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Playfair Display"/>
      <p:regular r:id="rId24"/>
      <p:bold r:id="rId25"/>
      <p:italic r:id="rId26"/>
      <p:boldItalic r:id="rId27"/>
    </p:embeddedFont>
    <p:embeddedFont>
      <p:font typeface="Lato"/>
      <p:regular r:id="rId28"/>
      <p:bold r:id="rId29"/>
      <p:italic r:id="rId30"/>
      <p:boldItalic r:id="rId31"/>
    </p:embeddedFont>
    <p:embeddedFont>
      <p:font typeface="Varela Round"/>
      <p:regular r:id="rId32"/>
    </p:embeddedFont>
    <p:embeddedFont>
      <p:font typeface="Averag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A68883-80EF-49B1-B6BF-0E2EF3E0F0C8}">
  <a:tblStyle styleId="{98A68883-80EF-49B1-B6BF-0E2EF3E0F0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47B98C1-C34A-424B-9EBD-7E4057F947C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BCCCC"/>
          </a:solidFill>
        </a:fill>
      </a:tcStyle>
    </a:band1H>
    <a:band2H>
      <a:tcTxStyle/>
    </a:band2H>
    <a:band1V>
      <a:tcTxStyle/>
      <a:tcStyle>
        <a:fill>
          <a:solidFill>
            <a:srgbClr val="CBCCC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layfairDisplay-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Average-regular.fntdata"/><Relationship Id="rId10" Type="http://schemas.openxmlformats.org/officeDocument/2006/relationships/slide" Target="slides/slide4.xml"/><Relationship Id="rId32" Type="http://schemas.openxmlformats.org/officeDocument/2006/relationships/font" Target="fonts/VarelaRoun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Actual sales -&gt; price optimisation -&gt; price, sales -&gt; gross profit for 6 weeks , tsc gross profit for 6 weeks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Price 196 198 &gt;=  190 - 195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Tell them a schedule -&gt;  5$ </a:t>
            </a:r>
            <a:endParaRPr/>
          </a:p>
          <a:p>
            <a:pPr indent="0" lvl="0" marL="0" rtl="0" algn="l">
              <a:lnSpc>
                <a:spcPct val="100000"/>
              </a:lnSpc>
              <a:spcBef>
                <a:spcPts val="0"/>
              </a:spcBef>
              <a:spcAft>
                <a:spcPts val="0"/>
              </a:spcAft>
              <a:buSzPts val="1400"/>
              <a:buNone/>
            </a:pPr>
            <a:r>
              <a:rPr lang="en"/>
              <a:t>Price start date   price end date  price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Overview -&gt; model use kiya and how to do results look</a:t>
            </a:r>
            <a:endParaRPr/>
          </a:p>
          <a:p>
            <a:pPr indent="-317500" lvl="0" marL="457200" rtl="0" algn="l">
              <a:lnSpc>
                <a:spcPct val="100000"/>
              </a:lnSpc>
              <a:spcBef>
                <a:spcPts val="0"/>
              </a:spcBef>
              <a:spcAft>
                <a:spcPts val="0"/>
              </a:spcAft>
              <a:buSzPts val="1400"/>
              <a:buAutoNum type="arabicPeriod"/>
            </a:pPr>
            <a:r>
              <a:rPr lang="en"/>
              <a:t>Sales = trend + seasonality</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p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2"/>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 name="Google Shape;13;p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 name="Google Shape;14;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3" name="Google Shape;53;p12"/>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 name="Google Shape;21;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9" name="Google Shape;2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0" name="Google Shape;30;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7"/>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35" name="Google Shape;35;p7"/>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36" name="Google Shape;36;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9" name="Google Shape;39;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6" name="Google Shape;46;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drive.google.com/file/d/1XXQe2mJOy1VP2-0DeefbFQa3GPnHE5I3/view"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t/>
            </a:r>
            <a:endParaRPr b="1" sz="4300">
              <a:solidFill>
                <a:schemeClr val="dk1"/>
              </a:solidFill>
              <a:highlight>
                <a:srgbClr val="FFFF00"/>
              </a:highlight>
            </a:endParaRPr>
          </a:p>
          <a:p>
            <a:pPr indent="0" lvl="0" marL="0" rtl="0" algn="ctr">
              <a:lnSpc>
                <a:spcPct val="100000"/>
              </a:lnSpc>
              <a:spcBef>
                <a:spcPts val="0"/>
              </a:spcBef>
              <a:spcAft>
                <a:spcPts val="0"/>
              </a:spcAft>
              <a:buSzPts val="4200"/>
              <a:buNone/>
            </a:pPr>
            <a:r>
              <a:t/>
            </a:r>
            <a:endParaRPr b="1" sz="3700"/>
          </a:p>
          <a:p>
            <a:pPr indent="0" lvl="0" marL="0" rtl="0" algn="ctr">
              <a:lnSpc>
                <a:spcPct val="100000"/>
              </a:lnSpc>
              <a:spcBef>
                <a:spcPts val="0"/>
              </a:spcBef>
              <a:spcAft>
                <a:spcPts val="0"/>
              </a:spcAft>
              <a:buSzPts val="4200"/>
              <a:buNone/>
            </a:pPr>
            <a:r>
              <a:t/>
            </a:r>
            <a:endParaRPr b="1" sz="3500">
              <a:solidFill>
                <a:schemeClr val="dk2"/>
              </a:solidFill>
            </a:endParaRPr>
          </a:p>
          <a:p>
            <a:pPr indent="0" lvl="0" marL="0" rtl="0" algn="ctr">
              <a:lnSpc>
                <a:spcPct val="100000"/>
              </a:lnSpc>
              <a:spcBef>
                <a:spcPts val="0"/>
              </a:spcBef>
              <a:spcAft>
                <a:spcPts val="0"/>
              </a:spcAft>
              <a:buSzPts val="4200"/>
              <a:buNone/>
            </a:pPr>
            <a:r>
              <a:t/>
            </a:r>
            <a:endParaRPr sz="4000"/>
          </a:p>
        </p:txBody>
      </p:sp>
      <p:sp>
        <p:nvSpPr>
          <p:cNvPr id="60" name="Google Shape;60;p13"/>
          <p:cNvSpPr txBox="1"/>
          <p:nvPr>
            <p:ph idx="1" type="subTitle"/>
          </p:nvPr>
        </p:nvSpPr>
        <p:spPr>
          <a:xfrm>
            <a:off x="348900" y="322250"/>
            <a:ext cx="4045200" cy="44460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63348"/>
              <a:buNone/>
            </a:pPr>
            <a:r>
              <a:t/>
            </a:r>
            <a:endParaRPr sz="3900">
              <a:solidFill>
                <a:schemeClr val="lt1"/>
              </a:solidFill>
            </a:endParaRPr>
          </a:p>
          <a:p>
            <a:pPr indent="0" lvl="0" marL="0" rtl="0" algn="ctr">
              <a:lnSpc>
                <a:spcPct val="100000"/>
              </a:lnSpc>
              <a:spcBef>
                <a:spcPts val="0"/>
              </a:spcBef>
              <a:spcAft>
                <a:spcPts val="0"/>
              </a:spcAft>
              <a:buSzPct val="63348"/>
              <a:buNone/>
            </a:pPr>
            <a:r>
              <a:t/>
            </a:r>
            <a:endParaRPr sz="3900">
              <a:solidFill>
                <a:schemeClr val="lt1"/>
              </a:solidFill>
            </a:endParaRPr>
          </a:p>
          <a:p>
            <a:pPr indent="0" lvl="0" marL="0" rtl="0" algn="ctr">
              <a:lnSpc>
                <a:spcPct val="100000"/>
              </a:lnSpc>
              <a:spcBef>
                <a:spcPts val="0"/>
              </a:spcBef>
              <a:spcAft>
                <a:spcPts val="0"/>
              </a:spcAft>
              <a:buSzPct val="48131"/>
              <a:buNone/>
            </a:pPr>
            <a:r>
              <a:t/>
            </a:r>
            <a:endParaRPr sz="5133">
              <a:solidFill>
                <a:schemeClr val="lt1"/>
              </a:solidFill>
            </a:endParaRPr>
          </a:p>
          <a:p>
            <a:pPr indent="0" lvl="0" marL="0" rtl="0" algn="ctr">
              <a:lnSpc>
                <a:spcPct val="100000"/>
              </a:lnSpc>
              <a:spcBef>
                <a:spcPts val="0"/>
              </a:spcBef>
              <a:spcAft>
                <a:spcPts val="0"/>
              </a:spcAft>
              <a:buSzPct val="48131"/>
              <a:buNone/>
            </a:pPr>
            <a:r>
              <a:rPr lang="en" sz="5133">
                <a:solidFill>
                  <a:srgbClr val="000000"/>
                </a:solidFill>
              </a:rPr>
              <a:t>TSC Pricing Optimisation</a:t>
            </a:r>
            <a:endParaRPr sz="5133">
              <a:solidFill>
                <a:srgbClr val="000000"/>
              </a:solidFill>
            </a:endParaRPr>
          </a:p>
          <a:p>
            <a:pPr indent="0" lvl="0" marL="0" rtl="0" algn="ctr">
              <a:lnSpc>
                <a:spcPct val="100000"/>
              </a:lnSpc>
              <a:spcBef>
                <a:spcPts val="0"/>
              </a:spcBef>
              <a:spcAft>
                <a:spcPts val="0"/>
              </a:spcAft>
              <a:buSzPct val="77205"/>
              <a:buNone/>
            </a:pPr>
            <a:r>
              <a:t/>
            </a:r>
            <a:endParaRPr b="1" sz="3200">
              <a:solidFill>
                <a:schemeClr val="lt1"/>
              </a:solidFill>
            </a:endParaRPr>
          </a:p>
          <a:p>
            <a:pPr indent="0" lvl="0" marL="0" rtl="0" algn="ctr">
              <a:lnSpc>
                <a:spcPct val="100000"/>
              </a:lnSpc>
              <a:spcBef>
                <a:spcPts val="0"/>
              </a:spcBef>
              <a:spcAft>
                <a:spcPts val="0"/>
              </a:spcAft>
              <a:buSzPct val="77205"/>
              <a:buNone/>
            </a:pPr>
            <a:r>
              <a:t/>
            </a:r>
            <a:endParaRPr b="1" sz="3200">
              <a:solidFill>
                <a:schemeClr val="lt1"/>
              </a:solidFill>
            </a:endParaRPr>
          </a:p>
          <a:p>
            <a:pPr indent="0" lvl="0" marL="0" rtl="0" algn="ctr">
              <a:lnSpc>
                <a:spcPct val="100000"/>
              </a:lnSpc>
              <a:spcBef>
                <a:spcPts val="0"/>
              </a:spcBef>
              <a:spcAft>
                <a:spcPts val="0"/>
              </a:spcAft>
              <a:buSzPct val="77205"/>
              <a:buNone/>
            </a:pPr>
            <a:r>
              <a:t/>
            </a:r>
            <a:endParaRPr b="1" sz="3200">
              <a:solidFill>
                <a:schemeClr val="lt1"/>
              </a:solidFill>
            </a:endParaRPr>
          </a:p>
          <a:p>
            <a:pPr indent="0" lvl="0" marL="0" rtl="0" algn="ctr">
              <a:lnSpc>
                <a:spcPct val="100000"/>
              </a:lnSpc>
              <a:spcBef>
                <a:spcPts val="0"/>
              </a:spcBef>
              <a:spcAft>
                <a:spcPts val="0"/>
              </a:spcAft>
              <a:buSzPct val="124212"/>
              <a:buNone/>
            </a:pPr>
            <a:r>
              <a:rPr b="1" lang="en" sz="1989">
                <a:solidFill>
                  <a:schemeClr val="lt1"/>
                </a:solidFill>
              </a:rPr>
              <a:t>TEAM : Mind_Benders</a:t>
            </a:r>
            <a:endParaRPr b="1" sz="1989">
              <a:solidFill>
                <a:schemeClr val="lt1"/>
              </a:solidFill>
            </a:endParaRPr>
          </a:p>
          <a:p>
            <a:pPr indent="0" lvl="0" marL="0" rtl="0" algn="ctr">
              <a:lnSpc>
                <a:spcPct val="100000"/>
              </a:lnSpc>
              <a:spcBef>
                <a:spcPts val="0"/>
              </a:spcBef>
              <a:spcAft>
                <a:spcPts val="0"/>
              </a:spcAft>
              <a:buSzPct val="124212"/>
              <a:buNone/>
            </a:pPr>
            <a:r>
              <a:rPr b="1" lang="en" sz="1989">
                <a:solidFill>
                  <a:schemeClr val="lt1"/>
                </a:solidFill>
              </a:rPr>
              <a:t>Team Members : Divya Upadhyay, Harshita Saxena, Parul Bansal</a:t>
            </a:r>
            <a:endParaRPr b="1" sz="1989">
              <a:solidFill>
                <a:schemeClr val="lt1"/>
              </a:solidFill>
            </a:endParaRPr>
          </a:p>
          <a:p>
            <a:pPr indent="0" lvl="0" marL="0" rtl="0" algn="ctr">
              <a:lnSpc>
                <a:spcPct val="100000"/>
              </a:lnSpc>
              <a:spcBef>
                <a:spcPts val="0"/>
              </a:spcBef>
              <a:spcAft>
                <a:spcPts val="0"/>
              </a:spcAft>
              <a:buSzPct val="117647"/>
              <a:buNone/>
            </a:pPr>
            <a:r>
              <a:t/>
            </a:r>
            <a:endParaRPr/>
          </a:p>
        </p:txBody>
      </p:sp>
      <p:sp>
        <p:nvSpPr>
          <p:cNvPr id="61" name="Google Shape;61;p13"/>
          <p:cNvSpPr txBox="1"/>
          <p:nvPr>
            <p:ph idx="2" type="body"/>
          </p:nvPr>
        </p:nvSpPr>
        <p:spPr>
          <a:xfrm>
            <a:off x="4832750" y="128600"/>
            <a:ext cx="3954600" cy="4639800"/>
          </a:xfrm>
          <a:prstGeom prst="rect">
            <a:avLst/>
          </a:prstGeom>
          <a:noFill/>
          <a:ln>
            <a:noFill/>
          </a:ln>
        </p:spPr>
        <p:txBody>
          <a:bodyPr anchorCtr="0" anchor="ctr"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t/>
            </a:r>
            <a:endParaRPr sz="3900"/>
          </a:p>
          <a:p>
            <a:pPr indent="0" lvl="0" marL="0" rtl="0" algn="l">
              <a:lnSpc>
                <a:spcPct val="100000"/>
              </a:lnSpc>
              <a:spcBef>
                <a:spcPts val="0"/>
              </a:spcBef>
              <a:spcAft>
                <a:spcPts val="0"/>
              </a:spcAft>
              <a:buSzPts val="1800"/>
              <a:buNone/>
            </a:pPr>
            <a:r>
              <a:rPr lang="en" sz="3900"/>
              <a:t>Project Objective:</a:t>
            </a:r>
            <a:endParaRPr sz="3900"/>
          </a:p>
          <a:p>
            <a:pPr indent="0" lvl="0" marL="0" rtl="0" algn="l">
              <a:lnSpc>
                <a:spcPct val="100000"/>
              </a:lnSpc>
              <a:spcBef>
                <a:spcPts val="0"/>
              </a:spcBef>
              <a:spcAft>
                <a:spcPts val="0"/>
              </a:spcAft>
              <a:buSzPts val="1800"/>
              <a:buNone/>
            </a:pPr>
            <a:r>
              <a:t/>
            </a:r>
            <a:endParaRPr b="1" i="1" sz="3900" u="sng">
              <a:latin typeface="Varela Round"/>
              <a:ea typeface="Varela Round"/>
              <a:cs typeface="Varela Round"/>
              <a:sym typeface="Varela Round"/>
            </a:endParaRPr>
          </a:p>
          <a:p>
            <a:pPr indent="0" lvl="0" marL="0" rtl="0" algn="l">
              <a:lnSpc>
                <a:spcPct val="100000"/>
              </a:lnSpc>
              <a:spcBef>
                <a:spcPts val="0"/>
              </a:spcBef>
              <a:spcAft>
                <a:spcPts val="0"/>
              </a:spcAft>
              <a:buSzPts val="1800"/>
              <a:buNone/>
            </a:pPr>
            <a:r>
              <a:t/>
            </a:r>
            <a:endParaRPr sz="2491"/>
          </a:p>
          <a:p>
            <a:pPr indent="0" lvl="0" marL="0" rtl="0" algn="l">
              <a:lnSpc>
                <a:spcPct val="100000"/>
              </a:lnSpc>
              <a:spcBef>
                <a:spcPts val="0"/>
              </a:spcBef>
              <a:spcAft>
                <a:spcPts val="0"/>
              </a:spcAft>
              <a:buSzPts val="1800"/>
              <a:buNone/>
            </a:pPr>
            <a:r>
              <a:t/>
            </a:r>
            <a:endParaRPr sz="2491"/>
          </a:p>
          <a:p>
            <a:pPr indent="0" lvl="0" marL="0" rtl="0" algn="l">
              <a:lnSpc>
                <a:spcPct val="100000"/>
              </a:lnSpc>
              <a:spcBef>
                <a:spcPts val="0"/>
              </a:spcBef>
              <a:spcAft>
                <a:spcPts val="0"/>
              </a:spcAft>
              <a:buSzPts val="1800"/>
              <a:buNone/>
            </a:pPr>
            <a:r>
              <a:rPr lang="en" sz="2491"/>
              <a:t>Recommending a weekly price change schedule for highest Gross Margin Profit</a:t>
            </a:r>
            <a:endParaRPr sz="2491"/>
          </a:p>
          <a:p>
            <a:pPr indent="0" lvl="0" marL="0" rtl="0" algn="l">
              <a:lnSpc>
                <a:spcPct val="100000"/>
              </a:lnSpc>
              <a:spcBef>
                <a:spcPts val="0"/>
              </a:spcBef>
              <a:spcAft>
                <a:spcPts val="0"/>
              </a:spcAft>
              <a:buSzPts val="1800"/>
              <a:buNone/>
            </a:pPr>
            <a:r>
              <a:t/>
            </a:r>
            <a:endParaRPr sz="249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22"/>
          <p:cNvGraphicFramePr/>
          <p:nvPr/>
        </p:nvGraphicFramePr>
        <p:xfrm>
          <a:off x="410161" y="949171"/>
          <a:ext cx="3000000" cy="3000000"/>
        </p:xfrm>
        <a:graphic>
          <a:graphicData uri="http://schemas.openxmlformats.org/drawingml/2006/table">
            <a:tbl>
              <a:tblPr bandRow="1" firstRow="1">
                <a:noFill/>
                <a:tableStyleId>{F47B98C1-C34A-424B-9EBD-7E4057F947C6}</a:tableStyleId>
              </a:tblPr>
              <a:tblGrid>
                <a:gridCol w="1944425"/>
              </a:tblGrid>
              <a:tr h="556800">
                <a:tc>
                  <a:txBody>
                    <a:bodyPr/>
                    <a:lstStyle/>
                    <a:p>
                      <a:pPr indent="0" lvl="0" marL="0" marR="0" rtl="0" algn="ctr">
                        <a:lnSpc>
                          <a:spcPct val="100000"/>
                        </a:lnSpc>
                        <a:spcBef>
                          <a:spcPts val="0"/>
                        </a:spcBef>
                        <a:spcAft>
                          <a:spcPts val="0"/>
                        </a:spcAft>
                        <a:buNone/>
                      </a:pPr>
                      <a:r>
                        <a:rPr lang="en" sz="1800" u="none" cap="none" strike="noStrike">
                          <a:solidFill>
                            <a:schemeClr val="dk1"/>
                          </a:solidFill>
                          <a:latin typeface="Arial"/>
                          <a:ea typeface="Arial"/>
                          <a:cs typeface="Arial"/>
                          <a:sym typeface="Arial"/>
                        </a:rPr>
                        <a:t>Input variables / parameters</a:t>
                      </a:r>
                      <a:endParaRPr/>
                    </a:p>
                  </a:txBody>
                  <a:tcPr marT="45725" marB="45725" marR="91450" marL="91450">
                    <a:solidFill>
                      <a:srgbClr val="CADCDC"/>
                    </a:solidFill>
                  </a:tcPr>
                </a:tc>
              </a:tr>
              <a:tr h="434700">
                <a:tc>
                  <a:txBody>
                    <a:bodyPr/>
                    <a:lstStyle/>
                    <a:p>
                      <a:pPr indent="0" lvl="0" marL="0" marR="0" rtl="0" algn="l">
                        <a:lnSpc>
                          <a:spcPct val="100000"/>
                        </a:lnSpc>
                        <a:spcBef>
                          <a:spcPts val="0"/>
                        </a:spcBef>
                        <a:spcAft>
                          <a:spcPts val="0"/>
                        </a:spcAft>
                        <a:buNone/>
                      </a:pPr>
                      <a:r>
                        <a:rPr lang="en" sz="1400" u="none" cap="none" strike="noStrike"/>
                        <a:t>Sales Forecast</a:t>
                      </a:r>
                      <a:endParaRPr sz="1400" u="none" cap="none" strike="noStrike"/>
                    </a:p>
                  </a:txBody>
                  <a:tcPr marT="45725" marB="45725" marR="91450" marL="91450">
                    <a:solidFill>
                      <a:srgbClr val="CADCDC"/>
                    </a:solidFill>
                  </a:tcPr>
                </a:tc>
              </a:tr>
              <a:tr h="556800">
                <a:tc>
                  <a:txBody>
                    <a:bodyPr/>
                    <a:lstStyle/>
                    <a:p>
                      <a:pPr indent="0" lvl="0" marL="0" marR="0" rtl="0" algn="l">
                        <a:lnSpc>
                          <a:spcPct val="100000"/>
                        </a:lnSpc>
                        <a:spcBef>
                          <a:spcPts val="0"/>
                        </a:spcBef>
                        <a:spcAft>
                          <a:spcPts val="0"/>
                        </a:spcAft>
                        <a:buNone/>
                      </a:pPr>
                      <a:r>
                        <a:rPr lang="en" sz="1400" u="none" cap="none" strike="noStrike"/>
                        <a:t>Relation</a:t>
                      </a:r>
                      <a:r>
                        <a:rPr lang="en" sz="1400" u="none" cap="none" strike="noStrike"/>
                        <a:t> b/w. sales and price – fit line </a:t>
                      </a:r>
                      <a:endParaRPr sz="1400" u="none" cap="none" strike="noStrike"/>
                    </a:p>
                  </a:txBody>
                  <a:tcPr marT="45725" marB="45725" marR="91450" marL="91450">
                    <a:solidFill>
                      <a:srgbClr val="CADCDC"/>
                    </a:solidFill>
                  </a:tcPr>
                </a:tc>
              </a:tr>
            </a:tbl>
          </a:graphicData>
        </a:graphic>
      </p:graphicFrame>
      <p:sp>
        <p:nvSpPr>
          <p:cNvPr id="154" name="Google Shape;154;p22"/>
          <p:cNvSpPr/>
          <p:nvPr/>
        </p:nvSpPr>
        <p:spPr>
          <a:xfrm rot="5400000">
            <a:off x="1847752" y="1596979"/>
            <a:ext cx="1646846" cy="287082"/>
          </a:xfrm>
          <a:prstGeom prst="triangle">
            <a:avLst>
              <a:gd fmla="val 49110" name="adj"/>
            </a:avLst>
          </a:prstGeom>
          <a:solidFill>
            <a:srgbClr val="2E44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5" name="Google Shape;155;p22"/>
          <p:cNvSpPr/>
          <p:nvPr/>
        </p:nvSpPr>
        <p:spPr>
          <a:xfrm>
            <a:off x="3263454" y="1075593"/>
            <a:ext cx="3156447" cy="911253"/>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74C55"/>
              </a:buClr>
              <a:buSzPts val="1400"/>
              <a:buFont typeface="Arial"/>
              <a:buNone/>
            </a:pPr>
            <a:r>
              <a:rPr b="1" i="0" lang="en" sz="1400" u="none" cap="none" strike="noStrike">
                <a:solidFill>
                  <a:srgbClr val="474C55"/>
                </a:solidFill>
                <a:latin typeface="Calibri"/>
                <a:ea typeface="Calibri"/>
                <a:cs typeface="Calibri"/>
                <a:sym typeface="Calibri"/>
              </a:rPr>
              <a:t>Objective function</a:t>
            </a:r>
            <a:endParaRPr/>
          </a:p>
          <a:p>
            <a:pPr indent="-285750" lvl="0" marL="285750" marR="0" rtl="0" algn="l">
              <a:lnSpc>
                <a:spcPct val="100000"/>
              </a:lnSpc>
              <a:spcBef>
                <a:spcPts val="0"/>
              </a:spcBef>
              <a:spcAft>
                <a:spcPts val="0"/>
              </a:spcAft>
              <a:buClr>
                <a:srgbClr val="474C55"/>
              </a:buClr>
              <a:buSzPts val="1400"/>
              <a:buFont typeface="Arial"/>
              <a:buChar char="•"/>
            </a:pPr>
            <a:r>
              <a:rPr b="0" i="0" lang="en" sz="1400" u="none" cap="none" strike="noStrike">
                <a:solidFill>
                  <a:srgbClr val="474C55"/>
                </a:solidFill>
                <a:latin typeface="Calibri"/>
                <a:ea typeface="Calibri"/>
                <a:cs typeface="Calibri"/>
                <a:sym typeface="Calibri"/>
              </a:rPr>
              <a:t>Minimizing gross margin profit to arrive at optimal price for each item at weekly level</a:t>
            </a:r>
            <a:endParaRPr b="0" i="0" sz="1400" u="none" cap="none" strike="noStrike">
              <a:solidFill>
                <a:srgbClr val="474C55"/>
              </a:solidFill>
              <a:latin typeface="Calibri"/>
              <a:ea typeface="Calibri"/>
              <a:cs typeface="Calibri"/>
              <a:sym typeface="Calibri"/>
            </a:endParaRPr>
          </a:p>
        </p:txBody>
      </p:sp>
      <p:graphicFrame>
        <p:nvGraphicFramePr>
          <p:cNvPr id="156" name="Google Shape;156;p22"/>
          <p:cNvGraphicFramePr/>
          <p:nvPr/>
        </p:nvGraphicFramePr>
        <p:xfrm>
          <a:off x="7107577" y="949171"/>
          <a:ext cx="3000000" cy="3000000"/>
        </p:xfrm>
        <a:graphic>
          <a:graphicData uri="http://schemas.openxmlformats.org/drawingml/2006/table">
            <a:tbl>
              <a:tblPr bandRow="1" firstRow="1">
                <a:noFill/>
                <a:tableStyleId>{98A68883-80EF-49B1-B6BF-0E2EF3E0F0C8}</a:tableStyleId>
              </a:tblPr>
              <a:tblGrid>
                <a:gridCol w="1675500"/>
              </a:tblGrid>
              <a:tr h="388625">
                <a:tc>
                  <a:txBody>
                    <a:bodyPr/>
                    <a:lstStyle/>
                    <a:p>
                      <a:pPr indent="0" lvl="0" marL="0" marR="0" rtl="0" algn="ctr">
                        <a:lnSpc>
                          <a:spcPct val="100000"/>
                        </a:lnSpc>
                        <a:spcBef>
                          <a:spcPts val="0"/>
                        </a:spcBef>
                        <a:spcAft>
                          <a:spcPts val="0"/>
                        </a:spcAft>
                        <a:buNone/>
                      </a:pPr>
                      <a:r>
                        <a:rPr lang="en" sz="1800" u="none" cap="none" strike="noStrike">
                          <a:solidFill>
                            <a:schemeClr val="dk1"/>
                          </a:solidFill>
                        </a:rPr>
                        <a:t>Constraints</a:t>
                      </a:r>
                      <a:endParaRPr/>
                    </a:p>
                  </a:txBody>
                  <a:tcPr marT="45725" marB="45725" marR="91450" marL="91450" anchor="ctr">
                    <a:solidFill>
                      <a:srgbClr val="CADCDC"/>
                    </a:solidFill>
                  </a:tcPr>
                </a:tc>
              </a:tr>
              <a:tr h="646000">
                <a:tc>
                  <a:txBody>
                    <a:bodyPr/>
                    <a:lstStyle/>
                    <a:p>
                      <a:pPr indent="0" lvl="0" marL="0" marR="0" rtl="0" algn="l">
                        <a:lnSpc>
                          <a:spcPct val="100000"/>
                        </a:lnSpc>
                        <a:spcBef>
                          <a:spcPts val="0"/>
                        </a:spcBef>
                        <a:spcAft>
                          <a:spcPts val="0"/>
                        </a:spcAft>
                        <a:buClr>
                          <a:srgbClr val="000000"/>
                        </a:buClr>
                        <a:buSzPts val="1200"/>
                        <a:buFont typeface="Arial"/>
                        <a:buNone/>
                      </a:pPr>
                      <a:r>
                        <a:rPr b="1" lang="en" sz="1200" u="sng" cap="none" strike="noStrike"/>
                        <a:t>Sales</a:t>
                      </a:r>
                      <a:r>
                        <a:rPr b="1" lang="en" sz="1200" u="sng" cap="none" strike="noStrike"/>
                        <a:t> Range </a:t>
                      </a:r>
                      <a:r>
                        <a:rPr b="0" lang="en" sz="1200" u="none" cap="none" strike="noStrike"/>
                        <a:t>- </a:t>
                      </a:r>
                      <a:r>
                        <a:rPr lang="en" sz="1200" u="none" cap="none" strike="noStrike"/>
                        <a:t>(1 ± MAPE)*Demand Forecast</a:t>
                      </a:r>
                      <a:endParaRPr/>
                    </a:p>
                  </a:txBody>
                  <a:tcPr marT="45725" marB="45725" marR="91450" marL="91450" anchor="ctr">
                    <a:solidFill>
                      <a:srgbClr val="CADCDC"/>
                    </a:solidFill>
                  </a:tcPr>
                </a:tc>
              </a:tr>
              <a:tr h="596950">
                <a:tc>
                  <a:txBody>
                    <a:bodyPr/>
                    <a:lstStyle/>
                    <a:p>
                      <a:pPr indent="0" lvl="0" marL="0" marR="0" rtl="0" algn="l">
                        <a:lnSpc>
                          <a:spcPct val="100000"/>
                        </a:lnSpc>
                        <a:spcBef>
                          <a:spcPts val="0"/>
                        </a:spcBef>
                        <a:spcAft>
                          <a:spcPts val="0"/>
                        </a:spcAft>
                        <a:buClr>
                          <a:srgbClr val="000000"/>
                        </a:buClr>
                        <a:buSzPts val="1200"/>
                        <a:buFont typeface="Arial"/>
                        <a:buNone/>
                      </a:pPr>
                      <a:r>
                        <a:rPr b="1" lang="en" sz="1200" u="sng" cap="none" strike="noStrike"/>
                        <a:t>Price Range </a:t>
                      </a:r>
                      <a:r>
                        <a:rPr lang="en" sz="1200" u="none" cap="none" strike="noStrike"/>
                        <a:t>– (Margin* cost_price,</a:t>
                      </a:r>
                      <a:r>
                        <a:rPr lang="en" sz="1200" u="none" cap="none" strike="noStrike"/>
                        <a:t> Max. of Unit_price)</a:t>
                      </a:r>
                      <a:endParaRPr sz="1200" u="none" cap="none" strike="noStrike"/>
                    </a:p>
                  </a:txBody>
                  <a:tcPr marT="45725" marB="45725" marR="91450" marL="91450" anchor="ctr">
                    <a:solidFill>
                      <a:srgbClr val="CADCDC"/>
                    </a:solidFill>
                  </a:tcPr>
                </a:tc>
              </a:tr>
            </a:tbl>
          </a:graphicData>
        </a:graphic>
      </p:graphicFrame>
      <p:sp>
        <p:nvSpPr>
          <p:cNvPr id="157" name="Google Shape;157;p22"/>
          <p:cNvSpPr/>
          <p:nvPr/>
        </p:nvSpPr>
        <p:spPr>
          <a:xfrm rot="-5400000">
            <a:off x="5922135" y="1626281"/>
            <a:ext cx="1683208" cy="277362"/>
          </a:xfrm>
          <a:prstGeom prst="triangle">
            <a:avLst>
              <a:gd fmla="val 49110" name="adj"/>
            </a:avLst>
          </a:prstGeom>
          <a:solidFill>
            <a:srgbClr val="2E44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8" name="Google Shape;158;p22"/>
          <p:cNvSpPr/>
          <p:nvPr/>
        </p:nvSpPr>
        <p:spPr>
          <a:xfrm rot="10800000">
            <a:off x="3381684" y="2167922"/>
            <a:ext cx="3056361" cy="315304"/>
          </a:xfrm>
          <a:prstGeom prst="triangle">
            <a:avLst>
              <a:gd fmla="val 49110" name="adj"/>
            </a:avLst>
          </a:prstGeom>
          <a:solidFill>
            <a:srgbClr val="2E44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9" name="Google Shape;159;p22"/>
          <p:cNvSpPr/>
          <p:nvPr/>
        </p:nvSpPr>
        <p:spPr>
          <a:xfrm>
            <a:off x="3210063" y="2538971"/>
            <a:ext cx="3519298" cy="885613"/>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74C55"/>
              </a:buClr>
              <a:buSzPts val="1400"/>
              <a:buFont typeface="Arial"/>
              <a:buNone/>
            </a:pPr>
            <a:r>
              <a:rPr b="1" i="0" lang="en" sz="1400" u="none" cap="none" strike="noStrike">
                <a:solidFill>
                  <a:srgbClr val="474C55"/>
                </a:solidFill>
                <a:latin typeface="Calibri"/>
                <a:ea typeface="Calibri"/>
                <a:cs typeface="Calibri"/>
                <a:sym typeface="Calibri"/>
              </a:rPr>
              <a:t>Applying heuristic (Sequential Linear Squares Programming - SLSQP) to find optimal price having sales values obtained from sales forecast</a:t>
            </a:r>
            <a:endParaRPr b="0" i="0" sz="1400" u="none" cap="none" strike="noStrike">
              <a:solidFill>
                <a:srgbClr val="474C55"/>
              </a:solidFill>
              <a:latin typeface="Calibri"/>
              <a:ea typeface="Calibri"/>
              <a:cs typeface="Calibri"/>
              <a:sym typeface="Calibri"/>
            </a:endParaRPr>
          </a:p>
        </p:txBody>
      </p:sp>
      <p:sp>
        <p:nvSpPr>
          <p:cNvPr id="160" name="Google Shape;160;p22"/>
          <p:cNvSpPr/>
          <p:nvPr/>
        </p:nvSpPr>
        <p:spPr>
          <a:xfrm rot="10800000">
            <a:off x="3428793" y="3495083"/>
            <a:ext cx="3056361" cy="315304"/>
          </a:xfrm>
          <a:prstGeom prst="triangle">
            <a:avLst>
              <a:gd fmla="val 49110" name="adj"/>
            </a:avLst>
          </a:prstGeom>
          <a:solidFill>
            <a:srgbClr val="2E44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1" name="Google Shape;161;p22"/>
          <p:cNvSpPr/>
          <p:nvPr/>
        </p:nvSpPr>
        <p:spPr>
          <a:xfrm>
            <a:off x="396207" y="4033770"/>
            <a:ext cx="8693833" cy="954107"/>
          </a:xfrm>
          <a:custGeom>
            <a:rect b="b" l="l" r="r" t="t"/>
            <a:pathLst>
              <a:path extrusionOk="0" h="954107" w="8693833">
                <a:moveTo>
                  <a:pt x="0" y="0"/>
                </a:moveTo>
                <a:cubicBezTo>
                  <a:pt x="150811" y="-29703"/>
                  <a:pt x="370649" y="55114"/>
                  <a:pt x="492651" y="0"/>
                </a:cubicBezTo>
                <a:cubicBezTo>
                  <a:pt x="614653" y="-55114"/>
                  <a:pt x="682418" y="2872"/>
                  <a:pt x="811424" y="0"/>
                </a:cubicBezTo>
                <a:cubicBezTo>
                  <a:pt x="940430" y="-2872"/>
                  <a:pt x="1381300" y="23457"/>
                  <a:pt x="1564890" y="0"/>
                </a:cubicBezTo>
                <a:cubicBezTo>
                  <a:pt x="1748480" y="-23457"/>
                  <a:pt x="1951668" y="48573"/>
                  <a:pt x="2057540" y="0"/>
                </a:cubicBezTo>
                <a:cubicBezTo>
                  <a:pt x="2163412" y="-48573"/>
                  <a:pt x="2408953" y="10792"/>
                  <a:pt x="2550191" y="0"/>
                </a:cubicBezTo>
                <a:cubicBezTo>
                  <a:pt x="2691429" y="-10792"/>
                  <a:pt x="2947414" y="68533"/>
                  <a:pt x="3303657" y="0"/>
                </a:cubicBezTo>
                <a:cubicBezTo>
                  <a:pt x="3659900" y="-68533"/>
                  <a:pt x="3521342" y="40157"/>
                  <a:pt x="3709369" y="0"/>
                </a:cubicBezTo>
                <a:cubicBezTo>
                  <a:pt x="3897396" y="-40157"/>
                  <a:pt x="4139841" y="26921"/>
                  <a:pt x="4462834" y="0"/>
                </a:cubicBezTo>
                <a:cubicBezTo>
                  <a:pt x="4785827" y="-26921"/>
                  <a:pt x="5053697" y="81261"/>
                  <a:pt x="5216300" y="0"/>
                </a:cubicBezTo>
                <a:cubicBezTo>
                  <a:pt x="5378903" y="-81261"/>
                  <a:pt x="5553471" y="1390"/>
                  <a:pt x="5795889" y="0"/>
                </a:cubicBezTo>
                <a:cubicBezTo>
                  <a:pt x="6038307" y="-1390"/>
                  <a:pt x="6268264" y="87721"/>
                  <a:pt x="6549354" y="0"/>
                </a:cubicBezTo>
                <a:cubicBezTo>
                  <a:pt x="6830445" y="-87721"/>
                  <a:pt x="6884993" y="48798"/>
                  <a:pt x="7042005" y="0"/>
                </a:cubicBezTo>
                <a:cubicBezTo>
                  <a:pt x="7199017" y="-48798"/>
                  <a:pt x="7298904" y="23448"/>
                  <a:pt x="7534655" y="0"/>
                </a:cubicBezTo>
                <a:cubicBezTo>
                  <a:pt x="7770406" y="-23448"/>
                  <a:pt x="7893534" y="8269"/>
                  <a:pt x="8201182" y="0"/>
                </a:cubicBezTo>
                <a:cubicBezTo>
                  <a:pt x="8508830" y="-8269"/>
                  <a:pt x="8573495" y="26051"/>
                  <a:pt x="8693833" y="0"/>
                </a:cubicBezTo>
                <a:cubicBezTo>
                  <a:pt x="8713438" y="117197"/>
                  <a:pt x="8652646" y="282564"/>
                  <a:pt x="8693833" y="496136"/>
                </a:cubicBezTo>
                <a:cubicBezTo>
                  <a:pt x="8735020" y="709708"/>
                  <a:pt x="8677358" y="845612"/>
                  <a:pt x="8693833" y="954107"/>
                </a:cubicBezTo>
                <a:cubicBezTo>
                  <a:pt x="8393670" y="961351"/>
                  <a:pt x="8243889" y="929780"/>
                  <a:pt x="8027306" y="954107"/>
                </a:cubicBezTo>
                <a:cubicBezTo>
                  <a:pt x="7810723" y="978434"/>
                  <a:pt x="7805636" y="925541"/>
                  <a:pt x="7708532" y="954107"/>
                </a:cubicBezTo>
                <a:cubicBezTo>
                  <a:pt x="7611428" y="982673"/>
                  <a:pt x="7505189" y="953402"/>
                  <a:pt x="7302820" y="954107"/>
                </a:cubicBezTo>
                <a:cubicBezTo>
                  <a:pt x="7100451" y="954812"/>
                  <a:pt x="6710665" y="901951"/>
                  <a:pt x="6549354" y="954107"/>
                </a:cubicBezTo>
                <a:cubicBezTo>
                  <a:pt x="6388043" y="1006263"/>
                  <a:pt x="6111093" y="897893"/>
                  <a:pt x="5969765" y="954107"/>
                </a:cubicBezTo>
                <a:cubicBezTo>
                  <a:pt x="5828437" y="1010321"/>
                  <a:pt x="5726143" y="924409"/>
                  <a:pt x="5564053" y="954107"/>
                </a:cubicBezTo>
                <a:cubicBezTo>
                  <a:pt x="5401963" y="983805"/>
                  <a:pt x="5255147" y="936967"/>
                  <a:pt x="4984464" y="954107"/>
                </a:cubicBezTo>
                <a:cubicBezTo>
                  <a:pt x="4713781" y="971247"/>
                  <a:pt x="4753103" y="949120"/>
                  <a:pt x="4665690" y="954107"/>
                </a:cubicBezTo>
                <a:cubicBezTo>
                  <a:pt x="4578277" y="959094"/>
                  <a:pt x="4479753" y="923047"/>
                  <a:pt x="4346917" y="954107"/>
                </a:cubicBezTo>
                <a:cubicBezTo>
                  <a:pt x="4214081" y="985167"/>
                  <a:pt x="3889011" y="906889"/>
                  <a:pt x="3767328" y="954107"/>
                </a:cubicBezTo>
                <a:cubicBezTo>
                  <a:pt x="3645645" y="1001325"/>
                  <a:pt x="3507405" y="928512"/>
                  <a:pt x="3361615" y="954107"/>
                </a:cubicBezTo>
                <a:cubicBezTo>
                  <a:pt x="3215825" y="979702"/>
                  <a:pt x="2890172" y="912219"/>
                  <a:pt x="2695088" y="954107"/>
                </a:cubicBezTo>
                <a:cubicBezTo>
                  <a:pt x="2500004" y="995995"/>
                  <a:pt x="2396836" y="930300"/>
                  <a:pt x="2289376" y="954107"/>
                </a:cubicBezTo>
                <a:cubicBezTo>
                  <a:pt x="2181916" y="977914"/>
                  <a:pt x="1816867" y="876355"/>
                  <a:pt x="1622849" y="954107"/>
                </a:cubicBezTo>
                <a:cubicBezTo>
                  <a:pt x="1428831" y="1031859"/>
                  <a:pt x="1418679" y="919851"/>
                  <a:pt x="1304075" y="954107"/>
                </a:cubicBezTo>
                <a:cubicBezTo>
                  <a:pt x="1189471" y="988363"/>
                  <a:pt x="923551" y="906510"/>
                  <a:pt x="637548" y="954107"/>
                </a:cubicBezTo>
                <a:cubicBezTo>
                  <a:pt x="351545" y="1001704"/>
                  <a:pt x="198208" y="946956"/>
                  <a:pt x="0" y="954107"/>
                </a:cubicBezTo>
                <a:cubicBezTo>
                  <a:pt x="-22416" y="730842"/>
                  <a:pt x="36717" y="704813"/>
                  <a:pt x="0" y="505677"/>
                </a:cubicBezTo>
                <a:cubicBezTo>
                  <a:pt x="-36717" y="306541"/>
                  <a:pt x="49392" y="161080"/>
                  <a:pt x="0" y="0"/>
                </a:cubicBezTo>
                <a:close/>
              </a:path>
            </a:pathLst>
          </a:custGeom>
          <a:noFill/>
          <a:ln cap="flat" cmpd="sng" w="25400">
            <a:solidFill>
              <a:schemeClr val="dk1"/>
            </a:solidFill>
            <a:prstDash val="solid"/>
            <a:round/>
            <a:headEnd len="sm" w="sm" type="none"/>
            <a:tailEnd len="sm" w="sm" type="none"/>
          </a:ln>
          <a:effectLst>
            <a:outerShdw blurRad="76200" kx="1200000" rotWithShape="0" algn="br" sy="23000">
              <a:srgbClr val="000000">
                <a:alpha val="20000"/>
              </a:srgbClr>
            </a:outerShdw>
          </a:effectLst>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Recommend price change of each item in a week</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Creating a bin of $5 and if price value of continuously week arriving in some bin then merge that rows into one and then calculate price start date &amp; end date accordingly</a:t>
            </a:r>
            <a:endParaRPr b="0" i="0" sz="1400" u="none" cap="none" strike="noStrike">
              <a:solidFill>
                <a:schemeClr val="dk1"/>
              </a:solidFill>
              <a:latin typeface="Arial"/>
              <a:ea typeface="Arial"/>
              <a:cs typeface="Arial"/>
              <a:sym typeface="Arial"/>
            </a:endParaRPr>
          </a:p>
        </p:txBody>
      </p:sp>
      <p:sp>
        <p:nvSpPr>
          <p:cNvPr id="162" name="Google Shape;162;p22"/>
          <p:cNvSpPr txBox="1"/>
          <p:nvPr/>
        </p:nvSpPr>
        <p:spPr>
          <a:xfrm>
            <a:off x="332175" y="182175"/>
            <a:ext cx="8133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Playfair Display"/>
                <a:ea typeface="Playfair Display"/>
                <a:cs typeface="Playfair Display"/>
                <a:sym typeface="Playfair Display"/>
              </a:rPr>
              <a:t>Optimisation : Deep Dive</a:t>
            </a:r>
            <a:endParaRPr b="1" i="0" sz="1400" u="none" cap="none" strike="noStrike">
              <a:solidFill>
                <a:srgbClr val="000000"/>
              </a:solidFill>
              <a:latin typeface="Playfair Display"/>
              <a:ea typeface="Playfair Display"/>
              <a:cs typeface="Playfair Display"/>
              <a:sym typeface="Playfair Display"/>
            </a:endParaRPr>
          </a:p>
        </p:txBody>
      </p:sp>
      <p:sp>
        <p:nvSpPr>
          <p:cNvPr id="163" name="Google Shape;163;p22"/>
          <p:cNvSpPr/>
          <p:nvPr/>
        </p:nvSpPr>
        <p:spPr>
          <a:xfrm>
            <a:off x="4398825" y="3768776"/>
            <a:ext cx="1151284" cy="2833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74C55"/>
              </a:buClr>
              <a:buSzPts val="1400"/>
              <a:buFont typeface="Arial"/>
              <a:buNone/>
            </a:pPr>
            <a:r>
              <a:rPr b="1" i="0" lang="en" sz="1400" u="none" cap="none" strike="noStrike">
                <a:solidFill>
                  <a:srgbClr val="474C55"/>
                </a:solidFill>
                <a:latin typeface="Calibri"/>
                <a:ea typeface="Calibri"/>
                <a:cs typeface="Calibri"/>
                <a:sym typeface="Calibri"/>
              </a:rPr>
              <a:t>Results</a:t>
            </a:r>
            <a:endParaRPr b="1" i="0" sz="1400" u="none" cap="none" strike="noStrike">
              <a:solidFill>
                <a:srgbClr val="474C5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rotWithShape="1">
          <a:blip r:embed="rId3">
            <a:alphaModFix/>
          </a:blip>
          <a:srcRect b="0" l="0" r="0" t="0"/>
          <a:stretch/>
        </p:blipFill>
        <p:spPr>
          <a:xfrm>
            <a:off x="213163" y="767254"/>
            <a:ext cx="4621596" cy="4078999"/>
          </a:xfrm>
          <a:prstGeom prst="rect">
            <a:avLst/>
          </a:prstGeom>
          <a:noFill/>
          <a:ln>
            <a:noFill/>
          </a:ln>
        </p:spPr>
      </p:pic>
      <p:pic>
        <p:nvPicPr>
          <p:cNvPr id="169" name="Google Shape;169;p23"/>
          <p:cNvPicPr preferRelativeResize="0"/>
          <p:nvPr/>
        </p:nvPicPr>
        <p:blipFill rotWithShape="1">
          <a:blip r:embed="rId4">
            <a:alphaModFix/>
          </a:blip>
          <a:srcRect b="0" l="0" r="0" t="0"/>
          <a:stretch/>
        </p:blipFill>
        <p:spPr>
          <a:xfrm>
            <a:off x="4834759" y="767254"/>
            <a:ext cx="4309241" cy="3951890"/>
          </a:xfrm>
          <a:prstGeom prst="rect">
            <a:avLst/>
          </a:prstGeom>
          <a:noFill/>
          <a:ln>
            <a:noFill/>
          </a:ln>
        </p:spPr>
      </p:pic>
      <p:sp>
        <p:nvSpPr>
          <p:cNvPr id="170" name="Google Shape;170;p23"/>
          <p:cNvSpPr txBox="1"/>
          <p:nvPr>
            <p:ph type="title"/>
          </p:nvPr>
        </p:nvSpPr>
        <p:spPr>
          <a:xfrm>
            <a:off x="213163" y="141154"/>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UI – Reference Video</a:t>
            </a:r>
            <a:endParaRPr/>
          </a:p>
        </p:txBody>
      </p:sp>
      <p:sp>
        <p:nvSpPr>
          <p:cNvPr id="176" name="Google Shape;17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177" name="Google Shape;177;p24" title="UI_video.webm">
            <a:hlinkClick r:id="rId3"/>
          </p:cNvPr>
          <p:cNvPicPr preferRelativeResize="0"/>
          <p:nvPr/>
        </p:nvPicPr>
        <p:blipFill>
          <a:blip r:embed="rId4">
            <a:alphaModFix/>
          </a:blip>
          <a:stretch>
            <a:fillRect/>
          </a:stretch>
        </p:blipFill>
        <p:spPr>
          <a:xfrm>
            <a:off x="0" y="1255"/>
            <a:ext cx="9144001" cy="5140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solidFill>
                  <a:schemeClr val="lt1"/>
                </a:solidFill>
              </a:rPr>
              <a:t>Scrub Item 1</a:t>
            </a:r>
            <a:endParaRPr>
              <a:solidFill>
                <a:schemeClr val="lt1"/>
              </a:solidFill>
            </a:endParaRPr>
          </a:p>
        </p:txBody>
      </p:sp>
      <p:sp>
        <p:nvSpPr>
          <p:cNvPr id="183" name="Google Shape;183;p25"/>
          <p:cNvSpPr txBox="1"/>
          <p:nvPr>
            <p:ph idx="4294967295" type="body"/>
          </p:nvPr>
        </p:nvSpPr>
        <p:spPr>
          <a:xfrm>
            <a:off x="4750749" y="1304875"/>
            <a:ext cx="3216091" cy="2547826"/>
          </a:xfrm>
          <a:prstGeom prst="rect">
            <a:avLst/>
          </a:prstGeom>
          <a:noFill/>
          <a:ln>
            <a:noFill/>
          </a:ln>
        </p:spPr>
        <p:txBody>
          <a:bodyPr anchorCtr="0" anchor="t" bIns="91425" lIns="91425" spcFirstLastPara="1" rIns="91425" wrap="square" tIns="91425">
            <a:normAutofit fontScale="85000" lnSpcReduction="20000"/>
          </a:bodyPr>
          <a:lstStyle/>
          <a:p>
            <a:pPr indent="-285750" lvl="0" marL="285750" rtl="0" algn="l">
              <a:lnSpc>
                <a:spcPct val="115000"/>
              </a:lnSpc>
              <a:spcBef>
                <a:spcPts val="1200"/>
              </a:spcBef>
              <a:spcAft>
                <a:spcPts val="0"/>
              </a:spcAft>
              <a:buSzPct val="132352"/>
              <a:buChar char="●"/>
            </a:pPr>
            <a:r>
              <a:rPr lang="en" sz="1600">
                <a:solidFill>
                  <a:schemeClr val="accent1"/>
                </a:solidFill>
              </a:rPr>
              <a:t>In week 23 Recommended profit is higher than existing price</a:t>
            </a:r>
            <a:endParaRPr/>
          </a:p>
          <a:p>
            <a:pPr indent="-285750" lvl="0" marL="285750" rtl="0" algn="l">
              <a:lnSpc>
                <a:spcPct val="115000"/>
              </a:lnSpc>
              <a:spcBef>
                <a:spcPts val="1200"/>
              </a:spcBef>
              <a:spcAft>
                <a:spcPts val="0"/>
              </a:spcAft>
              <a:buSzPct val="132352"/>
              <a:buChar char="●"/>
            </a:pPr>
            <a:r>
              <a:rPr lang="en" sz="1600">
                <a:solidFill>
                  <a:schemeClr val="accent1"/>
                </a:solidFill>
              </a:rPr>
              <a:t>Opportunity for improvement – If we have better demand price relation, optimization will be better as forecast is very accurate with respect to the trend</a:t>
            </a:r>
            <a:endParaRPr/>
          </a:p>
          <a:p>
            <a:pPr indent="-285750" lvl="0" marL="285750" rtl="0" algn="l">
              <a:lnSpc>
                <a:spcPct val="115000"/>
              </a:lnSpc>
              <a:spcBef>
                <a:spcPts val="1200"/>
              </a:spcBef>
              <a:spcAft>
                <a:spcPts val="0"/>
              </a:spcAft>
              <a:buSzPct val="132352"/>
              <a:buChar char="●"/>
            </a:pPr>
            <a:r>
              <a:rPr lang="en" sz="1600">
                <a:solidFill>
                  <a:schemeClr val="accent1"/>
                </a:solidFill>
              </a:rPr>
              <a:t>Corresponding graph is just for 1 random item</a:t>
            </a:r>
            <a:endParaRPr sz="1600">
              <a:solidFill>
                <a:schemeClr val="accent1"/>
              </a:solidFill>
            </a:endParaRPr>
          </a:p>
          <a:p>
            <a:pPr indent="0" lvl="0" marL="0" rtl="0" algn="l">
              <a:lnSpc>
                <a:spcPct val="115000"/>
              </a:lnSpc>
              <a:spcBef>
                <a:spcPts val="1200"/>
              </a:spcBef>
              <a:spcAft>
                <a:spcPts val="0"/>
              </a:spcAft>
              <a:buSzPct val="132352"/>
              <a:buNone/>
            </a:pPr>
            <a:r>
              <a:t/>
            </a:r>
            <a:endParaRPr sz="1600"/>
          </a:p>
          <a:p>
            <a:pPr indent="0" lvl="0" marL="0" rtl="0" algn="l">
              <a:lnSpc>
                <a:spcPct val="115000"/>
              </a:lnSpc>
              <a:spcBef>
                <a:spcPts val="1200"/>
              </a:spcBef>
              <a:spcAft>
                <a:spcPts val="1200"/>
              </a:spcAft>
              <a:buSzPct val="132352"/>
              <a:buNone/>
            </a:pPr>
            <a:r>
              <a:t/>
            </a:r>
            <a:endParaRPr sz="1600"/>
          </a:p>
        </p:txBody>
      </p:sp>
      <p:sp>
        <p:nvSpPr>
          <p:cNvPr id="184" name="Google Shape;184;p25"/>
          <p:cNvSpPr txBox="1"/>
          <p:nvPr>
            <p:ph idx="4294967295" type="body"/>
          </p:nvPr>
        </p:nvSpPr>
        <p:spPr>
          <a:xfrm>
            <a:off x="6089800" y="1304875"/>
            <a:ext cx="2494500" cy="461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solidFill>
                  <a:schemeClr val="lt1"/>
                </a:solidFill>
              </a:rPr>
              <a:t>Graph</a:t>
            </a:r>
            <a:endParaRPr>
              <a:solidFill>
                <a:schemeClr val="lt1"/>
              </a:solidFill>
            </a:endParaRPr>
          </a:p>
        </p:txBody>
      </p:sp>
      <p:sp>
        <p:nvSpPr>
          <p:cNvPr id="185" name="Google Shape;185;p25"/>
          <p:cNvSpPr txBox="1"/>
          <p:nvPr/>
        </p:nvSpPr>
        <p:spPr>
          <a:xfrm>
            <a:off x="276700" y="1766275"/>
            <a:ext cx="21645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 for which avg profit is higher</a:t>
            </a:r>
            <a:endParaRPr b="0" i="0" sz="1400" u="none" cap="none" strike="noStrike">
              <a:solidFill>
                <a:srgbClr val="FFFFFF"/>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verage"/>
                <a:ea typeface="Average"/>
                <a:cs typeface="Average"/>
                <a:sym typeface="Average"/>
              </a:rPr>
              <a:t># Possible profit gain</a:t>
            </a:r>
            <a:endParaRPr b="0" i="0" sz="1400" u="none" cap="none" strike="noStrike">
              <a:solidFill>
                <a:srgbClr val="FFFFFF"/>
              </a:solidFill>
              <a:latin typeface="Average"/>
              <a:ea typeface="Average"/>
              <a:cs typeface="Average"/>
              <a:sym typeface="Average"/>
            </a:endParaRPr>
          </a:p>
        </p:txBody>
      </p:sp>
      <p:pic>
        <p:nvPicPr>
          <p:cNvPr id="186" name="Google Shape;186;p25"/>
          <p:cNvPicPr preferRelativeResize="0"/>
          <p:nvPr/>
        </p:nvPicPr>
        <p:blipFill rotWithShape="1">
          <a:blip r:embed="rId3">
            <a:alphaModFix/>
          </a:blip>
          <a:srcRect b="0" l="0" r="0" t="0"/>
          <a:stretch/>
        </p:blipFill>
        <p:spPr>
          <a:xfrm>
            <a:off x="842650" y="1319050"/>
            <a:ext cx="3571875" cy="2533650"/>
          </a:xfrm>
          <a:prstGeom prst="rect">
            <a:avLst/>
          </a:prstGeom>
          <a:noFill/>
          <a:ln>
            <a:noFill/>
          </a:ln>
        </p:spPr>
      </p:pic>
      <p:sp>
        <p:nvSpPr>
          <p:cNvPr id="187" name="Google Shape;187;p2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Overview</a:t>
            </a:r>
            <a:endParaRPr/>
          </a:p>
        </p:txBody>
      </p:sp>
      <p:grpSp>
        <p:nvGrpSpPr>
          <p:cNvPr id="67" name="Google Shape;67;p14"/>
          <p:cNvGrpSpPr/>
          <p:nvPr/>
        </p:nvGrpSpPr>
        <p:grpSpPr>
          <a:xfrm>
            <a:off x="6449969" y="1859974"/>
            <a:ext cx="2382087" cy="2789923"/>
            <a:chOff x="5632317" y="1189775"/>
            <a:chExt cx="3305700" cy="3483050"/>
          </a:xfrm>
        </p:grpSpPr>
        <p:sp>
          <p:nvSpPr>
            <p:cNvPr id="68" name="Google Shape;68;p14"/>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Recommendation</a:t>
              </a:r>
              <a:endParaRPr b="0" i="0" sz="1400" u="none" cap="none" strike="noStrike">
                <a:solidFill>
                  <a:srgbClr val="FFFFFF"/>
                </a:solidFill>
                <a:latin typeface="Roboto"/>
                <a:ea typeface="Roboto"/>
                <a:cs typeface="Roboto"/>
                <a:sym typeface="Roboto"/>
              </a:endParaRPr>
            </a:p>
          </p:txBody>
        </p:sp>
        <p:sp>
          <p:nvSpPr>
            <p:cNvPr id="69" name="Google Shape;69;p14"/>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2"/>
                  </a:solidFill>
                  <a:latin typeface="Lato"/>
                  <a:ea typeface="Lato"/>
                  <a:cs typeface="Lato"/>
                  <a:sym typeface="Lato"/>
                </a:rPr>
                <a:t>Recommend Weekly price based on forecasted sales for 12 weeks</a:t>
              </a:r>
              <a:endParaRPr b="0" i="0" sz="1400" u="none" cap="none" strike="noStrike">
                <a:solidFill>
                  <a:srgbClr val="000000"/>
                </a:solidFill>
                <a:latin typeface="Roboto"/>
                <a:ea typeface="Roboto"/>
                <a:cs typeface="Roboto"/>
                <a:sym typeface="Roboto"/>
              </a:endParaRPr>
            </a:p>
          </p:txBody>
        </p:sp>
      </p:grpSp>
      <p:grpSp>
        <p:nvGrpSpPr>
          <p:cNvPr id="70" name="Google Shape;70;p14"/>
          <p:cNvGrpSpPr/>
          <p:nvPr/>
        </p:nvGrpSpPr>
        <p:grpSpPr>
          <a:xfrm>
            <a:off x="311700" y="1860153"/>
            <a:ext cx="3817883" cy="2927383"/>
            <a:chOff x="0" y="1189989"/>
            <a:chExt cx="3546900" cy="3654661"/>
          </a:xfrm>
        </p:grpSpPr>
        <p:sp>
          <p:nvSpPr>
            <p:cNvPr id="71" name="Google Shape;71;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Problem Understanding</a:t>
              </a:r>
              <a:endParaRPr b="0" i="0" sz="1400" u="none" cap="none" strike="noStrike">
                <a:solidFill>
                  <a:srgbClr val="FFFFFF"/>
                </a:solidFill>
                <a:latin typeface="Roboto"/>
                <a:ea typeface="Roboto"/>
                <a:cs typeface="Roboto"/>
                <a:sym typeface="Roboto"/>
              </a:endParaRPr>
            </a:p>
          </p:txBody>
        </p:sp>
        <p:sp>
          <p:nvSpPr>
            <p:cNvPr id="72" name="Google Shape;72;p14"/>
            <p:cNvSpPr txBox="1"/>
            <p:nvPr/>
          </p:nvSpPr>
          <p:spPr>
            <a:xfrm>
              <a:off x="120600" y="1939750"/>
              <a:ext cx="3305700" cy="2904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Lato"/>
                <a:buChar char="●"/>
              </a:pPr>
              <a:r>
                <a:rPr b="0" i="0" lang="en" sz="1400" u="none" cap="none" strike="noStrike">
                  <a:solidFill>
                    <a:schemeClr val="dk2"/>
                  </a:solidFill>
                  <a:latin typeface="Lato"/>
                  <a:ea typeface="Lato"/>
                  <a:cs typeface="Lato"/>
                  <a:sym typeface="Lato"/>
                </a:rPr>
                <a:t>Both Demand and Price is dynamic and depend on each other. Very high price will reduce the sales  and very low price will reduce the gross profit. </a:t>
              </a:r>
              <a:endParaRPr b="0" i="0" sz="1400" u="none" cap="none" strike="noStrike">
                <a:solidFill>
                  <a:schemeClr val="dk2"/>
                </a:solidFill>
                <a:latin typeface="Lato"/>
                <a:ea typeface="Lato"/>
                <a:cs typeface="Lato"/>
                <a:sym typeface="Lato"/>
              </a:endParaRPr>
            </a:p>
            <a:p>
              <a:pPr indent="-317500" lvl="0" marL="457200" marR="0" rtl="0" algn="l">
                <a:lnSpc>
                  <a:spcPct val="115000"/>
                </a:lnSpc>
                <a:spcBef>
                  <a:spcPts val="0"/>
                </a:spcBef>
                <a:spcAft>
                  <a:spcPts val="0"/>
                </a:spcAft>
                <a:buClr>
                  <a:schemeClr val="dk2"/>
                </a:buClr>
                <a:buSzPts val="1400"/>
                <a:buFont typeface="Lato"/>
                <a:buChar char="●"/>
              </a:pPr>
              <a:r>
                <a:rPr b="0" i="0" lang="en" sz="1400" u="none" cap="none" strike="noStrike">
                  <a:solidFill>
                    <a:schemeClr val="dk2"/>
                  </a:solidFill>
                  <a:latin typeface="Lato"/>
                  <a:ea typeface="Lato"/>
                  <a:cs typeface="Lato"/>
                  <a:sym typeface="Lato"/>
                </a:rPr>
                <a:t>Our solution provides instances where changes in prices could have improved profit margins for TSC</a:t>
              </a:r>
              <a:endParaRPr b="0" i="0" sz="1400" u="none" cap="none" strike="noStrike">
                <a:solidFill>
                  <a:schemeClr val="dk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73" name="Google Shape;73;p14"/>
          <p:cNvGrpSpPr/>
          <p:nvPr/>
        </p:nvGrpSpPr>
        <p:grpSpPr>
          <a:xfrm>
            <a:off x="3572558" y="1860149"/>
            <a:ext cx="3146365" cy="2789748"/>
            <a:chOff x="3133205" y="1189993"/>
            <a:chExt cx="3305700" cy="3482832"/>
          </a:xfrm>
        </p:grpSpPr>
        <p:sp>
          <p:nvSpPr>
            <p:cNvPr id="74" name="Google Shape;74;p14"/>
            <p:cNvSpPr/>
            <p:nvPr/>
          </p:nvSpPr>
          <p:spPr>
            <a:xfrm>
              <a:off x="3133205" y="1189993"/>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Approach</a:t>
              </a:r>
              <a:endParaRPr b="0" i="0" sz="1400" u="none" cap="none" strike="noStrike">
                <a:solidFill>
                  <a:srgbClr val="FFFFFF"/>
                </a:solidFill>
                <a:latin typeface="Roboto"/>
                <a:ea typeface="Roboto"/>
                <a:cs typeface="Roboto"/>
                <a:sym typeface="Roboto"/>
              </a:endParaRPr>
            </a:p>
          </p:txBody>
        </p:sp>
        <p:sp>
          <p:nvSpPr>
            <p:cNvPr id="75" name="Google Shape;75;p14"/>
            <p:cNvSpPr txBox="1"/>
            <p:nvPr/>
          </p:nvSpPr>
          <p:spPr>
            <a:xfrm>
              <a:off x="3478950" y="2057125"/>
              <a:ext cx="2614200" cy="261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Lato"/>
                <a:buChar char="●"/>
              </a:pPr>
              <a:r>
                <a:rPr b="0" i="0" lang="en" sz="1400" u="none" cap="none" strike="noStrike">
                  <a:solidFill>
                    <a:schemeClr val="dk2"/>
                  </a:solidFill>
                  <a:latin typeface="Lato"/>
                  <a:ea typeface="Lato"/>
                  <a:cs typeface="Lato"/>
                  <a:sym typeface="Lato"/>
                </a:rPr>
                <a:t>Obtain a relationship between demand, price and time. </a:t>
              </a:r>
              <a:endParaRPr b="0" i="0" sz="1400" u="none" cap="none" strike="noStrike">
                <a:solidFill>
                  <a:schemeClr val="dk2"/>
                </a:solidFill>
                <a:latin typeface="Lato"/>
                <a:ea typeface="Lato"/>
                <a:cs typeface="Lato"/>
                <a:sym typeface="Lato"/>
              </a:endParaRPr>
            </a:p>
            <a:p>
              <a:pPr indent="-317500" lvl="0" marL="457200" marR="0" rtl="0" algn="l">
                <a:lnSpc>
                  <a:spcPct val="115000"/>
                </a:lnSpc>
                <a:spcBef>
                  <a:spcPts val="0"/>
                </a:spcBef>
                <a:spcAft>
                  <a:spcPts val="0"/>
                </a:spcAft>
                <a:buClr>
                  <a:schemeClr val="dk2"/>
                </a:buClr>
                <a:buSzPts val="1400"/>
                <a:buFont typeface="Lato"/>
                <a:buChar char="●"/>
              </a:pPr>
              <a:r>
                <a:rPr b="0" i="0" lang="en" sz="1400" u="none" cap="none" strike="noStrike">
                  <a:solidFill>
                    <a:schemeClr val="dk2"/>
                  </a:solidFill>
                  <a:latin typeface="Lato"/>
                  <a:ea typeface="Lato"/>
                  <a:cs typeface="Lato"/>
                  <a:sym typeface="Lato"/>
                </a:rPr>
                <a:t>Forecast sales</a:t>
              </a:r>
              <a:endParaRPr b="0" i="0" sz="1400" u="none" cap="none" strike="noStrike">
                <a:solidFill>
                  <a:schemeClr val="dk2"/>
                </a:solidFill>
                <a:latin typeface="Lato"/>
                <a:ea typeface="Lato"/>
                <a:cs typeface="Lato"/>
                <a:sym typeface="Lato"/>
              </a:endParaRPr>
            </a:p>
            <a:p>
              <a:pPr indent="-317500" lvl="0" marL="457200" marR="0" rtl="0" algn="l">
                <a:lnSpc>
                  <a:spcPct val="115000"/>
                </a:lnSpc>
                <a:spcBef>
                  <a:spcPts val="0"/>
                </a:spcBef>
                <a:spcAft>
                  <a:spcPts val="0"/>
                </a:spcAft>
                <a:buClr>
                  <a:schemeClr val="dk2"/>
                </a:buClr>
                <a:buSzPts val="1400"/>
                <a:buFont typeface="Lato"/>
                <a:buChar char="●"/>
              </a:pPr>
              <a:r>
                <a:rPr b="0" i="0" lang="en" sz="1400" u="none" cap="none" strike="noStrike">
                  <a:solidFill>
                    <a:schemeClr val="dk2"/>
                  </a:solidFill>
                  <a:latin typeface="Lato"/>
                  <a:ea typeface="Lato"/>
                  <a:cs typeface="Lato"/>
                  <a:sym typeface="Lato"/>
                </a:rPr>
                <a:t>Optimise price with respect to forecast</a:t>
              </a:r>
              <a:endParaRPr b="0" i="0" sz="1400" u="none" cap="none" strike="noStrike">
                <a:solidFill>
                  <a:schemeClr val="dk2"/>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sp>
        <p:nvSpPr>
          <p:cNvPr id="76" name="Google Shape;76;p14"/>
          <p:cNvSpPr txBox="1"/>
          <p:nvPr/>
        </p:nvSpPr>
        <p:spPr>
          <a:xfrm>
            <a:off x="458625" y="1073350"/>
            <a:ext cx="8373600" cy="98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2"/>
                </a:solidFill>
                <a:latin typeface="Lato"/>
                <a:ea typeface="Lato"/>
                <a:cs typeface="Lato"/>
                <a:sym typeface="Lato"/>
              </a:rPr>
              <a:t>Tractor Supply provides an existing price change schedule. Yet there exists an opportunity to increase gross margin profits by recommending  optimal prices given constraints on sales using Machine Learning</a:t>
            </a:r>
            <a:endParaRPr b="0" i="0" sz="1400" u="none" cap="none" strike="noStrike">
              <a:solidFill>
                <a:schemeClr val="dk2"/>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1930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Assumptions and Observations </a:t>
            </a:r>
            <a:endParaRPr/>
          </a:p>
          <a:p>
            <a:pPr indent="0" lvl="0" marL="0" rtl="0" algn="l">
              <a:lnSpc>
                <a:spcPct val="100000"/>
              </a:lnSpc>
              <a:spcBef>
                <a:spcPts val="0"/>
              </a:spcBef>
              <a:spcAft>
                <a:spcPts val="0"/>
              </a:spcAft>
              <a:buSzPct val="111111"/>
              <a:buNone/>
            </a:pPr>
            <a:r>
              <a:t/>
            </a:r>
            <a:endParaRPr/>
          </a:p>
        </p:txBody>
      </p:sp>
      <p:sp>
        <p:nvSpPr>
          <p:cNvPr id="82" name="Google Shape;82;p15"/>
          <p:cNvSpPr txBox="1"/>
          <p:nvPr>
            <p:ph idx="4294967295" type="body"/>
          </p:nvPr>
        </p:nvSpPr>
        <p:spPr>
          <a:xfrm>
            <a:off x="311700" y="819150"/>
            <a:ext cx="8318400" cy="191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200"/>
              <a:t>Assumptions :</a:t>
            </a:r>
            <a:endParaRPr b="1" sz="1200"/>
          </a:p>
          <a:p>
            <a:pPr indent="-304800" lvl="0" marL="457200" rtl="0" algn="l">
              <a:lnSpc>
                <a:spcPct val="100000"/>
              </a:lnSpc>
              <a:spcBef>
                <a:spcPts val="400"/>
              </a:spcBef>
              <a:spcAft>
                <a:spcPts val="0"/>
              </a:spcAft>
              <a:buSzPts val="1200"/>
              <a:buChar char="●"/>
            </a:pPr>
            <a:r>
              <a:rPr lang="en" sz="1200"/>
              <a:t>Cost price is assumed to be constant.  </a:t>
            </a:r>
            <a:endParaRPr sz="1200"/>
          </a:p>
          <a:p>
            <a:pPr indent="-304800" lvl="0" marL="457200" rtl="0" algn="l">
              <a:lnSpc>
                <a:spcPct val="100000"/>
              </a:lnSpc>
              <a:spcBef>
                <a:spcPts val="400"/>
              </a:spcBef>
              <a:spcAft>
                <a:spcPts val="0"/>
              </a:spcAft>
              <a:buSzPts val="1200"/>
              <a:buChar char="●"/>
            </a:pPr>
            <a:r>
              <a:rPr lang="en" sz="1200"/>
              <a:t>Minimum Sales Price =  1.33 * Cost_Price for each SKU</a:t>
            </a:r>
            <a:br>
              <a:rPr lang="en" sz="1200"/>
            </a:br>
            <a:r>
              <a:rPr lang="en" sz="1200">
                <a:solidFill>
                  <a:srgbClr val="999999"/>
                </a:solidFill>
              </a:rPr>
              <a:t>a) Margin is calculated for year 2021. For each SKU we have taken the min(Unit_Price) and min(Cost_Price). </a:t>
            </a:r>
            <a:br>
              <a:rPr lang="en" sz="1200">
                <a:solidFill>
                  <a:srgbClr val="999999"/>
                </a:solidFill>
              </a:rPr>
            </a:br>
            <a:r>
              <a:rPr lang="en" sz="1200">
                <a:solidFill>
                  <a:srgbClr val="999999"/>
                </a:solidFill>
              </a:rPr>
              <a:t>b) Margin is then Calculated as mean(100* (Unit_Price- Cost_Price)/Cost_Price)</a:t>
            </a:r>
            <a:endParaRPr b="1" sz="1200"/>
          </a:p>
          <a:p>
            <a:pPr indent="0" lvl="0" marL="0" rtl="0" algn="l">
              <a:lnSpc>
                <a:spcPct val="100000"/>
              </a:lnSpc>
              <a:spcBef>
                <a:spcPts val="400"/>
              </a:spcBef>
              <a:spcAft>
                <a:spcPts val="0"/>
              </a:spcAft>
              <a:buSzPts val="1800"/>
              <a:buNone/>
            </a:pPr>
            <a:r>
              <a:rPr b="1" lang="en" sz="1200"/>
              <a:t>Observations :</a:t>
            </a:r>
            <a:endParaRPr b="1" sz="1200"/>
          </a:p>
          <a:p>
            <a:pPr indent="-304800" lvl="0" marL="457200" rtl="0" algn="l">
              <a:lnSpc>
                <a:spcPct val="100000"/>
              </a:lnSpc>
              <a:spcBef>
                <a:spcPts val="400"/>
              </a:spcBef>
              <a:spcAft>
                <a:spcPts val="0"/>
              </a:spcAft>
              <a:buClr>
                <a:srgbClr val="666666"/>
              </a:buClr>
              <a:buSzPts val="1200"/>
              <a:buChar char="●"/>
            </a:pPr>
            <a:r>
              <a:rPr lang="en" sz="1200">
                <a:solidFill>
                  <a:srgbClr val="666666"/>
                </a:solidFill>
              </a:rPr>
              <a:t>Negligible Correlation between Competitor price change and TSC price change ;Max Pearson Correlation at SKU level is -0.07. </a:t>
            </a:r>
            <a:endParaRPr sz="1200">
              <a:solidFill>
                <a:srgbClr val="666666"/>
              </a:solidFill>
            </a:endParaRPr>
          </a:p>
          <a:p>
            <a:pPr indent="-304800" lvl="0" marL="457200" rtl="0" algn="l">
              <a:lnSpc>
                <a:spcPct val="100000"/>
              </a:lnSpc>
              <a:spcBef>
                <a:spcPts val="400"/>
              </a:spcBef>
              <a:spcAft>
                <a:spcPts val="400"/>
              </a:spcAft>
              <a:buClr>
                <a:srgbClr val="666666"/>
              </a:buClr>
              <a:buSzPts val="1200"/>
              <a:buChar char="●"/>
            </a:pPr>
            <a:r>
              <a:rPr lang="en" sz="1200">
                <a:solidFill>
                  <a:srgbClr val="666666"/>
                </a:solidFill>
              </a:rPr>
              <a:t>Some SKU’s have a seasonal nature in months of October, November, December. The sales suddenly increase in month of October November, December.</a:t>
            </a:r>
            <a:endParaRPr sz="1200">
              <a:solidFill>
                <a:srgbClr val="999999"/>
              </a:solidFill>
            </a:endParaRPr>
          </a:p>
        </p:txBody>
      </p:sp>
      <p:pic>
        <p:nvPicPr>
          <p:cNvPr id="83" name="Google Shape;83;p15"/>
          <p:cNvPicPr preferRelativeResize="0"/>
          <p:nvPr/>
        </p:nvPicPr>
        <p:blipFill rotWithShape="1">
          <a:blip r:embed="rId3">
            <a:alphaModFix/>
          </a:blip>
          <a:srcRect b="0" l="0" r="0" t="0"/>
          <a:stretch/>
        </p:blipFill>
        <p:spPr>
          <a:xfrm>
            <a:off x="4572000" y="3066475"/>
            <a:ext cx="2963399" cy="1767900"/>
          </a:xfrm>
          <a:prstGeom prst="rect">
            <a:avLst/>
          </a:prstGeom>
          <a:noFill/>
          <a:ln cap="flat" cmpd="sng" w="9525">
            <a:solidFill>
              <a:schemeClr val="dk2"/>
            </a:solidFill>
            <a:prstDash val="solid"/>
            <a:round/>
            <a:headEnd len="sm" w="sm" type="none"/>
            <a:tailEnd len="sm" w="sm" type="none"/>
          </a:ln>
        </p:spPr>
      </p:pic>
      <p:pic>
        <p:nvPicPr>
          <p:cNvPr id="84" name="Google Shape;84;p15"/>
          <p:cNvPicPr preferRelativeResize="0"/>
          <p:nvPr/>
        </p:nvPicPr>
        <p:blipFill rotWithShape="1">
          <a:blip r:embed="rId4">
            <a:alphaModFix/>
          </a:blip>
          <a:srcRect b="0" l="0" r="0" t="0"/>
          <a:stretch/>
        </p:blipFill>
        <p:spPr>
          <a:xfrm>
            <a:off x="1036225" y="3066475"/>
            <a:ext cx="2790379" cy="1767900"/>
          </a:xfrm>
          <a:prstGeom prst="rect">
            <a:avLst/>
          </a:prstGeom>
          <a:noFill/>
          <a:ln cap="flat" cmpd="sng" w="9525">
            <a:solidFill>
              <a:schemeClr val="dk2"/>
            </a:solidFill>
            <a:prstDash val="solid"/>
            <a:round/>
            <a:headEnd len="sm" w="sm" type="none"/>
            <a:tailEnd len="sm" w="sm" type="none"/>
          </a:ln>
        </p:spPr>
      </p:pic>
      <p:sp>
        <p:nvSpPr>
          <p:cNvPr id="85" name="Google Shape;85;p15"/>
          <p:cNvSpPr txBox="1"/>
          <p:nvPr/>
        </p:nvSpPr>
        <p:spPr>
          <a:xfrm>
            <a:off x="1036225" y="4834375"/>
            <a:ext cx="315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Price Change Plot for SKU with Maximum Correlation</a:t>
            </a:r>
            <a:endParaRPr b="0" i="0" sz="900" u="none" cap="none" strike="noStrike">
              <a:solidFill>
                <a:srgbClr val="000000"/>
              </a:solidFill>
              <a:latin typeface="Lato"/>
              <a:ea typeface="Lato"/>
              <a:cs typeface="Lato"/>
              <a:sym typeface="Lato"/>
            </a:endParaRPr>
          </a:p>
        </p:txBody>
      </p:sp>
      <p:sp>
        <p:nvSpPr>
          <p:cNvPr id="86" name="Google Shape;86;p15"/>
          <p:cNvSpPr txBox="1"/>
          <p:nvPr/>
        </p:nvSpPr>
        <p:spPr>
          <a:xfrm>
            <a:off x="4572000" y="4834375"/>
            <a:ext cx="29634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Lato"/>
                <a:ea typeface="Lato"/>
                <a:cs typeface="Lato"/>
                <a:sym typeface="Lato"/>
              </a:rPr>
              <a:t>Spikes in Seasonal Graph shows Seasonality of Demand</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Our Approach</a:t>
            </a:r>
            <a:endParaRPr/>
          </a:p>
        </p:txBody>
      </p:sp>
      <p:grpSp>
        <p:nvGrpSpPr>
          <p:cNvPr id="92" name="Google Shape;92;p16"/>
          <p:cNvGrpSpPr/>
          <p:nvPr/>
        </p:nvGrpSpPr>
        <p:grpSpPr>
          <a:xfrm>
            <a:off x="0" y="1189989"/>
            <a:ext cx="2726700" cy="3482836"/>
            <a:chOff x="0" y="1189989"/>
            <a:chExt cx="2726700" cy="3482836"/>
          </a:xfrm>
        </p:grpSpPr>
        <p:sp>
          <p:nvSpPr>
            <p:cNvPr id="93" name="Google Shape;93;p16"/>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STEP 1</a:t>
              </a:r>
              <a:endParaRPr b="0" i="0" sz="1400" u="none" cap="none" strike="noStrike">
                <a:solidFill>
                  <a:srgbClr val="FFFFFF"/>
                </a:solidFill>
                <a:latin typeface="Roboto"/>
                <a:ea typeface="Roboto"/>
                <a:cs typeface="Roboto"/>
                <a:sym typeface="Roboto"/>
              </a:endParaRPr>
            </a:p>
          </p:txBody>
        </p:sp>
        <p:sp>
          <p:nvSpPr>
            <p:cNvPr id="94" name="Google Shape;94;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Demand-Price Equation : </a:t>
              </a:r>
              <a:endParaRPr b="0" i="0" sz="1400" u="none" cap="none" strike="noStrike">
                <a:solidFill>
                  <a:schemeClr val="dk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666666"/>
                  </a:solidFill>
                  <a:latin typeface="Lato"/>
                  <a:ea typeface="Lato"/>
                  <a:cs typeface="Lato"/>
                  <a:sym typeface="Lato"/>
                </a:rPr>
                <a:t>Estimate an equation between Demand and Price for each  SKU at weekly level </a:t>
              </a:r>
              <a:endParaRPr b="0" i="0" sz="1400" u="none" cap="none" strike="noStrike">
                <a:solidFill>
                  <a:srgbClr val="666666"/>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666666"/>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grpSp>
      <p:grpSp>
        <p:nvGrpSpPr>
          <p:cNvPr id="95" name="Google Shape;95;p16"/>
          <p:cNvGrpSpPr/>
          <p:nvPr/>
        </p:nvGrpSpPr>
        <p:grpSpPr>
          <a:xfrm>
            <a:off x="2263425" y="1189775"/>
            <a:ext cx="2541300" cy="3483050"/>
            <a:chOff x="2263425" y="1189775"/>
            <a:chExt cx="2541300" cy="3483050"/>
          </a:xfrm>
        </p:grpSpPr>
        <p:sp>
          <p:nvSpPr>
            <p:cNvPr id="96" name="Google Shape;96;p16"/>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STEP 2</a:t>
              </a:r>
              <a:endParaRPr b="0" i="0" sz="1400" u="none" cap="none" strike="noStrike">
                <a:solidFill>
                  <a:srgbClr val="FFFFFF"/>
                </a:solidFill>
                <a:latin typeface="Roboto"/>
                <a:ea typeface="Roboto"/>
                <a:cs typeface="Roboto"/>
                <a:sym typeface="Roboto"/>
              </a:endParaRPr>
            </a:p>
          </p:txBody>
        </p:sp>
        <p:sp>
          <p:nvSpPr>
            <p:cNvPr id="97" name="Google Shape;97;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Sales Forecast :</a:t>
              </a:r>
              <a:endParaRPr b="0" i="0" sz="1400" u="none" cap="none" strike="noStrike">
                <a:solidFill>
                  <a:srgbClr val="434343"/>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rgbClr val="434343"/>
                  </a:solidFill>
                  <a:latin typeface="Lato"/>
                  <a:ea typeface="Lato"/>
                  <a:cs typeface="Lato"/>
                  <a:sym typeface="Lato"/>
                </a:rPr>
                <a:t>Forecast Demand for each SKU at weekly level using historical Demand data using Deep Learning </a:t>
              </a:r>
              <a:endParaRPr b="0" i="0" sz="1400" u="none" cap="none" strike="noStrike">
                <a:solidFill>
                  <a:srgbClr val="434343"/>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pSp>
      <p:grpSp>
        <p:nvGrpSpPr>
          <p:cNvPr id="98" name="Google Shape;98;p16"/>
          <p:cNvGrpSpPr/>
          <p:nvPr/>
        </p:nvGrpSpPr>
        <p:grpSpPr>
          <a:xfrm>
            <a:off x="4329974" y="1189775"/>
            <a:ext cx="2541300" cy="3483050"/>
            <a:chOff x="4329974" y="1189775"/>
            <a:chExt cx="2541300" cy="3483050"/>
          </a:xfrm>
        </p:grpSpPr>
        <p:sp>
          <p:nvSpPr>
            <p:cNvPr id="99" name="Google Shape;99;p16"/>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STEP 3</a:t>
              </a:r>
              <a:endParaRPr b="0" i="0" sz="1400" u="none" cap="none" strike="noStrike">
                <a:solidFill>
                  <a:srgbClr val="FFFFFF"/>
                </a:solidFill>
                <a:latin typeface="Roboto"/>
                <a:ea typeface="Roboto"/>
                <a:cs typeface="Roboto"/>
                <a:sym typeface="Roboto"/>
              </a:endParaRPr>
            </a:p>
          </p:txBody>
        </p:sp>
        <p:sp>
          <p:nvSpPr>
            <p:cNvPr id="100" name="Google Shape;100;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Optimization: </a:t>
              </a:r>
              <a:endParaRPr b="0" i="0" sz="1400" u="none" cap="none" strike="noStrike">
                <a:solidFill>
                  <a:schemeClr val="dk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rgbClr val="434343"/>
                  </a:solidFill>
                  <a:latin typeface="Lato"/>
                  <a:ea typeface="Lato"/>
                  <a:cs typeface="Lato"/>
                  <a:sym typeface="Lato"/>
                </a:rPr>
                <a:t>Find Upper and lower limits of demand at weekly level</a:t>
              </a:r>
              <a:endParaRPr b="0" i="0" sz="1300" u="none" cap="none" strike="noStrike">
                <a:solidFill>
                  <a:srgbClr val="434343"/>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rgbClr val="434343"/>
                  </a:solidFill>
                  <a:latin typeface="Lato"/>
                  <a:ea typeface="Lato"/>
                  <a:cs typeface="Lato"/>
                  <a:sym typeface="Lato"/>
                </a:rPr>
                <a:t>Find Optimal Price at weekly level, given Demand-Price Equation, and bounds on Demand forecast and Price.</a:t>
              </a:r>
              <a:endParaRPr b="0" i="0" sz="1300" u="none" cap="none" strike="noStrike">
                <a:solidFill>
                  <a:srgbClr val="434343"/>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pSp>
      <p:grpSp>
        <p:nvGrpSpPr>
          <p:cNvPr id="101" name="Google Shape;101;p16"/>
          <p:cNvGrpSpPr/>
          <p:nvPr/>
        </p:nvGrpSpPr>
        <p:grpSpPr>
          <a:xfrm>
            <a:off x="6396739" y="1189775"/>
            <a:ext cx="2541300" cy="3483050"/>
            <a:chOff x="6396739" y="1189775"/>
            <a:chExt cx="2541300" cy="3483050"/>
          </a:xfrm>
        </p:grpSpPr>
        <p:sp>
          <p:nvSpPr>
            <p:cNvPr id="102" name="Google Shape;102;p16"/>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STEP 4</a:t>
              </a:r>
              <a:endParaRPr b="0" i="0" sz="1400" u="none" cap="none" strike="noStrike">
                <a:solidFill>
                  <a:srgbClr val="FFFFFF"/>
                </a:solidFill>
                <a:latin typeface="Roboto"/>
                <a:ea typeface="Roboto"/>
                <a:cs typeface="Roboto"/>
                <a:sym typeface="Roboto"/>
              </a:endParaRPr>
            </a:p>
          </p:txBody>
        </p:sp>
        <p:sp>
          <p:nvSpPr>
            <p:cNvPr id="103" name="Google Shape;103;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Results:</a:t>
              </a:r>
              <a:endParaRPr b="1" i="0" sz="1400" u="none" cap="none" strike="noStrike">
                <a:solidFill>
                  <a:schemeClr val="dk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Bin the Optimal Price for each SKU’s. For the consecutive weeks, where the bin price is changing, provide optimum price</a:t>
              </a:r>
              <a:endParaRPr b="0" i="0" sz="1200" u="none" cap="none" strike="noStrike">
                <a:solidFill>
                  <a:srgbClr val="000000"/>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Demand Price Equation: Deep Dive</a:t>
            </a:r>
            <a:endParaRPr/>
          </a:p>
        </p:txBody>
      </p:sp>
      <p:sp>
        <p:nvSpPr>
          <p:cNvPr id="109" name="Google Shape;109;p17"/>
          <p:cNvSpPr txBox="1"/>
          <p:nvPr>
            <p:ph idx="1" type="body"/>
          </p:nvPr>
        </p:nvSpPr>
        <p:spPr>
          <a:xfrm>
            <a:off x="311700" y="1152475"/>
            <a:ext cx="4654800" cy="39909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SzPct val="56680"/>
              <a:buNone/>
            </a:pPr>
            <a:r>
              <a:rPr b="1" lang="en" sz="7600">
                <a:solidFill>
                  <a:schemeClr val="dk1"/>
                </a:solidFill>
              </a:rPr>
              <a:t>The Demand- Price equation</a:t>
            </a:r>
            <a:endParaRPr b="1" sz="7600"/>
          </a:p>
          <a:p>
            <a:pPr indent="-317500" lvl="0" marL="457200" rtl="0" algn="l">
              <a:lnSpc>
                <a:spcPct val="95000"/>
              </a:lnSpc>
              <a:spcBef>
                <a:spcPts val="1200"/>
              </a:spcBef>
              <a:spcAft>
                <a:spcPts val="0"/>
              </a:spcAft>
              <a:buSzPct val="100000"/>
              <a:buChar char="●"/>
            </a:pPr>
            <a:r>
              <a:rPr lang="en" sz="5600">
                <a:solidFill>
                  <a:srgbClr val="000000"/>
                </a:solidFill>
              </a:rPr>
              <a:t>Fit Level :</a:t>
            </a:r>
            <a:br>
              <a:rPr lang="en" sz="5600">
                <a:solidFill>
                  <a:srgbClr val="000000"/>
                </a:solidFill>
              </a:rPr>
            </a:br>
            <a:r>
              <a:rPr lang="en" sz="5600"/>
              <a:t>a) SKU Level fit : 97 SKU’s</a:t>
            </a:r>
            <a:br>
              <a:rPr lang="en" sz="5600"/>
            </a:br>
            <a:r>
              <a:rPr lang="en" sz="5600"/>
              <a:t>b) Duration :2018 - 2021</a:t>
            </a:r>
            <a:br>
              <a:rPr lang="en" sz="5600"/>
            </a:br>
            <a:r>
              <a:rPr lang="en" sz="5600"/>
              <a:t>c) Weekly fit </a:t>
            </a:r>
            <a:endParaRPr sz="5600"/>
          </a:p>
          <a:p>
            <a:pPr indent="-317500" lvl="0" marL="457200" rtl="0" algn="l">
              <a:lnSpc>
                <a:spcPct val="95000"/>
              </a:lnSpc>
              <a:spcBef>
                <a:spcPts val="400"/>
              </a:spcBef>
              <a:spcAft>
                <a:spcPts val="0"/>
              </a:spcAft>
              <a:buSzPct val="100000"/>
              <a:buChar char="●"/>
            </a:pPr>
            <a:r>
              <a:rPr lang="en" sz="5600"/>
              <a:t>Model Used: </a:t>
            </a:r>
            <a:r>
              <a:rPr lang="en" sz="5600">
                <a:solidFill>
                  <a:srgbClr val="000000"/>
                </a:solidFill>
              </a:rPr>
              <a:t>Multi Linear regression </a:t>
            </a:r>
            <a:r>
              <a:rPr lang="en" sz="5600"/>
              <a:t> </a:t>
            </a:r>
            <a:endParaRPr sz="5600"/>
          </a:p>
          <a:p>
            <a:pPr indent="-317500" lvl="0" marL="457200" rtl="0" algn="l">
              <a:lnSpc>
                <a:spcPct val="95000"/>
              </a:lnSpc>
              <a:spcBef>
                <a:spcPts val="400"/>
              </a:spcBef>
              <a:spcAft>
                <a:spcPts val="0"/>
              </a:spcAft>
              <a:buSzPct val="100000"/>
              <a:buChar char="●"/>
            </a:pPr>
            <a:r>
              <a:rPr lang="en" sz="5600"/>
              <a:t>Dependent variable: Unit Qty</a:t>
            </a:r>
            <a:endParaRPr sz="5600"/>
          </a:p>
          <a:p>
            <a:pPr indent="-317500" lvl="0" marL="457200" rtl="0" algn="l">
              <a:lnSpc>
                <a:spcPct val="95000"/>
              </a:lnSpc>
              <a:spcBef>
                <a:spcPts val="400"/>
              </a:spcBef>
              <a:spcAft>
                <a:spcPts val="0"/>
              </a:spcAft>
              <a:buSzPct val="100000"/>
              <a:buChar char="●"/>
            </a:pPr>
            <a:r>
              <a:rPr lang="en" sz="5600"/>
              <a:t>Independent Variables: </a:t>
            </a:r>
            <a:br>
              <a:rPr lang="en" sz="5600"/>
            </a:br>
            <a:r>
              <a:rPr lang="en" sz="5600"/>
              <a:t>a) Unit Price, Time: year ,month,week,</a:t>
            </a:r>
            <a:br>
              <a:rPr lang="en" sz="5600"/>
            </a:br>
            <a:r>
              <a:rPr lang="en" sz="5600"/>
              <a:t>b) </a:t>
            </a:r>
            <a:r>
              <a:rPr lang="en" sz="5600">
                <a:solidFill>
                  <a:srgbClr val="000000"/>
                </a:solidFill>
              </a:rPr>
              <a:t>Seasonality (Fourier): sin365, cos365</a:t>
            </a:r>
            <a:br>
              <a:rPr lang="en" sz="5600">
                <a:solidFill>
                  <a:srgbClr val="000000"/>
                </a:solidFill>
              </a:rPr>
            </a:br>
            <a:r>
              <a:rPr lang="en" sz="4400">
                <a:solidFill>
                  <a:srgbClr val="999999"/>
                </a:solidFill>
              </a:rPr>
              <a:t>Sin365 : sin(2*pi*day_of_year/52), </a:t>
            </a:r>
            <a:br>
              <a:rPr lang="en" sz="4400">
                <a:solidFill>
                  <a:srgbClr val="999999"/>
                </a:solidFill>
              </a:rPr>
            </a:br>
            <a:r>
              <a:rPr lang="en" sz="4400">
                <a:solidFill>
                  <a:srgbClr val="999999"/>
                </a:solidFill>
              </a:rPr>
              <a:t>Cos 365 : cos(2*pi*day_of_year/52)</a:t>
            </a:r>
            <a:br>
              <a:rPr lang="en" sz="4400">
                <a:solidFill>
                  <a:srgbClr val="000000"/>
                </a:solidFill>
              </a:rPr>
            </a:br>
            <a:r>
              <a:rPr lang="en" sz="5600"/>
              <a:t>c) </a:t>
            </a:r>
            <a:r>
              <a:rPr lang="en" sz="5600">
                <a:solidFill>
                  <a:srgbClr val="000000"/>
                </a:solidFill>
              </a:rPr>
              <a:t>Interaction Features:</a:t>
            </a:r>
            <a:r>
              <a:rPr lang="en" sz="5600"/>
              <a:t> Unit Price*month,Unit Price*year, month*week, month*year, month*year*week, month*year*Unit Price</a:t>
            </a:r>
            <a:endParaRPr sz="5600"/>
          </a:p>
          <a:p>
            <a:pPr indent="0" lvl="0" marL="457200" rtl="0" algn="l">
              <a:lnSpc>
                <a:spcPct val="115000"/>
              </a:lnSpc>
              <a:spcBef>
                <a:spcPts val="400"/>
              </a:spcBef>
              <a:spcAft>
                <a:spcPts val="0"/>
              </a:spcAft>
              <a:buSzPct val="215384"/>
              <a:buNone/>
            </a:pPr>
            <a:r>
              <a:t/>
            </a:r>
            <a:endParaRPr sz="2000"/>
          </a:p>
          <a:p>
            <a:pPr indent="0" lvl="0" marL="457200" rtl="0" algn="l">
              <a:lnSpc>
                <a:spcPct val="115000"/>
              </a:lnSpc>
              <a:spcBef>
                <a:spcPts val="1200"/>
              </a:spcBef>
              <a:spcAft>
                <a:spcPts val="1200"/>
              </a:spcAft>
              <a:buSzPct val="269230"/>
              <a:buNone/>
            </a:pPr>
            <a:r>
              <a:t/>
            </a:r>
            <a:endParaRPr sz="1600"/>
          </a:p>
        </p:txBody>
      </p:sp>
      <p:sp>
        <p:nvSpPr>
          <p:cNvPr id="110" name="Google Shape;110;p17"/>
          <p:cNvSpPr txBox="1"/>
          <p:nvPr>
            <p:ph idx="2" type="body"/>
          </p:nvPr>
        </p:nvSpPr>
        <p:spPr>
          <a:xfrm>
            <a:off x="4966350" y="1169850"/>
            <a:ext cx="3999900" cy="4494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1200"/>
              </a:spcAft>
              <a:buSzPct val="226720"/>
              <a:buNone/>
            </a:pPr>
            <a:r>
              <a:rPr b="1" lang="en" sz="1900">
                <a:solidFill>
                  <a:schemeClr val="dk1"/>
                </a:solidFill>
              </a:rPr>
              <a:t>Accuracy Metrics</a:t>
            </a:r>
            <a:endParaRPr/>
          </a:p>
        </p:txBody>
      </p:sp>
      <p:graphicFrame>
        <p:nvGraphicFramePr>
          <p:cNvPr id="111" name="Google Shape;111;p17"/>
          <p:cNvGraphicFramePr/>
          <p:nvPr/>
        </p:nvGraphicFramePr>
        <p:xfrm>
          <a:off x="5096738" y="1697290"/>
          <a:ext cx="3000000" cy="3000000"/>
        </p:xfrm>
        <a:graphic>
          <a:graphicData uri="http://schemas.openxmlformats.org/drawingml/2006/table">
            <a:tbl>
              <a:tblPr>
                <a:noFill/>
                <a:tableStyleId>{98A68883-80EF-49B1-B6BF-0E2EF3E0F0C8}</a:tableStyleId>
              </a:tblPr>
              <a:tblGrid>
                <a:gridCol w="2292525"/>
                <a:gridCol w="13599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Metric</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E9E9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Value</a:t>
                      </a:r>
                      <a:endParaRPr sz="140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E9E9E"/>
                    </a:solidFill>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Sales Weighted R Squared </a:t>
                      </a:r>
                      <a:endParaRPr sz="1400" u="none" cap="none" strike="noStrike"/>
                    </a:p>
                  </a:txBody>
                  <a:tcPr marT="91425" marB="91425" marR="91425" marL="91425">
                    <a:lnT cap="flat" cmpd="sng" w="9525">
                      <a:solidFill>
                        <a:srgbClr val="434343"/>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0.42</a:t>
                      </a:r>
                      <a:endParaRPr sz="1400" u="none" cap="none" strike="noStrike"/>
                    </a:p>
                  </a:txBody>
                  <a:tcPr marT="91425" marB="91425" marR="91425" marL="91425">
                    <a:lnT cap="flat" cmpd="sng" w="9525">
                      <a:solidFill>
                        <a:srgbClr val="434343"/>
                      </a:solidFill>
                      <a:prstDash val="solid"/>
                      <a:round/>
                      <a:headEnd len="sm" w="sm" type="none"/>
                      <a:tailEnd len="sm" w="sm" type="none"/>
                    </a:lnT>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Sales Weighted adjusted R squared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0.34</a:t>
                      </a:r>
                      <a:endParaRPr sz="1400" u="none" cap="none" strike="noStrike"/>
                    </a:p>
                  </a:txBody>
                  <a:tcPr marT="91425" marB="91425" marR="91425" marL="91425"/>
                </a:tc>
              </a:tr>
            </a:tbl>
          </a:graphicData>
        </a:graphic>
      </p:graphicFrame>
      <p:sp>
        <p:nvSpPr>
          <p:cNvPr id="112" name="Google Shape;112;p17"/>
          <p:cNvSpPr txBox="1"/>
          <p:nvPr/>
        </p:nvSpPr>
        <p:spPr>
          <a:xfrm>
            <a:off x="5042550" y="3290550"/>
            <a:ext cx="3866100" cy="167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999999"/>
                </a:solidFill>
                <a:latin typeface="Lato"/>
                <a:ea typeface="Lato"/>
                <a:cs typeface="Lato"/>
                <a:sym typeface="Lato"/>
              </a:rPr>
              <a:t>*</a:t>
            </a:r>
            <a:r>
              <a:rPr b="0" i="1" lang="en" sz="1150" u="none" cap="none" strike="noStrike">
                <a:solidFill>
                  <a:srgbClr val="999999"/>
                </a:solidFill>
                <a:latin typeface="Lato"/>
                <a:ea typeface="Lato"/>
                <a:cs typeface="Lato"/>
                <a:sym typeface="Lato"/>
              </a:rPr>
              <a:t>Weights are calculated using Unit_Qty sold </a:t>
            </a:r>
            <a:endParaRPr b="0" i="1" sz="1150" u="none" cap="none" strike="noStrike">
              <a:solidFill>
                <a:srgbClr val="99999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50"/>
              <a:buFont typeface="Arial"/>
              <a:buNone/>
            </a:pPr>
            <a:r>
              <a:rPr b="0" i="1" lang="en" sz="1150" u="none" cap="none" strike="noStrike">
                <a:solidFill>
                  <a:srgbClr val="999999"/>
                </a:solidFill>
                <a:latin typeface="Lato"/>
                <a:ea typeface="Lato"/>
                <a:cs typeface="Lato"/>
                <a:sym typeface="Lato"/>
              </a:rPr>
              <a:t>32 items have a  R-squared &gt;0.5</a:t>
            </a:r>
            <a:endParaRPr b="0" i="1" sz="1150" u="none" cap="none" strike="noStrike">
              <a:solidFill>
                <a:srgbClr val="99999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50"/>
              <a:buFont typeface="Arial"/>
              <a:buNone/>
            </a:pPr>
            <a:r>
              <a:rPr b="1" i="1" lang="en" sz="1150" u="none" cap="none" strike="noStrike">
                <a:solidFill>
                  <a:srgbClr val="999999"/>
                </a:solidFill>
                <a:latin typeface="Lato"/>
                <a:ea typeface="Lato"/>
                <a:cs typeface="Lato"/>
                <a:sym typeface="Lato"/>
              </a:rPr>
              <a:t>Equation estimated</a:t>
            </a:r>
            <a:r>
              <a:rPr b="0" i="1" lang="en" sz="1150" u="none" cap="none" strike="noStrike">
                <a:solidFill>
                  <a:srgbClr val="999999"/>
                </a:solidFill>
                <a:latin typeface="Lato"/>
                <a:ea typeface="Lato"/>
                <a:cs typeface="Lato"/>
                <a:sym typeface="Lato"/>
              </a:rPr>
              <a:t>:</a:t>
            </a:r>
            <a:endParaRPr b="0" i="1" sz="1150" u="none" cap="none" strike="noStrike">
              <a:solidFill>
                <a:srgbClr val="99999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50"/>
              <a:buFont typeface="Arial"/>
              <a:buNone/>
            </a:pPr>
            <a:r>
              <a:rPr b="0" i="1" lang="en" sz="1150" u="none" cap="none" strike="noStrike">
                <a:solidFill>
                  <a:srgbClr val="999999"/>
                </a:solidFill>
                <a:latin typeface="Lato"/>
                <a:ea typeface="Lato"/>
                <a:cs typeface="Lato"/>
                <a:sym typeface="Lato"/>
              </a:rPr>
              <a:t>Unit_qty = const + a*Unit Price + b*year +c*month +d*week+ e*sin365+f*cos365+ g*Unit Price*month+h*Unit Price*year+ i*month*week+j*month*year+k*month*year*week+l*month*year*week*Unit Price</a:t>
            </a:r>
            <a:endParaRPr b="0" i="1" sz="1400" u="none" cap="none" strike="noStrike">
              <a:solidFill>
                <a:srgbClr val="99999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Demand Forecast : Process</a:t>
            </a:r>
            <a:endParaRPr/>
          </a:p>
        </p:txBody>
      </p:sp>
      <p:sp>
        <p:nvSpPr>
          <p:cNvPr id="118" name="Google Shape;118;p18"/>
          <p:cNvSpPr txBox="1"/>
          <p:nvPr>
            <p:ph idx="1" type="body"/>
          </p:nvPr>
        </p:nvSpPr>
        <p:spPr>
          <a:xfrm>
            <a:off x="311700" y="1152475"/>
            <a:ext cx="4171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sz="2000"/>
              <a:t>Demand = Trend + Seasonal + Error</a:t>
            </a:r>
            <a:endParaRPr sz="2000"/>
          </a:p>
          <a:p>
            <a:pPr indent="0" lvl="0" marL="0" rtl="0" algn="l">
              <a:lnSpc>
                <a:spcPct val="115000"/>
              </a:lnSpc>
              <a:spcBef>
                <a:spcPts val="1200"/>
              </a:spcBef>
              <a:spcAft>
                <a:spcPts val="0"/>
              </a:spcAft>
              <a:buSzPts val="1400"/>
              <a:buNone/>
            </a:pPr>
            <a:r>
              <a:rPr b="1" lang="en" sz="2000">
                <a:solidFill>
                  <a:srgbClr val="B02C20"/>
                </a:solidFill>
              </a:rPr>
              <a:t>Step 1: </a:t>
            </a:r>
            <a:r>
              <a:rPr lang="en">
                <a:solidFill>
                  <a:srgbClr val="666666"/>
                </a:solidFill>
              </a:rPr>
              <a:t>Extract weekly Trend, Seasonality  from Demand at SKU level. </a:t>
            </a:r>
            <a:endParaRPr>
              <a:solidFill>
                <a:srgbClr val="666666"/>
              </a:solidFill>
            </a:endParaRPr>
          </a:p>
          <a:p>
            <a:pPr indent="0" lvl="0" marL="0" rtl="0" algn="l">
              <a:lnSpc>
                <a:spcPct val="115000"/>
              </a:lnSpc>
              <a:spcBef>
                <a:spcPts val="1200"/>
              </a:spcBef>
              <a:spcAft>
                <a:spcPts val="0"/>
              </a:spcAft>
              <a:buSzPts val="1400"/>
              <a:buNone/>
            </a:pPr>
            <a:r>
              <a:rPr b="1" lang="en" sz="2000">
                <a:solidFill>
                  <a:srgbClr val="B02C20"/>
                </a:solidFill>
              </a:rPr>
              <a:t>Step 2: </a:t>
            </a:r>
            <a:r>
              <a:rPr lang="en">
                <a:solidFill>
                  <a:srgbClr val="434343"/>
                </a:solidFill>
              </a:rPr>
              <a:t>Forecast Weekly Demand Trend at SKU level for 12 weeks  using Deep Learning Model. </a:t>
            </a:r>
            <a:endParaRPr>
              <a:solidFill>
                <a:srgbClr val="434343"/>
              </a:solidFill>
            </a:endParaRPr>
          </a:p>
          <a:p>
            <a:pPr indent="0" lvl="0" marL="0" rtl="0" algn="l">
              <a:lnSpc>
                <a:spcPct val="115000"/>
              </a:lnSpc>
              <a:spcBef>
                <a:spcPts val="1200"/>
              </a:spcBef>
              <a:spcAft>
                <a:spcPts val="1200"/>
              </a:spcAft>
              <a:buSzPts val="1400"/>
              <a:buNone/>
            </a:pPr>
            <a:r>
              <a:rPr b="1" lang="en" sz="2000">
                <a:solidFill>
                  <a:srgbClr val="B02C20"/>
                </a:solidFill>
              </a:rPr>
              <a:t>Step 3: </a:t>
            </a:r>
            <a:r>
              <a:rPr lang="en" sz="1300">
                <a:solidFill>
                  <a:srgbClr val="434343"/>
                </a:solidFill>
              </a:rPr>
              <a:t>Final Demand at weekly level : Forecast Trend + Seasonal Demand </a:t>
            </a:r>
            <a:endParaRPr/>
          </a:p>
        </p:txBody>
      </p:sp>
      <p:pic>
        <p:nvPicPr>
          <p:cNvPr id="119" name="Google Shape;119;p18"/>
          <p:cNvPicPr preferRelativeResize="0"/>
          <p:nvPr/>
        </p:nvPicPr>
        <p:blipFill rotWithShape="1">
          <a:blip r:embed="rId3">
            <a:alphaModFix/>
          </a:blip>
          <a:srcRect b="0" l="0" r="0" t="0"/>
          <a:stretch/>
        </p:blipFill>
        <p:spPr>
          <a:xfrm>
            <a:off x="4660500" y="1148025"/>
            <a:ext cx="4374700" cy="3316663"/>
          </a:xfrm>
          <a:prstGeom prst="rect">
            <a:avLst/>
          </a:prstGeom>
          <a:noFill/>
          <a:ln cap="flat" cmpd="sng" w="9525">
            <a:solidFill>
              <a:schemeClr val="accent1"/>
            </a:solidFill>
            <a:prstDash val="solid"/>
            <a:round/>
            <a:headEnd len="sm" w="sm" type="none"/>
            <a:tailEnd len="sm" w="sm" type="none"/>
          </a:ln>
        </p:spPr>
      </p:pic>
      <p:sp>
        <p:nvSpPr>
          <p:cNvPr id="120" name="Google Shape;120;p18"/>
          <p:cNvSpPr txBox="1"/>
          <p:nvPr/>
        </p:nvSpPr>
        <p:spPr>
          <a:xfrm>
            <a:off x="4660500" y="4502400"/>
            <a:ext cx="41718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Lato"/>
                <a:ea typeface="Lato"/>
                <a:cs typeface="Lato"/>
                <a:sym typeface="Lato"/>
              </a:rPr>
              <a:t>Scrub Item 24: Split Uit_Qty : Trend, Seasonal, Error</a:t>
            </a:r>
            <a:endParaRPr b="0" i="0" sz="1100" u="none" cap="none" strike="noStrike">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2680"/>
              <a:t>Demand Forecasting : Deep Dive</a:t>
            </a:r>
            <a:endParaRPr sz="2680"/>
          </a:p>
        </p:txBody>
      </p:sp>
      <p:sp>
        <p:nvSpPr>
          <p:cNvPr id="126" name="Google Shape;126;p19"/>
          <p:cNvSpPr txBox="1"/>
          <p:nvPr>
            <p:ph idx="1" type="body"/>
          </p:nvPr>
        </p:nvSpPr>
        <p:spPr>
          <a:xfrm>
            <a:off x="311700" y="1152475"/>
            <a:ext cx="85749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86021"/>
              <a:buNone/>
            </a:pPr>
            <a:r>
              <a:rPr b="1" lang="en" sz="2100">
                <a:solidFill>
                  <a:schemeClr val="dk1"/>
                </a:solidFill>
              </a:rPr>
              <a:t>Demand Forecast Overview</a:t>
            </a:r>
            <a:endParaRPr sz="1500">
              <a:solidFill>
                <a:srgbClr val="000000"/>
              </a:solidFill>
            </a:endParaRPr>
          </a:p>
          <a:p>
            <a:pPr indent="-309593" lvl="0" marL="457200" rtl="0" algn="l">
              <a:lnSpc>
                <a:spcPct val="150000"/>
              </a:lnSpc>
              <a:spcBef>
                <a:spcPts val="1200"/>
              </a:spcBef>
              <a:spcAft>
                <a:spcPts val="0"/>
              </a:spcAft>
              <a:buSzPct val="100000"/>
              <a:buChar char="●"/>
            </a:pPr>
            <a:r>
              <a:rPr lang="en" sz="1500"/>
              <a:t>Dependent Variable : Sales Trend</a:t>
            </a:r>
            <a:endParaRPr sz="1500">
              <a:solidFill>
                <a:srgbClr val="000000"/>
              </a:solidFill>
            </a:endParaRPr>
          </a:p>
          <a:p>
            <a:pPr indent="-309593" lvl="0" marL="457200" rtl="0" algn="l">
              <a:lnSpc>
                <a:spcPct val="150000"/>
              </a:lnSpc>
              <a:spcBef>
                <a:spcPts val="0"/>
              </a:spcBef>
              <a:spcAft>
                <a:spcPts val="0"/>
              </a:spcAft>
              <a:buSzPct val="100000"/>
              <a:buChar char="●"/>
            </a:pPr>
            <a:r>
              <a:rPr lang="en" sz="1500"/>
              <a:t>Forecast Duration: </a:t>
            </a:r>
            <a:r>
              <a:rPr lang="en" sz="1500">
                <a:solidFill>
                  <a:srgbClr val="000000"/>
                </a:solidFill>
              </a:rPr>
              <a:t>12 weeks</a:t>
            </a:r>
            <a:endParaRPr sz="1500">
              <a:solidFill>
                <a:srgbClr val="000000"/>
              </a:solidFill>
            </a:endParaRPr>
          </a:p>
          <a:p>
            <a:pPr indent="-309593" lvl="0" marL="457200" rtl="0" algn="l">
              <a:lnSpc>
                <a:spcPct val="150000"/>
              </a:lnSpc>
              <a:spcBef>
                <a:spcPts val="0"/>
              </a:spcBef>
              <a:spcAft>
                <a:spcPts val="0"/>
              </a:spcAft>
              <a:buClr>
                <a:srgbClr val="000000"/>
              </a:buClr>
              <a:buSzPct val="100000"/>
              <a:buChar char="●"/>
            </a:pPr>
            <a:r>
              <a:rPr lang="en" sz="1500">
                <a:solidFill>
                  <a:srgbClr val="000000"/>
                </a:solidFill>
              </a:rPr>
              <a:t>Model Used : Temporal Fusion Transformer</a:t>
            </a:r>
            <a:endParaRPr sz="1500">
              <a:solidFill>
                <a:srgbClr val="000000"/>
              </a:solidFill>
            </a:endParaRPr>
          </a:p>
          <a:p>
            <a:pPr indent="-309593" lvl="0" marL="457200" rtl="0" algn="l">
              <a:lnSpc>
                <a:spcPct val="150000"/>
              </a:lnSpc>
              <a:spcBef>
                <a:spcPts val="0"/>
              </a:spcBef>
              <a:spcAft>
                <a:spcPts val="0"/>
              </a:spcAft>
              <a:buSzPct val="100000"/>
              <a:buChar char="●"/>
            </a:pPr>
            <a:r>
              <a:rPr lang="en" sz="1500"/>
              <a:t>Train Duration : 2018- 2021</a:t>
            </a:r>
            <a:endParaRPr sz="1500">
              <a:solidFill>
                <a:srgbClr val="000000"/>
              </a:solidFill>
            </a:endParaRPr>
          </a:p>
          <a:p>
            <a:pPr indent="-309593" lvl="0" marL="457200" rtl="0" algn="l">
              <a:lnSpc>
                <a:spcPct val="150000"/>
              </a:lnSpc>
              <a:spcBef>
                <a:spcPts val="0"/>
              </a:spcBef>
              <a:spcAft>
                <a:spcPts val="0"/>
              </a:spcAft>
              <a:buSzPct val="100000"/>
              <a:buChar char="●"/>
            </a:pPr>
            <a:r>
              <a:rPr lang="en" sz="1500"/>
              <a:t>Fit Level :</a:t>
            </a:r>
            <a:br>
              <a:rPr lang="en" sz="1500"/>
            </a:br>
            <a:r>
              <a:rPr lang="en" sz="1500"/>
              <a:t>a) Global Fit: Single Forecasting Model for all SKU’s </a:t>
            </a:r>
            <a:br>
              <a:rPr lang="en" sz="1500"/>
            </a:br>
            <a:r>
              <a:rPr lang="en" sz="1500"/>
              <a:t>b) Weekly fit</a:t>
            </a:r>
            <a:endParaRPr sz="1500"/>
          </a:p>
          <a:p>
            <a:pPr indent="-309593" lvl="0" marL="457200" rtl="0" algn="l">
              <a:lnSpc>
                <a:spcPct val="150000"/>
              </a:lnSpc>
              <a:spcBef>
                <a:spcPts val="0"/>
              </a:spcBef>
              <a:spcAft>
                <a:spcPts val="0"/>
              </a:spcAft>
              <a:buSzPct val="100000"/>
              <a:buChar char="●"/>
            </a:pPr>
            <a:r>
              <a:rPr lang="en" sz="1500"/>
              <a:t>Independent variables : </a:t>
            </a:r>
            <a:br>
              <a:rPr lang="en" sz="1500"/>
            </a:br>
            <a:r>
              <a:rPr lang="en" sz="1500"/>
              <a:t>a) Scrub Item, </a:t>
            </a:r>
            <a:endParaRPr sz="1500"/>
          </a:p>
          <a:p>
            <a:pPr indent="-309593" lvl="0" marL="457200" rtl="0" algn="l">
              <a:lnSpc>
                <a:spcPct val="150000"/>
              </a:lnSpc>
              <a:spcBef>
                <a:spcPts val="0"/>
              </a:spcBef>
              <a:spcAft>
                <a:spcPts val="0"/>
              </a:spcAft>
              <a:buSzPct val="100000"/>
              <a:buChar char="●"/>
            </a:pPr>
            <a:r>
              <a:rPr lang="en" sz="1500"/>
              <a:t>b) Year, Week Number, Time Index</a:t>
            </a:r>
            <a:br>
              <a:rPr lang="en" sz="1500"/>
            </a:br>
            <a:r>
              <a:rPr lang="en" sz="1500"/>
              <a:t>c) Seasonality (Fourier): sin365:  sin(2*pi*day_of_year/52, cos365:Cos 365 : cos(2*pi*day_of_year/52)</a:t>
            </a:r>
            <a:endParaRPr b="1"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Forecasting Model : Deep Dive</a:t>
            </a:r>
            <a:endParaRPr/>
          </a:p>
          <a:p>
            <a:pPr indent="0" lvl="0" marL="0" rtl="0" algn="l">
              <a:lnSpc>
                <a:spcPct val="100000"/>
              </a:lnSpc>
              <a:spcBef>
                <a:spcPts val="0"/>
              </a:spcBef>
              <a:spcAft>
                <a:spcPts val="0"/>
              </a:spcAft>
              <a:buSzPct val="111111"/>
              <a:buNone/>
            </a:pPr>
            <a:r>
              <a:t/>
            </a:r>
            <a:endParaRPr/>
          </a:p>
        </p:txBody>
      </p:sp>
      <p:sp>
        <p:nvSpPr>
          <p:cNvPr id="132" name="Google Shape;132;p20"/>
          <p:cNvSpPr txBox="1"/>
          <p:nvPr>
            <p:ph idx="1" type="body"/>
          </p:nvPr>
        </p:nvSpPr>
        <p:spPr>
          <a:xfrm>
            <a:off x="311700" y="1152475"/>
            <a:ext cx="39999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78431"/>
              <a:buNone/>
            </a:pPr>
            <a:r>
              <a:rPr b="1" lang="en" sz="2100">
                <a:solidFill>
                  <a:schemeClr val="dk1"/>
                </a:solidFill>
              </a:rPr>
              <a:t>Temporal Fusion Transformer</a:t>
            </a:r>
            <a:endParaRPr b="1" sz="2100">
              <a:solidFill>
                <a:schemeClr val="dk1"/>
              </a:solidFill>
            </a:endParaRPr>
          </a:p>
          <a:p>
            <a:pPr indent="-297497" lvl="0" marL="457200" rtl="0" algn="l">
              <a:lnSpc>
                <a:spcPct val="115000"/>
              </a:lnSpc>
              <a:spcBef>
                <a:spcPts val="1200"/>
              </a:spcBef>
              <a:spcAft>
                <a:spcPts val="0"/>
              </a:spcAft>
              <a:buSzPct val="66666"/>
              <a:buChar char="●"/>
            </a:pPr>
            <a:r>
              <a:rPr lang="en" sz="2100"/>
              <a:t>Deep Learning Forecasting Model for multi-horizon forecasting , ie builds a single model for similar SKU’s</a:t>
            </a:r>
            <a:endParaRPr sz="2100"/>
          </a:p>
          <a:p>
            <a:pPr indent="-297497" lvl="0" marL="457200" rtl="0" algn="l">
              <a:lnSpc>
                <a:spcPct val="115000"/>
              </a:lnSpc>
              <a:spcBef>
                <a:spcPts val="0"/>
              </a:spcBef>
              <a:spcAft>
                <a:spcPts val="0"/>
              </a:spcAft>
              <a:buSzPct val="66666"/>
              <a:buChar char="●"/>
            </a:pPr>
            <a:r>
              <a:rPr lang="en" sz="2100"/>
              <a:t>Accuracy MAPE :5% (6 weeks in future)</a:t>
            </a:r>
            <a:endParaRPr sz="2100"/>
          </a:p>
          <a:p>
            <a:pPr indent="-297497" lvl="0" marL="457200" rtl="0" algn="l">
              <a:lnSpc>
                <a:spcPct val="115000"/>
              </a:lnSpc>
              <a:spcBef>
                <a:spcPts val="0"/>
              </a:spcBef>
              <a:spcAft>
                <a:spcPts val="0"/>
              </a:spcAft>
              <a:buSzPct val="66666"/>
              <a:buChar char="●"/>
            </a:pPr>
            <a:r>
              <a:rPr lang="en" sz="2100"/>
              <a:t>Can be easily extended to other SKU’s</a:t>
            </a:r>
            <a:endParaRPr sz="2100"/>
          </a:p>
          <a:p>
            <a:pPr indent="-297497" lvl="0" marL="457200" rtl="0" algn="l">
              <a:lnSpc>
                <a:spcPct val="115000"/>
              </a:lnSpc>
              <a:spcBef>
                <a:spcPts val="0"/>
              </a:spcBef>
              <a:spcAft>
                <a:spcPts val="0"/>
              </a:spcAft>
              <a:buSzPct val="66666"/>
              <a:buChar char="●"/>
            </a:pPr>
            <a:r>
              <a:rPr lang="en" sz="2100"/>
              <a:t>Able to learn dependencies between different SKU’s, and also time dependencies for the same SKU</a:t>
            </a:r>
            <a:endParaRPr sz="2100"/>
          </a:p>
        </p:txBody>
      </p:sp>
      <p:sp>
        <p:nvSpPr>
          <p:cNvPr id="133" name="Google Shape;133;p20"/>
          <p:cNvSpPr txBox="1"/>
          <p:nvPr>
            <p:ph idx="2" type="body"/>
          </p:nvPr>
        </p:nvSpPr>
        <p:spPr>
          <a:xfrm>
            <a:off x="4832400" y="1113050"/>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400"/>
              <a:buNone/>
            </a:pPr>
            <a:r>
              <a:rPr lang="en" sz="1000">
                <a:solidFill>
                  <a:srgbClr val="000000"/>
                </a:solidFill>
              </a:rPr>
              <a:t>Number of Timesteps in Future</a:t>
            </a:r>
            <a:endParaRPr sz="1000">
              <a:solidFill>
                <a:srgbClr val="000000"/>
              </a:solidFill>
            </a:endParaRPr>
          </a:p>
          <a:p>
            <a:pPr indent="0" lvl="0" marL="0" rtl="0" algn="l">
              <a:lnSpc>
                <a:spcPct val="115000"/>
              </a:lnSpc>
              <a:spcBef>
                <a:spcPts val="0"/>
              </a:spcBef>
              <a:spcAft>
                <a:spcPts val="1200"/>
              </a:spcAft>
              <a:buSzPts val="1400"/>
              <a:buNone/>
            </a:pPr>
            <a:r>
              <a:t/>
            </a:r>
            <a:endParaRPr/>
          </a:p>
        </p:txBody>
      </p:sp>
      <p:pic>
        <p:nvPicPr>
          <p:cNvPr id="134" name="Google Shape;134;p20"/>
          <p:cNvPicPr preferRelativeResize="0"/>
          <p:nvPr/>
        </p:nvPicPr>
        <p:blipFill rotWithShape="1">
          <a:blip r:embed="rId3">
            <a:alphaModFix/>
          </a:blip>
          <a:srcRect b="0" l="0" r="0" t="0"/>
          <a:stretch/>
        </p:blipFill>
        <p:spPr>
          <a:xfrm>
            <a:off x="5334288" y="1246150"/>
            <a:ext cx="2996125" cy="1286350"/>
          </a:xfrm>
          <a:prstGeom prst="rect">
            <a:avLst/>
          </a:prstGeom>
          <a:noFill/>
          <a:ln cap="flat" cmpd="sng" w="9525">
            <a:solidFill>
              <a:schemeClr val="accent1"/>
            </a:solidFill>
            <a:prstDash val="solid"/>
            <a:round/>
            <a:headEnd len="sm" w="sm" type="none"/>
            <a:tailEnd len="sm" w="sm" type="none"/>
          </a:ln>
        </p:spPr>
      </p:pic>
      <p:pic>
        <p:nvPicPr>
          <p:cNvPr id="135" name="Google Shape;135;p20"/>
          <p:cNvPicPr preferRelativeResize="0"/>
          <p:nvPr/>
        </p:nvPicPr>
        <p:blipFill rotWithShape="1">
          <a:blip r:embed="rId4">
            <a:alphaModFix/>
          </a:blip>
          <a:srcRect b="0" l="0" r="0" t="0"/>
          <a:stretch/>
        </p:blipFill>
        <p:spPr>
          <a:xfrm>
            <a:off x="5334300" y="3120975"/>
            <a:ext cx="2996101" cy="1286351"/>
          </a:xfrm>
          <a:prstGeom prst="rect">
            <a:avLst/>
          </a:prstGeom>
          <a:noFill/>
          <a:ln cap="flat" cmpd="sng" w="9525">
            <a:solidFill>
              <a:schemeClr val="accent1"/>
            </a:solidFill>
            <a:prstDash val="solid"/>
            <a:round/>
            <a:headEnd len="sm" w="sm" type="none"/>
            <a:tailEnd len="sm" w="sm" type="none"/>
          </a:ln>
        </p:spPr>
      </p:pic>
      <p:sp>
        <p:nvSpPr>
          <p:cNvPr id="136" name="Google Shape;136;p20"/>
          <p:cNvSpPr txBox="1"/>
          <p:nvPr/>
        </p:nvSpPr>
        <p:spPr>
          <a:xfrm>
            <a:off x="5334300" y="2543025"/>
            <a:ext cx="2996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Lato"/>
                <a:ea typeface="Lato"/>
                <a:cs typeface="Lato"/>
                <a:sym typeface="Lato"/>
              </a:rPr>
              <a:t>Number of Timesteps in Future</a:t>
            </a:r>
            <a:endParaRPr b="0" i="0" sz="1000" u="none" cap="none" strike="noStrike">
              <a:solidFill>
                <a:schemeClr val="dk2"/>
              </a:solidFill>
              <a:latin typeface="Lato"/>
              <a:ea typeface="Lato"/>
              <a:cs typeface="Lato"/>
              <a:sym typeface="Lato"/>
            </a:endParaRPr>
          </a:p>
        </p:txBody>
      </p:sp>
      <p:sp>
        <p:nvSpPr>
          <p:cNvPr id="137" name="Google Shape;137;p20"/>
          <p:cNvSpPr txBox="1"/>
          <p:nvPr/>
        </p:nvSpPr>
        <p:spPr>
          <a:xfrm>
            <a:off x="5334300" y="4407313"/>
            <a:ext cx="2996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Lato"/>
                <a:ea typeface="Lato"/>
                <a:cs typeface="Lato"/>
                <a:sym typeface="Lato"/>
              </a:rPr>
              <a:t>Number of Timesteps in Future</a:t>
            </a:r>
            <a:endParaRPr b="0" i="0" sz="1000" u="none" cap="none" strike="noStrike">
              <a:solidFill>
                <a:schemeClr val="dk2"/>
              </a:solidFill>
              <a:latin typeface="Lato"/>
              <a:ea typeface="Lato"/>
              <a:cs typeface="Lato"/>
              <a:sym typeface="Lato"/>
            </a:endParaRPr>
          </a:p>
        </p:txBody>
      </p:sp>
      <p:sp>
        <p:nvSpPr>
          <p:cNvPr id="138" name="Google Shape;138;p20"/>
          <p:cNvSpPr txBox="1"/>
          <p:nvPr/>
        </p:nvSpPr>
        <p:spPr>
          <a:xfrm rot="-5400000">
            <a:off x="4476525" y="1726300"/>
            <a:ext cx="1299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Lato"/>
                <a:ea typeface="Lato"/>
                <a:cs typeface="Lato"/>
                <a:sym typeface="Lato"/>
              </a:rPr>
              <a:t>Demand Trend</a:t>
            </a:r>
            <a:endParaRPr b="0" i="0" sz="1000" u="none" cap="none" strike="noStrike">
              <a:solidFill>
                <a:schemeClr val="dk2"/>
              </a:solidFill>
              <a:latin typeface="Lato"/>
              <a:ea typeface="Lato"/>
              <a:cs typeface="Lato"/>
              <a:sym typeface="Lato"/>
            </a:endParaRPr>
          </a:p>
        </p:txBody>
      </p:sp>
      <p:sp>
        <p:nvSpPr>
          <p:cNvPr id="139" name="Google Shape;139;p20"/>
          <p:cNvSpPr txBox="1"/>
          <p:nvPr/>
        </p:nvSpPr>
        <p:spPr>
          <a:xfrm rot="-5400000">
            <a:off x="4522050" y="3595075"/>
            <a:ext cx="12858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Lato"/>
                <a:ea typeface="Lato"/>
                <a:cs typeface="Lato"/>
                <a:sym typeface="Lato"/>
              </a:rPr>
              <a:t>Demand Trend</a:t>
            </a:r>
            <a:endParaRPr b="0" i="0" sz="1000" u="none" cap="none" strike="noStrike">
              <a:solidFill>
                <a:schemeClr val="dk2"/>
              </a:solidFill>
              <a:latin typeface="Lato"/>
              <a:ea typeface="Lato"/>
              <a:cs typeface="Lato"/>
              <a:sym typeface="Lato"/>
            </a:endParaRPr>
          </a:p>
        </p:txBody>
      </p:sp>
      <p:sp>
        <p:nvSpPr>
          <p:cNvPr id="140" name="Google Shape;140;p20"/>
          <p:cNvSpPr txBox="1"/>
          <p:nvPr/>
        </p:nvSpPr>
        <p:spPr>
          <a:xfrm>
            <a:off x="5842900" y="1363175"/>
            <a:ext cx="6207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Lato"/>
                <a:ea typeface="Lato"/>
                <a:cs typeface="Lato"/>
                <a:sym typeface="Lato"/>
              </a:rPr>
              <a:t>Actual </a:t>
            </a:r>
            <a:endParaRPr b="0" i="0" sz="8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Lato"/>
                <a:ea typeface="Lato"/>
                <a:cs typeface="Lato"/>
                <a:sym typeface="Lato"/>
              </a:rPr>
              <a:t>Predicted </a:t>
            </a:r>
            <a:endParaRPr b="0" i="0" sz="8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br>
              <a:rPr b="0" i="0" lang="en" sz="800" u="none" cap="none" strike="noStrike">
                <a:solidFill>
                  <a:schemeClr val="dk2"/>
                </a:solidFill>
                <a:latin typeface="Lato"/>
                <a:ea typeface="Lato"/>
                <a:cs typeface="Lato"/>
                <a:sym typeface="Lato"/>
              </a:rPr>
            </a:br>
            <a:endParaRPr b="0" i="0" sz="800" u="none" cap="none" strike="noStrike">
              <a:solidFill>
                <a:schemeClr val="dk2"/>
              </a:solidFill>
              <a:latin typeface="Lato"/>
              <a:ea typeface="Lato"/>
              <a:cs typeface="Lato"/>
              <a:sym typeface="Lato"/>
            </a:endParaRPr>
          </a:p>
        </p:txBody>
      </p:sp>
      <p:cxnSp>
        <p:nvCxnSpPr>
          <p:cNvPr id="141" name="Google Shape;141;p20"/>
          <p:cNvCxnSpPr/>
          <p:nvPr/>
        </p:nvCxnSpPr>
        <p:spPr>
          <a:xfrm flipH="1" rot="10800000">
            <a:off x="5665350" y="1525250"/>
            <a:ext cx="275100" cy="5100"/>
          </a:xfrm>
          <a:prstGeom prst="straightConnector1">
            <a:avLst/>
          </a:prstGeom>
          <a:noFill/>
          <a:ln cap="flat" cmpd="sng" w="19050">
            <a:solidFill>
              <a:srgbClr val="6D9EEB"/>
            </a:solidFill>
            <a:prstDash val="solid"/>
            <a:round/>
            <a:headEnd len="sm" w="sm" type="none"/>
            <a:tailEnd len="sm" w="sm" type="none"/>
          </a:ln>
        </p:spPr>
      </p:cxnSp>
      <p:cxnSp>
        <p:nvCxnSpPr>
          <p:cNvPr id="142" name="Google Shape;142;p20"/>
          <p:cNvCxnSpPr/>
          <p:nvPr/>
        </p:nvCxnSpPr>
        <p:spPr>
          <a:xfrm flipH="1" rot="10800000">
            <a:off x="5665350" y="1642175"/>
            <a:ext cx="275100" cy="5100"/>
          </a:xfrm>
          <a:prstGeom prst="straightConnector1">
            <a:avLst/>
          </a:prstGeom>
          <a:noFill/>
          <a:ln cap="flat" cmpd="sng" w="19050">
            <a:solidFill>
              <a:srgbClr val="E69138"/>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4294967295" type="body"/>
          </p:nvPr>
        </p:nvSpPr>
        <p:spPr>
          <a:xfrm>
            <a:off x="332175" y="750100"/>
            <a:ext cx="8695500" cy="4296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300000"/>
              <a:buNone/>
            </a:pPr>
            <a:r>
              <a:t/>
            </a:r>
            <a:endParaRPr sz="2400"/>
          </a:p>
          <a:p>
            <a:pPr indent="0" lvl="0" marL="457200" rtl="0" algn="l">
              <a:lnSpc>
                <a:spcPct val="100000"/>
              </a:lnSpc>
              <a:spcBef>
                <a:spcPts val="1200"/>
              </a:spcBef>
              <a:spcAft>
                <a:spcPts val="0"/>
              </a:spcAft>
              <a:buSzPct val="122553"/>
              <a:buNone/>
            </a:pPr>
            <a:r>
              <a:rPr b="1" lang="en" sz="5875">
                <a:solidFill>
                  <a:schemeClr val="dk1"/>
                </a:solidFill>
              </a:rPr>
              <a:t>Technique used</a:t>
            </a:r>
            <a:r>
              <a:rPr b="1" lang="en" sz="4215"/>
              <a:t> </a:t>
            </a:r>
            <a:r>
              <a:rPr lang="en" sz="4215"/>
              <a:t>: </a:t>
            </a:r>
            <a:r>
              <a:rPr lang="en" sz="5600"/>
              <a:t>Sequential Least Squares Programming (SLSQP)</a:t>
            </a:r>
            <a:endParaRPr sz="5600"/>
          </a:p>
          <a:p>
            <a:pPr indent="0" lvl="0" marL="457200" rtl="0" algn="l">
              <a:lnSpc>
                <a:spcPct val="100000"/>
              </a:lnSpc>
              <a:spcBef>
                <a:spcPts val="1200"/>
              </a:spcBef>
              <a:spcAft>
                <a:spcPts val="0"/>
              </a:spcAft>
              <a:buSzPct val="131506"/>
              <a:buNone/>
            </a:pPr>
            <a:r>
              <a:rPr b="1" lang="en" sz="5475">
                <a:solidFill>
                  <a:schemeClr val="dk1"/>
                </a:solidFill>
              </a:rPr>
              <a:t>Objective Function</a:t>
            </a:r>
            <a:r>
              <a:rPr b="1" lang="en" sz="4215"/>
              <a:t>: </a:t>
            </a:r>
            <a:r>
              <a:rPr lang="en" sz="5735"/>
              <a:t>Maximize Gross Profit Margin</a:t>
            </a:r>
            <a:endParaRPr sz="6135"/>
          </a:p>
          <a:p>
            <a:pPr indent="-319408" lvl="0" marL="457200" rtl="0" algn="l">
              <a:lnSpc>
                <a:spcPct val="115000"/>
              </a:lnSpc>
              <a:spcBef>
                <a:spcPts val="1200"/>
              </a:spcBef>
              <a:spcAft>
                <a:spcPts val="0"/>
              </a:spcAft>
              <a:buSzPct val="100000"/>
              <a:buChar char="●"/>
            </a:pPr>
            <a:r>
              <a:rPr b="1" lang="en" sz="5718">
                <a:solidFill>
                  <a:schemeClr val="dk1"/>
                </a:solidFill>
              </a:rPr>
              <a:t>Constraints</a:t>
            </a:r>
            <a:r>
              <a:rPr b="1" lang="en" sz="5718"/>
              <a:t> </a:t>
            </a:r>
            <a:r>
              <a:rPr lang="en" sz="5718"/>
              <a:t>: </a:t>
            </a:r>
            <a:endParaRPr sz="5718"/>
          </a:p>
          <a:p>
            <a:pPr indent="0" lvl="0" marL="457200" rtl="0" algn="l">
              <a:lnSpc>
                <a:spcPct val="100000"/>
              </a:lnSpc>
              <a:spcBef>
                <a:spcPts val="1200"/>
              </a:spcBef>
              <a:spcAft>
                <a:spcPts val="0"/>
              </a:spcAft>
              <a:buSzPct val="125918"/>
              <a:buNone/>
            </a:pPr>
            <a:r>
              <a:rPr lang="en" sz="5718"/>
              <a:t>1) </a:t>
            </a:r>
            <a:r>
              <a:rPr b="1" lang="en" sz="5718"/>
              <a:t>Upper and Lower Bound  for Demand(Qty)</a:t>
            </a:r>
            <a:r>
              <a:rPr lang="en" sz="5718"/>
              <a:t> : (1 ± MAPE)*Demand Forecast</a:t>
            </a:r>
            <a:endParaRPr sz="5718"/>
          </a:p>
          <a:p>
            <a:pPr indent="0" lvl="0" marL="457200" rtl="0" algn="l">
              <a:lnSpc>
                <a:spcPct val="100000"/>
              </a:lnSpc>
              <a:spcBef>
                <a:spcPts val="1200"/>
              </a:spcBef>
              <a:spcAft>
                <a:spcPts val="0"/>
              </a:spcAft>
              <a:buSzPct val="125918"/>
              <a:buNone/>
            </a:pPr>
            <a:r>
              <a:rPr lang="en" sz="5718"/>
              <a:t>Lower Bound = 0.8*Demand Forecast, Upper Bound : 1.2*Demand Forecast</a:t>
            </a:r>
            <a:endParaRPr sz="5718"/>
          </a:p>
          <a:p>
            <a:pPr indent="0" lvl="0" marL="457200" rtl="0" algn="l">
              <a:lnSpc>
                <a:spcPct val="100000"/>
              </a:lnSpc>
              <a:spcBef>
                <a:spcPts val="1200"/>
              </a:spcBef>
              <a:spcAft>
                <a:spcPts val="0"/>
              </a:spcAft>
              <a:buSzPct val="125918"/>
              <a:buNone/>
            </a:pPr>
            <a:r>
              <a:rPr lang="en" sz="5718"/>
              <a:t>2) </a:t>
            </a:r>
            <a:r>
              <a:rPr b="1" lang="en" sz="5718"/>
              <a:t>Upper and Lower Bound  for Price </a:t>
            </a:r>
            <a:r>
              <a:rPr lang="en" sz="5718"/>
              <a:t>: Lower bound = Margin* cost_price  : 1.33 *cost_price, </a:t>
            </a:r>
            <a:br>
              <a:rPr lang="en" sz="5718"/>
            </a:br>
            <a:r>
              <a:rPr lang="en" sz="5718"/>
              <a:t>						        Upper bound=  Max Unit Price</a:t>
            </a:r>
            <a:endParaRPr sz="5718"/>
          </a:p>
          <a:p>
            <a:pPr indent="0" lvl="0" marL="457200" rtl="0" algn="l">
              <a:lnSpc>
                <a:spcPct val="100000"/>
              </a:lnSpc>
              <a:spcBef>
                <a:spcPts val="1200"/>
              </a:spcBef>
              <a:spcAft>
                <a:spcPts val="0"/>
              </a:spcAft>
              <a:buSzPct val="125918"/>
              <a:buNone/>
            </a:pPr>
            <a:r>
              <a:rPr lang="en" sz="5718"/>
              <a:t>3) </a:t>
            </a:r>
            <a:r>
              <a:rPr b="1" lang="en" sz="5718"/>
              <a:t>Equality Relationship between Demand, Unit Price and Time</a:t>
            </a:r>
            <a:r>
              <a:rPr lang="en" sz="5718"/>
              <a:t> : Demand Price equation Fit </a:t>
            </a:r>
            <a:endParaRPr sz="4518"/>
          </a:p>
          <a:p>
            <a:pPr indent="-319408" lvl="0" marL="457200" rtl="0" algn="l">
              <a:lnSpc>
                <a:spcPct val="115000"/>
              </a:lnSpc>
              <a:spcBef>
                <a:spcPts val="1200"/>
              </a:spcBef>
              <a:spcAft>
                <a:spcPts val="0"/>
              </a:spcAft>
              <a:buSzPct val="100000"/>
              <a:buChar char="●"/>
            </a:pPr>
            <a:r>
              <a:rPr b="1" lang="en" sz="5718">
                <a:solidFill>
                  <a:schemeClr val="dk1"/>
                </a:solidFill>
              </a:rPr>
              <a:t>Final equations </a:t>
            </a:r>
            <a:r>
              <a:rPr lang="en" sz="5718"/>
              <a:t>:</a:t>
            </a:r>
            <a:br>
              <a:rPr lang="en" sz="5718"/>
            </a:br>
            <a:r>
              <a:rPr lang="en" sz="5718"/>
              <a:t>Maximum Gross Profit and Sales</a:t>
            </a:r>
            <a:br>
              <a:rPr lang="en" sz="5718"/>
            </a:br>
            <a:endParaRPr sz="4518"/>
          </a:p>
          <a:p>
            <a:pPr indent="-319408" lvl="0" marL="457200" rtl="0" algn="l">
              <a:lnSpc>
                <a:spcPct val="115000"/>
              </a:lnSpc>
              <a:spcBef>
                <a:spcPts val="0"/>
              </a:spcBef>
              <a:spcAft>
                <a:spcPts val="0"/>
              </a:spcAft>
              <a:buClr>
                <a:srgbClr val="000000"/>
              </a:buClr>
              <a:buSzPct val="100000"/>
              <a:buChar char="●"/>
            </a:pPr>
            <a:r>
              <a:rPr lang="en" sz="5718">
                <a:solidFill>
                  <a:srgbClr val="000000"/>
                </a:solidFill>
              </a:rPr>
              <a:t>Recommendation for price change schedule : Based on the above algorithm, we can get the prices and forecast for each week or each month. Now using the variation in  price change data, we bin prices in sizes of 5$ : 100-105, 105-110 , 110-115 etc. The Start date and End date is then suggested if the price range changes.</a:t>
            </a:r>
            <a:endParaRPr sz="4518">
              <a:solidFill>
                <a:srgbClr val="000000"/>
              </a:solidFill>
            </a:endParaRPr>
          </a:p>
          <a:p>
            <a:pPr indent="0" lvl="0" marL="457200" rtl="0" algn="l">
              <a:lnSpc>
                <a:spcPct val="115000"/>
              </a:lnSpc>
              <a:spcBef>
                <a:spcPts val="1200"/>
              </a:spcBef>
              <a:spcAft>
                <a:spcPts val="1200"/>
              </a:spcAft>
              <a:buSzPct val="159362"/>
              <a:buNone/>
            </a:pPr>
            <a:r>
              <a:t/>
            </a:r>
            <a:endParaRPr sz="4518"/>
          </a:p>
        </p:txBody>
      </p:sp>
      <p:sp>
        <p:nvSpPr>
          <p:cNvPr id="148" name="Google Shape;148;p21"/>
          <p:cNvSpPr txBox="1"/>
          <p:nvPr/>
        </p:nvSpPr>
        <p:spPr>
          <a:xfrm>
            <a:off x="332175" y="182175"/>
            <a:ext cx="8133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Playfair Display"/>
                <a:ea typeface="Playfair Display"/>
                <a:cs typeface="Playfair Display"/>
                <a:sym typeface="Playfair Display"/>
              </a:rPr>
              <a:t>Optimisation : Deep Dive</a:t>
            </a:r>
            <a:endParaRPr b="1" i="0" sz="1400" u="none" cap="none" strike="noStrike">
              <a:solidFill>
                <a:srgbClr val="000000"/>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D81010"/>
      </a:dk1>
      <a:lt1>
        <a:srgbClr val="FFFFFF"/>
      </a:lt1>
      <a:dk2>
        <a:srgbClr val="5E696C"/>
      </a:dk2>
      <a:lt2>
        <a:srgbClr val="BFC7CA"/>
      </a:lt2>
      <a:accent1>
        <a:srgbClr val="1E2D31"/>
      </a:accent1>
      <a:accent2>
        <a:srgbClr val="273C42"/>
      </a:accent2>
      <a:accent3>
        <a:srgbClr val="83D061"/>
      </a:accent3>
      <a:accent4>
        <a:srgbClr val="F6CD4C"/>
      </a:accent4>
      <a:accent5>
        <a:srgbClr val="D50F13"/>
      </a:accent5>
      <a:accent6>
        <a:srgbClr val="F58F8F"/>
      </a:accent6>
      <a:hlink>
        <a:srgbClr val="FF0000"/>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