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5"/>
  </p:notesMasterIdLst>
  <p:sldIdLst>
    <p:sldId id="256" r:id="rId2"/>
    <p:sldId id="276" r:id="rId3"/>
    <p:sldId id="277" r:id="rId4"/>
    <p:sldId id="263" r:id="rId5"/>
    <p:sldId id="278" r:id="rId6"/>
    <p:sldId id="279" r:id="rId7"/>
    <p:sldId id="280" r:id="rId8"/>
    <p:sldId id="281" r:id="rId9"/>
    <p:sldId id="284" r:id="rId10"/>
    <p:sldId id="283" r:id="rId11"/>
    <p:sldId id="285" r:id="rId12"/>
    <p:sldId id="286" r:id="rId13"/>
    <p:sldId id="287" r:id="rId14"/>
    <p:sldId id="288" r:id="rId15"/>
    <p:sldId id="289" r:id="rId16"/>
    <p:sldId id="310" r:id="rId17"/>
    <p:sldId id="311" r:id="rId18"/>
    <p:sldId id="317" r:id="rId19"/>
    <p:sldId id="316" r:id="rId20"/>
    <p:sldId id="318" r:id="rId21"/>
    <p:sldId id="328" r:id="rId22"/>
    <p:sldId id="326" r:id="rId23"/>
    <p:sldId id="327" r:id="rId24"/>
    <p:sldId id="329" r:id="rId25"/>
    <p:sldId id="321" r:id="rId26"/>
    <p:sldId id="332" r:id="rId27"/>
    <p:sldId id="333" r:id="rId28"/>
    <p:sldId id="334" r:id="rId29"/>
    <p:sldId id="330" r:id="rId30"/>
    <p:sldId id="312" r:id="rId31"/>
    <p:sldId id="319" r:id="rId32"/>
    <p:sldId id="320" r:id="rId33"/>
    <p:sldId id="315" r:id="rId34"/>
  </p:sldIdLst>
  <p:sldSz cx="9144000" cy="5143500" type="screen16x9"/>
  <p:notesSz cx="6858000" cy="9144000"/>
  <p:embeddedFontLst>
    <p:embeddedFont>
      <p:font typeface="Archivo" panose="020B0604020202020204" charset="0"/>
      <p:regular r:id="rId36"/>
      <p:bold r:id="rId37"/>
      <p:italic r:id="rId38"/>
      <p:boldItalic r:id="rId39"/>
    </p:embeddedFont>
    <p:embeddedFont>
      <p:font typeface="Archivo Medium" panose="020B0604020202020204" charset="0"/>
      <p:regular r:id="rId40"/>
      <p:bold r:id="rId41"/>
      <p:italic r:id="rId42"/>
      <p:boldItalic r:id="rId43"/>
    </p:embeddedFont>
    <p:embeddedFont>
      <p:font typeface="Fira Sans" panose="020B05030500000200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Rejeesh" initials="VR" lastIdx="5" clrIdx="0">
    <p:extLst>
      <p:ext uri="{19B8F6BF-5375-455C-9EA6-DF929625EA0E}">
        <p15:presenceInfo xmlns:p15="http://schemas.microsoft.com/office/powerpoint/2012/main" userId="c3949e579757cc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A88049-A0E6-4A8D-98CA-C6D4208CE2FA}">
  <a:tblStyle styleId="{4CA88049-A0E6-4A8D-98CA-C6D4208CE2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60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15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336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8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55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03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63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0319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624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62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1362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1483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41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9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34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4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97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593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965324"/>
            <a:ext cx="4971000" cy="2375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479663"/>
            <a:ext cx="4541100" cy="34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4"/>
        <p:cNvGrpSpPr/>
        <p:nvPr/>
      </p:nvGrpSpPr>
      <p:grpSpPr>
        <a:xfrm>
          <a:off x="0" y="0"/>
          <a:ext cx="0" cy="0"/>
          <a:chOff x="0" y="0"/>
          <a:chExt cx="0" cy="0"/>
        </a:xfrm>
      </p:grpSpPr>
      <p:pic>
        <p:nvPicPr>
          <p:cNvPr id="215" name="Google Shape;215;p31"/>
          <p:cNvPicPr preferRelativeResize="0"/>
          <p:nvPr/>
        </p:nvPicPr>
        <p:blipFill>
          <a:blip r:embed="rId2">
            <a:alphaModFix/>
          </a:blip>
          <a:stretch>
            <a:fillRect/>
          </a:stretch>
        </p:blipFill>
        <p:spPr>
          <a:xfrm rot="1479852" flipH="1">
            <a:off x="7905532" y="3394787"/>
            <a:ext cx="1696051" cy="1880925"/>
          </a:xfrm>
          <a:prstGeom prst="rect">
            <a:avLst/>
          </a:prstGeom>
          <a:noFill/>
          <a:ln>
            <a:noFill/>
          </a:ln>
        </p:spPr>
      </p:pic>
      <p:pic>
        <p:nvPicPr>
          <p:cNvPr id="216" name="Google Shape;216;p31"/>
          <p:cNvPicPr preferRelativeResize="0"/>
          <p:nvPr/>
        </p:nvPicPr>
        <p:blipFill>
          <a:blip r:embed="rId3">
            <a:alphaModFix/>
          </a:blip>
          <a:stretch>
            <a:fillRect/>
          </a:stretch>
        </p:blipFill>
        <p:spPr>
          <a:xfrm rot="10800000" flipH="1">
            <a:off x="-234107" y="-300176"/>
            <a:ext cx="2308887" cy="2245340"/>
          </a:xfrm>
          <a:prstGeom prst="rect">
            <a:avLst/>
          </a:prstGeom>
          <a:noFill/>
          <a:ln>
            <a:noFill/>
          </a:ln>
        </p:spPr>
      </p:pic>
      <p:pic>
        <p:nvPicPr>
          <p:cNvPr id="217" name="Google Shape;217;p31"/>
          <p:cNvPicPr preferRelativeResize="0"/>
          <p:nvPr/>
        </p:nvPicPr>
        <p:blipFill>
          <a:blip r:embed="rId4">
            <a:alphaModFix/>
          </a:blip>
          <a:stretch>
            <a:fillRect/>
          </a:stretch>
        </p:blipFill>
        <p:spPr>
          <a:xfrm rot="-4314844">
            <a:off x="-341995" y="4000008"/>
            <a:ext cx="2114192" cy="22453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pic>
        <p:nvPicPr>
          <p:cNvPr id="219" name="Google Shape;219;p3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pic>
        <p:nvPicPr>
          <p:cNvPr id="220" name="Google Shape;220;p32"/>
          <p:cNvPicPr preferRelativeResize="0"/>
          <p:nvPr/>
        </p:nvPicPr>
        <p:blipFill>
          <a:blip r:embed="rId3">
            <a:alphaModFix/>
          </a:blip>
          <a:stretch>
            <a:fillRect/>
          </a:stretch>
        </p:blipFill>
        <p:spPr>
          <a:xfrm>
            <a:off x="6317224" y="-350376"/>
            <a:ext cx="2308884" cy="2245340"/>
          </a:xfrm>
          <a:prstGeom prst="rect">
            <a:avLst/>
          </a:prstGeom>
          <a:noFill/>
          <a:ln>
            <a:noFill/>
          </a:ln>
        </p:spPr>
      </p:pic>
      <p:pic>
        <p:nvPicPr>
          <p:cNvPr id="221" name="Google Shape;221;p32"/>
          <p:cNvPicPr preferRelativeResize="0"/>
          <p:nvPr/>
        </p:nvPicPr>
        <p:blipFill>
          <a:blip r:embed="rId4">
            <a:alphaModFix/>
          </a:blip>
          <a:stretch>
            <a:fillRect/>
          </a:stretch>
        </p:blipFill>
        <p:spPr>
          <a:xfrm>
            <a:off x="7150243" y="3401933"/>
            <a:ext cx="2114195" cy="224534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1347300" y="3561188"/>
            <a:ext cx="6449400" cy="531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4" name="Google Shape;124;p21"/>
          <p:cNvSpPr txBox="1">
            <a:spLocks noGrp="1"/>
          </p:cNvSpPr>
          <p:nvPr>
            <p:ph type="subTitle" idx="1"/>
          </p:nvPr>
        </p:nvSpPr>
        <p:spPr>
          <a:xfrm>
            <a:off x="1347300" y="1050413"/>
            <a:ext cx="6449400" cy="228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pic>
        <p:nvPicPr>
          <p:cNvPr id="125" name="Google Shape;125;p21"/>
          <p:cNvPicPr preferRelativeResize="0"/>
          <p:nvPr/>
        </p:nvPicPr>
        <p:blipFill>
          <a:blip r:embed="rId2">
            <a:alphaModFix/>
          </a:blip>
          <a:stretch>
            <a:fillRect/>
          </a:stretch>
        </p:blipFill>
        <p:spPr>
          <a:xfrm rot="1479852" flipH="1">
            <a:off x="-485843" y="-737688"/>
            <a:ext cx="1696051" cy="1880925"/>
          </a:xfrm>
          <a:prstGeom prst="rect">
            <a:avLst/>
          </a:prstGeom>
          <a:noFill/>
          <a:ln>
            <a:noFill/>
          </a:ln>
        </p:spPr>
      </p:pic>
      <p:pic>
        <p:nvPicPr>
          <p:cNvPr id="126" name="Google Shape;126;p21"/>
          <p:cNvPicPr preferRelativeResize="0"/>
          <p:nvPr/>
        </p:nvPicPr>
        <p:blipFill>
          <a:blip r:embed="rId3">
            <a:alphaModFix/>
          </a:blip>
          <a:stretch>
            <a:fillRect/>
          </a:stretch>
        </p:blipFill>
        <p:spPr>
          <a:xfrm rot="-4883326" flipH="1">
            <a:off x="7386369" y="-587676"/>
            <a:ext cx="2308888" cy="2245341"/>
          </a:xfrm>
          <a:prstGeom prst="rect">
            <a:avLst/>
          </a:prstGeom>
          <a:noFill/>
          <a:ln>
            <a:noFill/>
          </a:ln>
        </p:spPr>
      </p:pic>
    </p:spTree>
    <p:extLst>
      <p:ext uri="{BB962C8B-B14F-4D97-AF65-F5344CB8AC3E}">
        <p14:creationId xmlns:p14="http://schemas.microsoft.com/office/powerpoint/2010/main" val="2393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642821" y="1543925"/>
            <a:ext cx="6576000" cy="15111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8500"/>
              <a:buNone/>
              <a:defRPr sz="10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54" name="Google Shape;54;p11"/>
          <p:cNvSpPr txBox="1">
            <a:spLocks noGrp="1"/>
          </p:cNvSpPr>
          <p:nvPr>
            <p:ph type="subTitle" idx="1"/>
          </p:nvPr>
        </p:nvSpPr>
        <p:spPr>
          <a:xfrm>
            <a:off x="725833" y="3194837"/>
            <a:ext cx="6576000" cy="544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55" name="Google Shape;55;p11"/>
          <p:cNvPicPr preferRelativeResize="0"/>
          <p:nvPr/>
        </p:nvPicPr>
        <p:blipFill>
          <a:blip r:embed="rId2">
            <a:alphaModFix/>
          </a:blip>
          <a:stretch>
            <a:fillRect/>
          </a:stretch>
        </p:blipFill>
        <p:spPr>
          <a:xfrm>
            <a:off x="-791101" y="-1078651"/>
            <a:ext cx="2308884" cy="2245340"/>
          </a:xfrm>
          <a:prstGeom prst="rect">
            <a:avLst/>
          </a:prstGeom>
          <a:noFill/>
          <a:ln>
            <a:noFill/>
          </a:ln>
        </p:spPr>
      </p:pic>
    </p:spTree>
    <p:extLst>
      <p:ext uri="{BB962C8B-B14F-4D97-AF65-F5344CB8AC3E}">
        <p14:creationId xmlns:p14="http://schemas.microsoft.com/office/powerpoint/2010/main" val="2751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53552" y="2258425"/>
            <a:ext cx="6036900" cy="8928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1553552" y="1310675"/>
            <a:ext cx="1100700" cy="951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1553548" y="3456025"/>
            <a:ext cx="4819200" cy="376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6" name="Google Shape;16;p3"/>
          <p:cNvPicPr preferRelativeResize="0"/>
          <p:nvPr/>
        </p:nvPicPr>
        <p:blipFill>
          <a:blip r:embed="rId2">
            <a:alphaModFix/>
          </a:blip>
          <a:stretch>
            <a:fillRect/>
          </a:stretch>
        </p:blipFill>
        <p:spPr>
          <a:xfrm rot="-1479852">
            <a:off x="-574543" y="-800863"/>
            <a:ext cx="1696051" cy="1880925"/>
          </a:xfrm>
          <a:prstGeom prst="rect">
            <a:avLst/>
          </a:prstGeom>
          <a:noFill/>
          <a:ln>
            <a:noFill/>
          </a:ln>
        </p:spPr>
      </p:pic>
      <p:pic>
        <p:nvPicPr>
          <p:cNvPr id="17" name="Google Shape;17;p3"/>
          <p:cNvPicPr preferRelativeResize="0"/>
          <p:nvPr/>
        </p:nvPicPr>
        <p:blipFill>
          <a:blip r:embed="rId3">
            <a:alphaModFix/>
          </a:blip>
          <a:stretch>
            <a:fillRect/>
          </a:stretch>
        </p:blipFill>
        <p:spPr>
          <a:xfrm flipH="1">
            <a:off x="-560645" y="3810608"/>
            <a:ext cx="2114195" cy="2245341"/>
          </a:xfrm>
          <a:prstGeom prst="rect">
            <a:avLst/>
          </a:prstGeom>
          <a:noFill/>
          <a:ln>
            <a:noFill/>
          </a:ln>
        </p:spPr>
      </p:pic>
    </p:spTree>
    <p:extLst>
      <p:ext uri="{BB962C8B-B14F-4D97-AF65-F5344CB8AC3E}">
        <p14:creationId xmlns:p14="http://schemas.microsoft.com/office/powerpoint/2010/main" val="3969837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1pPr>
            <a:lvl2pPr lvl="1"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2pPr>
            <a:lvl3pPr lvl="2"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3pPr>
            <a:lvl4pPr lvl="3"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4pPr>
            <a:lvl5pPr lvl="4"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5pPr>
            <a:lvl6pPr lvl="5"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6pPr>
            <a:lvl7pPr lvl="6"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7pPr>
            <a:lvl8pPr lvl="7"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8pPr>
            <a:lvl9pPr lvl="8"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1pPr>
            <a:lvl2pPr marL="914400" lvl="1"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78" r:id="rId3"/>
    <p:sldLayoutId id="2147483682" r:id="rId4"/>
    <p:sldLayoutId id="2147483683" r:id="rId5"/>
    <p:sldLayoutId id="214748368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ctrTitle"/>
          </p:nvPr>
        </p:nvSpPr>
        <p:spPr>
          <a:xfrm>
            <a:off x="804094" y="1191682"/>
            <a:ext cx="4899888" cy="974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latin typeface="Archivo"/>
                <a:ea typeface="Archivo"/>
                <a:cs typeface="Archivo"/>
                <a:sym typeface="Archivo"/>
              </a:rPr>
              <a:t> </a:t>
            </a:r>
            <a:r>
              <a:rPr lang="en" sz="4800" b="1" dirty="0">
                <a:solidFill>
                  <a:schemeClr val="bg1"/>
                </a:solidFill>
                <a:latin typeface="Archivo"/>
                <a:ea typeface="Archivo"/>
                <a:cs typeface="Archivo"/>
                <a:sym typeface="Archivo"/>
              </a:rPr>
              <a:t>CALEN</a:t>
            </a:r>
            <a:r>
              <a:rPr lang="en" sz="4800" b="1" dirty="0">
                <a:solidFill>
                  <a:srgbClr val="00B050"/>
                </a:solidFill>
                <a:latin typeface="Archivo"/>
                <a:ea typeface="Archivo"/>
                <a:cs typeface="Archivo"/>
                <a:sym typeface="Archivo"/>
              </a:rPr>
              <a:t>X</a:t>
            </a:r>
            <a:br>
              <a:rPr lang="en" sz="4800" b="1" dirty="0">
                <a:latin typeface="Archivo"/>
                <a:ea typeface="Archivo"/>
                <a:cs typeface="Archivo"/>
                <a:sym typeface="Archivo"/>
              </a:rPr>
            </a:br>
            <a:r>
              <a:rPr lang="en" sz="1400" b="1" dirty="0">
                <a:latin typeface="Archivo"/>
                <a:ea typeface="Archivo"/>
                <a:cs typeface="Archivo"/>
                <a:sym typeface="Archivo"/>
              </a:rPr>
              <a:t>     (Calender Scheduling Software)</a:t>
            </a:r>
            <a:endParaRPr sz="1400" dirty="0">
              <a:latin typeface="Archivo Medium"/>
              <a:ea typeface="Archivo Medium"/>
              <a:cs typeface="Archivo Medium"/>
              <a:sym typeface="Archivo Medium"/>
            </a:endParaRPr>
          </a:p>
        </p:txBody>
      </p:sp>
      <p:sp>
        <p:nvSpPr>
          <p:cNvPr id="233" name="Google Shape;233;p36"/>
          <p:cNvSpPr txBox="1">
            <a:spLocks noGrp="1"/>
          </p:cNvSpPr>
          <p:nvPr>
            <p:ph type="subTitle" idx="1"/>
          </p:nvPr>
        </p:nvSpPr>
        <p:spPr>
          <a:xfrm>
            <a:off x="890122" y="2571750"/>
            <a:ext cx="4549844" cy="9748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a:t>Samarth Bansal</a:t>
            </a:r>
            <a:endParaRPr lang="en-IN" dirty="0"/>
          </a:p>
        </p:txBody>
      </p:sp>
      <p:pic>
        <p:nvPicPr>
          <p:cNvPr id="234" name="Google Shape;234;p36"/>
          <p:cNvPicPr preferRelativeResize="0"/>
          <p:nvPr/>
        </p:nvPicPr>
        <p:blipFill>
          <a:blip r:embed="rId3">
            <a:alphaModFix/>
          </a:blip>
          <a:stretch>
            <a:fillRect/>
          </a:stretch>
        </p:blipFill>
        <p:spPr>
          <a:xfrm>
            <a:off x="6317224" y="-350376"/>
            <a:ext cx="2308884" cy="2245340"/>
          </a:xfrm>
          <a:prstGeom prst="rect">
            <a:avLst/>
          </a:prstGeom>
          <a:noFill/>
          <a:ln>
            <a:noFill/>
          </a:ln>
        </p:spPr>
      </p:pic>
      <p:pic>
        <p:nvPicPr>
          <p:cNvPr id="235" name="Google Shape;235;p36"/>
          <p:cNvPicPr preferRelativeResize="0"/>
          <p:nvPr/>
        </p:nvPicPr>
        <p:blipFill>
          <a:blip r:embed="rId4">
            <a:alphaModFix/>
          </a:blip>
          <a:stretch>
            <a:fillRect/>
          </a:stretch>
        </p:blipFill>
        <p:spPr>
          <a:xfrm>
            <a:off x="7150243" y="3401933"/>
            <a:ext cx="2114195" cy="2245341"/>
          </a:xfrm>
          <a:prstGeom prst="rect">
            <a:avLst/>
          </a:prstGeom>
          <a:noFill/>
          <a:ln>
            <a:noFill/>
          </a:ln>
        </p:spPr>
      </p:pic>
      <p:pic>
        <p:nvPicPr>
          <p:cNvPr id="236" name="Google Shape;236;p36"/>
          <p:cNvPicPr preferRelativeResize="0"/>
          <p:nvPr/>
        </p:nvPicPr>
        <p:blipFill>
          <a:blip r:embed="rId5">
            <a:alphaModFix/>
          </a:blip>
          <a:stretch>
            <a:fillRect/>
          </a:stretch>
        </p:blipFill>
        <p:spPr>
          <a:xfrm>
            <a:off x="3663544" y="1389826"/>
            <a:ext cx="467286" cy="467300"/>
          </a:xfrm>
          <a:prstGeom prst="rect">
            <a:avLst/>
          </a:prstGeom>
          <a:noFill/>
          <a:ln>
            <a:noFill/>
          </a:ln>
        </p:spPr>
      </p:pic>
      <p:pic>
        <p:nvPicPr>
          <p:cNvPr id="237" name="Google Shape;237;p36"/>
          <p:cNvPicPr preferRelativeResize="0"/>
          <p:nvPr/>
        </p:nvPicPr>
        <p:blipFill>
          <a:blip r:embed="rId6">
            <a:alphaModFix/>
          </a:blip>
          <a:stretch>
            <a:fillRect/>
          </a:stretch>
        </p:blipFill>
        <p:spPr>
          <a:xfrm>
            <a:off x="4362609" y="1389826"/>
            <a:ext cx="467286" cy="467300"/>
          </a:xfrm>
          <a:prstGeom prst="rect">
            <a:avLst/>
          </a:prstGeom>
          <a:noFill/>
          <a:ln>
            <a:noFill/>
          </a:ln>
        </p:spPr>
      </p:pic>
      <p:pic>
        <p:nvPicPr>
          <p:cNvPr id="238" name="Google Shape;238;p36"/>
          <p:cNvPicPr preferRelativeResize="0"/>
          <p:nvPr/>
        </p:nvPicPr>
        <p:blipFill>
          <a:blip r:embed="rId7">
            <a:alphaModFix/>
          </a:blip>
          <a:stretch>
            <a:fillRect/>
          </a:stretch>
        </p:blipFill>
        <p:spPr>
          <a:xfrm>
            <a:off x="5061674" y="1389826"/>
            <a:ext cx="467286" cy="467300"/>
          </a:xfrm>
          <a:prstGeom prst="rect">
            <a:avLst/>
          </a:prstGeom>
          <a:noFill/>
          <a:ln>
            <a:noFill/>
          </a:ln>
        </p:spPr>
      </p:pic>
      <p:cxnSp>
        <p:nvCxnSpPr>
          <p:cNvPr id="239" name="Google Shape;239;p36"/>
          <p:cNvCxnSpPr/>
          <p:nvPr/>
        </p:nvCxnSpPr>
        <p:spPr>
          <a:xfrm>
            <a:off x="934888" y="3642395"/>
            <a:ext cx="46383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1063731" y="289650"/>
            <a:ext cx="7700056"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54%</a:t>
            </a:r>
            <a:r>
              <a:rPr lang="en-US" sz="5400" b="0" i="0" dirty="0">
                <a:solidFill>
                  <a:srgbClr val="D1D5DB"/>
                </a:solidFill>
                <a:effectLst/>
                <a:latin typeface="Archivo Medium" panose="020B0604020202020204" charset="0"/>
                <a:cs typeface="Archivo Medium" panose="020B0604020202020204" charset="0"/>
              </a:rPr>
              <a:t> of people </a:t>
            </a:r>
            <a:r>
              <a:rPr lang="en-US" sz="5400" b="0" i="0" dirty="0">
                <a:solidFill>
                  <a:srgbClr val="FF0000"/>
                </a:solidFill>
                <a:effectLst/>
                <a:latin typeface="Archivo Medium" panose="020B0604020202020204" charset="0"/>
                <a:cs typeface="Archivo Medium" panose="020B0604020202020204" charset="0"/>
              </a:rPr>
              <a:t>can’t coordinate properly</a:t>
            </a:r>
          </a:p>
          <a:p>
            <a:pPr marL="0" lvl="0" indent="0" algn="r" rtl="0">
              <a:spcBef>
                <a:spcPts val="0"/>
              </a:spcBef>
              <a:spcAft>
                <a:spcPts val="0"/>
              </a:spcAft>
              <a:buNone/>
            </a:pPr>
            <a:r>
              <a:rPr lang="en-US" sz="5400" b="0" i="0" dirty="0">
                <a:solidFill>
                  <a:srgbClr val="FF0000"/>
                </a:solidFill>
                <a:effectLst/>
                <a:latin typeface="Archivo Medium" panose="020B0604020202020204" charset="0"/>
                <a:cs typeface="Archivo Medium" panose="020B0604020202020204" charset="0"/>
              </a:rPr>
              <a:t> </a:t>
            </a:r>
            <a:r>
              <a:rPr lang="en-US" sz="5400" b="0" i="0" dirty="0">
                <a:solidFill>
                  <a:schemeClr val="bg1"/>
                </a:solidFill>
                <a:effectLst/>
                <a:latin typeface="Archivo Medium" panose="020B0604020202020204" charset="0"/>
                <a:cs typeface="Archivo Medium" panose="020B0604020202020204" charset="0"/>
              </a:rPr>
              <a:t>just</a:t>
            </a:r>
            <a:r>
              <a:rPr lang="en-US" sz="5400" b="0" i="0" dirty="0">
                <a:solidFill>
                  <a:srgbClr val="FF0000"/>
                </a:solidFill>
                <a:effectLst/>
                <a:latin typeface="Archivo Medium" panose="020B0604020202020204" charset="0"/>
                <a:cs typeface="Archivo Medium" panose="020B0604020202020204" charset="0"/>
              </a:rPr>
              <a:t> </a:t>
            </a:r>
            <a:r>
              <a:rPr lang="en-US" sz="5400" b="0" i="0" dirty="0">
                <a:solidFill>
                  <a:schemeClr val="bg1"/>
                </a:solidFill>
                <a:effectLst/>
                <a:latin typeface="Archivo Medium" panose="020B0604020202020204" charset="0"/>
                <a:cs typeface="Archivo Medium" panose="020B0604020202020204" charset="0"/>
              </a:rPr>
              <a:t>because of </a:t>
            </a:r>
          </a:p>
          <a:p>
            <a:pPr marL="0" lvl="0" indent="0" algn="r" rtl="0">
              <a:spcBef>
                <a:spcPts val="0"/>
              </a:spcBef>
              <a:spcAft>
                <a:spcPts val="0"/>
              </a:spcAft>
              <a:buNone/>
            </a:pPr>
            <a:r>
              <a:rPr lang="en-US" sz="5400" b="0" i="0" dirty="0">
                <a:solidFill>
                  <a:schemeClr val="bg1"/>
                </a:solidFill>
                <a:effectLst/>
                <a:latin typeface="Archivo Medium" panose="020B0604020202020204" charset="0"/>
                <a:cs typeface="Archivo Medium" panose="020B0604020202020204" charset="0"/>
              </a:rPr>
              <a:t>time conflict</a:t>
            </a:r>
            <a:r>
              <a:rPr lang="en-US" sz="5400" b="0" i="0" dirty="0">
                <a:solidFill>
                  <a:srgbClr val="D1D5DB"/>
                </a:solidFill>
                <a:effectLst/>
                <a:latin typeface="Archivo Medium" panose="020B0604020202020204" charset="0"/>
                <a:cs typeface="Archivo Medium" panose="020B0604020202020204" charset="0"/>
              </a:rPr>
              <a:t>”</a:t>
            </a:r>
            <a:endParaRPr sz="5400" dirty="0">
              <a:latin typeface="Archivo Medium" panose="020B0604020202020204" charset="0"/>
              <a:cs typeface="Archivo Medium" panose="020B0604020202020204" charset="0"/>
            </a:endParaRPr>
          </a:p>
        </p:txBody>
      </p:sp>
      <p:pic>
        <p:nvPicPr>
          <p:cNvPr id="2050" name="Picture 2" descr="30+ Funny Time Management Memes in 2022">
            <a:extLst>
              <a:ext uri="{FF2B5EF4-FFF2-40B4-BE49-F238E27FC236}">
                <a16:creationId xmlns:a16="http://schemas.microsoft.com/office/drawing/2014/main" id="{D9BBEF1A-8134-0D43-C1C7-653DF112C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6" y="2245112"/>
            <a:ext cx="3862496" cy="289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0000"/>
                </a:solidFill>
              </a:rPr>
              <a:t>PROBLEM IS </a:t>
            </a:r>
            <a:br>
              <a:rPr lang="en-US" sz="6000" dirty="0"/>
            </a:br>
            <a:r>
              <a:rPr lang="en-US" sz="6000" dirty="0"/>
              <a:t>TIME MANAGEMENT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33046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632551" y="184775"/>
            <a:ext cx="7700056"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66.6% </a:t>
            </a:r>
            <a:r>
              <a:rPr lang="en-US" sz="5400" b="0" i="0" dirty="0">
                <a:solidFill>
                  <a:srgbClr val="D1D5DB"/>
                </a:solidFill>
                <a:effectLst/>
                <a:latin typeface="Archivo Medium" panose="020B0604020202020204" charset="0"/>
                <a:cs typeface="Archivo Medium" panose="020B0604020202020204" charset="0"/>
              </a:rPr>
              <a:t>feels they do not have </a:t>
            </a:r>
            <a:r>
              <a:rPr lang="en-US" sz="5400" b="0" i="0" dirty="0">
                <a:solidFill>
                  <a:srgbClr val="FF0000"/>
                </a:solidFill>
                <a:effectLst/>
                <a:latin typeface="Archivo Medium" panose="020B0604020202020204" charset="0"/>
                <a:cs typeface="Archivo Medium" panose="020B0604020202020204" charset="0"/>
              </a:rPr>
              <a:t>work-life balance </a:t>
            </a: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in their lives.”</a:t>
            </a:r>
            <a:endParaRPr lang="en-US" sz="5400" dirty="0">
              <a:latin typeface="Archivo Medium" panose="020B0604020202020204" charset="0"/>
              <a:cs typeface="Archivo Medium" panose="020B0604020202020204" charset="0"/>
            </a:endParaRPr>
          </a:p>
        </p:txBody>
      </p:sp>
      <p:pic>
        <p:nvPicPr>
          <p:cNvPr id="3076" name="Picture 4" descr="10 work life balance meme to help you stay sane!">
            <a:extLst>
              <a:ext uri="{FF2B5EF4-FFF2-40B4-BE49-F238E27FC236}">
                <a16:creationId xmlns:a16="http://schemas.microsoft.com/office/drawing/2014/main" id="{559B1D02-93C3-2891-8F4F-4F4EC82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93" y="1822841"/>
            <a:ext cx="3360234" cy="321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9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0000"/>
                </a:solidFill>
              </a:rPr>
              <a:t>PROBLEM IS </a:t>
            </a:r>
            <a:br>
              <a:rPr lang="en-US" sz="6000" dirty="0"/>
            </a:br>
            <a:r>
              <a:rPr lang="en-US" sz="6000" dirty="0"/>
              <a:t>TIME MANAGEMENT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66956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854588" y="460889"/>
            <a:ext cx="5267324" cy="4221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700" dirty="0"/>
              <a:t>🤔</a:t>
            </a:r>
            <a:endParaRPr sz="28700" dirty="0"/>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37482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7567455" y="-319638"/>
            <a:ext cx="2114195" cy="2245341"/>
          </a:xfrm>
          <a:prstGeom prst="rect">
            <a:avLst/>
          </a:prstGeom>
          <a:noFill/>
          <a:ln>
            <a:noFill/>
          </a:ln>
        </p:spPr>
      </p:pic>
      <p:sp>
        <p:nvSpPr>
          <p:cNvPr id="323" name="Google Shape;323;p43"/>
          <p:cNvSpPr txBox="1">
            <a:spLocks noGrp="1"/>
          </p:cNvSpPr>
          <p:nvPr>
            <p:ph type="title"/>
          </p:nvPr>
        </p:nvSpPr>
        <p:spPr>
          <a:xfrm>
            <a:off x="1" y="0"/>
            <a:ext cx="9144000" cy="3657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100" dirty="0"/>
              <a:t>CALEN</a:t>
            </a:r>
            <a:r>
              <a:rPr lang="en-US" sz="15100" dirty="0">
                <a:solidFill>
                  <a:srgbClr val="00B050"/>
                </a:solidFill>
              </a:rPr>
              <a:t>X</a:t>
            </a:r>
            <a:endParaRPr sz="15100" dirty="0">
              <a:solidFill>
                <a:srgbClr val="00B050"/>
              </a:solidFill>
            </a:endParaRPr>
          </a:p>
        </p:txBody>
      </p:sp>
      <p:pic>
        <p:nvPicPr>
          <p:cNvPr id="325" name="Google Shape;325;p43"/>
          <p:cNvPicPr preferRelativeResize="0"/>
          <p:nvPr/>
        </p:nvPicPr>
        <p:blipFill>
          <a:blip r:embed="rId4">
            <a:alphaModFix/>
          </a:blip>
          <a:stretch>
            <a:fillRect/>
          </a:stretch>
        </p:blipFill>
        <p:spPr>
          <a:xfrm rot="8100000">
            <a:off x="5632581" y="4215687"/>
            <a:ext cx="1696051" cy="1880924"/>
          </a:xfrm>
          <a:prstGeom prst="rect">
            <a:avLst/>
          </a:prstGeom>
          <a:noFill/>
          <a:ln>
            <a:noFill/>
          </a:ln>
        </p:spPr>
      </p:pic>
    </p:spTree>
    <p:extLst>
      <p:ext uri="{BB962C8B-B14F-4D97-AF65-F5344CB8AC3E}">
        <p14:creationId xmlns:p14="http://schemas.microsoft.com/office/powerpoint/2010/main" val="315260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A2DC-6D10-6757-4945-35C023385C0B}"/>
              </a:ext>
            </a:extLst>
          </p:cNvPr>
          <p:cNvSpPr>
            <a:spLocks noGrp="1"/>
          </p:cNvSpPr>
          <p:nvPr>
            <p:ph type="title"/>
          </p:nvPr>
        </p:nvSpPr>
        <p:spPr>
          <a:xfrm>
            <a:off x="1553550" y="193881"/>
            <a:ext cx="6036900" cy="892800"/>
          </a:xfrm>
        </p:spPr>
        <p:txBody>
          <a:bodyPr/>
          <a:lstStyle/>
          <a:p>
            <a:r>
              <a:rPr lang="en-IN" dirty="0"/>
              <a:t>Solution</a:t>
            </a:r>
          </a:p>
        </p:txBody>
      </p:sp>
      <p:sp>
        <p:nvSpPr>
          <p:cNvPr id="4" name="Subtitle 3">
            <a:extLst>
              <a:ext uri="{FF2B5EF4-FFF2-40B4-BE49-F238E27FC236}">
                <a16:creationId xmlns:a16="http://schemas.microsoft.com/office/drawing/2014/main" id="{9D44EA8B-BEC1-290D-B51A-EA24D79E7B2A}"/>
              </a:ext>
            </a:extLst>
          </p:cNvPr>
          <p:cNvSpPr>
            <a:spLocks noGrp="1"/>
          </p:cNvSpPr>
          <p:nvPr>
            <p:ph type="subTitle" idx="1"/>
          </p:nvPr>
        </p:nvSpPr>
        <p:spPr>
          <a:xfrm>
            <a:off x="1553550" y="1086681"/>
            <a:ext cx="6036900" cy="949288"/>
          </a:xfrm>
        </p:spPr>
        <p:txBody>
          <a:bodyPr/>
          <a:lstStyle/>
          <a:p>
            <a:r>
              <a:rPr lang="en-IN" sz="3200" dirty="0">
                <a:solidFill>
                  <a:schemeClr val="accent6">
                    <a:lumMod val="75000"/>
                  </a:schemeClr>
                </a:solidFill>
              </a:rPr>
              <a:t>Scheduling Conflicts:</a:t>
            </a:r>
          </a:p>
          <a:p>
            <a:r>
              <a:rPr lang="en-IN" sz="3200" dirty="0">
                <a:solidFill>
                  <a:schemeClr val="accent6">
                    <a:lumMod val="75000"/>
                  </a:schemeClr>
                </a:solidFill>
              </a:rPr>
              <a:t>Gives Alerts when Overlapping</a:t>
            </a:r>
          </a:p>
          <a:p>
            <a:r>
              <a:rPr lang="en-IN" sz="3200" dirty="0">
                <a:solidFill>
                  <a:schemeClr val="accent6">
                    <a:lumMod val="75000"/>
                  </a:schemeClr>
                </a:solidFill>
              </a:rPr>
              <a:t>Schedules.</a:t>
            </a:r>
          </a:p>
        </p:txBody>
      </p:sp>
      <p:cxnSp>
        <p:nvCxnSpPr>
          <p:cNvPr id="5" name="Google Shape;239;p36">
            <a:extLst>
              <a:ext uri="{FF2B5EF4-FFF2-40B4-BE49-F238E27FC236}">
                <a16:creationId xmlns:a16="http://schemas.microsoft.com/office/drawing/2014/main" id="{50D31E13-4C42-7B9B-8363-41659F1DE4AB}"/>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pic>
        <p:nvPicPr>
          <p:cNvPr id="2058" name="Picture 10" descr="gif-arcgis-feature-Notification-Alert-Point">
            <a:extLst>
              <a:ext uri="{FF2B5EF4-FFF2-40B4-BE49-F238E27FC236}">
                <a16:creationId xmlns:a16="http://schemas.microsoft.com/office/drawing/2014/main" id="{7E28359E-4471-627E-BDE3-D73A52C02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25" y="217607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4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ABA1D4-48B6-81EB-CF1F-515F4E505365}"/>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6" name="Google Shape;239;p36">
            <a:extLst>
              <a:ext uri="{FF2B5EF4-FFF2-40B4-BE49-F238E27FC236}">
                <a16:creationId xmlns:a16="http://schemas.microsoft.com/office/drawing/2014/main" id="{6D8525CB-B411-5736-C18D-69CC834FCAEB}"/>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7" name="Subtitle 3">
            <a:extLst>
              <a:ext uri="{FF2B5EF4-FFF2-40B4-BE49-F238E27FC236}">
                <a16:creationId xmlns:a16="http://schemas.microsoft.com/office/drawing/2014/main" id="{63451E79-8648-5A95-B56E-815278B7B910}"/>
              </a:ext>
            </a:extLst>
          </p:cNvPr>
          <p:cNvSpPr>
            <a:spLocks noGrp="1"/>
          </p:cNvSpPr>
          <p:nvPr>
            <p:ph type="subTitle" idx="1"/>
          </p:nvPr>
        </p:nvSpPr>
        <p:spPr>
          <a:xfrm>
            <a:off x="1553549" y="1086680"/>
            <a:ext cx="7251238" cy="1265687"/>
          </a:xfrm>
        </p:spPr>
        <p:txBody>
          <a:bodyPr/>
          <a:lstStyle/>
          <a:p>
            <a:r>
              <a:rPr lang="en-IN" sz="3200" dirty="0">
                <a:solidFill>
                  <a:schemeClr val="accent6">
                    <a:lumMod val="75000"/>
                  </a:schemeClr>
                </a:solidFill>
              </a:rPr>
              <a:t>Transparency:</a:t>
            </a:r>
          </a:p>
          <a:p>
            <a:r>
              <a:rPr lang="en-IN" sz="3200" dirty="0">
                <a:solidFill>
                  <a:schemeClr val="accent6">
                    <a:lumMod val="75000"/>
                  </a:schemeClr>
                </a:solidFill>
              </a:rPr>
              <a:t>Improves overall transparency within</a:t>
            </a:r>
          </a:p>
          <a:p>
            <a:r>
              <a:rPr lang="en-IN" sz="3200" dirty="0">
                <a:solidFill>
                  <a:schemeClr val="accent6">
                    <a:lumMod val="75000"/>
                  </a:schemeClr>
                </a:solidFill>
              </a:rPr>
              <a:t>the organization since higher-ups</a:t>
            </a:r>
          </a:p>
          <a:p>
            <a:r>
              <a:rPr lang="en-IN" sz="3200" dirty="0">
                <a:solidFill>
                  <a:schemeClr val="accent6">
                    <a:lumMod val="75000"/>
                  </a:schemeClr>
                </a:solidFill>
              </a:rPr>
              <a:t>can see the employees schedule.</a:t>
            </a:r>
          </a:p>
        </p:txBody>
      </p:sp>
      <p:pic>
        <p:nvPicPr>
          <p:cNvPr id="4102" name="Picture 6" descr="Transparency - Free files and folders icons">
            <a:extLst>
              <a:ext uri="{FF2B5EF4-FFF2-40B4-BE49-F238E27FC236}">
                <a16:creationId xmlns:a16="http://schemas.microsoft.com/office/drawing/2014/main" id="{F0CAB2FD-8698-3B3D-9028-1DB8D9C27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044" y="3354889"/>
            <a:ext cx="1403862" cy="14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1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472464" cy="1221442"/>
          </a:xfrm>
        </p:spPr>
        <p:txBody>
          <a:bodyPr/>
          <a:lstStyle/>
          <a:p>
            <a:r>
              <a:rPr lang="en-IN" sz="3200" dirty="0">
                <a:solidFill>
                  <a:schemeClr val="accent6">
                    <a:lumMod val="75000"/>
                  </a:schemeClr>
                </a:solidFill>
              </a:rPr>
              <a:t>Restricted Access:</a:t>
            </a:r>
          </a:p>
          <a:p>
            <a:r>
              <a:rPr lang="en-IN" sz="3200" dirty="0">
                <a:solidFill>
                  <a:schemeClr val="accent6">
                    <a:lumMod val="75000"/>
                  </a:schemeClr>
                </a:solidFill>
              </a:rPr>
              <a:t>Only a very few higher-ups will have</a:t>
            </a:r>
          </a:p>
          <a:p>
            <a:r>
              <a:rPr lang="en-IN" sz="3200" dirty="0">
                <a:solidFill>
                  <a:schemeClr val="accent6">
                    <a:lumMod val="75000"/>
                  </a:schemeClr>
                </a:solidFill>
              </a:rPr>
              <a:t>access to actually schedule the</a:t>
            </a:r>
          </a:p>
          <a:p>
            <a:r>
              <a:rPr lang="en-IN" sz="3200" dirty="0">
                <a:solidFill>
                  <a:schemeClr val="accent6">
                    <a:lumMod val="75000"/>
                  </a:schemeClr>
                </a:solidFill>
              </a:rPr>
              <a:t>employee’s calendar.</a:t>
            </a:r>
          </a:p>
        </p:txBody>
      </p:sp>
      <p:pic>
        <p:nvPicPr>
          <p:cNvPr id="9218" name="Picture 2" descr="Lock - Free security icons">
            <a:extLst>
              <a:ext uri="{FF2B5EF4-FFF2-40B4-BE49-F238E27FC236}">
                <a16:creationId xmlns:a16="http://schemas.microsoft.com/office/drawing/2014/main" id="{F864092D-7BA7-2799-637F-189A05487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519" y="2812933"/>
            <a:ext cx="2092964" cy="209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90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324980" cy="892800"/>
          </a:xfrm>
        </p:spPr>
        <p:txBody>
          <a:bodyPr/>
          <a:lstStyle/>
          <a:p>
            <a:r>
              <a:rPr lang="en-IN" sz="3200" dirty="0">
                <a:solidFill>
                  <a:schemeClr val="accent6">
                    <a:lumMod val="75000"/>
                  </a:schemeClr>
                </a:solidFill>
              </a:rPr>
              <a:t>Maintained balance:</a:t>
            </a:r>
          </a:p>
          <a:p>
            <a:r>
              <a:rPr lang="en-IN" sz="3200" dirty="0">
                <a:solidFill>
                  <a:schemeClr val="accent6">
                    <a:lumMod val="75000"/>
                  </a:schemeClr>
                </a:solidFill>
              </a:rPr>
              <a:t>This Calendar does not allow any scheduling during breaks.</a:t>
            </a:r>
          </a:p>
        </p:txBody>
      </p:sp>
      <p:pic>
        <p:nvPicPr>
          <p:cNvPr id="10242" name="Picture 2" descr="Balance, health, life, stability, time, work life balance icon - Download  on Iconfinder">
            <a:extLst>
              <a:ext uri="{FF2B5EF4-FFF2-40B4-BE49-F238E27FC236}">
                <a16:creationId xmlns:a16="http://schemas.microsoft.com/office/drawing/2014/main" id="{B1E5F4CE-DEE0-4391-6400-FB7844943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531" y="2676447"/>
            <a:ext cx="2273172" cy="227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6"/>
          <p:cNvSpPr txBox="1">
            <a:spLocks noGrp="1"/>
          </p:cNvSpPr>
          <p:nvPr>
            <p:ph type="title"/>
          </p:nvPr>
        </p:nvSpPr>
        <p:spPr>
          <a:xfrm>
            <a:off x="1347300" y="3561188"/>
            <a:ext cx="64494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t>
            </a:r>
            <a:r>
              <a:rPr lang="en-IN" dirty="0"/>
              <a:t>Peter Drucker</a:t>
            </a:r>
            <a:endParaRPr dirty="0"/>
          </a:p>
        </p:txBody>
      </p:sp>
      <p:sp>
        <p:nvSpPr>
          <p:cNvPr id="549" name="Google Shape;549;p56"/>
          <p:cNvSpPr txBox="1">
            <a:spLocks noGrp="1"/>
          </p:cNvSpPr>
          <p:nvPr>
            <p:ph type="subTitle" idx="1"/>
          </p:nvPr>
        </p:nvSpPr>
        <p:spPr>
          <a:xfrm>
            <a:off x="973873" y="537457"/>
            <a:ext cx="6822827"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400" b="0" i="0" dirty="0">
                <a:solidFill>
                  <a:srgbClr val="D1D5DB"/>
                </a:solidFill>
                <a:effectLst/>
                <a:latin typeface="Archivo Medium" panose="020B0604020202020204" charset="0"/>
                <a:cs typeface="Archivo Medium" panose="020B0604020202020204" charset="0"/>
              </a:rPr>
              <a:t>“Time is the scarcest resource and </a:t>
            </a:r>
            <a:r>
              <a:rPr lang="en-US" sz="4400" b="0" i="0" dirty="0">
                <a:solidFill>
                  <a:srgbClr val="FF0000"/>
                </a:solidFill>
                <a:effectLst/>
                <a:latin typeface="Archivo Medium" panose="020B0604020202020204" charset="0"/>
                <a:cs typeface="Archivo Medium" panose="020B0604020202020204" charset="0"/>
              </a:rPr>
              <a:t>unless it is managed</a:t>
            </a:r>
            <a:r>
              <a:rPr lang="en-US" sz="4400" b="0" i="0" dirty="0">
                <a:solidFill>
                  <a:srgbClr val="D1D5DB"/>
                </a:solidFill>
                <a:effectLst/>
                <a:latin typeface="Archivo Medium" panose="020B0604020202020204" charset="0"/>
                <a:cs typeface="Archivo Medium" panose="020B0604020202020204" charset="0"/>
              </a:rPr>
              <a:t>, nothing else can be managed”</a:t>
            </a:r>
            <a:endParaRPr sz="4400" dirty="0">
              <a:latin typeface="Archivo Medium" panose="020B0604020202020204" charset="0"/>
              <a:cs typeface="Archivo Medium" panose="020B0604020202020204" charset="0"/>
            </a:endParaRPr>
          </a:p>
        </p:txBody>
      </p:sp>
      <p:pic>
        <p:nvPicPr>
          <p:cNvPr id="550" name="Google Shape;550;p56"/>
          <p:cNvPicPr preferRelativeResize="0"/>
          <p:nvPr/>
        </p:nvPicPr>
        <p:blipFill>
          <a:blip r:embed="rId3">
            <a:alphaModFix/>
          </a:blip>
          <a:stretch>
            <a:fillRect/>
          </a:stretch>
        </p:blipFill>
        <p:spPr>
          <a:xfrm rot="-4314844">
            <a:off x="770105" y="3595633"/>
            <a:ext cx="2114192" cy="22453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324980" cy="892800"/>
          </a:xfrm>
        </p:spPr>
        <p:txBody>
          <a:bodyPr/>
          <a:lstStyle/>
          <a:p>
            <a:r>
              <a:rPr lang="en-IN" sz="3200" dirty="0">
                <a:solidFill>
                  <a:schemeClr val="accent6">
                    <a:lumMod val="75000"/>
                  </a:schemeClr>
                </a:solidFill>
              </a:rPr>
              <a:t>Notifications:</a:t>
            </a:r>
          </a:p>
          <a:p>
            <a:r>
              <a:rPr lang="en-IN" sz="3200" dirty="0">
                <a:solidFill>
                  <a:schemeClr val="accent6">
                    <a:lumMod val="75000"/>
                  </a:schemeClr>
                </a:solidFill>
              </a:rPr>
              <a:t>Every change in the schedule by the</a:t>
            </a:r>
          </a:p>
          <a:p>
            <a:r>
              <a:rPr lang="en-IN" sz="3200" dirty="0">
                <a:solidFill>
                  <a:schemeClr val="accent6">
                    <a:lumMod val="75000"/>
                  </a:schemeClr>
                </a:solidFill>
              </a:rPr>
              <a:t>admin would be notified to the</a:t>
            </a:r>
          </a:p>
          <a:p>
            <a:r>
              <a:rPr lang="en-IN" sz="3200" dirty="0">
                <a:solidFill>
                  <a:schemeClr val="accent6">
                    <a:lumMod val="75000"/>
                  </a:schemeClr>
                </a:solidFill>
              </a:rPr>
              <a:t>employee through notification.</a:t>
            </a:r>
          </a:p>
        </p:txBody>
      </p:sp>
      <p:pic>
        <p:nvPicPr>
          <p:cNvPr id="11266" name="Picture 2" descr="Email Icon Notification GIF | GIFDB.com">
            <a:extLst>
              <a:ext uri="{FF2B5EF4-FFF2-40B4-BE49-F238E27FC236}">
                <a16:creationId xmlns:a16="http://schemas.microsoft.com/office/drawing/2014/main" id="{CA8A2A94-F4A2-12AC-AA30-3EEB08CBB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321" y="3164020"/>
            <a:ext cx="1902258" cy="166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9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1500" dirty="0">
                <a:solidFill>
                  <a:schemeClr val="bg1"/>
                </a:solidFill>
              </a:rPr>
              <a:t>OTHERS</a:t>
            </a:r>
            <a:r>
              <a:rPr lang="en-US" sz="11500" dirty="0">
                <a:solidFill>
                  <a:srgbClr val="FF0000"/>
                </a:solidFill>
              </a:rPr>
              <a: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425950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5C5C842-0E41-D0A6-D3E1-1BC5FA97D78E}"/>
              </a:ext>
            </a:extLst>
          </p:cNvPr>
          <p:cNvSpPr>
            <a:spLocks noGrp="1"/>
          </p:cNvSpPr>
          <p:nvPr>
            <p:ph type="subTitle" idx="1"/>
          </p:nvPr>
        </p:nvSpPr>
        <p:spPr>
          <a:xfrm>
            <a:off x="1660703" y="1167567"/>
            <a:ext cx="5797371" cy="1039852"/>
          </a:xfrm>
        </p:spPr>
        <p:txBody>
          <a:bodyPr/>
          <a:lstStyle/>
          <a:p>
            <a:r>
              <a:rPr lang="en-IN" sz="3200" dirty="0">
                <a:solidFill>
                  <a:schemeClr val="accent6">
                    <a:lumMod val="65000"/>
                  </a:schemeClr>
                </a:solidFill>
              </a:rPr>
              <a:t>Google Calendar does not</a:t>
            </a:r>
          </a:p>
          <a:p>
            <a:r>
              <a:rPr lang="en-IN" sz="3200" dirty="0">
                <a:solidFill>
                  <a:schemeClr val="accent6">
                    <a:lumMod val="65000"/>
                  </a:schemeClr>
                </a:solidFill>
              </a:rPr>
              <a:t>accommodate for various</a:t>
            </a:r>
          </a:p>
          <a:p>
            <a:r>
              <a:rPr lang="en-IN" sz="3200" dirty="0">
                <a:solidFill>
                  <a:schemeClr val="accent6">
                    <a:lumMod val="65000"/>
                  </a:schemeClr>
                </a:solidFill>
              </a:rPr>
              <a:t>work arrangements and</a:t>
            </a:r>
          </a:p>
          <a:p>
            <a:r>
              <a:rPr lang="en-IN" sz="3200" dirty="0">
                <a:solidFill>
                  <a:schemeClr val="accent6">
                    <a:lumMod val="65000"/>
                  </a:schemeClr>
                </a:solidFill>
              </a:rPr>
              <a:t>works on traditional 9-5 </a:t>
            </a:r>
          </a:p>
          <a:p>
            <a:r>
              <a:rPr lang="en-IN" sz="3200" dirty="0">
                <a:solidFill>
                  <a:schemeClr val="accent6">
                    <a:lumMod val="65000"/>
                  </a:schemeClr>
                </a:solidFill>
              </a:rPr>
              <a:t>work hour system.</a:t>
            </a:r>
          </a:p>
        </p:txBody>
      </p:sp>
      <p:sp>
        <p:nvSpPr>
          <p:cNvPr id="5" name="Title 1">
            <a:extLst>
              <a:ext uri="{FF2B5EF4-FFF2-40B4-BE49-F238E27FC236}">
                <a16:creationId xmlns:a16="http://schemas.microsoft.com/office/drawing/2014/main" id="{FF577E8F-69C5-B465-7F99-18105A6D7044}"/>
              </a:ext>
            </a:extLst>
          </p:cNvPr>
          <p:cNvSpPr txBox="1">
            <a:spLocks/>
          </p:cNvSpPr>
          <p:nvPr/>
        </p:nvSpPr>
        <p:spPr>
          <a:xfrm>
            <a:off x="1553549" y="274767"/>
            <a:ext cx="7332353"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Google Calendar</a:t>
            </a:r>
          </a:p>
        </p:txBody>
      </p:sp>
      <p:cxnSp>
        <p:nvCxnSpPr>
          <p:cNvPr id="6" name="Google Shape;239;p36">
            <a:extLst>
              <a:ext uri="{FF2B5EF4-FFF2-40B4-BE49-F238E27FC236}">
                <a16:creationId xmlns:a16="http://schemas.microsoft.com/office/drawing/2014/main" id="{8D850F12-002E-432A-D98B-CB2F0DC1FC74}"/>
              </a:ext>
            </a:extLst>
          </p:cNvPr>
          <p:cNvCxnSpPr>
            <a:cxnSpLocks/>
          </p:cNvCxnSpPr>
          <p:nvPr/>
        </p:nvCxnSpPr>
        <p:spPr>
          <a:xfrm flipV="1">
            <a:off x="1660703" y="951271"/>
            <a:ext cx="7313691" cy="56830"/>
          </a:xfrm>
          <a:prstGeom prst="straightConnector1">
            <a:avLst/>
          </a:prstGeom>
          <a:noFill/>
          <a:ln w="9525" cap="flat" cmpd="sng">
            <a:solidFill>
              <a:schemeClr val="lt1"/>
            </a:solidFill>
            <a:prstDash val="solid"/>
            <a:round/>
            <a:headEnd type="none" w="med" len="med"/>
            <a:tailEnd type="stealth" w="med" len="med"/>
          </a:ln>
        </p:spPr>
      </p:cxnSp>
      <p:pic>
        <p:nvPicPr>
          <p:cNvPr id="1026" name="Picture 2">
            <a:extLst>
              <a:ext uri="{FF2B5EF4-FFF2-40B4-BE49-F238E27FC236}">
                <a16:creationId xmlns:a16="http://schemas.microsoft.com/office/drawing/2014/main" id="{E4A702C5-16FD-443D-DE10-15023294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687" y="2864643"/>
            <a:ext cx="19431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1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49EB7BB-0117-72D3-F648-BF4E4725CC68}"/>
              </a:ext>
            </a:extLst>
          </p:cNvPr>
          <p:cNvSpPr>
            <a:spLocks noGrp="1"/>
          </p:cNvSpPr>
          <p:nvPr>
            <p:ph type="subTitle" idx="1"/>
          </p:nvPr>
        </p:nvSpPr>
        <p:spPr>
          <a:xfrm>
            <a:off x="1703566" y="1167567"/>
            <a:ext cx="5547339" cy="2070002"/>
          </a:xfrm>
        </p:spPr>
        <p:txBody>
          <a:bodyPr/>
          <a:lstStyle/>
          <a:p>
            <a:r>
              <a:rPr lang="en-IN" sz="3200" dirty="0">
                <a:solidFill>
                  <a:schemeClr val="accent6">
                    <a:lumMod val="65000"/>
                  </a:schemeClr>
                </a:solidFill>
              </a:rPr>
              <a:t>Microsoft Teams primarily</a:t>
            </a:r>
          </a:p>
          <a:p>
            <a:r>
              <a:rPr lang="en-IN" sz="3200" dirty="0">
                <a:solidFill>
                  <a:schemeClr val="accent6">
                    <a:lumMod val="65000"/>
                  </a:schemeClr>
                </a:solidFill>
              </a:rPr>
              <a:t>focuses on </a:t>
            </a:r>
            <a:r>
              <a:rPr lang="en-IN" sz="3200">
                <a:solidFill>
                  <a:schemeClr val="accent6">
                    <a:lumMod val="65000"/>
                  </a:schemeClr>
                </a:solidFill>
              </a:rPr>
              <a:t>work only.</a:t>
            </a:r>
            <a:endParaRPr lang="en-IN" sz="3200" dirty="0">
              <a:solidFill>
                <a:schemeClr val="accent6">
                  <a:lumMod val="65000"/>
                </a:schemeClr>
              </a:solidFill>
            </a:endParaRPr>
          </a:p>
        </p:txBody>
      </p:sp>
      <p:sp>
        <p:nvSpPr>
          <p:cNvPr id="5" name="Title 1">
            <a:extLst>
              <a:ext uri="{FF2B5EF4-FFF2-40B4-BE49-F238E27FC236}">
                <a16:creationId xmlns:a16="http://schemas.microsoft.com/office/drawing/2014/main" id="{AEFED24A-063A-5E20-58F4-E701D031271F}"/>
              </a:ext>
            </a:extLst>
          </p:cNvPr>
          <p:cNvSpPr txBox="1">
            <a:spLocks/>
          </p:cNvSpPr>
          <p:nvPr/>
        </p:nvSpPr>
        <p:spPr>
          <a:xfrm>
            <a:off x="1553549" y="274767"/>
            <a:ext cx="7332353"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Microsoft Teams</a:t>
            </a:r>
          </a:p>
        </p:txBody>
      </p:sp>
      <p:cxnSp>
        <p:nvCxnSpPr>
          <p:cNvPr id="6" name="Google Shape;239;p36">
            <a:extLst>
              <a:ext uri="{FF2B5EF4-FFF2-40B4-BE49-F238E27FC236}">
                <a16:creationId xmlns:a16="http://schemas.microsoft.com/office/drawing/2014/main" id="{A52FD1F8-56ED-A7D3-FDD4-16C2DFC3CF28}"/>
              </a:ext>
            </a:extLst>
          </p:cNvPr>
          <p:cNvCxnSpPr>
            <a:cxnSpLocks/>
          </p:cNvCxnSpPr>
          <p:nvPr/>
        </p:nvCxnSpPr>
        <p:spPr>
          <a:xfrm flipV="1">
            <a:off x="1572211" y="951271"/>
            <a:ext cx="7313691" cy="56830"/>
          </a:xfrm>
          <a:prstGeom prst="straightConnector1">
            <a:avLst/>
          </a:prstGeom>
          <a:noFill/>
          <a:ln w="9525" cap="flat" cmpd="sng">
            <a:solidFill>
              <a:schemeClr val="lt1"/>
            </a:solidFill>
            <a:prstDash val="solid"/>
            <a:round/>
            <a:headEnd type="none" w="med" len="med"/>
            <a:tailEnd type="stealth" w="med" len="med"/>
          </a:ln>
        </p:spPr>
      </p:cxnSp>
      <p:pic>
        <p:nvPicPr>
          <p:cNvPr id="2050" name="Picture 2">
            <a:extLst>
              <a:ext uri="{FF2B5EF4-FFF2-40B4-BE49-F238E27FC236}">
                <a16:creationId xmlns:a16="http://schemas.microsoft.com/office/drawing/2014/main" id="{F72DE936-2C4E-ADFA-93E3-B7F4E4132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63" y="2894902"/>
            <a:ext cx="2225892" cy="207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06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335D-4271-1F81-0F04-687C1465E455}"/>
              </a:ext>
            </a:extLst>
          </p:cNvPr>
          <p:cNvSpPr>
            <a:spLocks noGrp="1"/>
          </p:cNvSpPr>
          <p:nvPr>
            <p:ph type="title"/>
          </p:nvPr>
        </p:nvSpPr>
        <p:spPr>
          <a:xfrm>
            <a:off x="964407" y="1241075"/>
            <a:ext cx="7800974" cy="892800"/>
          </a:xfrm>
        </p:spPr>
        <p:txBody>
          <a:bodyPr/>
          <a:lstStyle/>
          <a:p>
            <a:r>
              <a:rPr lang="en-IN" sz="6000" dirty="0"/>
              <a:t>Data Structures Used</a:t>
            </a:r>
          </a:p>
        </p:txBody>
      </p:sp>
    </p:spTree>
    <p:extLst>
      <p:ext uri="{BB962C8B-B14F-4D97-AF65-F5344CB8AC3E}">
        <p14:creationId xmlns:p14="http://schemas.microsoft.com/office/powerpoint/2010/main" val="372891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1823207"/>
          </a:xfrm>
        </p:spPr>
        <p:txBody>
          <a:bodyPr/>
          <a:lstStyle/>
          <a:p>
            <a:r>
              <a:rPr lang="en-IN" sz="3200" dirty="0">
                <a:solidFill>
                  <a:schemeClr val="accent6">
                    <a:lumMod val="75000"/>
                  </a:schemeClr>
                </a:solidFill>
              </a:rPr>
              <a:t>Linked List:</a:t>
            </a:r>
            <a:br>
              <a:rPr lang="en-IN" sz="3200" dirty="0">
                <a:solidFill>
                  <a:schemeClr val="accent6">
                    <a:lumMod val="75000"/>
                  </a:schemeClr>
                </a:solidFill>
              </a:rPr>
            </a:br>
            <a:r>
              <a:rPr lang="en-IN" sz="3200" dirty="0">
                <a:solidFill>
                  <a:schemeClr val="accent6">
                    <a:lumMod val="75000"/>
                  </a:schemeClr>
                </a:solidFill>
              </a:rPr>
              <a:t>LinkedList will be the data structure that we would use.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3074" name="Picture 2" descr="GitHub - ngryman/ds-linked-list: A simply linked list data structure in  JavaScript.">
            <a:extLst>
              <a:ext uri="{FF2B5EF4-FFF2-40B4-BE49-F238E27FC236}">
                <a16:creationId xmlns:a16="http://schemas.microsoft.com/office/drawing/2014/main" id="{403C7BBE-77BE-CCD2-426D-CF0585CB8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881" y="3346034"/>
            <a:ext cx="3101182" cy="179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31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Clear Use Of LinkedList In Our Raw Code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A329BECC-5914-057F-C6C8-1758846531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3219" y="2082874"/>
            <a:ext cx="3089116" cy="2534931"/>
          </a:xfrm>
          <a:prstGeom prst="rect">
            <a:avLst/>
          </a:prstGeom>
          <a:noFill/>
          <a:ln>
            <a:noFill/>
          </a:ln>
        </p:spPr>
      </p:pic>
    </p:spTree>
    <p:extLst>
      <p:ext uri="{BB962C8B-B14F-4D97-AF65-F5344CB8AC3E}">
        <p14:creationId xmlns:p14="http://schemas.microsoft.com/office/powerpoint/2010/main" val="163237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Our Login Page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3" name="Picture 2">
            <a:extLst>
              <a:ext uri="{FF2B5EF4-FFF2-40B4-BE49-F238E27FC236}">
                <a16:creationId xmlns:a16="http://schemas.microsoft.com/office/drawing/2014/main" id="{466C177F-D750-9D27-E488-AA071631BC9B}"/>
              </a:ext>
            </a:extLst>
          </p:cNvPr>
          <p:cNvPicPr>
            <a:picLocks noChangeAspect="1"/>
          </p:cNvPicPr>
          <p:nvPr/>
        </p:nvPicPr>
        <p:blipFill>
          <a:blip r:embed="rId3"/>
          <a:stretch>
            <a:fillRect/>
          </a:stretch>
        </p:blipFill>
        <p:spPr>
          <a:xfrm>
            <a:off x="3045859" y="2263618"/>
            <a:ext cx="3313666" cy="2594927"/>
          </a:xfrm>
          <a:prstGeom prst="rect">
            <a:avLst/>
          </a:prstGeom>
        </p:spPr>
      </p:pic>
    </p:spTree>
    <p:extLst>
      <p:ext uri="{BB962C8B-B14F-4D97-AF65-F5344CB8AC3E}">
        <p14:creationId xmlns:p14="http://schemas.microsoft.com/office/powerpoint/2010/main" val="103908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Our Home Page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8E9BD63C-AF3C-2699-CE5C-6BCF0C7D713A}"/>
              </a:ext>
            </a:extLst>
          </p:cNvPr>
          <p:cNvPicPr>
            <a:picLocks noChangeAspect="1"/>
          </p:cNvPicPr>
          <p:nvPr/>
        </p:nvPicPr>
        <p:blipFill>
          <a:blip r:embed="rId3"/>
          <a:stretch>
            <a:fillRect/>
          </a:stretch>
        </p:blipFill>
        <p:spPr>
          <a:xfrm>
            <a:off x="2882032" y="2011203"/>
            <a:ext cx="3779911" cy="2879884"/>
          </a:xfrm>
          <a:prstGeom prst="rect">
            <a:avLst/>
          </a:prstGeom>
        </p:spPr>
      </p:pic>
    </p:spTree>
    <p:extLst>
      <p:ext uri="{BB962C8B-B14F-4D97-AF65-F5344CB8AC3E}">
        <p14:creationId xmlns:p14="http://schemas.microsoft.com/office/powerpoint/2010/main" val="398476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F4E1-C65C-E016-3CE6-07B35812B73B}"/>
              </a:ext>
            </a:extLst>
          </p:cNvPr>
          <p:cNvSpPr>
            <a:spLocks noGrp="1"/>
          </p:cNvSpPr>
          <p:nvPr>
            <p:ph type="title"/>
          </p:nvPr>
        </p:nvSpPr>
        <p:spPr>
          <a:xfrm>
            <a:off x="1076811" y="1794157"/>
            <a:ext cx="6990377" cy="2435019"/>
          </a:xfrm>
        </p:spPr>
        <p:txBody>
          <a:bodyPr/>
          <a:lstStyle/>
          <a:p>
            <a:r>
              <a:rPr lang="en-IN" sz="8000" dirty="0"/>
              <a:t>Software Used</a:t>
            </a:r>
          </a:p>
        </p:txBody>
      </p:sp>
    </p:spTree>
    <p:extLst>
      <p:ext uri="{BB962C8B-B14F-4D97-AF65-F5344CB8AC3E}">
        <p14:creationId xmlns:p14="http://schemas.microsoft.com/office/powerpoint/2010/main" val="410791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6"/>
          <p:cNvSpPr txBox="1">
            <a:spLocks noGrp="1"/>
          </p:cNvSpPr>
          <p:nvPr>
            <p:ph type="title"/>
          </p:nvPr>
        </p:nvSpPr>
        <p:spPr>
          <a:xfrm>
            <a:off x="1347300" y="3561188"/>
            <a:ext cx="64494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t>
            </a:r>
            <a:r>
              <a:rPr lang="en-IN" dirty="0"/>
              <a:t>Idowu </a:t>
            </a:r>
            <a:r>
              <a:rPr lang="en-IN" dirty="0" err="1"/>
              <a:t>Koyenikan</a:t>
            </a:r>
            <a:endParaRPr dirty="0"/>
          </a:p>
        </p:txBody>
      </p:sp>
      <p:sp>
        <p:nvSpPr>
          <p:cNvPr id="549" name="Google Shape;549;p56"/>
          <p:cNvSpPr txBox="1">
            <a:spLocks noGrp="1"/>
          </p:cNvSpPr>
          <p:nvPr>
            <p:ph type="subTitle" idx="1"/>
          </p:nvPr>
        </p:nvSpPr>
        <p:spPr>
          <a:xfrm>
            <a:off x="624468" y="1180950"/>
            <a:ext cx="7507418"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800" b="0" i="0" dirty="0">
                <a:solidFill>
                  <a:srgbClr val="D1D5DB"/>
                </a:solidFill>
                <a:effectLst/>
                <a:latin typeface="Archivo Medium" panose="020B0604020202020204" charset="0"/>
                <a:cs typeface="Archivo Medium" panose="020B0604020202020204" charset="0"/>
              </a:rPr>
              <a:t>“Time management </a:t>
            </a:r>
          </a:p>
          <a:p>
            <a:pPr marL="0" lvl="0" indent="0" algn="r" rtl="0">
              <a:spcBef>
                <a:spcPts val="0"/>
              </a:spcBef>
              <a:spcAft>
                <a:spcPts val="0"/>
              </a:spcAft>
              <a:buNone/>
            </a:pPr>
            <a:r>
              <a:rPr lang="en-US" sz="4800" b="0" i="0" dirty="0">
                <a:solidFill>
                  <a:srgbClr val="D1D5DB"/>
                </a:solidFill>
                <a:effectLst/>
                <a:latin typeface="Archivo Medium" panose="020B0604020202020204" charset="0"/>
                <a:cs typeface="Archivo Medium" panose="020B0604020202020204" charset="0"/>
              </a:rPr>
              <a:t>is about </a:t>
            </a:r>
          </a:p>
          <a:p>
            <a:pPr marL="0" lvl="0" indent="0" algn="r" rtl="0">
              <a:spcBef>
                <a:spcPts val="0"/>
              </a:spcBef>
              <a:spcAft>
                <a:spcPts val="0"/>
              </a:spcAft>
              <a:buNone/>
            </a:pPr>
            <a:r>
              <a:rPr lang="en-US" sz="4800" b="0" i="0" dirty="0">
                <a:solidFill>
                  <a:srgbClr val="FF0000"/>
                </a:solidFill>
                <a:effectLst/>
                <a:latin typeface="Archivo Medium" panose="020B0604020202020204" charset="0"/>
                <a:cs typeface="Archivo Medium" panose="020B0604020202020204" charset="0"/>
              </a:rPr>
              <a:t>Life management</a:t>
            </a:r>
            <a:r>
              <a:rPr lang="en-US" sz="4800" b="0" i="0" dirty="0">
                <a:solidFill>
                  <a:srgbClr val="D1D5DB"/>
                </a:solidFill>
                <a:effectLst/>
                <a:latin typeface="Archivo Medium" panose="020B0604020202020204" charset="0"/>
                <a:cs typeface="Archivo Medium" panose="020B0604020202020204" charset="0"/>
              </a:rPr>
              <a:t>”</a:t>
            </a:r>
            <a:endParaRPr sz="4800" dirty="0">
              <a:latin typeface="Archivo Medium" panose="020B0604020202020204" charset="0"/>
              <a:cs typeface="Archivo Medium" panose="020B0604020202020204" charset="0"/>
            </a:endParaRPr>
          </a:p>
        </p:txBody>
      </p:sp>
      <p:pic>
        <p:nvPicPr>
          <p:cNvPr id="550" name="Google Shape;550;p56"/>
          <p:cNvPicPr preferRelativeResize="0"/>
          <p:nvPr/>
        </p:nvPicPr>
        <p:blipFill>
          <a:blip r:embed="rId3">
            <a:alphaModFix/>
          </a:blip>
          <a:stretch>
            <a:fillRect/>
          </a:stretch>
        </p:blipFill>
        <p:spPr>
          <a:xfrm rot="-4314844">
            <a:off x="770105" y="3595633"/>
            <a:ext cx="2114192" cy="2245342"/>
          </a:xfrm>
          <a:prstGeom prst="rect">
            <a:avLst/>
          </a:prstGeom>
          <a:noFill/>
          <a:ln>
            <a:noFill/>
          </a:ln>
        </p:spPr>
      </p:pic>
    </p:spTree>
    <p:extLst>
      <p:ext uri="{BB962C8B-B14F-4D97-AF65-F5344CB8AC3E}">
        <p14:creationId xmlns:p14="http://schemas.microsoft.com/office/powerpoint/2010/main" val="236264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BBAC8-89EE-382A-0951-2B5AEBCF6C69}"/>
              </a:ext>
            </a:extLst>
          </p:cNvPr>
          <p:cNvSpPr txBox="1">
            <a:spLocks/>
          </p:cNvSpPr>
          <p:nvPr/>
        </p:nvSpPr>
        <p:spPr>
          <a:xfrm>
            <a:off x="1553549" y="193881"/>
            <a:ext cx="7047525"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pic>
        <p:nvPicPr>
          <p:cNvPr id="5122" name="Picture 2" descr="Visual Studio Code icon">
            <a:extLst>
              <a:ext uri="{FF2B5EF4-FFF2-40B4-BE49-F238E27FC236}">
                <a16:creationId xmlns:a16="http://schemas.microsoft.com/office/drawing/2014/main" id="{D22F1E1B-A2AA-8EC9-A2BF-14D3ACE18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768" y="2588806"/>
            <a:ext cx="1905306" cy="19053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Google Shape;239;p36">
            <a:extLst>
              <a:ext uri="{FF2B5EF4-FFF2-40B4-BE49-F238E27FC236}">
                <a16:creationId xmlns:a16="http://schemas.microsoft.com/office/drawing/2014/main" id="{C0652963-FEDC-E74E-09C9-E17F8CDE533D}"/>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sp>
        <p:nvSpPr>
          <p:cNvPr id="2" name="TextBox 1">
            <a:extLst>
              <a:ext uri="{FF2B5EF4-FFF2-40B4-BE49-F238E27FC236}">
                <a16:creationId xmlns:a16="http://schemas.microsoft.com/office/drawing/2014/main" id="{2D79B8DC-7B5A-6241-6C72-132D9B78C017}"/>
              </a:ext>
            </a:extLst>
          </p:cNvPr>
          <p:cNvSpPr txBox="1"/>
          <p:nvPr/>
        </p:nvSpPr>
        <p:spPr>
          <a:xfrm>
            <a:off x="1660703" y="1246239"/>
            <a:ext cx="5035065" cy="2062103"/>
          </a:xfrm>
          <a:prstGeom prst="rect">
            <a:avLst/>
          </a:prstGeom>
          <a:noFill/>
        </p:spPr>
        <p:txBody>
          <a:bodyPr wrap="square" rtlCol="0">
            <a:spAutoFit/>
          </a:bodyPr>
          <a:lstStyle/>
          <a:p>
            <a:r>
              <a:rPr lang="en-IN" sz="3200" dirty="0">
                <a:solidFill>
                  <a:schemeClr val="accent6">
                    <a:lumMod val="75000"/>
                  </a:schemeClr>
                </a:solidFill>
              </a:rPr>
              <a:t>Visual Studio Code:</a:t>
            </a:r>
            <a:br>
              <a:rPr lang="en-IN" sz="3200" dirty="0">
                <a:solidFill>
                  <a:schemeClr val="accent6">
                    <a:lumMod val="75000"/>
                  </a:schemeClr>
                </a:solidFill>
              </a:rPr>
            </a:br>
            <a:r>
              <a:rPr lang="en-IN" sz="3200" dirty="0">
                <a:solidFill>
                  <a:schemeClr val="accent6">
                    <a:lumMod val="75000"/>
                  </a:schemeClr>
                </a:solidFill>
              </a:rPr>
              <a:t>This Software will be used for coding in C++ language.</a:t>
            </a:r>
          </a:p>
        </p:txBody>
      </p:sp>
    </p:spTree>
    <p:extLst>
      <p:ext uri="{BB962C8B-B14F-4D97-AF65-F5344CB8AC3E}">
        <p14:creationId xmlns:p14="http://schemas.microsoft.com/office/powerpoint/2010/main" val="263930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BEB18BD-F8BB-0960-7C8A-6E8C32F0F0D7}"/>
              </a:ext>
            </a:extLst>
          </p:cNvPr>
          <p:cNvSpPr>
            <a:spLocks noGrp="1"/>
          </p:cNvSpPr>
          <p:nvPr>
            <p:ph type="subTitle" idx="1"/>
          </p:nvPr>
        </p:nvSpPr>
        <p:spPr>
          <a:xfrm>
            <a:off x="1660702" y="1386990"/>
            <a:ext cx="6568897" cy="1341462"/>
          </a:xfrm>
        </p:spPr>
        <p:txBody>
          <a:bodyPr/>
          <a:lstStyle/>
          <a:p>
            <a:r>
              <a:rPr lang="en-IN" sz="3200" dirty="0">
                <a:solidFill>
                  <a:schemeClr val="accent6">
                    <a:lumMod val="75000"/>
                  </a:schemeClr>
                </a:solidFill>
              </a:rPr>
              <a:t>SQLite:</a:t>
            </a:r>
          </a:p>
          <a:p>
            <a:r>
              <a:rPr lang="en-IN" sz="3200" dirty="0">
                <a:solidFill>
                  <a:schemeClr val="accent6">
                    <a:lumMod val="75000"/>
                  </a:schemeClr>
                </a:solidFill>
              </a:rPr>
              <a:t>This Software will be used for</a:t>
            </a:r>
          </a:p>
          <a:p>
            <a:r>
              <a:rPr lang="en-IN" sz="3200" dirty="0">
                <a:solidFill>
                  <a:schemeClr val="accent6">
                    <a:lumMod val="75000"/>
                  </a:schemeClr>
                </a:solidFill>
              </a:rPr>
              <a:t>most of the database related</a:t>
            </a:r>
          </a:p>
          <a:p>
            <a:r>
              <a:rPr lang="en-IN" sz="3200" dirty="0">
                <a:solidFill>
                  <a:schemeClr val="accent6">
                    <a:lumMod val="75000"/>
                  </a:schemeClr>
                </a:solidFill>
              </a:rPr>
              <a:t>work</a:t>
            </a:r>
          </a:p>
        </p:txBody>
      </p:sp>
      <p:sp>
        <p:nvSpPr>
          <p:cNvPr id="5" name="Title 1">
            <a:extLst>
              <a:ext uri="{FF2B5EF4-FFF2-40B4-BE49-F238E27FC236}">
                <a16:creationId xmlns:a16="http://schemas.microsoft.com/office/drawing/2014/main" id="{A9D6DC3B-D822-5228-A2D6-C6451EC52234}"/>
              </a:ext>
            </a:extLst>
          </p:cNvPr>
          <p:cNvSpPr txBox="1">
            <a:spLocks noGrp="1"/>
          </p:cNvSpPr>
          <p:nvPr>
            <p:ph type="title"/>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cxnSp>
        <p:nvCxnSpPr>
          <p:cNvPr id="6" name="Google Shape;239;p36">
            <a:extLst>
              <a:ext uri="{FF2B5EF4-FFF2-40B4-BE49-F238E27FC236}">
                <a16:creationId xmlns:a16="http://schemas.microsoft.com/office/drawing/2014/main" id="{30A513CC-D618-2CAB-4670-A2A28D0B1C0D}"/>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2">
            <a:extLst>
              <a:ext uri="{FF2B5EF4-FFF2-40B4-BE49-F238E27FC236}">
                <a16:creationId xmlns:a16="http://schemas.microsoft.com/office/drawing/2014/main" id="{AC1B251E-58CB-BAFE-0446-37D04FA83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4" y="3306954"/>
            <a:ext cx="3484305" cy="165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156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D37CDE4-58A9-198A-6BA6-3203F3ABFD55}"/>
              </a:ext>
            </a:extLst>
          </p:cNvPr>
          <p:cNvSpPr>
            <a:spLocks noGrp="1"/>
          </p:cNvSpPr>
          <p:nvPr>
            <p:ph type="subTitle" idx="1"/>
          </p:nvPr>
        </p:nvSpPr>
        <p:spPr>
          <a:xfrm>
            <a:off x="1660703" y="1258516"/>
            <a:ext cx="7018723" cy="1113209"/>
          </a:xfrm>
        </p:spPr>
        <p:txBody>
          <a:bodyPr/>
          <a:lstStyle/>
          <a:p>
            <a:r>
              <a:rPr lang="en-IN" sz="3200" dirty="0">
                <a:solidFill>
                  <a:schemeClr val="accent6">
                    <a:lumMod val="75000"/>
                  </a:schemeClr>
                </a:solidFill>
              </a:rPr>
              <a:t>QT:</a:t>
            </a:r>
          </a:p>
          <a:p>
            <a:r>
              <a:rPr lang="en-IN" sz="3200" dirty="0">
                <a:solidFill>
                  <a:schemeClr val="accent6">
                    <a:lumMod val="75000"/>
                  </a:schemeClr>
                </a:solidFill>
              </a:rPr>
              <a:t>QT will be used for UI purposes.</a:t>
            </a:r>
          </a:p>
        </p:txBody>
      </p:sp>
      <p:sp>
        <p:nvSpPr>
          <p:cNvPr id="5" name="Title 1">
            <a:extLst>
              <a:ext uri="{FF2B5EF4-FFF2-40B4-BE49-F238E27FC236}">
                <a16:creationId xmlns:a16="http://schemas.microsoft.com/office/drawing/2014/main" id="{3D463F69-E99B-2DE4-D8C1-3E93EAB0F4AE}"/>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cxnSp>
        <p:nvCxnSpPr>
          <p:cNvPr id="6" name="Google Shape;239;p36">
            <a:extLst>
              <a:ext uri="{FF2B5EF4-FFF2-40B4-BE49-F238E27FC236}">
                <a16:creationId xmlns:a16="http://schemas.microsoft.com/office/drawing/2014/main" id="{521BEF69-A0F4-3409-331C-B035852846E4}"/>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2">
            <a:extLst>
              <a:ext uri="{FF2B5EF4-FFF2-40B4-BE49-F238E27FC236}">
                <a16:creationId xmlns:a16="http://schemas.microsoft.com/office/drawing/2014/main" id="{9D1491EE-6BD6-824E-1F0E-3174E3E33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856" y="3408108"/>
            <a:ext cx="2123538" cy="169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9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4CA3-51CB-A945-5AB0-8CFEC2A6C139}"/>
              </a:ext>
            </a:extLst>
          </p:cNvPr>
          <p:cNvSpPr>
            <a:spLocks noGrp="1"/>
          </p:cNvSpPr>
          <p:nvPr>
            <p:ph type="title"/>
          </p:nvPr>
        </p:nvSpPr>
        <p:spPr>
          <a:xfrm>
            <a:off x="1442939" y="1678950"/>
            <a:ext cx="6036900" cy="892800"/>
          </a:xfrm>
        </p:spPr>
        <p:txBody>
          <a:bodyPr/>
          <a:lstStyle/>
          <a:p>
            <a:r>
              <a:rPr lang="en-IN" dirty="0"/>
              <a:t>Thank You</a:t>
            </a:r>
          </a:p>
        </p:txBody>
      </p:sp>
      <p:cxnSp>
        <p:nvCxnSpPr>
          <p:cNvPr id="5" name="Google Shape;239;p36">
            <a:extLst>
              <a:ext uri="{FF2B5EF4-FFF2-40B4-BE49-F238E27FC236}">
                <a16:creationId xmlns:a16="http://schemas.microsoft.com/office/drawing/2014/main" id="{5EC370A1-FD85-68BD-28BD-FAED36DA03A1}"/>
              </a:ext>
            </a:extLst>
          </p:cNvPr>
          <p:cNvCxnSpPr>
            <a:cxnSpLocks/>
          </p:cNvCxnSpPr>
          <p:nvPr/>
        </p:nvCxnSpPr>
        <p:spPr>
          <a:xfrm flipV="1">
            <a:off x="1387858" y="2499852"/>
            <a:ext cx="4504123" cy="6236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26921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058918" y="1271239"/>
            <a:ext cx="3153211" cy="3961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400" dirty="0"/>
              <a:t>?</a:t>
            </a:r>
            <a:endParaRPr sz="37400" dirty="0"/>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7455943" y="-282467"/>
            <a:ext cx="2114195" cy="2245341"/>
          </a:xfrm>
          <a:prstGeom prst="rect">
            <a:avLst/>
          </a:prstGeom>
          <a:noFill/>
          <a:ln>
            <a:noFill/>
          </a:ln>
        </p:spPr>
      </p:pic>
      <p:sp>
        <p:nvSpPr>
          <p:cNvPr id="3" name="Google Shape;346;p45">
            <a:extLst>
              <a:ext uri="{FF2B5EF4-FFF2-40B4-BE49-F238E27FC236}">
                <a16:creationId xmlns:a16="http://schemas.microsoft.com/office/drawing/2014/main" id="{60C63071-780C-14E1-A093-72605BC5B3B7}"/>
              </a:ext>
            </a:extLst>
          </p:cNvPr>
          <p:cNvSpPr txBox="1">
            <a:spLocks noGrp="1"/>
          </p:cNvSpPr>
          <p:nvPr>
            <p:ph type="subTitle" idx="1"/>
          </p:nvPr>
        </p:nvSpPr>
        <p:spPr>
          <a:xfrm>
            <a:off x="943267" y="-56979"/>
            <a:ext cx="6633000" cy="3573331"/>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what we want most, but what we use worst." - William Penn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bad news is time flies. The good news is you're the pilot." - Michael </a:t>
            </a:r>
            <a:r>
              <a:rPr lang="en-US" b="0" i="0" dirty="0" err="1">
                <a:solidFill>
                  <a:srgbClr val="D1D5DB"/>
                </a:solidFill>
                <a:effectLst/>
                <a:latin typeface="Archivo Medium" panose="020B0604020202020204" charset="0"/>
                <a:cs typeface="Archivo Medium" panose="020B0604020202020204" charset="0"/>
              </a:rPr>
              <a:t>Altshuler</a:t>
            </a:r>
            <a:endParaRPr lang="en-US" b="0" i="0" dirty="0">
              <a:solidFill>
                <a:srgbClr val="D1D5DB"/>
              </a:solidFill>
              <a:effectLst/>
              <a:latin typeface="Archivo Medium" panose="020B0604020202020204" charset="0"/>
              <a:cs typeface="Archivo Medium" panose="020B0604020202020204" charset="0"/>
            </a:endParaRP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a created thing. To say 'I don't have time' is like saying, 'I don't want to.'" - Lao Tzu</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"Lost time is never found again." - Benjamin Franklin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key is not to prioritize what's on your schedule, but to schedule your priorities." - Stephen Covey</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isn't the main thing. It's the only thing." - Miles Davis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 will never find time for anything. If you want time, you must make it." - Charles Buxton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"Your future is created by what you do today, not tomorrow." - Robert Kiyosaki</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shorter way to do many things is to do only one thing at a time." - Mozart</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time you enjoy wasting is not wasted time." - Bertrand Russell</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"They always say time changes things, but you actually have to change them yourself." - Andy Warhol</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"Don't count every hour in the day; make every hour in the day count." - Anonymous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the scarcest resource and unless it is managed, nothing else can be managed." - Peter Drucker</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"If you want to make good use of your time, you've got to know what's most important and then give it all you've got." - Lee Iacocca</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what keeps everything from happening at once." - Ray Cummings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only reason for time is so that everything doesn't happen at once." - Albert Einstein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 get to decide where your time goes. You can either spend it moving forward, or you can spend it putting out fires. You decide. And if you don’t decide, others will decide for you." - Tony Morgan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management is not a peripheral activity or skill. It is the core skill upon which everything else in life depends." - Brian Tracy</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flies over us, but leaves its shadow behind." - Nathaniel Hawthorne</a:t>
            </a:r>
          </a:p>
        </p:txBody>
      </p:sp>
    </p:spTree>
    <p:extLst>
      <p:ext uri="{BB962C8B-B14F-4D97-AF65-F5344CB8AC3E}">
        <p14:creationId xmlns:p14="http://schemas.microsoft.com/office/powerpoint/2010/main" val="385554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564655" y="297367"/>
            <a:ext cx="6486525" cy="3961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TIME MANAGEMENT IS </a:t>
            </a:r>
            <a:r>
              <a:rPr lang="en-US" sz="6000" dirty="0">
                <a:solidFill>
                  <a:srgbClr val="FF0000"/>
                </a:solidFill>
              </a:rPr>
              <a:t>VERY </a:t>
            </a:r>
            <a:r>
              <a:rPr lang="en-US" sz="6000" dirty="0" err="1">
                <a:solidFill>
                  <a:srgbClr val="FF0000"/>
                </a:solidFill>
              </a:rPr>
              <a:t>VERY</a:t>
            </a:r>
            <a:r>
              <a:rPr lang="en-US" sz="6000" dirty="0">
                <a:solidFill>
                  <a:srgbClr val="FF0000"/>
                </a:solidFill>
              </a:rPr>
              <a:t> IMPORTANT</a:t>
            </a: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4318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721112" y="936962"/>
            <a:ext cx="7597697" cy="22964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8000" dirty="0">
                <a:solidFill>
                  <a:srgbClr val="FF0000"/>
                </a:solidFill>
              </a:rPr>
              <a:t>HARSH TRUTH</a:t>
            </a:r>
            <a:endParaRPr sz="8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180567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513605" y="184775"/>
            <a:ext cx="7619351"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82%</a:t>
            </a:r>
            <a:r>
              <a:rPr lang="en-US" sz="5400" b="0" i="0" dirty="0">
                <a:solidFill>
                  <a:srgbClr val="D1D5DB"/>
                </a:solidFill>
                <a:effectLst/>
                <a:latin typeface="Archivo Medium" panose="020B0604020202020204" charset="0"/>
                <a:cs typeface="Archivo Medium" panose="020B0604020202020204" charset="0"/>
              </a:rPr>
              <a:t> of people </a:t>
            </a:r>
            <a:r>
              <a:rPr lang="en-US" sz="5400" b="0" i="0" dirty="0">
                <a:solidFill>
                  <a:srgbClr val="FF0000"/>
                </a:solidFill>
                <a:effectLst/>
                <a:latin typeface="Archivo Medium" panose="020B0604020202020204" charset="0"/>
                <a:cs typeface="Archivo Medium" panose="020B0604020202020204" charset="0"/>
              </a:rPr>
              <a:t>don’t</a:t>
            </a:r>
            <a:endParaRPr lang="en-US" sz="5400" b="0" i="0" dirty="0">
              <a:solidFill>
                <a:srgbClr val="D1D5DB"/>
              </a:solidFill>
              <a:effectLst/>
              <a:latin typeface="Archivo Medium" panose="020B0604020202020204" charset="0"/>
              <a:cs typeface="Archivo Medium" panose="020B0604020202020204" charset="0"/>
            </a:endParaRP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have a time management </a:t>
            </a: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system”</a:t>
            </a:r>
            <a:endParaRPr sz="5400" dirty="0">
              <a:latin typeface="Archivo Medium" panose="020B0604020202020204" charset="0"/>
              <a:cs typeface="Archivo Medium" panose="020B0604020202020204" charset="0"/>
            </a:endParaRPr>
          </a:p>
        </p:txBody>
      </p:sp>
      <p:pic>
        <p:nvPicPr>
          <p:cNvPr id="1026" name="Picture 2" descr="30+ Funny Time Management Memes in 2022">
            <a:extLst>
              <a:ext uri="{FF2B5EF4-FFF2-40B4-BE49-F238E27FC236}">
                <a16:creationId xmlns:a16="http://schemas.microsoft.com/office/drawing/2014/main" id="{695B6EBD-D1FB-4D90-9554-3142CA991D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2"/>
          <a:stretch/>
        </p:blipFill>
        <p:spPr bwMode="auto">
          <a:xfrm>
            <a:off x="185854" y="1382752"/>
            <a:ext cx="4021873" cy="348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06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41248" y="1878871"/>
            <a:ext cx="9426496" cy="130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8000" dirty="0">
                <a:solidFill>
                  <a:srgbClr val="FF0000"/>
                </a:solidFill>
              </a:rPr>
              <a:t>CONCEQUENCES</a:t>
            </a:r>
            <a:endParaRPr sz="8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699789549"/>
      </p:ext>
    </p:extLst>
  </p:cSld>
  <p:clrMapOvr>
    <a:masterClrMapping/>
  </p:clrMapOvr>
</p:sld>
</file>

<file path=ppt/theme/theme1.xml><?xml version="1.0" encoding="utf-8"?>
<a:theme xmlns:a="http://schemas.openxmlformats.org/drawingml/2006/main" name="ENT Disorders by Slidesgo">
  <a:themeElements>
    <a:clrScheme name="Simple Light">
      <a:dk1>
        <a:srgbClr val="191919"/>
      </a:dk1>
      <a:lt1>
        <a:srgbClr val="FFFFFF"/>
      </a:lt1>
      <a:dk2>
        <a:srgbClr val="5DF1FF"/>
      </a:dk2>
      <a:lt2>
        <a:srgbClr val="718CFF"/>
      </a:lt2>
      <a:accent1>
        <a:srgbClr val="D8B3FF"/>
      </a:accent1>
      <a:accent2>
        <a:srgbClr val="5F5FF6"/>
      </a:accent2>
      <a:accent3>
        <a:srgbClr val="F780FF"/>
      </a:accent3>
      <a:accent4>
        <a:srgbClr val="A4A9FF"/>
      </a:accent4>
      <a:accent5>
        <a:srgbClr val="764FF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707</Words>
  <Application>Microsoft Office PowerPoint</Application>
  <PresentationFormat>On-screen Show (16:9)</PresentationFormat>
  <Paragraphs>97</Paragraphs>
  <Slides>33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Archivo</vt:lpstr>
      <vt:lpstr>Fira Sans</vt:lpstr>
      <vt:lpstr>Wingdings</vt:lpstr>
      <vt:lpstr>Archivo Medium</vt:lpstr>
      <vt:lpstr>Arial</vt:lpstr>
      <vt:lpstr>ENT Disorders by Slidesgo</vt:lpstr>
      <vt:lpstr> CALENX      (Calender Scheduling Software)</vt:lpstr>
      <vt:lpstr>—Peter Drucker</vt:lpstr>
      <vt:lpstr>—Idowu Koyenikan</vt:lpstr>
      <vt:lpstr>?</vt:lpstr>
      <vt:lpstr>PowerPoint Presentation</vt:lpstr>
      <vt:lpstr>TIME MANAGEMENT IS VERY VERY IMPORTANT</vt:lpstr>
      <vt:lpstr>HARSH TRUTH</vt:lpstr>
      <vt:lpstr>PowerPoint Presentation</vt:lpstr>
      <vt:lpstr>CONCEQUENCES</vt:lpstr>
      <vt:lpstr>PowerPoint Presentation</vt:lpstr>
      <vt:lpstr>PROBLEM IS  TIME MANAGEMENT </vt:lpstr>
      <vt:lpstr>PowerPoint Presentation</vt:lpstr>
      <vt:lpstr>PROBLEM IS  TIME MANAGEMENT </vt:lpstr>
      <vt:lpstr>🤔</vt:lpstr>
      <vt:lpstr>CALENX</vt:lpstr>
      <vt:lpstr>Solution</vt:lpstr>
      <vt:lpstr>PowerPoint Presentation</vt:lpstr>
      <vt:lpstr>PowerPoint Presentation</vt:lpstr>
      <vt:lpstr>PowerPoint Presentation</vt:lpstr>
      <vt:lpstr>PowerPoint Presentation</vt:lpstr>
      <vt:lpstr>OTHERS? </vt:lpstr>
      <vt:lpstr>PowerPoint Presentation</vt:lpstr>
      <vt:lpstr>PowerPoint Presentation</vt:lpstr>
      <vt:lpstr>Data Structures Used</vt:lpstr>
      <vt:lpstr>PowerPoint Presentation</vt:lpstr>
      <vt:lpstr>PowerPoint Presentation</vt:lpstr>
      <vt:lpstr>PowerPoint Presentation</vt:lpstr>
      <vt:lpstr>PowerPoint Presentation</vt:lpstr>
      <vt:lpstr>Software Used</vt:lpstr>
      <vt:lpstr>PowerPoint Presentation</vt:lpstr>
      <vt:lpstr>Software Used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 Disorders</dc:title>
  <dc:creator>VISHNU</dc:creator>
  <cp:lastModifiedBy>Samarth Bansal</cp:lastModifiedBy>
  <cp:revision>12</cp:revision>
  <dcterms:modified xsi:type="dcterms:W3CDTF">2024-06-20T23:41:15Z</dcterms:modified>
</cp:coreProperties>
</file>