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5"/>
  </p:notesMasterIdLst>
  <p:sldIdLst>
    <p:sldId id="256" r:id="rId2"/>
    <p:sldId id="260" r:id="rId3"/>
    <p:sldId id="258" r:id="rId4"/>
    <p:sldId id="261" r:id="rId5"/>
    <p:sldId id="259" r:id="rId6"/>
    <p:sldId id="266" r:id="rId7"/>
    <p:sldId id="301" r:id="rId8"/>
    <p:sldId id="302" r:id="rId9"/>
    <p:sldId id="318" r:id="rId10"/>
    <p:sldId id="319" r:id="rId11"/>
    <p:sldId id="262" r:id="rId12"/>
    <p:sldId id="305" r:id="rId13"/>
    <p:sldId id="306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267" r:id="rId24"/>
  </p:sldIdLst>
  <p:sldSz cx="9144000" cy="5143500" type="screen16x9"/>
  <p:notesSz cx="6858000" cy="9144000"/>
  <p:embeddedFontLst>
    <p:embeddedFont>
      <p:font typeface="Anaheim" panose="020B0604020202020204" charset="0"/>
      <p:regular r:id="rId26"/>
    </p:embeddedFont>
    <p:embeddedFont>
      <p:font typeface="Barlow Condensed ExtraBold" panose="00000906000000000000" pitchFamily="2" charset="0"/>
      <p:bold r:id="rId27"/>
      <p:boldItalic r:id="rId28"/>
    </p:embeddedFont>
    <p:embeddedFont>
      <p:font typeface="Nunito Light" pitchFamily="2" charset="0"/>
      <p:regular r:id="rId29"/>
      <p:italic r:id="rId30"/>
    </p:embeddedFont>
    <p:embeddedFont>
      <p:font typeface="Overpass Mono" panose="020B0604020202020204" charset="0"/>
      <p:regular r:id="rId31"/>
      <p:bold r:id="rId32"/>
    </p:embeddedFont>
    <p:embeddedFont>
      <p:font typeface="Raleway SemiBold" pitchFamily="2" charset="0"/>
      <p:bold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9441AA-28BE-410A-8C20-728185D5F1E7}">
  <a:tblStyle styleId="{9B9441AA-28BE-410A-8C20-728185D5F1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BA9D6-B912-4206-8EB9-C987269ED08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067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91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948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698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481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418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121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454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24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674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6143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0352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690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527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78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63" r:id="rId11"/>
    <p:sldLayoutId id="2147483665" r:id="rId12"/>
    <p:sldLayoutId id="214748366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dirty="0"/>
              <a:t>GYM-BOT</a:t>
            </a:r>
            <a:endParaRPr sz="138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895430" y="3279445"/>
            <a:ext cx="215257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dirty="0">
                <a:solidFill>
                  <a:schemeClr val="dk2"/>
                </a:solidFill>
              </a:rPr>
              <a:t>By 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dirty="0">
                <a:solidFill>
                  <a:schemeClr val="dk2"/>
                </a:solidFill>
              </a:rPr>
              <a:t>SAMARTH </a:t>
            </a:r>
            <a:r>
              <a:rPr lang="en-IN" sz="2100">
                <a:solidFill>
                  <a:schemeClr val="dk2"/>
                </a:solidFill>
              </a:rPr>
              <a:t>BANSAL </a:t>
            </a:r>
            <a:endParaRPr lang="en-IN"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3656843" y="157346"/>
            <a:ext cx="1703177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PAGE 3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E32EAE-FF6C-B595-AB7D-36C92B927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048" y="689056"/>
            <a:ext cx="1583025" cy="445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36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927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3843453" y="2237250"/>
            <a:ext cx="5055347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USED </a:t>
            </a:r>
            <a:r>
              <a:rPr lang="en-IN" dirty="0">
                <a:solidFill>
                  <a:schemeClr val="tx2"/>
                </a:solidFill>
              </a:rPr>
              <a:t>JAVA SWING </a:t>
            </a:r>
            <a:br>
              <a:rPr lang="en-IN" dirty="0">
                <a:solidFill>
                  <a:schemeClr val="tx2"/>
                </a:solidFill>
              </a:rPr>
            </a:br>
            <a:r>
              <a:rPr lang="en-IN" dirty="0"/>
              <a:t>FOR USER INTERFACE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6878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2A4872-4348-C87C-A3A3-020373475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2793"/>
            <a:ext cx="7706010" cy="2095682"/>
          </a:xfrm>
          <a:prstGeom prst="rect">
            <a:avLst/>
          </a:prstGeom>
        </p:spPr>
      </p:pic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144429" y="1393161"/>
            <a:ext cx="3849651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r>
              <a:rPr lang="en-US" dirty="0"/>
              <a:t>used to load the contents of the java. util package in a Java program</a:t>
            </a:r>
          </a:p>
          <a:p>
            <a:pPr marL="285750" indent="-285750" algn="l"/>
            <a:r>
              <a:rPr lang="en-US" dirty="0"/>
              <a:t>tells the compiler where to look for the external classes you use in your code</a:t>
            </a:r>
          </a:p>
          <a:p>
            <a:pPr marL="285750" indent="-285750" algn="l"/>
            <a:r>
              <a:rPr lang="en-US" dirty="0"/>
              <a:t>checked exception that must be handled at compilation time</a:t>
            </a:r>
          </a:p>
          <a:p>
            <a:pPr marL="0" indent="0" algn="l"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2594517" y="164715"/>
            <a:ext cx="3954966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IMPORTED LIBRARY</a:t>
            </a:r>
            <a:endParaRPr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0FC3AA-1A9A-92DB-E453-E0F7D1985164}"/>
              </a:ext>
            </a:extLst>
          </p:cNvPr>
          <p:cNvCxnSpPr>
            <a:cxnSpLocks/>
          </p:cNvCxnSpPr>
          <p:nvPr/>
        </p:nvCxnSpPr>
        <p:spPr>
          <a:xfrm>
            <a:off x="2103863" y="1196898"/>
            <a:ext cx="3174381" cy="41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26630A-206B-D023-6C39-3F54752EE0BE}"/>
              </a:ext>
            </a:extLst>
          </p:cNvPr>
          <p:cNvCxnSpPr>
            <a:cxnSpLocks/>
          </p:cNvCxnSpPr>
          <p:nvPr/>
        </p:nvCxnSpPr>
        <p:spPr>
          <a:xfrm>
            <a:off x="2230244" y="1401337"/>
            <a:ext cx="3048000" cy="654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09D5B4-CBDD-6725-0BCD-EFE35D5D608F}"/>
              </a:ext>
            </a:extLst>
          </p:cNvPr>
          <p:cNvCxnSpPr>
            <a:cxnSpLocks/>
          </p:cNvCxnSpPr>
          <p:nvPr/>
        </p:nvCxnSpPr>
        <p:spPr>
          <a:xfrm>
            <a:off x="2750634" y="1630238"/>
            <a:ext cx="2527610" cy="94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2E8C26D2-628D-B418-728C-662B7BE1D616}"/>
              </a:ext>
            </a:extLst>
          </p:cNvPr>
          <p:cNvSpPr/>
          <p:nvPr/>
        </p:nvSpPr>
        <p:spPr>
          <a:xfrm rot="5400000">
            <a:off x="2591671" y="859517"/>
            <a:ext cx="561525" cy="4543988"/>
          </a:xfrm>
          <a:prstGeom prst="rightBrace">
            <a:avLst>
              <a:gd name="adj1" fmla="val 8333"/>
              <a:gd name="adj2" fmla="val 49174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91F2D0-C8B7-F8D9-E07C-4B23B8C9C2E9}"/>
              </a:ext>
            </a:extLst>
          </p:cNvPr>
          <p:cNvSpPr txBox="1"/>
          <p:nvPr/>
        </p:nvSpPr>
        <p:spPr>
          <a:xfrm>
            <a:off x="1054437" y="339814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Provides interfaces and classes for capture, processing, and playback of sampled audio data.</a:t>
            </a:r>
            <a:endParaRPr lang="en-IN" sz="1600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378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775;p49">
            <a:extLst>
              <a:ext uri="{FF2B5EF4-FFF2-40B4-BE49-F238E27FC236}">
                <a16:creationId xmlns:a16="http://schemas.microsoft.com/office/drawing/2014/main" id="{2069CD4A-3DC2-8ACB-A099-6917B4042CA5}"/>
              </a:ext>
            </a:extLst>
          </p:cNvPr>
          <p:cNvSpPr txBox="1">
            <a:spLocks noGrp="1"/>
          </p:cNvSpPr>
          <p:nvPr/>
        </p:nvSpPr>
        <p:spPr>
          <a:xfrm>
            <a:off x="2831481" y="81347"/>
            <a:ext cx="31242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WRITTEN 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C801BC-2037-EA39-9FF0-2E148F5D8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6921"/>
            <a:ext cx="6713034" cy="1957857"/>
          </a:xfrm>
          <a:prstGeom prst="rect">
            <a:avLst/>
          </a:prstGeom>
        </p:spPr>
      </p:pic>
      <p:sp>
        <p:nvSpPr>
          <p:cNvPr id="14" name="Google Shape;774;p49">
            <a:extLst>
              <a:ext uri="{FF2B5EF4-FFF2-40B4-BE49-F238E27FC236}">
                <a16:creationId xmlns:a16="http://schemas.microsoft.com/office/drawing/2014/main" id="{39E5BB9F-820C-5DD5-576B-083F113571B3}"/>
              </a:ext>
            </a:extLst>
          </p:cNvPr>
          <p:cNvSpPr txBox="1">
            <a:spLocks/>
          </p:cNvSpPr>
          <p:nvPr/>
        </p:nvSpPr>
        <p:spPr>
          <a:xfrm>
            <a:off x="7025268" y="1103192"/>
            <a:ext cx="1844598" cy="1286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endParaRPr lang="en-US" dirty="0"/>
          </a:p>
          <a:p>
            <a:pPr marL="0" indent="0"/>
            <a:r>
              <a:rPr lang="en-US" dirty="0"/>
              <a:t>Introducing Array for having Days of Week and Workout Plan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C38E0A21-31DB-8852-D48A-E23E101920C8}"/>
              </a:ext>
            </a:extLst>
          </p:cNvPr>
          <p:cNvSpPr/>
          <p:nvPr/>
        </p:nvSpPr>
        <p:spPr>
          <a:xfrm>
            <a:off x="6556917" y="623691"/>
            <a:ext cx="468351" cy="2245889"/>
          </a:xfrm>
          <a:prstGeom prst="rightBrace">
            <a:avLst>
              <a:gd name="adj1" fmla="val 8333"/>
              <a:gd name="adj2" fmla="val 50662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93F330-B0ED-64BB-7C96-1F0D5DD52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20320"/>
            <a:ext cx="6713034" cy="500063"/>
          </a:xfrm>
          <a:prstGeom prst="rect">
            <a:avLst/>
          </a:prstGeom>
        </p:spPr>
      </p:pic>
      <p:sp>
        <p:nvSpPr>
          <p:cNvPr id="18" name="Right Brace 17">
            <a:extLst>
              <a:ext uri="{FF2B5EF4-FFF2-40B4-BE49-F238E27FC236}">
                <a16:creationId xmlns:a16="http://schemas.microsoft.com/office/drawing/2014/main" id="{442259E8-A416-4387-FD9C-CFD561E6AF25}"/>
              </a:ext>
            </a:extLst>
          </p:cNvPr>
          <p:cNvSpPr/>
          <p:nvPr/>
        </p:nvSpPr>
        <p:spPr>
          <a:xfrm>
            <a:off x="6588743" y="3062868"/>
            <a:ext cx="468351" cy="631903"/>
          </a:xfrm>
          <a:prstGeom prst="rightBrace">
            <a:avLst>
              <a:gd name="adj1" fmla="val 8333"/>
              <a:gd name="adj2" fmla="val 49469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Google Shape;774;p49">
            <a:extLst>
              <a:ext uri="{FF2B5EF4-FFF2-40B4-BE49-F238E27FC236}">
                <a16:creationId xmlns:a16="http://schemas.microsoft.com/office/drawing/2014/main" id="{BC61B646-E50D-77E5-F70B-43F23F728A01}"/>
              </a:ext>
            </a:extLst>
          </p:cNvPr>
          <p:cNvSpPr txBox="1">
            <a:spLocks/>
          </p:cNvSpPr>
          <p:nvPr/>
        </p:nvSpPr>
        <p:spPr>
          <a:xfrm>
            <a:off x="7025268" y="2637822"/>
            <a:ext cx="1844598" cy="99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endParaRPr lang="en-US" dirty="0"/>
          </a:p>
          <a:p>
            <a:pPr marL="0" indent="0"/>
            <a:r>
              <a:rPr lang="en-US" dirty="0"/>
              <a:t>Introducing Array for advising for Upper Body Exercise and Lower Body Exercise </a:t>
            </a:r>
          </a:p>
        </p:txBody>
      </p:sp>
    </p:spTree>
    <p:extLst>
      <p:ext uri="{BB962C8B-B14F-4D97-AF65-F5344CB8AC3E}">
        <p14:creationId xmlns:p14="http://schemas.microsoft.com/office/powerpoint/2010/main" val="4070444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775;p49">
            <a:extLst>
              <a:ext uri="{FF2B5EF4-FFF2-40B4-BE49-F238E27FC236}">
                <a16:creationId xmlns:a16="http://schemas.microsoft.com/office/drawing/2014/main" id="{2069CD4A-3DC2-8ACB-A099-6917B4042CA5}"/>
              </a:ext>
            </a:extLst>
          </p:cNvPr>
          <p:cNvSpPr txBox="1">
            <a:spLocks noGrp="1"/>
          </p:cNvSpPr>
          <p:nvPr/>
        </p:nvSpPr>
        <p:spPr>
          <a:xfrm>
            <a:off x="2831481" y="81347"/>
            <a:ext cx="31242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WRITTEN </a:t>
            </a:r>
            <a:endParaRPr dirty="0"/>
          </a:p>
        </p:txBody>
      </p:sp>
      <p:sp>
        <p:nvSpPr>
          <p:cNvPr id="14" name="Google Shape;774;p49">
            <a:extLst>
              <a:ext uri="{FF2B5EF4-FFF2-40B4-BE49-F238E27FC236}">
                <a16:creationId xmlns:a16="http://schemas.microsoft.com/office/drawing/2014/main" id="{39E5BB9F-820C-5DD5-576B-083F113571B3}"/>
              </a:ext>
            </a:extLst>
          </p:cNvPr>
          <p:cNvSpPr txBox="1">
            <a:spLocks/>
          </p:cNvSpPr>
          <p:nvPr/>
        </p:nvSpPr>
        <p:spPr>
          <a:xfrm>
            <a:off x="7031088" y="1114345"/>
            <a:ext cx="1844598" cy="388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endParaRPr lang="en-US" dirty="0"/>
          </a:p>
          <a:p>
            <a:pPr marL="0" indent="0" algn="r"/>
            <a:endParaRPr lang="en-US" dirty="0"/>
          </a:p>
          <a:p>
            <a:pPr marL="0" indent="0"/>
            <a:r>
              <a:rPr lang="en-US" sz="1400" dirty="0">
                <a:solidFill>
                  <a:schemeClr val="bg1"/>
                </a:solidFill>
                <a:latin typeface="Anaheim" panose="020B0604020202020204" charset="0"/>
              </a:rPr>
              <a:t>Making Menu for:</a:t>
            </a:r>
          </a:p>
          <a:p>
            <a:pPr marL="0" indent="0"/>
            <a:endParaRPr lang="en-US" sz="1400" dirty="0">
              <a:solidFill>
                <a:schemeClr val="bg1"/>
              </a:solidFill>
              <a:latin typeface="Anaheim" panose="020B0604020202020204" charset="0"/>
            </a:endParaRPr>
          </a:p>
          <a:p>
            <a:pPr marL="342900" algn="l">
              <a:buFont typeface="+mj-lt"/>
              <a:buAutoNum type="arabicPeriod"/>
            </a:pPr>
            <a:r>
              <a:rPr lang="en-US" dirty="0"/>
              <a:t>to start your gym plan</a:t>
            </a:r>
          </a:p>
          <a:p>
            <a:pPr marL="342900" algn="l">
              <a:buFont typeface="+mj-lt"/>
              <a:buAutoNum type="arabicPeriod"/>
            </a:pPr>
            <a:r>
              <a:rPr lang="en-US" dirty="0"/>
              <a:t>to receive training advice</a:t>
            </a:r>
          </a:p>
          <a:p>
            <a:pPr marL="342900" algn="l">
              <a:buFont typeface="+mj-lt"/>
              <a:buAutoNum type="arabicPeriod"/>
            </a:pPr>
            <a:r>
              <a:rPr lang="en-US" dirty="0"/>
              <a:t>to update your gym schedule</a:t>
            </a:r>
          </a:p>
          <a:p>
            <a:pPr marL="342900" algn="l">
              <a:buFont typeface="+mj-lt"/>
              <a:buAutoNum type="arabicPeriod"/>
            </a:pPr>
            <a:r>
              <a:rPr lang="en-US" dirty="0"/>
              <a:t>to view your gym schedule</a:t>
            </a:r>
          </a:p>
          <a:p>
            <a:pPr marL="342900" algn="l">
              <a:buFont typeface="+mj-lt"/>
              <a:buAutoNum type="arabicPeriod"/>
            </a:pPr>
            <a:r>
              <a:rPr lang="en-US" dirty="0"/>
              <a:t>to set Alarm</a:t>
            </a:r>
          </a:p>
          <a:p>
            <a:pPr marL="342900" algn="l">
              <a:buFont typeface="+mj-lt"/>
              <a:buAutoNum type="arabicPeriod"/>
            </a:pPr>
            <a:r>
              <a:rPr lang="en-US" dirty="0"/>
              <a:t>to exit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C38E0A21-31DB-8852-D48A-E23E101920C8}"/>
              </a:ext>
            </a:extLst>
          </p:cNvPr>
          <p:cNvSpPr/>
          <p:nvPr/>
        </p:nvSpPr>
        <p:spPr>
          <a:xfrm>
            <a:off x="6556917" y="594733"/>
            <a:ext cx="468351" cy="4401014"/>
          </a:xfrm>
          <a:prstGeom prst="rightBrace">
            <a:avLst>
              <a:gd name="adj1" fmla="val 8333"/>
              <a:gd name="adj2" fmla="val 50662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43CF27-C355-5CAA-2AD9-120655632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0396"/>
            <a:ext cx="6610389" cy="421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53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775;p49">
            <a:extLst>
              <a:ext uri="{FF2B5EF4-FFF2-40B4-BE49-F238E27FC236}">
                <a16:creationId xmlns:a16="http://schemas.microsoft.com/office/drawing/2014/main" id="{2069CD4A-3DC2-8ACB-A099-6917B4042CA5}"/>
              </a:ext>
            </a:extLst>
          </p:cNvPr>
          <p:cNvSpPr txBox="1">
            <a:spLocks noGrp="1"/>
          </p:cNvSpPr>
          <p:nvPr/>
        </p:nvSpPr>
        <p:spPr>
          <a:xfrm>
            <a:off x="2831481" y="81347"/>
            <a:ext cx="31242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WRITTEN </a:t>
            </a:r>
            <a:endParaRPr dirty="0"/>
          </a:p>
        </p:txBody>
      </p:sp>
      <p:sp>
        <p:nvSpPr>
          <p:cNvPr id="14" name="Google Shape;774;p49">
            <a:extLst>
              <a:ext uri="{FF2B5EF4-FFF2-40B4-BE49-F238E27FC236}">
                <a16:creationId xmlns:a16="http://schemas.microsoft.com/office/drawing/2014/main" id="{39E5BB9F-820C-5DD5-576B-083F113571B3}"/>
              </a:ext>
            </a:extLst>
          </p:cNvPr>
          <p:cNvSpPr txBox="1">
            <a:spLocks/>
          </p:cNvSpPr>
          <p:nvPr/>
        </p:nvSpPr>
        <p:spPr>
          <a:xfrm>
            <a:off x="7025268" y="1258684"/>
            <a:ext cx="1844598" cy="106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endParaRPr lang="en-US" dirty="0"/>
          </a:p>
          <a:p>
            <a:pPr marL="0" indent="0"/>
            <a:r>
              <a:rPr lang="en-US" dirty="0"/>
              <a:t>Code for </a:t>
            </a:r>
          </a:p>
          <a:p>
            <a:pPr marL="0" indent="0"/>
            <a:r>
              <a:rPr lang="en-US" dirty="0"/>
              <a:t>Seeing Schedule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C38E0A21-31DB-8852-D48A-E23E101920C8}"/>
              </a:ext>
            </a:extLst>
          </p:cNvPr>
          <p:cNvSpPr/>
          <p:nvPr/>
        </p:nvSpPr>
        <p:spPr>
          <a:xfrm>
            <a:off x="6556917" y="527824"/>
            <a:ext cx="468351" cy="2542477"/>
          </a:xfrm>
          <a:prstGeom prst="rightBrace">
            <a:avLst>
              <a:gd name="adj1" fmla="val 8333"/>
              <a:gd name="adj2" fmla="val 50662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DDE8E9-9C7A-4523-68CE-D08D7E519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2740"/>
            <a:ext cx="6705600" cy="24157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9F58D0-F600-9A9A-F1D9-D3C84145F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13642"/>
            <a:ext cx="6705600" cy="1402034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3A46D297-F156-67D2-4119-46D02DA6117F}"/>
              </a:ext>
            </a:extLst>
          </p:cNvPr>
          <p:cNvSpPr/>
          <p:nvPr/>
        </p:nvSpPr>
        <p:spPr>
          <a:xfrm>
            <a:off x="6568300" y="3141829"/>
            <a:ext cx="456968" cy="1534249"/>
          </a:xfrm>
          <a:prstGeom prst="rightBrace">
            <a:avLst>
              <a:gd name="adj1" fmla="val 8333"/>
              <a:gd name="adj2" fmla="val 50662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Google Shape;774;p49">
            <a:extLst>
              <a:ext uri="{FF2B5EF4-FFF2-40B4-BE49-F238E27FC236}">
                <a16:creationId xmlns:a16="http://schemas.microsoft.com/office/drawing/2014/main" id="{33A97BC5-A227-B63A-BFCF-7CC06F2EEDE7}"/>
              </a:ext>
            </a:extLst>
          </p:cNvPr>
          <p:cNvSpPr txBox="1">
            <a:spLocks/>
          </p:cNvSpPr>
          <p:nvPr/>
        </p:nvSpPr>
        <p:spPr>
          <a:xfrm>
            <a:off x="7025268" y="3352886"/>
            <a:ext cx="1844598" cy="106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endParaRPr lang="en-US" dirty="0"/>
          </a:p>
          <a:p>
            <a:pPr marL="0" indent="0"/>
            <a:r>
              <a:rPr lang="en-US" dirty="0"/>
              <a:t>Code for </a:t>
            </a:r>
          </a:p>
          <a:p>
            <a:pPr marL="0" indent="0"/>
            <a:r>
              <a:rPr lang="en-US" dirty="0"/>
              <a:t>Updating Schedule</a:t>
            </a:r>
          </a:p>
        </p:txBody>
      </p:sp>
    </p:spTree>
    <p:extLst>
      <p:ext uri="{BB962C8B-B14F-4D97-AF65-F5344CB8AC3E}">
        <p14:creationId xmlns:p14="http://schemas.microsoft.com/office/powerpoint/2010/main" val="2988963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775;p49">
            <a:extLst>
              <a:ext uri="{FF2B5EF4-FFF2-40B4-BE49-F238E27FC236}">
                <a16:creationId xmlns:a16="http://schemas.microsoft.com/office/drawing/2014/main" id="{2069CD4A-3DC2-8ACB-A099-6917B4042CA5}"/>
              </a:ext>
            </a:extLst>
          </p:cNvPr>
          <p:cNvSpPr txBox="1">
            <a:spLocks noGrp="1"/>
          </p:cNvSpPr>
          <p:nvPr/>
        </p:nvSpPr>
        <p:spPr>
          <a:xfrm>
            <a:off x="2831481" y="81347"/>
            <a:ext cx="31242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WRITTEN </a:t>
            </a:r>
            <a:endParaRPr dirty="0"/>
          </a:p>
        </p:txBody>
      </p:sp>
      <p:sp>
        <p:nvSpPr>
          <p:cNvPr id="14" name="Google Shape;774;p49">
            <a:extLst>
              <a:ext uri="{FF2B5EF4-FFF2-40B4-BE49-F238E27FC236}">
                <a16:creationId xmlns:a16="http://schemas.microsoft.com/office/drawing/2014/main" id="{39E5BB9F-820C-5DD5-576B-083F113571B3}"/>
              </a:ext>
            </a:extLst>
          </p:cNvPr>
          <p:cNvSpPr txBox="1">
            <a:spLocks/>
          </p:cNvSpPr>
          <p:nvPr/>
        </p:nvSpPr>
        <p:spPr>
          <a:xfrm>
            <a:off x="7018763" y="1271087"/>
            <a:ext cx="1844598" cy="182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Code for </a:t>
            </a:r>
          </a:p>
          <a:p>
            <a:pPr marL="0" indent="0"/>
            <a:r>
              <a:rPr lang="en-US" dirty="0"/>
              <a:t>Training Advice 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C38E0A21-31DB-8852-D48A-E23E101920C8}"/>
              </a:ext>
            </a:extLst>
          </p:cNvPr>
          <p:cNvSpPr/>
          <p:nvPr/>
        </p:nvSpPr>
        <p:spPr>
          <a:xfrm>
            <a:off x="6556917" y="623691"/>
            <a:ext cx="468351" cy="3123119"/>
          </a:xfrm>
          <a:prstGeom prst="rightBrace">
            <a:avLst>
              <a:gd name="adj1" fmla="val 8333"/>
              <a:gd name="adj2" fmla="val 50662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B0ACD9-76C6-9AB5-9556-26446E29E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0347"/>
            <a:ext cx="6653561" cy="285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66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775;p49">
            <a:extLst>
              <a:ext uri="{FF2B5EF4-FFF2-40B4-BE49-F238E27FC236}">
                <a16:creationId xmlns:a16="http://schemas.microsoft.com/office/drawing/2014/main" id="{2069CD4A-3DC2-8ACB-A099-6917B4042CA5}"/>
              </a:ext>
            </a:extLst>
          </p:cNvPr>
          <p:cNvSpPr txBox="1">
            <a:spLocks noGrp="1"/>
          </p:cNvSpPr>
          <p:nvPr/>
        </p:nvSpPr>
        <p:spPr>
          <a:xfrm>
            <a:off x="2831481" y="81347"/>
            <a:ext cx="31242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WRITTEN </a:t>
            </a:r>
            <a:endParaRPr dirty="0"/>
          </a:p>
        </p:txBody>
      </p:sp>
      <p:sp>
        <p:nvSpPr>
          <p:cNvPr id="14" name="Google Shape;774;p49">
            <a:extLst>
              <a:ext uri="{FF2B5EF4-FFF2-40B4-BE49-F238E27FC236}">
                <a16:creationId xmlns:a16="http://schemas.microsoft.com/office/drawing/2014/main" id="{39E5BB9F-820C-5DD5-576B-083F113571B3}"/>
              </a:ext>
            </a:extLst>
          </p:cNvPr>
          <p:cNvSpPr txBox="1">
            <a:spLocks/>
          </p:cNvSpPr>
          <p:nvPr/>
        </p:nvSpPr>
        <p:spPr>
          <a:xfrm>
            <a:off x="7025268" y="2095651"/>
            <a:ext cx="1844598" cy="121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endParaRPr lang="en-US" dirty="0"/>
          </a:p>
          <a:p>
            <a:pPr marL="0" indent="0"/>
            <a:r>
              <a:rPr lang="en-US" dirty="0"/>
              <a:t>Code for</a:t>
            </a:r>
          </a:p>
          <a:p>
            <a:pPr marL="0" indent="0"/>
            <a:r>
              <a:rPr lang="en-US" dirty="0"/>
              <a:t>Setting Alarm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C38E0A21-31DB-8852-D48A-E23E101920C8}"/>
              </a:ext>
            </a:extLst>
          </p:cNvPr>
          <p:cNvSpPr/>
          <p:nvPr/>
        </p:nvSpPr>
        <p:spPr>
          <a:xfrm>
            <a:off x="6556917" y="623691"/>
            <a:ext cx="468351" cy="3844231"/>
          </a:xfrm>
          <a:prstGeom prst="rightBrace">
            <a:avLst>
              <a:gd name="adj1" fmla="val 8333"/>
              <a:gd name="adj2" fmla="val 50662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5B6323-7416-D6A7-0B9F-60BB59F80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0347"/>
            <a:ext cx="6721422" cy="36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68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775;p49">
            <a:extLst>
              <a:ext uri="{FF2B5EF4-FFF2-40B4-BE49-F238E27FC236}">
                <a16:creationId xmlns:a16="http://schemas.microsoft.com/office/drawing/2014/main" id="{2069CD4A-3DC2-8ACB-A099-6917B4042CA5}"/>
              </a:ext>
            </a:extLst>
          </p:cNvPr>
          <p:cNvSpPr txBox="1">
            <a:spLocks noGrp="1"/>
          </p:cNvSpPr>
          <p:nvPr/>
        </p:nvSpPr>
        <p:spPr>
          <a:xfrm>
            <a:off x="2831481" y="81347"/>
            <a:ext cx="31242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WRITTEN </a:t>
            </a:r>
            <a:endParaRPr dirty="0"/>
          </a:p>
        </p:txBody>
      </p:sp>
      <p:sp>
        <p:nvSpPr>
          <p:cNvPr id="14" name="Google Shape;774;p49">
            <a:extLst>
              <a:ext uri="{FF2B5EF4-FFF2-40B4-BE49-F238E27FC236}">
                <a16:creationId xmlns:a16="http://schemas.microsoft.com/office/drawing/2014/main" id="{39E5BB9F-820C-5DD5-576B-083F113571B3}"/>
              </a:ext>
            </a:extLst>
          </p:cNvPr>
          <p:cNvSpPr txBox="1">
            <a:spLocks/>
          </p:cNvSpPr>
          <p:nvPr/>
        </p:nvSpPr>
        <p:spPr>
          <a:xfrm>
            <a:off x="7017834" y="251982"/>
            <a:ext cx="1844598" cy="396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endParaRPr lang="en-US" dirty="0"/>
          </a:p>
          <a:p>
            <a:pPr marL="0" indent="0" algn="r"/>
            <a:endParaRPr lang="en-US" dirty="0"/>
          </a:p>
          <a:p>
            <a:pPr marL="0" indent="0"/>
            <a:r>
              <a:rPr lang="en-US" sz="1400" dirty="0">
                <a:solidFill>
                  <a:schemeClr val="bg1"/>
                </a:solidFill>
                <a:latin typeface="Anaheim" panose="020B0604020202020204" charset="0"/>
              </a:rPr>
              <a:t>Code for</a:t>
            </a:r>
          </a:p>
          <a:p>
            <a:pPr marL="0" indent="0"/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Getting Data about User for getting :</a:t>
            </a:r>
          </a:p>
          <a:p>
            <a:pPr marL="0" indent="0"/>
            <a:endParaRPr lang="en-US" dirty="0">
              <a:solidFill>
                <a:schemeClr val="bg1"/>
              </a:solidFill>
              <a:latin typeface="Anaheim" panose="020B0604020202020204" charset="0"/>
            </a:endParaRPr>
          </a:p>
          <a:p>
            <a:pPr marL="3429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Name</a:t>
            </a:r>
          </a:p>
          <a:p>
            <a:pPr marL="3429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Fitness Goal</a:t>
            </a:r>
          </a:p>
          <a:p>
            <a:pPr marL="3429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Weight</a:t>
            </a:r>
          </a:p>
          <a:p>
            <a:pPr marL="3429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Height</a:t>
            </a:r>
          </a:p>
          <a:p>
            <a:pPr marL="3429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Age</a:t>
            </a:r>
          </a:p>
          <a:p>
            <a:pPr marL="0" indent="0"/>
            <a:endParaRPr lang="en-US" dirty="0">
              <a:solidFill>
                <a:schemeClr val="bg1"/>
              </a:solidFill>
              <a:latin typeface="Anaheim" panose="020B0604020202020204" charset="0"/>
            </a:endParaRPr>
          </a:p>
          <a:p>
            <a:pPr marL="0" indent="0"/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And giving User :</a:t>
            </a:r>
          </a:p>
          <a:p>
            <a:pPr marL="0" indent="0"/>
            <a:endParaRPr lang="en-US" dirty="0">
              <a:solidFill>
                <a:schemeClr val="bg1"/>
              </a:solidFill>
              <a:latin typeface="Anaheim" panose="020B0604020202020204" charset="0"/>
            </a:endParaRPr>
          </a:p>
          <a:p>
            <a:pPr marL="3429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Greetings</a:t>
            </a:r>
          </a:p>
          <a:p>
            <a:pPr marL="3429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Calories Needed</a:t>
            </a:r>
          </a:p>
          <a:p>
            <a:pPr marL="3429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His Situation</a:t>
            </a:r>
          </a:p>
          <a:p>
            <a:pPr marL="3429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Advice on Diet</a:t>
            </a:r>
          </a:p>
          <a:p>
            <a:pPr marL="3429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Motivation Message</a:t>
            </a:r>
          </a:p>
          <a:p>
            <a:pPr marL="0" indent="0"/>
            <a:endParaRPr lang="en-US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C38E0A21-31DB-8852-D48A-E23E101920C8}"/>
              </a:ext>
            </a:extLst>
          </p:cNvPr>
          <p:cNvSpPr/>
          <p:nvPr/>
        </p:nvSpPr>
        <p:spPr>
          <a:xfrm>
            <a:off x="6657278" y="613925"/>
            <a:ext cx="468351" cy="4416660"/>
          </a:xfrm>
          <a:prstGeom prst="rightBrace">
            <a:avLst>
              <a:gd name="adj1" fmla="val 8333"/>
              <a:gd name="adj2" fmla="val 50662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0B150E-78F1-2B95-55B6-AB8C0454B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3941"/>
            <a:ext cx="6757639" cy="427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5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>
            <a:spLocks noGrp="1"/>
          </p:cNvSpPr>
          <p:nvPr>
            <p:ph type="title"/>
          </p:nvPr>
        </p:nvSpPr>
        <p:spPr>
          <a:xfrm>
            <a:off x="2521800" y="3280698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- ARNOLD SCHWARZENEGGER</a:t>
            </a:r>
          </a:p>
        </p:txBody>
      </p:sp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521800" y="2167500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"The resistance that you fight physically in the gym and the resistance that you fight in life can only build a strong character."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775;p49">
            <a:extLst>
              <a:ext uri="{FF2B5EF4-FFF2-40B4-BE49-F238E27FC236}">
                <a16:creationId xmlns:a16="http://schemas.microsoft.com/office/drawing/2014/main" id="{2069CD4A-3DC2-8ACB-A099-6917B4042CA5}"/>
              </a:ext>
            </a:extLst>
          </p:cNvPr>
          <p:cNvSpPr txBox="1">
            <a:spLocks noGrp="1"/>
          </p:cNvSpPr>
          <p:nvPr/>
        </p:nvSpPr>
        <p:spPr>
          <a:xfrm>
            <a:off x="2831481" y="81347"/>
            <a:ext cx="31242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WRITTEN </a:t>
            </a:r>
            <a:endParaRPr dirty="0"/>
          </a:p>
        </p:txBody>
      </p:sp>
      <p:sp>
        <p:nvSpPr>
          <p:cNvPr id="14" name="Google Shape;774;p49">
            <a:extLst>
              <a:ext uri="{FF2B5EF4-FFF2-40B4-BE49-F238E27FC236}">
                <a16:creationId xmlns:a16="http://schemas.microsoft.com/office/drawing/2014/main" id="{39E5BB9F-820C-5DD5-576B-083F113571B3}"/>
              </a:ext>
            </a:extLst>
          </p:cNvPr>
          <p:cNvSpPr txBox="1">
            <a:spLocks/>
          </p:cNvSpPr>
          <p:nvPr/>
        </p:nvSpPr>
        <p:spPr>
          <a:xfrm>
            <a:off x="7025268" y="1396842"/>
            <a:ext cx="1844598" cy="182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endParaRPr lang="en-US" dirty="0"/>
          </a:p>
          <a:p>
            <a:pPr marL="0" indent="0" algn="r"/>
            <a:endParaRPr lang="en-US" dirty="0"/>
          </a:p>
          <a:p>
            <a:pPr marL="0" indent="0"/>
            <a:r>
              <a:rPr lang="en-US" sz="1400" dirty="0">
                <a:solidFill>
                  <a:schemeClr val="bg1"/>
                </a:solidFill>
                <a:latin typeface="Anaheim" panose="020B0604020202020204" charset="0"/>
              </a:rPr>
              <a:t>For Getting :</a:t>
            </a:r>
          </a:p>
          <a:p>
            <a:pPr marL="0" indent="0"/>
            <a:endParaRPr lang="en-US" sz="1400" dirty="0">
              <a:solidFill>
                <a:schemeClr val="bg1"/>
              </a:solidFill>
              <a:latin typeface="Anaheim" panose="020B0604020202020204" charset="0"/>
            </a:endParaRPr>
          </a:p>
          <a:p>
            <a:pPr marL="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Weight</a:t>
            </a:r>
          </a:p>
          <a:p>
            <a:pPr marL="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Height</a:t>
            </a:r>
          </a:p>
          <a:p>
            <a:pPr marL="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Age</a:t>
            </a:r>
          </a:p>
          <a:p>
            <a:pPr marL="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naheim" panose="020B0604020202020204" charset="0"/>
            </a:endParaRPr>
          </a:p>
          <a:p>
            <a:pPr marL="0" indent="0"/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From User</a:t>
            </a:r>
          </a:p>
          <a:p>
            <a:pPr marL="0" indent="0"/>
            <a:endParaRPr lang="en-US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C38E0A21-31DB-8852-D48A-E23E101920C8}"/>
              </a:ext>
            </a:extLst>
          </p:cNvPr>
          <p:cNvSpPr/>
          <p:nvPr/>
        </p:nvSpPr>
        <p:spPr>
          <a:xfrm>
            <a:off x="6556917" y="512956"/>
            <a:ext cx="468351" cy="4215161"/>
          </a:xfrm>
          <a:prstGeom prst="rightBrace">
            <a:avLst>
              <a:gd name="adj1" fmla="val 8333"/>
              <a:gd name="adj2" fmla="val 50662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AAEFF9-D482-3744-C1C9-ED604948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3691"/>
            <a:ext cx="6393366" cy="400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3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2000" y="2388200"/>
            <a:ext cx="3940225" cy="927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Object-Oriented Programming is a methodology or paradigm to design a program using classes and objects.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Platform Used For Coding Visual Studio Code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3568390" y="1380263"/>
            <a:ext cx="5055347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USED </a:t>
            </a:r>
            <a:r>
              <a:rPr lang="en-IN" dirty="0">
                <a:solidFill>
                  <a:schemeClr val="tx2"/>
                </a:solidFill>
              </a:rPr>
              <a:t>JAVA OPPS</a:t>
            </a:r>
            <a:br>
              <a:rPr lang="en-IN" dirty="0"/>
            </a:br>
            <a:r>
              <a:rPr lang="en-IN" dirty="0"/>
              <a:t>FOR CODING</a:t>
            </a:r>
          </a:p>
        </p:txBody>
      </p:sp>
    </p:spTree>
    <p:extLst>
      <p:ext uri="{BB962C8B-B14F-4D97-AF65-F5344CB8AC3E}">
        <p14:creationId xmlns:p14="http://schemas.microsoft.com/office/powerpoint/2010/main" val="1369490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Code for </a:t>
            </a:r>
          </a:p>
          <a:p>
            <a:pPr marL="0" indent="0"/>
            <a:r>
              <a:rPr lang="en-US" dirty="0"/>
              <a:t>Audio outputs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</a:t>
            </a:r>
            <a:endParaRPr/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Making UI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more Pages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</a:t>
            </a:r>
            <a:endParaRPr/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Debug Program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</a:t>
            </a:r>
            <a:endParaRPr/>
          </a:p>
        </p:txBody>
      </p:sp>
      <p:sp>
        <p:nvSpPr>
          <p:cNvPr id="667" name="Google Shape;667;p43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Run , Test, Code, Run… </a:t>
            </a:r>
            <a:endParaRPr dirty="0"/>
          </a:p>
          <a:p>
            <a:pPr marL="0" indent="0"/>
            <a:r>
              <a:rPr lang="en-US" dirty="0"/>
              <a:t>Run , Test, Code, Run…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8" name="Google Shape;668;p43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</a:t>
            </a:r>
            <a:endParaRPr/>
          </a:p>
        </p:txBody>
      </p:sp>
      <p:sp>
        <p:nvSpPr>
          <p:cNvPr id="669" name="Google Shape;669;p43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 for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More Feature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</a:t>
            </a:r>
            <a:endParaRPr/>
          </a:p>
        </p:txBody>
      </p:sp>
      <p:sp>
        <p:nvSpPr>
          <p:cNvPr id="671" name="Google Shape;671;p43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Integrating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UI and Code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2" name="Google Shape;672;p43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9404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8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Do you have any Question ?</a:t>
            </a:r>
          </a:p>
        </p:txBody>
      </p:sp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OVERVIEW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CODE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ADD-UPS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1394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GYM-BOT is your personal gym trainer that reminds you to workout, guides you towards your fitness goals, keeps you motivated, and helps with your diet.</a:t>
            </a: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ABOUT BOT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3" name="Picture 2" descr="A picture containing clipart&#10;&#10;Description automatically generated">
            <a:extLst>
              <a:ext uri="{FF2B5EF4-FFF2-40B4-BE49-F238E27FC236}">
                <a16:creationId xmlns:a16="http://schemas.microsoft.com/office/drawing/2014/main" id="{43ACEE11-ACF4-5AAF-9DBE-8FBA548EF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932" y="1084922"/>
            <a:ext cx="3330498" cy="3330498"/>
          </a:xfrm>
          <a:prstGeom prst="rect">
            <a:avLst/>
          </a:prstGeom>
        </p:spPr>
      </p:pic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7"/>
          <p:cNvGrpSpPr/>
          <p:nvPr/>
        </p:nvGrpSpPr>
        <p:grpSpPr>
          <a:xfrm>
            <a:off x="1349436" y="2659923"/>
            <a:ext cx="1798893" cy="2572929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217349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PROBLEMS WHICH WE SOLVED</a:t>
            </a:r>
            <a:endParaRPr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1"/>
          </p:nvPr>
        </p:nvSpPr>
        <p:spPr>
          <a:xfrm flipH="1">
            <a:off x="6494585" y="1412362"/>
            <a:ext cx="2322311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PEOPLE CAN’T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MAINTAIN THEIR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SCHEDULE</a:t>
            </a:r>
          </a:p>
        </p:txBody>
      </p: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1036212" y="3515888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chemeClr val="tx1"/>
                </a:solidFill>
              </a:rPr>
              <a:t>1</a:t>
            </a:r>
            <a:endParaRPr sz="8000" dirty="0">
              <a:solidFill>
                <a:schemeClr val="tx1"/>
              </a:solidFill>
            </a:endParaRPr>
          </a:p>
        </p:txBody>
      </p:sp>
      <p:sp>
        <p:nvSpPr>
          <p:cNvPr id="465" name="Google Shape;465;p37"/>
          <p:cNvSpPr txBox="1">
            <a:spLocks noGrp="1"/>
          </p:cNvSpPr>
          <p:nvPr>
            <p:ph type="subTitle" idx="3"/>
          </p:nvPr>
        </p:nvSpPr>
        <p:spPr>
          <a:xfrm flipH="1">
            <a:off x="-283392" y="1390635"/>
            <a:ext cx="3071728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PERSONAL TRAINERS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ARE VERY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EXPENSIVE.</a:t>
            </a:r>
          </a:p>
        </p:txBody>
      </p:sp>
      <p:sp>
        <p:nvSpPr>
          <p:cNvPr id="466" name="Google Shape;466;p37"/>
          <p:cNvSpPr txBox="1">
            <a:spLocks noGrp="1"/>
          </p:cNvSpPr>
          <p:nvPr>
            <p:ph type="subTitle" idx="5"/>
          </p:nvPr>
        </p:nvSpPr>
        <p:spPr>
          <a:xfrm flipH="1">
            <a:off x="3539112" y="1393075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PEOPLE DON’T GET THE MOTIVATION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AND PATIANCE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851847" y="2659922"/>
            <a:ext cx="1440305" cy="2572929"/>
            <a:chOff x="3851848" y="2570562"/>
            <a:chExt cx="1440305" cy="2572929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6220063" y="2659923"/>
            <a:ext cx="1798893" cy="2572929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64;p37">
            <a:extLst>
              <a:ext uri="{FF2B5EF4-FFF2-40B4-BE49-F238E27FC236}">
                <a16:creationId xmlns:a16="http://schemas.microsoft.com/office/drawing/2014/main" id="{5278A23E-D479-199E-DCF0-CDD693270A84}"/>
              </a:ext>
            </a:extLst>
          </p:cNvPr>
          <p:cNvSpPr txBox="1">
            <a:spLocks/>
          </p:cNvSpPr>
          <p:nvPr/>
        </p:nvSpPr>
        <p:spPr>
          <a:xfrm flipH="1">
            <a:off x="3539112" y="3515888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Google Shape;464;p37">
            <a:extLst>
              <a:ext uri="{FF2B5EF4-FFF2-40B4-BE49-F238E27FC236}">
                <a16:creationId xmlns:a16="http://schemas.microsoft.com/office/drawing/2014/main" id="{81DC5752-DCED-233B-A7F8-7210E1845A60}"/>
              </a:ext>
            </a:extLst>
          </p:cNvPr>
          <p:cNvSpPr txBox="1">
            <a:spLocks/>
          </p:cNvSpPr>
          <p:nvPr/>
        </p:nvSpPr>
        <p:spPr>
          <a:xfrm flipH="1">
            <a:off x="6220063" y="3515888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8000" dirty="0">
                <a:solidFill>
                  <a:schemeClr val="tx1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286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3656843" y="157346"/>
            <a:ext cx="1703177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PAGE 1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D6AA9-4CEF-3D27-1F0A-A872C2FBE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075" y="854854"/>
            <a:ext cx="4888706" cy="413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9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3656843" y="157346"/>
            <a:ext cx="1703177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PAGE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FD9E2-CAE0-E6DE-9E7E-C07735E13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232" y="764144"/>
            <a:ext cx="4412514" cy="422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70457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380</Words>
  <Application>Microsoft Office PowerPoint</Application>
  <PresentationFormat>On-screen Show (16:9)</PresentationFormat>
  <Paragraphs>133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Barlow Condensed ExtraBold</vt:lpstr>
      <vt:lpstr>Overpass Mono</vt:lpstr>
      <vt:lpstr>Nunito Light</vt:lpstr>
      <vt:lpstr>Arial</vt:lpstr>
      <vt:lpstr>Anaheim</vt:lpstr>
      <vt:lpstr>Raleway SemiBold</vt:lpstr>
      <vt:lpstr>Programming Lesson by Slidesgo</vt:lpstr>
      <vt:lpstr>GYM-BOT</vt:lpstr>
      <vt:lpstr>- ARNOLD SCHWARZENEGGER</vt:lpstr>
      <vt:lpstr>TABLE OF CONTENTS</vt:lpstr>
      <vt:lpstr>OVERVIEW</vt:lpstr>
      <vt:lpstr>ABOUT BOT</vt:lpstr>
      <vt:lpstr>PROBLEMS WHICH WE SOLVED</vt:lpstr>
      <vt:lpstr>UI</vt:lpstr>
      <vt:lpstr>PAGE 1</vt:lpstr>
      <vt:lpstr>PAGE 2</vt:lpstr>
      <vt:lpstr>PAGE 3</vt:lpstr>
      <vt:lpstr>USED JAVA SWING  FOR USER INTERFACE</vt:lpstr>
      <vt:lpstr>CODE</vt:lpstr>
      <vt:lpstr>IMPORTED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USED JAVA OPPS FOR CODING</vt:lpstr>
      <vt:lpstr>PROCESS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GYM-BOT</dc:title>
  <dc:creator>Samarth Bansal</dc:creator>
  <cp:lastModifiedBy>Samarth Bansal</cp:lastModifiedBy>
  <cp:revision>8</cp:revision>
  <dcterms:modified xsi:type="dcterms:W3CDTF">2024-06-20T23:29:47Z</dcterms:modified>
</cp:coreProperties>
</file>