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athgoodies.com/lessons/vol8/media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Mean, Median &amp;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Start Learning with practical examples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6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093" y="508569"/>
            <a:ext cx="11423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Population and </a:t>
            </a:r>
            <a:r>
              <a:rPr lang="en-US" dirty="0" smtClean="0"/>
              <a:t>Sample :-</a:t>
            </a:r>
          </a:p>
          <a:p>
            <a:endParaRPr lang="en-US" dirty="0"/>
          </a:p>
          <a:p>
            <a:r>
              <a:rPr lang="en-US" dirty="0"/>
              <a:t>● A population is the collection of all items of interest to our study and is usually</a:t>
            </a:r>
          </a:p>
          <a:p>
            <a:r>
              <a:rPr lang="en-US" dirty="0"/>
              <a:t>denoted with an uppercase N. The numbers we obtain when using a population</a:t>
            </a:r>
          </a:p>
          <a:p>
            <a:r>
              <a:rPr lang="en-US" dirty="0"/>
              <a:t>are called parameters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● A Sample is a subset of the Population and is usually denoted with lowercase n,</a:t>
            </a:r>
          </a:p>
          <a:p>
            <a:r>
              <a:rPr lang="en-US" dirty="0"/>
              <a:t>and the numbers we obtain when working with a sample are called statistics.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2" y="3283978"/>
            <a:ext cx="5325011" cy="339453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50783" y="4069724"/>
            <a:ext cx="2537138" cy="106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7921" y="3786389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denotes Population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30321" y="3438659"/>
            <a:ext cx="3457978" cy="532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6873" y="3058526"/>
            <a:ext cx="367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denotes sample  </a:t>
            </a:r>
          </a:p>
          <a:p>
            <a:r>
              <a:rPr lang="en-US" dirty="0" smtClean="0"/>
              <a:t>Sample - Statistics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7921" y="4155721"/>
            <a:ext cx="3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– Parameters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5941" y="4386553"/>
            <a:ext cx="1306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Sampling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7543" y="5125217"/>
            <a:ext cx="387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Exit Polls during 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892" y="579550"/>
            <a:ext cx="519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3892" y="1257614"/>
            <a:ext cx="10590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Descriptive statistics helps to describe and understand the features of a specific dataset .</a:t>
            </a:r>
          </a:p>
          <a:p>
            <a:r>
              <a:rPr lang="en-US" dirty="0"/>
              <a:t>With descriptive statistics you are simply describing what is or what the data shows.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2212677"/>
            <a:ext cx="7740203" cy="38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7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30" y="478338"/>
            <a:ext cx="10972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Measures of central </a:t>
            </a:r>
            <a:r>
              <a:rPr lang="en-US" dirty="0" smtClean="0"/>
              <a:t>tendency:-</a:t>
            </a:r>
            <a:endParaRPr lang="en-US" dirty="0"/>
          </a:p>
          <a:p>
            <a:r>
              <a:rPr lang="en-US" dirty="0"/>
              <a:t>They describe the center of a data set. Although it does not provide </a:t>
            </a:r>
            <a:r>
              <a:rPr lang="en-US" dirty="0" smtClean="0"/>
              <a:t>information regarding </a:t>
            </a:r>
          </a:p>
          <a:p>
            <a:r>
              <a:rPr lang="en-US" dirty="0" smtClean="0"/>
              <a:t>the </a:t>
            </a:r>
            <a:r>
              <a:rPr lang="en-US" dirty="0"/>
              <a:t>individual values in the dataset, it delivers a comprehensive summary </a:t>
            </a:r>
            <a:r>
              <a:rPr lang="en-US" dirty="0" smtClean="0"/>
              <a:t>of the </a:t>
            </a:r>
            <a:r>
              <a:rPr lang="en-US" dirty="0"/>
              <a:t>whole dataset.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23" y="1562435"/>
            <a:ext cx="5633032" cy="20978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184" y="3821102"/>
            <a:ext cx="119988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Mean: </a:t>
            </a:r>
            <a:r>
              <a:rPr lang="en-US" sz="1400" dirty="0" smtClean="0"/>
              <a:t>Average defined as  </a:t>
            </a:r>
            <a:r>
              <a:rPr lang="en-US" sz="1400" dirty="0"/>
              <a:t>ratio of the summation of </a:t>
            </a:r>
            <a:r>
              <a:rPr lang="en-US" sz="1400" dirty="0" smtClean="0"/>
              <a:t>all values </a:t>
            </a:r>
            <a:r>
              <a:rPr lang="en-US" sz="1400" dirty="0"/>
              <a:t>to the number of items.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Data Set Weight </a:t>
            </a:r>
            <a:r>
              <a:rPr lang="en-US" sz="1400" dirty="0"/>
              <a:t>of 10 males,</a:t>
            </a:r>
          </a:p>
          <a:p>
            <a:r>
              <a:rPr lang="en-US" sz="1400" dirty="0"/>
              <a:t>55, 56, 56, 58, 60, 61, 63, 64, 70, 78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The mean weight is calculated as,</a:t>
            </a:r>
          </a:p>
          <a:p>
            <a:r>
              <a:rPr lang="en-US" sz="1400" dirty="0"/>
              <a:t>Mean = (55 + 56 + 56 + 58 + 60 + 61 + 63 + 64 + 70 + 78) / 10 = </a:t>
            </a:r>
            <a:r>
              <a:rPr lang="en-US" sz="1400" dirty="0" smtClean="0"/>
              <a:t>62.1</a:t>
            </a:r>
          </a:p>
          <a:p>
            <a:endParaRPr lang="en-US" sz="1400" dirty="0"/>
          </a:p>
          <a:p>
            <a:r>
              <a:rPr lang="en-US" sz="1400" dirty="0"/>
              <a:t>Mean Formula = ∑X ÷ </a:t>
            </a:r>
            <a:r>
              <a:rPr lang="en-US" sz="1400" dirty="0" smtClean="0"/>
              <a:t>N</a:t>
            </a:r>
          </a:p>
          <a:p>
            <a:endParaRPr lang="en-US" sz="1400" dirty="0"/>
          </a:p>
          <a:p>
            <a:r>
              <a:rPr lang="en-US" sz="1400" dirty="0"/>
              <a:t>∑X= Sum of all the individual values,</a:t>
            </a:r>
          </a:p>
          <a:p>
            <a:r>
              <a:rPr lang="en-US" sz="1400" dirty="0"/>
              <a:t>N= Total number of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16" y="423655"/>
            <a:ext cx="106808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Median: It is essentially known as the central value of a series. Median of a set of</a:t>
            </a:r>
          </a:p>
          <a:p>
            <a:r>
              <a:rPr lang="en-US" dirty="0"/>
              <a:t>values can be arrived only after sorting the data in either ascending or descending order</a:t>
            </a:r>
          </a:p>
          <a:p>
            <a:r>
              <a:rPr lang="en-US" dirty="0"/>
              <a:t>X = 3, 6, 8, 3, 9, 1, </a:t>
            </a:r>
            <a:r>
              <a:rPr lang="en-US" dirty="0" smtClean="0"/>
              <a:t>7</a:t>
            </a:r>
          </a:p>
          <a:p>
            <a:r>
              <a:rPr lang="en-US" dirty="0"/>
              <a:t>Y</a:t>
            </a:r>
            <a:r>
              <a:rPr lang="en-US" dirty="0" smtClean="0"/>
              <a:t> = 3,6,8,3,9,1,7,8 </a:t>
            </a:r>
          </a:p>
          <a:p>
            <a:endParaRPr lang="en-US" dirty="0"/>
          </a:p>
          <a:p>
            <a:r>
              <a:rPr lang="en-US" dirty="0"/>
              <a:t>Sorted X = 1, 3, 3, 6, 7, 8, </a:t>
            </a:r>
            <a:r>
              <a:rPr lang="en-US" dirty="0" smtClean="0"/>
              <a:t>9 (Odd)</a:t>
            </a:r>
            <a:endParaRPr lang="en-US" dirty="0"/>
          </a:p>
          <a:p>
            <a:r>
              <a:rPr lang="en-US" dirty="0"/>
              <a:t>Median of X = </a:t>
            </a:r>
            <a:r>
              <a:rPr lang="en-US" u="sng" dirty="0"/>
              <a:t>1, 3, 3, </a:t>
            </a:r>
            <a:r>
              <a:rPr lang="en-US" dirty="0"/>
              <a:t>6, </a:t>
            </a:r>
            <a:r>
              <a:rPr lang="en-US" u="sng" dirty="0"/>
              <a:t>7, 8, </a:t>
            </a:r>
            <a:r>
              <a:rPr lang="en-US" u="sng" dirty="0" smtClean="0"/>
              <a:t>9</a:t>
            </a:r>
          </a:p>
          <a:p>
            <a:r>
              <a:rPr lang="en-US" dirty="0" smtClean="0"/>
              <a:t>Median </a:t>
            </a:r>
            <a:r>
              <a:rPr lang="en-US" dirty="0"/>
              <a:t>= </a:t>
            </a:r>
            <a:r>
              <a:rPr lang="en-US" dirty="0" smtClean="0"/>
              <a:t>6</a:t>
            </a:r>
          </a:p>
          <a:p>
            <a:endParaRPr lang="en-US" dirty="0"/>
          </a:p>
          <a:p>
            <a:r>
              <a:rPr lang="en-US" dirty="0"/>
              <a:t>Count of numbers is odd: Median= (n+1)/2 </a:t>
            </a:r>
            <a:r>
              <a:rPr lang="en-US" dirty="0" err="1"/>
              <a:t>th</a:t>
            </a:r>
            <a:r>
              <a:rPr lang="en-US" dirty="0"/>
              <a:t> Term (4rth Observation)</a:t>
            </a:r>
          </a:p>
          <a:p>
            <a:endParaRPr lang="en-US" dirty="0" smtClean="0"/>
          </a:p>
          <a:p>
            <a:r>
              <a:rPr lang="en-US" dirty="0" smtClean="0"/>
              <a:t>Sorted Y = 1,3,3,6,7,8,8,9(Even)</a:t>
            </a:r>
          </a:p>
          <a:p>
            <a:r>
              <a:rPr lang="en-US" dirty="0" smtClean="0"/>
              <a:t>Median of Y = </a:t>
            </a:r>
            <a:r>
              <a:rPr lang="en-US" u="sng" dirty="0" smtClean="0"/>
              <a:t>1,3,3, </a:t>
            </a:r>
            <a:r>
              <a:rPr lang="en-US" dirty="0" smtClean="0"/>
              <a:t>6,7, </a:t>
            </a:r>
            <a:r>
              <a:rPr lang="en-US" u="sng" dirty="0" smtClean="0"/>
              <a:t>8,8,9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Median = (6 + 7)/2 = 6.5</a:t>
            </a:r>
          </a:p>
          <a:p>
            <a:endParaRPr lang="en-US" dirty="0"/>
          </a:p>
          <a:p>
            <a:r>
              <a:rPr lang="en-US" dirty="0"/>
              <a:t>Count of numbers is even: Median= (n/2)term +(n/2)+1th </a:t>
            </a:r>
            <a:r>
              <a:rPr lang="en-US" dirty="0" smtClean="0"/>
              <a:t>Terms/2 - (4rth + 5</a:t>
            </a:r>
            <a:r>
              <a:rPr lang="en-US" baseline="30000" dirty="0" smtClean="0"/>
              <a:t>th</a:t>
            </a:r>
            <a:r>
              <a:rPr lang="en-US" dirty="0" smtClean="0"/>
              <a:t> Observation)/2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20473" y="2511380"/>
            <a:ext cx="0" cy="399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65927" y="4134118"/>
            <a:ext cx="0" cy="360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59109" y="4134119"/>
            <a:ext cx="0" cy="360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3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699" y="645764"/>
            <a:ext cx="90538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Mode: Mode is the most frequently occurring number in the dataset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 us take an example of mode 89, 65, 11, 54, 11, 90, 56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</a:t>
            </a:r>
            <a:r>
              <a:rPr lang="en-US" dirty="0"/>
              <a:t>in these </a:t>
            </a:r>
            <a:r>
              <a:rPr lang="en-US" dirty="0" smtClean="0"/>
              <a:t>varied observations the most occurring number </a:t>
            </a:r>
          </a:p>
          <a:p>
            <a:r>
              <a:rPr lang="en-US" dirty="0" smtClean="0"/>
              <a:t>is </a:t>
            </a:r>
            <a:r>
              <a:rPr lang="en-US" dirty="0"/>
              <a:t>11, hence </a:t>
            </a:r>
            <a:r>
              <a:rPr lang="en-US" dirty="0" smtClean="0"/>
              <a:t>Mode=11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Exercises </a:t>
            </a:r>
            <a:r>
              <a:rPr lang="en-US" dirty="0" smtClean="0"/>
              <a:t>:-</a:t>
            </a:r>
          </a:p>
          <a:p>
            <a:r>
              <a:rPr lang="en-US" dirty="0" smtClean="0"/>
              <a:t>For practice you can go to the below URL and complete the question in the List.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://www.mathgoodies.com/lessons/vol8/median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9" y="4038198"/>
            <a:ext cx="2649194" cy="23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588" y="198987"/>
            <a:ext cx="8825658" cy="861420"/>
          </a:xfrm>
        </p:spPr>
        <p:txBody>
          <a:bodyPr/>
          <a:lstStyle/>
          <a:p>
            <a:r>
              <a:rPr lang="en-US" dirty="0" smtClean="0"/>
              <a:t>EXERCISE :-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0029" y="995283"/>
            <a:ext cx="102209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1.)Find the median weight of 5 seventh grade students whose weights in pounds are listed below.</a:t>
            </a:r>
            <a:br>
              <a:rPr lang="en-US" sz="1400" dirty="0"/>
            </a:br>
            <a:r>
              <a:rPr lang="en-US" sz="1400" dirty="0" smtClean="0"/>
              <a:t>  82 </a:t>
            </a:r>
            <a:r>
              <a:rPr lang="en-US" sz="1400" dirty="0" err="1"/>
              <a:t>lb</a:t>
            </a:r>
            <a:r>
              <a:rPr lang="en-US" sz="1400" dirty="0"/>
              <a:t>,  102 </a:t>
            </a:r>
            <a:r>
              <a:rPr lang="en-US" sz="1400" dirty="0" err="1"/>
              <a:t>lb</a:t>
            </a:r>
            <a:r>
              <a:rPr lang="en-US" sz="1400" dirty="0"/>
              <a:t>,  75 </a:t>
            </a:r>
            <a:r>
              <a:rPr lang="en-US" sz="1400" dirty="0" err="1"/>
              <a:t>lb</a:t>
            </a:r>
            <a:r>
              <a:rPr lang="en-US" sz="1400" dirty="0"/>
              <a:t>,  91 </a:t>
            </a:r>
            <a:r>
              <a:rPr lang="en-US" sz="1400" dirty="0" err="1"/>
              <a:t>lb</a:t>
            </a:r>
            <a:r>
              <a:rPr lang="en-US" sz="1400" dirty="0"/>
              <a:t>,  89 </a:t>
            </a:r>
            <a:r>
              <a:rPr lang="en-US" sz="1400" dirty="0" err="1" smtClean="0"/>
              <a:t>lb</a:t>
            </a:r>
            <a:r>
              <a:rPr lang="en-US" sz="1400" dirty="0" smtClean="0"/>
              <a:t>  </a:t>
            </a:r>
            <a:endParaRPr lang="en-US" sz="1400" dirty="0" smtClean="0"/>
          </a:p>
          <a:p>
            <a:r>
              <a:rPr lang="en-US" sz="1400" dirty="0" err="1" smtClean="0"/>
              <a:t>Answ</a:t>
            </a:r>
            <a:r>
              <a:rPr lang="en-US" sz="1400" dirty="0" smtClean="0"/>
              <a:t>:- 89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71295" y="2025811"/>
            <a:ext cx="111997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2.)The ages of 10 college students are listed below. Find the median.</a:t>
            </a:r>
            <a:br>
              <a:rPr lang="en-US" sz="1400" dirty="0"/>
            </a:br>
            <a:r>
              <a:rPr lang="en-US" sz="1400" dirty="0" smtClean="0"/>
              <a:t>    18</a:t>
            </a:r>
            <a:r>
              <a:rPr lang="en-US" sz="1400" dirty="0"/>
              <a:t>,  24,  20,  35,  19,  23,  26,  23,  19,  </a:t>
            </a:r>
            <a:r>
              <a:rPr lang="en-US" sz="1400" dirty="0" smtClean="0"/>
              <a:t>20   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Answ</a:t>
            </a:r>
            <a:r>
              <a:rPr lang="en-US" sz="1400" dirty="0" smtClean="0"/>
              <a:t>: 21.5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71295" y="2976971"/>
            <a:ext cx="105043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3.)Find the mean of the whole numbers listed below.</a:t>
            </a:r>
            <a:br>
              <a:rPr lang="en-US" sz="1400" dirty="0"/>
            </a:br>
            <a:r>
              <a:rPr lang="en-US" sz="1400" dirty="0" smtClean="0"/>
              <a:t>    1</a:t>
            </a:r>
            <a:r>
              <a:rPr lang="en-US" sz="1400" dirty="0"/>
              <a:t>,  8,  7,  6,  8,  3,  2,  5,  4,  </a:t>
            </a:r>
            <a:r>
              <a:rPr lang="en-US" sz="1400" dirty="0" smtClean="0"/>
              <a:t>5  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Answ</a:t>
            </a:r>
            <a:r>
              <a:rPr lang="en-US" sz="1400" dirty="0" smtClean="0"/>
              <a:t>: 4.9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52959" y="3928131"/>
            <a:ext cx="116247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4.)Find the mean rounded to the nearest tenth.</a:t>
            </a:r>
            <a:br>
              <a:rPr lang="en-US" sz="1400" dirty="0"/>
            </a:br>
            <a:r>
              <a:rPr lang="en-US" sz="1400" dirty="0" smtClean="0"/>
              <a:t>     0.34</a:t>
            </a:r>
            <a:r>
              <a:rPr lang="en-US" sz="1400" dirty="0"/>
              <a:t>,  0.12,  0.48,  0.56,  0.71,  0.8,  0.65,  </a:t>
            </a:r>
            <a:r>
              <a:rPr lang="en-US" sz="1400" dirty="0" smtClean="0"/>
              <a:t>0.82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err="1" smtClean="0"/>
              <a:t>Answ</a:t>
            </a:r>
            <a:r>
              <a:rPr lang="en-US" sz="1400" dirty="0" smtClean="0"/>
              <a:t>: .6</a:t>
            </a:r>
            <a:endParaRPr lang="en-US" sz="1400" dirty="0" smtClean="0"/>
          </a:p>
          <a:p>
            <a:endParaRPr lang="en-US" dirty="0"/>
          </a:p>
          <a:p>
            <a:r>
              <a:rPr lang="en-US" sz="1400" dirty="0" smtClean="0"/>
              <a:t>5.)</a:t>
            </a:r>
            <a:r>
              <a:rPr lang="en-US" sz="1400" dirty="0"/>
              <a:t> </a:t>
            </a:r>
            <a:r>
              <a:rPr lang="en-US" sz="1400" dirty="0" smtClean="0"/>
              <a:t>A </a:t>
            </a:r>
            <a:r>
              <a:rPr lang="en-US" sz="1400" dirty="0"/>
              <a:t>marathon race was completed by 5 participants. What is the mode of these times given in hours?</a:t>
            </a:r>
          </a:p>
          <a:p>
            <a:r>
              <a:rPr lang="en-US" sz="1400" dirty="0" smtClean="0"/>
              <a:t>     2.7 </a:t>
            </a:r>
            <a:r>
              <a:rPr lang="en-US" sz="1400" dirty="0" err="1"/>
              <a:t>hr</a:t>
            </a:r>
            <a:r>
              <a:rPr lang="en-US" sz="1400" dirty="0"/>
              <a:t>,  8.3 </a:t>
            </a:r>
            <a:r>
              <a:rPr lang="en-US" sz="1400" dirty="0" err="1"/>
              <a:t>hr</a:t>
            </a:r>
            <a:r>
              <a:rPr lang="en-US" sz="1400" dirty="0"/>
              <a:t>,  3.5 </a:t>
            </a:r>
            <a:r>
              <a:rPr lang="en-US" sz="1400" dirty="0" err="1"/>
              <a:t>hr</a:t>
            </a:r>
            <a:r>
              <a:rPr lang="en-US" sz="1400" dirty="0"/>
              <a:t>,  5.1 </a:t>
            </a:r>
            <a:r>
              <a:rPr lang="en-US" sz="1400" dirty="0" err="1"/>
              <a:t>hr</a:t>
            </a:r>
            <a:r>
              <a:rPr lang="en-US" sz="1400" dirty="0"/>
              <a:t>,  4.9 </a:t>
            </a:r>
            <a:r>
              <a:rPr lang="en-US" sz="1400" dirty="0" err="1" smtClean="0"/>
              <a:t>hr</a:t>
            </a:r>
            <a:r>
              <a:rPr lang="en-US" sz="1400" dirty="0" smtClean="0"/>
              <a:t>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Answ</a:t>
            </a:r>
            <a:r>
              <a:rPr lang="en-US" sz="1400" dirty="0" smtClean="0"/>
              <a:t> : There is no mode here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6.)</a:t>
            </a:r>
            <a:r>
              <a:rPr lang="en-US" sz="1400" b="1" dirty="0"/>
              <a:t> </a:t>
            </a:r>
            <a:r>
              <a:rPr lang="en-US" sz="1400" dirty="0" smtClean="0"/>
              <a:t>Find mode in the below dataset?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132</a:t>
            </a:r>
            <a:r>
              <a:rPr lang="en-US" sz="1400" dirty="0"/>
              <a:t>,  121,  119,  116,  130,  121,  131,  117,  119,  135,  121,  129,  119,  134 </a:t>
            </a:r>
            <a:endParaRPr lang="en-US" sz="1400" dirty="0" smtClean="0"/>
          </a:p>
          <a:p>
            <a:r>
              <a:rPr lang="en-US" sz="1400" dirty="0" err="1" smtClean="0"/>
              <a:t>Answ</a:t>
            </a:r>
            <a:r>
              <a:rPr lang="en-US" sz="1400" dirty="0" smtClean="0"/>
              <a:t> :- 119 &amp; 121 are mode for the sample set</a:t>
            </a:r>
            <a:endParaRPr lang="en-US" sz="1400" dirty="0"/>
          </a:p>
          <a:p>
            <a:endParaRPr lang="en-US" dirty="0"/>
          </a:p>
        </p:txBody>
      </p:sp>
      <p:pic>
        <p:nvPicPr>
          <p:cNvPr id="1025" name="Picture 1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5613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Reset1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Text1"/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7163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HTMLText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5613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HTMLReset2"/>
          <p:cNvPicPr preferRelativeResize="0">
            <a:picLocks noChangeArrowheads="1" noChangeShapeType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HTMLText3"/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7163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200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558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Mean, Median &amp;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Mean, Median &amp; Mode</dc:title>
  <dc:creator>Admin</dc:creator>
  <cp:lastModifiedBy>Admin</cp:lastModifiedBy>
  <cp:revision>14</cp:revision>
  <dcterms:created xsi:type="dcterms:W3CDTF">2020-08-16T16:57:16Z</dcterms:created>
  <dcterms:modified xsi:type="dcterms:W3CDTF">2020-08-17T07:47:52Z</dcterms:modified>
</cp:coreProperties>
</file>