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EC20-760D-3F4A-AB0C-4A3E6A39B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1DEF5-8C18-8246-9FC4-0970B4B21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4EBC4-AB2C-DD49-A285-EC55D60B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D77D-7E67-BF45-8FDD-891ADC2113A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605C9-89AC-E047-BF27-92C76654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196C0-0A89-A845-AAFD-539451B5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9A43-E16F-1046-A1AF-14C7A812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0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94F6-CD66-5F48-9428-247BD775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4E32F-F751-264F-A5B0-C87B2EBBD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A4810-EB0D-3546-9E15-74BC0017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D77D-7E67-BF45-8FDD-891ADC2113A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BE291-BC3B-A442-9E65-800735CC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850E2-8BE4-0446-99EB-4174D47C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9A43-E16F-1046-A1AF-14C7A812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0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0B040-6B9A-6445-854C-9B86B5367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FB968-0689-3445-8CF4-F1BF4DA21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2F832-C052-6A46-A7D2-E7591806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D77D-7E67-BF45-8FDD-891ADC2113A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CFEBF-E9AA-4D43-B377-D589C211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47667-F877-2C4B-84F8-66F6194C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9A43-E16F-1046-A1AF-14C7A812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0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DB7F-3BB5-284E-8A47-F9B0C99B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4899-385A-3647-9542-2AE822BA6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4DE4F-2E19-F742-97A3-3411FEE1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D77D-7E67-BF45-8FDD-891ADC2113A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D72C-9B14-CA4A-A0B8-5C9B3BCF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5694-17FD-6049-BD73-3E8004DA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9A43-E16F-1046-A1AF-14C7A812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4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D4EB-1289-1543-8BEE-20B1E1A5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2E26B-498A-BC4D-9369-ABAE0E1E4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29596-4D47-8F4C-B1DE-CFECDE06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D77D-7E67-BF45-8FDD-891ADC2113A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D0F1B-2AF3-8D47-AC5F-F303D65A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F1C39-2F3E-A64B-B57B-D1C68B22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9A43-E16F-1046-A1AF-14C7A812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78E3-8225-D04A-808D-EC87074F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2030-9E3D-F246-837A-84C291A23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26493-E410-9144-84AD-ED78B71FA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142F2-D756-B647-9E10-0D2E82C7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D77D-7E67-BF45-8FDD-891ADC2113A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C5238-0FD4-1847-A043-53DE3C68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D9CF8-AF1D-9648-8A0C-2721BF2F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9A43-E16F-1046-A1AF-14C7A812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6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624A-E681-A048-8B4B-24F5BB63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C39F6-E4EC-A941-B95E-8327633D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8E67F-6610-AC46-9D99-B3E284EA6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53BD1-BB78-904D-B0A2-759D131EB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3DC66-3202-FD4E-A689-2C1488F5C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E7A07-9173-D74A-AEF0-9BA00FAF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D77D-7E67-BF45-8FDD-891ADC2113A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D9CAB-DED0-8047-882F-7631563C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598A7-EDC1-154A-AD0A-CDF3464E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9A43-E16F-1046-A1AF-14C7A812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3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C132-0E30-2D47-81B0-AFFC1263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B7490-DA59-6746-B6A3-820745EA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D77D-7E67-BF45-8FDD-891ADC2113A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E37AD-DC65-0641-B24F-DEC52705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A7174-5450-3F42-B53D-059B3AE3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9A43-E16F-1046-A1AF-14C7A812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1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6B8F0-B58A-6942-9A83-173EBEC6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D77D-7E67-BF45-8FDD-891ADC2113A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D8933-AF5A-294F-B982-5068AB47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C4C66-ACA2-AC4F-A5FD-183CAA15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9A43-E16F-1046-A1AF-14C7A812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9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D419-9B42-7147-A8CD-C62DBC6D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24B5-8A07-074D-B2BF-09100A804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E9A7B-0385-6145-85D9-C21CF398C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EF069-3B32-7E49-BCB0-9D9A6B14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D77D-7E67-BF45-8FDD-891ADC2113A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56AD7-94DE-AE48-89FF-37180F1B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2DAE8-5C23-854B-BDDC-C773D347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9A43-E16F-1046-A1AF-14C7A812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310B-6763-094C-8050-9CCFE572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77FC5-616E-8E45-A963-E7D721F3A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22AF7-59C2-5947-89F3-C8FA8BEE9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32A40-F28C-124A-97DD-3CFA209D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D77D-7E67-BF45-8FDD-891ADC2113A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22477-A516-1F40-8E3A-5481FE8D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E46BD-7054-1244-B09F-A870BDC8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9A43-E16F-1046-A1AF-14C7A812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C9EC1-F48C-274E-BBF8-5F45AC5E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4BA4F-B19F-7C43-9B5B-731CDA0C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961AC-60AF-3346-9737-A66FFC883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ED77D-7E67-BF45-8FDD-891ADC2113A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3FF5D-2EEB-5D46-A409-931513D79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EF49-4DA3-A245-9CFE-6AA6D0220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19A43-E16F-1046-A1AF-14C7A812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1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tutsplus.com/articles/image-enhancement-in-python--cms-29289" TargetMode="External"/><Relationship Id="rId3" Type="http://schemas.openxmlformats.org/officeDocument/2006/relationships/hyperlink" Target="https://www.exxactcorp.com/Exxact-VWS-1542881-DPN-E1542881" TargetMode="External"/><Relationship Id="rId7" Type="http://schemas.openxmlformats.org/officeDocument/2006/relationships/hyperlink" Target="http://machinelearninguru.com/deep_learning/data_preparation/hdf5/hdf5.html" TargetMode="External"/><Relationship Id="rId2" Type="http://schemas.openxmlformats.org/officeDocument/2006/relationships/hyperlink" Target="https://arxiv.org/pdf/1602.0812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how-to-use-transfer-learning-when-developing-convolutional-neural-network-models/" TargetMode="External"/><Relationship Id="rId5" Type="http://schemas.openxmlformats.org/officeDocument/2006/relationships/hyperlink" Target="https://blog.exxactcorp.com/deep-learning-with-tensorflow-training-resnet-50-from-scratch-using-the-imagenet-dataset/" TargetMode="External"/><Relationship Id="rId10" Type="http://schemas.openxmlformats.org/officeDocument/2006/relationships/hyperlink" Target="https://machinelearningmastery.com/how-to-load-and-manipulate-images-for-deep-learning-in-python-with-pil-pillow/" TargetMode="External"/><Relationship Id="rId4" Type="http://schemas.openxmlformats.org/officeDocument/2006/relationships/hyperlink" Target="https://medium.com/syncedreview/how-to-train-a-very-large-and-deep-model-on-one-gpu-7b7edfe2d072" TargetMode="External"/><Relationship Id="rId9" Type="http://schemas.openxmlformats.org/officeDocument/2006/relationships/hyperlink" Target="http://netpbm.sourceforge.net/doc/extendedopacity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0B4B-2C27-3147-8019-0A8670859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Ind</a:t>
            </a:r>
            <a:r>
              <a:rPr lang="en-US" dirty="0"/>
              <a:t> Study W4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FAFA3-B173-6741-8ECD-CA986D56C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1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C06B-C5B5-064E-9CB5-76836D43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9E72-8D46-0946-AEF2-37EB2E0A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2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30BE-73EF-3B4D-991B-35F30FBA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58C2-C69E-2148-806F-F92749F8C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Memory efficient deep neural network: </a:t>
            </a:r>
            <a:r>
              <a:rPr lang="en-US" dirty="0">
                <a:hlinkClick r:id="rId2"/>
              </a:rPr>
              <a:t>https://arxiv.org/pdf/1602.08124.pdf</a:t>
            </a:r>
            <a:endParaRPr lang="en-US" dirty="0"/>
          </a:p>
          <a:p>
            <a:r>
              <a:rPr lang="en-US" dirty="0"/>
              <a:t>Deep Learning GPU Solutions: </a:t>
            </a:r>
            <a:r>
              <a:rPr lang="en-US" dirty="0">
                <a:hlinkClick r:id="rId3"/>
              </a:rPr>
              <a:t>https://www.exxactcorp.com/Exxact-VWS-1542881-DPN-E1542881</a:t>
            </a:r>
            <a:r>
              <a:rPr lang="en-US" dirty="0"/>
              <a:t> </a:t>
            </a:r>
          </a:p>
          <a:p>
            <a:r>
              <a:rPr lang="en-US" dirty="0"/>
              <a:t>How to train very large deep model on one GPU: </a:t>
            </a:r>
            <a:r>
              <a:rPr lang="en-US" dirty="0">
                <a:hlinkClick r:id="rId4"/>
              </a:rPr>
              <a:t>https://medium.com/syncedreview/how-to-train-a-very-large-and-deep-model-on-one-gpu-7b7edfe2d072</a:t>
            </a:r>
            <a:endParaRPr lang="en-US" dirty="0"/>
          </a:p>
          <a:p>
            <a:r>
              <a:rPr lang="en-US" dirty="0"/>
              <a:t>Resnet-50-from-scratch-using-the </a:t>
            </a:r>
            <a:r>
              <a:rPr lang="en-US" dirty="0" err="1"/>
              <a:t>imagenet</a:t>
            </a:r>
            <a:r>
              <a:rPr lang="en-US" dirty="0"/>
              <a:t>-dataset: </a:t>
            </a:r>
            <a:r>
              <a:rPr lang="en-US" dirty="0">
                <a:hlinkClick r:id="rId5"/>
              </a:rPr>
              <a:t>https://blog.exxactcorp.com/deep-learning-with-tensorflow-training-resnet-50-from-scratch-using-the-imagenet-dataset/</a:t>
            </a:r>
            <a:endParaRPr lang="en-US" dirty="0"/>
          </a:p>
          <a:p>
            <a:r>
              <a:rPr lang="en-US" dirty="0"/>
              <a:t>Transfer learning: </a:t>
            </a:r>
            <a:r>
              <a:rPr lang="en-US" dirty="0">
                <a:hlinkClick r:id="rId6"/>
              </a:rPr>
              <a:t>https://machinelearningmastery.com/how-to-use-transfer-learning-when-developing-convolutional-neural-network-models/</a:t>
            </a:r>
            <a:endParaRPr lang="en-US" dirty="0"/>
          </a:p>
          <a:p>
            <a:r>
              <a:rPr lang="en-US" dirty="0"/>
              <a:t>HDF5 File: </a:t>
            </a:r>
            <a:r>
              <a:rPr lang="en-US" dirty="0">
                <a:hlinkClick r:id="rId7"/>
              </a:rPr>
              <a:t>http://machinelearninguru.com/deep_learning/data_preparation/hdf5/hdf5.html</a:t>
            </a:r>
            <a:endParaRPr lang="en-US" dirty="0"/>
          </a:p>
          <a:p>
            <a:r>
              <a:rPr lang="en-US" dirty="0"/>
              <a:t>Image enhancement in python: </a:t>
            </a:r>
            <a:r>
              <a:rPr lang="en-US" dirty="0">
                <a:hlinkClick r:id="rId8"/>
              </a:rPr>
              <a:t>https://code.tutsplus.com/articles/image-enhancement-in-python--cms-29289</a:t>
            </a:r>
            <a:endParaRPr lang="en-US" dirty="0"/>
          </a:p>
          <a:p>
            <a:r>
              <a:rPr lang="en-US" dirty="0"/>
              <a:t>Image Processing by Interpolation and Extrapolation: </a:t>
            </a:r>
            <a:r>
              <a:rPr lang="en-US" dirty="0">
                <a:hlinkClick r:id="rId9"/>
              </a:rPr>
              <a:t>http://netpbm.sourceforge.net/doc/extendedopacity.html</a:t>
            </a:r>
            <a:endParaRPr lang="en-US" dirty="0"/>
          </a:p>
          <a:p>
            <a:r>
              <a:rPr lang="en-US" dirty="0"/>
              <a:t>Manipulating images with Pillow: </a:t>
            </a:r>
            <a:r>
              <a:rPr lang="en-US" dirty="0">
                <a:hlinkClick r:id="rId10"/>
              </a:rPr>
              <a:t>https://machinelearningmastery.com/how-to-load-and-manipulate-images-for-deep-learning-in-python-with-pil-pillow/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9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855E-F1DE-F946-82FE-3E1007EB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EAA5-307D-C547-BD3C-3F93C954C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</a:p>
          <a:p>
            <a:pPr lvl="1"/>
            <a:r>
              <a:rPr lang="en-US" dirty="0"/>
              <a:t>CPU vs GPU</a:t>
            </a:r>
          </a:p>
          <a:p>
            <a:pPr lvl="1"/>
            <a:r>
              <a:rPr lang="en-US" dirty="0"/>
              <a:t>Virtualized DNN</a:t>
            </a:r>
          </a:p>
          <a:p>
            <a:pPr lvl="1"/>
            <a:r>
              <a:rPr lang="en-US" dirty="0"/>
              <a:t>Memory Requirements</a:t>
            </a:r>
          </a:p>
          <a:p>
            <a:r>
              <a:rPr lang="en-US" dirty="0"/>
              <a:t>HDF5 File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Create HDFS file</a:t>
            </a:r>
          </a:p>
          <a:p>
            <a:pPr lvl="1"/>
            <a:r>
              <a:rPr lang="en-US" dirty="0"/>
              <a:t>Read HDF5 file</a:t>
            </a:r>
          </a:p>
        </p:txBody>
      </p:sp>
    </p:spTree>
    <p:extLst>
      <p:ext uri="{BB962C8B-B14F-4D97-AF65-F5344CB8AC3E}">
        <p14:creationId xmlns:p14="http://schemas.microsoft.com/office/powerpoint/2010/main" val="13255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4F84-BF84-C54F-843A-94FACE0E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0EC4D-D263-0447-B1CF-6F2313A46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358" y="2081463"/>
            <a:ext cx="1961147" cy="399448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CPU: Fewer cores, but each core is much faster and much more capable; great at sequential tasks</a:t>
            </a:r>
          </a:p>
          <a:p>
            <a:r>
              <a:rPr lang="en-US" dirty="0"/>
              <a:t>GPU: Originally developed for computer graphics; More core but each core is much slower and dumber; great at parallel tasks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45ADF-2354-AE45-91AB-4E0428998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6136"/>
            <a:ext cx="8292069" cy="47765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8EBA3B-E6FD-6F47-83A3-F10FB5DC9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28536"/>
            <a:ext cx="8292069" cy="47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3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7C2B-6AF7-294B-967F-A6F972E8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Deep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CC36-0C17-0D4D-BA08-A5CE664B7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VGG-16 with batch size 256 (requiring 28 GB of memory) to be trained on a single </a:t>
            </a:r>
            <a:r>
              <a:rPr lang="en-US" dirty="0">
                <a:highlight>
                  <a:srgbClr val="FFFF00"/>
                </a:highlight>
              </a:rPr>
              <a:t>NVIDIA Titan X GPU card </a:t>
            </a:r>
            <a:r>
              <a:rPr lang="en-US" dirty="0"/>
              <a:t>containing 12 GB of memory with 18% performance loss</a:t>
            </a:r>
          </a:p>
          <a:p>
            <a:r>
              <a:rPr lang="en-US" dirty="0"/>
              <a:t>Single GPU can accommodate a batch size of 64 for VGG-16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0E563-600D-E34A-A5B5-E08641323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660" y="3590513"/>
            <a:ext cx="5796213" cy="29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7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E924-3CEA-CC4B-9E1C-0A89FAF7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requirements: CNN Model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EB6E4D-692C-5241-9CB9-190C8E010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137979"/>
              </p:ext>
            </p:extLst>
          </p:nvPr>
        </p:nvGraphicFramePr>
        <p:xfrm>
          <a:off x="838200" y="1881204"/>
          <a:ext cx="10515600" cy="119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820597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53447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930141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35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Batch </a:t>
                      </a:r>
                      <a:r>
                        <a:rPr lang="en-US" sz="2400" b="1" dirty="0" err="1"/>
                        <a:t>SIze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8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AlexNet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CV+2FC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9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CV+ 3 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3924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747ED68-E5C2-C948-AFFE-A5ED37D0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083" y="3270600"/>
            <a:ext cx="6607853" cy="35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3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EDAA-991E-D04A-BEFB-F8F61DC1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occupies the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0331-4D2C-A148-86E8-CE5714528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divide the the data in GPU memory into 4 categories </a:t>
            </a:r>
          </a:p>
          <a:p>
            <a:pPr lvl="1"/>
            <a:r>
              <a:rPr lang="en-US" dirty="0"/>
              <a:t>Model Parameters (Weights)</a:t>
            </a:r>
          </a:p>
          <a:p>
            <a:pPr lvl="1"/>
            <a:r>
              <a:rPr lang="en-US" dirty="0"/>
              <a:t>Feature Map: intermediate results generated in forward process </a:t>
            </a:r>
            <a:r>
              <a:rPr lang="en-US" dirty="0">
                <a:solidFill>
                  <a:srgbClr val="FF0000"/>
                </a:solidFill>
              </a:rPr>
              <a:t>(most memory consuming&gt;50%)</a:t>
            </a:r>
          </a:p>
          <a:p>
            <a:pPr lvl="1"/>
            <a:r>
              <a:rPr lang="en-US" dirty="0"/>
              <a:t> Gradient Maps: intermediate results generated in backward process</a:t>
            </a:r>
          </a:p>
          <a:p>
            <a:pPr lvl="1"/>
            <a:r>
              <a:rPr lang="en-US" dirty="0"/>
              <a:t> Workspace: buffer used for temporary variables/matrices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1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5130-CD8B-9543-BE62-80FE2321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6034-626F-464D-99E9-147BE8D8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Classifier: Use as is for classifying new data</a:t>
            </a:r>
          </a:p>
          <a:p>
            <a:r>
              <a:rPr lang="en-US" dirty="0"/>
              <a:t>Standalone Feature extractor: Use to pre process image for feature extraction</a:t>
            </a:r>
          </a:p>
          <a:p>
            <a:r>
              <a:rPr lang="en-US" dirty="0"/>
              <a:t>Integrated Feature extractor: integrate into a new model, but freeze layers of pre-trained model during training</a:t>
            </a:r>
          </a:p>
          <a:p>
            <a:r>
              <a:rPr lang="en-US"/>
              <a:t>Weight-Initialization: Use </a:t>
            </a:r>
            <a:r>
              <a:rPr lang="en-US" dirty="0"/>
              <a:t>pre-trained model like a weight-initialization for new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2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5313-4189-2A48-AE21-070DFAB9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Files: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239D-29E0-A74D-81AC-BE677962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store and organize large amount of data</a:t>
            </a:r>
          </a:p>
          <a:p>
            <a:r>
              <a:rPr lang="en-US" dirty="0"/>
              <a:t>Not efficient to load images from disk every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4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2E43-DB6F-9843-B5D1-DF699BB0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CE5B-C077-B342-A199-1E569021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Randomly located crop of 224*224 pixels from a 256*256 pixel image</a:t>
            </a:r>
          </a:p>
          <a:p>
            <a:r>
              <a:rPr lang="en-US" dirty="0"/>
              <a:t>Flip the image horizontally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4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8326</TotalTime>
  <Words>443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Ind Study W4</vt:lpstr>
      <vt:lpstr>Content</vt:lpstr>
      <vt:lpstr>CPU vs GPU</vt:lpstr>
      <vt:lpstr>Virtualized Deep Neural Network</vt:lpstr>
      <vt:lpstr>Memory requirements: CNN Model </vt:lpstr>
      <vt:lpstr>Who occupies the memory</vt:lpstr>
      <vt:lpstr>How to use Transfer Learning</vt:lpstr>
      <vt:lpstr>HDF5 Files: Introduction</vt:lpstr>
      <vt:lpstr>Data Transformations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 Study Week4</dc:title>
  <dc:creator>Iti Bansal</dc:creator>
  <cp:lastModifiedBy>Iti Bansal</cp:lastModifiedBy>
  <cp:revision>47</cp:revision>
  <dcterms:created xsi:type="dcterms:W3CDTF">2019-06-11T19:16:59Z</dcterms:created>
  <dcterms:modified xsi:type="dcterms:W3CDTF">2019-06-17T20:26:53Z</dcterms:modified>
</cp:coreProperties>
</file>