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23"/>
  </p:notesMasterIdLst>
  <p:handoutMasterIdLst>
    <p:handoutMasterId r:id="rId24"/>
  </p:handoutMasterIdLst>
  <p:sldIdLst>
    <p:sldId id="530" r:id="rId7"/>
    <p:sldId id="653" r:id="rId8"/>
    <p:sldId id="655" r:id="rId9"/>
    <p:sldId id="677" r:id="rId10"/>
    <p:sldId id="678" r:id="rId11"/>
    <p:sldId id="657" r:id="rId12"/>
    <p:sldId id="660" r:id="rId13"/>
    <p:sldId id="672" r:id="rId14"/>
    <p:sldId id="664" r:id="rId15"/>
    <p:sldId id="674" r:id="rId16"/>
    <p:sldId id="665" r:id="rId17"/>
    <p:sldId id="666" r:id="rId18"/>
    <p:sldId id="670" r:id="rId19"/>
    <p:sldId id="671" r:id="rId20"/>
    <p:sldId id="673" r:id="rId21"/>
    <p:sldId id="650" r:id="rId22"/>
  </p:sldIdLst>
  <p:sldSz cx="14630400" cy="8229600"/>
  <p:notesSz cx="7010400" cy="9296400"/>
  <p:defaultTextStyle>
    <a:defPPr>
      <a:defRPr lang="en-US"/>
    </a:defPPr>
    <a:lvl1pPr marL="0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48690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097381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46072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194762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743451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292143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840832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389522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  <p15:guide id="3" pos="824">
          <p15:clr>
            <a:srgbClr val="A4A3A4"/>
          </p15:clr>
        </p15:guide>
        <p15:guide id="4" pos="8813">
          <p15:clr>
            <a:srgbClr val="A4A3A4"/>
          </p15:clr>
        </p15:guide>
        <p15:guide id="5" pos="8395">
          <p15:clr>
            <a:srgbClr val="A4A3A4"/>
          </p15:clr>
        </p15:guide>
        <p15:guide id="6" pos="40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yn Veneklasen" initials="" lastIdx="42" clrIdx="0"/>
  <p:cmAuthor id="1" name="SDReyna Euro2" initials="SE" lastIdx="2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3A3A3A"/>
    <a:srgbClr val="FF0066"/>
    <a:srgbClr val="FF3300"/>
    <a:srgbClr val="F36648"/>
    <a:srgbClr val="D3D3D3"/>
    <a:srgbClr val="C8C8D2"/>
    <a:srgbClr val="F57661"/>
    <a:srgbClr val="49A942"/>
    <a:srgbClr val="F26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9193" autoAdjust="0"/>
  </p:normalViewPr>
  <p:slideViewPr>
    <p:cSldViewPr snapToGrid="0" snapToObjects="1">
      <p:cViewPr varScale="1">
        <p:scale>
          <a:sx n="96" d="100"/>
          <a:sy n="96" d="100"/>
        </p:scale>
        <p:origin x="-104" y="-512"/>
      </p:cViewPr>
      <p:guideLst>
        <p:guide orient="horz" pos="2592"/>
        <p:guide pos="4608"/>
        <p:guide pos="824"/>
        <p:guide pos="8813"/>
        <p:guide pos="8395"/>
        <p:guide pos="4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-6616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2E69-2D51-CE43-9A83-C232B32AB348}" type="datetimeFigureOut">
              <a:rPr lang="en-US" smtClean="0">
                <a:latin typeface="Arial" panose="020B0604020202020204" pitchFamily="34" charset="0"/>
              </a:rPr>
              <a:pPr/>
              <a:t>12/13/16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5210F-DC7B-F848-9EF5-0C68BBD11640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78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12/13/16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465138"/>
            <a:ext cx="2871787" cy="1616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2162958"/>
            <a:ext cx="5608320" cy="643621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48690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97381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46072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194762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743451" algn="l" defTabSz="548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292143" algn="l" defTabSz="548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840832" algn="l" defTabSz="548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389522" algn="l" defTabSz="548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4525" y="404813"/>
            <a:ext cx="2859088" cy="1608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2257610"/>
            <a:ext cx="5608320" cy="6512962"/>
          </a:xfrm>
        </p:spPr>
        <p:txBody>
          <a:bodyPr/>
          <a:lstStyle/>
          <a:p>
            <a:pPr defTabSz="559115">
              <a:defRPr/>
            </a:pPr>
            <a:r>
              <a:rPr lang="en-US" dirty="0" smtClean="0"/>
              <a:t>Hold or transition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0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59F7E6-BBE1-4683-BCB2-DA783B2B0632}" type="slidenum">
              <a:rPr lang="en-US" sz="1200" b="0"/>
              <a:pPr algn="r"/>
              <a:t>14</a:t>
            </a:fld>
            <a:endParaRPr lang="en-US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9967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564C20C-03AB-4D52-BB6F-DD6631B9FF33}" type="slidenum">
              <a:rPr lang="en-US" sz="1200" b="0"/>
              <a:pPr algn="r"/>
              <a:t>15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171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2520FD4-4CA2-498B-B4B3-C92B75BC1BC5}" type="slidenum">
              <a:rPr lang="en-US" sz="1200" b="0"/>
              <a:pPr algn="r"/>
              <a:t>2</a:t>
            </a:fld>
            <a:endParaRPr lang="en-US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232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24C16B-108E-4449-AC6F-B82AD0E7CF3C}" type="slidenum">
              <a:rPr lang="en-US" sz="1200" b="0"/>
              <a:pPr algn="r"/>
              <a:t>3</a:t>
            </a:fld>
            <a:endParaRPr lang="en-US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064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3FC530-055C-49E8-8FAB-B3888D632DBF}" type="slidenum">
              <a:rPr lang="en-US" sz="1200" b="0"/>
              <a:pPr algn="r"/>
              <a:t>6</a:t>
            </a:fld>
            <a:endParaRPr lang="en-US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395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B26278A-B5C3-4D9F-8218-F709C69152E4}" type="slidenum">
              <a:rPr lang="en-US" sz="1200" b="0"/>
              <a:pPr algn="r"/>
              <a:t>7</a:t>
            </a:fld>
            <a:endParaRPr lang="en-US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555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564C20C-03AB-4D52-BB6F-DD6631B9FF33}" type="slidenum">
              <a:rPr lang="en-US" sz="1200" b="0"/>
              <a:pPr algn="r"/>
              <a:t>9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171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0CA83A-C2AC-45B3-A983-3F1C5EFD306F}" type="slidenum">
              <a:rPr lang="en-US" sz="1200" b="0"/>
              <a:pPr algn="r"/>
              <a:t>11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91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F6362C-C568-4C3E-9731-37F86A1A7407}" type="slidenum">
              <a:rPr lang="en-US" sz="1200" b="0"/>
              <a:pPr algn="r"/>
              <a:t>12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4716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9E92AD2-01EA-4002-98EE-A651741AB0A3}" type="slidenum">
              <a:rPr lang="en-US" sz="1200" b="0"/>
              <a:pPr algn="r"/>
              <a:t>13</a:t>
            </a:fld>
            <a:endParaRPr lang="en-US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243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juniper_blac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72602" y="326399"/>
            <a:ext cx="2222947" cy="60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0700" y="2566193"/>
            <a:ext cx="13121640" cy="1764792"/>
          </a:xfrm>
        </p:spPr>
        <p:txBody>
          <a:bodyPr lIns="91440" tIns="91440" rIns="91440" bIns="91440" anchor="b" anchorCtr="0"/>
          <a:lstStyle>
            <a:lvl1pPr marL="0" algn="l" defTabSz="548690" rtl="0" eaLnBrk="1" latinLnBrk="0" hangingPunct="1">
              <a:lnSpc>
                <a:spcPct val="80000"/>
              </a:lnSpc>
              <a:spcBef>
                <a:spcPts val="3312"/>
              </a:spcBef>
              <a:spcAft>
                <a:spcPts val="200"/>
              </a:spcAft>
              <a:buNone/>
              <a:defRPr lang="en-US" sz="8800" b="0" i="0" kern="1200" cap="all" baseline="0" dirty="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90700" y="3961530"/>
            <a:ext cx="12435840" cy="1800224"/>
          </a:xfrm>
        </p:spPr>
        <p:txBody>
          <a:bodyPr lIns="91440" tIns="91440" rIns="91440" bIns="91440" anchor="t" anchorCtr="0">
            <a:noAutofit/>
          </a:bodyPr>
          <a:lstStyle>
            <a:lvl1pPr marL="0" indent="0">
              <a:buNone/>
              <a:defRPr lang="en-US" sz="6600" kern="1200" cap="all" baseline="0" dirty="0" smtClean="0">
                <a:solidFill>
                  <a:srgbClr val="3A3A3A"/>
                </a:solidFill>
                <a:latin typeface="Arial"/>
                <a:ea typeface="+mn-ea"/>
                <a:cs typeface="Arial"/>
              </a:defRPr>
            </a:lvl1pPr>
            <a:lvl2pPr marL="54869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973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607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7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34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21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83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95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54869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890700" y="5977320"/>
            <a:ext cx="10241282" cy="906955"/>
          </a:xfrm>
        </p:spPr>
        <p:txBody>
          <a:bodyPr lIns="91440" tIns="91440" rIns="91440" bIns="91440">
            <a:normAutofit/>
          </a:bodyPr>
          <a:lstStyle>
            <a:lvl1pPr marL="0" indent="0" algn="l">
              <a:buNone/>
              <a:defRPr sz="2500" cap="all" baseline="0">
                <a:solidFill>
                  <a:srgbClr val="3A3A3A"/>
                </a:solidFill>
              </a:defRPr>
            </a:lvl1pPr>
            <a:lvl2pPr marL="54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2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5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766888"/>
            <a:ext cx="14630400" cy="5873438"/>
          </a:xfrm>
        </p:spPr>
        <p:txBody>
          <a:bodyPr lIns="0" tIns="0" rIns="0" bIns="0" anchor="ctr" anchorCtr="1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, Content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1677977"/>
            <a:ext cx="3683000" cy="4191022"/>
          </a:xfrm>
        </p:spPr>
        <p:txBody>
          <a:bodyPr lIns="109728" tIns="54864" rIns="109728" bIns="54864" anchor="ctr" anchorCtr="0"/>
          <a:lstStyle>
            <a:lvl1pPr algn="r">
              <a:lnSpc>
                <a:spcPct val="90000"/>
              </a:lnSpc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02107" y="1010687"/>
            <a:ext cx="0" cy="5649448"/>
          </a:xfrm>
          <a:prstGeom prst="line">
            <a:avLst/>
          </a:prstGeom>
          <a:ln w="19050" cmpd="sng">
            <a:gradFill flip="none" rotWithShape="1">
              <a:gsLst>
                <a:gs pos="75000">
                  <a:srgbClr val="809BAF"/>
                </a:gs>
                <a:gs pos="100000">
                  <a:prstClr val="white">
                    <a:alpha val="0"/>
                  </a:prstClr>
                </a:gs>
                <a:gs pos="0">
                  <a:prstClr val="white">
                    <a:alpha val="0"/>
                  </a:prstClr>
                </a:gs>
                <a:gs pos="34000">
                  <a:srgbClr val="789BAF"/>
                </a:gs>
              </a:gsLst>
              <a:lin ang="16200000" scaled="0"/>
              <a:tileRect/>
            </a:gra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412553" y="2314030"/>
            <a:ext cx="7767637" cy="1101725"/>
          </a:xfrm>
        </p:spPr>
        <p:txBody>
          <a:bodyPr lIns="91440" rIns="91440" anchor="ctr" anchorCtr="0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412553" y="4090282"/>
            <a:ext cx="7767637" cy="1101725"/>
          </a:xfrm>
        </p:spPr>
        <p:txBody>
          <a:bodyPr lIns="91440" rIns="91440" anchor="ctr" anchorCtr="0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19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iper Restricted &amp;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0997" y="1929384"/>
            <a:ext cx="12481472" cy="488315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5255985" y="7825040"/>
            <a:ext cx="411843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JUNIPER NETWORKS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RESTRICTED &amp; CONFIDENTIAL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48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UNIPER_MULTICOLOR_BURST_mult-0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0702" y="2903704"/>
            <a:ext cx="4132803" cy="45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1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5486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31"/>
              </a:spcAft>
              <a:defRPr lang="en-US" sz="288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586586" y="1361249"/>
            <a:ext cx="13167360" cy="5822830"/>
          </a:xfrm>
        </p:spPr>
        <p:txBody>
          <a:bodyPr/>
          <a:lstStyle>
            <a:lvl1pPr marL="135256" indent="-135256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marL="683896" indent="-270510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1024890" indent="-268606"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1377316" indent="-280036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718310" indent="-207646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2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1517" y="11771"/>
            <a:ext cx="13533120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1519" y="1929384"/>
            <a:ext cx="13167362" cy="5431156"/>
          </a:xfrm>
          <a:prstGeom prst="rect">
            <a:avLst/>
          </a:prstGeom>
        </p:spPr>
        <p:txBody>
          <a:bodyPr vert="horz" lIns="0" tIns="54869" rIns="0" bIns="54869" rtlCol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32277" y="1594404"/>
            <a:ext cx="13533120" cy="523875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500" cap="none" baseline="0">
                <a:solidFill>
                  <a:srgbClr val="434343"/>
                </a:solidFill>
              </a:defRPr>
            </a:lvl1pPr>
            <a:lvl2pPr marL="548692" indent="0">
              <a:buNone/>
              <a:defRPr sz="2300" cap="all" baseline="0">
                <a:solidFill>
                  <a:srgbClr val="5F5F5F"/>
                </a:solidFill>
              </a:defRPr>
            </a:lvl2pPr>
            <a:lvl3pPr marL="1097381" indent="0">
              <a:buNone/>
              <a:defRPr sz="2300" cap="all" baseline="0">
                <a:solidFill>
                  <a:srgbClr val="5F5F5F"/>
                </a:solidFill>
              </a:defRPr>
            </a:lvl3pPr>
            <a:lvl4pPr marL="1646069" indent="0">
              <a:buNone/>
              <a:defRPr sz="2300" cap="all" baseline="0">
                <a:solidFill>
                  <a:srgbClr val="5F5F5F"/>
                </a:solidFill>
              </a:defRPr>
            </a:lvl4pPr>
            <a:lvl5pPr marL="2194759" indent="0">
              <a:buNone/>
              <a:defRPr sz="2300" cap="all" baseline="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1519" y="11771"/>
            <a:ext cx="13533120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621519" y="2279561"/>
            <a:ext cx="13167362" cy="5145374"/>
          </a:xfrm>
          <a:prstGeom prst="rect">
            <a:avLst/>
          </a:prstGeom>
        </p:spPr>
        <p:txBody>
          <a:bodyPr vert="horz" lIns="0" tIns="54869" rIns="0" bIns="54869" rtlCol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5466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32277" y="1594404"/>
            <a:ext cx="13533120" cy="523875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500" cap="none" baseline="0">
                <a:solidFill>
                  <a:srgbClr val="434343"/>
                </a:solidFill>
              </a:defRPr>
            </a:lvl1pPr>
            <a:lvl2pPr marL="548692" indent="0">
              <a:buNone/>
              <a:defRPr sz="2300" cap="all" baseline="0">
                <a:solidFill>
                  <a:srgbClr val="5F5F5F"/>
                </a:solidFill>
              </a:defRPr>
            </a:lvl2pPr>
            <a:lvl3pPr marL="1097381" indent="0">
              <a:buNone/>
              <a:defRPr sz="2300" cap="all" baseline="0">
                <a:solidFill>
                  <a:srgbClr val="5F5F5F"/>
                </a:solidFill>
              </a:defRPr>
            </a:lvl3pPr>
            <a:lvl4pPr marL="1646069" indent="0">
              <a:buNone/>
              <a:defRPr sz="2300" cap="all" baseline="0">
                <a:solidFill>
                  <a:srgbClr val="5F5F5F"/>
                </a:solidFill>
              </a:defRPr>
            </a:lvl4pPr>
            <a:lvl5pPr marL="2194759" indent="0">
              <a:buNone/>
              <a:defRPr sz="2300" cap="all" baseline="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1519" y="11771"/>
            <a:ext cx="13533120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0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1517" y="11771"/>
            <a:ext cx="13533120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4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25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72185" y="1990374"/>
            <a:ext cx="11987213" cy="5178425"/>
          </a:xfrm>
        </p:spPr>
        <p:txBody>
          <a:bodyPr>
            <a:normAutofit/>
          </a:bodyPr>
          <a:lstStyle>
            <a:lvl1pPr marL="0" indent="0">
              <a:spcBef>
                <a:spcPts val="2200"/>
              </a:spcBef>
              <a:spcAft>
                <a:spcPts val="2200"/>
              </a:spcAft>
              <a:buNone/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518" y="11502"/>
            <a:ext cx="13532363" cy="1507935"/>
          </a:xfrm>
        </p:spPr>
        <p:txBody>
          <a:bodyPr/>
          <a:lstStyle>
            <a:lvl1pPr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2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5" y="0"/>
            <a:ext cx="1462708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814" y="11502"/>
            <a:ext cx="9537700" cy="1508760"/>
          </a:xfrm>
        </p:spPr>
        <p:txBody>
          <a:bodyPr anchor="b"/>
          <a:lstStyle>
            <a:lvl1pPr marL="0"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cap="all" baseline="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542" y="3169768"/>
            <a:ext cx="7117602" cy="2744244"/>
          </a:xfrm>
          <a:noFill/>
        </p:spPr>
        <p:txBody>
          <a:bodyPr lIns="274320" tIns="274320" rIns="274320" bIns="27432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400"/>
            </a:lvl1pPr>
            <a:lvl2pPr marL="548692" indent="0">
              <a:buNone/>
              <a:defRPr sz="2900"/>
            </a:lvl2pPr>
            <a:lvl3pPr marL="1097381" indent="0">
              <a:buNone/>
              <a:defRPr sz="2400"/>
            </a:lvl3pPr>
            <a:lvl4pPr marL="1646069" indent="0">
              <a:buNone/>
              <a:defRPr sz="2300"/>
            </a:lvl4pPr>
            <a:lvl5pPr marL="2194759" indent="0">
              <a:buNone/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74598" y="5965824"/>
            <a:ext cx="4856546" cy="442912"/>
          </a:xfrm>
        </p:spPr>
        <p:txBody>
          <a:bodyPr lIns="91440" rIns="91440" anchor="b" anchorCtr="0">
            <a:noAutofit/>
          </a:bodyPr>
          <a:lstStyle>
            <a:lvl1pPr marL="342900" indent="-342900" algn="r">
              <a:buFont typeface="Arial" panose="020B0604020202020204" pitchFamily="34" charset="0"/>
              <a:buNone/>
              <a:defRPr lang="en-US" sz="2200" b="1" kern="1200" dirty="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1pPr>
            <a:lvl2pPr marL="548692" indent="0">
              <a:buFontTx/>
              <a:buNone/>
              <a:defRPr>
                <a:solidFill>
                  <a:schemeClr val="accent5"/>
                </a:solidFill>
              </a:defRPr>
            </a:lvl2pPr>
            <a:lvl3pPr marL="1097381" indent="0">
              <a:buFontTx/>
              <a:buNone/>
              <a:defRPr>
                <a:solidFill>
                  <a:schemeClr val="accent5"/>
                </a:solidFill>
              </a:defRPr>
            </a:lvl3pPr>
            <a:lvl4pPr marL="1646069" indent="0">
              <a:buFontTx/>
              <a:buNone/>
              <a:defRPr>
                <a:solidFill>
                  <a:schemeClr val="accent5"/>
                </a:solidFill>
              </a:defRPr>
            </a:lvl4pPr>
            <a:lvl5pPr marL="2194759" indent="0">
              <a:buFontTx/>
              <a:buNone/>
              <a:defRPr>
                <a:solidFill>
                  <a:schemeClr val="accent5"/>
                </a:solidFill>
              </a:defRPr>
            </a:lvl5pPr>
          </a:lstStyle>
          <a:p>
            <a:pPr marL="230188" lvl="0" indent="-230188" algn="r" defTabSz="54869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–"/>
            </a:pPr>
            <a:r>
              <a:rPr lang="en-US" smtClean="0"/>
              <a:t>Click to edit Master text styles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206375" y="7868781"/>
            <a:ext cx="53022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 anchorCtr="0"/>
          <a:lstStyle/>
          <a:p>
            <a:pPr eaLnBrk="0" fontAlgn="auto" hangingPunct="0">
              <a:spcAft>
                <a:spcPts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045FBCF8-2D6C-409A-AFD6-D531690144F4}" type="slidenum">
              <a:rPr lang="en-US"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/>
              </a:rPr>
              <a:pPr eaLnBrk="0" fontAlgn="auto" hangingPunct="0">
                <a:spcAft>
                  <a:spcPts val="0"/>
                </a:spcAft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200" kern="1200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51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,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413250" cy="8229600"/>
          </a:xfrm>
        </p:spPr>
        <p:txBody>
          <a:bodyPr lIns="0" tIns="0" rIns="0" bIns="0" anchor="ctr" anchorCtr="1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037" y="11771"/>
            <a:ext cx="9025279" cy="1508760"/>
          </a:xfrm>
        </p:spPr>
        <p:txBody>
          <a:bodyPr anchor="b"/>
          <a:lstStyle>
            <a:lvl1pPr marL="0"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cap="all" baseline="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99037" y="1911351"/>
            <a:ext cx="9026055" cy="561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411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4630399" cy="8229600"/>
          </a:xfrm>
          <a:prstGeom prst="rect">
            <a:avLst/>
          </a:prstGeom>
          <a:solidFill>
            <a:srgbClr val="D3D3D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518" y="11771"/>
            <a:ext cx="13532363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519" y="1929384"/>
            <a:ext cx="13167362" cy="5431156"/>
          </a:xfrm>
          <a:prstGeom prst="rect">
            <a:avLst/>
          </a:prstGeom>
        </p:spPr>
        <p:txBody>
          <a:bodyPr vert="horz" lIns="0" tIns="54869" rIns="0" bIns="5486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66308" y="7820382"/>
            <a:ext cx="2986715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Arial"/>
              </a:rPr>
              <a:t>Copyright © 2013 Juniper Networks, Inc. </a:t>
            </a:r>
            <a:endParaRPr lang="en-US" sz="1200" dirty="0">
              <a:solidFill>
                <a:schemeClr val="bg1">
                  <a:lumMod val="50000"/>
                </a:schemeClr>
              </a:solidFill>
              <a:cs typeface="Arial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black">
          <a:xfrm>
            <a:off x="206375" y="7868781"/>
            <a:ext cx="53022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 anchorCtr="0"/>
          <a:lstStyle/>
          <a:p>
            <a:pPr eaLnBrk="0" fontAlgn="auto" hangingPunct="0">
              <a:spcAft>
                <a:spcPts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045FBCF8-2D6C-409A-AFD6-D531690144F4}" type="slidenum">
              <a:rPr lang="en-US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/>
              </a:rPr>
              <a:pPr eaLnBrk="0" fontAlgn="auto" hangingPunct="0">
                <a:spcAft>
                  <a:spcPts val="0"/>
                </a:spcAft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2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812" r:id="rId3"/>
    <p:sldLayoutId id="2147483834" r:id="rId4"/>
    <p:sldLayoutId id="2147483835" r:id="rId5"/>
    <p:sldLayoutId id="2147483655" r:id="rId6"/>
    <p:sldLayoutId id="2147483843" r:id="rId7"/>
    <p:sldLayoutId id="2147483652" r:id="rId8"/>
    <p:sldLayoutId id="2147483841" r:id="rId9"/>
    <p:sldLayoutId id="2147483842" r:id="rId10"/>
    <p:sldLayoutId id="2147483820" r:id="rId11"/>
    <p:sldLayoutId id="2147483898" r:id="rId12"/>
    <p:sldLayoutId id="2147483872" r:id="rId13"/>
    <p:sldLayoutId id="2147483900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548690" rtl="0" eaLnBrk="1" latinLnBrk="0" hangingPunct="1">
        <a:lnSpc>
          <a:spcPct val="95000"/>
        </a:lnSpc>
        <a:spcBef>
          <a:spcPct val="0"/>
        </a:spcBef>
        <a:spcAft>
          <a:spcPts val="200"/>
        </a:spcAft>
        <a:buNone/>
        <a:defRPr sz="4400" b="1" i="0" kern="1200" cap="all" baseline="0">
          <a:solidFill>
            <a:srgbClr val="0067AB"/>
          </a:solidFill>
          <a:latin typeface="Arial"/>
          <a:ea typeface="+mj-ea"/>
          <a:cs typeface="Arial"/>
        </a:defRPr>
      </a:lvl1pPr>
    </p:titleStyle>
    <p:bodyStyle>
      <a:lvl1pPr marL="411518" indent="-411518" algn="l" defTabSz="54869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891623" indent="-342931" algn="l" defTabSz="54869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tabLst>
          <a:tab pos="744538" algn="l"/>
        </a:tabLst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371727" indent="-274346" algn="l" defTabSz="54869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/>
        <a:buChar char="•"/>
        <a:tabLst>
          <a:tab pos="744538" algn="l"/>
        </a:tabLst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920415" indent="-274346" algn="l" defTabSz="54869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/>
        <a:buChar char="–"/>
        <a:tabLst>
          <a:tab pos="744538" algn="l"/>
        </a:tabLst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469105" indent="-274346" algn="l" defTabSz="54869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3017796" indent="-274346" algn="l" defTabSz="54869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487" indent="-274346" algn="l" defTabSz="54869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5179" indent="-274346" algn="l" defTabSz="54869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868" indent="-274346" algn="l" defTabSz="54869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90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381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6072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762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451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2143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832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522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uniper/contrail-controller/blob/master/src/bgp/bgp_peer.sandes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raft-uttaro-idr-bgp-persistence" TargetMode="External"/><Relationship Id="rId4" Type="http://schemas.openxmlformats.org/officeDocument/2006/relationships/hyperlink" Target="https://github.com/rombie/contrail-controller/blob/gr_images/specs/images/BGP_GR_UVE.png" TargetMode="External"/><Relationship Id="rId5" Type="http://schemas.openxmlformats.org/officeDocument/2006/relationships/hyperlink" Target="https://github.com/rombie/contrail-controller/blob/gr_images/specs/images/BGP_GR_Introspect.png" TargetMode="External"/><Relationship Id="rId6" Type="http://schemas.openxmlformats.org/officeDocument/2006/relationships/hyperlink" Target="http://10.87.64.129:8083/Snh_BgpNeighborReq?x=5b4s4" TargetMode="External"/><Relationship Id="rId7" Type="http://schemas.openxmlformats.org/officeDocument/2006/relationships/hyperlink" Target="https://github.com/rombie/contrail-controller/blob/gr_images/specs/images/BGP_GR_Stale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iper/contrail-controller/wiki/Graceful-Restart" TargetMode="External"/><Relationship Id="rId4" Type="http://schemas.openxmlformats.org/officeDocument/2006/relationships/hyperlink" Target="file://localhost/RFC4724https/::tools.ietf.org:html:rfc4724" TargetMode="External"/><Relationship Id="rId5" Type="http://schemas.openxmlformats.org/officeDocument/2006/relationships/hyperlink" Target="file://localhost/persistencehttps/::tools.ietf.org:html:draft-uttaro-idr-bgp-persistence-03" TargetMode="External"/><Relationship Id="rId6" Type="http://schemas.openxmlformats.org/officeDocument/2006/relationships/hyperlink" Target="file://localhost/BluePrinthttps/::blueprints.launchpad.net:juniperopenstack:+spec:contrail-control-graceful-restart" TargetMode="External"/><Relationship Id="rId7" Type="http://schemas.openxmlformats.org/officeDocument/2006/relationships/hyperlink" Target="http://www.juniper.net/techpubs/en_US/contrail2.21/topics/concept/using-headless-vrouter-vnc.html" TargetMode="External"/><Relationship Id="rId8" Type="http://schemas.openxmlformats.org/officeDocument/2006/relationships/hyperlink" Target="https://www.juniper.net/documentation/en_US/junos15.1/topics/task/configuration/graceful-restart-for-routing-protocols-configuring.html" TargetMode="External"/><Relationship Id="rId9" Type="http://schemas.openxmlformats.org/officeDocument/2006/relationships/hyperlink" Target="https://www.juniper.net/documentation/en_US/junos15.1/topics/concept/bgp-long-lived-graceful-restart.html" TargetMode="External"/><Relationship Id="rId10" Type="http://schemas.openxmlformats.org/officeDocument/2006/relationships/hyperlink" Target="file://localhost/Testhttps/::github.com:Juniper:contrail-controller:blob:master:src:bgp:test:graceful_restart_test.cc" TargetMode="External"/><Relationship Id="rId11" Type="http://schemas.openxmlformats.org/officeDocument/2006/relationships/hyperlink" Target="https://junipernetworks.sharepoint.com/teams/mvp/Contrail/docs/Engineering/QA/LLGR/GR_LLGR_test.xlsx?d=w1cf5e8667b15478791c6e3d4364d47fb&amp;e=4:c107e1f4ce1f4eb688677625c6bb66c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uniper/contrail-controller/wiki/Graceful-Restar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724" TargetMode="External"/><Relationship Id="rId4" Type="http://schemas.openxmlformats.org/officeDocument/2006/relationships/hyperlink" Target="draft-uttaro-idr-bgp-persistenc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uniper/contrail-controller/blob/master/src/schema/vnc_cfg.xs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BGP Graceful </a:t>
            </a:r>
            <a:r>
              <a:rPr lang="en-US" sz="6600" dirty="0" smtClean="0"/>
              <a:t>Restart (GR)</a:t>
            </a:r>
            <a:endParaRPr lang="en-US" sz="6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0"/>
          </p:nvPr>
        </p:nvSpPr>
        <p:spPr>
          <a:xfrm>
            <a:off x="890700" y="5977320"/>
            <a:ext cx="10241282" cy="1455220"/>
          </a:xfrm>
        </p:spPr>
        <p:txBody>
          <a:bodyPr>
            <a:normAutofit/>
          </a:bodyPr>
          <a:lstStyle/>
          <a:p>
            <a:r>
              <a:rPr lang="en-US" dirty="0" smtClean="0"/>
              <a:t>Ananth </a:t>
            </a:r>
            <a:r>
              <a:rPr lang="en-US" dirty="0" err="1" smtClean="0"/>
              <a:t>suryanarayana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anantha@juniper.net</a:t>
            </a:r>
            <a:endParaRPr lang="en-US" dirty="0" smtClean="0"/>
          </a:p>
          <a:p>
            <a:r>
              <a:rPr lang="en-US" dirty="0" smtClean="0"/>
              <a:t>12/14/2016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Peers are expected to send end-of-rib markers</a:t>
            </a:r>
          </a:p>
          <a:p>
            <a:r>
              <a:rPr lang="en-US" dirty="0" smtClean="0"/>
              <a:t>When end-of-rib marker is received for all GR families, GR process completes after deleting all remaining stale routes</a:t>
            </a:r>
          </a:p>
          <a:p>
            <a:r>
              <a:rPr lang="en-US" dirty="0" smtClean="0"/>
              <a:t>In contrail, GR works only if configured for _all_ negotiated address families</a:t>
            </a:r>
          </a:p>
          <a:p>
            <a:pPr lvl="1"/>
            <a:r>
              <a:rPr lang="en-US" dirty="0" smtClean="0"/>
              <a:t>E.g. If GR will not be in effect if configured for </a:t>
            </a:r>
            <a:r>
              <a:rPr lang="en-US" dirty="0" err="1" smtClean="0"/>
              <a:t>inet-vpn</a:t>
            </a:r>
            <a:r>
              <a:rPr lang="en-US" dirty="0" smtClean="0"/>
              <a:t> and not for inet6-vpn</a:t>
            </a:r>
          </a:p>
          <a:p>
            <a:r>
              <a:rPr lang="en-US" dirty="0" smtClean="0"/>
              <a:t>End-of-rib timer value is configurable in schema (</a:t>
            </a:r>
            <a:r>
              <a:rPr lang="en-US" dirty="0" err="1" smtClean="0"/>
              <a:t>ui</a:t>
            </a:r>
            <a:r>
              <a:rPr lang="en-US" dirty="0" smtClean="0"/>
              <a:t>/script)</a:t>
            </a:r>
          </a:p>
          <a:p>
            <a:r>
              <a:rPr lang="en-US" dirty="0" smtClean="0"/>
              <a:t>Testing has been done between control-node </a:t>
            </a:r>
            <a:r>
              <a:rPr lang="en-US" dirty="0" err="1" smtClean="0"/>
              <a:t>bgp</a:t>
            </a:r>
            <a:r>
              <a:rPr lang="en-US" dirty="0" smtClean="0"/>
              <a:t> peering and between JUNOS and control-node</a:t>
            </a:r>
          </a:p>
          <a:p>
            <a:r>
              <a:rPr lang="en-US" dirty="0" smtClean="0"/>
              <a:t>JUNOS added LLGR for the first time in 15.1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0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User-Visible Features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learned from a BGP peer can remain the table even if the session goes down and remains down</a:t>
            </a:r>
          </a:p>
          <a:p>
            <a:r>
              <a:rPr lang="en-US" dirty="0" smtClean="0"/>
              <a:t>Such routes remain advertised to the rest of the network as before</a:t>
            </a:r>
          </a:p>
          <a:p>
            <a:pPr lvl="1"/>
            <a:r>
              <a:rPr lang="en-US" dirty="0" smtClean="0"/>
              <a:t>When running LLGR_TIMER state, routes shall be less preferred. LLGR_STALE community is also added to such paths</a:t>
            </a:r>
          </a:p>
          <a:p>
            <a:r>
              <a:rPr lang="en-US" dirty="0" smtClean="0"/>
              <a:t>Contrail-control introspect and UVE has </a:t>
            </a:r>
            <a:r>
              <a:rPr lang="en-US" dirty="0" smtClean="0">
                <a:hlinkClick r:id="rId3"/>
              </a:rPr>
              <a:t>peer_close_state</a:t>
            </a:r>
            <a:r>
              <a:rPr lang="en-US" dirty="0" smtClean="0"/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41250194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GR/LLGR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 Protocol details in RFC4724s </a:t>
            </a:r>
          </a:p>
          <a:p>
            <a:r>
              <a:rPr lang="en-US" dirty="0" smtClean="0"/>
              <a:t>LLGR Protocol details in </a:t>
            </a:r>
            <a:r>
              <a:rPr lang="en-US" dirty="0" smtClean="0">
                <a:hlinkClick r:id="rId3" action="ppaction://hlinkfile"/>
              </a:rPr>
              <a:t>draft</a:t>
            </a:r>
            <a:r>
              <a:rPr lang="en-US" dirty="0">
                <a:hlinkClick r:id="rId3" action="ppaction://hlinkfile"/>
              </a:rPr>
              <a:t>-uttaro-idr-bgp-</a:t>
            </a:r>
            <a:r>
              <a:rPr lang="en-US" dirty="0" smtClean="0">
                <a:hlinkClick r:id="rId3" action="ppaction://hlinkfile"/>
              </a:rPr>
              <a:t>persistence</a:t>
            </a:r>
          </a:p>
          <a:p>
            <a:r>
              <a:rPr lang="en-US" dirty="0" smtClean="0"/>
              <a:t>Look for PeerClose info in introspect, logs or UVEs. e.g.</a:t>
            </a:r>
          </a:p>
          <a:p>
            <a:pPr lvl="1"/>
            <a:r>
              <a:rPr lang="en-US" dirty="0" smtClean="0">
                <a:hlinkClick r:id="rId4"/>
              </a:rPr>
              <a:t>UVE </a:t>
            </a:r>
            <a:r>
              <a:rPr lang="en-US" sz="2400" dirty="0" smtClean="0"/>
              <a:t>http</a:t>
            </a:r>
            <a:r>
              <a:rPr lang="en-US" sz="2400" dirty="0"/>
              <a:t>://10.87.64.129:8083/</a:t>
            </a:r>
            <a:r>
              <a:rPr lang="en-US" sz="2400" dirty="0" err="1"/>
              <a:t>Snh_SandeshUVECacheReq?x</a:t>
            </a:r>
            <a:r>
              <a:rPr lang="en-US" sz="2400" dirty="0"/>
              <a:t>=</a:t>
            </a:r>
            <a:r>
              <a:rPr lang="en-US" sz="2400" dirty="0" err="1"/>
              <a:t>BgpPeerInfoData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Introspect</a:t>
            </a:r>
            <a:r>
              <a:rPr lang="en-US" dirty="0" smtClean="0"/>
              <a:t> </a:t>
            </a:r>
            <a:r>
              <a:rPr lang="en-US" sz="2400" dirty="0" smtClean="0">
                <a:hlinkClick r:id="rId6"/>
              </a:rPr>
              <a:t>http</a:t>
            </a:r>
            <a:r>
              <a:rPr lang="en-US" sz="2400" dirty="0">
                <a:hlinkClick r:id="rId6"/>
              </a:rPr>
              <a:t>://10.87.64.129:8083/Snh_BgpNeighborReq?x=</a:t>
            </a:r>
            <a:r>
              <a:rPr lang="en-US" sz="2400" dirty="0" smtClean="0">
                <a:hlinkClick r:id="rId6"/>
              </a:rPr>
              <a:t>5b4s4</a:t>
            </a:r>
            <a:endParaRPr lang="en-US" sz="2400" dirty="0" smtClean="0"/>
          </a:p>
          <a:p>
            <a:r>
              <a:rPr lang="en-US" dirty="0" smtClean="0"/>
              <a:t>Look for Stale/</a:t>
            </a:r>
            <a:r>
              <a:rPr lang="en-US" dirty="0" err="1" smtClean="0"/>
              <a:t>LlgrStale</a:t>
            </a:r>
            <a:r>
              <a:rPr lang="en-US" dirty="0" smtClean="0"/>
              <a:t> route flag in introspect. E.g.</a:t>
            </a:r>
          </a:p>
          <a:p>
            <a:pPr lvl="1"/>
            <a:r>
              <a:rPr lang="de-DE" dirty="0" smtClean="0">
                <a:hlinkClick r:id="rId7"/>
              </a:rPr>
              <a:t>Introspect </a:t>
            </a:r>
            <a:r>
              <a:rPr lang="de-DE" dirty="0" smtClean="0"/>
              <a:t>http</a:t>
            </a:r>
            <a:r>
              <a:rPr lang="de-DE" dirty="0"/>
              <a:t>://10.87.64.129:8083/</a:t>
            </a:r>
            <a:r>
              <a:rPr lang="de-DE" dirty="0" err="1"/>
              <a:t>Snh_ShowRouteReq?x</a:t>
            </a:r>
            <a:r>
              <a:rPr lang="de-DE" dirty="0"/>
              <a:t>=bgp.l3vpn.0</a:t>
            </a:r>
            <a:endParaRPr lang="en-US" dirty="0" smtClean="0"/>
          </a:p>
          <a:p>
            <a:r>
              <a:rPr lang="en-US" dirty="0" smtClean="0"/>
              <a:t>Look for BGP neighbor state and route state information on peer routers such as JUNOS using device specific debug </a:t>
            </a:r>
            <a:r>
              <a:rPr lang="en-US" dirty="0" err="1" smtClean="0"/>
              <a:t>bgp</a:t>
            </a:r>
            <a:r>
              <a:rPr lang="en-US" dirty="0" smtClean="0"/>
              <a:t> commands</a:t>
            </a:r>
          </a:p>
          <a:p>
            <a:endParaRPr lang="en-US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379346" y="1556386"/>
            <a:ext cx="65" cy="4801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endParaRPr lang="en-US" sz="312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682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and Performance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GR, memory consumption can remain high even after </a:t>
            </a:r>
            <a:r>
              <a:rPr lang="en-US" dirty="0" err="1" smtClean="0"/>
              <a:t>bgp</a:t>
            </a:r>
            <a:r>
              <a:rPr lang="en-US" dirty="0" smtClean="0"/>
              <a:t> session resets</a:t>
            </a:r>
          </a:p>
          <a:p>
            <a:pPr lvl="1"/>
            <a:r>
              <a:rPr lang="en-US" dirty="0" smtClean="0"/>
              <a:t>Because the routes learned from the peer are kept intact and remain advertised to other peers as needed</a:t>
            </a:r>
          </a:p>
          <a:p>
            <a:r>
              <a:rPr lang="en-US" dirty="0" smtClean="0"/>
              <a:t>There is no additional significant impact to CPU usage due GR/LLGR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12812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Caveats and Limitations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</a:t>
            </a:r>
            <a:r>
              <a:rPr lang="en-US" dirty="0"/>
              <a:t>/LLGR feature with a peer comes into effect either to all negotiated address-families or to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 smtClean="0"/>
              <a:t>GracefulRestart (GR) for </a:t>
            </a:r>
            <a:r>
              <a:rPr lang="en-US" dirty="0"/>
              <a:t>contrail-</a:t>
            </a:r>
            <a:r>
              <a:rPr lang="en-US" dirty="0" err="1"/>
              <a:t>vrouter</a:t>
            </a:r>
            <a:r>
              <a:rPr lang="en-US" dirty="0"/>
              <a:t>-agents is not supported yet (in 3.2). </a:t>
            </a:r>
            <a:endParaRPr lang="en-US" dirty="0" smtClean="0"/>
          </a:p>
          <a:p>
            <a:r>
              <a:rPr lang="en-US" dirty="0" smtClean="0"/>
              <a:t>GR</a:t>
            </a:r>
            <a:r>
              <a:rPr lang="en-US" dirty="0"/>
              <a:t>/LLGR is not supported for multicast routes</a:t>
            </a:r>
          </a:p>
          <a:p>
            <a:r>
              <a:rPr lang="en-US" dirty="0" smtClean="0"/>
              <a:t>GR</a:t>
            </a:r>
            <a:r>
              <a:rPr lang="en-US" dirty="0"/>
              <a:t>/LLGR helper mode may not work correctly for EVPN routes, if the restarting node does not preserve forwarding state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8954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3"/>
              </a:rPr>
              <a:t>Contrail Controller GR Wiki</a:t>
            </a:r>
            <a:endParaRPr lang="en-US" dirty="0" smtClean="0">
              <a:hlinkClick r:id="rId4" action="ppaction://hlinkfile"/>
            </a:endParaRPr>
          </a:p>
          <a:p>
            <a:r>
              <a:rPr lang="en-US" dirty="0" smtClean="0">
                <a:hlinkClick r:id="rId4" action="ppaction://hlinkfile"/>
              </a:rPr>
              <a:t>GracefulRestart </a:t>
            </a:r>
            <a:r>
              <a:rPr lang="en-US" dirty="0">
                <a:hlinkClick r:id="rId4" action="ppaction://hlinkfile"/>
              </a:rPr>
              <a:t>for BGP (and XMPP) </a:t>
            </a:r>
            <a:r>
              <a:rPr lang="en-US" dirty="0" smtClean="0">
                <a:hlinkClick r:id="rId4" action="ppaction://hlinkfile"/>
              </a:rPr>
              <a:t>follows specifications</a:t>
            </a:r>
            <a:endParaRPr lang="en-US" dirty="0"/>
          </a:p>
          <a:p>
            <a:r>
              <a:rPr lang="en-US" dirty="0" smtClean="0">
                <a:hlinkClick r:id="rId5" action="ppaction://hlinkfile"/>
              </a:rPr>
              <a:t>LongLivedGracefulRestart </a:t>
            </a:r>
            <a:r>
              <a:rPr lang="en-US" dirty="0">
                <a:hlinkClick r:id="rId5" action="ppaction://hlinkfile"/>
              </a:rPr>
              <a:t>feature follows </a:t>
            </a:r>
            <a:r>
              <a:rPr lang="en-US" dirty="0" smtClean="0">
                <a:hlinkClick r:id="rId5" action="ppaction://hlinkfile"/>
              </a:rPr>
              <a:t>draft</a:t>
            </a:r>
            <a:r>
              <a:rPr lang="en-US" dirty="0">
                <a:hlinkClick r:id="rId5" action="ppaction://hlinkfile"/>
              </a:rPr>
              <a:t>-uttaro-idr-bgp</a:t>
            </a:r>
            <a:r>
              <a:rPr lang="en-US" dirty="0" smtClean="0">
                <a:hlinkClick r:id="rId5" action="ppaction://hlinkfile"/>
              </a:rPr>
              <a:t>-specifications</a:t>
            </a:r>
            <a:endParaRPr lang="en-US" dirty="0"/>
          </a:p>
          <a:p>
            <a:r>
              <a:rPr lang="en-US" dirty="0" smtClean="0">
                <a:hlinkClick r:id="rId6" action="ppaction://hlinkfile"/>
              </a:rPr>
              <a:t>GR Feature blue print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Vrouter Head-Less Mode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JUNOS 15.1 GR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JUNOS 15.1 LLGR</a:t>
            </a:r>
            <a:endParaRPr lang="en-US" dirty="0" smtClean="0"/>
          </a:p>
          <a:p>
            <a:r>
              <a:rPr lang="en-US" dirty="0" smtClean="0">
                <a:hlinkClick r:id="rId10" action="ppaction://hlinkfile"/>
              </a:rPr>
              <a:t>Unit </a:t>
            </a:r>
            <a:r>
              <a:rPr lang="en-US" dirty="0" smtClean="0">
                <a:hlinkClick r:id="rId10" action="ppaction://hlinkfile"/>
              </a:rPr>
              <a:t>Test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System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5267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1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dirty="0">
                <a:solidFill>
                  <a:srgbClr val="00B050"/>
                </a:solidFill>
              </a:rPr>
              <a:t>Graceful and Long-Lived Graceful Restart in BGP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Wiki </a:t>
            </a:r>
            <a:r>
              <a:rPr lang="en-US" dirty="0" smtClean="0"/>
              <a:t>at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://github.com/Juniper/contrail-controller/wiki/Graceful-</a:t>
            </a:r>
            <a:r>
              <a:rPr lang="en-US" sz="2400" dirty="0" smtClean="0">
                <a:hlinkClick r:id="rId3"/>
              </a:rPr>
              <a:t>Restart</a:t>
            </a:r>
            <a:endParaRPr lang="en-US" sz="2400" dirty="0"/>
          </a:p>
          <a:p>
            <a:r>
              <a:rPr lang="en-US" dirty="0" smtClean="0"/>
              <a:t>Initial support in R3.2 (For BGP)</a:t>
            </a:r>
          </a:p>
          <a:p>
            <a:r>
              <a:rPr lang="en-US" dirty="0" smtClean="0"/>
              <a:t>Technical contributors</a:t>
            </a:r>
          </a:p>
          <a:p>
            <a:pPr lvl="1"/>
            <a:r>
              <a:rPr lang="en-US" dirty="0" smtClean="0"/>
              <a:t>Ananth Suryanarayana (</a:t>
            </a:r>
            <a:r>
              <a:rPr lang="en-US" dirty="0" err="1" smtClean="0"/>
              <a:t>anantha@juniper.net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Nischal</a:t>
            </a:r>
            <a:r>
              <a:rPr lang="en-US" dirty="0" smtClean="0"/>
              <a:t> </a:t>
            </a:r>
            <a:r>
              <a:rPr lang="en-US" dirty="0" err="1" smtClean="0"/>
              <a:t>Sheth</a:t>
            </a:r>
            <a:r>
              <a:rPr lang="en-US" dirty="0" smtClean="0"/>
              <a:t> (</a:t>
            </a:r>
            <a:r>
              <a:rPr lang="en-US" dirty="0" err="1" smtClean="0"/>
              <a:t>nsheth@juniper.net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5480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contrail cluster, traffic is generally affected when contrail-control software components go down</a:t>
            </a:r>
          </a:p>
          <a:p>
            <a:r>
              <a:rPr lang="en-US" dirty="0" smtClean="0"/>
              <a:t>Traffic can be severely affected for a long time if </a:t>
            </a:r>
            <a:r>
              <a:rPr lang="en-US" b="1" dirty="0" smtClean="0"/>
              <a:t>all</a:t>
            </a:r>
            <a:r>
              <a:rPr lang="en-US" dirty="0" smtClean="0"/>
              <a:t> contrail-control processes go down and remain down</a:t>
            </a:r>
          </a:p>
          <a:p>
            <a:r>
              <a:rPr lang="en-US" dirty="0" smtClean="0"/>
              <a:t>Customer traffic is also affected if BGPaaS sessions reset</a:t>
            </a:r>
          </a:p>
          <a:p>
            <a:r>
              <a:rPr lang="en-US" dirty="0" smtClean="0"/>
              <a:t>Current GR specification limits maximum GR time to only an hour or so</a:t>
            </a:r>
          </a:p>
          <a:p>
            <a:pPr lvl="1"/>
            <a:r>
              <a:rPr lang="en-US" dirty="0" smtClean="0"/>
              <a:t>LLGR essentially relaxes this limit to a much larger value</a:t>
            </a:r>
          </a:p>
        </p:txBody>
      </p:sp>
    </p:spTree>
    <p:extLst>
      <p:ext uri="{BB962C8B-B14F-4D97-AF65-F5344CB8AC3E}">
        <p14:creationId xmlns:p14="http://schemas.microsoft.com/office/powerpoint/2010/main" val="37396218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1236459" y="2076829"/>
            <a:ext cx="12422693" cy="19313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16" y="-848062"/>
            <a:ext cx="13533120" cy="1507935"/>
          </a:xfrm>
        </p:spPr>
        <p:txBody>
          <a:bodyPr/>
          <a:lstStyle/>
          <a:p>
            <a:r>
              <a:rPr lang="en-US" dirty="0" smtClean="0"/>
              <a:t>Problem1: Vrouter Headless mode</a:t>
            </a:r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2482714" y="2363167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439687" y="2441158"/>
            <a:ext cx="2016238" cy="9532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1351087" y="2566273"/>
            <a:ext cx="1627254" cy="85983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Plaque 10"/>
          <p:cNvSpPr/>
          <p:nvPr/>
        </p:nvSpPr>
        <p:spPr>
          <a:xfrm>
            <a:off x="2024145" y="5648997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Compute2</a:t>
            </a:r>
            <a:endParaRPr lang="en-US" sz="1200" dirty="0"/>
          </a:p>
        </p:txBody>
      </p:sp>
      <p:sp>
        <p:nvSpPr>
          <p:cNvPr id="12" name="Plaque 11"/>
          <p:cNvSpPr/>
          <p:nvPr/>
        </p:nvSpPr>
        <p:spPr>
          <a:xfrm>
            <a:off x="429965" y="5655887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Compute1</a:t>
            </a:r>
            <a:endParaRPr lang="en-US" sz="1200" dirty="0"/>
          </a:p>
        </p:txBody>
      </p:sp>
      <p:sp>
        <p:nvSpPr>
          <p:cNvPr id="14" name="Plaque 13"/>
          <p:cNvSpPr/>
          <p:nvPr/>
        </p:nvSpPr>
        <p:spPr>
          <a:xfrm>
            <a:off x="3619100" y="5655887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Compute3</a:t>
            </a:r>
            <a:endParaRPr lang="en-US" sz="1200" dirty="0"/>
          </a:p>
        </p:txBody>
      </p:sp>
      <p:sp>
        <p:nvSpPr>
          <p:cNvPr id="15" name="Plaque 14"/>
          <p:cNvSpPr/>
          <p:nvPr/>
        </p:nvSpPr>
        <p:spPr>
          <a:xfrm>
            <a:off x="5129946" y="5676004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Compute4</a:t>
            </a:r>
            <a:endParaRPr lang="en-US" sz="1200" dirty="0"/>
          </a:p>
        </p:txBody>
      </p:sp>
      <p:sp>
        <p:nvSpPr>
          <p:cNvPr id="16" name="Plaque 15"/>
          <p:cNvSpPr/>
          <p:nvPr/>
        </p:nvSpPr>
        <p:spPr>
          <a:xfrm>
            <a:off x="6635989" y="5676004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Compute5</a:t>
            </a:r>
            <a:endParaRPr lang="en-US" sz="1200" dirty="0"/>
          </a:p>
        </p:txBody>
      </p:sp>
      <p:sp>
        <p:nvSpPr>
          <p:cNvPr id="17" name="Plaque 16"/>
          <p:cNvSpPr/>
          <p:nvPr/>
        </p:nvSpPr>
        <p:spPr>
          <a:xfrm>
            <a:off x="8203967" y="5703012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Compute6</a:t>
            </a:r>
            <a:endParaRPr lang="en-US" sz="1200" dirty="0"/>
          </a:p>
        </p:txBody>
      </p:sp>
      <p:sp>
        <p:nvSpPr>
          <p:cNvPr id="18" name="Plaque 17"/>
          <p:cNvSpPr/>
          <p:nvPr/>
        </p:nvSpPr>
        <p:spPr>
          <a:xfrm>
            <a:off x="10047960" y="5662225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Compute7</a:t>
            </a:r>
            <a:endParaRPr lang="en-US" sz="1200" dirty="0"/>
          </a:p>
        </p:txBody>
      </p:sp>
      <p:sp>
        <p:nvSpPr>
          <p:cNvPr id="19" name="Plaque 18"/>
          <p:cNvSpPr/>
          <p:nvPr/>
        </p:nvSpPr>
        <p:spPr>
          <a:xfrm>
            <a:off x="13012190" y="5676004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Compute9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164214" y="3412879"/>
            <a:ext cx="1759551" cy="22361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540103" y="3412878"/>
            <a:ext cx="536062" cy="2236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40103" y="3361620"/>
            <a:ext cx="4651275" cy="2236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</p:cNvCxnSpPr>
          <p:nvPr/>
        </p:nvCxnSpPr>
        <p:spPr>
          <a:xfrm flipV="1">
            <a:off x="4273971" y="3408195"/>
            <a:ext cx="2917407" cy="2247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164214" y="3408195"/>
            <a:ext cx="5888253" cy="21895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333886" y="3426107"/>
            <a:ext cx="2498786" cy="2276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290860" y="3426107"/>
            <a:ext cx="4667940" cy="2276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2"/>
          </p:cNvCxnSpPr>
          <p:nvPr/>
        </p:nvCxnSpPr>
        <p:spPr>
          <a:xfrm flipH="1" flipV="1">
            <a:off x="3408794" y="3408195"/>
            <a:ext cx="803706" cy="22314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</p:cNvCxnSpPr>
          <p:nvPr/>
        </p:nvCxnSpPr>
        <p:spPr>
          <a:xfrm flipH="1" flipV="1">
            <a:off x="3426494" y="3426107"/>
            <a:ext cx="3864366" cy="2249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84817" y="3426107"/>
            <a:ext cx="6173983" cy="2236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laque 35"/>
          <p:cNvSpPr/>
          <p:nvPr/>
        </p:nvSpPr>
        <p:spPr>
          <a:xfrm>
            <a:off x="11562762" y="5710452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Compute8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36" idx="0"/>
          </p:cNvCxnSpPr>
          <p:nvPr/>
        </p:nvCxnSpPr>
        <p:spPr>
          <a:xfrm flipH="1" flipV="1">
            <a:off x="7698396" y="3347842"/>
            <a:ext cx="4519237" cy="2362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0"/>
          </p:cNvCxnSpPr>
          <p:nvPr/>
        </p:nvCxnSpPr>
        <p:spPr>
          <a:xfrm flipH="1" flipV="1">
            <a:off x="7646511" y="3375400"/>
            <a:ext cx="3056320" cy="2286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0"/>
          </p:cNvCxnSpPr>
          <p:nvPr/>
        </p:nvCxnSpPr>
        <p:spPr>
          <a:xfrm flipH="1" flipV="1">
            <a:off x="3731294" y="3394417"/>
            <a:ext cx="5127544" cy="2308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0"/>
          </p:cNvCxnSpPr>
          <p:nvPr/>
        </p:nvCxnSpPr>
        <p:spPr>
          <a:xfrm flipH="1" flipV="1">
            <a:off x="7850797" y="3394417"/>
            <a:ext cx="5816264" cy="228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858838" y="3426107"/>
            <a:ext cx="3099962" cy="22769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667652" y="3426107"/>
            <a:ext cx="1291148" cy="2218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1958800" y="3444019"/>
            <a:ext cx="205914" cy="2218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1958800" y="3457798"/>
            <a:ext cx="1728106" cy="2218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 Single Corner Rectangle 62"/>
          <p:cNvSpPr/>
          <p:nvPr/>
        </p:nvSpPr>
        <p:spPr>
          <a:xfrm>
            <a:off x="4858737" y="659873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MX1</a:t>
            </a:r>
          </a:p>
          <a:p>
            <a:pPr algn="ctr"/>
            <a:r>
              <a:rPr lang="en-US" sz="1200" dirty="0" smtClean="0"/>
              <a:t>GR Helper</a:t>
            </a:r>
            <a:endParaRPr lang="en-US" sz="1200" dirty="0"/>
          </a:p>
        </p:txBody>
      </p:sp>
      <p:sp>
        <p:nvSpPr>
          <p:cNvPr id="64" name="Round Single Corner Rectangle 63"/>
          <p:cNvSpPr/>
          <p:nvPr/>
        </p:nvSpPr>
        <p:spPr>
          <a:xfrm>
            <a:off x="8455925" y="659873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MX2</a:t>
            </a:r>
          </a:p>
          <a:p>
            <a:pPr algn="ctr"/>
            <a:r>
              <a:rPr lang="en-US" sz="1200" dirty="0" smtClean="0"/>
              <a:t>GR Helper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8" idx="3"/>
          </p:cNvCxnSpPr>
          <p:nvPr/>
        </p:nvCxnSpPr>
        <p:spPr>
          <a:xfrm>
            <a:off x="4334873" y="2885681"/>
            <a:ext cx="2047425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455925" y="2890364"/>
            <a:ext cx="2789324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0" idx="0"/>
          </p:cNvCxnSpPr>
          <p:nvPr/>
        </p:nvCxnSpPr>
        <p:spPr>
          <a:xfrm>
            <a:off x="10413922" y="1137903"/>
            <a:ext cx="1750792" cy="142837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9" idx="0"/>
          </p:cNvCxnSpPr>
          <p:nvPr/>
        </p:nvCxnSpPr>
        <p:spPr>
          <a:xfrm>
            <a:off x="6635989" y="1124674"/>
            <a:ext cx="811817" cy="1316484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" idx="0"/>
          </p:cNvCxnSpPr>
          <p:nvPr/>
        </p:nvCxnSpPr>
        <p:spPr>
          <a:xfrm flipH="1">
            <a:off x="7447806" y="1124674"/>
            <a:ext cx="1005124" cy="1316484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1"/>
          </p:cNvCxnSpPr>
          <p:nvPr/>
        </p:nvCxnSpPr>
        <p:spPr>
          <a:xfrm flipH="1">
            <a:off x="3408794" y="1182387"/>
            <a:ext cx="1449943" cy="1185463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2"/>
          </p:cNvCxnSpPr>
          <p:nvPr/>
        </p:nvCxnSpPr>
        <p:spPr>
          <a:xfrm flipH="1">
            <a:off x="4392263" y="1704901"/>
            <a:ext cx="4989742" cy="1079913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3"/>
          </p:cNvCxnSpPr>
          <p:nvPr/>
        </p:nvCxnSpPr>
        <p:spPr>
          <a:xfrm>
            <a:off x="6710896" y="1182387"/>
            <a:ext cx="4628511" cy="1707977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64" idx="1"/>
          </p:cNvCxnSpPr>
          <p:nvPr/>
        </p:nvCxnSpPr>
        <p:spPr>
          <a:xfrm>
            <a:off x="6635989" y="1138178"/>
            <a:ext cx="1819936" cy="44209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392262" y="3412879"/>
            <a:ext cx="6872238" cy="3114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848790" y="660149"/>
            <a:ext cx="2047425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383004" y="475207"/>
            <a:ext cx="67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BGP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11848790" y="1704901"/>
            <a:ext cx="204742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383004" y="1520235"/>
            <a:ext cx="83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XMPP</a:t>
            </a:r>
            <a:endParaRPr lang="en-US" dirty="0"/>
          </a:p>
        </p:txBody>
      </p:sp>
      <p:sp>
        <p:nvSpPr>
          <p:cNvPr id="95" name="Left-Right Arrow 94"/>
          <p:cNvSpPr/>
          <p:nvPr/>
        </p:nvSpPr>
        <p:spPr>
          <a:xfrm>
            <a:off x="2493800" y="7301972"/>
            <a:ext cx="9723833" cy="608497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East-West traffic</a:t>
            </a:r>
            <a:endParaRPr lang="en-US" sz="1200" dirty="0"/>
          </a:p>
        </p:txBody>
      </p:sp>
      <p:sp>
        <p:nvSpPr>
          <p:cNvPr id="96" name="Up-Down Arrow 95"/>
          <p:cNvSpPr/>
          <p:nvPr/>
        </p:nvSpPr>
        <p:spPr>
          <a:xfrm>
            <a:off x="0" y="1096825"/>
            <a:ext cx="484632" cy="5265943"/>
          </a:xfrm>
          <a:prstGeom prst="up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Rectangle 97"/>
          <p:cNvSpPr/>
          <p:nvPr/>
        </p:nvSpPr>
        <p:spPr>
          <a:xfrm>
            <a:off x="2024145" y="2076829"/>
            <a:ext cx="11377546" cy="182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TextBox 96"/>
          <p:cNvSpPr txBox="1"/>
          <p:nvPr/>
        </p:nvSpPr>
        <p:spPr>
          <a:xfrm>
            <a:off x="328960" y="2516845"/>
            <a:ext cx="743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North</a:t>
            </a:r>
          </a:p>
          <a:p>
            <a:r>
              <a:rPr lang="en-US" sz="1600" dirty="0" smtClean="0"/>
              <a:t>South</a:t>
            </a:r>
          </a:p>
          <a:p>
            <a:r>
              <a:rPr lang="en-US" sz="1600" dirty="0" smtClean="0"/>
              <a:t>Traffic</a:t>
            </a:r>
            <a:endParaRPr lang="en-US" sz="1600" dirty="0"/>
          </a:p>
        </p:txBody>
      </p:sp>
      <p:sp>
        <p:nvSpPr>
          <p:cNvPr id="100" name="Multiply 99"/>
          <p:cNvSpPr/>
          <p:nvPr/>
        </p:nvSpPr>
        <p:spPr>
          <a:xfrm>
            <a:off x="2545558" y="2428481"/>
            <a:ext cx="1666942" cy="914400"/>
          </a:xfrm>
          <a:prstGeom prst="mathMultiply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Controller1</a:t>
            </a:r>
            <a:endParaRPr lang="en-US" sz="1200" dirty="0"/>
          </a:p>
        </p:txBody>
      </p:sp>
      <p:sp>
        <p:nvSpPr>
          <p:cNvPr id="106" name="Multiply 105"/>
          <p:cNvSpPr/>
          <p:nvPr/>
        </p:nvSpPr>
        <p:spPr>
          <a:xfrm>
            <a:off x="6614335" y="2461000"/>
            <a:ext cx="1666942" cy="914400"/>
          </a:xfrm>
          <a:prstGeom prst="mathMultiply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Controller2</a:t>
            </a:r>
            <a:endParaRPr lang="en-US" sz="1200" dirty="0"/>
          </a:p>
        </p:txBody>
      </p:sp>
      <p:sp>
        <p:nvSpPr>
          <p:cNvPr id="107" name="Multiply 106"/>
          <p:cNvSpPr/>
          <p:nvPr/>
        </p:nvSpPr>
        <p:spPr>
          <a:xfrm>
            <a:off x="11339407" y="2516394"/>
            <a:ext cx="1666942" cy="914400"/>
          </a:xfrm>
          <a:prstGeom prst="mathMultiply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347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1236459" y="2076829"/>
            <a:ext cx="12422693" cy="19313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16" y="-848062"/>
            <a:ext cx="13533120" cy="1507935"/>
          </a:xfrm>
        </p:spPr>
        <p:txBody>
          <a:bodyPr/>
          <a:lstStyle/>
          <a:p>
            <a:r>
              <a:rPr lang="en-US" dirty="0" smtClean="0"/>
              <a:t>Problem2: BGPaas clients’ restart</a:t>
            </a:r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2482714" y="2363167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Controller1</a:t>
            </a:r>
          </a:p>
          <a:p>
            <a:pPr algn="ctr"/>
            <a:r>
              <a:rPr lang="en-US" sz="1200" dirty="0" smtClean="0"/>
              <a:t>GR Helper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439687" y="2441158"/>
            <a:ext cx="2016238" cy="9532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Controller2</a:t>
            </a:r>
            <a:endParaRPr lang="en-US" sz="1200" dirty="0"/>
          </a:p>
          <a:p>
            <a:pPr algn="ctr"/>
            <a:r>
              <a:rPr lang="en-US" sz="1200" dirty="0"/>
              <a:t>GR Helper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51087" y="2566273"/>
            <a:ext cx="1627254" cy="85983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Controller3</a:t>
            </a:r>
            <a:endParaRPr lang="en-US" sz="1200" dirty="0"/>
          </a:p>
          <a:p>
            <a:pPr algn="ctr"/>
            <a:r>
              <a:rPr lang="en-US" sz="1200" dirty="0"/>
              <a:t>GR Helper</a:t>
            </a:r>
          </a:p>
        </p:txBody>
      </p:sp>
      <p:sp>
        <p:nvSpPr>
          <p:cNvPr id="11" name="Plaque 10"/>
          <p:cNvSpPr/>
          <p:nvPr/>
        </p:nvSpPr>
        <p:spPr>
          <a:xfrm>
            <a:off x="2024145" y="5648997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Compute2</a:t>
            </a:r>
            <a:endParaRPr lang="en-US" sz="1200" dirty="0"/>
          </a:p>
        </p:txBody>
      </p:sp>
      <p:sp>
        <p:nvSpPr>
          <p:cNvPr id="12" name="Plaque 11"/>
          <p:cNvSpPr/>
          <p:nvPr/>
        </p:nvSpPr>
        <p:spPr>
          <a:xfrm>
            <a:off x="429965" y="5655887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Compute1</a:t>
            </a:r>
            <a:endParaRPr lang="en-US" sz="1200" dirty="0"/>
          </a:p>
        </p:txBody>
      </p:sp>
      <p:sp>
        <p:nvSpPr>
          <p:cNvPr id="14" name="Plaque 13"/>
          <p:cNvSpPr/>
          <p:nvPr/>
        </p:nvSpPr>
        <p:spPr>
          <a:xfrm>
            <a:off x="3619100" y="5655887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Compute3</a:t>
            </a:r>
            <a:endParaRPr lang="en-US" sz="1200" dirty="0"/>
          </a:p>
        </p:txBody>
      </p:sp>
      <p:sp>
        <p:nvSpPr>
          <p:cNvPr id="15" name="Plaque 14"/>
          <p:cNvSpPr/>
          <p:nvPr/>
        </p:nvSpPr>
        <p:spPr>
          <a:xfrm>
            <a:off x="5129946" y="5676004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Compute4</a:t>
            </a:r>
            <a:endParaRPr lang="en-US" sz="1200" dirty="0"/>
          </a:p>
        </p:txBody>
      </p:sp>
      <p:sp>
        <p:nvSpPr>
          <p:cNvPr id="16" name="Plaque 15"/>
          <p:cNvSpPr/>
          <p:nvPr/>
        </p:nvSpPr>
        <p:spPr>
          <a:xfrm>
            <a:off x="6635989" y="5676004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Compute5</a:t>
            </a:r>
            <a:endParaRPr lang="en-US" sz="1200" dirty="0"/>
          </a:p>
        </p:txBody>
      </p:sp>
      <p:sp>
        <p:nvSpPr>
          <p:cNvPr id="17" name="Plaque 16"/>
          <p:cNvSpPr/>
          <p:nvPr/>
        </p:nvSpPr>
        <p:spPr>
          <a:xfrm>
            <a:off x="8203967" y="5703012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Compute6</a:t>
            </a:r>
            <a:endParaRPr lang="en-US" sz="1200" dirty="0"/>
          </a:p>
        </p:txBody>
      </p:sp>
      <p:sp>
        <p:nvSpPr>
          <p:cNvPr id="18" name="Plaque 17"/>
          <p:cNvSpPr/>
          <p:nvPr/>
        </p:nvSpPr>
        <p:spPr>
          <a:xfrm>
            <a:off x="10047960" y="5662225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Compute7</a:t>
            </a:r>
            <a:endParaRPr lang="en-US" sz="1200" dirty="0"/>
          </a:p>
        </p:txBody>
      </p:sp>
      <p:sp>
        <p:nvSpPr>
          <p:cNvPr id="19" name="Plaque 18"/>
          <p:cNvSpPr/>
          <p:nvPr/>
        </p:nvSpPr>
        <p:spPr>
          <a:xfrm>
            <a:off x="13012190" y="5676004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Compute9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164214" y="3412879"/>
            <a:ext cx="1759551" cy="22361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540103" y="3412878"/>
            <a:ext cx="536062" cy="2236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40103" y="3361620"/>
            <a:ext cx="4651275" cy="2236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</p:cNvCxnSpPr>
          <p:nvPr/>
        </p:nvCxnSpPr>
        <p:spPr>
          <a:xfrm flipV="1">
            <a:off x="4273971" y="3408195"/>
            <a:ext cx="2917407" cy="2247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164214" y="3408195"/>
            <a:ext cx="5888253" cy="21895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333886" y="3426107"/>
            <a:ext cx="2498786" cy="2276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290860" y="3426107"/>
            <a:ext cx="4667940" cy="2276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2"/>
          </p:cNvCxnSpPr>
          <p:nvPr/>
        </p:nvCxnSpPr>
        <p:spPr>
          <a:xfrm flipH="1" flipV="1">
            <a:off x="3408794" y="3408195"/>
            <a:ext cx="803706" cy="22314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</p:cNvCxnSpPr>
          <p:nvPr/>
        </p:nvCxnSpPr>
        <p:spPr>
          <a:xfrm flipH="1" flipV="1">
            <a:off x="3426494" y="3426107"/>
            <a:ext cx="3864366" cy="2249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84817" y="3426107"/>
            <a:ext cx="6173983" cy="2236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laque 35"/>
          <p:cNvSpPr/>
          <p:nvPr/>
        </p:nvSpPr>
        <p:spPr>
          <a:xfrm>
            <a:off x="11562762" y="5710452"/>
            <a:ext cx="1309741" cy="1111170"/>
          </a:xfrm>
          <a:prstGeom prst="plaqu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Compute8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36" idx="0"/>
          </p:cNvCxnSpPr>
          <p:nvPr/>
        </p:nvCxnSpPr>
        <p:spPr>
          <a:xfrm flipH="1" flipV="1">
            <a:off x="7698396" y="3347842"/>
            <a:ext cx="4519237" cy="2362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0"/>
          </p:cNvCxnSpPr>
          <p:nvPr/>
        </p:nvCxnSpPr>
        <p:spPr>
          <a:xfrm flipH="1" flipV="1">
            <a:off x="7646511" y="3375400"/>
            <a:ext cx="3056320" cy="22868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0"/>
          </p:cNvCxnSpPr>
          <p:nvPr/>
        </p:nvCxnSpPr>
        <p:spPr>
          <a:xfrm flipH="1" flipV="1">
            <a:off x="3731294" y="3394417"/>
            <a:ext cx="5127544" cy="2308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0"/>
          </p:cNvCxnSpPr>
          <p:nvPr/>
        </p:nvCxnSpPr>
        <p:spPr>
          <a:xfrm flipH="1" flipV="1">
            <a:off x="7850797" y="3394417"/>
            <a:ext cx="5816264" cy="228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858838" y="3426107"/>
            <a:ext cx="3099962" cy="22769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667652" y="3426107"/>
            <a:ext cx="1291148" cy="2218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1958800" y="3444019"/>
            <a:ext cx="205914" cy="2218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1958800" y="3457798"/>
            <a:ext cx="1728106" cy="22182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 Single Corner Rectangle 62"/>
          <p:cNvSpPr/>
          <p:nvPr/>
        </p:nvSpPr>
        <p:spPr>
          <a:xfrm>
            <a:off x="4858737" y="659873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MX1</a:t>
            </a:r>
          </a:p>
          <a:p>
            <a:pPr algn="ctr"/>
            <a:r>
              <a:rPr lang="en-US" sz="1200" dirty="0" smtClean="0"/>
              <a:t>GR Helper</a:t>
            </a:r>
            <a:endParaRPr lang="en-US" sz="1200" dirty="0"/>
          </a:p>
        </p:txBody>
      </p:sp>
      <p:sp>
        <p:nvSpPr>
          <p:cNvPr id="64" name="Round Single Corner Rectangle 63"/>
          <p:cNvSpPr/>
          <p:nvPr/>
        </p:nvSpPr>
        <p:spPr>
          <a:xfrm>
            <a:off x="8455925" y="659873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MX2</a:t>
            </a:r>
          </a:p>
          <a:p>
            <a:pPr algn="ctr"/>
            <a:r>
              <a:rPr lang="en-US" sz="1200" dirty="0" smtClean="0"/>
              <a:t>GR Helper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8" idx="3"/>
          </p:cNvCxnSpPr>
          <p:nvPr/>
        </p:nvCxnSpPr>
        <p:spPr>
          <a:xfrm>
            <a:off x="4334873" y="2885681"/>
            <a:ext cx="2047425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455925" y="2890364"/>
            <a:ext cx="2789324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0" idx="0"/>
          </p:cNvCxnSpPr>
          <p:nvPr/>
        </p:nvCxnSpPr>
        <p:spPr>
          <a:xfrm>
            <a:off x="10413922" y="1137903"/>
            <a:ext cx="1750792" cy="142837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9" idx="0"/>
          </p:cNvCxnSpPr>
          <p:nvPr/>
        </p:nvCxnSpPr>
        <p:spPr>
          <a:xfrm>
            <a:off x="6635989" y="1124674"/>
            <a:ext cx="811817" cy="1316484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" idx="0"/>
          </p:cNvCxnSpPr>
          <p:nvPr/>
        </p:nvCxnSpPr>
        <p:spPr>
          <a:xfrm flipH="1">
            <a:off x="7447806" y="1124674"/>
            <a:ext cx="1005124" cy="1316484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1"/>
          </p:cNvCxnSpPr>
          <p:nvPr/>
        </p:nvCxnSpPr>
        <p:spPr>
          <a:xfrm flipH="1">
            <a:off x="3408794" y="1182387"/>
            <a:ext cx="1449943" cy="1185463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2"/>
          </p:cNvCxnSpPr>
          <p:nvPr/>
        </p:nvCxnSpPr>
        <p:spPr>
          <a:xfrm flipH="1">
            <a:off x="4392263" y="1704901"/>
            <a:ext cx="4989742" cy="1079913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3"/>
          </p:cNvCxnSpPr>
          <p:nvPr/>
        </p:nvCxnSpPr>
        <p:spPr>
          <a:xfrm>
            <a:off x="6710896" y="1182387"/>
            <a:ext cx="4628511" cy="1707977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64" idx="1"/>
          </p:cNvCxnSpPr>
          <p:nvPr/>
        </p:nvCxnSpPr>
        <p:spPr>
          <a:xfrm>
            <a:off x="6635989" y="1138178"/>
            <a:ext cx="1819936" cy="44209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392262" y="3412879"/>
            <a:ext cx="6872238" cy="3114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848790" y="660149"/>
            <a:ext cx="2047425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383004" y="475207"/>
            <a:ext cx="67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BGP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11848790" y="1704901"/>
            <a:ext cx="204742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383004" y="1520235"/>
            <a:ext cx="83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XMPP</a:t>
            </a:r>
            <a:endParaRPr lang="en-US" dirty="0"/>
          </a:p>
        </p:txBody>
      </p:sp>
      <p:sp>
        <p:nvSpPr>
          <p:cNvPr id="95" name="Left-Right Arrow 94"/>
          <p:cNvSpPr/>
          <p:nvPr/>
        </p:nvSpPr>
        <p:spPr>
          <a:xfrm>
            <a:off x="2493800" y="7301972"/>
            <a:ext cx="9723833" cy="608497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East-West traffic</a:t>
            </a:r>
            <a:endParaRPr lang="en-US" sz="1200" dirty="0"/>
          </a:p>
        </p:txBody>
      </p:sp>
      <p:sp>
        <p:nvSpPr>
          <p:cNvPr id="96" name="Up-Down Arrow 95"/>
          <p:cNvSpPr/>
          <p:nvPr/>
        </p:nvSpPr>
        <p:spPr>
          <a:xfrm>
            <a:off x="0" y="1096825"/>
            <a:ext cx="484632" cy="5265943"/>
          </a:xfrm>
          <a:prstGeom prst="up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Rectangle 97"/>
          <p:cNvSpPr/>
          <p:nvPr/>
        </p:nvSpPr>
        <p:spPr>
          <a:xfrm>
            <a:off x="2024145" y="2076829"/>
            <a:ext cx="11377546" cy="182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TextBox 96"/>
          <p:cNvSpPr txBox="1"/>
          <p:nvPr/>
        </p:nvSpPr>
        <p:spPr>
          <a:xfrm>
            <a:off x="328960" y="2516845"/>
            <a:ext cx="743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North</a:t>
            </a:r>
          </a:p>
          <a:p>
            <a:r>
              <a:rPr lang="en-US" sz="1600" dirty="0" smtClean="0"/>
              <a:t>South</a:t>
            </a:r>
          </a:p>
          <a:p>
            <a:r>
              <a:rPr lang="en-US" sz="1600" dirty="0" smtClean="0"/>
              <a:t>Traffic</a:t>
            </a:r>
            <a:endParaRPr lang="en-US" sz="1600" dirty="0"/>
          </a:p>
        </p:txBody>
      </p:sp>
      <p:sp>
        <p:nvSpPr>
          <p:cNvPr id="3" name="Preparation 2"/>
          <p:cNvSpPr/>
          <p:nvPr/>
        </p:nvSpPr>
        <p:spPr>
          <a:xfrm>
            <a:off x="541919" y="7143897"/>
            <a:ext cx="1482225" cy="612648"/>
          </a:xfrm>
          <a:prstGeom prst="flowChartPreparati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BGPaaS1</a:t>
            </a:r>
            <a:endParaRPr lang="en-US" sz="1200" dirty="0"/>
          </a:p>
        </p:txBody>
      </p:sp>
      <p:sp>
        <p:nvSpPr>
          <p:cNvPr id="61" name="Preparation 60"/>
          <p:cNvSpPr/>
          <p:nvPr/>
        </p:nvSpPr>
        <p:spPr>
          <a:xfrm>
            <a:off x="12660578" y="7143897"/>
            <a:ext cx="1482225" cy="612648"/>
          </a:xfrm>
          <a:prstGeom prst="flowChartPreparati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BGPaaS2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1299174" y="3444019"/>
            <a:ext cx="2034712" cy="3699878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476444" y="3459452"/>
            <a:ext cx="5814416" cy="3699878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2383004" y="3459452"/>
            <a:ext cx="838841" cy="3699878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646511" y="3444019"/>
            <a:ext cx="5408635" cy="3699878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4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Minimize traffic loss when BGP sessions reset</a:t>
            </a:r>
          </a:p>
          <a:p>
            <a:r>
              <a:rPr lang="en-US" dirty="0"/>
              <a:t>Provide GR Helper functionality to restarting BGP peers</a:t>
            </a:r>
          </a:p>
          <a:p>
            <a:r>
              <a:rPr lang="en-US" dirty="0"/>
              <a:t>Avail GR helper functionality from BGP peers during </a:t>
            </a:r>
            <a:r>
              <a:rPr lang="en-US" dirty="0" smtClean="0"/>
              <a:t>session reset</a:t>
            </a:r>
          </a:p>
          <a:p>
            <a:r>
              <a:rPr lang="en-US" dirty="0" smtClean="0"/>
              <a:t>Complete solution which involves GR functionality in agents shall come in future releases</a:t>
            </a:r>
          </a:p>
          <a:p>
            <a:r>
              <a:rPr lang="en-US" dirty="0" smtClean="0"/>
              <a:t>Basic idea is to keep the learned routes from BGP peers intact in the routing table even after the session goes down and remains down for a certain negotiated period of time</a:t>
            </a:r>
          </a:p>
          <a:p>
            <a:r>
              <a:rPr lang="en-US" dirty="0" smtClean="0"/>
              <a:t>LLGR allows routes to be kept for a really looooong time (max ~6 months)</a:t>
            </a:r>
          </a:p>
          <a:p>
            <a:r>
              <a:rPr lang="en-US" dirty="0" smtClean="0"/>
              <a:t>GR Protocol </a:t>
            </a:r>
            <a:r>
              <a:rPr lang="en-US" dirty="0"/>
              <a:t>details in </a:t>
            </a:r>
            <a:r>
              <a:rPr lang="en-US" dirty="0" smtClean="0">
                <a:hlinkClick r:id="rId3"/>
              </a:rPr>
              <a:t>RFC4724 </a:t>
            </a:r>
            <a:endParaRPr lang="en-US" dirty="0"/>
          </a:p>
          <a:p>
            <a:r>
              <a:rPr lang="en-US" dirty="0" smtClean="0"/>
              <a:t>LLGR </a:t>
            </a:r>
            <a:r>
              <a:rPr lang="en-US" dirty="0"/>
              <a:t>Protocol details in </a:t>
            </a:r>
            <a:r>
              <a:rPr lang="en-US" dirty="0">
                <a:hlinkClick r:id="rId4" action="ppaction://hlinkfile"/>
              </a:rPr>
              <a:t>draft-uttaro-idr-bgp-persistence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955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 parameters are part of the </a:t>
            </a:r>
            <a:r>
              <a:rPr lang="en-US" dirty="0" smtClean="0">
                <a:hlinkClick r:id="rId3"/>
              </a:rPr>
              <a:t>global-systems-config</a:t>
            </a:r>
            <a:r>
              <a:rPr lang="en-US" dirty="0" smtClean="0"/>
              <a:t> section in the schema and can be applied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ui</a:t>
            </a:r>
            <a:r>
              <a:rPr lang="en-US" dirty="0" smtClean="0"/>
              <a:t> or </a:t>
            </a:r>
            <a:r>
              <a:rPr lang="en-US" sz="2800" dirty="0" smtClean="0"/>
              <a:t>/opt/tools/contrail/</a:t>
            </a:r>
            <a:r>
              <a:rPr lang="en-US" sz="2800" dirty="0" err="1" smtClean="0"/>
              <a:t>contrail_provision</a:t>
            </a:r>
            <a:r>
              <a:rPr lang="en-US" sz="2800" dirty="0" smtClean="0"/>
              <a:t> script</a:t>
            </a:r>
          </a:p>
          <a:p>
            <a:r>
              <a:rPr lang="en-US" dirty="0" smtClean="0"/>
              <a:t>Vrouter </a:t>
            </a:r>
            <a:r>
              <a:rPr lang="en-US" dirty="0" err="1" smtClean="0"/>
              <a:t>HeadLess</a:t>
            </a:r>
            <a:r>
              <a:rPr lang="en-US" dirty="0" smtClean="0"/>
              <a:t> mode must be configured in each of the compute</a:t>
            </a:r>
          </a:p>
          <a:p>
            <a:pPr lvl="1"/>
            <a:r>
              <a:rPr lang="en-US" sz="1800" dirty="0" smtClean="0"/>
              <a:t>/</a:t>
            </a:r>
            <a:r>
              <a:rPr lang="en-US" sz="1800" dirty="0" err="1"/>
              <a:t>usr</a:t>
            </a:r>
            <a:r>
              <a:rPr lang="en-US" sz="1800" dirty="0"/>
              <a:t>/bin/</a:t>
            </a:r>
            <a:r>
              <a:rPr lang="en-US" sz="1800" dirty="0" err="1"/>
              <a:t>openstack-config</a:t>
            </a:r>
            <a:r>
              <a:rPr lang="en-US" sz="1800" dirty="0"/>
              <a:t> /</a:t>
            </a:r>
            <a:r>
              <a:rPr lang="en-US" sz="1800" dirty="0" err="1"/>
              <a:t>etc</a:t>
            </a:r>
            <a:r>
              <a:rPr lang="en-US" sz="1800" dirty="0"/>
              <a:t>/contrail/contrail-</a:t>
            </a:r>
            <a:r>
              <a:rPr lang="en-US" sz="1800" dirty="0" err="1"/>
              <a:t>vrouter</a:t>
            </a:r>
            <a:r>
              <a:rPr lang="en-US" sz="1800" dirty="0"/>
              <a:t>-</a:t>
            </a:r>
            <a:r>
              <a:rPr lang="en-US" sz="1800" dirty="0" err="1"/>
              <a:t>agent.conf</a:t>
            </a:r>
            <a:r>
              <a:rPr lang="en-US" sz="1800" dirty="0"/>
              <a:t> DEFAULT </a:t>
            </a:r>
            <a:r>
              <a:rPr lang="en-US" sz="1800" dirty="0" err="1"/>
              <a:t>headless_mode</a:t>
            </a:r>
            <a:r>
              <a:rPr lang="en-US" sz="1800" dirty="0"/>
              <a:t> </a:t>
            </a:r>
            <a:r>
              <a:rPr lang="en-US" sz="1800" dirty="0" smtClean="0"/>
              <a:t>true</a:t>
            </a:r>
          </a:p>
          <a:p>
            <a:r>
              <a:rPr lang="en-US" dirty="0" smtClean="0"/>
              <a:t>Following 5 GR parameters have been defined in configuration schema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 – Enable/Disable for entire GR feature (default: disabled)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estart-time – Graceful Restart time in seconds (the peer should hold the routes for, after session goes down) (0 .. 4095s, default: 300s)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ong-lived-restart-time – Long Lived Restart time in seconds (the peer should hold the routes for, after the GR timer expires) (0 .. ~6 Months!, default: 300s)</a:t>
            </a:r>
          </a:p>
          <a:p>
            <a:pPr lvl="1"/>
            <a:r>
              <a:rPr lang="en-US" dirty="0" smtClean="0"/>
              <a:t>end-of-rib-timeout – Minimum time (0..4095s, default: 30s) to wait for end-of-rib marker receive/send</a:t>
            </a:r>
          </a:p>
          <a:p>
            <a:pPr lvl="1"/>
            <a:r>
              <a:rPr lang="en-US" dirty="0" err="1" smtClean="0"/>
              <a:t>bgp</a:t>
            </a:r>
            <a:r>
              <a:rPr lang="en-US" dirty="0" smtClean="0"/>
              <a:t>-helper-enable – Enable/Disable BGP GR helper mode (default: disabled)</a:t>
            </a:r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mpp</a:t>
            </a:r>
            <a:r>
              <a:rPr lang="en-US" dirty="0" smtClean="0"/>
              <a:t>-helper-enable – Hidden in UI in R3.2. </a:t>
            </a:r>
            <a:r>
              <a:rPr lang="en-US" dirty="0"/>
              <a:t>S</a:t>
            </a:r>
            <a:r>
              <a:rPr lang="en-US" dirty="0" smtClean="0"/>
              <a:t>hall be supported in future releases</a:t>
            </a:r>
          </a:p>
        </p:txBody>
      </p:sp>
    </p:spTree>
    <p:extLst>
      <p:ext uri="{BB962C8B-B14F-4D97-AF65-F5344CB8AC3E}">
        <p14:creationId xmlns:p14="http://schemas.microsoft.com/office/powerpoint/2010/main" val="4433383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JUNOS BGP </a:t>
            </a:r>
            <a:r>
              <a:rPr lang="en-US" dirty="0" smtClean="0"/>
              <a:t>should be </a:t>
            </a:r>
            <a:r>
              <a:rPr lang="en-US" dirty="0"/>
              <a:t>configured with </a:t>
            </a:r>
            <a:r>
              <a:rPr lang="en-US" dirty="0" smtClean="0"/>
              <a:t>GR. E.g.</a:t>
            </a:r>
          </a:p>
          <a:p>
            <a:pPr lvl="1"/>
            <a:r>
              <a:rPr lang="en-US" dirty="0" smtClean="0"/>
              <a:t>set routing-options graceful-restart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protocols </a:t>
            </a:r>
            <a:r>
              <a:rPr lang="en-US" dirty="0" err="1"/>
              <a:t>bgp</a:t>
            </a:r>
            <a:r>
              <a:rPr lang="en-US" dirty="0"/>
              <a:t> group a6s20 type internal</a:t>
            </a:r>
          </a:p>
          <a:p>
            <a:pPr lvl="1"/>
            <a:r>
              <a:rPr lang="en-US" dirty="0"/>
              <a:t>set protocols </a:t>
            </a:r>
            <a:r>
              <a:rPr lang="en-US" dirty="0" err="1"/>
              <a:t>bgp</a:t>
            </a:r>
            <a:r>
              <a:rPr lang="en-US" dirty="0"/>
              <a:t> group a6s20 local-address 10.87.140.181</a:t>
            </a:r>
          </a:p>
          <a:p>
            <a:pPr lvl="1"/>
            <a:r>
              <a:rPr lang="en-US" dirty="0"/>
              <a:t>set protocols </a:t>
            </a:r>
            <a:r>
              <a:rPr lang="en-US" dirty="0" err="1"/>
              <a:t>bgp</a:t>
            </a:r>
            <a:r>
              <a:rPr lang="en-US" dirty="0"/>
              <a:t> group a6s20 keep all</a:t>
            </a:r>
          </a:p>
          <a:p>
            <a:pPr lvl="1"/>
            <a:r>
              <a:rPr lang="en-US" dirty="0"/>
              <a:t>set protocols </a:t>
            </a:r>
            <a:r>
              <a:rPr lang="en-US" dirty="0" err="1"/>
              <a:t>bgp</a:t>
            </a:r>
            <a:r>
              <a:rPr lang="en-US" dirty="0"/>
              <a:t> group a6s20 family </a:t>
            </a:r>
            <a:r>
              <a:rPr lang="en-US" dirty="0" err="1"/>
              <a:t>inet-vpn</a:t>
            </a:r>
            <a:r>
              <a:rPr lang="en-US" dirty="0"/>
              <a:t> unicast graceful-restart long-lived </a:t>
            </a:r>
            <a:r>
              <a:rPr lang="en-US" dirty="0" err="1"/>
              <a:t>restarter</a:t>
            </a:r>
            <a:r>
              <a:rPr lang="en-US" dirty="0"/>
              <a:t> stale-time 20</a:t>
            </a:r>
          </a:p>
          <a:p>
            <a:pPr lvl="1"/>
            <a:r>
              <a:rPr lang="en-US" dirty="0"/>
              <a:t>set protocols </a:t>
            </a:r>
            <a:r>
              <a:rPr lang="en-US" dirty="0" err="1"/>
              <a:t>bgp</a:t>
            </a:r>
            <a:r>
              <a:rPr lang="en-US" dirty="0"/>
              <a:t> group a6s20 family route-target graceful-restart long-lived </a:t>
            </a:r>
            <a:r>
              <a:rPr lang="en-US" dirty="0" err="1"/>
              <a:t>restarter</a:t>
            </a:r>
            <a:r>
              <a:rPr lang="en-US" dirty="0"/>
              <a:t> stale-time 20</a:t>
            </a:r>
          </a:p>
          <a:p>
            <a:pPr lvl="1"/>
            <a:r>
              <a:rPr lang="en-US" dirty="0"/>
              <a:t>set protocols </a:t>
            </a:r>
            <a:r>
              <a:rPr lang="en-US" dirty="0" err="1"/>
              <a:t>bgp</a:t>
            </a:r>
            <a:r>
              <a:rPr lang="en-US" dirty="0"/>
              <a:t> group a6s20 graceful-restart restart-time 600</a:t>
            </a:r>
          </a:p>
          <a:p>
            <a:pPr lvl="1"/>
            <a:r>
              <a:rPr lang="en-US" dirty="0"/>
              <a:t>set protocols </a:t>
            </a:r>
            <a:r>
              <a:rPr lang="en-US" dirty="0" err="1"/>
              <a:t>bgp</a:t>
            </a:r>
            <a:r>
              <a:rPr lang="en-US" dirty="0"/>
              <a:t> group a6s20 neighbor 10.84.13.20 peer-as </a:t>
            </a:r>
            <a:r>
              <a:rPr lang="en-US" dirty="0" smtClean="0"/>
              <a:t>64512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3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7863" y="1929384"/>
            <a:ext cx="13167362" cy="543115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GR/LLGR process is controlled through a Peer Close State Machine</a:t>
            </a:r>
          </a:p>
          <a:p>
            <a:r>
              <a:rPr lang="en-US" dirty="0" smtClean="0"/>
              <a:t>NONE: This is the normal initial state when the sessions is not undergoing closure</a:t>
            </a:r>
          </a:p>
          <a:p>
            <a:r>
              <a:rPr lang="en-US" dirty="0" smtClean="0"/>
              <a:t>STALE: Mark all learned routes from closing peer as ‘stale’</a:t>
            </a:r>
          </a:p>
          <a:p>
            <a:r>
              <a:rPr lang="en-US" dirty="0" smtClean="0"/>
              <a:t>GR_TIMER: Wait for peer session to (hopefully) come back up</a:t>
            </a:r>
          </a:p>
          <a:p>
            <a:r>
              <a:rPr lang="en-US" dirty="0" smtClean="0"/>
              <a:t>LLGR_STALE: Mark all learned routes from closing peer as ‘llgr_stale’</a:t>
            </a:r>
          </a:p>
          <a:p>
            <a:r>
              <a:rPr lang="en-US" dirty="0" smtClean="0"/>
              <a:t>LLGR_TIMER: Again wait for peer session to (hopefully) come back up</a:t>
            </a:r>
          </a:p>
          <a:p>
            <a:r>
              <a:rPr lang="en-US" dirty="0" smtClean="0"/>
              <a:t>SWEEP: Session came back up and sent end-of-rib (or eor timer expired). Delete routes which were not refreshed in the new session</a:t>
            </a:r>
          </a:p>
          <a:p>
            <a:r>
              <a:rPr lang="en-US" dirty="0" smtClean="0"/>
              <a:t>DELETE: Delete all learned routes as session never came back up</a:t>
            </a:r>
          </a:p>
          <a:p>
            <a:r>
              <a:rPr lang="en-US" dirty="0" smtClean="0"/>
              <a:t>Nested Closures – Be lenient and keep the routes for as many cases as possible</a:t>
            </a:r>
          </a:p>
          <a:p>
            <a:pPr lvl="1"/>
            <a:r>
              <a:rPr lang="en-US" dirty="0" smtClean="0"/>
              <a:t>Abort GR if explicit notification is received such as ‘Cease’ from the peer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89304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CorporateTemplate 2013">
  <a:themeElements>
    <a:clrScheme name="Juniper 10-2013">
      <a:dk1>
        <a:srgbClr val="3C3C3C"/>
      </a:dk1>
      <a:lt1>
        <a:srgbClr val="FFFFFF"/>
      </a:lt1>
      <a:dk2>
        <a:srgbClr val="A8B9C8"/>
      </a:dk2>
      <a:lt2>
        <a:srgbClr val="C8C8C8"/>
      </a:lt2>
      <a:accent1>
        <a:srgbClr val="0067AB"/>
      </a:accent1>
      <a:accent2>
        <a:srgbClr val="3C3C3C"/>
      </a:accent2>
      <a:accent3>
        <a:srgbClr val="F7A11A"/>
      </a:accent3>
      <a:accent4>
        <a:srgbClr val="46AB42"/>
      </a:accent4>
      <a:accent5>
        <a:srgbClr val="F36648"/>
      </a:accent5>
      <a:accent6>
        <a:srgbClr val="7DB3CE"/>
      </a:accent6>
      <a:hlink>
        <a:srgbClr val="0067AB"/>
      </a:hlink>
      <a:folHlink>
        <a:srgbClr val="64646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20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1" id="{802AB33F-6D1A-4ADB-A0D2-5F52E9890DFE}" vid="{8546D794-378A-4428-A545-4DF41C979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a3ce5a06-b323-45b4-8d97-2f59321c9a5a" ContentTypeId="0x0101001781C2375787094D81534552B1149B39" PreviousValue="false"/>
</file>

<file path=customXml/item4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_dlc_DocId xmlns="abc691cc-7042-4f34-8388-e64c51dc111c">MARKDOCID-1835604081-9</_dlc_DocId>
    <_dlc_DocIdUrl xmlns="abc691cc-7042-4f34-8388-e64c51dc111c">
      <Url>https://junipernetworks.sharepoint.com/teams/Marketing/productIX/ix/matrix/community/training/engineering/tois/_layouts/15/DocIdRedir.aspx?ID=MARKDOCID-1835604081-9</Url>
      <Description>MARKDOCID-1835604081-9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Juniper Document" ma:contentTypeID="0x0101001781C2375787094D81534552B1149B39001932764E08632E4587395FD3D7A8BF97" ma:contentTypeVersion="34" ma:contentTypeDescription="" ma:contentTypeScope="" ma:versionID="2a873257ccc1bb5d55f31a201b432bbf">
  <xsd:schema xmlns:xsd="http://www.w3.org/2001/XMLSchema" xmlns:xs="http://www.w3.org/2001/XMLSchema" xmlns:p="http://schemas.microsoft.com/office/2006/metadata/properties" xmlns:ns2="abc691cc-7042-4f34-8388-e64c51dc111c" targetNamespace="http://schemas.microsoft.com/office/2006/metadata/properties" ma:root="true" ma:fieldsID="7c792349823a138b1f4aa9c8376ff072" ns2:_="">
    <xsd:import namespace="abc691cc-7042-4f34-8388-e64c51dc111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691cc-7042-4f34-8388-e64c51dc111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FF5144-14B4-42EA-A5F5-3EF845C03A8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8F2166B-533C-4A79-B869-2BA7D603C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DC180F-D1B0-4AB9-9840-DC6ECBDF56A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81709332-934D-4D3B-AF3C-BDD6296AC8A7}">
  <ds:schemaRefs>
    <ds:schemaRef ds:uri="http://schemas.microsoft.com/office/2006/metadata/properties"/>
    <ds:schemaRef ds:uri="http://schemas.microsoft.com/office/infopath/2007/PartnerControls"/>
    <ds:schemaRef ds:uri="abc691cc-7042-4f34-8388-e64c51dc111c"/>
  </ds:schemaRefs>
</ds:datastoreItem>
</file>

<file path=customXml/itemProps5.xml><?xml version="1.0" encoding="utf-8"?>
<ds:datastoreItem xmlns:ds="http://schemas.openxmlformats.org/officeDocument/2006/customXml" ds:itemID="{B3325727-4CF0-42A5-B459-57E9581A3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c691cc-7042-4f34-8388-e64c51dc11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1647</TotalTime>
  <Words>1268</Words>
  <Application>Microsoft Macintosh PowerPoint</Application>
  <PresentationFormat>Custom</PresentationFormat>
  <Paragraphs>161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JuniperCorporateTemplate 2013</vt:lpstr>
      <vt:lpstr>BGP Graceful Restart (GR)</vt:lpstr>
      <vt:lpstr>Graceful and Long-Lived Graceful Restart in BGP</vt:lpstr>
      <vt:lpstr>Problem</vt:lpstr>
      <vt:lpstr>Problem1: Vrouter Headless mode</vt:lpstr>
      <vt:lpstr>Problem2: BGPaas clients’ restart</vt:lpstr>
      <vt:lpstr>Solution</vt:lpstr>
      <vt:lpstr>Configuration</vt:lpstr>
      <vt:lpstr>Configuration continued…</vt:lpstr>
      <vt:lpstr>Implementation</vt:lpstr>
      <vt:lpstr>IMPLEMENTATION CONTINUED…</vt:lpstr>
      <vt:lpstr>User-Visible Features</vt:lpstr>
      <vt:lpstr>Troubleshooting GR/LLGR</vt:lpstr>
      <vt:lpstr>Scaling and Performance</vt:lpstr>
      <vt:lpstr>Caveats and Limitations</vt:lpstr>
      <vt:lpstr>REFERENCES</vt:lpstr>
      <vt:lpstr>PowerPoint Presentation</vt:lpstr>
    </vt:vector>
  </TitlesOfParts>
  <Manager>marcom@juniper.net</Manager>
  <Company>Juniper Networks,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RLI nnnn</dc:title>
  <dc:subject>Juniper Networks Corporate PowerPoint template POT file</dc:subject>
  <dc:creator>Juniper</dc:creator>
  <cp:keywords>PPT, PPT template, toolkit, PPT toolkit, corporate template, corporate PPT template, PowerPoint template, Juniper PPT template; POT, POTX, PPT POT</cp:keywords>
  <cp:lastModifiedBy>Ananth Suryanarayana</cp:lastModifiedBy>
  <cp:revision>97</cp:revision>
  <dcterms:created xsi:type="dcterms:W3CDTF">2013-11-12T19:28:07Z</dcterms:created>
  <dcterms:modified xsi:type="dcterms:W3CDTF">2016-12-13T23:36:10Z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0x0101001781C2375787094D81534552B1149B39001932764E08632E4587395FD3D7A8BF97</vt:lpwstr>
  </property>
  <property fmtid="{D5CDD505-2E9C-101B-9397-08002B2CF9AE}" pid="3" name="TaxKeyword">
    <vt:lpwstr>237;#POTX|256109f0-145d-4e23-a3ca-06754275dc89;#148;#PowerPoint template|b7faadf5-5ecf-4e7d-96ff-a542d5a47978;#147;#corporate PPT template|343dcf9a-55a6-43c7-b95b-fac63ae733aa;#146;#ppt|e5e985e7-f448-472e-ba3e-80ff04bdb8b0;#145;#corporate template|e151e11</vt:lpwstr>
  </property>
  <property fmtid="{D5CDD505-2E9C-101B-9397-08002B2CF9AE}" pid="4" name="TaxKeywordTaxHTField">
    <vt:lpwstr>POTX|256109f0-145d-4e23-a3ca-06754275dc89;PowerPoint template|b7faadf5-5ecf-4e7d-96ff-a542d5a47978;corporate PPT template|343dcf9a-55a6-43c7-b95b-fac63ae733aa;ppt|e5e985e7-f448-472e-ba3e-80ff04bdb8b0;corporate template|e151e11c-0932-4f2d-a795-e0ec139f9f59</vt:lpwstr>
  </property>
  <property fmtid="{D5CDD505-2E9C-101B-9397-08002B2CF9AE}" pid="5" name="TaxCatchAll">
    <vt:lpwstr>237;#POTX;#148;#PowerPoint template;#147;#corporate PPT template;#146;#ppt;#145;#corporate template;#144;#toolkit;#143;#PPT template;#142;#PPT toolkit;#141;#Juniper PPT template;#240;#PPT POT;#238;#POT</vt:lpwstr>
  </property>
  <property fmtid="{D5CDD505-2E9C-101B-9397-08002B2CF9AE}" pid="6" name="_dlc_DocIdItemGuid">
    <vt:lpwstr>16ef8d8b-e609-4603-9dbf-599045d08638</vt:lpwstr>
  </property>
  <property fmtid="{D5CDD505-2E9C-101B-9397-08002B2CF9AE}" pid="7" name="source_item_id">
    <vt:lpwstr>77</vt:lpwstr>
  </property>
</Properties>
</file>