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21"/>
  </p:notesMasterIdLst>
  <p:handoutMasterIdLst>
    <p:handoutMasterId r:id="rId22"/>
  </p:handoutMasterIdLst>
  <p:sldIdLst>
    <p:sldId id="530" r:id="rId7"/>
    <p:sldId id="653" r:id="rId8"/>
    <p:sldId id="655" r:id="rId9"/>
    <p:sldId id="677" r:id="rId10"/>
    <p:sldId id="678" r:id="rId11"/>
    <p:sldId id="657" r:id="rId12"/>
    <p:sldId id="664" r:id="rId13"/>
    <p:sldId id="674" r:id="rId14"/>
    <p:sldId id="665" r:id="rId15"/>
    <p:sldId id="666" r:id="rId16"/>
    <p:sldId id="670" r:id="rId17"/>
    <p:sldId id="671" r:id="rId18"/>
    <p:sldId id="673" r:id="rId19"/>
    <p:sldId id="650" r:id="rId20"/>
  </p:sldIdLst>
  <p:sldSz cx="14630400" cy="8229600"/>
  <p:notesSz cx="7010400" cy="9296400"/>
  <p:defaultTextStyle>
    <a:defPPr>
      <a:defRPr lang="en-US"/>
    </a:defPPr>
    <a:lvl1pPr marL="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9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38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607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76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45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pos="824">
          <p15:clr>
            <a:srgbClr val="A4A3A4"/>
          </p15:clr>
        </p15:guide>
        <p15:guide id="4" pos="8813">
          <p15:clr>
            <a:srgbClr val="A4A3A4"/>
          </p15:clr>
        </p15:guide>
        <p15:guide id="5" pos="8395">
          <p15:clr>
            <a:srgbClr val="A4A3A4"/>
          </p15:clr>
        </p15:guide>
        <p15:guide id="6" pos="4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yn Veneklasen" initials="" lastIdx="42" clrIdx="0"/>
  <p:cmAuthor id="1" name="SDReyna Euro2" initials="SE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A3A3A"/>
    <a:srgbClr val="FF0066"/>
    <a:srgbClr val="FF3300"/>
    <a:srgbClr val="F36648"/>
    <a:srgbClr val="D3D3D3"/>
    <a:srgbClr val="C8C8D2"/>
    <a:srgbClr val="F57661"/>
    <a:srgbClr val="49A942"/>
    <a:srgbClr val="F26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193" autoAdjust="0"/>
  </p:normalViewPr>
  <p:slideViewPr>
    <p:cSldViewPr snapToGrid="0" snapToObjects="1">
      <p:cViewPr varScale="1">
        <p:scale>
          <a:sx n="101" d="100"/>
          <a:sy n="101" d="100"/>
        </p:scale>
        <p:origin x="-104" y="-624"/>
      </p:cViewPr>
      <p:guideLst>
        <p:guide orient="horz" pos="2592"/>
        <p:guide pos="4608"/>
        <p:guide pos="824"/>
        <p:guide pos="8813"/>
        <p:guide pos="8395"/>
        <p:guide pos="4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-6616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2E69-2D51-CE43-9A83-C232B32AB348}" type="datetimeFigureOut">
              <a:rPr lang="en-US" smtClean="0">
                <a:latin typeface="Arial" panose="020B0604020202020204" pitchFamily="34" charset="0"/>
              </a:rPr>
              <a:pPr/>
              <a:t>3/6/17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5210F-DC7B-F848-9EF5-0C68BBD11640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3/6/17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465138"/>
            <a:ext cx="2871787" cy="161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2162958"/>
            <a:ext cx="5608320" cy="643621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869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7381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607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476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743451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4525" y="404813"/>
            <a:ext cx="2859088" cy="1608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2257610"/>
            <a:ext cx="5608320" cy="6512962"/>
          </a:xfrm>
        </p:spPr>
        <p:txBody>
          <a:bodyPr/>
          <a:lstStyle/>
          <a:p>
            <a:pPr defTabSz="559115">
              <a:defRPr/>
            </a:pPr>
            <a:r>
              <a:rPr lang="en-US" dirty="0" smtClean="0"/>
              <a:t>Hold or transition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491A7-CDAE-6648-97E4-398EE75E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64C20C-03AB-4D52-BB6F-DD6631B9FF33}" type="slidenum">
              <a:rPr lang="en-US" sz="1200" b="0"/>
              <a:pPr algn="r"/>
              <a:t>13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71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520FD4-4CA2-498B-B4B3-C92B75BC1BC5}" type="slidenum">
              <a:rPr lang="en-US" sz="1200" b="0"/>
              <a:pPr algn="r"/>
              <a:t>2</a:t>
            </a:fld>
            <a:endParaRPr lang="en-US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32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24C16B-108E-4449-AC6F-B82AD0E7CF3C}" type="slidenum">
              <a:rPr lang="en-US" sz="1200" b="0"/>
              <a:pPr algn="r"/>
              <a:t>3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064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3FC530-055C-49E8-8FAB-B3888D632DBF}" type="slidenum">
              <a:rPr lang="en-US" sz="1200" b="0"/>
              <a:pPr algn="r"/>
              <a:t>6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39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64C20C-03AB-4D52-BB6F-DD6631B9FF33}" type="slidenum">
              <a:rPr lang="en-US" sz="1200" b="0"/>
              <a:pPr algn="r"/>
              <a:t>7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171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0CA83A-C2AC-45B3-A983-3F1C5EFD306F}" type="slidenum">
              <a:rPr lang="en-US" sz="1200" b="0"/>
              <a:pPr algn="r"/>
              <a:t>9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1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F6362C-C568-4C3E-9731-37F86A1A7407}" type="slidenum">
              <a:rPr lang="en-US" sz="1200" b="0"/>
              <a:pPr algn="r"/>
              <a:t>10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7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E92AD2-01EA-4002-98EE-A651741AB0A3}" type="slidenum">
              <a:rPr lang="en-US" sz="1200" b="0"/>
              <a:pPr algn="r"/>
              <a:t>11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43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59F7E6-BBE1-4683-BCB2-DA783B2B0632}" type="slidenum">
              <a:rPr lang="en-US" sz="1200" b="0"/>
              <a:pPr algn="r"/>
              <a:t>12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996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juniper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72602" y="326399"/>
            <a:ext cx="2222947" cy="60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0700" y="2566193"/>
            <a:ext cx="13121640" cy="1764792"/>
          </a:xfrm>
        </p:spPr>
        <p:txBody>
          <a:bodyPr lIns="91440" tIns="91440" rIns="91440" bIns="91440" anchor="b" anchorCtr="0"/>
          <a:lstStyle>
            <a:lvl1pPr marL="0" algn="l" defTabSz="548690" rtl="0" eaLnBrk="1" latinLnBrk="0" hangingPunct="1">
              <a:lnSpc>
                <a:spcPct val="80000"/>
              </a:lnSpc>
              <a:spcBef>
                <a:spcPts val="3312"/>
              </a:spcBef>
              <a:spcAft>
                <a:spcPts val="200"/>
              </a:spcAft>
              <a:buNone/>
              <a:defRPr lang="en-US" sz="8800" b="0" i="0" kern="1200" cap="all" baseline="0" dirty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700" y="3961530"/>
            <a:ext cx="12435840" cy="1800224"/>
          </a:xfrm>
        </p:spPr>
        <p:txBody>
          <a:bodyPr lIns="91440" tIns="91440" rIns="91440" bIns="91440" anchor="t" anchorCtr="0">
            <a:noAutofit/>
          </a:bodyPr>
          <a:lstStyle>
            <a:lvl1pPr marL="0" indent="0">
              <a:buNone/>
              <a:defRPr lang="en-US" sz="6600" kern="1200" cap="all" baseline="0" dirty="0" smtClean="0">
                <a:solidFill>
                  <a:srgbClr val="3A3A3A"/>
                </a:solidFill>
                <a:latin typeface="Arial"/>
                <a:ea typeface="+mn-ea"/>
                <a:cs typeface="Arial"/>
              </a:defRPr>
            </a:lvl1pPr>
            <a:lvl2pPr marL="5486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973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60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7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4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21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5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890700" y="5977320"/>
            <a:ext cx="10241282" cy="906955"/>
          </a:xfrm>
        </p:spPr>
        <p:txBody>
          <a:bodyPr lIns="91440" tIns="91440" rIns="91440" bIns="91440">
            <a:normAutofit/>
          </a:bodyPr>
          <a:lstStyle>
            <a:lvl1pPr marL="0" indent="0" algn="l">
              <a:buNone/>
              <a:defRPr sz="2500" cap="all" baseline="0">
                <a:solidFill>
                  <a:srgbClr val="3A3A3A"/>
                </a:solidFill>
              </a:defRPr>
            </a:lvl1pPr>
            <a:lvl2pPr marL="5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2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14630400" cy="5873438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1677977"/>
            <a:ext cx="3683000" cy="4191022"/>
          </a:xfrm>
        </p:spPr>
        <p:txBody>
          <a:bodyPr lIns="109728" tIns="54864" rIns="109728" bIns="54864" anchor="ctr" anchorCtr="0"/>
          <a:lstStyle>
            <a:lvl1pPr algn="r">
              <a:lnSpc>
                <a:spcPct val="90000"/>
              </a:lnSpc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2107" y="1010687"/>
            <a:ext cx="0" cy="5649448"/>
          </a:xfrm>
          <a:prstGeom prst="line">
            <a:avLst/>
          </a:prstGeom>
          <a:ln w="19050" cmpd="sng">
            <a:gradFill flip="none" rotWithShape="1">
              <a:gsLst>
                <a:gs pos="75000">
                  <a:srgbClr val="809BAF"/>
                </a:gs>
                <a:gs pos="100000">
                  <a:prstClr val="white">
                    <a:alpha val="0"/>
                  </a:prstClr>
                </a:gs>
                <a:gs pos="0">
                  <a:prstClr val="white">
                    <a:alpha val="0"/>
                  </a:prstClr>
                </a:gs>
                <a:gs pos="34000">
                  <a:srgbClr val="789BAF"/>
                </a:gs>
              </a:gsLst>
              <a:lin ang="1620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3" y="2314030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3" y="4090282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1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iper Restricted &amp;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0997" y="1929384"/>
            <a:ext cx="12481472" cy="488315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5255985" y="7825040"/>
            <a:ext cx="411843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JUNIPER NETWORKS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RESTRICTED &amp; CONFIDENTIAL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48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UNIPER_MULTICOLOR_BURST_mult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0702" y="2903704"/>
            <a:ext cx="4132803" cy="45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54864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31"/>
              </a:spcAft>
              <a:defRPr lang="en-US" sz="288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86586" y="1361249"/>
            <a:ext cx="13167360" cy="5822830"/>
          </a:xfrm>
        </p:spPr>
        <p:txBody>
          <a:bodyPr/>
          <a:lstStyle>
            <a:lvl1pPr marL="135256" indent="-135256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683896" indent="-270510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1024890" indent="-268606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377316" indent="-280036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718310" indent="-207646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2279561"/>
            <a:ext cx="13167362" cy="5145374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466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2185" y="1990374"/>
            <a:ext cx="11987213" cy="5178425"/>
          </a:xfrm>
        </p:spPr>
        <p:txBody>
          <a:bodyPr>
            <a:normAutofit/>
          </a:bodyPr>
          <a:lstStyle>
            <a:lvl1pPr marL="0" indent="0">
              <a:spcBef>
                <a:spcPts val="2200"/>
              </a:spcBef>
              <a:spcAft>
                <a:spcPts val="2200"/>
              </a:spcAft>
              <a:buNone/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518" y="11502"/>
            <a:ext cx="13532363" cy="1507935"/>
          </a:xfrm>
        </p:spPr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" y="0"/>
            <a:ext cx="1462708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814" y="11502"/>
            <a:ext cx="9537700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542" y="3169768"/>
            <a:ext cx="7117602" cy="2744244"/>
          </a:xfrm>
          <a:noFill/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400"/>
            </a:lvl1pPr>
            <a:lvl2pPr marL="548692" indent="0">
              <a:buNone/>
              <a:defRPr sz="2900"/>
            </a:lvl2pPr>
            <a:lvl3pPr marL="1097381" indent="0">
              <a:buNone/>
              <a:defRPr sz="2400"/>
            </a:lvl3pPr>
            <a:lvl4pPr marL="1646069" indent="0">
              <a:buNone/>
              <a:defRPr sz="2300"/>
            </a:lvl4pPr>
            <a:lvl5pPr marL="2194759" indent="0">
              <a:buNone/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74598" y="5965824"/>
            <a:ext cx="4856546" cy="442912"/>
          </a:xfrm>
        </p:spPr>
        <p:txBody>
          <a:bodyPr lIns="91440" rIns="91440" anchor="b" anchorCtr="0">
            <a:noAutofit/>
          </a:bodyPr>
          <a:lstStyle>
            <a:lvl1pPr marL="342900" indent="-342900" algn="r">
              <a:buFont typeface="Arial" panose="020B0604020202020204" pitchFamily="34" charset="0"/>
              <a:buNone/>
              <a:defRPr lang="en-US" sz="2200" b="1" kern="1200" dirty="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548692" indent="0">
              <a:buFontTx/>
              <a:buNone/>
              <a:defRPr>
                <a:solidFill>
                  <a:schemeClr val="accent5"/>
                </a:solidFill>
              </a:defRPr>
            </a:lvl2pPr>
            <a:lvl3pPr marL="1097381" indent="0">
              <a:buFontTx/>
              <a:buNone/>
              <a:defRPr>
                <a:solidFill>
                  <a:schemeClr val="accent5"/>
                </a:solidFill>
              </a:defRPr>
            </a:lvl3pPr>
            <a:lvl4pPr marL="1646069" indent="0">
              <a:buFontTx/>
              <a:buNone/>
              <a:defRPr>
                <a:solidFill>
                  <a:schemeClr val="accent5"/>
                </a:solidFill>
              </a:defRPr>
            </a:lvl4pPr>
            <a:lvl5pPr marL="2194759" indent="0">
              <a:buFontTx/>
              <a:buNone/>
              <a:defRPr>
                <a:solidFill>
                  <a:schemeClr val="accent5"/>
                </a:solidFill>
              </a:defRPr>
            </a:lvl5pPr>
          </a:lstStyle>
          <a:p>
            <a:pPr marL="230188" lvl="0" indent="-230188" algn="r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51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,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413250" cy="8229600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37" y="11771"/>
            <a:ext cx="9025279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99037" y="1911351"/>
            <a:ext cx="9026055" cy="561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411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4630399" cy="8229600"/>
          </a:xfrm>
          <a:prstGeom prst="rect">
            <a:avLst/>
          </a:prstGeom>
          <a:solidFill>
            <a:srgbClr val="D3D3D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518" y="11771"/>
            <a:ext cx="13532363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66308" y="7820382"/>
            <a:ext cx="298671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Copyright © 2013 Juniper Networks, Inc. </a:t>
            </a:r>
            <a:endParaRPr lang="en-US" sz="1200" dirty="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812" r:id="rId3"/>
    <p:sldLayoutId id="2147483834" r:id="rId4"/>
    <p:sldLayoutId id="2147483835" r:id="rId5"/>
    <p:sldLayoutId id="2147483655" r:id="rId6"/>
    <p:sldLayoutId id="2147483843" r:id="rId7"/>
    <p:sldLayoutId id="2147483652" r:id="rId8"/>
    <p:sldLayoutId id="2147483841" r:id="rId9"/>
    <p:sldLayoutId id="2147483842" r:id="rId10"/>
    <p:sldLayoutId id="2147483820" r:id="rId11"/>
    <p:sldLayoutId id="2147483898" r:id="rId12"/>
    <p:sldLayoutId id="2147483872" r:id="rId13"/>
    <p:sldLayoutId id="2147483900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548690" rtl="0" eaLnBrk="1" latinLnBrk="0" hangingPunct="1">
        <a:lnSpc>
          <a:spcPct val="95000"/>
        </a:lnSpc>
        <a:spcBef>
          <a:spcPct val="0"/>
        </a:spcBef>
        <a:spcAft>
          <a:spcPts val="200"/>
        </a:spcAft>
        <a:buNone/>
        <a:defRPr sz="4400" b="1" i="0" kern="1200" cap="all" baseline="0">
          <a:solidFill>
            <a:srgbClr val="0067AB"/>
          </a:solidFill>
          <a:latin typeface="Arial"/>
          <a:ea typeface="+mj-ea"/>
          <a:cs typeface="Arial"/>
        </a:defRPr>
      </a:lvl1pPr>
    </p:titleStyle>
    <p:bodyStyle>
      <a:lvl1pPr marL="411518" indent="-411518" algn="l" defTabSz="54869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891623" indent="-342931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tabLst>
          <a:tab pos="744538" algn="l"/>
        </a:tabLst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371727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•"/>
        <a:tabLst>
          <a:tab pos="744538" algn="l"/>
        </a:tabLst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92041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–"/>
        <a:tabLst>
          <a:tab pos="744538" algn="l"/>
        </a:tabLst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46910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3017796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487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5179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868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38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607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76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45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2143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83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52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antha@juniper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84.13.1:8083/Snh_ConfigClientInfoReq" TargetMode="External"/><Relationship Id="rId4" Type="http://schemas.openxmlformats.org/officeDocument/2006/relationships/hyperlink" Target="http://10.84.13.1:8083/Snh_SandeshMessageStatsReq" TargetMode="External"/><Relationship Id="rId5" Type="http://schemas.openxmlformats.org/officeDocument/2006/relationships/hyperlink" Target="https://github.com/Juniper/contrail-controller/blob/master/src/ifmap/client/config_log.sandes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per/contrail-controller/wiki/Graceful-Restart" TargetMode="External"/><Relationship Id="rId4" Type="http://schemas.openxmlformats.org/officeDocument/2006/relationships/hyperlink" Target="file://localhost/RFC4724https/::tools.ietf.org:html:rfc4724" TargetMode="External"/><Relationship Id="rId5" Type="http://schemas.openxmlformats.org/officeDocument/2006/relationships/hyperlink" Target="https://github.com/Juniper/contrail-controller/blob/master/src/ifmap/client/test/config_json_parser_test.c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niper/contrail-controller/blob/master/specs/control_node_config_from_cassandra.md" TargetMode="External"/><Relationship Id="rId4" Type="http://schemas.openxmlformats.org/officeDocument/2006/relationships/hyperlink" Target="mailto:prakashmb@juniper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0700" y="1931193"/>
            <a:ext cx="13121640" cy="1764792"/>
          </a:xfrm>
        </p:spPr>
        <p:txBody>
          <a:bodyPr/>
          <a:lstStyle/>
          <a:p>
            <a:r>
              <a:rPr lang="en-US" sz="6000" dirty="0" smtClean="0"/>
              <a:t>IF-Map/IROND module Removal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0"/>
          </p:nvPr>
        </p:nvSpPr>
        <p:spPr>
          <a:xfrm>
            <a:off x="890700" y="5977320"/>
            <a:ext cx="10241282" cy="1455220"/>
          </a:xfrm>
        </p:spPr>
        <p:txBody>
          <a:bodyPr>
            <a:normAutofit/>
          </a:bodyPr>
          <a:lstStyle/>
          <a:p>
            <a:r>
              <a:rPr lang="en-US" dirty="0" smtClean="0"/>
              <a:t>Ananth </a:t>
            </a:r>
            <a:r>
              <a:rPr lang="en-US" dirty="0" err="1" smtClean="0"/>
              <a:t>suryanarayana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mailto:</a:t>
            </a:r>
            <a:r>
              <a:rPr lang="en-US" dirty="0" err="1" smtClean="0">
                <a:hlinkClick r:id="rId3"/>
              </a:rPr>
              <a:t>anantha@juniper.net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03/02/2017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C</a:t>
            </a:r>
            <a:r>
              <a:rPr lang="en-US" dirty="0" smtClean="0"/>
              <a:t>assandra DB trouble shooting techniques already used can still be used with the new model</a:t>
            </a:r>
          </a:p>
          <a:p>
            <a:r>
              <a:rPr lang="en-US" dirty="0" smtClean="0"/>
              <a:t>Contrail-control introspect has database connection status information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3"/>
              </a:rPr>
              <a:t>http://10.84.13.1:8083/Snh_ConfigClientInfoReq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any errors are found while parsing configuration data, </a:t>
            </a:r>
            <a:r>
              <a:rPr lang="en-US" dirty="0" err="1" smtClean="0"/>
              <a:t>WARNing</a:t>
            </a:r>
            <a:r>
              <a:rPr lang="en-US" dirty="0" smtClean="0"/>
              <a:t> messages are logged and also stored in trace buffers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ConfigurationMalformedPropertyWarningLog</a:t>
            </a:r>
            <a:r>
              <a:rPr lang="en-US" dirty="0"/>
              <a:t> in </a:t>
            </a:r>
            <a:r>
              <a:rPr lang="en-US" dirty="0">
                <a:hlinkClick r:id="rId4"/>
              </a:rPr>
              <a:t>http://10.84.13.1:8083/Snh_SandeshMessageStatsReq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All such message types are </a:t>
            </a:r>
            <a:r>
              <a:rPr lang="en-US" dirty="0"/>
              <a:t>defined in here </a:t>
            </a:r>
            <a:r>
              <a:rPr lang="en-US" dirty="0">
                <a:hlinkClick r:id="rId5"/>
              </a:rPr>
              <a:t>https://github.com/Juniper/contrail-controller/blob/master/src/ifmap/client/</a:t>
            </a:r>
            <a:r>
              <a:rPr lang="en-US" dirty="0" smtClean="0">
                <a:hlinkClick r:id="rId5"/>
              </a:rPr>
              <a:t>config_log.sandesh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79346" y="1556386"/>
            <a:ext cx="65" cy="4801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endParaRPr lang="en-US" sz="312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68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and Performance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expected to improve due to multiple reasons</a:t>
            </a:r>
          </a:p>
          <a:p>
            <a:pPr lvl="1"/>
            <a:r>
              <a:rPr lang="en-US" dirty="0" smtClean="0"/>
              <a:t>JSON data is much less verbose than XML</a:t>
            </a:r>
          </a:p>
          <a:p>
            <a:pPr lvl="1"/>
            <a:r>
              <a:rPr lang="en-US" dirty="0" smtClean="0"/>
              <a:t>Reading data directly from the Cassandra DB obviates configuration sync to IFMap server (in the old model)</a:t>
            </a:r>
          </a:p>
          <a:p>
            <a:r>
              <a:rPr lang="en-US" dirty="0" err="1" smtClean="0"/>
              <a:t>RapidJSON</a:t>
            </a:r>
            <a:r>
              <a:rPr lang="en-US" dirty="0" smtClean="0"/>
              <a:t> Parser used to parse JSON data is one of the fastest </a:t>
            </a:r>
            <a:r>
              <a:rPr lang="en-US" dirty="0" err="1" smtClean="0"/>
              <a:t>json</a:t>
            </a:r>
            <a:r>
              <a:rPr lang="en-US" dirty="0" smtClean="0"/>
              <a:t> parser available in open-source world</a:t>
            </a:r>
          </a:p>
          <a:p>
            <a:r>
              <a:rPr lang="en-US" dirty="0"/>
              <a:t>T</a:t>
            </a:r>
            <a:r>
              <a:rPr lang="en-US" dirty="0" smtClean="0"/>
              <a:t>ypical AT&amp;T Configuration load took ~ 0.8s to load upon contrail-control restart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2812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Caveats and Limitations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new caveat/limitation has been introduced due to this project</a:t>
            </a:r>
          </a:p>
        </p:txBody>
      </p:sp>
    </p:spTree>
    <p:extLst>
      <p:ext uri="{BB962C8B-B14F-4D97-AF65-F5344CB8AC3E}">
        <p14:creationId xmlns:p14="http://schemas.microsoft.com/office/powerpoint/2010/main" val="1487895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Contrail Controller GR Wiki</a:t>
            </a:r>
            <a:endParaRPr lang="en-US" dirty="0" smtClean="0">
              <a:hlinkClick r:id="rId4" action="ppaction://hlinkfile"/>
            </a:endParaRPr>
          </a:p>
          <a:p>
            <a:r>
              <a:rPr lang="en-US" dirty="0" smtClean="0">
                <a:hlinkClick r:id="rId5"/>
              </a:rPr>
              <a:t>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26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dirty="0"/>
              <a:t>IF-</a:t>
            </a:r>
            <a:r>
              <a:rPr lang="en-US" sz="3600" dirty="0" smtClean="0"/>
              <a:t>Map sever Removal from contrail controller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Spec at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://github.com/Juniper/contrail-controller/blob/master/specs/</a:t>
            </a:r>
            <a:r>
              <a:rPr lang="en-US" sz="1800" dirty="0" err="1">
                <a:hlinkClick r:id="rId3"/>
              </a:rPr>
              <a:t>control_node_config_from_cassandra.md</a:t>
            </a:r>
            <a:endParaRPr lang="en-US" sz="2400" dirty="0"/>
          </a:p>
          <a:p>
            <a:r>
              <a:rPr lang="en-US" dirty="0" smtClean="0"/>
              <a:t>Technical contributors</a:t>
            </a:r>
          </a:p>
          <a:p>
            <a:pPr lvl="1"/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Bailkeri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prakashmb@juniper.net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 </a:t>
            </a:r>
            <a:r>
              <a:rPr lang="en-US" dirty="0" smtClean="0"/>
              <a:t>Primary contributor</a:t>
            </a:r>
          </a:p>
          <a:p>
            <a:pPr lvl="1"/>
            <a:r>
              <a:rPr lang="en-US" dirty="0" smtClean="0"/>
              <a:t>Ananth Suryanarayana (</a:t>
            </a:r>
            <a:r>
              <a:rPr lang="en-US" dirty="0" err="1" smtClean="0"/>
              <a:t>anantha@juniper.net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Nischal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r>
              <a:rPr lang="en-US" dirty="0" smtClean="0"/>
              <a:t> (</a:t>
            </a:r>
            <a:r>
              <a:rPr lang="en-US" dirty="0" err="1" smtClean="0"/>
              <a:t>nsheth@juniper.net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5480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is managed at two places (Cassandra DB and IFMAP DB). They have to be kept in sync (by </a:t>
            </a:r>
            <a:r>
              <a:rPr lang="en-US" dirty="0" err="1" smtClean="0"/>
              <a:t>api</a:t>
            </a:r>
            <a:r>
              <a:rPr lang="en-US" dirty="0" smtClean="0"/>
              <a:t>-server)</a:t>
            </a:r>
          </a:p>
          <a:p>
            <a:r>
              <a:rPr lang="en-US" dirty="0" smtClean="0"/>
              <a:t>Data can be read in parallel when read directly off </a:t>
            </a:r>
            <a:r>
              <a:rPr lang="en-US" dirty="0"/>
              <a:t>C</a:t>
            </a:r>
            <a:r>
              <a:rPr lang="en-US" dirty="0" smtClean="0"/>
              <a:t>assandra DB</a:t>
            </a:r>
          </a:p>
          <a:p>
            <a:r>
              <a:rPr lang="en-US" dirty="0" smtClean="0"/>
              <a:t>Data read from IFMap</a:t>
            </a:r>
            <a:r>
              <a:rPr lang="en-US" dirty="0"/>
              <a:t>-</a:t>
            </a:r>
            <a:r>
              <a:rPr lang="en-US" dirty="0" smtClean="0"/>
              <a:t>server is serial</a:t>
            </a:r>
          </a:p>
          <a:p>
            <a:r>
              <a:rPr lang="en-US" dirty="0" smtClean="0"/>
              <a:t>IFMAP Server sends configuration in very verbose xml format</a:t>
            </a:r>
          </a:p>
          <a:p>
            <a:pPr lvl="1"/>
            <a:r>
              <a:rPr lang="en-US" dirty="0" smtClean="0"/>
              <a:t>This is more CPU intensive with respect to processing and distribution</a:t>
            </a:r>
          </a:p>
          <a:p>
            <a:r>
              <a:rPr lang="en-US" dirty="0" smtClean="0"/>
              <a:t>Cassandra DB has configuration data in relatively succinct JSON format</a:t>
            </a:r>
          </a:p>
        </p:txBody>
      </p:sp>
    </p:spTree>
    <p:extLst>
      <p:ext uri="{BB962C8B-B14F-4D97-AF65-F5344CB8AC3E}">
        <p14:creationId xmlns:p14="http://schemas.microsoft.com/office/powerpoint/2010/main" val="3739621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0107" y="3908895"/>
            <a:ext cx="13068152" cy="1931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6" y="-848062"/>
            <a:ext cx="13533120" cy="150793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 4.0 configuration DB processing model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2482714" y="4136101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RABBITMQ</a:t>
            </a:r>
          </a:p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439687" y="4214092"/>
            <a:ext cx="2016238" cy="9532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CONTRAIL-API</a:t>
            </a:r>
          </a:p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1351087" y="4339207"/>
            <a:ext cx="1627254" cy="859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</a:p>
          <a:p>
            <a:pPr algn="ctr"/>
            <a:r>
              <a:rPr lang="en-US" sz="1200" dirty="0" smtClean="0"/>
              <a:t>CONFIG DB</a:t>
            </a:r>
            <a:endParaRPr lang="en-US" sz="1200" dirty="0"/>
          </a:p>
        </p:txBody>
      </p:sp>
      <p:sp>
        <p:nvSpPr>
          <p:cNvPr id="63" name="Round Single Corner Rectangle 62"/>
          <p:cNvSpPr/>
          <p:nvPr/>
        </p:nvSpPr>
        <p:spPr>
          <a:xfrm>
            <a:off x="4858737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CONTRAIL-CONTROL</a:t>
            </a:r>
            <a:endParaRPr lang="en-US" sz="1200" dirty="0"/>
          </a:p>
        </p:txBody>
      </p:sp>
      <p:sp>
        <p:nvSpPr>
          <p:cNvPr id="64" name="Round Single Corner Rectangle 63"/>
          <p:cNvSpPr/>
          <p:nvPr/>
        </p:nvSpPr>
        <p:spPr>
          <a:xfrm>
            <a:off x="8455925" y="659873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IROND/IFMAP SERVER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8" idx="3"/>
          </p:cNvCxnSpPr>
          <p:nvPr/>
        </p:nvCxnSpPr>
        <p:spPr>
          <a:xfrm>
            <a:off x="4334873" y="4658615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55925" y="4663298"/>
            <a:ext cx="2789324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2"/>
            <a:endCxn id="9" idx="0"/>
          </p:cNvCxnSpPr>
          <p:nvPr/>
        </p:nvCxnSpPr>
        <p:spPr>
          <a:xfrm flipH="1">
            <a:off x="7447806" y="1704901"/>
            <a:ext cx="1934199" cy="2509191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4" idx="1"/>
          </p:cNvCxnSpPr>
          <p:nvPr/>
        </p:nvCxnSpPr>
        <p:spPr>
          <a:xfrm>
            <a:off x="6635989" y="1138178"/>
            <a:ext cx="1819936" cy="44209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024145" y="3849763"/>
            <a:ext cx="11377546" cy="182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502634" y="4370910"/>
            <a:ext cx="18819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CONFIGURATION</a:t>
            </a:r>
          </a:p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59" name="Round Single Corner Rectangle 58"/>
          <p:cNvSpPr/>
          <p:nvPr/>
        </p:nvSpPr>
        <p:spPr>
          <a:xfrm>
            <a:off x="8018088" y="7136949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 Manager</a:t>
            </a:r>
            <a:endParaRPr lang="en-US" sz="1200" dirty="0"/>
          </a:p>
        </p:txBody>
      </p:sp>
      <p:sp>
        <p:nvSpPr>
          <p:cNvPr id="61" name="Round Single Corner Rectangle 60"/>
          <p:cNvSpPr/>
          <p:nvPr/>
        </p:nvSpPr>
        <p:spPr>
          <a:xfrm>
            <a:off x="4206371" y="7136949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Schema Transformer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endCxn id="61" idx="0"/>
          </p:cNvCxnSpPr>
          <p:nvPr/>
        </p:nvCxnSpPr>
        <p:spPr>
          <a:xfrm>
            <a:off x="3468433" y="5199041"/>
            <a:ext cx="1664018" cy="193790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255823" y="5199041"/>
            <a:ext cx="6840821" cy="19094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68433" y="5199041"/>
            <a:ext cx="5283401" cy="19094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053621" y="5199042"/>
            <a:ext cx="3195423" cy="1909476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 Single Corner Rectangle 80"/>
          <p:cNvSpPr/>
          <p:nvPr/>
        </p:nvSpPr>
        <p:spPr>
          <a:xfrm>
            <a:off x="3468433" y="2545955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Agent1</a:t>
            </a:r>
            <a:endParaRPr lang="en-US" sz="1200" dirty="0"/>
          </a:p>
        </p:txBody>
      </p:sp>
      <p:sp>
        <p:nvSpPr>
          <p:cNvPr id="83" name="Round Single Corner Rectangle 82"/>
          <p:cNvSpPr/>
          <p:nvPr/>
        </p:nvSpPr>
        <p:spPr>
          <a:xfrm>
            <a:off x="5251594" y="2533381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Agent2</a:t>
            </a:r>
            <a:endParaRPr lang="en-US" sz="1200" dirty="0"/>
          </a:p>
        </p:txBody>
      </p:sp>
      <p:sp>
        <p:nvSpPr>
          <p:cNvPr id="85" name="Round Single Corner Rectangle 84"/>
          <p:cNvSpPr/>
          <p:nvPr/>
        </p:nvSpPr>
        <p:spPr>
          <a:xfrm>
            <a:off x="6978217" y="2533381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Agent3</a:t>
            </a:r>
          </a:p>
        </p:txBody>
      </p:sp>
      <p:cxnSp>
        <p:nvCxnSpPr>
          <p:cNvPr id="86" name="Straight Arrow Connector 85"/>
          <p:cNvCxnSpPr>
            <a:endCxn id="63" idx="2"/>
          </p:cNvCxnSpPr>
          <p:nvPr/>
        </p:nvCxnSpPr>
        <p:spPr>
          <a:xfrm flipV="1">
            <a:off x="4011105" y="1704901"/>
            <a:ext cx="1773712" cy="82848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0"/>
            <a:endCxn id="63" idx="2"/>
          </p:cNvCxnSpPr>
          <p:nvPr/>
        </p:nvCxnSpPr>
        <p:spPr>
          <a:xfrm flipH="1" flipV="1">
            <a:off x="5784817" y="1704901"/>
            <a:ext cx="87170" cy="82848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0"/>
            <a:endCxn id="63" idx="2"/>
          </p:cNvCxnSpPr>
          <p:nvPr/>
        </p:nvCxnSpPr>
        <p:spPr>
          <a:xfrm flipH="1" flipV="1">
            <a:off x="5784817" y="1704901"/>
            <a:ext cx="1813793" cy="82848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7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0107" y="2135961"/>
            <a:ext cx="13068152" cy="1931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16" y="-848062"/>
            <a:ext cx="13533120" cy="1507935"/>
          </a:xfrm>
        </p:spPr>
        <p:txBody>
          <a:bodyPr/>
          <a:lstStyle/>
          <a:p>
            <a:r>
              <a:rPr lang="en-US" dirty="0" smtClean="0"/>
              <a:t>&gt;= </a:t>
            </a:r>
            <a:r>
              <a:rPr lang="en-US" dirty="0" smtClean="0"/>
              <a:t>4.0 configuration DB processing model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2482714" y="2363167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RABBITMQ</a:t>
            </a:r>
          </a:p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439687" y="2441158"/>
            <a:ext cx="2016238" cy="9532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CONTRAIL-API</a:t>
            </a:r>
          </a:p>
          <a:p>
            <a:pPr algn="ctr"/>
            <a:r>
              <a:rPr lang="en-US" sz="1200" dirty="0" smtClean="0"/>
              <a:t>SERVER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1351087" y="2566273"/>
            <a:ext cx="1627254" cy="85983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CASSANDRA</a:t>
            </a:r>
          </a:p>
          <a:p>
            <a:pPr algn="ctr"/>
            <a:r>
              <a:rPr lang="en-US" sz="1200" dirty="0" smtClean="0"/>
              <a:t>CONFIG DB</a:t>
            </a:r>
            <a:endParaRPr lang="en-US" sz="1200" dirty="0"/>
          </a:p>
        </p:txBody>
      </p:sp>
      <p:sp>
        <p:nvSpPr>
          <p:cNvPr id="63" name="Round Single Corner Rectangle 62"/>
          <p:cNvSpPr/>
          <p:nvPr/>
        </p:nvSpPr>
        <p:spPr>
          <a:xfrm>
            <a:off x="11126182" y="5364015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CONTRAIL-CONTROL</a:t>
            </a:r>
            <a:endParaRPr lang="en-US" sz="1200" dirty="0"/>
          </a:p>
        </p:txBody>
      </p:sp>
      <p:sp>
        <p:nvSpPr>
          <p:cNvPr id="64" name="Round Single Corner Rectangle 63"/>
          <p:cNvSpPr/>
          <p:nvPr/>
        </p:nvSpPr>
        <p:spPr>
          <a:xfrm>
            <a:off x="8468500" y="861055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IROND/IFMAP SERVER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8" idx="3"/>
          </p:cNvCxnSpPr>
          <p:nvPr/>
        </p:nvCxnSpPr>
        <p:spPr>
          <a:xfrm>
            <a:off x="4334873" y="2885681"/>
            <a:ext cx="2047425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455925" y="2890364"/>
            <a:ext cx="2789324" cy="0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024145" y="2076829"/>
            <a:ext cx="11377546" cy="182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TextBox 96"/>
          <p:cNvSpPr txBox="1"/>
          <p:nvPr/>
        </p:nvSpPr>
        <p:spPr>
          <a:xfrm>
            <a:off x="502634" y="2597976"/>
            <a:ext cx="18819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CONFIGURATION</a:t>
            </a:r>
          </a:p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59" name="Round Single Corner Rectangle 58"/>
          <p:cNvSpPr/>
          <p:nvPr/>
        </p:nvSpPr>
        <p:spPr>
          <a:xfrm>
            <a:off x="8018088" y="5364015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Device Manager</a:t>
            </a:r>
            <a:endParaRPr lang="en-US" sz="1200" dirty="0"/>
          </a:p>
        </p:txBody>
      </p:sp>
      <p:sp>
        <p:nvSpPr>
          <p:cNvPr id="61" name="Round Single Corner Rectangle 60"/>
          <p:cNvSpPr/>
          <p:nvPr/>
        </p:nvSpPr>
        <p:spPr>
          <a:xfrm>
            <a:off x="4206371" y="5364015"/>
            <a:ext cx="1852159" cy="1045028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Schema Transformer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endCxn id="61" idx="0"/>
          </p:cNvCxnSpPr>
          <p:nvPr/>
        </p:nvCxnSpPr>
        <p:spPr>
          <a:xfrm>
            <a:off x="3468433" y="3426107"/>
            <a:ext cx="1664018" cy="193790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255823" y="3426107"/>
            <a:ext cx="6840821" cy="19094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468433" y="3426107"/>
            <a:ext cx="5283401" cy="190947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053621" y="3426108"/>
            <a:ext cx="3195423" cy="1909476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40597" y="3426108"/>
            <a:ext cx="8054259" cy="1909476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3" idx="0"/>
          </p:cNvCxnSpPr>
          <p:nvPr/>
        </p:nvCxnSpPr>
        <p:spPr>
          <a:xfrm flipH="1">
            <a:off x="12052262" y="3426108"/>
            <a:ext cx="196782" cy="1937907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8955847" y="991683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27" name="Round Single Corner Rectangle 26"/>
          <p:cNvSpPr/>
          <p:nvPr/>
        </p:nvSpPr>
        <p:spPr>
          <a:xfrm>
            <a:off x="9648708" y="6896515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Agent1</a:t>
            </a:r>
            <a:endParaRPr lang="en-US" sz="1200" dirty="0"/>
          </a:p>
        </p:txBody>
      </p:sp>
      <p:sp>
        <p:nvSpPr>
          <p:cNvPr id="28" name="Round Single Corner Rectangle 27"/>
          <p:cNvSpPr/>
          <p:nvPr/>
        </p:nvSpPr>
        <p:spPr>
          <a:xfrm>
            <a:off x="11431869" y="6883941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Agent2</a:t>
            </a:r>
            <a:endParaRPr lang="en-US" sz="1200" dirty="0"/>
          </a:p>
        </p:txBody>
      </p:sp>
      <p:sp>
        <p:nvSpPr>
          <p:cNvPr id="29" name="Round Single Corner Rectangle 28"/>
          <p:cNvSpPr/>
          <p:nvPr/>
        </p:nvSpPr>
        <p:spPr>
          <a:xfrm>
            <a:off x="13158492" y="6883941"/>
            <a:ext cx="1240786" cy="484349"/>
          </a:xfrm>
          <a:prstGeom prst="round1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Agent3</a:t>
            </a:r>
          </a:p>
        </p:txBody>
      </p:sp>
      <p:cxnSp>
        <p:nvCxnSpPr>
          <p:cNvPr id="30" name="Straight Arrow Connector 29"/>
          <p:cNvCxnSpPr>
            <a:stCxn id="63" idx="2"/>
          </p:cNvCxnSpPr>
          <p:nvPr/>
        </p:nvCxnSpPr>
        <p:spPr>
          <a:xfrm flipH="1">
            <a:off x="10222268" y="6409043"/>
            <a:ext cx="1829994" cy="487472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052262" y="6409043"/>
            <a:ext cx="152400" cy="474898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401444" y="6421617"/>
            <a:ext cx="1543647" cy="462324"/>
          </a:xfrm>
          <a:prstGeom prst="straightConnector1">
            <a:avLst/>
          </a:prstGeom>
          <a:ln>
            <a:solidFill>
              <a:schemeClr val="accent4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Contrail-control to become clients of </a:t>
            </a:r>
            <a:r>
              <a:rPr lang="en-US" dirty="0"/>
              <a:t>C</a:t>
            </a:r>
            <a:r>
              <a:rPr lang="en-US" dirty="0" smtClean="0"/>
              <a:t>assandra DB and </a:t>
            </a:r>
            <a:r>
              <a:rPr lang="en-US" dirty="0" err="1" smtClean="0"/>
              <a:t>RabbitMq</a:t>
            </a:r>
            <a:r>
              <a:rPr lang="en-US" dirty="0" smtClean="0"/>
              <a:t> server</a:t>
            </a:r>
            <a:endParaRPr lang="en-US" dirty="0"/>
          </a:p>
          <a:p>
            <a:r>
              <a:rPr lang="en-US" dirty="0" smtClean="0"/>
              <a:t>Initial configuration is read directly from the </a:t>
            </a:r>
            <a:r>
              <a:rPr lang="en-US" dirty="0"/>
              <a:t>C</a:t>
            </a:r>
            <a:r>
              <a:rPr lang="en-US" dirty="0" smtClean="0"/>
              <a:t>assandra DB upon startup (or fatal connection resets to the DB)</a:t>
            </a:r>
            <a:endParaRPr lang="en-US" dirty="0"/>
          </a:p>
          <a:p>
            <a:r>
              <a:rPr lang="en-US" dirty="0" smtClean="0"/>
              <a:t>Incremental updates to configuration are learned by listening to messages received over </a:t>
            </a:r>
            <a:r>
              <a:rPr lang="en-US" dirty="0" err="1" smtClean="0"/>
              <a:t>RabbitMq</a:t>
            </a:r>
            <a:r>
              <a:rPr lang="en-US" dirty="0" smtClean="0"/>
              <a:t> message channel</a:t>
            </a:r>
          </a:p>
          <a:p>
            <a:r>
              <a:rPr lang="en-US" dirty="0" smtClean="0"/>
              <a:t>Contrail-</a:t>
            </a:r>
            <a:r>
              <a:rPr lang="en-US" dirty="0" err="1" smtClean="0"/>
              <a:t>api</a:t>
            </a:r>
            <a:r>
              <a:rPr lang="en-US" dirty="0" smtClean="0"/>
              <a:t>-server notifies configuration changes by publishing message over </a:t>
            </a:r>
            <a:r>
              <a:rPr lang="en-US" dirty="0" err="1"/>
              <a:t>R</a:t>
            </a:r>
            <a:r>
              <a:rPr lang="en-US" dirty="0" err="1" smtClean="0"/>
              <a:t>abbitMq</a:t>
            </a:r>
            <a:r>
              <a:rPr lang="en-US" dirty="0" smtClean="0"/>
              <a:t> message channel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955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7863" y="1929384"/>
            <a:ext cx="13167362" cy="5431156"/>
          </a:xfrm>
        </p:spPr>
        <p:txBody>
          <a:bodyPr>
            <a:normAutofit/>
          </a:bodyPr>
          <a:lstStyle/>
          <a:p>
            <a:r>
              <a:rPr lang="en-US" dirty="0" smtClean="0"/>
              <a:t>Data is read from </a:t>
            </a:r>
            <a:r>
              <a:rPr lang="en-US" dirty="0"/>
              <a:t>C</a:t>
            </a:r>
            <a:r>
              <a:rPr lang="en-US" dirty="0" smtClean="0"/>
              <a:t>assandra DB on per ‘</a:t>
            </a:r>
            <a:r>
              <a:rPr lang="en-US" dirty="0" err="1" smtClean="0"/>
              <a:t>uuid</a:t>
            </a:r>
            <a:r>
              <a:rPr lang="en-US" dirty="0" smtClean="0"/>
              <a:t>’ basis</a:t>
            </a:r>
          </a:p>
          <a:p>
            <a:r>
              <a:rPr lang="en-US" dirty="0" smtClean="0"/>
              <a:t>A given row in </a:t>
            </a:r>
            <a:r>
              <a:rPr lang="en-US" dirty="0"/>
              <a:t>C</a:t>
            </a:r>
            <a:r>
              <a:rPr lang="en-US" dirty="0" smtClean="0"/>
              <a:t>assandra DB contains all the data associated with a ‘</a:t>
            </a:r>
            <a:r>
              <a:rPr lang="en-US" dirty="0" err="1" smtClean="0"/>
              <a:t>uuid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Data once read is converted into a JSON document using </a:t>
            </a:r>
            <a:r>
              <a:rPr lang="en-US" dirty="0" err="1" smtClean="0"/>
              <a:t>rapidjson</a:t>
            </a:r>
            <a:r>
              <a:rPr lang="en-US" dirty="0" smtClean="0"/>
              <a:t> c library</a:t>
            </a:r>
          </a:p>
          <a:p>
            <a:r>
              <a:rPr lang="en-US" dirty="0" smtClean="0"/>
              <a:t>JSON document is then parsed and corresponding </a:t>
            </a:r>
            <a:r>
              <a:rPr lang="en-US" dirty="0" err="1" smtClean="0"/>
              <a:t>c++</a:t>
            </a:r>
            <a:r>
              <a:rPr lang="en-US" dirty="0" smtClean="0"/>
              <a:t> data </a:t>
            </a:r>
            <a:r>
              <a:rPr lang="en-US" dirty="0" err="1" smtClean="0"/>
              <a:t>autogen</a:t>
            </a:r>
            <a:r>
              <a:rPr lang="en-US" dirty="0" smtClean="0"/>
              <a:t> configuration structures are created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autogen</a:t>
            </a:r>
            <a:r>
              <a:rPr lang="en-US" dirty="0" smtClean="0"/>
              <a:t> data structures are then fed into internal database for further storage and distribution (This is the current model, where in similar processing is done, by parsing xml based data)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9304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IFMap server (</a:t>
            </a:r>
            <a:r>
              <a:rPr lang="en-US" dirty="0" err="1" smtClean="0"/>
              <a:t>irond</a:t>
            </a:r>
            <a:r>
              <a:rPr lang="en-US" dirty="0" smtClean="0"/>
              <a:t>) is no longer required</a:t>
            </a:r>
          </a:p>
          <a:p>
            <a:pPr lvl="1"/>
            <a:r>
              <a:rPr lang="en-US" dirty="0" smtClean="0"/>
              <a:t>This is not packaged in contrail packages any more</a:t>
            </a:r>
          </a:p>
          <a:p>
            <a:r>
              <a:rPr lang="en-US" dirty="0" smtClean="0"/>
              <a:t>This avoids all associated issues we had encountered in the past in maintaining </a:t>
            </a:r>
            <a:r>
              <a:rPr lang="en-US" dirty="0" err="1" smtClean="0"/>
              <a:t>irond</a:t>
            </a:r>
            <a:r>
              <a:rPr lang="en-US" dirty="0" smtClean="0"/>
              <a:t> server and communication among </a:t>
            </a:r>
            <a:r>
              <a:rPr lang="en-US" dirty="0" err="1" smtClean="0"/>
              <a:t>api</a:t>
            </a:r>
            <a:r>
              <a:rPr lang="en-US" dirty="0" smtClean="0"/>
              <a:t>-server, </a:t>
            </a:r>
            <a:r>
              <a:rPr lang="en-US" dirty="0" err="1" smtClean="0"/>
              <a:t>irond</a:t>
            </a:r>
            <a:r>
              <a:rPr lang="en-US" dirty="0" smtClean="0"/>
              <a:t> server and contrail-control</a:t>
            </a:r>
          </a:p>
          <a:p>
            <a:r>
              <a:rPr lang="en-US" dirty="0" err="1" smtClean="0"/>
              <a:t>DataBase</a:t>
            </a:r>
            <a:r>
              <a:rPr lang="en-US" dirty="0" smtClean="0"/>
              <a:t> read is expected to take much shorter time due to these design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0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User-Visible Features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users do not see an change to operation/feature-set per se due to IFMap server removal</a:t>
            </a:r>
          </a:p>
        </p:txBody>
      </p:sp>
    </p:spTree>
    <p:extLst>
      <p:ext uri="{BB962C8B-B14F-4D97-AF65-F5344CB8AC3E}">
        <p14:creationId xmlns:p14="http://schemas.microsoft.com/office/powerpoint/2010/main" val="41250194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CorporateTemplate 2013">
  <a:themeElements>
    <a:clrScheme name="Juniper 10-2013">
      <a:dk1>
        <a:srgbClr val="3C3C3C"/>
      </a:dk1>
      <a:lt1>
        <a:srgbClr val="FFFFFF"/>
      </a:lt1>
      <a:dk2>
        <a:srgbClr val="A8B9C8"/>
      </a:dk2>
      <a:lt2>
        <a:srgbClr val="C8C8C8"/>
      </a:lt2>
      <a:accent1>
        <a:srgbClr val="0067AB"/>
      </a:accent1>
      <a:accent2>
        <a:srgbClr val="3C3C3C"/>
      </a:accent2>
      <a:accent3>
        <a:srgbClr val="F7A11A"/>
      </a:accent3>
      <a:accent4>
        <a:srgbClr val="46AB42"/>
      </a:accent4>
      <a:accent5>
        <a:srgbClr val="F36648"/>
      </a:accent5>
      <a:accent6>
        <a:srgbClr val="7DB3CE"/>
      </a:accent6>
      <a:hlink>
        <a:srgbClr val="0067AB"/>
      </a:hlink>
      <a:folHlink>
        <a:srgbClr val="6464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2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1" id="{802AB33F-6D1A-4ADB-A0D2-5F52E9890DFE}" vid="{8546D794-378A-4428-A545-4DF41C979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a3ce5a06-b323-45b4-8d97-2f59321c9a5a" ContentTypeId="0x0101001781C2375787094D81534552B1149B39" PreviousValue="false"/>
</file>

<file path=customXml/item4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_dlc_DocId xmlns="abc691cc-7042-4f34-8388-e64c51dc111c">MARKDOCID-1835604081-9</_dlc_DocId>
    <_dlc_DocIdUrl xmlns="abc691cc-7042-4f34-8388-e64c51dc111c">
      <Url>https://junipernetworks.sharepoint.com/teams/Marketing/productIX/ix/matrix/community/training/engineering/tois/_layouts/15/DocIdRedir.aspx?ID=MARKDOCID-1835604081-9</Url>
      <Description>MARKDOCID-1835604081-9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Juniper Document" ma:contentTypeID="0x0101001781C2375787094D81534552B1149B39001932764E08632E4587395FD3D7A8BF97" ma:contentTypeVersion="34" ma:contentTypeDescription="" ma:contentTypeScope="" ma:versionID="2a873257ccc1bb5d55f31a201b432bbf">
  <xsd:schema xmlns:xsd="http://www.w3.org/2001/XMLSchema" xmlns:xs="http://www.w3.org/2001/XMLSchema" xmlns:p="http://schemas.microsoft.com/office/2006/metadata/properties" xmlns:ns2="abc691cc-7042-4f34-8388-e64c51dc111c" targetNamespace="http://schemas.microsoft.com/office/2006/metadata/properties" ma:root="true" ma:fieldsID="7c792349823a138b1f4aa9c8376ff072" ns2:_="">
    <xsd:import namespace="abc691cc-7042-4f34-8388-e64c51dc111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691cc-7042-4f34-8388-e64c51dc111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FF5144-14B4-42EA-A5F5-3EF845C03A8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8F2166B-533C-4A79-B869-2BA7D603C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DC180F-D1B0-4AB9-9840-DC6ECBDF56A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1709332-934D-4D3B-AF3C-BDD6296AC8A7}">
  <ds:schemaRefs>
    <ds:schemaRef ds:uri="http://schemas.microsoft.com/office/2006/metadata/properties"/>
    <ds:schemaRef ds:uri="http://schemas.microsoft.com/office/infopath/2007/PartnerControls"/>
    <ds:schemaRef ds:uri="abc691cc-7042-4f34-8388-e64c51dc111c"/>
  </ds:schemaRefs>
</ds:datastoreItem>
</file>

<file path=customXml/itemProps5.xml><?xml version="1.0" encoding="utf-8"?>
<ds:datastoreItem xmlns:ds="http://schemas.openxmlformats.org/officeDocument/2006/customXml" ds:itemID="{B3325727-4CF0-42A5-B459-57E9581A3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c691cc-7042-4f34-8388-e64c51dc11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8467</TotalTime>
  <Words>672</Words>
  <Application>Microsoft Macintosh PowerPoint</Application>
  <PresentationFormat>Custom</PresentationFormat>
  <Paragraphs>96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JuniperCorporateTemplate 2013</vt:lpstr>
      <vt:lpstr>IF-Map/IROND module Removal</vt:lpstr>
      <vt:lpstr>IF-Map sever Removal from contrail controller</vt:lpstr>
      <vt:lpstr>Problem</vt:lpstr>
      <vt:lpstr>&lt; 4.0 configuration DB processing model</vt:lpstr>
      <vt:lpstr>&gt;= 4.0 configuration DB processing model</vt:lpstr>
      <vt:lpstr>Solution</vt:lpstr>
      <vt:lpstr>Implementation</vt:lpstr>
      <vt:lpstr>IMPLEMENTATION CONTINUED…</vt:lpstr>
      <vt:lpstr>User-Visible Features</vt:lpstr>
      <vt:lpstr>Troubleshooting</vt:lpstr>
      <vt:lpstr>Scaling and Performance</vt:lpstr>
      <vt:lpstr>Caveats and Limitations</vt:lpstr>
      <vt:lpstr>REFERENCES</vt:lpstr>
      <vt:lpstr>PowerPoint Presentation</vt:lpstr>
    </vt:vector>
  </TitlesOfParts>
  <Manager>marcom@juniper.net</Manager>
  <Company>Juniper Networks,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RLI nnnn</dc:title>
  <dc:subject>Juniper Networks Corporate PowerPoint template POT file</dc:subject>
  <dc:creator>Juniper</dc:creator>
  <cp:keywords>PPT, PPT template, toolkit, PPT toolkit, corporate template, corporate PPT template, PowerPoint template, Juniper PPT template; POT, POTX, PPT POT</cp:keywords>
  <cp:lastModifiedBy>Ananth Suryanarayana</cp:lastModifiedBy>
  <cp:revision>115</cp:revision>
  <dcterms:created xsi:type="dcterms:W3CDTF">2013-11-12T19:28:07Z</dcterms:created>
  <dcterms:modified xsi:type="dcterms:W3CDTF">2017-03-07T18:38:58Z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0x0101001781C2375787094D81534552B1149B39001932764E08632E4587395FD3D7A8BF97</vt:lpwstr>
  </property>
  <property fmtid="{D5CDD505-2E9C-101B-9397-08002B2CF9AE}" pid="3" name="TaxKeyword">
    <vt:lpwstr>237;#POTX|256109f0-145d-4e23-a3ca-06754275dc89;#148;#PowerPoint template|b7faadf5-5ecf-4e7d-96ff-a542d5a47978;#147;#corporate PPT template|343dcf9a-55a6-43c7-b95b-fac63ae733aa;#146;#ppt|e5e985e7-f448-472e-ba3e-80ff04bdb8b0;#145;#corporate template|e151e11</vt:lpwstr>
  </property>
  <property fmtid="{D5CDD505-2E9C-101B-9397-08002B2CF9AE}" pid="4" name="TaxKeywordTaxHTField">
    <vt:lpwstr>POTX|256109f0-145d-4e23-a3ca-06754275dc89;PowerPoint template|b7faadf5-5ecf-4e7d-96ff-a542d5a47978;corporate PPT template|343dcf9a-55a6-43c7-b95b-fac63ae733aa;ppt|e5e985e7-f448-472e-ba3e-80ff04bdb8b0;corporate template|e151e11c-0932-4f2d-a795-e0ec139f9f59</vt:lpwstr>
  </property>
  <property fmtid="{D5CDD505-2E9C-101B-9397-08002B2CF9AE}" pid="5" name="TaxCatchAll">
    <vt:lpwstr>237;#POTX;#148;#PowerPoint template;#147;#corporate PPT template;#146;#ppt;#145;#corporate template;#144;#toolkit;#143;#PPT template;#142;#PPT toolkit;#141;#Juniper PPT template;#240;#PPT POT;#238;#POT</vt:lpwstr>
  </property>
  <property fmtid="{D5CDD505-2E9C-101B-9397-08002B2CF9AE}" pid="6" name="_dlc_DocIdItemGuid">
    <vt:lpwstr>16ef8d8b-e609-4603-9dbf-599045d08638</vt:lpwstr>
  </property>
  <property fmtid="{D5CDD505-2E9C-101B-9397-08002B2CF9AE}" pid="7" name="source_item_id">
    <vt:lpwstr>77</vt:lpwstr>
  </property>
</Properties>
</file>