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2"/>
  </p:notesMasterIdLst>
  <p:sldIdLst>
    <p:sldId id="256" r:id="rId3"/>
    <p:sldId id="261" r:id="rId4"/>
    <p:sldId id="257" r:id="rId5"/>
    <p:sldId id="262" r:id="rId6"/>
    <p:sldId id="311" r:id="rId7"/>
    <p:sldId id="267" r:id="rId8"/>
    <p:sldId id="279" r:id="rId9"/>
    <p:sldId id="321" r:id="rId10"/>
    <p:sldId id="324" r:id="rId11"/>
    <p:sldId id="325" r:id="rId12"/>
    <p:sldId id="312" r:id="rId13"/>
    <p:sldId id="322" r:id="rId14"/>
    <p:sldId id="323" r:id="rId15"/>
    <p:sldId id="313" r:id="rId16"/>
    <p:sldId id="314" r:id="rId17"/>
    <p:sldId id="316" r:id="rId18"/>
    <p:sldId id="318" r:id="rId19"/>
    <p:sldId id="317" r:id="rId20"/>
    <p:sldId id="320" r:id="rId21"/>
  </p:sldIdLst>
  <p:sldSz cx="9144000" cy="5143500" type="screen16x9"/>
  <p:notesSz cx="6858000" cy="9144000"/>
  <p:embeddedFontLst>
    <p:embeddedFont>
      <p:font typeface="Amatic SC" pitchFamily="2" charset="-79"/>
      <p:regular r:id="rId23"/>
      <p:bold r:id="rId24"/>
    </p:embeddedFont>
    <p:embeddedFont>
      <p:font typeface="Bebas Neue" panose="020B0606020202050201" pitchFamily="34" charset="0"/>
      <p:regular r:id="rId25"/>
    </p:embeddedFont>
    <p:embeddedFont>
      <p:font typeface="Nunito" panose="02000000000000000000" pitchFamily="2" charset="0"/>
      <p:regular r:id="rId26"/>
      <p:bold r:id="rId27"/>
      <p:italic r:id="rId28"/>
      <p:boldItalic r:id="rId29"/>
    </p:embeddedFont>
    <p:embeddedFont>
      <p:font typeface="Proxima Nova" panose="02000506030000020004" pitchFamily="2" charset="0"/>
      <p:regular r:id="rId30"/>
      <p:bold r:id="rId31"/>
      <p:italic r:id="rId32"/>
      <p:boldItalic r:id="rId33"/>
    </p:embeddedFont>
    <p:embeddedFont>
      <p:font typeface="Raleway" panose="02000000000000000000" pitchFamily="2" charset="0"/>
      <p:regular r:id="rId34"/>
      <p:bold r:id="rId35"/>
      <p:italic r:id="rId36"/>
      <p:boldItalic r:id="rId37"/>
    </p:embeddedFont>
    <p:embeddedFont>
      <p:font typeface="Raleway Medium" panose="02000000000000000000" pitchFamily="2" charset="0"/>
      <p:regular r:id="rId38"/>
      <p:bold r:id="rId39"/>
      <p:italic r:id="rId40"/>
      <p:boldItalic r:id="rId41"/>
    </p:embeddedFont>
    <p:embeddedFont>
      <p:font typeface="Roboto Medium"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24DD0C-9682-41DB-9839-9D70930009B3}">
  <a:tblStyle styleId="{7624DD0C-9682-41DB-9839-9D70930009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font" Target="fonts/font4.fntdata" /><Relationship Id="rId39" Type="http://schemas.openxmlformats.org/officeDocument/2006/relationships/font" Target="fonts/font17.fntdata"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font" Target="fonts/font12.fntdata" /><Relationship Id="rId42" Type="http://schemas.openxmlformats.org/officeDocument/2006/relationships/font" Target="fonts/font20.fntdata" /><Relationship Id="rId47"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font" Target="fonts/font3.fntdata" /><Relationship Id="rId33" Type="http://schemas.openxmlformats.org/officeDocument/2006/relationships/font" Target="fonts/font11.fntdata" /><Relationship Id="rId38" Type="http://schemas.openxmlformats.org/officeDocument/2006/relationships/font" Target="fonts/font16.fntdata" /><Relationship Id="rId46"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font" Target="fonts/font7.fntdata" /><Relationship Id="rId41" Type="http://schemas.openxmlformats.org/officeDocument/2006/relationships/font" Target="fonts/font19.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2.fntdata" /><Relationship Id="rId32" Type="http://schemas.openxmlformats.org/officeDocument/2006/relationships/font" Target="fonts/font10.fntdata" /><Relationship Id="rId37" Type="http://schemas.openxmlformats.org/officeDocument/2006/relationships/font" Target="fonts/font15.fntdata" /><Relationship Id="rId40" Type="http://schemas.openxmlformats.org/officeDocument/2006/relationships/font" Target="fonts/font18.fntdata" /><Relationship Id="rId45" Type="http://schemas.openxmlformats.org/officeDocument/2006/relationships/font" Target="fonts/font23.fntdata"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1.fntdata" /><Relationship Id="rId28" Type="http://schemas.openxmlformats.org/officeDocument/2006/relationships/font" Target="fonts/font6.fntdata" /><Relationship Id="rId36" Type="http://schemas.openxmlformats.org/officeDocument/2006/relationships/font" Target="fonts/font14.fntdata" /><Relationship Id="rId49"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font" Target="fonts/font9.fntdata" /><Relationship Id="rId44" Type="http://schemas.openxmlformats.org/officeDocument/2006/relationships/font" Target="fonts/font22.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notesMaster" Target="notesMasters/notesMaster1.xml" /><Relationship Id="rId27" Type="http://schemas.openxmlformats.org/officeDocument/2006/relationships/font" Target="fonts/font5.fntdata" /><Relationship Id="rId30" Type="http://schemas.openxmlformats.org/officeDocument/2006/relationships/font" Target="fonts/font8.fntdata" /><Relationship Id="rId35" Type="http://schemas.openxmlformats.org/officeDocument/2006/relationships/font" Target="fonts/font13.fntdata" /><Relationship Id="rId43" Type="http://schemas.openxmlformats.org/officeDocument/2006/relationships/font" Target="fonts/font21.fntdata" /><Relationship Id="rId48" Type="http://schemas.openxmlformats.org/officeDocument/2006/relationships/theme" Target="theme/theme1.xml" /><Relationship Id="rId8" Type="http://schemas.openxmlformats.org/officeDocument/2006/relationships/slide" Target="slides/slide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a2de12ba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a2de12ba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bit.ly/2Tynxth"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5"/>
        <p:cNvGrpSpPr/>
        <p:nvPr/>
      </p:nvGrpSpPr>
      <p:grpSpPr>
        <a:xfrm>
          <a:off x="0" y="0"/>
          <a:ext cx="0" cy="0"/>
          <a:chOff x="0" y="0"/>
          <a:chExt cx="0" cy="0"/>
        </a:xfrm>
      </p:grpSpPr>
      <p:sp>
        <p:nvSpPr>
          <p:cNvPr id="56" name="Google Shape;56;p1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1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8" name="Google Shape;58;p11"/>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2015650" y="1470933"/>
            <a:ext cx="5115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60" name="Google Shape;60;p11"/>
          <p:cNvSpPr txBox="1">
            <a:spLocks noGrp="1"/>
          </p:cNvSpPr>
          <p:nvPr>
            <p:ph type="subTitle" idx="1"/>
          </p:nvPr>
        </p:nvSpPr>
        <p:spPr>
          <a:xfrm>
            <a:off x="2015642" y="2982083"/>
            <a:ext cx="5115000" cy="45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600"/>
              <a:buNone/>
              <a:defRPr sz="1600">
                <a:solidFill>
                  <a:schemeClr val="accent2"/>
                </a:solidFill>
              </a:defRPr>
            </a:lvl1pPr>
            <a:lvl2pPr lvl="1" algn="ctr" rtl="0">
              <a:lnSpc>
                <a:spcPct val="100000"/>
              </a:lnSpc>
              <a:spcBef>
                <a:spcPts val="0"/>
              </a:spcBef>
              <a:spcAft>
                <a:spcPts val="0"/>
              </a:spcAft>
              <a:buClr>
                <a:schemeClr val="accent2"/>
              </a:buClr>
              <a:buSzPts val="1600"/>
              <a:buNone/>
              <a:defRPr sz="1600">
                <a:solidFill>
                  <a:schemeClr val="accent2"/>
                </a:solidFill>
              </a:defRPr>
            </a:lvl2pPr>
            <a:lvl3pPr lvl="2" algn="ctr" rtl="0">
              <a:lnSpc>
                <a:spcPct val="100000"/>
              </a:lnSpc>
              <a:spcBef>
                <a:spcPts val="0"/>
              </a:spcBef>
              <a:spcAft>
                <a:spcPts val="0"/>
              </a:spcAft>
              <a:buClr>
                <a:schemeClr val="accent2"/>
              </a:buClr>
              <a:buSzPts val="1600"/>
              <a:buNone/>
              <a:defRPr sz="1600">
                <a:solidFill>
                  <a:schemeClr val="accent2"/>
                </a:solidFill>
              </a:defRPr>
            </a:lvl3pPr>
            <a:lvl4pPr lvl="3" algn="ctr" rtl="0">
              <a:lnSpc>
                <a:spcPct val="100000"/>
              </a:lnSpc>
              <a:spcBef>
                <a:spcPts val="0"/>
              </a:spcBef>
              <a:spcAft>
                <a:spcPts val="0"/>
              </a:spcAft>
              <a:buClr>
                <a:schemeClr val="accent2"/>
              </a:buClr>
              <a:buSzPts val="1600"/>
              <a:buNone/>
              <a:defRPr sz="1600">
                <a:solidFill>
                  <a:schemeClr val="accent2"/>
                </a:solidFill>
              </a:defRPr>
            </a:lvl4pPr>
            <a:lvl5pPr lvl="4" algn="ctr" rtl="0">
              <a:lnSpc>
                <a:spcPct val="100000"/>
              </a:lnSpc>
              <a:spcBef>
                <a:spcPts val="0"/>
              </a:spcBef>
              <a:spcAft>
                <a:spcPts val="0"/>
              </a:spcAft>
              <a:buClr>
                <a:schemeClr val="accent2"/>
              </a:buClr>
              <a:buSzPts val="1600"/>
              <a:buNone/>
              <a:defRPr sz="1600">
                <a:solidFill>
                  <a:schemeClr val="accent2"/>
                </a:solidFill>
              </a:defRPr>
            </a:lvl5pPr>
            <a:lvl6pPr lvl="5" algn="ctr" rtl="0">
              <a:lnSpc>
                <a:spcPct val="100000"/>
              </a:lnSpc>
              <a:spcBef>
                <a:spcPts val="0"/>
              </a:spcBef>
              <a:spcAft>
                <a:spcPts val="0"/>
              </a:spcAft>
              <a:buClr>
                <a:schemeClr val="accent2"/>
              </a:buClr>
              <a:buSzPts val="1600"/>
              <a:buNone/>
              <a:defRPr sz="1600">
                <a:solidFill>
                  <a:schemeClr val="accent2"/>
                </a:solidFill>
              </a:defRPr>
            </a:lvl6pPr>
            <a:lvl7pPr lvl="6" algn="ctr" rtl="0">
              <a:lnSpc>
                <a:spcPct val="100000"/>
              </a:lnSpc>
              <a:spcBef>
                <a:spcPts val="0"/>
              </a:spcBef>
              <a:spcAft>
                <a:spcPts val="0"/>
              </a:spcAft>
              <a:buClr>
                <a:schemeClr val="accent2"/>
              </a:buClr>
              <a:buSzPts val="1600"/>
              <a:buNone/>
              <a:defRPr sz="1600">
                <a:solidFill>
                  <a:schemeClr val="accent2"/>
                </a:solidFill>
              </a:defRPr>
            </a:lvl7pPr>
            <a:lvl8pPr lvl="7" algn="ctr" rtl="0">
              <a:lnSpc>
                <a:spcPct val="100000"/>
              </a:lnSpc>
              <a:spcBef>
                <a:spcPts val="0"/>
              </a:spcBef>
              <a:spcAft>
                <a:spcPts val="0"/>
              </a:spcAft>
              <a:buClr>
                <a:schemeClr val="accent2"/>
              </a:buClr>
              <a:buSzPts val="1600"/>
              <a:buNone/>
              <a:defRPr sz="1600">
                <a:solidFill>
                  <a:schemeClr val="accent2"/>
                </a:solidFill>
              </a:defRPr>
            </a:lvl8pPr>
            <a:lvl9pPr lvl="8" algn="ctr" rtl="0">
              <a:lnSpc>
                <a:spcPct val="100000"/>
              </a:lnSpc>
              <a:spcBef>
                <a:spcPts val="0"/>
              </a:spcBef>
              <a:spcAft>
                <a:spcPts val="0"/>
              </a:spcAft>
              <a:buClr>
                <a:schemeClr val="accent2"/>
              </a:buClr>
              <a:buSzPts val="1600"/>
              <a:buNone/>
              <a:defRPr sz="1600">
                <a:solidFill>
                  <a:schemeClr val="accent2"/>
                </a:solidFill>
              </a:defRPr>
            </a:lvl9pPr>
          </a:lstStyle>
          <a:p>
            <a:endParaRPr/>
          </a:p>
        </p:txBody>
      </p:sp>
      <p:grpSp>
        <p:nvGrpSpPr>
          <p:cNvPr id="61" name="Google Shape;61;p11"/>
          <p:cNvGrpSpPr/>
          <p:nvPr/>
        </p:nvGrpSpPr>
        <p:grpSpPr>
          <a:xfrm>
            <a:off x="2878783" y="409142"/>
            <a:ext cx="3397850" cy="187275"/>
            <a:chOff x="-3237675" y="-1132050"/>
            <a:chExt cx="3397850" cy="187275"/>
          </a:xfrm>
        </p:grpSpPr>
        <p:sp>
          <p:nvSpPr>
            <p:cNvPr id="62" name="Google Shape;62;p11"/>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1"/>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1" name="Google Shape;121;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2" name="Google Shape;122;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_1">
    <p:bg>
      <p:bgPr>
        <a:solidFill>
          <a:schemeClr val="dk1"/>
        </a:solidFill>
        <a:effectLst/>
      </p:bgPr>
    </p:bg>
    <p:spTree>
      <p:nvGrpSpPr>
        <p:cNvPr id="1" name="Shape 153"/>
        <p:cNvGrpSpPr/>
        <p:nvPr/>
      </p:nvGrpSpPr>
      <p:grpSpPr>
        <a:xfrm>
          <a:off x="0" y="0"/>
          <a:ext cx="0" cy="0"/>
          <a:chOff x="0" y="0"/>
          <a:chExt cx="0" cy="0"/>
        </a:xfrm>
      </p:grpSpPr>
      <p:sp>
        <p:nvSpPr>
          <p:cNvPr id="154" name="Google Shape;154;p2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5" name="Google Shape;155;p23"/>
          <p:cNvSpPr/>
          <p:nvPr/>
        </p:nvSpPr>
        <p:spPr>
          <a:xfrm>
            <a:off x="601125" y="1017725"/>
            <a:ext cx="79620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57" name="Google Shape;157;p23"/>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sz="1400">
                <a:solidFill>
                  <a:schemeClr val="accent2"/>
                </a:solidFill>
              </a:defRPr>
            </a:lvl1pPr>
            <a:lvl2pPr marL="914400" lvl="1" indent="-317500" rtl="0">
              <a:lnSpc>
                <a:spcPct val="100000"/>
              </a:lnSpc>
              <a:spcBef>
                <a:spcPts val="0"/>
              </a:spcBef>
              <a:spcAft>
                <a:spcPts val="0"/>
              </a:spcAft>
              <a:buClr>
                <a:schemeClr val="accent2"/>
              </a:buClr>
              <a:buSzPts val="1400"/>
              <a:buChar char="○"/>
              <a:defRPr>
                <a:solidFill>
                  <a:schemeClr val="accent2"/>
                </a:solidFill>
              </a:defRPr>
            </a:lvl2pPr>
            <a:lvl3pPr marL="1371600" lvl="2" indent="-317500" rtl="0">
              <a:lnSpc>
                <a:spcPct val="100000"/>
              </a:lnSpc>
              <a:spcBef>
                <a:spcPts val="0"/>
              </a:spcBef>
              <a:spcAft>
                <a:spcPts val="0"/>
              </a:spcAft>
              <a:buClr>
                <a:schemeClr val="accent2"/>
              </a:buClr>
              <a:buSzPts val="1400"/>
              <a:buChar char="■"/>
              <a:defRPr>
                <a:solidFill>
                  <a:schemeClr val="accent2"/>
                </a:solidFill>
              </a:defRPr>
            </a:lvl3pPr>
            <a:lvl4pPr marL="1828800" lvl="3" indent="-317500" rtl="0">
              <a:lnSpc>
                <a:spcPct val="100000"/>
              </a:lnSpc>
              <a:spcBef>
                <a:spcPts val="0"/>
              </a:spcBef>
              <a:spcAft>
                <a:spcPts val="0"/>
              </a:spcAft>
              <a:buClr>
                <a:schemeClr val="accent2"/>
              </a:buClr>
              <a:buSzPts val="1400"/>
              <a:buChar char="●"/>
              <a:defRPr>
                <a:solidFill>
                  <a:schemeClr val="accent2"/>
                </a:solidFill>
              </a:defRPr>
            </a:lvl4pPr>
            <a:lvl5pPr marL="2286000" lvl="4" indent="-317500" rtl="0">
              <a:lnSpc>
                <a:spcPct val="100000"/>
              </a:lnSpc>
              <a:spcBef>
                <a:spcPts val="0"/>
              </a:spcBef>
              <a:spcAft>
                <a:spcPts val="0"/>
              </a:spcAft>
              <a:buClr>
                <a:schemeClr val="accent2"/>
              </a:buClr>
              <a:buSzPts val="1400"/>
              <a:buChar char="○"/>
              <a:defRPr>
                <a:solidFill>
                  <a:schemeClr val="accent2"/>
                </a:solidFill>
              </a:defRPr>
            </a:lvl5pPr>
            <a:lvl6pPr marL="2743200" lvl="5" indent="-317500" rtl="0">
              <a:lnSpc>
                <a:spcPct val="100000"/>
              </a:lnSpc>
              <a:spcBef>
                <a:spcPts val="0"/>
              </a:spcBef>
              <a:spcAft>
                <a:spcPts val="0"/>
              </a:spcAft>
              <a:buClr>
                <a:schemeClr val="accent2"/>
              </a:buClr>
              <a:buSzPts val="1400"/>
              <a:buChar char="■"/>
              <a:defRPr>
                <a:solidFill>
                  <a:schemeClr val="accent2"/>
                </a:solidFill>
              </a:defRPr>
            </a:lvl6pPr>
            <a:lvl7pPr marL="3200400" lvl="6" indent="-317500" rtl="0">
              <a:lnSpc>
                <a:spcPct val="100000"/>
              </a:lnSpc>
              <a:spcBef>
                <a:spcPts val="0"/>
              </a:spcBef>
              <a:spcAft>
                <a:spcPts val="0"/>
              </a:spcAft>
              <a:buClr>
                <a:schemeClr val="accent2"/>
              </a:buClr>
              <a:buSzPts val="1400"/>
              <a:buChar char="●"/>
              <a:defRPr>
                <a:solidFill>
                  <a:schemeClr val="accent2"/>
                </a:solidFill>
              </a:defRPr>
            </a:lvl7pPr>
            <a:lvl8pPr marL="3657600" lvl="7" indent="-317500" rtl="0">
              <a:lnSpc>
                <a:spcPct val="100000"/>
              </a:lnSpc>
              <a:spcBef>
                <a:spcPts val="0"/>
              </a:spcBef>
              <a:spcAft>
                <a:spcPts val="0"/>
              </a:spcAft>
              <a:buClr>
                <a:schemeClr val="accent2"/>
              </a:buClr>
              <a:buSzPts val="1400"/>
              <a:buChar char="○"/>
              <a:defRPr>
                <a:solidFill>
                  <a:schemeClr val="accent2"/>
                </a:solidFill>
              </a:defRPr>
            </a:lvl8pPr>
            <a:lvl9pPr marL="4114800" lvl="8" indent="-317500" rtl="0">
              <a:lnSpc>
                <a:spcPct val="100000"/>
              </a:lnSpc>
              <a:spcBef>
                <a:spcPts val="0"/>
              </a:spcBef>
              <a:spcAft>
                <a:spcPts val="0"/>
              </a:spcAft>
              <a:buClr>
                <a:schemeClr val="accent2"/>
              </a:buClr>
              <a:buSzPts val="1400"/>
              <a:buChar char="■"/>
              <a:defRPr>
                <a:solidFill>
                  <a:schemeClr val="accent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2" name="Google Shape;162;p24"/>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 name="Google Shape;163;p24"/>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4"/>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0" name="Google Shape;180;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1" name="Google Shape;181;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2" name="Google Shape;182;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3" name="Google Shape;183;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4" name="Google Shape;184;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5" name="Google Shape;185;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8" name="Google Shape;188;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2" name="Google Shape;192;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1" name="Google Shape;201;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4" name="Google Shape;244;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1"/>
        <p:cNvGrpSpPr/>
        <p:nvPr/>
      </p:nvGrpSpPr>
      <p:grpSpPr>
        <a:xfrm>
          <a:off x="0" y="0"/>
          <a:ext cx="0" cy="0"/>
          <a:chOff x="0" y="0"/>
          <a:chExt cx="0" cy="0"/>
        </a:xfrm>
      </p:grpSpPr>
      <p:sp>
        <p:nvSpPr>
          <p:cNvPr id="252" name="Google Shape;252;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4" name="Google Shape;254;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6" name="Google Shape;256;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7" name="Google Shape;257;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lang="en" sz="1200" b="1">
                <a:solidFill>
                  <a:schemeClr val="dk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including icons by </a:t>
            </a:r>
            <a:r>
              <a:rPr lang="en" sz="12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b="1">
                <a:solidFill>
                  <a:schemeClr val="dk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solidFill>
                <a:schemeClr val="dk1"/>
              </a:solidFill>
              <a:latin typeface="Raleway"/>
              <a:ea typeface="Raleway"/>
              <a:cs typeface="Raleway"/>
              <a:sym typeface="Raleway"/>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3"/>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94"/>
        <p:cNvGrpSpPr/>
        <p:nvPr/>
      </p:nvGrpSpPr>
      <p:grpSpPr>
        <a:xfrm>
          <a:off x="0" y="0"/>
          <a:ext cx="0" cy="0"/>
          <a:chOff x="0" y="0"/>
          <a:chExt cx="0" cy="0"/>
        </a:xfrm>
      </p:grpSpPr>
      <p:sp>
        <p:nvSpPr>
          <p:cNvPr id="295" name="Google Shape;295;p37"/>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0" y="0"/>
            <a:ext cx="9144000" cy="5143500"/>
          </a:xfrm>
          <a:prstGeom prst="rect">
            <a:avLst/>
          </a:prstGeom>
          <a:noFill/>
          <a:ln>
            <a:noFill/>
          </a:ln>
        </p:spPr>
      </p:sp>
      <p:sp>
        <p:nvSpPr>
          <p:cNvPr id="54" name="Google Shape;54;p10"/>
          <p:cNvSpPr txBox="1">
            <a:spLocks noGrp="1"/>
          </p:cNvSpPr>
          <p:nvPr>
            <p:ph type="title"/>
          </p:nvPr>
        </p:nvSpPr>
        <p:spPr>
          <a:xfrm>
            <a:off x="720000" y="403800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35.xml" /><Relationship Id="rId1" Type="http://schemas.openxmlformats.org/officeDocument/2006/relationships/slideLayout" Target="../slideLayouts/slideLayout3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92" name="Google Shape;292;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8" Type="http://schemas.openxmlformats.org/officeDocument/2006/relationships/hyperlink" Target="https://www.wombo.art/" TargetMode="External" /><Relationship Id="rId3" Type="http://schemas.openxmlformats.org/officeDocument/2006/relationships/hyperlink" Target="https://www.midjourney.com/" TargetMode="External" /><Relationship Id="rId7" Type="http://schemas.openxmlformats.org/officeDocument/2006/relationships/hyperlink" Target="https://leonardo.ai/" TargetMode="External" /><Relationship Id="rId2" Type="http://schemas.openxmlformats.org/officeDocument/2006/relationships/hyperlink" Target="https://openai.com/dall-e" TargetMode="External" /><Relationship Id="rId1" Type="http://schemas.openxmlformats.org/officeDocument/2006/relationships/slideLayout" Target="../slideLayouts/slideLayout3.xml" /><Relationship Id="rId6" Type="http://schemas.openxmlformats.org/officeDocument/2006/relationships/hyperlink" Target="https://runwayml.com/" TargetMode="External" /><Relationship Id="rId5" Type="http://schemas.openxmlformats.org/officeDocument/2006/relationships/hyperlink" Target="https://firefly.adobe.com/" TargetMode="External" /><Relationship Id="rId4" Type="http://schemas.openxmlformats.org/officeDocument/2006/relationships/hyperlink" Target="https://github.com/CompVis/stable-diffusion" TargetMode="External" /><Relationship Id="rId9" Type="http://schemas.openxmlformats.org/officeDocument/2006/relationships/hyperlink" Target="https://www.craiyon.com/" TargetMode="Externa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 /></Relationships>
</file>

<file path=ppt/slides/_rels/slide2.xml.rels><?xml version="1.0" encoding="UTF-8" standalone="yes"?>
<Relationships xmlns="http://schemas.openxmlformats.org/package/2006/relationships"><Relationship Id="rId3" Type="http://schemas.openxmlformats.org/officeDocument/2006/relationships/image" Target="../media/image1.tmp" /><Relationship Id="rId2" Type="http://schemas.openxmlformats.org/officeDocument/2006/relationships/notesSlide" Target="../notesSlides/notesSlide2.xml"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5.xml" /><Relationship Id="rId5" Type="http://schemas.openxmlformats.org/officeDocument/2006/relationships/image" Target="../media/image4.jpeg" /><Relationship Id="rId4" Type="http://schemas.openxmlformats.org/officeDocument/2006/relationships/image" Target="../media/image3.jpeg"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5.xml" /><Relationship Id="rId1" Type="http://schemas.openxmlformats.org/officeDocument/2006/relationships/slideLayout" Target="../slideLayouts/slideLayout5.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670185"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r>
              <a:rPr lang="en-IN" dirty="0"/>
              <a:t>I Text-To-Image Generator </a:t>
            </a:r>
            <a:endParaRPr dirty="0"/>
          </a:p>
        </p:txBody>
      </p:sp>
      <p:sp>
        <p:nvSpPr>
          <p:cNvPr id="301" name="Google Shape;301;p38"/>
          <p:cNvSpPr txBox="1">
            <a:spLocks noGrp="1"/>
          </p:cNvSpPr>
          <p:nvPr>
            <p:ph type="subTitle" idx="1"/>
          </p:nvPr>
        </p:nvSpPr>
        <p:spPr>
          <a:xfrm>
            <a:off x="3356549" y="2949444"/>
            <a:ext cx="4990499" cy="6358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From Code To Creativity </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 name="Subtitle 2">
            <a:extLst>
              <a:ext uri="{FF2B5EF4-FFF2-40B4-BE49-F238E27FC236}">
                <a16:creationId xmlns:a16="http://schemas.microsoft.com/office/drawing/2014/main" id="{E96F2F98-54BC-1E51-7149-49FB2CF42829}"/>
              </a:ext>
            </a:extLst>
          </p:cNvPr>
          <p:cNvSpPr>
            <a:spLocks noGrp="1"/>
          </p:cNvSpPr>
          <p:nvPr>
            <p:ph type="subTitle" idx="2"/>
          </p:nvPr>
        </p:nvSpPr>
        <p:spPr/>
        <p:txBody>
          <a:bodyPr/>
          <a:lstStyle/>
          <a:p>
            <a:pPr algn="r"/>
            <a:r>
              <a:rPr lang="en-IN" dirty="0" err="1"/>
              <a:t>Priyanshi</a:t>
            </a:r>
            <a:r>
              <a:rPr lang="en-IN" dirty="0"/>
              <a:t> Bansal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4A2AD0-22A6-D6A5-8CE4-65F99916E4DA}"/>
              </a:ext>
            </a:extLst>
          </p:cNvPr>
          <p:cNvSpPr>
            <a:spLocks noGrp="1"/>
          </p:cNvSpPr>
          <p:nvPr>
            <p:ph type="subTitle" idx="1"/>
          </p:nvPr>
        </p:nvSpPr>
        <p:spPr>
          <a:xfrm>
            <a:off x="662342" y="1096281"/>
            <a:ext cx="7715058" cy="4177924"/>
          </a:xfrm>
        </p:spPr>
        <p:txBody>
          <a:bodyPr/>
          <a:lstStyle/>
          <a:p>
            <a:pPr marL="139700" indent="0">
              <a:buNone/>
            </a:pPr>
            <a:r>
              <a:rPr lang="en-IN" sz="1600" dirty="0"/>
              <a:t>3. Conditioning Mechanism
Cross-attention between text and image tokens</a:t>
            </a:r>
          </a:p>
          <a:p>
            <a:pPr marL="139700" indent="0">
              <a:buNone/>
            </a:pPr>
            <a:endParaRPr lang="en-IN" sz="1600" dirty="0"/>
          </a:p>
          <a:p>
            <a:pPr marL="139700" indent="0">
              <a:buNone/>
            </a:pPr>
            <a:r>
              <a:rPr lang="en-IN" sz="1600" b="1" dirty="0"/>
              <a:t>🧪 4. </a:t>
            </a:r>
            <a:r>
              <a:rPr lang="en-IN" sz="1600" b="1" u="sng" dirty="0"/>
              <a:t>Inference Pipeline</a:t>
            </a:r>
            <a:r>
              <a:rPr lang="en-IN" sz="1600" dirty="0"/>
              <a:t>
Once trained, implement the generation process:
1. Tokenize the input text.
2. Encode text into </a:t>
            </a:r>
            <a:r>
              <a:rPr lang="en-IN" sz="1600" dirty="0" err="1"/>
              <a:t>embeddings</a:t>
            </a:r>
            <a:r>
              <a:rPr lang="en-IN" sz="1600" dirty="0"/>
              <a:t>.
3. Use a diffusion or transformer decoder to generate image </a:t>
            </a:r>
            <a:r>
              <a:rPr lang="en-IN" sz="1600" dirty="0" err="1"/>
              <a:t>latents</a:t>
            </a:r>
            <a:r>
              <a:rPr lang="en-IN" sz="1600" dirty="0"/>
              <a:t>.
4. Decode </a:t>
            </a:r>
            <a:r>
              <a:rPr lang="en-IN" sz="1600" dirty="0" err="1"/>
              <a:t>latents</a:t>
            </a:r>
            <a:r>
              <a:rPr lang="en-IN" sz="1600" dirty="0"/>
              <a:t> to image using the VAE decoder.</a:t>
            </a:r>
          </a:p>
          <a:p>
            <a:pPr marL="139700" indent="0">
              <a:buNone/>
            </a:pPr>
            <a:endParaRPr lang="en-IN" sz="1600" dirty="0"/>
          </a:p>
          <a:p>
            <a:pPr marL="139700" indent="0">
              <a:buNone/>
            </a:pPr>
            <a:r>
              <a:rPr lang="en-IN" sz="1600" b="1" u="sng" dirty="0"/>
              <a:t>Snippet</a:t>
            </a:r>
            <a:r>
              <a:rPr lang="en-IN" sz="1600" b="1" dirty="0"/>
              <a:t> –</a:t>
            </a:r>
          </a:p>
          <a:p>
            <a:pPr marL="139700" indent="0">
              <a:buNone/>
            </a:pPr>
            <a:r>
              <a:rPr lang="en-IN" sz="1400" i="1" dirty="0"/>
              <a:t>From diffusers import </a:t>
            </a:r>
            <a:r>
              <a:rPr lang="en-IN" sz="1400" i="1" dirty="0" err="1"/>
              <a:t>StableDiffusionPipeline</a:t>
            </a:r>
            <a:r>
              <a:rPr lang="en-IN" sz="1400" i="1" dirty="0"/>
              <a:t>
import torch
pipe = </a:t>
            </a:r>
            <a:r>
              <a:rPr lang="en-IN" sz="1400" i="1" dirty="0" err="1"/>
              <a:t>StableDiffusionPipeline.from_pretrained</a:t>
            </a:r>
            <a:r>
              <a:rPr lang="en-IN" sz="1400" i="1" dirty="0"/>
              <a:t>(“</a:t>
            </a:r>
            <a:r>
              <a:rPr lang="en-IN" sz="1400" i="1" dirty="0" err="1"/>
              <a:t>runwayml</a:t>
            </a:r>
            <a:r>
              <a:rPr lang="en-IN" sz="1400" i="1" dirty="0"/>
              <a:t>/stable-diffusion-v1-5”)
pipe = </a:t>
            </a:r>
            <a:r>
              <a:rPr lang="en-IN" sz="1400" i="1" dirty="0" err="1"/>
              <a:t>pipe.to</a:t>
            </a:r>
            <a:r>
              <a:rPr lang="en-IN" sz="1400" i="1" dirty="0"/>
              <a:t>(“</a:t>
            </a:r>
            <a:r>
              <a:rPr lang="en-IN" sz="1400" i="1" dirty="0" err="1"/>
              <a:t>cuda</a:t>
            </a:r>
            <a:r>
              <a:rPr lang="en-IN" sz="1400" i="1" dirty="0"/>
              <a:t>”)
image = pipe(“a futuristic cityscape at sunset”).images[0]
</a:t>
            </a:r>
            <a:r>
              <a:rPr lang="en-IN" sz="1400" i="1" dirty="0" err="1"/>
              <a:t>image.show</a:t>
            </a:r>
            <a:r>
              <a:rPr lang="en-IN" sz="1400" i="1" dirty="0"/>
              <a:t>()</a:t>
            </a:r>
            <a:endParaRPr lang="en-US" sz="1400" i="1" dirty="0"/>
          </a:p>
        </p:txBody>
      </p:sp>
    </p:spTree>
    <p:extLst>
      <p:ext uri="{BB962C8B-B14F-4D97-AF65-F5344CB8AC3E}">
        <p14:creationId xmlns:p14="http://schemas.microsoft.com/office/powerpoint/2010/main" val="426398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A031343-632D-D5DF-E6FE-51113846A120}"/>
              </a:ext>
            </a:extLst>
          </p:cNvPr>
          <p:cNvSpPr>
            <a:spLocks noGrp="1"/>
          </p:cNvSpPr>
          <p:nvPr>
            <p:ph type="subTitle" idx="1"/>
          </p:nvPr>
        </p:nvSpPr>
        <p:spPr>
          <a:xfrm>
            <a:off x="918600" y="1071750"/>
            <a:ext cx="7306800" cy="3595500"/>
          </a:xfrm>
        </p:spPr>
        <p:txBody>
          <a:bodyPr/>
          <a:lstStyle/>
          <a:p>
            <a:pPr marL="139700" indent="0" algn="ctr">
              <a:buNone/>
            </a:pPr>
            <a:r>
              <a:rPr lang="en-IN" sz="1800" b="1" dirty="0"/>
              <a:t>Prompt Engineering </a:t>
            </a:r>
          </a:p>
          <a:p>
            <a:pPr marL="139700" indent="0">
              <a:buNone/>
            </a:pPr>
            <a:r>
              <a:rPr lang="en-IN" sz="1800" i="1" dirty="0"/>
              <a:t>Prompt Engineering is the process of crafting effective instructions (prompts) to guide generative AI </a:t>
            </a:r>
            <a:r>
              <a:rPr lang="en-IN" sz="1800" i="1" dirty="0" err="1"/>
              <a:t>models,like</a:t>
            </a:r>
            <a:r>
              <a:rPr lang="en-IN" sz="1800" i="1" dirty="0"/>
              <a:t> large language models (LLMs), to produce desired output.</a:t>
            </a:r>
          </a:p>
          <a:p>
            <a:pPr marL="139700" indent="0">
              <a:buNone/>
            </a:pPr>
            <a:endParaRPr lang="en-IN" sz="1800" i="1" dirty="0"/>
          </a:p>
          <a:p>
            <a:pPr marL="139700" indent="0">
              <a:buNone/>
            </a:pPr>
            <a:r>
              <a:rPr lang="en-IN" sz="1800" i="1" dirty="0"/>
              <a:t>✓  </a:t>
            </a:r>
            <a:r>
              <a:rPr lang="en-IN" sz="1800" b="1" u="sng" dirty="0">
                <a:solidFill>
                  <a:schemeClr val="tx1"/>
                </a:solidFill>
              </a:rPr>
              <a:t>Photorealistic</a:t>
            </a:r>
            <a:r>
              <a:rPr lang="en-IN" sz="1800" b="1" dirty="0"/>
              <a:t> –</a:t>
            </a:r>
          </a:p>
          <a:p>
            <a:pPr marL="139700" indent="0">
              <a:buNone/>
            </a:pPr>
            <a:r>
              <a:rPr lang="en-IN" sz="1800" i="1" dirty="0"/>
              <a:t>      </a:t>
            </a:r>
          </a:p>
          <a:p>
            <a:pPr marL="139700" indent="0">
              <a:buNone/>
            </a:pPr>
            <a:r>
              <a:rPr lang="en-IN" sz="1800" i="1" dirty="0"/>
              <a:t>“ A futuristic city at sunset, neon</a:t>
            </a:r>
          </a:p>
          <a:p>
            <a:pPr marL="139700" indent="0">
              <a:buNone/>
            </a:pPr>
            <a:r>
              <a:rPr lang="en-IN" sz="1800" i="1" dirty="0"/>
              <a:t>        Lights, ultra-realistic.”</a:t>
            </a:r>
            <a:endParaRPr lang="en-US" sz="1800" i="1" dirty="0"/>
          </a:p>
        </p:txBody>
      </p:sp>
      <p:sp>
        <p:nvSpPr>
          <p:cNvPr id="2" name="Title 1">
            <a:extLst>
              <a:ext uri="{FF2B5EF4-FFF2-40B4-BE49-F238E27FC236}">
                <a16:creationId xmlns:a16="http://schemas.microsoft.com/office/drawing/2014/main" id="{C3D481B2-9B45-A6CC-3C39-EEA310F49762}"/>
              </a:ext>
            </a:extLst>
          </p:cNvPr>
          <p:cNvSpPr>
            <a:spLocks noGrp="1"/>
          </p:cNvSpPr>
          <p:nvPr>
            <p:ph type="title"/>
          </p:nvPr>
        </p:nvSpPr>
        <p:spPr/>
        <p:txBody>
          <a:bodyPr/>
          <a:lstStyle/>
          <a:p>
            <a:r>
              <a:rPr lang="en-IN" dirty="0"/>
              <a:t>Crafting effective prompts </a:t>
            </a:r>
            <a:endParaRPr lang="en-US" dirty="0"/>
          </a:p>
        </p:txBody>
      </p:sp>
      <p:pic>
        <p:nvPicPr>
          <p:cNvPr id="3" name="Picture 2">
            <a:extLst>
              <a:ext uri="{FF2B5EF4-FFF2-40B4-BE49-F238E27FC236}">
                <a16:creationId xmlns:a16="http://schemas.microsoft.com/office/drawing/2014/main" id="{83997256-1B2A-7010-D6B6-13D28C8950CF}"/>
              </a:ext>
            </a:extLst>
          </p:cNvPr>
          <p:cNvPicPr>
            <a:picLocks noChangeAspect="1"/>
          </p:cNvPicPr>
          <p:nvPr/>
        </p:nvPicPr>
        <p:blipFill>
          <a:blip r:embed="rId2"/>
          <a:stretch>
            <a:fillRect/>
          </a:stretch>
        </p:blipFill>
        <p:spPr>
          <a:xfrm>
            <a:off x="5544049" y="2571749"/>
            <a:ext cx="2580886" cy="1966521"/>
          </a:xfrm>
          <a:prstGeom prst="rect">
            <a:avLst/>
          </a:prstGeom>
        </p:spPr>
      </p:pic>
    </p:spTree>
    <p:extLst>
      <p:ext uri="{BB962C8B-B14F-4D97-AF65-F5344CB8AC3E}">
        <p14:creationId xmlns:p14="http://schemas.microsoft.com/office/powerpoint/2010/main" val="421817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B42366-AA79-1173-1120-798EED733738}"/>
              </a:ext>
            </a:extLst>
          </p:cNvPr>
          <p:cNvSpPr>
            <a:spLocks noGrp="1"/>
          </p:cNvSpPr>
          <p:nvPr>
            <p:ph type="subTitle" idx="1"/>
          </p:nvPr>
        </p:nvSpPr>
        <p:spPr>
          <a:xfrm>
            <a:off x="748200" y="1210483"/>
            <a:ext cx="7764121" cy="4059484"/>
          </a:xfrm>
        </p:spPr>
        <p:txBody>
          <a:bodyPr/>
          <a:lstStyle/>
          <a:p>
            <a:pPr marL="139700" indent="0">
              <a:buNone/>
            </a:pPr>
            <a:r>
              <a:rPr lang="en-IN" sz="1800" b="1" dirty="0"/>
              <a:t>✓ </a:t>
            </a:r>
            <a:r>
              <a:rPr lang="en-IN" sz="1800" b="1" u="sng" dirty="0"/>
              <a:t>Fantasy and sci-fi –</a:t>
            </a:r>
          </a:p>
          <a:p>
            <a:pPr marL="139700" indent="0">
              <a:buNone/>
            </a:pPr>
            <a:endParaRPr lang="en-IN" sz="1800" b="1" u="sng" dirty="0"/>
          </a:p>
          <a:p>
            <a:pPr marL="139700" indent="0">
              <a:buNone/>
            </a:pPr>
            <a:r>
              <a:rPr lang="en-IN" sz="1800" i="1" dirty="0"/>
              <a:t>“Alien jungle with glowing plants, </a:t>
            </a:r>
          </a:p>
          <a:p>
            <a:pPr marL="139700" indent="0">
              <a:buNone/>
            </a:pPr>
            <a:r>
              <a:rPr lang="en-IN" sz="1800" i="1" dirty="0"/>
              <a:t>high details “</a:t>
            </a:r>
          </a:p>
          <a:p>
            <a:pPr marL="139700" indent="0">
              <a:buNone/>
            </a:pPr>
            <a:endParaRPr lang="en-IN" sz="1800" i="1" dirty="0"/>
          </a:p>
          <a:p>
            <a:pPr marL="139700" indent="0">
              <a:buNone/>
            </a:pPr>
            <a:endParaRPr lang="en-IN" sz="1800" i="1" dirty="0"/>
          </a:p>
          <a:p>
            <a:pPr marL="139700" indent="0">
              <a:buNone/>
            </a:pPr>
            <a:endParaRPr lang="en-IN" sz="1800" i="1" dirty="0"/>
          </a:p>
          <a:p>
            <a:pPr marL="139700" indent="0">
              <a:buNone/>
            </a:pPr>
            <a:endParaRPr lang="en-IN" sz="1800" i="1" dirty="0"/>
          </a:p>
          <a:p>
            <a:pPr marL="139700" indent="0">
              <a:buNone/>
            </a:pPr>
            <a:r>
              <a:rPr lang="en-IN" sz="1800" b="1" dirty="0"/>
              <a:t>✓</a:t>
            </a:r>
            <a:r>
              <a:rPr lang="en-IN" sz="1800" b="1" u="sng" dirty="0"/>
              <a:t>Art Styles –</a:t>
            </a:r>
          </a:p>
          <a:p>
            <a:pPr marL="139700" indent="0">
              <a:buNone/>
            </a:pPr>
            <a:endParaRPr lang="en-IN" sz="1800" b="1" u="sng" dirty="0"/>
          </a:p>
          <a:p>
            <a:pPr marL="139700" indent="0">
              <a:buNone/>
            </a:pPr>
            <a:r>
              <a:rPr lang="en-IN" sz="1800" i="1" dirty="0"/>
              <a:t>“Cyberpunk street in </a:t>
            </a:r>
            <a:r>
              <a:rPr lang="en-IN" sz="1800" i="1" dirty="0" err="1"/>
              <a:t>watercolor</a:t>
            </a:r>
            <a:r>
              <a:rPr lang="en-IN" sz="1800" i="1" dirty="0"/>
              <a:t> </a:t>
            </a:r>
          </a:p>
          <a:p>
            <a:pPr marL="139700" indent="0">
              <a:buNone/>
            </a:pPr>
            <a:r>
              <a:rPr lang="en-IN" sz="1800" i="1" dirty="0"/>
              <a:t>Style”</a:t>
            </a:r>
            <a:endParaRPr lang="en-US" sz="1800" i="1" dirty="0"/>
          </a:p>
        </p:txBody>
      </p:sp>
      <p:pic>
        <p:nvPicPr>
          <p:cNvPr id="4" name="Picture 3">
            <a:extLst>
              <a:ext uri="{FF2B5EF4-FFF2-40B4-BE49-F238E27FC236}">
                <a16:creationId xmlns:a16="http://schemas.microsoft.com/office/drawing/2014/main" id="{5A1B37CA-B0A0-E087-9108-31AF93FDD5C0}"/>
              </a:ext>
            </a:extLst>
          </p:cNvPr>
          <p:cNvPicPr>
            <a:picLocks noChangeAspect="1"/>
          </p:cNvPicPr>
          <p:nvPr/>
        </p:nvPicPr>
        <p:blipFill>
          <a:blip r:embed="rId2"/>
          <a:stretch>
            <a:fillRect/>
          </a:stretch>
        </p:blipFill>
        <p:spPr>
          <a:xfrm>
            <a:off x="5226682" y="1210483"/>
            <a:ext cx="2621675" cy="1868181"/>
          </a:xfrm>
          <a:prstGeom prst="rect">
            <a:avLst/>
          </a:prstGeom>
        </p:spPr>
      </p:pic>
      <p:pic>
        <p:nvPicPr>
          <p:cNvPr id="5" name="Picture 4">
            <a:extLst>
              <a:ext uri="{FF2B5EF4-FFF2-40B4-BE49-F238E27FC236}">
                <a16:creationId xmlns:a16="http://schemas.microsoft.com/office/drawing/2014/main" id="{F501B431-1A63-76B2-EE8E-63F5AA9F6E4A}"/>
              </a:ext>
            </a:extLst>
          </p:cNvPr>
          <p:cNvPicPr>
            <a:picLocks noChangeAspect="1"/>
          </p:cNvPicPr>
          <p:nvPr/>
        </p:nvPicPr>
        <p:blipFill>
          <a:blip r:embed="rId3"/>
          <a:stretch>
            <a:fillRect/>
          </a:stretch>
        </p:blipFill>
        <p:spPr>
          <a:xfrm>
            <a:off x="5226682" y="3205131"/>
            <a:ext cx="2621676" cy="1868181"/>
          </a:xfrm>
          <a:prstGeom prst="rect">
            <a:avLst/>
          </a:prstGeom>
        </p:spPr>
      </p:pic>
    </p:spTree>
    <p:extLst>
      <p:ext uri="{BB962C8B-B14F-4D97-AF65-F5344CB8AC3E}">
        <p14:creationId xmlns:p14="http://schemas.microsoft.com/office/powerpoint/2010/main" val="351622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DC4691B-932C-B8FE-FD40-7D682F8A692D}"/>
              </a:ext>
            </a:extLst>
          </p:cNvPr>
          <p:cNvSpPr>
            <a:spLocks noGrp="1"/>
          </p:cNvSpPr>
          <p:nvPr>
            <p:ph type="subTitle" idx="1"/>
          </p:nvPr>
        </p:nvSpPr>
        <p:spPr>
          <a:xfrm>
            <a:off x="918600" y="1071750"/>
            <a:ext cx="7306800" cy="4071750"/>
          </a:xfrm>
        </p:spPr>
        <p:txBody>
          <a:bodyPr/>
          <a:lstStyle/>
          <a:p>
            <a:pPr marL="139700" indent="0">
              <a:buNone/>
            </a:pPr>
            <a:r>
              <a:rPr lang="en-IN" sz="1800" b="1" dirty="0"/>
              <a:t>✓</a:t>
            </a:r>
            <a:r>
              <a:rPr lang="en-IN" sz="1800" b="1" u="sng" dirty="0"/>
              <a:t>Nature and landscape </a:t>
            </a:r>
            <a:r>
              <a:rPr lang="en-IN" sz="1800" b="1" dirty="0"/>
              <a:t>–</a:t>
            </a:r>
          </a:p>
          <a:p>
            <a:pPr marL="139700" indent="0">
              <a:buNone/>
            </a:pPr>
            <a:endParaRPr lang="en-IN" sz="1800" b="1" dirty="0"/>
          </a:p>
          <a:p>
            <a:pPr marL="139700" indent="0">
              <a:buNone/>
            </a:pPr>
            <a:r>
              <a:rPr lang="en-IN" sz="1800" i="1" dirty="0"/>
              <a:t>“Autumn forest path with golden leaves</a:t>
            </a:r>
          </a:p>
          <a:p>
            <a:pPr marL="139700" indent="0">
              <a:buNone/>
            </a:pPr>
            <a:r>
              <a:rPr lang="en-IN" sz="1800" i="1" dirty="0"/>
              <a:t>And sunrays “</a:t>
            </a:r>
          </a:p>
          <a:p>
            <a:pPr marL="139700" indent="0">
              <a:buNone/>
            </a:pPr>
            <a:endParaRPr lang="en-IN" sz="1800" i="1" dirty="0"/>
          </a:p>
          <a:p>
            <a:pPr marL="139700" indent="0">
              <a:buNone/>
            </a:pPr>
            <a:endParaRPr lang="en-IN" sz="1800" i="1" dirty="0"/>
          </a:p>
          <a:p>
            <a:pPr marL="139700" indent="0">
              <a:buNone/>
            </a:pPr>
            <a:endParaRPr lang="en-IN" sz="1800" i="1" dirty="0"/>
          </a:p>
          <a:p>
            <a:pPr marL="139700" indent="0">
              <a:buNone/>
            </a:pPr>
            <a:r>
              <a:rPr lang="en-IN" sz="1800" b="1" dirty="0"/>
              <a:t>✓</a:t>
            </a:r>
            <a:r>
              <a:rPr lang="en-IN" sz="1800" b="1" u="sng" dirty="0"/>
              <a:t>Surreal and abstract </a:t>
            </a:r>
            <a:r>
              <a:rPr lang="en-IN" sz="1800" b="1" dirty="0"/>
              <a:t>–</a:t>
            </a:r>
          </a:p>
          <a:p>
            <a:pPr marL="139700" indent="0">
              <a:buNone/>
            </a:pPr>
            <a:endParaRPr lang="en-IN" sz="1800" b="1" dirty="0"/>
          </a:p>
          <a:p>
            <a:pPr marL="139700" indent="0">
              <a:buNone/>
            </a:pPr>
            <a:r>
              <a:rPr lang="en-IN" sz="1800" i="1" dirty="0"/>
              <a:t>“A floating island in the sky with waterfalls </a:t>
            </a:r>
          </a:p>
          <a:p>
            <a:pPr marL="139700" indent="0">
              <a:buNone/>
            </a:pPr>
            <a:r>
              <a:rPr lang="en-IN" sz="1800" i="1" dirty="0"/>
              <a:t>Falling into clouds “</a:t>
            </a:r>
          </a:p>
        </p:txBody>
      </p:sp>
      <p:pic>
        <p:nvPicPr>
          <p:cNvPr id="4" name="Picture 3">
            <a:extLst>
              <a:ext uri="{FF2B5EF4-FFF2-40B4-BE49-F238E27FC236}">
                <a16:creationId xmlns:a16="http://schemas.microsoft.com/office/drawing/2014/main" id="{056E5818-BE0B-6179-6C22-05C5480860D2}"/>
              </a:ext>
            </a:extLst>
          </p:cNvPr>
          <p:cNvPicPr>
            <a:picLocks noChangeAspect="1"/>
          </p:cNvPicPr>
          <p:nvPr/>
        </p:nvPicPr>
        <p:blipFill>
          <a:blip r:embed="rId2"/>
          <a:stretch>
            <a:fillRect/>
          </a:stretch>
        </p:blipFill>
        <p:spPr>
          <a:xfrm>
            <a:off x="5801626" y="1312417"/>
            <a:ext cx="2336001" cy="1582263"/>
          </a:xfrm>
          <a:prstGeom prst="rect">
            <a:avLst/>
          </a:prstGeom>
        </p:spPr>
      </p:pic>
      <p:pic>
        <p:nvPicPr>
          <p:cNvPr id="3" name="Picture 2">
            <a:extLst>
              <a:ext uri="{FF2B5EF4-FFF2-40B4-BE49-F238E27FC236}">
                <a16:creationId xmlns:a16="http://schemas.microsoft.com/office/drawing/2014/main" id="{C471031B-307F-550A-AFB7-AE60EDC4139E}"/>
              </a:ext>
            </a:extLst>
          </p:cNvPr>
          <p:cNvPicPr>
            <a:picLocks noChangeAspect="1"/>
          </p:cNvPicPr>
          <p:nvPr/>
        </p:nvPicPr>
        <p:blipFill>
          <a:blip r:embed="rId3"/>
          <a:stretch>
            <a:fillRect/>
          </a:stretch>
        </p:blipFill>
        <p:spPr>
          <a:xfrm>
            <a:off x="5790708" y="3107625"/>
            <a:ext cx="2434692" cy="1741715"/>
          </a:xfrm>
          <a:prstGeom prst="rect">
            <a:avLst/>
          </a:prstGeom>
        </p:spPr>
      </p:pic>
    </p:spTree>
    <p:extLst>
      <p:ext uri="{BB962C8B-B14F-4D97-AF65-F5344CB8AC3E}">
        <p14:creationId xmlns:p14="http://schemas.microsoft.com/office/powerpoint/2010/main" val="102907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86D1B32-2F83-F6E4-F5AC-5C9DB9C8D9A7}"/>
              </a:ext>
            </a:extLst>
          </p:cNvPr>
          <p:cNvSpPr>
            <a:spLocks noGrp="1"/>
          </p:cNvSpPr>
          <p:nvPr>
            <p:ph type="subTitle" idx="1"/>
          </p:nvPr>
        </p:nvSpPr>
        <p:spPr/>
        <p:txBody>
          <a:bodyPr/>
          <a:lstStyle/>
          <a:p>
            <a:pPr marL="139700" indent="0">
              <a:buNone/>
            </a:pPr>
            <a:r>
              <a:rPr lang="en-IN" sz="2000" b="1" dirty="0">
                <a:latin typeface="Amasis MT Pro Medium" panose="02000000000000000000" pitchFamily="2" charset="0"/>
                <a:ea typeface="Amasis MT Pro Medium" panose="02000000000000000000" pitchFamily="2" charset="0"/>
              </a:rPr>
              <a:t>  CHALLENGES :-</a:t>
            </a:r>
          </a:p>
          <a:p>
            <a:pPr marL="139700" indent="0">
              <a:buNone/>
            </a:pPr>
            <a:endParaRPr lang="en-IN" sz="1800" b="1" u="sng" dirty="0">
              <a:latin typeface="Amasis MT Pro Medium" panose="02000000000000000000" pitchFamily="2" charset="0"/>
              <a:ea typeface="Amasis MT Pro Medium" panose="02000000000000000000" pitchFamily="2" charset="0"/>
            </a:endParaRPr>
          </a:p>
          <a:p>
            <a:pPr marL="425450" indent="-285750">
              <a:buFont typeface="Arial" panose="020B0604020202020204" pitchFamily="34" charset="0"/>
              <a:buChar char="•"/>
            </a:pPr>
            <a:r>
              <a:rPr lang="en-IN" sz="2000" b="1" dirty="0">
                <a:latin typeface="Abadi" panose="02000000000000000000" pitchFamily="2" charset="0"/>
                <a:ea typeface="Abadi" panose="02000000000000000000" pitchFamily="2" charset="0"/>
              </a:rPr>
              <a:t>Text Ambiguity –</a:t>
            </a:r>
            <a:r>
              <a:rPr lang="en-IN" sz="2000" i="1" dirty="0">
                <a:latin typeface="Abadi" panose="02000000000000000000" pitchFamily="2" charset="0"/>
                <a:ea typeface="Abadi" panose="02000000000000000000" pitchFamily="2" charset="0"/>
              </a:rPr>
              <a:t> Misinterpretation of  prompts.</a:t>
            </a:r>
          </a:p>
          <a:p>
            <a:pPr marL="425450" indent="-285750">
              <a:buFont typeface="Arial" panose="020B0604020202020204" pitchFamily="34" charset="0"/>
              <a:buChar char="•"/>
            </a:pPr>
            <a:r>
              <a:rPr lang="en-IN" sz="2000" b="1" dirty="0">
                <a:latin typeface="Abadi" panose="02000000000000000000" pitchFamily="2" charset="0"/>
                <a:ea typeface="Abadi" panose="02000000000000000000" pitchFamily="2" charset="0"/>
              </a:rPr>
              <a:t>Visual Accuracy – </a:t>
            </a:r>
            <a:r>
              <a:rPr lang="en-IN" sz="2000" i="1" dirty="0">
                <a:latin typeface="Abadi" panose="02000000000000000000" pitchFamily="2" charset="0"/>
                <a:ea typeface="Abadi" panose="02000000000000000000" pitchFamily="2" charset="0"/>
              </a:rPr>
              <a:t>Incorrect object placement or context.</a:t>
            </a:r>
          </a:p>
          <a:p>
            <a:pPr marL="425450" indent="-285750">
              <a:buFont typeface="Arial" panose="020B0604020202020204" pitchFamily="34" charset="0"/>
              <a:buChar char="•"/>
            </a:pPr>
            <a:r>
              <a:rPr lang="en-IN" sz="2000" b="1" dirty="0">
                <a:latin typeface="Abadi" panose="02000000000000000000" pitchFamily="2" charset="0"/>
                <a:ea typeface="Abadi" panose="02000000000000000000" pitchFamily="2" charset="0"/>
              </a:rPr>
              <a:t>Data Bias – </a:t>
            </a:r>
            <a:r>
              <a:rPr lang="en-IN" sz="2000" i="1" dirty="0">
                <a:latin typeface="Abadi" panose="02000000000000000000" pitchFamily="2" charset="0"/>
                <a:ea typeface="Abadi" panose="02000000000000000000" pitchFamily="2" charset="0"/>
              </a:rPr>
              <a:t>Trained on biased or incomplete datasets.</a:t>
            </a:r>
          </a:p>
          <a:p>
            <a:pPr marL="425450" indent="-285750">
              <a:buFont typeface="Arial" panose="020B0604020202020204" pitchFamily="34" charset="0"/>
              <a:buChar char="•"/>
            </a:pPr>
            <a:r>
              <a:rPr lang="en-IN" sz="2000" b="1" dirty="0">
                <a:latin typeface="Abadi" panose="02000000000000000000" pitchFamily="2" charset="0"/>
                <a:ea typeface="Abadi" panose="02000000000000000000" pitchFamily="2" charset="0"/>
              </a:rPr>
              <a:t>Computational Cost – </a:t>
            </a:r>
            <a:r>
              <a:rPr lang="en-IN" sz="2000" i="1" dirty="0">
                <a:latin typeface="Abadi" panose="02000000000000000000" pitchFamily="2" charset="0"/>
                <a:ea typeface="Abadi" panose="02000000000000000000" pitchFamily="2" charset="0"/>
              </a:rPr>
              <a:t>High GPU &amp; energy usage.</a:t>
            </a:r>
          </a:p>
          <a:p>
            <a:pPr marL="425450" indent="-285750">
              <a:buFont typeface="Arial" panose="020B0604020202020204" pitchFamily="34" charset="0"/>
              <a:buChar char="•"/>
            </a:pPr>
            <a:r>
              <a:rPr lang="en-IN" sz="2000" b="1" dirty="0">
                <a:latin typeface="Abadi" panose="02000000000000000000" pitchFamily="2" charset="0"/>
                <a:ea typeface="Abadi" panose="02000000000000000000" pitchFamily="2" charset="0"/>
              </a:rPr>
              <a:t>Control &amp; customisation – </a:t>
            </a:r>
            <a:r>
              <a:rPr lang="en-IN" sz="2000" i="1" dirty="0">
                <a:latin typeface="Abadi" panose="02000000000000000000" pitchFamily="2" charset="0"/>
                <a:ea typeface="Abadi" panose="02000000000000000000" pitchFamily="2" charset="0"/>
              </a:rPr>
              <a:t>Limited fine tuning in output.</a:t>
            </a:r>
            <a:endParaRPr lang="en-US" sz="2000" b="1" dirty="0">
              <a:latin typeface="Abadi" panose="02000000000000000000" pitchFamily="2" charset="0"/>
              <a:ea typeface="Abadi" panose="02000000000000000000" pitchFamily="2" charset="0"/>
            </a:endParaRPr>
          </a:p>
        </p:txBody>
      </p:sp>
      <p:sp>
        <p:nvSpPr>
          <p:cNvPr id="3" name="Title 2">
            <a:extLst>
              <a:ext uri="{FF2B5EF4-FFF2-40B4-BE49-F238E27FC236}">
                <a16:creationId xmlns:a16="http://schemas.microsoft.com/office/drawing/2014/main" id="{BA18FA59-93B0-52F2-6A06-46558717DFDA}"/>
              </a:ext>
            </a:extLst>
          </p:cNvPr>
          <p:cNvSpPr>
            <a:spLocks noGrp="1"/>
          </p:cNvSpPr>
          <p:nvPr>
            <p:ph type="title"/>
          </p:nvPr>
        </p:nvSpPr>
        <p:spPr/>
        <p:txBody>
          <a:bodyPr/>
          <a:lstStyle/>
          <a:p>
            <a:r>
              <a:rPr lang="en-IN" dirty="0"/>
              <a:t>Challenges and ethics </a:t>
            </a:r>
            <a:endParaRPr lang="en-US" dirty="0"/>
          </a:p>
        </p:txBody>
      </p:sp>
      <p:sp>
        <p:nvSpPr>
          <p:cNvPr id="4" name="Flowchart: Decision 3">
            <a:extLst>
              <a:ext uri="{FF2B5EF4-FFF2-40B4-BE49-F238E27FC236}">
                <a16:creationId xmlns:a16="http://schemas.microsoft.com/office/drawing/2014/main" id="{5B15863F-555F-FB25-6F59-3E5B933FD38D}"/>
              </a:ext>
            </a:extLst>
          </p:cNvPr>
          <p:cNvSpPr/>
          <p:nvPr/>
        </p:nvSpPr>
        <p:spPr>
          <a:xfrm rot="5400000" flipH="1">
            <a:off x="906994" y="1201369"/>
            <a:ext cx="269844" cy="246632"/>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62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C3B6CA-D08C-1AE9-B7A8-3536ED7EC8DE}"/>
              </a:ext>
            </a:extLst>
          </p:cNvPr>
          <p:cNvSpPr>
            <a:spLocks noGrp="1"/>
          </p:cNvSpPr>
          <p:nvPr>
            <p:ph type="subTitle" idx="1"/>
          </p:nvPr>
        </p:nvSpPr>
        <p:spPr>
          <a:xfrm>
            <a:off x="803395" y="1018043"/>
            <a:ext cx="7231887" cy="3508151"/>
          </a:xfrm>
        </p:spPr>
        <p:txBody>
          <a:bodyPr/>
          <a:lstStyle/>
          <a:p>
            <a:pPr marL="139700" indent="0">
              <a:buNone/>
            </a:pPr>
            <a:r>
              <a:rPr lang="en-IN" sz="2000" b="1" dirty="0">
                <a:latin typeface="Amasis MT Pro Black" panose="02040604050005020304" pitchFamily="18" charset="0"/>
              </a:rPr>
              <a:t>  ETHICAL CONSIDERATIONS:-</a:t>
            </a:r>
          </a:p>
          <a:p>
            <a:pPr marL="139700" indent="0">
              <a:buNone/>
            </a:pPr>
            <a:endParaRPr lang="en-IN" sz="2000" b="1" dirty="0">
              <a:latin typeface="Amasis MT Pro Black" panose="02040604050005020304" pitchFamily="18" charset="0"/>
            </a:endParaRPr>
          </a:p>
          <a:p>
            <a:pPr marL="482600" indent="-342900">
              <a:buFont typeface="Arial" panose="020B0604020202020204" pitchFamily="34" charset="0"/>
              <a:buChar char="•"/>
            </a:pPr>
            <a:r>
              <a:rPr lang="en-IN" sz="2000" b="1" dirty="0">
                <a:latin typeface="Abadi" panose="020B0604020104020204" pitchFamily="34" charset="0"/>
              </a:rPr>
              <a:t>Copyright infringement – </a:t>
            </a:r>
            <a:r>
              <a:rPr lang="en-IN" sz="2000" i="1" dirty="0">
                <a:latin typeface="Abadi" panose="020B0604020104020204" pitchFamily="34" charset="0"/>
              </a:rPr>
              <a:t>Risk of mimicking real artists styles.</a:t>
            </a:r>
          </a:p>
          <a:p>
            <a:pPr marL="482600" indent="-342900">
              <a:buFont typeface="Arial" panose="020B0604020202020204" pitchFamily="34" charset="0"/>
              <a:buChar char="•"/>
            </a:pPr>
            <a:r>
              <a:rPr lang="en-IN" sz="2000" b="1" dirty="0" err="1">
                <a:latin typeface="Abadi" panose="020B0604020104020204" pitchFamily="34" charset="0"/>
              </a:rPr>
              <a:t>Deepfakes</a:t>
            </a:r>
            <a:r>
              <a:rPr lang="en-IN" sz="2000" b="1" dirty="0">
                <a:latin typeface="Abadi" panose="020B0604020104020204" pitchFamily="34" charset="0"/>
              </a:rPr>
              <a:t> &amp; misinformation – </a:t>
            </a:r>
            <a:r>
              <a:rPr lang="en-IN" sz="2000" i="1" dirty="0">
                <a:latin typeface="Abadi" panose="020B0604020104020204" pitchFamily="34" charset="0"/>
              </a:rPr>
              <a:t>Potential for misuse in fake content.</a:t>
            </a:r>
          </a:p>
          <a:p>
            <a:pPr marL="482600" indent="-342900">
              <a:buFont typeface="Arial" panose="020B0604020202020204" pitchFamily="34" charset="0"/>
              <a:buChar char="•"/>
            </a:pPr>
            <a:r>
              <a:rPr lang="en-IN" sz="2000" b="1" dirty="0">
                <a:latin typeface="Abadi" panose="020B0604020104020204" pitchFamily="34" charset="0"/>
              </a:rPr>
              <a:t>Bias amplification – </a:t>
            </a:r>
            <a:r>
              <a:rPr lang="en-IN" sz="2000" i="1" dirty="0">
                <a:latin typeface="Abadi" panose="020B0604020104020204" pitchFamily="34" charset="0"/>
              </a:rPr>
              <a:t>Reinforcing stereotypes or exclusion.</a:t>
            </a:r>
          </a:p>
          <a:p>
            <a:pPr marL="482600" indent="-342900">
              <a:buFont typeface="Arial" panose="020B0604020202020204" pitchFamily="34" charset="0"/>
              <a:buChar char="•"/>
            </a:pPr>
            <a:r>
              <a:rPr lang="en-IN" sz="2000" b="1" dirty="0">
                <a:latin typeface="Abadi" panose="020B0604020104020204" pitchFamily="34" charset="0"/>
              </a:rPr>
              <a:t>Consent &amp; data privacy – </a:t>
            </a:r>
            <a:r>
              <a:rPr lang="en-IN" sz="2000" i="1" dirty="0">
                <a:latin typeface="Abadi" panose="020B0604020104020204" pitchFamily="34" charset="0"/>
              </a:rPr>
              <a:t>Use of scrapped image without permission.</a:t>
            </a:r>
          </a:p>
          <a:p>
            <a:pPr marL="482600" indent="-342900">
              <a:buFont typeface="Arial" panose="020B0604020202020204" pitchFamily="34" charset="0"/>
              <a:buChar char="•"/>
            </a:pPr>
            <a:r>
              <a:rPr lang="en-IN" sz="2000" b="1" dirty="0">
                <a:latin typeface="Abadi" panose="020B0604020104020204" pitchFamily="34" charset="0"/>
              </a:rPr>
              <a:t>Accessibility &amp; equity – </a:t>
            </a:r>
            <a:r>
              <a:rPr lang="en-IN" sz="2000" i="1" dirty="0">
                <a:latin typeface="Abadi" panose="020B0604020104020204" pitchFamily="34" charset="0"/>
              </a:rPr>
              <a:t>Unequal access to powerful tools.</a:t>
            </a:r>
            <a:endParaRPr lang="en-US" sz="2000" b="1" dirty="0">
              <a:latin typeface="Abadi" panose="020B0604020104020204" pitchFamily="34" charset="0"/>
            </a:endParaRPr>
          </a:p>
        </p:txBody>
      </p:sp>
      <p:pic>
        <p:nvPicPr>
          <p:cNvPr id="5" name="Picture 4">
            <a:extLst>
              <a:ext uri="{FF2B5EF4-FFF2-40B4-BE49-F238E27FC236}">
                <a16:creationId xmlns:a16="http://schemas.microsoft.com/office/drawing/2014/main" id="{A17202AC-3DB8-A88D-FFD9-DCEA09AF5BDC}"/>
              </a:ext>
            </a:extLst>
          </p:cNvPr>
          <p:cNvPicPr>
            <a:picLocks noChangeAspect="1"/>
          </p:cNvPicPr>
          <p:nvPr/>
        </p:nvPicPr>
        <p:blipFill>
          <a:blip r:embed="rId2"/>
          <a:stretch>
            <a:fillRect/>
          </a:stretch>
        </p:blipFill>
        <p:spPr>
          <a:xfrm rot="21426313" flipH="1">
            <a:off x="808815" y="1143829"/>
            <a:ext cx="264587" cy="221388"/>
          </a:xfrm>
          <a:prstGeom prst="rect">
            <a:avLst/>
          </a:prstGeom>
        </p:spPr>
      </p:pic>
    </p:spTree>
    <p:extLst>
      <p:ext uri="{BB962C8B-B14F-4D97-AF65-F5344CB8AC3E}">
        <p14:creationId xmlns:p14="http://schemas.microsoft.com/office/powerpoint/2010/main" val="313995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7F80657-9E99-11F3-E473-28E5D707F64D}"/>
              </a:ext>
            </a:extLst>
          </p:cNvPr>
          <p:cNvSpPr>
            <a:spLocks noGrp="1"/>
          </p:cNvSpPr>
          <p:nvPr>
            <p:ph type="subTitle" idx="1"/>
          </p:nvPr>
        </p:nvSpPr>
        <p:spPr>
          <a:xfrm>
            <a:off x="918600" y="1071750"/>
            <a:ext cx="7306800" cy="3595500"/>
          </a:xfrm>
        </p:spPr>
        <p:txBody>
          <a:bodyPr/>
          <a:lstStyle/>
          <a:p>
            <a:pPr marL="139700" indent="0">
              <a:buNone/>
            </a:pPr>
            <a:r>
              <a:rPr lang="en-IN" sz="1600" b="1" dirty="0"/>
              <a:t>Academic &amp; Technical References</a:t>
            </a:r>
          </a:p>
          <a:p>
            <a:pPr marL="139700" indent="0">
              <a:buNone/>
            </a:pPr>
            <a:endParaRPr lang="en-US" sz="1600" b="1" dirty="0"/>
          </a:p>
        </p:txBody>
      </p:sp>
      <p:sp>
        <p:nvSpPr>
          <p:cNvPr id="3" name="Title 2">
            <a:extLst>
              <a:ext uri="{FF2B5EF4-FFF2-40B4-BE49-F238E27FC236}">
                <a16:creationId xmlns:a16="http://schemas.microsoft.com/office/drawing/2014/main" id="{E73F4B60-405B-166E-42F3-6AEA147F76A4}"/>
              </a:ext>
            </a:extLst>
          </p:cNvPr>
          <p:cNvSpPr>
            <a:spLocks noGrp="1"/>
          </p:cNvSpPr>
          <p:nvPr>
            <p:ph type="title"/>
          </p:nvPr>
        </p:nvSpPr>
        <p:spPr/>
        <p:txBody>
          <a:bodyPr/>
          <a:lstStyle/>
          <a:p>
            <a:r>
              <a:rPr lang="en-IN" dirty="0"/>
              <a:t>Resources </a:t>
            </a:r>
            <a:r>
              <a:rPr lang="en-IN"/>
              <a:t>and citations </a:t>
            </a:r>
            <a:endParaRPr lang="en-US"/>
          </a:p>
        </p:txBody>
      </p:sp>
      <p:graphicFrame>
        <p:nvGraphicFramePr>
          <p:cNvPr id="5" name="Table 4">
            <a:extLst>
              <a:ext uri="{FF2B5EF4-FFF2-40B4-BE49-F238E27FC236}">
                <a16:creationId xmlns:a16="http://schemas.microsoft.com/office/drawing/2014/main" id="{0286FBB5-B208-B908-278E-94EE17C3C902}"/>
              </a:ext>
            </a:extLst>
          </p:cNvPr>
          <p:cNvGraphicFramePr/>
          <p:nvPr>
            <p:extLst>
              <p:ext uri="{D42A27DB-BD31-4B8C-83A1-F6EECF244321}">
                <p14:modId xmlns:p14="http://schemas.microsoft.com/office/powerpoint/2010/main" val="3314735002"/>
              </p:ext>
            </p:extLst>
          </p:nvPr>
        </p:nvGraphicFramePr>
        <p:xfrm>
          <a:off x="918599" y="1506296"/>
          <a:ext cx="7306800" cy="3632423"/>
        </p:xfrm>
        <a:graphic>
          <a:graphicData uri="http://schemas.openxmlformats.org/drawingml/2006/table">
            <a:tbl>
              <a:tblPr>
                <a:tableStyleId>{7624DD0C-9682-41DB-9839-9D70930009B3}</a:tableStyleId>
              </a:tblPr>
              <a:tblGrid>
                <a:gridCol w="2435600">
                  <a:extLst>
                    <a:ext uri="{9D8B030D-6E8A-4147-A177-3AD203B41FA5}">
                      <a16:colId xmlns:a16="http://schemas.microsoft.com/office/drawing/2014/main" val="197825193"/>
                    </a:ext>
                  </a:extLst>
                </a:gridCol>
                <a:gridCol w="2435600">
                  <a:extLst>
                    <a:ext uri="{9D8B030D-6E8A-4147-A177-3AD203B41FA5}">
                      <a16:colId xmlns:a16="http://schemas.microsoft.com/office/drawing/2014/main" val="1586402316"/>
                    </a:ext>
                  </a:extLst>
                </a:gridCol>
                <a:gridCol w="2435600">
                  <a:extLst>
                    <a:ext uri="{9D8B030D-6E8A-4147-A177-3AD203B41FA5}">
                      <a16:colId xmlns:a16="http://schemas.microsoft.com/office/drawing/2014/main" val="3188759573"/>
                    </a:ext>
                  </a:extLst>
                </a:gridCol>
              </a:tblGrid>
              <a:tr h="218171">
                <a:tc>
                  <a:txBody>
                    <a:bodyPr/>
                    <a:lstStyle/>
                    <a:p>
                      <a:pPr>
                        <a:buNone/>
                      </a:pPr>
                      <a:r>
                        <a:rPr lang="en-IN" sz="1100"/>
                        <a:t>Tool</a:t>
                      </a:r>
                    </a:p>
                  </a:txBody>
                  <a:tcPr marL="56444" marR="56444" marT="28222" marB="28222" anchor="ctr"/>
                </a:tc>
                <a:tc>
                  <a:txBody>
                    <a:bodyPr/>
                    <a:lstStyle/>
                    <a:p>
                      <a:pPr>
                        <a:buNone/>
                      </a:pPr>
                      <a:r>
                        <a:rPr lang="en-IN" sz="1100"/>
                        <a:t>Description</a:t>
                      </a:r>
                    </a:p>
                  </a:txBody>
                  <a:tcPr marL="56444" marR="56444" marT="28222" marB="28222" anchor="ctr"/>
                </a:tc>
                <a:tc>
                  <a:txBody>
                    <a:bodyPr/>
                    <a:lstStyle/>
                    <a:p>
                      <a:pPr>
                        <a:buNone/>
                      </a:pPr>
                      <a:r>
                        <a:rPr lang="en-IN" sz="1100"/>
                        <a:t>Reference / Link</a:t>
                      </a:r>
                    </a:p>
                  </a:txBody>
                  <a:tcPr marL="56444" marR="56444" marT="28222" marB="28222" anchor="ctr"/>
                </a:tc>
                <a:extLst>
                  <a:ext uri="{0D108BD9-81ED-4DB2-BD59-A6C34878D82A}">
                    <a16:rowId xmlns:a16="http://schemas.microsoft.com/office/drawing/2014/main" val="4209032591"/>
                  </a:ext>
                </a:extLst>
              </a:tr>
              <a:tr h="409503">
                <a:tc>
                  <a:txBody>
                    <a:bodyPr/>
                    <a:lstStyle/>
                    <a:p>
                      <a:pPr>
                        <a:buNone/>
                      </a:pPr>
                      <a:r>
                        <a:rPr lang="en-IN" sz="1100" dirty="0"/>
                        <a:t>DALL·E 3 (by </a:t>
                      </a:r>
                      <a:r>
                        <a:rPr lang="en-IN" sz="1100" dirty="0" err="1"/>
                        <a:t>OpenAI</a:t>
                      </a:r>
                      <a:r>
                        <a:rPr lang="en-IN" sz="1100" dirty="0"/>
                        <a:t>)</a:t>
                      </a:r>
                    </a:p>
                  </a:txBody>
                  <a:tcPr marL="56444" marR="56444" marT="28222" marB="28222" anchor="ctr"/>
                </a:tc>
                <a:tc>
                  <a:txBody>
                    <a:bodyPr/>
                    <a:lstStyle/>
                    <a:p>
                      <a:pPr>
                        <a:buNone/>
                      </a:pPr>
                      <a:r>
                        <a:rPr lang="en-IN" sz="1100"/>
                        <a:t>High-quality image generation from text. Integrated into ChatGPT Plus.</a:t>
                      </a:r>
                    </a:p>
                  </a:txBody>
                  <a:tcPr marL="56444" marR="56444" marT="28222" marB="28222" anchor="ctr"/>
                </a:tc>
                <a:tc>
                  <a:txBody>
                    <a:bodyPr/>
                    <a:lstStyle/>
                    <a:p>
                      <a:pPr>
                        <a:buNone/>
                      </a:pPr>
                      <a:r>
                        <a:rPr lang="en-IN" sz="1100">
                          <a:hlinkClick r:id="rId2"/>
                        </a:rPr>
                        <a:t>DALL·E on OpenAI</a:t>
                      </a:r>
                      <a:endParaRPr lang="en-IN" sz="1100"/>
                    </a:p>
                  </a:txBody>
                  <a:tcPr marL="56444" marR="56444" marT="28222" marB="28222" anchor="ctr"/>
                </a:tc>
                <a:extLst>
                  <a:ext uri="{0D108BD9-81ED-4DB2-BD59-A6C34878D82A}">
                    <a16:rowId xmlns:a16="http://schemas.microsoft.com/office/drawing/2014/main" val="264473137"/>
                  </a:ext>
                </a:extLst>
              </a:tr>
              <a:tr h="409503">
                <a:tc>
                  <a:txBody>
                    <a:bodyPr/>
                    <a:lstStyle/>
                    <a:p>
                      <a:pPr>
                        <a:buNone/>
                      </a:pPr>
                      <a:r>
                        <a:rPr lang="en-IN" sz="1100"/>
                        <a:t>Midjourney</a:t>
                      </a:r>
                    </a:p>
                  </a:txBody>
                  <a:tcPr marL="56444" marR="56444" marT="28222" marB="28222" anchor="ctr"/>
                </a:tc>
                <a:tc>
                  <a:txBody>
                    <a:bodyPr/>
                    <a:lstStyle/>
                    <a:p>
                      <a:pPr>
                        <a:buNone/>
                      </a:pPr>
                      <a:r>
                        <a:rPr lang="en-IN" sz="1100"/>
                        <a:t>Known for artistic and detailed imagery. Works via Discord bot.</a:t>
                      </a:r>
                    </a:p>
                  </a:txBody>
                  <a:tcPr marL="56444" marR="56444" marT="28222" marB="28222" anchor="ctr"/>
                </a:tc>
                <a:tc>
                  <a:txBody>
                    <a:bodyPr/>
                    <a:lstStyle/>
                    <a:p>
                      <a:pPr>
                        <a:buNone/>
                      </a:pPr>
                      <a:r>
                        <a:rPr lang="en-IN" sz="1100">
                          <a:hlinkClick r:id="rId3"/>
                        </a:rPr>
                        <a:t>Midjourney Website</a:t>
                      </a:r>
                      <a:endParaRPr lang="en-IN" sz="1100"/>
                    </a:p>
                  </a:txBody>
                  <a:tcPr marL="56444" marR="56444" marT="28222" marB="28222" anchor="ctr"/>
                </a:tc>
                <a:extLst>
                  <a:ext uri="{0D108BD9-81ED-4DB2-BD59-A6C34878D82A}">
                    <a16:rowId xmlns:a16="http://schemas.microsoft.com/office/drawing/2014/main" val="424377299"/>
                  </a:ext>
                </a:extLst>
              </a:tr>
              <a:tr h="502329">
                <a:tc>
                  <a:txBody>
                    <a:bodyPr/>
                    <a:lstStyle/>
                    <a:p>
                      <a:pPr>
                        <a:buNone/>
                      </a:pPr>
                      <a:r>
                        <a:rPr lang="en-IN" sz="1100"/>
                        <a:t>Stable Diffusion (by Stability AI)</a:t>
                      </a:r>
                    </a:p>
                  </a:txBody>
                  <a:tcPr marL="56444" marR="56444" marT="28222" marB="28222" anchor="ctr"/>
                </a:tc>
                <a:tc>
                  <a:txBody>
                    <a:bodyPr/>
                    <a:lstStyle/>
                    <a:p>
                      <a:pPr>
                        <a:buNone/>
                      </a:pPr>
                      <a:r>
                        <a:rPr lang="en-IN" sz="1100"/>
                        <a:t>Open-source model; used in many custom apps. Highly customizable.</a:t>
                      </a:r>
                    </a:p>
                  </a:txBody>
                  <a:tcPr marL="56444" marR="56444" marT="28222" marB="28222" anchor="ctr"/>
                </a:tc>
                <a:tc>
                  <a:txBody>
                    <a:bodyPr/>
                    <a:lstStyle/>
                    <a:p>
                      <a:pPr>
                        <a:buNone/>
                      </a:pPr>
                      <a:r>
                        <a:rPr lang="en-IN" sz="1100" dirty="0">
                          <a:hlinkClick r:id="rId4"/>
                        </a:rPr>
                        <a:t>Stable Diffusion GitHub</a:t>
                      </a:r>
                      <a:endParaRPr lang="en-IN" sz="1100" dirty="0"/>
                    </a:p>
                  </a:txBody>
                  <a:tcPr marL="56444" marR="56444" marT="28222" marB="28222" anchor="ctr"/>
                </a:tc>
                <a:extLst>
                  <a:ext uri="{0D108BD9-81ED-4DB2-BD59-A6C34878D82A}">
                    <a16:rowId xmlns:a16="http://schemas.microsoft.com/office/drawing/2014/main" val="2079571715"/>
                  </a:ext>
                </a:extLst>
              </a:tr>
              <a:tr h="502329">
                <a:tc>
                  <a:txBody>
                    <a:bodyPr/>
                    <a:lstStyle/>
                    <a:p>
                      <a:pPr>
                        <a:buNone/>
                      </a:pPr>
                      <a:r>
                        <a:rPr lang="en-IN" sz="1100"/>
                        <a:t>Adobe Firefly</a:t>
                      </a:r>
                    </a:p>
                  </a:txBody>
                  <a:tcPr marL="56444" marR="56444" marT="28222" marB="28222" anchor="ctr"/>
                </a:tc>
                <a:tc>
                  <a:txBody>
                    <a:bodyPr/>
                    <a:lstStyle/>
                    <a:p>
                      <a:pPr>
                        <a:buNone/>
                      </a:pPr>
                      <a:r>
                        <a:rPr lang="en-IN" sz="1100" dirty="0"/>
                        <a:t>Designed for creative professionals; offers control over styles.</a:t>
                      </a:r>
                    </a:p>
                  </a:txBody>
                  <a:tcPr marL="56444" marR="56444" marT="28222" marB="28222" anchor="ctr"/>
                </a:tc>
                <a:tc>
                  <a:txBody>
                    <a:bodyPr/>
                    <a:lstStyle/>
                    <a:p>
                      <a:pPr>
                        <a:buNone/>
                      </a:pPr>
                      <a:r>
                        <a:rPr lang="en-IN" sz="1100">
                          <a:hlinkClick r:id="rId5"/>
                        </a:rPr>
                        <a:t>Adobe Firefly</a:t>
                      </a:r>
                      <a:endParaRPr lang="en-IN" sz="1100"/>
                    </a:p>
                  </a:txBody>
                  <a:tcPr marL="56444" marR="56444" marT="28222" marB="28222" anchor="ctr"/>
                </a:tc>
                <a:extLst>
                  <a:ext uri="{0D108BD9-81ED-4DB2-BD59-A6C34878D82A}">
                    <a16:rowId xmlns:a16="http://schemas.microsoft.com/office/drawing/2014/main" val="38762494"/>
                  </a:ext>
                </a:extLst>
              </a:tr>
              <a:tr h="381387">
                <a:tc>
                  <a:txBody>
                    <a:bodyPr/>
                    <a:lstStyle/>
                    <a:p>
                      <a:pPr>
                        <a:buNone/>
                      </a:pPr>
                      <a:r>
                        <a:rPr lang="en-IN" sz="1100"/>
                        <a:t>Runway ML</a:t>
                      </a:r>
                    </a:p>
                  </a:txBody>
                  <a:tcPr marL="56444" marR="56444" marT="28222" marB="28222" anchor="ctr"/>
                </a:tc>
                <a:tc>
                  <a:txBody>
                    <a:bodyPr/>
                    <a:lstStyle/>
                    <a:p>
                      <a:pPr>
                        <a:buNone/>
                      </a:pPr>
                      <a:r>
                        <a:rPr lang="en-IN" sz="1100"/>
                        <a:t>Offers text-to-image and video generation tools.</a:t>
                      </a:r>
                    </a:p>
                  </a:txBody>
                  <a:tcPr marL="56444" marR="56444" marT="28222" marB="28222" anchor="ctr"/>
                </a:tc>
                <a:tc>
                  <a:txBody>
                    <a:bodyPr/>
                    <a:lstStyle/>
                    <a:p>
                      <a:pPr>
                        <a:buNone/>
                      </a:pPr>
                      <a:r>
                        <a:rPr lang="en-IN" sz="1100">
                          <a:hlinkClick r:id="rId6"/>
                        </a:rPr>
                        <a:t>Runway</a:t>
                      </a:r>
                      <a:endParaRPr lang="en-IN" sz="1100"/>
                    </a:p>
                  </a:txBody>
                  <a:tcPr marL="56444" marR="56444" marT="28222" marB="28222" anchor="ctr"/>
                </a:tc>
                <a:extLst>
                  <a:ext uri="{0D108BD9-81ED-4DB2-BD59-A6C34878D82A}">
                    <a16:rowId xmlns:a16="http://schemas.microsoft.com/office/drawing/2014/main" val="2148902090"/>
                  </a:ext>
                </a:extLst>
              </a:tr>
              <a:tr h="409503">
                <a:tc>
                  <a:txBody>
                    <a:bodyPr/>
                    <a:lstStyle/>
                    <a:p>
                      <a:pPr>
                        <a:buNone/>
                      </a:pPr>
                      <a:r>
                        <a:rPr lang="en-IN" sz="1100"/>
                        <a:t>Leonardo.Ai</a:t>
                      </a:r>
                    </a:p>
                  </a:txBody>
                  <a:tcPr marL="56444" marR="56444" marT="28222" marB="28222" anchor="ctr"/>
                </a:tc>
                <a:tc>
                  <a:txBody>
                    <a:bodyPr/>
                    <a:lstStyle/>
                    <a:p>
                      <a:pPr>
                        <a:buNone/>
                      </a:pPr>
                      <a:r>
                        <a:rPr lang="en-IN" sz="1100"/>
                        <a:t>Easy-to-use creative suite with powerful prompt controls.</a:t>
                      </a:r>
                    </a:p>
                  </a:txBody>
                  <a:tcPr marL="56444" marR="56444" marT="28222" marB="28222" anchor="ctr"/>
                </a:tc>
                <a:tc>
                  <a:txBody>
                    <a:bodyPr/>
                    <a:lstStyle/>
                    <a:p>
                      <a:pPr>
                        <a:buNone/>
                      </a:pPr>
                      <a:r>
                        <a:rPr lang="en-IN" sz="1100">
                          <a:hlinkClick r:id="rId7"/>
                        </a:rPr>
                        <a:t>Leonardo.Ai</a:t>
                      </a:r>
                      <a:endParaRPr lang="en-IN" sz="1100"/>
                    </a:p>
                  </a:txBody>
                  <a:tcPr marL="56444" marR="56444" marT="28222" marB="28222" anchor="ctr"/>
                </a:tc>
                <a:extLst>
                  <a:ext uri="{0D108BD9-81ED-4DB2-BD59-A6C34878D82A}">
                    <a16:rowId xmlns:a16="http://schemas.microsoft.com/office/drawing/2014/main" val="3168965822"/>
                  </a:ext>
                </a:extLst>
              </a:tr>
              <a:tr h="381387">
                <a:tc>
                  <a:txBody>
                    <a:bodyPr/>
                    <a:lstStyle/>
                    <a:p>
                      <a:pPr>
                        <a:buNone/>
                      </a:pPr>
                      <a:r>
                        <a:rPr lang="en-IN" sz="1100"/>
                        <a:t>Dream by Wombo</a:t>
                      </a:r>
                    </a:p>
                  </a:txBody>
                  <a:tcPr marL="56444" marR="56444" marT="28222" marB="28222" anchor="ctr"/>
                </a:tc>
                <a:tc>
                  <a:txBody>
                    <a:bodyPr/>
                    <a:lstStyle/>
                    <a:p>
                      <a:pPr>
                        <a:buNone/>
                      </a:pPr>
                      <a:r>
                        <a:rPr lang="en-IN" sz="1100"/>
                        <a:t>Mobile-friendly, simple to use, with various styles.</a:t>
                      </a:r>
                    </a:p>
                  </a:txBody>
                  <a:tcPr marL="56444" marR="56444" marT="28222" marB="28222" anchor="ctr"/>
                </a:tc>
                <a:tc>
                  <a:txBody>
                    <a:bodyPr/>
                    <a:lstStyle/>
                    <a:p>
                      <a:pPr>
                        <a:buNone/>
                      </a:pPr>
                      <a:r>
                        <a:rPr lang="en-IN" sz="1100">
                          <a:hlinkClick r:id="rId8"/>
                        </a:rPr>
                        <a:t>Dream by Wombo</a:t>
                      </a:r>
                      <a:endParaRPr lang="en-IN" sz="1100"/>
                    </a:p>
                  </a:txBody>
                  <a:tcPr marL="56444" marR="56444" marT="28222" marB="28222" anchor="ctr"/>
                </a:tc>
                <a:extLst>
                  <a:ext uri="{0D108BD9-81ED-4DB2-BD59-A6C34878D82A}">
                    <a16:rowId xmlns:a16="http://schemas.microsoft.com/office/drawing/2014/main" val="3314154720"/>
                  </a:ext>
                </a:extLst>
              </a:tr>
              <a:tr h="381387">
                <a:tc>
                  <a:txBody>
                    <a:bodyPr/>
                    <a:lstStyle/>
                    <a:p>
                      <a:pPr>
                        <a:buNone/>
                      </a:pPr>
                      <a:r>
                        <a:rPr lang="en-IN" sz="1100"/>
                        <a:t>Craiyon (formerly DALL·E mini)</a:t>
                      </a:r>
                    </a:p>
                  </a:txBody>
                  <a:tcPr marL="56444" marR="56444" marT="28222" marB="28222" anchor="ctr"/>
                </a:tc>
                <a:tc>
                  <a:txBody>
                    <a:bodyPr/>
                    <a:lstStyle/>
                    <a:p>
                      <a:pPr>
                        <a:buNone/>
                      </a:pPr>
                      <a:r>
                        <a:rPr lang="en-IN" sz="1100"/>
                        <a:t>Free and lightweight, good for quick concepts.</a:t>
                      </a:r>
                    </a:p>
                  </a:txBody>
                  <a:tcPr marL="56444" marR="56444" marT="28222" marB="28222" anchor="ctr"/>
                </a:tc>
                <a:tc>
                  <a:txBody>
                    <a:bodyPr/>
                    <a:lstStyle/>
                    <a:p>
                      <a:pPr>
                        <a:buNone/>
                      </a:pPr>
                      <a:r>
                        <a:rPr lang="en-IN" sz="1100" dirty="0" err="1">
                          <a:hlinkClick r:id="rId9"/>
                        </a:rPr>
                        <a:t>Craiyon</a:t>
                      </a:r>
                      <a:endParaRPr lang="en-IN" sz="1100" dirty="0"/>
                    </a:p>
                  </a:txBody>
                  <a:tcPr marL="56444" marR="56444" marT="28222" marB="28222" anchor="ctr"/>
                </a:tc>
                <a:extLst>
                  <a:ext uri="{0D108BD9-81ED-4DB2-BD59-A6C34878D82A}">
                    <a16:rowId xmlns:a16="http://schemas.microsoft.com/office/drawing/2014/main" val="3301107971"/>
                  </a:ext>
                </a:extLst>
              </a:tr>
            </a:tbl>
          </a:graphicData>
        </a:graphic>
      </p:graphicFrame>
    </p:spTree>
    <p:extLst>
      <p:ext uri="{BB962C8B-B14F-4D97-AF65-F5344CB8AC3E}">
        <p14:creationId xmlns:p14="http://schemas.microsoft.com/office/powerpoint/2010/main" val="292527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316C33C-68C8-9E85-F9D8-7F96CE3F5434}"/>
              </a:ext>
            </a:extLst>
          </p:cNvPr>
          <p:cNvSpPr>
            <a:spLocks noGrp="1"/>
          </p:cNvSpPr>
          <p:nvPr>
            <p:ph type="subTitle" idx="1"/>
          </p:nvPr>
        </p:nvSpPr>
        <p:spPr>
          <a:xfrm>
            <a:off x="820475" y="1427452"/>
            <a:ext cx="7306800" cy="3596400"/>
          </a:xfrm>
        </p:spPr>
        <p:txBody>
          <a:bodyPr/>
          <a:lstStyle/>
          <a:p>
            <a:pPr marL="139700" indent="0" algn="ctr">
              <a:buNone/>
            </a:pPr>
            <a:r>
              <a:rPr lang="en-IN" sz="2000" b="1" dirty="0"/>
              <a:t>Impact on artists and designers</a:t>
            </a:r>
            <a:endParaRPr lang="en-US" sz="2000" b="1" dirty="0"/>
          </a:p>
        </p:txBody>
      </p:sp>
      <p:sp>
        <p:nvSpPr>
          <p:cNvPr id="3" name="Title 2">
            <a:extLst>
              <a:ext uri="{FF2B5EF4-FFF2-40B4-BE49-F238E27FC236}">
                <a16:creationId xmlns:a16="http://schemas.microsoft.com/office/drawing/2014/main" id="{AAA2C1F7-5CCC-BF27-BAEC-FC0B40A57EAB}"/>
              </a:ext>
            </a:extLst>
          </p:cNvPr>
          <p:cNvSpPr>
            <a:spLocks noGrp="1"/>
          </p:cNvSpPr>
          <p:nvPr>
            <p:ph type="title"/>
          </p:nvPr>
        </p:nvSpPr>
        <p:spPr/>
        <p:txBody>
          <a:bodyPr/>
          <a:lstStyle/>
          <a:p>
            <a:r>
              <a:rPr lang="en-IN" dirty="0"/>
              <a:t>Conclusion </a:t>
            </a:r>
            <a:endParaRPr lang="en-US" dirty="0"/>
          </a:p>
        </p:txBody>
      </p:sp>
      <p:sp>
        <p:nvSpPr>
          <p:cNvPr id="4" name="Flowchart: Off-page Connector 3">
            <a:extLst>
              <a:ext uri="{FF2B5EF4-FFF2-40B4-BE49-F238E27FC236}">
                <a16:creationId xmlns:a16="http://schemas.microsoft.com/office/drawing/2014/main" id="{0A8EDC89-C97C-412A-70B4-9AB616C8C0AC}"/>
              </a:ext>
            </a:extLst>
          </p:cNvPr>
          <p:cNvSpPr/>
          <p:nvPr/>
        </p:nvSpPr>
        <p:spPr>
          <a:xfrm>
            <a:off x="1779143" y="2571750"/>
            <a:ext cx="2109050" cy="1974778"/>
          </a:xfrm>
          <a:prstGeom prst="flowChartOffpageConnec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800" dirty="0"/>
              <a:t>They can work much faster because the machine will generate their work quickly.</a:t>
            </a:r>
            <a:endParaRPr lang="en-US" sz="1800" dirty="0"/>
          </a:p>
        </p:txBody>
      </p:sp>
      <p:sp>
        <p:nvSpPr>
          <p:cNvPr id="5" name="Flowchart: Off-page Connector 4">
            <a:extLst>
              <a:ext uri="{FF2B5EF4-FFF2-40B4-BE49-F238E27FC236}">
                <a16:creationId xmlns:a16="http://schemas.microsoft.com/office/drawing/2014/main" id="{4B66F2C1-D218-C6A3-DA98-E16A7298B220}"/>
              </a:ext>
            </a:extLst>
          </p:cNvPr>
          <p:cNvSpPr/>
          <p:nvPr/>
        </p:nvSpPr>
        <p:spPr>
          <a:xfrm>
            <a:off x="5054745" y="2571750"/>
            <a:ext cx="2109050" cy="1974777"/>
          </a:xfrm>
          <a:prstGeom prst="flowChartOffpageConnector">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800" dirty="0"/>
              <a:t>It gives them a wide variety of insights.</a:t>
            </a:r>
            <a:endParaRPr lang="en-US" sz="1800" dirty="0"/>
          </a:p>
        </p:txBody>
      </p:sp>
      <p:sp>
        <p:nvSpPr>
          <p:cNvPr id="7" name="Arrow: Pentagon 6">
            <a:extLst>
              <a:ext uri="{FF2B5EF4-FFF2-40B4-BE49-F238E27FC236}">
                <a16:creationId xmlns:a16="http://schemas.microsoft.com/office/drawing/2014/main" id="{AD63CA29-E805-EE40-816A-CD8D7F3C2D9D}"/>
              </a:ext>
            </a:extLst>
          </p:cNvPr>
          <p:cNvSpPr/>
          <p:nvPr/>
        </p:nvSpPr>
        <p:spPr>
          <a:xfrm>
            <a:off x="1779143" y="2036088"/>
            <a:ext cx="1901166" cy="404765"/>
          </a:xfrm>
          <a:prstGeom prst="homePlate">
            <a:avLst>
              <a:gd name="adj" fmla="val 75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b="1" dirty="0"/>
              <a:t>ARTISTS </a:t>
            </a:r>
            <a:endParaRPr lang="en-US" sz="1800" b="1" dirty="0"/>
          </a:p>
        </p:txBody>
      </p:sp>
      <p:sp>
        <p:nvSpPr>
          <p:cNvPr id="8" name="Arrow: Pentagon 7">
            <a:extLst>
              <a:ext uri="{FF2B5EF4-FFF2-40B4-BE49-F238E27FC236}">
                <a16:creationId xmlns:a16="http://schemas.microsoft.com/office/drawing/2014/main" id="{BA6C4E6C-2566-0D01-59A6-60783BFFAE7F}"/>
              </a:ext>
            </a:extLst>
          </p:cNvPr>
          <p:cNvSpPr/>
          <p:nvPr/>
        </p:nvSpPr>
        <p:spPr>
          <a:xfrm>
            <a:off x="5130862" y="2036087"/>
            <a:ext cx="1956816" cy="404765"/>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b="1" dirty="0"/>
              <a:t>DESIGNERS </a:t>
            </a:r>
            <a:endParaRPr lang="en-US" sz="1800" b="1" dirty="0"/>
          </a:p>
        </p:txBody>
      </p:sp>
    </p:spTree>
    <p:extLst>
      <p:ext uri="{BB962C8B-B14F-4D97-AF65-F5344CB8AC3E}">
        <p14:creationId xmlns:p14="http://schemas.microsoft.com/office/powerpoint/2010/main" val="297288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AF1ACF7-EC11-41DC-F57B-726FC22A9221}"/>
              </a:ext>
            </a:extLst>
          </p:cNvPr>
          <p:cNvSpPr>
            <a:spLocks noGrp="1"/>
          </p:cNvSpPr>
          <p:nvPr>
            <p:ph type="subTitle" idx="1"/>
          </p:nvPr>
        </p:nvSpPr>
        <p:spPr>
          <a:xfrm>
            <a:off x="918600" y="1071750"/>
            <a:ext cx="7306800" cy="3595500"/>
          </a:xfrm>
        </p:spPr>
        <p:txBody>
          <a:bodyPr/>
          <a:lstStyle/>
          <a:p>
            <a:pPr marL="139700" indent="0">
              <a:buNone/>
            </a:pPr>
            <a:endParaRPr lang="en-US" dirty="0"/>
          </a:p>
        </p:txBody>
      </p:sp>
      <p:sp>
        <p:nvSpPr>
          <p:cNvPr id="3" name="Title 2">
            <a:extLst>
              <a:ext uri="{FF2B5EF4-FFF2-40B4-BE49-F238E27FC236}">
                <a16:creationId xmlns:a16="http://schemas.microsoft.com/office/drawing/2014/main" id="{6F85ED38-BD3F-9366-58B4-D1A3EE81E428}"/>
              </a:ext>
            </a:extLst>
          </p:cNvPr>
          <p:cNvSpPr>
            <a:spLocks noGrp="1"/>
          </p:cNvSpPr>
          <p:nvPr>
            <p:ph type="title"/>
          </p:nvPr>
        </p:nvSpPr>
        <p:spPr/>
        <p:txBody>
          <a:bodyPr/>
          <a:lstStyle/>
          <a:p>
            <a:r>
              <a:rPr lang="en-IN" dirty="0"/>
              <a:t>The future of Ai creativity </a:t>
            </a:r>
            <a:endParaRPr lang="en-US" dirty="0"/>
          </a:p>
        </p:txBody>
      </p:sp>
      <p:sp>
        <p:nvSpPr>
          <p:cNvPr id="4" name="Rectangle: Rounded Corners 3">
            <a:extLst>
              <a:ext uri="{FF2B5EF4-FFF2-40B4-BE49-F238E27FC236}">
                <a16:creationId xmlns:a16="http://schemas.microsoft.com/office/drawing/2014/main" id="{9AF44B37-B50F-6408-C5F1-008D3E8F2C28}"/>
              </a:ext>
            </a:extLst>
          </p:cNvPr>
          <p:cNvSpPr/>
          <p:nvPr/>
        </p:nvSpPr>
        <p:spPr>
          <a:xfrm>
            <a:off x="3657600" y="2378569"/>
            <a:ext cx="1828800" cy="98186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r>
              <a:rPr lang="en-IN" sz="1600" b="1" dirty="0"/>
              <a:t>Why AI image Generation is the future?</a:t>
            </a:r>
            <a:endParaRPr lang="en-US" sz="1600" b="1" dirty="0"/>
          </a:p>
        </p:txBody>
      </p:sp>
      <p:sp>
        <p:nvSpPr>
          <p:cNvPr id="6" name="Flowchart: Preparation 5">
            <a:extLst>
              <a:ext uri="{FF2B5EF4-FFF2-40B4-BE49-F238E27FC236}">
                <a16:creationId xmlns:a16="http://schemas.microsoft.com/office/drawing/2014/main" id="{01363761-B771-B5A1-2DDA-E1CD8B8B5C45}"/>
              </a:ext>
            </a:extLst>
          </p:cNvPr>
          <p:cNvSpPr/>
          <p:nvPr/>
        </p:nvSpPr>
        <p:spPr>
          <a:xfrm>
            <a:off x="720000" y="1223984"/>
            <a:ext cx="3096793" cy="1379248"/>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It is possible to create completely original, High quality images with minimal effort </a:t>
            </a:r>
            <a:endParaRPr lang="en-US" sz="1600" dirty="0"/>
          </a:p>
        </p:txBody>
      </p:sp>
      <p:sp>
        <p:nvSpPr>
          <p:cNvPr id="7" name="Flowchart: Preparation 6">
            <a:extLst>
              <a:ext uri="{FF2B5EF4-FFF2-40B4-BE49-F238E27FC236}">
                <a16:creationId xmlns:a16="http://schemas.microsoft.com/office/drawing/2014/main" id="{D0400E91-C092-A264-A591-397C7DCECA29}"/>
              </a:ext>
            </a:extLst>
          </p:cNvPr>
          <p:cNvSpPr/>
          <p:nvPr/>
        </p:nvSpPr>
        <p:spPr>
          <a:xfrm>
            <a:off x="783512" y="3360430"/>
            <a:ext cx="3033281" cy="1202982"/>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The technology behind AI generation is constantly improving </a:t>
            </a:r>
            <a:endParaRPr lang="en-US" sz="1600" dirty="0"/>
          </a:p>
        </p:txBody>
      </p:sp>
      <p:sp>
        <p:nvSpPr>
          <p:cNvPr id="8" name="Flowchart: Preparation 7">
            <a:extLst>
              <a:ext uri="{FF2B5EF4-FFF2-40B4-BE49-F238E27FC236}">
                <a16:creationId xmlns:a16="http://schemas.microsoft.com/office/drawing/2014/main" id="{1EF7A891-A096-3FB0-3C93-B09E306B247B}"/>
              </a:ext>
            </a:extLst>
          </p:cNvPr>
          <p:cNvSpPr/>
          <p:nvPr/>
        </p:nvSpPr>
        <p:spPr>
          <a:xfrm>
            <a:off x="5118693" y="1175587"/>
            <a:ext cx="3305307" cy="1477372"/>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Endless possibilities for creating unique, high quality images that can be used for a variety of purpose </a:t>
            </a:r>
            <a:endParaRPr lang="en-US" sz="1600" dirty="0"/>
          </a:p>
        </p:txBody>
      </p:sp>
      <p:sp>
        <p:nvSpPr>
          <p:cNvPr id="9" name="Flowchart: Preparation 8">
            <a:extLst>
              <a:ext uri="{FF2B5EF4-FFF2-40B4-BE49-F238E27FC236}">
                <a16:creationId xmlns:a16="http://schemas.microsoft.com/office/drawing/2014/main" id="{05DE7FF0-6B82-3843-83E8-AFD1C204B7EC}"/>
              </a:ext>
            </a:extLst>
          </p:cNvPr>
          <p:cNvSpPr/>
          <p:nvPr/>
        </p:nvSpPr>
        <p:spPr>
          <a:xfrm>
            <a:off x="5263696" y="3369068"/>
            <a:ext cx="3096792" cy="1202982"/>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600" dirty="0"/>
              <a:t>AI image Generation is a rapidly developing field </a:t>
            </a:r>
            <a:endParaRPr lang="en-US" sz="1600" dirty="0"/>
          </a:p>
        </p:txBody>
      </p:sp>
    </p:spTree>
    <p:extLst>
      <p:ext uri="{BB962C8B-B14F-4D97-AF65-F5344CB8AC3E}">
        <p14:creationId xmlns:p14="http://schemas.microsoft.com/office/powerpoint/2010/main" val="3650533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D4E7BA-84AB-74A1-0330-B4C0B6AFEAFA}"/>
              </a:ext>
            </a:extLst>
          </p:cNvPr>
          <p:cNvSpPr txBox="1"/>
          <p:nvPr/>
        </p:nvSpPr>
        <p:spPr>
          <a:xfrm>
            <a:off x="2502181" y="2048354"/>
            <a:ext cx="5519516" cy="1323439"/>
          </a:xfrm>
          <a:prstGeom prst="rect">
            <a:avLst/>
          </a:prstGeom>
          <a:noFill/>
        </p:spPr>
        <p:txBody>
          <a:bodyPr wrap="square" rtlCol="0">
            <a:spAutoFit/>
          </a:bodyPr>
          <a:lstStyle/>
          <a:p>
            <a:pPr algn="l"/>
            <a:r>
              <a:rPr lang="en-IN" sz="8000" dirty="0">
                <a:latin typeface="Brush Script MT" panose="02000000000000000000" pitchFamily="2" charset="0"/>
                <a:ea typeface="Brush Script MT" panose="02000000000000000000" pitchFamily="2" charset="0"/>
              </a:rPr>
              <a:t>Thank You</a:t>
            </a:r>
            <a:endParaRPr lang="en-US" sz="8000" dirty="0">
              <a:latin typeface="Brush Script MT" panose="02000000000000000000" pitchFamily="2" charset="0"/>
              <a:ea typeface="Brush Script MT" panose="02000000000000000000" pitchFamily="2" charset="0"/>
            </a:endParaRPr>
          </a:p>
        </p:txBody>
      </p:sp>
    </p:spTree>
    <p:extLst>
      <p:ext uri="{BB962C8B-B14F-4D97-AF65-F5344CB8AC3E}">
        <p14:creationId xmlns:p14="http://schemas.microsoft.com/office/powerpoint/2010/main" val="193145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257576"/>
            <a:ext cx="4107600" cy="46363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7" name="Google Shape;497;p43"/>
          <p:cNvPicPr preferRelativeResize="0"/>
          <p:nvPr/>
        </p:nvPicPr>
        <p:blipFill rotWithShape="1">
          <a:blip r:embed="rId3"/>
          <a:srcRect l="13437" r="13437"/>
          <a:stretch/>
        </p:blipFill>
        <p:spPr>
          <a:xfrm>
            <a:off x="5058424" y="257577"/>
            <a:ext cx="3845397" cy="4636394"/>
          </a:xfrm>
          <a:prstGeom prst="rect">
            <a:avLst/>
          </a:prstGeom>
          <a:noFill/>
          <a:ln>
            <a:noFill/>
          </a:ln>
        </p:spPr>
      </p:pic>
      <p:sp>
        <p:nvSpPr>
          <p:cNvPr id="4" name="Google Shape;397;p39">
            <a:extLst>
              <a:ext uri="{FF2B5EF4-FFF2-40B4-BE49-F238E27FC236}">
                <a16:creationId xmlns:a16="http://schemas.microsoft.com/office/drawing/2014/main" id="{FF5AD54E-A0B3-9668-9E8B-FAA72EFFD37C}"/>
              </a:ext>
            </a:extLst>
          </p:cNvPr>
          <p:cNvSpPr txBox="1">
            <a:spLocks noGrp="1"/>
          </p:cNvSpPr>
          <p:nvPr>
            <p:ph type="title"/>
          </p:nvPr>
        </p:nvSpPr>
        <p:spPr>
          <a:xfrm>
            <a:off x="846938" y="441562"/>
            <a:ext cx="3675900" cy="10918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39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sz="3200" dirty="0"/>
              <a:t>What is AI Text-To-Image Generator ?</a:t>
            </a:r>
          </a:p>
        </p:txBody>
      </p:sp>
      <p:sp>
        <p:nvSpPr>
          <p:cNvPr id="6" name="Text Placeholder 5">
            <a:extLst>
              <a:ext uri="{FF2B5EF4-FFF2-40B4-BE49-F238E27FC236}">
                <a16:creationId xmlns:a16="http://schemas.microsoft.com/office/drawing/2014/main" id="{078B30EA-EB33-C95E-9E36-A33F3D5746AF}"/>
              </a:ext>
            </a:extLst>
          </p:cNvPr>
          <p:cNvSpPr>
            <a:spLocks noGrp="1"/>
          </p:cNvSpPr>
          <p:nvPr>
            <p:ph type="body" idx="1"/>
          </p:nvPr>
        </p:nvSpPr>
        <p:spPr>
          <a:xfrm>
            <a:off x="715100" y="1371488"/>
            <a:ext cx="4107600" cy="3330450"/>
          </a:xfrm>
        </p:spPr>
        <p:txBody>
          <a:bodyPr/>
          <a:lstStyle/>
          <a:p>
            <a:pPr marL="139700" indent="0">
              <a:buNone/>
            </a:pPr>
            <a:r>
              <a:rPr lang="en-IN" sz="1600" dirty="0"/>
              <a:t>An AI text-to- image generator is a type of artificial intelligence that creates images based on written text prompts. Using advanced deep learning models trained on large datasets of images and descriptions, the AI interprets language and generates visuals that match the prompt. It is widely used in design, marketing, education, and creative industries to quickly produce high quality, custom visuals without the need for traditional artistic skills.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7B061657-4BE0-B238-E672-AEC87E5120BF}"/>
              </a:ext>
            </a:extLst>
          </p:cNvPr>
          <p:cNvSpPr>
            <a:spLocks noGrp="1"/>
          </p:cNvSpPr>
          <p:nvPr>
            <p:ph type="subTitle" idx="1"/>
          </p:nvPr>
        </p:nvSpPr>
        <p:spPr>
          <a:xfrm>
            <a:off x="410568" y="1125970"/>
            <a:ext cx="8227060" cy="4017530"/>
          </a:xfrm>
        </p:spPr>
        <p:txBody>
          <a:bodyPr/>
          <a:lstStyle/>
          <a:p>
            <a:pPr marL="139700" indent="0" algn="ctr">
              <a:buNone/>
            </a:pPr>
            <a:r>
              <a:rPr lang="en-IN" sz="1400" dirty="0"/>
              <a:t>The primary objective of an AI Text-To-Image generator is to create realistic and compelling images from textual descriptions, effectively bridging the gap between language and visual representation.</a:t>
            </a:r>
            <a:endParaRPr lang="en-US" sz="1400" dirty="0"/>
          </a:p>
        </p:txBody>
      </p:sp>
      <p:sp>
        <p:nvSpPr>
          <p:cNvPr id="4" name="Title 3">
            <a:extLst>
              <a:ext uri="{FF2B5EF4-FFF2-40B4-BE49-F238E27FC236}">
                <a16:creationId xmlns:a16="http://schemas.microsoft.com/office/drawing/2014/main" id="{952FD2E3-3920-FCE0-2885-7CB7BC270824}"/>
              </a:ext>
            </a:extLst>
          </p:cNvPr>
          <p:cNvSpPr>
            <a:spLocks noGrp="1"/>
          </p:cNvSpPr>
          <p:nvPr>
            <p:ph type="title"/>
          </p:nvPr>
        </p:nvSpPr>
        <p:spPr/>
        <p:txBody>
          <a:bodyPr/>
          <a:lstStyle/>
          <a:p>
            <a:r>
              <a:rPr lang="en-IN" dirty="0"/>
              <a:t>Coding objectives</a:t>
            </a:r>
            <a:endParaRPr lang="en-US" dirty="0"/>
          </a:p>
        </p:txBody>
      </p:sp>
      <p:cxnSp>
        <p:nvCxnSpPr>
          <p:cNvPr id="6" name="Straight Arrow Connector 5">
            <a:extLst>
              <a:ext uri="{FF2B5EF4-FFF2-40B4-BE49-F238E27FC236}">
                <a16:creationId xmlns:a16="http://schemas.microsoft.com/office/drawing/2014/main" id="{8407BE57-34AC-AADE-A858-A34159D66CDC}"/>
              </a:ext>
            </a:extLst>
          </p:cNvPr>
          <p:cNvCxnSpPr>
            <a:cxnSpLocks/>
          </p:cNvCxnSpPr>
          <p:nvPr/>
        </p:nvCxnSpPr>
        <p:spPr>
          <a:xfrm>
            <a:off x="4783581" y="1901167"/>
            <a:ext cx="0" cy="38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4B5172-B04D-F1AB-A4A4-DDD8D17975BB}"/>
              </a:ext>
            </a:extLst>
          </p:cNvPr>
          <p:cNvCxnSpPr>
            <a:cxnSpLocks/>
          </p:cNvCxnSpPr>
          <p:nvPr/>
        </p:nvCxnSpPr>
        <p:spPr>
          <a:xfrm flipV="1">
            <a:off x="1160882" y="2272140"/>
            <a:ext cx="6822236" cy="926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CCAED2-E889-5255-B39B-A46033B1AC03}"/>
              </a:ext>
            </a:extLst>
          </p:cNvPr>
          <p:cNvSpPr txBox="1"/>
          <p:nvPr/>
        </p:nvSpPr>
        <p:spPr>
          <a:xfrm>
            <a:off x="787314" y="2596282"/>
            <a:ext cx="1742569"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IN" dirty="0"/>
              <a:t>Understanding Textual Prompts </a:t>
            </a:r>
          </a:p>
          <a:p>
            <a:pPr marL="285750" indent="-285750" algn="l">
              <a:buFont typeface="Arial" panose="020B0604020202020204" pitchFamily="34" charset="0"/>
              <a:buChar char="•"/>
            </a:pPr>
            <a:r>
              <a:rPr lang="en-IN" dirty="0"/>
              <a:t>Input</a:t>
            </a:r>
          </a:p>
          <a:p>
            <a:pPr marL="285750" indent="-285750" algn="l">
              <a:buFont typeface="Arial" panose="020B0604020202020204" pitchFamily="34" charset="0"/>
              <a:buChar char="•"/>
            </a:pPr>
            <a:r>
              <a:rPr lang="en-IN" dirty="0"/>
              <a:t>Natural language processing (NLP)</a:t>
            </a:r>
          </a:p>
          <a:p>
            <a:pPr marL="285750" indent="-285750" algn="l">
              <a:buFont typeface="Arial" panose="020B0604020202020204" pitchFamily="34" charset="0"/>
              <a:buChar char="•"/>
            </a:pPr>
            <a:r>
              <a:rPr lang="en-IN" dirty="0"/>
              <a:t>Feature extraction </a:t>
            </a:r>
            <a:endParaRPr lang="en-US" dirty="0"/>
          </a:p>
        </p:txBody>
      </p:sp>
      <p:cxnSp>
        <p:nvCxnSpPr>
          <p:cNvPr id="22" name="Straight Arrow Connector 21">
            <a:extLst>
              <a:ext uri="{FF2B5EF4-FFF2-40B4-BE49-F238E27FC236}">
                <a16:creationId xmlns:a16="http://schemas.microsoft.com/office/drawing/2014/main" id="{9E8CE6E0-50B8-2518-E21D-BE0371276210}"/>
              </a:ext>
            </a:extLst>
          </p:cNvPr>
          <p:cNvCxnSpPr>
            <a:cxnSpLocks/>
          </p:cNvCxnSpPr>
          <p:nvPr/>
        </p:nvCxnSpPr>
        <p:spPr>
          <a:xfrm>
            <a:off x="1176684" y="2293666"/>
            <a:ext cx="0" cy="29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068CC48-1A32-0C27-71B7-32DF3F62E44C}"/>
              </a:ext>
            </a:extLst>
          </p:cNvPr>
          <p:cNvSpPr txBox="1"/>
          <p:nvPr/>
        </p:nvSpPr>
        <p:spPr>
          <a:xfrm>
            <a:off x="2630447" y="2619046"/>
            <a:ext cx="1676259"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IN" dirty="0"/>
              <a:t>Image Generation </a:t>
            </a:r>
          </a:p>
          <a:p>
            <a:pPr marL="285750" indent="-285750" algn="l">
              <a:buFont typeface="Arial" panose="020B0604020202020204" pitchFamily="34" charset="0"/>
              <a:buChar char="•"/>
            </a:pPr>
            <a:r>
              <a:rPr lang="en-IN" dirty="0"/>
              <a:t>Model selection </a:t>
            </a:r>
          </a:p>
          <a:p>
            <a:pPr marL="285750" indent="-285750" algn="l">
              <a:buFont typeface="Arial" panose="020B0604020202020204" pitchFamily="34" charset="0"/>
              <a:buChar char="•"/>
            </a:pPr>
            <a:r>
              <a:rPr lang="en-IN" dirty="0"/>
              <a:t>Latent space representation </a:t>
            </a:r>
          </a:p>
          <a:p>
            <a:pPr marL="285750" indent="-285750" algn="l">
              <a:buFont typeface="Arial" panose="020B0604020202020204" pitchFamily="34" charset="0"/>
              <a:buChar char="•"/>
            </a:pPr>
            <a:r>
              <a:rPr lang="en-IN" dirty="0"/>
              <a:t>Image synthesis </a:t>
            </a:r>
          </a:p>
          <a:p>
            <a:pPr marL="285750" indent="-285750" algn="l">
              <a:buFont typeface="Arial" panose="020B0604020202020204" pitchFamily="34" charset="0"/>
              <a:buChar char="•"/>
            </a:pPr>
            <a:r>
              <a:rPr lang="en-IN" dirty="0"/>
              <a:t>Refinement  </a:t>
            </a:r>
            <a:endParaRPr lang="en-US" dirty="0"/>
          </a:p>
        </p:txBody>
      </p:sp>
      <p:cxnSp>
        <p:nvCxnSpPr>
          <p:cNvPr id="7" name="Straight Arrow Connector 6">
            <a:extLst>
              <a:ext uri="{FF2B5EF4-FFF2-40B4-BE49-F238E27FC236}">
                <a16:creationId xmlns:a16="http://schemas.microsoft.com/office/drawing/2014/main" id="{41D9F2A0-6CC6-3D95-E3F3-4647164822F4}"/>
              </a:ext>
            </a:extLst>
          </p:cNvPr>
          <p:cNvCxnSpPr>
            <a:cxnSpLocks/>
          </p:cNvCxnSpPr>
          <p:nvPr/>
        </p:nvCxnSpPr>
        <p:spPr>
          <a:xfrm flipH="1">
            <a:off x="7967315" y="2281400"/>
            <a:ext cx="1" cy="29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31E2C0-DEC0-B94A-1334-BBA101431096}"/>
              </a:ext>
            </a:extLst>
          </p:cNvPr>
          <p:cNvCxnSpPr>
            <a:cxnSpLocks/>
          </p:cNvCxnSpPr>
          <p:nvPr/>
        </p:nvCxnSpPr>
        <p:spPr>
          <a:xfrm>
            <a:off x="3322443" y="2272140"/>
            <a:ext cx="0" cy="31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DFC42E-70F7-BACF-8BE1-A774DA9AE7DB}"/>
              </a:ext>
            </a:extLst>
          </p:cNvPr>
          <p:cNvCxnSpPr>
            <a:cxnSpLocks/>
          </p:cNvCxnSpPr>
          <p:nvPr/>
        </p:nvCxnSpPr>
        <p:spPr>
          <a:xfrm flipH="1">
            <a:off x="5821556" y="2293666"/>
            <a:ext cx="1" cy="31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C09AD0F-278E-6193-4A39-DDA1CEF3D093}"/>
              </a:ext>
            </a:extLst>
          </p:cNvPr>
          <p:cNvSpPr txBox="1"/>
          <p:nvPr/>
        </p:nvSpPr>
        <p:spPr>
          <a:xfrm>
            <a:off x="4407270" y="2617808"/>
            <a:ext cx="175046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IN" dirty="0"/>
              <a:t>Output And Evaluation </a:t>
            </a:r>
          </a:p>
          <a:p>
            <a:pPr marL="285750" indent="-285750" algn="l">
              <a:buFont typeface="Arial" panose="020B0604020202020204" pitchFamily="34" charset="0"/>
              <a:buChar char="•"/>
            </a:pPr>
            <a:r>
              <a:rPr lang="en-IN" dirty="0"/>
              <a:t>Image display </a:t>
            </a:r>
          </a:p>
          <a:p>
            <a:pPr marL="285750" indent="-285750" algn="l">
              <a:buFont typeface="Arial" panose="020B0604020202020204" pitchFamily="34" charset="0"/>
              <a:buChar char="•"/>
            </a:pPr>
            <a:r>
              <a:rPr lang="en-IN" dirty="0"/>
              <a:t>Feedback loop</a:t>
            </a:r>
          </a:p>
          <a:p>
            <a:pPr marL="285750" indent="-285750" algn="l">
              <a:buFont typeface="Arial" panose="020B0604020202020204" pitchFamily="34" charset="0"/>
              <a:buChar char="•"/>
            </a:pPr>
            <a:r>
              <a:rPr lang="en-IN" dirty="0"/>
              <a:t>Evaluation metrics </a:t>
            </a:r>
            <a:endParaRPr lang="en-US" dirty="0"/>
          </a:p>
        </p:txBody>
      </p:sp>
      <p:sp>
        <p:nvSpPr>
          <p:cNvPr id="31" name="TextBox 30">
            <a:extLst>
              <a:ext uri="{FF2B5EF4-FFF2-40B4-BE49-F238E27FC236}">
                <a16:creationId xmlns:a16="http://schemas.microsoft.com/office/drawing/2014/main" id="{4AF02063-D60C-CB61-6E9C-4D5E9B0636CD}"/>
              </a:ext>
            </a:extLst>
          </p:cNvPr>
          <p:cNvSpPr txBox="1"/>
          <p:nvPr/>
        </p:nvSpPr>
        <p:spPr>
          <a:xfrm>
            <a:off x="6257348" y="2581010"/>
            <a:ext cx="2090300" cy="246221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IN" dirty="0"/>
              <a:t>Application And Benefits </a:t>
            </a:r>
          </a:p>
          <a:p>
            <a:pPr marL="285750" indent="-285750" algn="l">
              <a:buFont typeface="Arial" panose="020B0604020202020204" pitchFamily="34" charset="0"/>
              <a:buChar char="•"/>
            </a:pPr>
            <a:r>
              <a:rPr lang="en-IN" dirty="0"/>
              <a:t>Creative expression </a:t>
            </a:r>
          </a:p>
          <a:p>
            <a:pPr marL="285750" indent="-285750" algn="l">
              <a:buFont typeface="Arial" panose="020B0604020202020204" pitchFamily="34" charset="0"/>
              <a:buChar char="•"/>
            </a:pPr>
            <a:r>
              <a:rPr lang="en-IN" dirty="0"/>
              <a:t>Content creation </a:t>
            </a:r>
          </a:p>
          <a:p>
            <a:pPr marL="285750" indent="-285750" algn="l">
              <a:buFont typeface="Arial" panose="020B0604020202020204" pitchFamily="34" charset="0"/>
              <a:buChar char="•"/>
            </a:pPr>
            <a:r>
              <a:rPr lang="en-IN" dirty="0"/>
              <a:t>Design and visualization </a:t>
            </a:r>
          </a:p>
          <a:p>
            <a:pPr marL="285750" indent="-285750" algn="l">
              <a:buFont typeface="Arial" panose="020B0604020202020204" pitchFamily="34" charset="0"/>
              <a:buChar char="•"/>
            </a:pPr>
            <a:r>
              <a:rPr lang="en-IN" dirty="0"/>
              <a:t>Accessibility </a:t>
            </a:r>
          </a:p>
          <a:p>
            <a:pPr marL="285750" indent="-285750" algn="l">
              <a:buFont typeface="Arial" panose="020B0604020202020204" pitchFamily="34" charset="0"/>
              <a:buChar char="•"/>
            </a:pPr>
            <a:r>
              <a:rPr lang="en-IN" dirty="0"/>
              <a:t>Education and training </a:t>
            </a:r>
          </a:p>
          <a:p>
            <a:pPr marL="285750" indent="-285750" algn="l">
              <a:buFont typeface="Arial" panose="020B0604020202020204" pitchFamily="34" charset="0"/>
              <a:buChar char="•"/>
            </a:pPr>
            <a:r>
              <a:rPr lang="en-IN" dirty="0"/>
              <a:t>Revolutionizing industries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Tools behind the magic </a:t>
            </a:r>
            <a:endParaRPr dirty="0"/>
          </a:p>
        </p:txBody>
      </p:sp>
      <p:sp>
        <p:nvSpPr>
          <p:cNvPr id="2" name="TextBox 1">
            <a:extLst>
              <a:ext uri="{FF2B5EF4-FFF2-40B4-BE49-F238E27FC236}">
                <a16:creationId xmlns:a16="http://schemas.microsoft.com/office/drawing/2014/main" id="{62116EAF-B072-C561-C402-26163D03DA02}"/>
              </a:ext>
            </a:extLst>
          </p:cNvPr>
          <p:cNvSpPr txBox="1"/>
          <p:nvPr/>
        </p:nvSpPr>
        <p:spPr>
          <a:xfrm>
            <a:off x="3585237" y="1261941"/>
            <a:ext cx="2016838" cy="3811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800" b="1" dirty="0"/>
              <a:t>1.  LIBRARIES </a:t>
            </a:r>
            <a:endParaRPr lang="en-US" sz="1800" b="1" dirty="0"/>
          </a:p>
        </p:txBody>
      </p:sp>
      <p:pic>
        <p:nvPicPr>
          <p:cNvPr id="5" name="Picture 4">
            <a:extLst>
              <a:ext uri="{FF2B5EF4-FFF2-40B4-BE49-F238E27FC236}">
                <a16:creationId xmlns:a16="http://schemas.microsoft.com/office/drawing/2014/main" id="{8434F17C-7382-6CD5-9ABF-179E97C13AD4}"/>
              </a:ext>
            </a:extLst>
          </p:cNvPr>
          <p:cNvPicPr>
            <a:picLocks noChangeAspect="1"/>
          </p:cNvPicPr>
          <p:nvPr/>
        </p:nvPicPr>
        <p:blipFill>
          <a:blip r:embed="rId3"/>
          <a:stretch>
            <a:fillRect/>
          </a:stretch>
        </p:blipFill>
        <p:spPr>
          <a:xfrm>
            <a:off x="1209859" y="2186312"/>
            <a:ext cx="2016839" cy="1974146"/>
          </a:xfrm>
          <a:prstGeom prst="rect">
            <a:avLst/>
          </a:prstGeom>
        </p:spPr>
      </p:pic>
      <p:pic>
        <p:nvPicPr>
          <p:cNvPr id="6" name="Picture 5">
            <a:extLst>
              <a:ext uri="{FF2B5EF4-FFF2-40B4-BE49-F238E27FC236}">
                <a16:creationId xmlns:a16="http://schemas.microsoft.com/office/drawing/2014/main" id="{AD8EA15C-5E76-D5D3-1DA5-BDFBE0A7BBF0}"/>
              </a:ext>
            </a:extLst>
          </p:cNvPr>
          <p:cNvPicPr>
            <a:picLocks noChangeAspect="1"/>
          </p:cNvPicPr>
          <p:nvPr/>
        </p:nvPicPr>
        <p:blipFill>
          <a:blip r:embed="rId4"/>
          <a:stretch>
            <a:fillRect/>
          </a:stretch>
        </p:blipFill>
        <p:spPr>
          <a:xfrm>
            <a:off x="6306142" y="2178730"/>
            <a:ext cx="1900295" cy="1974147"/>
          </a:xfrm>
          <a:prstGeom prst="rect">
            <a:avLst/>
          </a:prstGeom>
        </p:spPr>
      </p:pic>
      <p:pic>
        <p:nvPicPr>
          <p:cNvPr id="3" name="Picture 2">
            <a:extLst>
              <a:ext uri="{FF2B5EF4-FFF2-40B4-BE49-F238E27FC236}">
                <a16:creationId xmlns:a16="http://schemas.microsoft.com/office/drawing/2014/main" id="{B65A80B8-C63D-C90D-042A-2242E81931DD}"/>
              </a:ext>
            </a:extLst>
          </p:cNvPr>
          <p:cNvPicPr>
            <a:picLocks noChangeAspect="1"/>
          </p:cNvPicPr>
          <p:nvPr/>
        </p:nvPicPr>
        <p:blipFill>
          <a:blip r:embed="rId5"/>
          <a:stretch>
            <a:fillRect/>
          </a:stretch>
        </p:blipFill>
        <p:spPr>
          <a:xfrm>
            <a:off x="3758000" y="2157384"/>
            <a:ext cx="2016840" cy="2016840"/>
          </a:xfrm>
          <a:prstGeom prst="rect">
            <a:avLst/>
          </a:prstGeom>
        </p:spPr>
      </p:pic>
      <p:sp>
        <p:nvSpPr>
          <p:cNvPr id="4" name="Flowchart: Terminator 3">
            <a:extLst>
              <a:ext uri="{FF2B5EF4-FFF2-40B4-BE49-F238E27FC236}">
                <a16:creationId xmlns:a16="http://schemas.microsoft.com/office/drawing/2014/main" id="{77171887-ABA8-361F-3B92-37FAC0B8D1AD}"/>
              </a:ext>
            </a:extLst>
          </p:cNvPr>
          <p:cNvSpPr/>
          <p:nvPr/>
        </p:nvSpPr>
        <p:spPr>
          <a:xfrm>
            <a:off x="1303878" y="4276667"/>
            <a:ext cx="1828800" cy="57270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dirty="0" err="1"/>
              <a:t>PyTorch</a:t>
            </a:r>
            <a:r>
              <a:rPr lang="en-IN" sz="1800" dirty="0"/>
              <a:t> </a:t>
            </a:r>
            <a:endParaRPr lang="en-US" sz="1800" dirty="0"/>
          </a:p>
        </p:txBody>
      </p:sp>
      <p:sp>
        <p:nvSpPr>
          <p:cNvPr id="7" name="Flowchart: Terminator 6">
            <a:extLst>
              <a:ext uri="{FF2B5EF4-FFF2-40B4-BE49-F238E27FC236}">
                <a16:creationId xmlns:a16="http://schemas.microsoft.com/office/drawing/2014/main" id="{9FE0F649-1D1C-0633-1357-B8A067856796}"/>
              </a:ext>
            </a:extLst>
          </p:cNvPr>
          <p:cNvSpPr/>
          <p:nvPr/>
        </p:nvSpPr>
        <p:spPr>
          <a:xfrm>
            <a:off x="3852020" y="4286013"/>
            <a:ext cx="1828800" cy="563354"/>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dirty="0" err="1"/>
              <a:t>TensorFlow</a:t>
            </a:r>
            <a:endParaRPr lang="en-US" sz="1800" dirty="0"/>
          </a:p>
        </p:txBody>
      </p:sp>
      <p:sp>
        <p:nvSpPr>
          <p:cNvPr id="8" name="Flowchart: Terminator 7">
            <a:extLst>
              <a:ext uri="{FF2B5EF4-FFF2-40B4-BE49-F238E27FC236}">
                <a16:creationId xmlns:a16="http://schemas.microsoft.com/office/drawing/2014/main" id="{8407ABB9-38DC-1A86-23E0-66DCA081E14B}"/>
              </a:ext>
            </a:extLst>
          </p:cNvPr>
          <p:cNvSpPr/>
          <p:nvPr/>
        </p:nvSpPr>
        <p:spPr>
          <a:xfrm>
            <a:off x="6027926" y="4288933"/>
            <a:ext cx="2224356" cy="612850"/>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dirty="0"/>
              <a:t>Hugging Face Transformers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7C932-6F59-3C32-8F77-98C7F6B128C6}"/>
              </a:ext>
            </a:extLst>
          </p:cNvPr>
          <p:cNvSpPr txBox="1"/>
          <p:nvPr/>
        </p:nvSpPr>
        <p:spPr>
          <a:xfrm>
            <a:off x="3989194" y="1430986"/>
            <a:ext cx="156204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800" b="1" dirty="0"/>
              <a:t>2.  APIs</a:t>
            </a:r>
            <a:endParaRPr lang="en-US" sz="1800" b="1" dirty="0"/>
          </a:p>
        </p:txBody>
      </p:sp>
      <p:pic>
        <p:nvPicPr>
          <p:cNvPr id="4" name="Picture 3">
            <a:extLst>
              <a:ext uri="{FF2B5EF4-FFF2-40B4-BE49-F238E27FC236}">
                <a16:creationId xmlns:a16="http://schemas.microsoft.com/office/drawing/2014/main" id="{B31ACEE2-56CA-411A-D5A6-91E390542A79}"/>
              </a:ext>
            </a:extLst>
          </p:cNvPr>
          <p:cNvPicPr>
            <a:picLocks noChangeAspect="1"/>
          </p:cNvPicPr>
          <p:nvPr/>
        </p:nvPicPr>
        <p:blipFill>
          <a:blip r:embed="rId2"/>
          <a:stretch>
            <a:fillRect/>
          </a:stretch>
        </p:blipFill>
        <p:spPr>
          <a:xfrm>
            <a:off x="1764060" y="2218062"/>
            <a:ext cx="2075596" cy="2080987"/>
          </a:xfrm>
          <a:prstGeom prst="rect">
            <a:avLst/>
          </a:prstGeom>
        </p:spPr>
      </p:pic>
      <p:pic>
        <p:nvPicPr>
          <p:cNvPr id="5" name="Picture 4">
            <a:extLst>
              <a:ext uri="{FF2B5EF4-FFF2-40B4-BE49-F238E27FC236}">
                <a16:creationId xmlns:a16="http://schemas.microsoft.com/office/drawing/2014/main" id="{2187ED0C-9C3D-72F6-6B96-CF74A23E41F3}"/>
              </a:ext>
            </a:extLst>
          </p:cNvPr>
          <p:cNvPicPr>
            <a:picLocks noChangeAspect="1"/>
          </p:cNvPicPr>
          <p:nvPr/>
        </p:nvPicPr>
        <p:blipFill>
          <a:blip r:embed="rId3"/>
          <a:stretch>
            <a:fillRect/>
          </a:stretch>
        </p:blipFill>
        <p:spPr>
          <a:xfrm>
            <a:off x="5191875" y="2218062"/>
            <a:ext cx="2504685" cy="2080987"/>
          </a:xfrm>
          <a:prstGeom prst="rect">
            <a:avLst/>
          </a:prstGeom>
        </p:spPr>
      </p:pic>
      <p:sp>
        <p:nvSpPr>
          <p:cNvPr id="2" name="Flowchart: Terminator 1">
            <a:extLst>
              <a:ext uri="{FF2B5EF4-FFF2-40B4-BE49-F238E27FC236}">
                <a16:creationId xmlns:a16="http://schemas.microsoft.com/office/drawing/2014/main" id="{66524F29-C11F-8550-638C-481136D12E45}"/>
              </a:ext>
            </a:extLst>
          </p:cNvPr>
          <p:cNvSpPr/>
          <p:nvPr/>
        </p:nvSpPr>
        <p:spPr>
          <a:xfrm>
            <a:off x="1764060" y="4464676"/>
            <a:ext cx="2225134" cy="478358"/>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dirty="0" err="1"/>
              <a:t>OpenAI’s</a:t>
            </a:r>
            <a:r>
              <a:rPr lang="en-IN" sz="1800" dirty="0"/>
              <a:t> DALL-E</a:t>
            </a:r>
            <a:endParaRPr lang="en-US" sz="1800" dirty="0"/>
          </a:p>
        </p:txBody>
      </p:sp>
      <p:sp>
        <p:nvSpPr>
          <p:cNvPr id="7" name="Flowchart: Terminator 6">
            <a:extLst>
              <a:ext uri="{FF2B5EF4-FFF2-40B4-BE49-F238E27FC236}">
                <a16:creationId xmlns:a16="http://schemas.microsoft.com/office/drawing/2014/main" id="{71B8CB3E-60BF-D0B1-6207-9AB7C17DB448}"/>
              </a:ext>
            </a:extLst>
          </p:cNvPr>
          <p:cNvSpPr/>
          <p:nvPr/>
        </p:nvSpPr>
        <p:spPr>
          <a:xfrm>
            <a:off x="4757950" y="4470767"/>
            <a:ext cx="3428849" cy="478358"/>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dirty="0"/>
              <a:t>Stability AI’s Stable Diffusion </a:t>
            </a:r>
            <a:endParaRPr lang="en-US" sz="1800" dirty="0"/>
          </a:p>
        </p:txBody>
      </p:sp>
    </p:spTree>
    <p:extLst>
      <p:ext uri="{BB962C8B-B14F-4D97-AF65-F5344CB8AC3E}">
        <p14:creationId xmlns:p14="http://schemas.microsoft.com/office/powerpoint/2010/main" val="134550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4" name="TextBox 3">
            <a:extLst>
              <a:ext uri="{FF2B5EF4-FFF2-40B4-BE49-F238E27FC236}">
                <a16:creationId xmlns:a16="http://schemas.microsoft.com/office/drawing/2014/main" id="{1EB32E3B-DB2A-8EC3-CC2E-B21287962258}"/>
              </a:ext>
            </a:extLst>
          </p:cNvPr>
          <p:cNvSpPr txBox="1"/>
          <p:nvPr/>
        </p:nvSpPr>
        <p:spPr>
          <a:xfrm>
            <a:off x="3991837" y="1435074"/>
            <a:ext cx="139275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800" b="1" dirty="0"/>
              <a:t>3.  CLOUD</a:t>
            </a:r>
            <a:endParaRPr lang="en-US" sz="1800" b="1" dirty="0"/>
          </a:p>
        </p:txBody>
      </p:sp>
      <p:pic>
        <p:nvPicPr>
          <p:cNvPr id="5" name="Picture 4">
            <a:extLst>
              <a:ext uri="{FF2B5EF4-FFF2-40B4-BE49-F238E27FC236}">
                <a16:creationId xmlns:a16="http://schemas.microsoft.com/office/drawing/2014/main" id="{3ECE8132-E9FB-9703-ABAC-A70EACC5A12A}"/>
              </a:ext>
            </a:extLst>
          </p:cNvPr>
          <p:cNvPicPr>
            <a:picLocks noChangeAspect="1"/>
          </p:cNvPicPr>
          <p:nvPr/>
        </p:nvPicPr>
        <p:blipFill>
          <a:blip r:embed="rId3"/>
          <a:stretch>
            <a:fillRect/>
          </a:stretch>
        </p:blipFill>
        <p:spPr>
          <a:xfrm>
            <a:off x="1251696" y="2146478"/>
            <a:ext cx="3320304" cy="2044754"/>
          </a:xfrm>
          <a:prstGeom prst="rect">
            <a:avLst/>
          </a:prstGeom>
        </p:spPr>
      </p:pic>
      <p:sp>
        <p:nvSpPr>
          <p:cNvPr id="6" name="Flowchart: Terminator 5">
            <a:extLst>
              <a:ext uri="{FF2B5EF4-FFF2-40B4-BE49-F238E27FC236}">
                <a16:creationId xmlns:a16="http://schemas.microsoft.com/office/drawing/2014/main" id="{8E4C3D52-2DBB-38DE-1F7C-470EAAC3FF0A}"/>
              </a:ext>
            </a:extLst>
          </p:cNvPr>
          <p:cNvSpPr/>
          <p:nvPr/>
        </p:nvSpPr>
        <p:spPr>
          <a:xfrm>
            <a:off x="1936737" y="4280692"/>
            <a:ext cx="2128694" cy="453827"/>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dirty="0"/>
              <a:t>Google </a:t>
            </a:r>
            <a:r>
              <a:rPr lang="en-IN" sz="1800" dirty="0" err="1"/>
              <a:t>Colab</a:t>
            </a:r>
            <a:endParaRPr lang="en-US" sz="1800" dirty="0"/>
          </a:p>
        </p:txBody>
      </p:sp>
      <p:sp>
        <p:nvSpPr>
          <p:cNvPr id="7" name="Flowchart: Terminator 6">
            <a:extLst>
              <a:ext uri="{FF2B5EF4-FFF2-40B4-BE49-F238E27FC236}">
                <a16:creationId xmlns:a16="http://schemas.microsoft.com/office/drawing/2014/main" id="{5ACD30D5-C308-4756-771A-33F2647EE1C0}"/>
              </a:ext>
            </a:extLst>
          </p:cNvPr>
          <p:cNvSpPr/>
          <p:nvPr/>
        </p:nvSpPr>
        <p:spPr>
          <a:xfrm>
            <a:off x="4881707" y="4366550"/>
            <a:ext cx="3029600" cy="453827"/>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dirty="0"/>
              <a:t>AWS For GPU Support </a:t>
            </a:r>
            <a:endParaRPr lang="en-US" sz="1800" dirty="0"/>
          </a:p>
        </p:txBody>
      </p:sp>
      <p:pic>
        <p:nvPicPr>
          <p:cNvPr id="2" name="Picture 1">
            <a:extLst>
              <a:ext uri="{FF2B5EF4-FFF2-40B4-BE49-F238E27FC236}">
                <a16:creationId xmlns:a16="http://schemas.microsoft.com/office/drawing/2014/main" id="{4FBC5407-0232-8A90-F66B-D29C17F01B86}"/>
              </a:ext>
            </a:extLst>
          </p:cNvPr>
          <p:cNvPicPr>
            <a:picLocks noChangeAspect="1"/>
          </p:cNvPicPr>
          <p:nvPr/>
        </p:nvPicPr>
        <p:blipFill>
          <a:blip r:embed="rId4"/>
          <a:stretch>
            <a:fillRect/>
          </a:stretch>
        </p:blipFill>
        <p:spPr>
          <a:xfrm>
            <a:off x="4992097" y="2146478"/>
            <a:ext cx="2919210" cy="20803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1"/>
          <p:cNvSpPr/>
          <p:nvPr/>
        </p:nvSpPr>
        <p:spPr>
          <a:xfrm>
            <a:off x="3406187" y="1199396"/>
            <a:ext cx="2514600" cy="319270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1"/>
          <p:cNvSpPr/>
          <p:nvPr/>
        </p:nvSpPr>
        <p:spPr>
          <a:xfrm>
            <a:off x="6080803" y="1199397"/>
            <a:ext cx="2514600" cy="31927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a:off x="814881" y="1199396"/>
            <a:ext cx="2514600" cy="3192707"/>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Popular models </a:t>
            </a:r>
            <a:endParaRPr dirty="0"/>
          </a:p>
        </p:txBody>
      </p:sp>
      <p:sp>
        <p:nvSpPr>
          <p:cNvPr id="1132" name="Google Shape;1132;p61"/>
          <p:cNvSpPr txBox="1">
            <a:spLocks noGrp="1"/>
          </p:cNvSpPr>
          <p:nvPr>
            <p:ph type="title" idx="2"/>
          </p:nvPr>
        </p:nvSpPr>
        <p:spPr>
          <a:xfrm>
            <a:off x="848413" y="1334365"/>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Diffusion models </a:t>
            </a:r>
            <a:endParaRPr dirty="0"/>
          </a:p>
        </p:txBody>
      </p:sp>
      <p:sp>
        <p:nvSpPr>
          <p:cNvPr id="1133" name="Google Shape;1133;p61"/>
          <p:cNvSpPr txBox="1">
            <a:spLocks noGrp="1"/>
          </p:cNvSpPr>
          <p:nvPr>
            <p:ph type="subTitle" idx="1"/>
          </p:nvPr>
        </p:nvSpPr>
        <p:spPr>
          <a:xfrm>
            <a:off x="848413" y="1789610"/>
            <a:ext cx="2459086" cy="224047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600" dirty="0"/>
              <a:t>Stable diffusion </a:t>
            </a:r>
          </a:p>
          <a:p>
            <a:pPr marL="285750" lvl="0" indent="-285750" algn="l" rtl="0">
              <a:spcBef>
                <a:spcPts val="0"/>
              </a:spcBef>
              <a:spcAft>
                <a:spcPts val="0"/>
              </a:spcAft>
              <a:buFont typeface="Arial" panose="020B0604020202020204" pitchFamily="34" charset="0"/>
              <a:buChar char="•"/>
            </a:pPr>
            <a:r>
              <a:rPr lang="en-IN" sz="1600" dirty="0"/>
              <a:t>Type of generative model.</a:t>
            </a:r>
          </a:p>
          <a:p>
            <a:pPr marL="285750" lvl="0" indent="-285750" algn="l" rtl="0">
              <a:spcBef>
                <a:spcPts val="0"/>
              </a:spcBef>
              <a:spcAft>
                <a:spcPts val="0"/>
              </a:spcAft>
              <a:buFont typeface="Arial" panose="020B0604020202020204" pitchFamily="34" charset="0"/>
              <a:buChar char="•"/>
            </a:pPr>
            <a:r>
              <a:rPr lang="en-IN" sz="1600" dirty="0"/>
              <a:t>They have slow inference speed compared to other generative models.</a:t>
            </a:r>
          </a:p>
          <a:p>
            <a:pPr marL="285750" lvl="0" indent="-285750" algn="l" rtl="0">
              <a:spcBef>
                <a:spcPts val="0"/>
              </a:spcBef>
              <a:spcAft>
                <a:spcPts val="0"/>
              </a:spcAft>
              <a:buFont typeface="Arial" panose="020B0604020202020204" pitchFamily="34" charset="0"/>
              <a:buChar char="•"/>
            </a:pPr>
            <a:r>
              <a:rPr lang="en-IN" sz="1600" dirty="0"/>
              <a:t>They generate high quality data </a:t>
            </a:r>
            <a:endParaRPr sz="1600" dirty="0"/>
          </a:p>
        </p:txBody>
      </p:sp>
      <p:sp>
        <p:nvSpPr>
          <p:cNvPr id="1134" name="Google Shape;1134;p61"/>
          <p:cNvSpPr txBox="1">
            <a:spLocks noGrp="1"/>
          </p:cNvSpPr>
          <p:nvPr>
            <p:ph type="title" idx="3"/>
          </p:nvPr>
        </p:nvSpPr>
        <p:spPr>
          <a:xfrm>
            <a:off x="3536362" y="1197295"/>
            <a:ext cx="2305500" cy="643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GAN’s</a:t>
            </a:r>
            <a:endParaRPr dirty="0"/>
          </a:p>
        </p:txBody>
      </p:sp>
      <p:sp>
        <p:nvSpPr>
          <p:cNvPr id="1135" name="Google Shape;1135;p61"/>
          <p:cNvSpPr txBox="1">
            <a:spLocks noGrp="1"/>
          </p:cNvSpPr>
          <p:nvPr>
            <p:ph type="subTitle" idx="4"/>
          </p:nvPr>
        </p:nvSpPr>
        <p:spPr>
          <a:xfrm>
            <a:off x="3430611" y="1643591"/>
            <a:ext cx="2514600" cy="238649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600" dirty="0"/>
              <a:t>Generative Adversarial Networks</a:t>
            </a:r>
          </a:p>
          <a:p>
            <a:pPr marL="285750" lvl="0" indent="-285750" algn="l" rtl="0">
              <a:spcBef>
                <a:spcPts val="0"/>
              </a:spcBef>
              <a:spcAft>
                <a:spcPts val="0"/>
              </a:spcAft>
              <a:buFont typeface="Arial" panose="020B0604020202020204" pitchFamily="34" charset="0"/>
              <a:buChar char="•"/>
            </a:pPr>
            <a:r>
              <a:rPr lang="en-IN" sz="1600" dirty="0"/>
              <a:t>Type of generative models.</a:t>
            </a:r>
          </a:p>
          <a:p>
            <a:pPr marL="285750" lvl="0" indent="-285750" algn="l" rtl="0">
              <a:spcBef>
                <a:spcPts val="0"/>
              </a:spcBef>
              <a:spcAft>
                <a:spcPts val="0"/>
              </a:spcAft>
              <a:buFont typeface="Arial" panose="020B0604020202020204" pitchFamily="34" charset="0"/>
              <a:buChar char="•"/>
            </a:pPr>
            <a:r>
              <a:rPr lang="en-IN" sz="1600" dirty="0"/>
              <a:t>They provide a faster inference.</a:t>
            </a:r>
          </a:p>
          <a:p>
            <a:pPr marL="285750" lvl="0" indent="-285750" algn="l" rtl="0">
              <a:spcBef>
                <a:spcPts val="0"/>
              </a:spcBef>
              <a:spcAft>
                <a:spcPts val="0"/>
              </a:spcAft>
              <a:buFont typeface="Arial" panose="020B0604020202020204" pitchFamily="34" charset="0"/>
              <a:buChar char="•"/>
            </a:pPr>
            <a:r>
              <a:rPr lang="en-IN" sz="1600" dirty="0"/>
              <a:t>They generate high quality, realistic data.</a:t>
            </a:r>
            <a:endParaRPr sz="1600" dirty="0"/>
          </a:p>
        </p:txBody>
      </p:sp>
      <p:sp>
        <p:nvSpPr>
          <p:cNvPr id="1136" name="Google Shape;1136;p61"/>
          <p:cNvSpPr txBox="1">
            <a:spLocks noGrp="1"/>
          </p:cNvSpPr>
          <p:nvPr>
            <p:ph type="title" idx="5"/>
          </p:nvPr>
        </p:nvSpPr>
        <p:spPr>
          <a:xfrm>
            <a:off x="6054050" y="126191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CLIP</a:t>
            </a:r>
            <a:endParaRPr dirty="0"/>
          </a:p>
        </p:txBody>
      </p:sp>
      <p:sp>
        <p:nvSpPr>
          <p:cNvPr id="1137" name="Google Shape;1137;p61"/>
          <p:cNvSpPr txBox="1">
            <a:spLocks noGrp="1"/>
          </p:cNvSpPr>
          <p:nvPr>
            <p:ph type="subTitle" idx="6"/>
          </p:nvPr>
        </p:nvSpPr>
        <p:spPr>
          <a:xfrm>
            <a:off x="6095421" y="1643591"/>
            <a:ext cx="2659997" cy="305488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600" dirty="0"/>
              <a:t>Contrastive language Image Pre-training</a:t>
            </a:r>
          </a:p>
          <a:p>
            <a:pPr marL="285750" lvl="0" indent="-285750" algn="l" rtl="0">
              <a:spcBef>
                <a:spcPts val="0"/>
              </a:spcBef>
              <a:spcAft>
                <a:spcPts val="0"/>
              </a:spcAft>
              <a:buFont typeface="Arial" panose="020B0604020202020204" pitchFamily="34" charset="0"/>
              <a:buChar char="•"/>
            </a:pPr>
            <a:r>
              <a:rPr lang="en-IN" sz="1600" dirty="0"/>
              <a:t>It is a multimodal model.</a:t>
            </a:r>
          </a:p>
          <a:p>
            <a:pPr marL="285750" lvl="0" indent="-285750" algn="l" rtl="0">
              <a:spcBef>
                <a:spcPts val="0"/>
              </a:spcBef>
              <a:spcAft>
                <a:spcPts val="0"/>
              </a:spcAft>
              <a:buFont typeface="Arial" panose="020B0604020202020204" pitchFamily="34" charset="0"/>
              <a:buChar char="•"/>
            </a:pPr>
            <a:r>
              <a:rPr lang="en-IN" sz="1600" dirty="0"/>
              <a:t>It is much more efficient and achieves accuracy 10x faster </a:t>
            </a:r>
          </a:p>
          <a:p>
            <a:pPr marL="285750" lvl="0" indent="-285750" algn="l" rtl="0">
              <a:spcBef>
                <a:spcPts val="0"/>
              </a:spcBef>
              <a:spcAft>
                <a:spcPts val="0"/>
              </a:spcAft>
              <a:buFont typeface="Arial" panose="020B0604020202020204" pitchFamily="34" charset="0"/>
              <a:buChar char="•"/>
            </a:pPr>
            <a:r>
              <a:rPr lang="en-IN" sz="1600" dirty="0"/>
              <a:t>It significantly outperforms other classifiers </a:t>
            </a:r>
            <a:endParaRPr sz="1600" dirty="0"/>
          </a:p>
        </p:txBody>
      </p:sp>
      <p:grpSp>
        <p:nvGrpSpPr>
          <p:cNvPr id="1138" name="Google Shape;1138;p61"/>
          <p:cNvGrpSpPr/>
          <p:nvPr/>
        </p:nvGrpSpPr>
        <p:grpSpPr>
          <a:xfrm>
            <a:off x="4303263" y="4209653"/>
            <a:ext cx="537556" cy="136576"/>
            <a:chOff x="2641350" y="846250"/>
            <a:chExt cx="413600" cy="105075"/>
          </a:xfrm>
        </p:grpSpPr>
        <p:sp>
          <p:nvSpPr>
            <p:cNvPr id="1139" name="Google Shape;113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61"/>
          <p:cNvGrpSpPr/>
          <p:nvPr/>
        </p:nvGrpSpPr>
        <p:grpSpPr>
          <a:xfrm>
            <a:off x="1615314" y="4209653"/>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61"/>
          <p:cNvGrpSpPr/>
          <p:nvPr/>
        </p:nvGrpSpPr>
        <p:grpSpPr>
          <a:xfrm>
            <a:off x="7013859" y="4209653"/>
            <a:ext cx="537556" cy="136576"/>
            <a:chOff x="2641350" y="846250"/>
            <a:chExt cx="413600" cy="105075"/>
          </a:xfrm>
        </p:grpSpPr>
        <p:sp>
          <p:nvSpPr>
            <p:cNvPr id="1149" name="Google Shape;114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927F4F1-986B-ECF7-3262-7A6CA2C1F151}"/>
              </a:ext>
            </a:extLst>
          </p:cNvPr>
          <p:cNvSpPr>
            <a:spLocks noGrp="1"/>
          </p:cNvSpPr>
          <p:nvPr>
            <p:ph type="subTitle" idx="1"/>
          </p:nvPr>
        </p:nvSpPr>
        <p:spPr>
          <a:xfrm>
            <a:off x="707734" y="1108546"/>
            <a:ext cx="7890447" cy="4034954"/>
          </a:xfrm>
        </p:spPr>
        <p:txBody>
          <a:bodyPr/>
          <a:lstStyle/>
          <a:p>
            <a:pPr marL="139700" indent="0">
              <a:buNone/>
            </a:pPr>
            <a:r>
              <a:rPr lang="en-IN" sz="1600" b="1" dirty="0"/>
              <a:t>🧠 1. </a:t>
            </a:r>
            <a:r>
              <a:rPr lang="en-IN" sz="1600" b="1" u="sng" dirty="0"/>
              <a:t>Understand the Architecture</a:t>
            </a:r>
            <a:r>
              <a:rPr lang="en-IN" sz="1400" u="sng" dirty="0"/>
              <a:t>
</a:t>
            </a:r>
            <a:r>
              <a:rPr lang="en-IN" sz="1600" dirty="0"/>
              <a:t>Choose or understand the architecture you’ll be working with:
Popular Architectures:
DALL·E / DALL·E 2 – VQ-VAE + Transformer (DALL·E 1), CLIP guidance (DALL·E 2)
Stable Diffusion – Latent diffusion models with CLIP for conditioning
</a:t>
            </a:r>
            <a:r>
              <a:rPr lang="en-IN" sz="1600" dirty="0" err="1"/>
              <a:t>Imagen</a:t>
            </a:r>
            <a:r>
              <a:rPr lang="en-IN" sz="1600" dirty="0"/>
              <a:t> (Google) – Text-conditioned diffusion models with T5 encoder</a:t>
            </a:r>
          </a:p>
          <a:p>
            <a:pPr marL="139700" indent="0">
              <a:buNone/>
            </a:pPr>
            <a:endParaRPr lang="en-IN" sz="1400" dirty="0"/>
          </a:p>
          <a:p>
            <a:pPr marL="139700" indent="0">
              <a:buNone/>
            </a:pPr>
            <a:r>
              <a:rPr lang="en-IN" sz="1600" b="1" dirty="0"/>
              <a:t>🔧 2. </a:t>
            </a:r>
            <a:r>
              <a:rPr lang="en-IN" sz="1600" b="1" u="sng" dirty="0"/>
              <a:t>Collect and Prepare Data</a:t>
            </a:r>
          </a:p>
          <a:p>
            <a:pPr marL="139700" indent="0">
              <a:buNone/>
            </a:pPr>
            <a:r>
              <a:rPr lang="en-IN" sz="1600" dirty="0"/>
              <a:t>You need a large dataset of images and associated textual descriptions.
</a:t>
            </a:r>
          </a:p>
          <a:p>
            <a:pPr marL="139700" indent="0">
              <a:buNone/>
            </a:pPr>
            <a:r>
              <a:rPr lang="en-IN" sz="1600" dirty="0"/>
              <a:t>Datasets:
LAION-5B – Open dataset with image-text pairs
COCO – Captions and </a:t>
            </a:r>
            <a:r>
              <a:rPr lang="en-IN" sz="1600" dirty="0" err="1"/>
              <a:t>labeled</a:t>
            </a:r>
            <a:r>
              <a:rPr lang="en-IN" sz="1600" dirty="0"/>
              <a:t> images
Conceptual Captions – Image-caption pairs from the web</a:t>
            </a:r>
            <a:r>
              <a:rPr lang="en-IN" sz="1400" dirty="0"/>
              <a:t>
</a:t>
            </a:r>
          </a:p>
        </p:txBody>
      </p:sp>
      <p:sp>
        <p:nvSpPr>
          <p:cNvPr id="2" name="Title 1">
            <a:extLst>
              <a:ext uri="{FF2B5EF4-FFF2-40B4-BE49-F238E27FC236}">
                <a16:creationId xmlns:a16="http://schemas.microsoft.com/office/drawing/2014/main" id="{AA909ACD-7A61-5DE3-16C9-8E21D07A7C09}"/>
              </a:ext>
            </a:extLst>
          </p:cNvPr>
          <p:cNvSpPr>
            <a:spLocks noGrp="1"/>
          </p:cNvSpPr>
          <p:nvPr>
            <p:ph type="title"/>
          </p:nvPr>
        </p:nvSpPr>
        <p:spPr/>
        <p:txBody>
          <a:bodyPr/>
          <a:lstStyle/>
          <a:p>
            <a:r>
              <a:rPr lang="en-IN" dirty="0"/>
              <a:t>Implementation steps </a:t>
            </a:r>
            <a:endParaRPr lang="en-US" dirty="0"/>
          </a:p>
        </p:txBody>
      </p:sp>
    </p:spTree>
    <p:extLst>
      <p:ext uri="{BB962C8B-B14F-4D97-AF65-F5344CB8AC3E}">
        <p14:creationId xmlns:p14="http://schemas.microsoft.com/office/powerpoint/2010/main" val="319034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68D5E6-85A7-A458-FA49-4C9154EA4F34}"/>
              </a:ext>
            </a:extLst>
          </p:cNvPr>
          <p:cNvSpPr>
            <a:spLocks noGrp="1"/>
          </p:cNvSpPr>
          <p:nvPr>
            <p:ph type="subTitle" idx="1"/>
          </p:nvPr>
        </p:nvSpPr>
        <p:spPr>
          <a:xfrm>
            <a:off x="674608" y="1084016"/>
            <a:ext cx="7715058" cy="4071750"/>
          </a:xfrm>
        </p:spPr>
        <p:txBody>
          <a:bodyPr/>
          <a:lstStyle/>
          <a:p>
            <a:pPr marL="139700" indent="0">
              <a:buNone/>
            </a:pPr>
            <a:r>
              <a:rPr lang="en-IN" sz="1600" dirty="0" err="1"/>
              <a:t>Preprocessing</a:t>
            </a:r>
            <a:r>
              <a:rPr lang="en-IN" sz="1600" dirty="0"/>
              <a:t>:
Normalize images (resize, standardize)
Tokenize text prompts using a </a:t>
            </a:r>
            <a:r>
              <a:rPr lang="en-IN" sz="1600" dirty="0" err="1"/>
              <a:t>tokenizer</a:t>
            </a:r>
            <a:r>
              <a:rPr lang="en-IN" sz="1600" dirty="0"/>
              <a:t> (e.g., BPE or T5 </a:t>
            </a:r>
            <a:r>
              <a:rPr lang="en-IN" sz="1600" dirty="0" err="1"/>
              <a:t>tokenizer</a:t>
            </a:r>
            <a:r>
              <a:rPr lang="en-IN" sz="1600" dirty="0"/>
              <a:t>)</a:t>
            </a:r>
          </a:p>
          <a:p>
            <a:pPr marL="139700" indent="0">
              <a:buNone/>
            </a:pPr>
            <a:endParaRPr lang="en-IN" sz="1600" dirty="0"/>
          </a:p>
          <a:p>
            <a:pPr marL="139700" indent="0">
              <a:buNone/>
            </a:pPr>
            <a:r>
              <a:rPr lang="en-IN" sz="1600" b="1" dirty="0"/>
              <a:t>🏗️ 3. </a:t>
            </a:r>
            <a:r>
              <a:rPr lang="en-IN" sz="1600" b="1" u="sng" dirty="0"/>
              <a:t>Choose a Model and Framework</a:t>
            </a:r>
            <a:r>
              <a:rPr lang="en-IN" sz="1600" dirty="0"/>
              <a:t>
Frameworks:
</a:t>
            </a:r>
            <a:r>
              <a:rPr lang="en-IN" sz="1600" dirty="0" err="1"/>
              <a:t>PyTorch</a:t>
            </a:r>
            <a:r>
              <a:rPr lang="en-IN" sz="1600" dirty="0"/>
              <a:t> (widely used in research)
</a:t>
            </a:r>
            <a:r>
              <a:rPr lang="en-IN" sz="1600" dirty="0" err="1"/>
              <a:t>TensorFlow</a:t>
            </a:r>
            <a:r>
              <a:rPr lang="en-IN" sz="1600" dirty="0"/>
              <a:t>/</a:t>
            </a:r>
            <a:r>
              <a:rPr lang="en-IN" sz="1600" dirty="0" err="1"/>
              <a:t>Keras</a:t>
            </a:r>
            <a:r>
              <a:rPr lang="en-IN" sz="1600" dirty="0"/>
              <a:t> (good for production)
JAX/Flax (used by Google, efficient for training at scale)
</a:t>
            </a:r>
          </a:p>
          <a:p>
            <a:pPr marL="139700" indent="0">
              <a:buNone/>
            </a:pPr>
            <a:r>
              <a:rPr lang="en-IN" sz="1600" dirty="0"/>
              <a:t>Model Components:
1. Text Encoder (e.g., CLIP, T5, BERT)
2. Image Decoder / Generator
VQ-VAE for discrete latent space
Diffusion model for gradual </a:t>
            </a:r>
            <a:r>
              <a:rPr lang="en-IN" sz="1600" dirty="0" err="1"/>
              <a:t>denoising</a:t>
            </a:r>
            <a:r>
              <a:rPr lang="en-IN" sz="1600" dirty="0"/>
              <a:t> in latent space
</a:t>
            </a:r>
          </a:p>
          <a:p>
            <a:pPr marL="139700" indent="0">
              <a:buNone/>
            </a:pPr>
            <a:endParaRPr lang="en-US" sz="1600" dirty="0"/>
          </a:p>
        </p:txBody>
      </p:sp>
    </p:spTree>
    <p:extLst>
      <p:ext uri="{BB962C8B-B14F-4D97-AF65-F5344CB8AC3E}">
        <p14:creationId xmlns:p14="http://schemas.microsoft.com/office/powerpoint/2010/main" val="1246546788"/>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6</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Artificial Intelligence (AI) Startup Business Plan by Slidesgo</vt:lpstr>
      <vt:lpstr>Slidesgo Final Pages</vt:lpstr>
      <vt:lpstr>AI Text-To-Image Generator </vt:lpstr>
      <vt:lpstr>What is AI Text-To-Image Generator ?</vt:lpstr>
      <vt:lpstr>Coding objectives</vt:lpstr>
      <vt:lpstr>Tools behind the magic </vt:lpstr>
      <vt:lpstr>PowerPoint Presentation</vt:lpstr>
      <vt:lpstr>PowerPoint Presentation</vt:lpstr>
      <vt:lpstr>Popular models </vt:lpstr>
      <vt:lpstr>Implementation steps </vt:lpstr>
      <vt:lpstr>PowerPoint Presentation</vt:lpstr>
      <vt:lpstr>PowerPoint Presentation</vt:lpstr>
      <vt:lpstr>Crafting effective prompts </vt:lpstr>
      <vt:lpstr>PowerPoint Presentation</vt:lpstr>
      <vt:lpstr>PowerPoint Presentation</vt:lpstr>
      <vt:lpstr>Challenges and ethics </vt:lpstr>
      <vt:lpstr>PowerPoint Presentation</vt:lpstr>
      <vt:lpstr>Resources and citations </vt:lpstr>
      <vt:lpstr>Conclusion </vt:lpstr>
      <vt:lpstr>The future of Ai creativity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Text-To-Image Generator </dc:title>
  <cp:lastModifiedBy>Guest User</cp:lastModifiedBy>
  <cp:revision>16</cp:revision>
  <dcterms:modified xsi:type="dcterms:W3CDTF">2025-07-27T07:46:11Z</dcterms:modified>
</cp:coreProperties>
</file>