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1" r:id="rId3"/>
  </p:sldMasterIdLst>
  <p:notesMasterIdLst>
    <p:notesMasterId r:id="rId42"/>
  </p:notesMasterIdLst>
  <p:sldIdLst>
    <p:sldId id="256" r:id="rId4"/>
    <p:sldId id="296" r:id="rId5"/>
    <p:sldId id="257" r:id="rId6"/>
    <p:sldId id="270" r:id="rId7"/>
    <p:sldId id="258" r:id="rId8"/>
    <p:sldId id="260" r:id="rId9"/>
    <p:sldId id="259" r:id="rId10"/>
    <p:sldId id="268" r:id="rId11"/>
    <p:sldId id="279" r:id="rId12"/>
    <p:sldId id="261" r:id="rId13"/>
    <p:sldId id="272" r:id="rId14"/>
    <p:sldId id="277" r:id="rId15"/>
    <p:sldId id="271" r:id="rId16"/>
    <p:sldId id="273" r:id="rId17"/>
    <p:sldId id="280" r:id="rId18"/>
    <p:sldId id="276" r:id="rId19"/>
    <p:sldId id="282" r:id="rId20"/>
    <p:sldId id="278" r:id="rId21"/>
    <p:sldId id="283" r:id="rId22"/>
    <p:sldId id="284" r:id="rId23"/>
    <p:sldId id="262" r:id="rId24"/>
    <p:sldId id="263" r:id="rId25"/>
    <p:sldId id="264" r:id="rId26"/>
    <p:sldId id="297" r:id="rId27"/>
    <p:sldId id="265" r:id="rId28"/>
    <p:sldId id="266" r:id="rId29"/>
    <p:sldId id="267" r:id="rId30"/>
    <p:sldId id="289" r:id="rId31"/>
    <p:sldId id="290" r:id="rId32"/>
    <p:sldId id="291" r:id="rId33"/>
    <p:sldId id="292" r:id="rId34"/>
    <p:sldId id="293" r:id="rId35"/>
    <p:sldId id="294" r:id="rId36"/>
    <p:sldId id="295" r:id="rId37"/>
    <p:sldId id="287" r:id="rId38"/>
    <p:sldId id="288" r:id="rId39"/>
    <p:sldId id="286" r:id="rId40"/>
    <p:sldId id="28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ita Bansal" initials="RB" lastIdx="5" clrIdx="0">
    <p:extLst>
      <p:ext uri="{19B8F6BF-5375-455C-9EA6-DF929625EA0E}">
        <p15:presenceInfo xmlns:p15="http://schemas.microsoft.com/office/powerpoint/2012/main" userId="577a33bcaf3693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946" autoAdjust="0"/>
  </p:normalViewPr>
  <p:slideViewPr>
    <p:cSldViewPr>
      <p:cViewPr varScale="1">
        <p:scale>
          <a:sx n="67" d="100"/>
          <a:sy n="67" d="100"/>
        </p:scale>
        <p:origin x="15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22T20:58:48.276" idx="1">
    <p:pos x="4080" y="3351"/>
    <p:text>Begins with each element as a separate cluster and merge into successively larger clusters.</p:text>
    <p:extLst>
      <p:ext uri="{C676402C-5697-4E1C-873F-D02D1690AC5C}">
        <p15:threadingInfo xmlns:p15="http://schemas.microsoft.com/office/powerpoint/2012/main" timeZoneBias="300"/>
      </p:ext>
    </p:extLst>
  </p:cm>
  <p:cm authorId="1" dt="2015-02-22T21:03:13.473" idx="2">
    <p:pos x="3586" y="3553"/>
    <p:text>Begins with one whole set and proceeds to dividing it into successvely smaller clusters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2-22T22:50:29.281" idx="3">
    <p:pos x="2596" y="2742"/>
    <p:text>corrects data for different scales and correlation in variables</p:text>
    <p:extLst mod="1">
      <p:ext uri="{C676402C-5697-4E1C-873F-D02D1690AC5C}">
        <p15:threadingInfo xmlns:p15="http://schemas.microsoft.com/office/powerpoint/2012/main" timeZoneBias="300"/>
      </p:ext>
    </p:extLst>
  </p:cm>
  <p:cm authorId="1" dt="2015-02-22T22:51:47.989" idx="4">
    <p:pos x="2492" y="2995"/>
    <p:text>Angle between two vectors can be used as a distance measure when clustering high dimentional data</p:text>
    <p:extLst mod="1">
      <p:ext uri="{C676402C-5697-4E1C-873F-D02D1690AC5C}">
        <p15:threadingInfo xmlns:p15="http://schemas.microsoft.com/office/powerpoint/2012/main" timeZoneBias="300"/>
      </p:ext>
    </p:extLst>
  </p:cm>
  <p:cm authorId="1" dt="2015-02-22T22:53:33.889" idx="5">
    <p:pos x="2346" y="3215"/>
    <p:text>Sometimes called Edit distance. measures minimum number of substitutions required to change one member into another</p:text>
    <p:extLst mod="1">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507D8-27F9-4977-9C74-AC8FBC0D07BA}" type="datetimeFigureOut">
              <a:rPr lang="en-US" smtClean="0"/>
              <a:t>2/28/2015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546A-C766-4465-A241-5A7B7485082D}" type="slidenum">
              <a:rPr lang="en-US" smtClean="0"/>
              <a:t>‹#›</a:t>
            </a:fld>
            <a:endParaRPr lang="en-US"/>
          </a:p>
        </p:txBody>
      </p:sp>
    </p:spTree>
    <p:extLst>
      <p:ext uri="{BB962C8B-B14F-4D97-AF65-F5344CB8AC3E}">
        <p14:creationId xmlns:p14="http://schemas.microsoft.com/office/powerpoint/2010/main" val="100802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userDrawn="1"/>
        </p:nvGrpSpPr>
        <p:grpSpPr>
          <a:xfrm>
            <a:off x="0" y="6324600"/>
            <a:ext cx="9140826" cy="533400"/>
            <a:chOff x="-1" y="6324600"/>
            <a:chExt cx="12188826" cy="533400"/>
          </a:xfrm>
        </p:grpSpPr>
        <p:sp>
          <p:nvSpPr>
            <p:cNvPr id="5" name="Rectangle 4"/>
            <p:cNvSpPr/>
            <p:nvPr userDrawn="1"/>
          </p:nvSpPr>
          <p:spPr bwMode="auto">
            <a:xfrm>
              <a:off x="6856412" y="6324600"/>
              <a:ext cx="5332413" cy="533400"/>
            </a:xfrm>
            <a:prstGeom prst="rect">
              <a:avLst/>
            </a:prstGeom>
            <a:gradFill flip="none" rotWithShape="1">
              <a:gsLst>
                <a:gs pos="100000">
                  <a:schemeClr val="tx1"/>
                </a:gs>
                <a:gs pos="0">
                  <a:schemeClr val="lt1">
                    <a:shade val="67500"/>
                    <a:satMod val="115000"/>
                    <a:alpha val="0"/>
                  </a:schemeClr>
                </a:gs>
              </a:gsLst>
              <a:lin ang="0" scaled="1"/>
              <a:tileRect/>
            </a:gra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mj-lt"/>
              </a:endParaRPr>
            </a:p>
          </p:txBody>
        </p:sp>
        <p:pic>
          <p:nvPicPr>
            <p:cNvPr id="6" name="Picture 5" descr="white-bar.png"/>
            <p:cNvPicPr>
              <a:picLocks noChangeAspect="1"/>
            </p:cNvPicPr>
            <p:nvPr userDrawn="1"/>
          </p:nvPicPr>
          <p:blipFill>
            <a:blip r:embed="rId3"/>
            <a:stretch>
              <a:fillRect/>
            </a:stretch>
          </p:blipFill>
          <p:spPr>
            <a:xfrm flipH="1">
              <a:off x="-1" y="6324600"/>
              <a:ext cx="12188825" cy="533400"/>
            </a:xfrm>
            <a:prstGeom prst="rect">
              <a:avLst/>
            </a:prstGeom>
          </p:spPr>
        </p:pic>
      </p:gr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vert="horz" wrap="square" lIns="0" tIns="0" rIns="0" bIns="0" rtlCol="0" anchor="ctr" anchorCtr="0">
            <a:noAutofit/>
          </a:bodyPr>
          <a:lstStyle>
            <a:lvl1pPr algn="l" defTabSz="914363" rtl="0" eaLnBrk="1" latinLnBrk="0" hangingPunct="1">
              <a:lnSpc>
                <a:spcPct val="90000"/>
              </a:lnSpc>
              <a:spcBef>
                <a:spcPct val="0"/>
              </a:spcBef>
              <a:buNone/>
              <a:defRPr kumimoji="0" lang="en-US" sz="5400" b="0" i="1" u="none" strike="noStrike" kern="1200" cap="none" spc="-150" normalizeH="0" baseline="0" noProof="0" dirty="0">
                <a:ln w="11430"/>
                <a:gradFill flip="none" rotWithShape="1">
                  <a:gsLst>
                    <a:gs pos="0">
                      <a:srgbClr val="FFFFB9"/>
                    </a:gs>
                    <a:gs pos="100000">
                      <a:schemeClr val="accent1">
                        <a:lumMod val="60000"/>
                        <a:lumOff val="40000"/>
                      </a:schemeClr>
                    </a:gs>
                  </a:gsLst>
                  <a:lin ang="5400000" scaled="0"/>
                  <a:tileRect/>
                </a:gradFill>
                <a:effectLst>
                  <a:outerShdw blurRad="50800" dist="38100" dir="2700000" algn="tl" rotWithShape="0">
                    <a:prstClr val="black">
                      <a:alpha val="40000"/>
                    </a:prstClr>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grpSp>
        <p:nvGrpSpPr>
          <p:cNvPr id="4" name="Group 4"/>
          <p:cNvGrpSpPr/>
          <p:nvPr userDrawn="1"/>
        </p:nvGrpSpPr>
        <p:grpSpPr>
          <a:xfrm>
            <a:off x="0" y="6324600"/>
            <a:ext cx="9140826" cy="533400"/>
            <a:chOff x="-1" y="6324600"/>
            <a:chExt cx="12188826" cy="533400"/>
          </a:xfrm>
        </p:grpSpPr>
        <p:sp>
          <p:nvSpPr>
            <p:cNvPr id="6" name="Rectangle 5"/>
            <p:cNvSpPr/>
            <p:nvPr userDrawn="1"/>
          </p:nvSpPr>
          <p:spPr bwMode="auto">
            <a:xfrm>
              <a:off x="6856412" y="6324600"/>
              <a:ext cx="5332413" cy="533400"/>
            </a:xfrm>
            <a:prstGeom prst="rect">
              <a:avLst/>
            </a:prstGeom>
            <a:gradFill flip="none" rotWithShape="1">
              <a:gsLst>
                <a:gs pos="100000">
                  <a:schemeClr val="tx1"/>
                </a:gs>
                <a:gs pos="0">
                  <a:schemeClr val="lt1">
                    <a:shade val="67500"/>
                    <a:satMod val="115000"/>
                    <a:alpha val="0"/>
                  </a:schemeClr>
                </a:gs>
              </a:gsLst>
              <a:lin ang="0" scaled="1"/>
              <a:tileRect/>
            </a:gra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mj-lt"/>
              </a:endParaRPr>
            </a:p>
          </p:txBody>
        </p:sp>
        <p:pic>
          <p:nvPicPr>
            <p:cNvPr id="8" name="Picture 7" descr="white-bar.png"/>
            <p:cNvPicPr>
              <a:picLocks noChangeAspect="1"/>
            </p:cNvPicPr>
            <p:nvPr userDrawn="1"/>
          </p:nvPicPr>
          <p:blipFill>
            <a:blip r:embed="rId3"/>
            <a:stretch>
              <a:fillRect/>
            </a:stretch>
          </p:blipFill>
          <p:spPr>
            <a:xfrm flipH="1">
              <a:off x="-1" y="6324600"/>
              <a:ext cx="12188825" cy="533400"/>
            </a:xfrm>
            <a:prstGeom prst="rect">
              <a:avLst/>
            </a:prstGeom>
          </p:spPr>
        </p:pic>
      </p:gr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135969"/>
          </a:xfrm>
        </p:spPr>
        <p:txBody>
          <a:bodyPr/>
          <a:lstStyle>
            <a:lvl1pPr>
              <a:lnSpc>
                <a:spcPct val="90000"/>
              </a:lnSpc>
              <a:defRPr/>
            </a:lvl1pPr>
            <a:lvl2pPr algn="l" defTabSz="914363" rtl="0" eaLnBrk="1" latinLnBrk="0" hangingPunct="1">
              <a:lnSpc>
                <a:spcPct val="90000"/>
              </a:lnSpc>
              <a:spcBef>
                <a:spcPct val="20000"/>
              </a:spcBef>
              <a:buSzPct val="85000"/>
              <a:buFontTx/>
              <a:buBlip>
                <a:blip r:embed="rId2"/>
              </a:buBlip>
              <a:defRPr lang="en-US" sz="28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algn="l" defTabSz="914363" rtl="0" eaLnBrk="1" latinLnBrk="0" hangingPunct="1">
              <a:lnSpc>
                <a:spcPct val="90000"/>
              </a:lnSpc>
              <a:spcBef>
                <a:spcPct val="20000"/>
              </a:spcBef>
              <a:buSzPct val="85000"/>
              <a:buFontTx/>
              <a:buBlip>
                <a:blip r:embed="rId2"/>
              </a:buBlip>
              <a:defRPr lang="en-US" sz="2400" kern="1200" dirty="0">
                <a:solidFill>
                  <a:schemeClr val="tx1"/>
                </a:solidFill>
                <a:effectLst>
                  <a:outerShdw blurRad="63500" dist="38100" dir="2700000" algn="tl" rotWithShape="0">
                    <a:prstClr val="black">
                      <a:alpha val="20000"/>
                    </a:prstClr>
                  </a:outerShdw>
                </a:effectLst>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03680"/>
          </a:xfrm>
        </p:spPr>
        <p:txBody>
          <a:bodyPr/>
          <a:lstStyle>
            <a:lvl1pPr>
              <a:lnSpc>
                <a:spcPct val="90000"/>
              </a:lnSpc>
              <a:defRPr/>
            </a:lvl1pPr>
            <a:lvl2pPr algn="l" defTabSz="914363" rtl="0" eaLnBrk="1" latinLnBrk="0" hangingPunct="1">
              <a:lnSpc>
                <a:spcPct val="90000"/>
              </a:lnSpc>
              <a:spcBef>
                <a:spcPct val="20000"/>
              </a:spcBef>
              <a:buSzPct val="85000"/>
              <a:buFontTx/>
              <a:buBlip>
                <a:blip r:embed="rId2"/>
              </a:buBlip>
              <a:defRPr lang="en-US" sz="28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algn="l" defTabSz="914363" rtl="0" eaLnBrk="1" latinLnBrk="0" hangingPunct="1">
              <a:lnSpc>
                <a:spcPct val="90000"/>
              </a:lnSpc>
              <a:spcBef>
                <a:spcPct val="20000"/>
              </a:spcBef>
              <a:buSzPct val="85000"/>
              <a:buFontTx/>
              <a:buBlip>
                <a:blip r:embed="rId2"/>
              </a:buBlip>
              <a:defRPr lang="en-US" sz="2400" kern="1200" dirty="0">
                <a:solidFill>
                  <a:schemeClr val="tx1"/>
                </a:solidFill>
                <a:effectLst>
                  <a:outerShdw blurRad="63500" dist="38100" dir="2700000" algn="tl" rotWithShape="0">
                    <a:prstClr val="black">
                      <a:alpha val="20000"/>
                    </a:prstClr>
                  </a:outerShdw>
                </a:effectLst>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400657"/>
          </a:xfrm>
        </p:spPr>
        <p:txBody>
          <a:bodyPr/>
          <a:lstStyle>
            <a:lvl1pPr marL="339976" indent="-339976">
              <a:lnSpc>
                <a:spcPct val="90000"/>
              </a:lnSpc>
              <a:defRPr sz="2800"/>
            </a:lvl1pPr>
            <a:lvl2pPr marL="673338" indent="-325424"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marL="953785" indent="-288384"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marL="1227618" indent="-273833"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marL="1516002" indent="-280447" algn="l" defTabSz="914363" rtl="0" eaLnBrk="1" latinLnBrk="0" hangingPunct="1">
              <a:lnSpc>
                <a:spcPct val="90000"/>
              </a:lnSpc>
              <a:spcBef>
                <a:spcPct val="20000"/>
              </a:spcBef>
              <a:buSzPct val="85000"/>
              <a:buFontTx/>
              <a:buBlip>
                <a:blip r:embed="rId2"/>
              </a:buBlip>
              <a:defRPr lang="en-US" sz="2400" kern="1200" dirty="0">
                <a:solidFill>
                  <a:schemeClr val="tx1"/>
                </a:solidFill>
                <a:effectLst>
                  <a:outerShdw blurRad="63500" dist="38100" dir="2700000" algn="tl" rotWithShape="0">
                    <a:prstClr val="black">
                      <a:alpha val="20000"/>
                    </a:prstClr>
                  </a:outerShdw>
                </a:effectLst>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400657"/>
          </a:xfrm>
        </p:spPr>
        <p:txBody>
          <a:bodyPr/>
          <a:lstStyle>
            <a:lvl1pPr marL="347914" indent="-347914">
              <a:lnSpc>
                <a:spcPct val="90000"/>
              </a:lnSpc>
              <a:defRPr sz="2800"/>
            </a:lvl1pPr>
            <a:lvl2pPr marL="673338" indent="-339976"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marL="961722" indent="-302936"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marL="1227618" indent="-265896" algn="l" defTabSz="914363" rtl="0" eaLnBrk="1" latinLnBrk="0" hangingPunct="1">
              <a:lnSpc>
                <a:spcPct val="90000"/>
              </a:lnSpc>
              <a:spcBef>
                <a:spcPct val="20000"/>
              </a:spcBef>
              <a:buSzPct val="85000"/>
              <a:buFontTx/>
              <a:buBlip>
                <a:blip r:embed="rId2"/>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marL="1516002" indent="-273833" algn="l" defTabSz="914363" rtl="0" eaLnBrk="1" latinLnBrk="0" hangingPunct="1">
              <a:lnSpc>
                <a:spcPct val="90000"/>
              </a:lnSpc>
              <a:spcBef>
                <a:spcPct val="20000"/>
              </a:spcBef>
              <a:buSzPct val="85000"/>
              <a:buFontTx/>
              <a:buBlip>
                <a:blip r:embed="rId2"/>
              </a:buBlip>
              <a:defRPr lang="en-US" sz="2400" kern="1200" dirty="0">
                <a:solidFill>
                  <a:schemeClr val="tx1"/>
                </a:solidFill>
                <a:effectLst>
                  <a:outerShdw blurRad="63500" dist="38100" dir="2700000" algn="tl" rotWithShape="0">
                    <a:prstClr val="black">
                      <a:alpha val="20000"/>
                    </a:prstClr>
                  </a:outerShdw>
                </a:effectLst>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991314"/>
          </a:xfrm>
        </p:spPr>
        <p:txBody>
          <a:bodyPr/>
          <a:lstStyle>
            <a:lvl1pPr marL="281770" indent="-281770">
              <a:defRPr sz="2300"/>
            </a:lvl1pPr>
            <a:lvl2pPr marL="562218" indent="-265896"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marL="813562" indent="-243407"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marL="1050354" indent="-228856"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marL="1279210" indent="-206367" algn="l" defTabSz="914363" rtl="0" eaLnBrk="1" latinLnBrk="0" hangingPunct="1">
              <a:lnSpc>
                <a:spcPct val="90000"/>
              </a:lnSpc>
              <a:spcBef>
                <a:spcPct val="20000"/>
              </a:spcBef>
              <a:buSzPct val="85000"/>
              <a:buFontTx/>
              <a:buBlip>
                <a:blip r:embed="rId2"/>
              </a:buBlip>
              <a:defRPr lang="en-US" sz="2000" kern="1200" dirty="0">
                <a:solidFill>
                  <a:schemeClr val="tx1"/>
                </a:solidFill>
                <a:effectLst>
                  <a:outerShdw blurRad="63500" dist="38100" dir="2700000" algn="tl" rotWithShape="0">
                    <a:prstClr val="black">
                      <a:alpha val="20000"/>
                    </a:prstClr>
                  </a:outerShdw>
                </a:effectLst>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991314"/>
          </a:xfrm>
        </p:spPr>
        <p:txBody>
          <a:bodyPr/>
          <a:lstStyle>
            <a:lvl1pPr marL="296321" indent="-296321">
              <a:defRPr sz="2300"/>
            </a:lvl1pPr>
            <a:lvl2pPr marL="570155" indent="-273833"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marL="821499" indent="-244730"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marL="1050354" indent="-236793" algn="l" defTabSz="914363" rtl="0" eaLnBrk="1" latinLnBrk="0" hangingPunct="1">
              <a:lnSpc>
                <a:spcPct val="90000"/>
              </a:lnSpc>
              <a:spcBef>
                <a:spcPct val="20000"/>
              </a:spcBef>
              <a:buSzPct val="85000"/>
              <a:buFontTx/>
              <a:buBlip>
                <a:blip r:embed="rId2"/>
              </a:buBlip>
              <a:defRPr lang="en-US" sz="20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marL="1279210" indent="-220919" algn="l" defTabSz="914363" rtl="0" eaLnBrk="1" latinLnBrk="0" hangingPunct="1">
              <a:lnSpc>
                <a:spcPct val="90000"/>
              </a:lnSpc>
              <a:spcBef>
                <a:spcPct val="20000"/>
              </a:spcBef>
              <a:buSzPct val="85000"/>
              <a:buFontTx/>
              <a:buBlip>
                <a:blip r:embed="rId2"/>
              </a:buBlip>
              <a:defRPr lang="en-US" sz="2000" kern="1200" dirty="0">
                <a:solidFill>
                  <a:schemeClr val="tx1"/>
                </a:solidFill>
                <a:effectLst>
                  <a:outerShdw blurRad="63500" dist="38100" dir="2700000" algn="tl" rotWithShape="0">
                    <a:prstClr val="black">
                      <a:alpha val="20000"/>
                    </a:prstClr>
                  </a:outerShdw>
                </a:effectLst>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3"/>
        </a:buBlip>
        <a:defRPr lang="en-US" sz="3200" kern="1200" dirty="0" smtClean="0">
          <a:solidFill>
            <a:schemeClr val="tx1"/>
          </a:solidFill>
          <a:effectLst>
            <a:outerShdw blurRad="63500" dist="38100" dir="2700000" algn="tl" rotWithShape="0">
              <a:prstClr val="black">
                <a:alpha val="20000"/>
              </a:prst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lang="en-US" sz="2800" kern="1200" dirty="0" smtClean="0">
          <a:solidFill>
            <a:schemeClr val="tx1"/>
          </a:solidFill>
          <a:effectLst>
            <a:outerShdw blurRad="63500" dist="38100" dir="2700000" algn="tl" rotWithShape="0">
              <a:prstClr val="black">
                <a:alpha val="20000"/>
              </a:prst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lang="en-US" sz="2400" kern="1200" dirty="0" smtClean="0">
          <a:solidFill>
            <a:schemeClr val="tx1"/>
          </a:solidFill>
          <a:effectLst>
            <a:outerShdw blurRad="63500" dist="38100" dir="2700000" algn="tl" rotWithShape="0">
              <a:prstClr val="black">
                <a:alpha val="20000"/>
              </a:prst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lang="en-US" sz="2400" kern="1200" dirty="0">
          <a:solidFill>
            <a:schemeClr val="tx1"/>
          </a:solidFill>
          <a:effectLst>
            <a:outerShdw blurRad="63500" dist="38100" dir="2700000" algn="tl" rotWithShape="0">
              <a:prstClr val="black">
                <a:alpha val="20000"/>
              </a:prst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2"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mn-lt"/>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mn-lt"/>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mn-lt"/>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mn-lt"/>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mn-lt"/>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omments" Target="../comments/comment1.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1371600"/>
            <a:ext cx="7954963" cy="1523495"/>
          </a:xfrm>
        </p:spPr>
        <p:txBody>
          <a:bodyPr/>
          <a:lstStyle/>
          <a:p>
            <a:r>
              <a:rPr lang="en-US" dirty="0" smtClean="0"/>
              <a:t>K-means Clustering Algorithm</a:t>
            </a:r>
            <a:endParaRPr lang="en-US" dirty="0"/>
          </a:p>
        </p:txBody>
      </p:sp>
      <p:sp>
        <p:nvSpPr>
          <p:cNvPr id="3" name="Subtitle 2"/>
          <p:cNvSpPr>
            <a:spLocks noGrp="1"/>
          </p:cNvSpPr>
          <p:nvPr>
            <p:ph type="subTitle" idx="1"/>
          </p:nvPr>
        </p:nvSpPr>
        <p:spPr>
          <a:xfrm>
            <a:off x="730249" y="4344988"/>
            <a:ext cx="3460751" cy="2208212"/>
          </a:xfrm>
        </p:spPr>
        <p:txBody>
          <a:bodyPr/>
          <a:lstStyle/>
          <a:p>
            <a:r>
              <a:rPr lang="en-US" dirty="0" smtClean="0"/>
              <a:t>Team members –</a:t>
            </a:r>
          </a:p>
          <a:p>
            <a:r>
              <a:rPr lang="en-US" sz="2400" dirty="0" smtClean="0"/>
              <a:t>Neharika Mandhan</a:t>
            </a:r>
          </a:p>
          <a:p>
            <a:r>
              <a:rPr lang="en-US" sz="2400" dirty="0" smtClean="0"/>
              <a:t>Rachita Bansal</a:t>
            </a:r>
          </a:p>
          <a:p>
            <a:r>
              <a:rPr lang="en-US" sz="2400" dirty="0" smtClean="0"/>
              <a:t>Biplab Ghosh</a:t>
            </a:r>
          </a:p>
          <a:p>
            <a:r>
              <a:rPr lang="en-US" sz="2400" dirty="0" smtClean="0"/>
              <a:t>Loukik Kulkarni</a:t>
            </a:r>
          </a:p>
        </p:txBody>
      </p:sp>
      <p:pic>
        <p:nvPicPr>
          <p:cNvPr id="5" name="Picture 4"/>
          <p:cNvPicPr>
            <a:picLocks noChangeAspect="1"/>
          </p:cNvPicPr>
          <p:nvPr/>
        </p:nvPicPr>
        <p:blipFill>
          <a:blip r:embed="rId2"/>
          <a:stretch>
            <a:fillRect/>
          </a:stretch>
        </p:blipFill>
        <p:spPr>
          <a:xfrm>
            <a:off x="3962400" y="3276600"/>
            <a:ext cx="4553539" cy="2724734"/>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49805"/>
            <a:ext cx="8458200" cy="1523494"/>
          </a:xfrm>
        </p:spPr>
        <p:txBody>
          <a:bodyPr/>
          <a:lstStyle/>
          <a:p>
            <a:r>
              <a:rPr lang="en-US" dirty="0" smtClean="0"/>
              <a:t>    Flow of K-means Algorithm </a:t>
            </a:r>
            <a:endParaRPr lang="en-US" dirty="0"/>
          </a:p>
        </p:txBody>
      </p:sp>
      <p:pic>
        <p:nvPicPr>
          <p:cNvPr id="6" name="Picture 5"/>
          <p:cNvPicPr>
            <a:picLocks noChangeAspect="1"/>
          </p:cNvPicPr>
          <p:nvPr/>
        </p:nvPicPr>
        <p:blipFill>
          <a:blip r:embed="rId2"/>
          <a:stretch>
            <a:fillRect/>
          </a:stretch>
        </p:blipFill>
        <p:spPr>
          <a:xfrm>
            <a:off x="2286000" y="1905000"/>
            <a:ext cx="4557712" cy="3985173"/>
          </a:xfrm>
          <a:prstGeom prst="rect">
            <a:avLst/>
          </a:prstGeom>
        </p:spPr>
      </p:pic>
    </p:spTree>
    <p:extLst>
      <p:ext uri="{BB962C8B-B14F-4D97-AF65-F5344CB8AC3E}">
        <p14:creationId xmlns:p14="http://schemas.microsoft.com/office/powerpoint/2010/main" val="35891008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9219" y="762001"/>
            <a:ext cx="7043208" cy="2286000"/>
          </a:xfrm>
        </p:spPr>
        <p:txBody>
          <a:bodyPr/>
          <a:lstStyle/>
          <a:p>
            <a:r>
              <a:rPr lang="en-US" altLang="en-US" sz="2800" dirty="0" smtClean="0"/>
              <a:t>We have 4 medicines as our training data points object and each medicine has 2 attributes. Each attribute represents coordinate of the object. We have to determine which medicines belong to cluster 1 and which medicines belong to the other cluster. </a:t>
            </a:r>
          </a:p>
          <a:p>
            <a:endParaRPr lang="en-US" dirty="0"/>
          </a:p>
        </p:txBody>
      </p:sp>
      <p:graphicFrame>
        <p:nvGraphicFramePr>
          <p:cNvPr id="6" name="Group 118"/>
          <p:cNvGraphicFramePr>
            <a:graphicFrameLocks noGrp="1"/>
          </p:cNvGraphicFramePr>
          <p:nvPr>
            <p:extLst>
              <p:ext uri="{D42A27DB-BD31-4B8C-83A1-F6EECF244321}">
                <p14:modId xmlns:p14="http://schemas.microsoft.com/office/powerpoint/2010/main" val="2568850328"/>
              </p:ext>
            </p:extLst>
          </p:nvPr>
        </p:nvGraphicFramePr>
        <p:xfrm>
          <a:off x="1369218" y="3276600"/>
          <a:ext cx="6784181" cy="2535237"/>
        </p:xfrm>
        <a:graphic>
          <a:graphicData uri="http://schemas.openxmlformats.org/drawingml/2006/table">
            <a:tbl>
              <a:tblPr/>
              <a:tblGrid>
                <a:gridCol w="2072333"/>
                <a:gridCol w="2406401"/>
                <a:gridCol w="2305447"/>
              </a:tblGrid>
              <a:tr h="579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dirty="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dirty="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dirty="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9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5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42019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Step 1</a:t>
            </a:r>
            <a:endParaRPr lang="en-US" dirty="0"/>
          </a:p>
        </p:txBody>
      </p:sp>
      <p:sp>
        <p:nvSpPr>
          <p:cNvPr id="3" name="Subtitle 2"/>
          <p:cNvSpPr>
            <a:spLocks noGrp="1"/>
          </p:cNvSpPr>
          <p:nvPr>
            <p:ph type="subTitle" idx="1"/>
          </p:nvPr>
        </p:nvSpPr>
        <p:spPr>
          <a:xfrm>
            <a:off x="1369219" y="2514600"/>
            <a:ext cx="7043208" cy="461665"/>
          </a:xfrm>
        </p:spPr>
        <p:txBody>
          <a:bodyPr/>
          <a:lstStyle/>
          <a:p>
            <a:r>
              <a:rPr lang="en-US" dirty="0" smtClean="0"/>
              <a:t>Begin with decision value of k = number of clusters</a:t>
            </a:r>
            <a:endParaRPr lang="en-US" dirty="0"/>
          </a:p>
        </p:txBody>
      </p:sp>
    </p:spTree>
    <p:extLst>
      <p:ext uri="{BB962C8B-B14F-4D97-AF65-F5344CB8AC3E}">
        <p14:creationId xmlns:p14="http://schemas.microsoft.com/office/powerpoint/2010/main" val="2867922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705134"/>
            <a:ext cx="7010400" cy="1295400"/>
          </a:xfrm>
        </p:spPr>
        <p:txBody>
          <a:bodyPr/>
          <a:lstStyle/>
          <a:p>
            <a:r>
              <a:rPr lang="en-US" dirty="0" smtClean="0"/>
              <a:t>Step 2</a:t>
            </a:r>
            <a:endParaRPr lang="en-US" dirty="0"/>
          </a:p>
        </p:txBody>
      </p:sp>
      <p:sp>
        <p:nvSpPr>
          <p:cNvPr id="3" name="Subtitle 2"/>
          <p:cNvSpPr>
            <a:spLocks noGrp="1"/>
          </p:cNvSpPr>
          <p:nvPr>
            <p:ph type="subTitle" idx="1"/>
          </p:nvPr>
        </p:nvSpPr>
        <p:spPr>
          <a:xfrm>
            <a:off x="1371600" y="1981200"/>
            <a:ext cx="7010400" cy="4572000"/>
          </a:xfrm>
        </p:spPr>
        <p:txBody>
          <a:bodyPr/>
          <a:lstStyle/>
          <a:p>
            <a:r>
              <a:rPr lang="en-US" altLang="en-US" sz="2800" dirty="0"/>
              <a:t>Put any initial partition that classifies </a:t>
            </a:r>
            <a:r>
              <a:rPr lang="en-US" altLang="en-US" sz="2800" dirty="0" smtClean="0"/>
              <a:t>the data </a:t>
            </a:r>
            <a:r>
              <a:rPr lang="en-US" altLang="en-US" sz="2800" dirty="0"/>
              <a:t>into k  clusters. You may  assign </a:t>
            </a:r>
            <a:r>
              <a:rPr lang="en-US" altLang="en-US" sz="2800" dirty="0" smtClean="0"/>
              <a:t>the </a:t>
            </a:r>
            <a:r>
              <a:rPr lang="en-US" altLang="en-US" sz="2800" dirty="0"/>
              <a:t>samples randomly</a:t>
            </a:r>
            <a:r>
              <a:rPr lang="en-US" altLang="en-US" sz="2800" dirty="0" smtClean="0"/>
              <a:t>, or systematically as –</a:t>
            </a:r>
          </a:p>
          <a:p>
            <a:endParaRPr lang="en-US" altLang="en-US" sz="2800" dirty="0" smtClean="0"/>
          </a:p>
          <a:p>
            <a:pPr>
              <a:lnSpc>
                <a:spcPct val="80000"/>
              </a:lnSpc>
            </a:pPr>
            <a:r>
              <a:rPr lang="en-US" altLang="en-US" sz="2800" dirty="0" smtClean="0"/>
              <a:t>1.Choose centroids equal to the number of clusters</a:t>
            </a:r>
          </a:p>
          <a:p>
            <a:pPr>
              <a:lnSpc>
                <a:spcPct val="80000"/>
              </a:lnSpc>
            </a:pPr>
            <a:r>
              <a:rPr lang="en-US" altLang="en-US" sz="2800" dirty="0" smtClean="0"/>
              <a:t>      </a:t>
            </a:r>
          </a:p>
          <a:p>
            <a:pPr>
              <a:lnSpc>
                <a:spcPct val="80000"/>
              </a:lnSpc>
            </a:pPr>
            <a:r>
              <a:rPr lang="en-US" altLang="en-US" sz="2800" dirty="0" smtClean="0"/>
              <a:t>2. Assign each of the data sample to the cluster with the nearest centroid. After each assignment, re-compute the centroid of the gaining  cluster. </a:t>
            </a:r>
          </a:p>
          <a:p>
            <a:pPr>
              <a:lnSpc>
                <a:spcPct val="80000"/>
              </a:lnSpc>
            </a:pPr>
            <a:endParaRPr lang="en-US" altLang="en-US" sz="2400" dirty="0"/>
          </a:p>
          <a:p>
            <a:endParaRPr lang="en-US" sz="2400" dirty="0"/>
          </a:p>
        </p:txBody>
      </p:sp>
    </p:spTree>
    <p:extLst>
      <p:ext uri="{BB962C8B-B14F-4D97-AF65-F5344CB8AC3E}">
        <p14:creationId xmlns:p14="http://schemas.microsoft.com/office/powerpoint/2010/main" val="33195912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415955"/>
            <a:ext cx="3886200" cy="4419600"/>
          </a:xfrm>
        </p:spPr>
        <p:txBody>
          <a:bodyPr/>
          <a:lstStyle/>
          <a:p>
            <a:pPr marL="457200" indent="-457200">
              <a:buFont typeface="Arial" panose="020B0604020202020204" pitchFamily="34" charset="0"/>
              <a:buChar char="•"/>
            </a:pPr>
            <a:r>
              <a:rPr lang="en-US" altLang="en-US" sz="2800" dirty="0"/>
              <a:t>Suppose we use medicine A and medicine B as the first centroids. </a:t>
            </a:r>
          </a:p>
          <a:p>
            <a:pPr marL="457200" indent="-457200">
              <a:buFont typeface="Arial" panose="020B0604020202020204" pitchFamily="34" charset="0"/>
              <a:buChar char="•"/>
            </a:pPr>
            <a:r>
              <a:rPr lang="en-US" altLang="en-US" sz="2800" dirty="0" smtClean="0"/>
              <a:t>Let </a:t>
            </a:r>
            <a:r>
              <a:rPr lang="en-US" altLang="en-US" sz="2800" dirty="0"/>
              <a:t>c</a:t>
            </a:r>
            <a:r>
              <a:rPr lang="en-US" altLang="en-US" sz="2800" baseline="-25000" dirty="0"/>
              <a:t>1</a:t>
            </a:r>
            <a:r>
              <a:rPr lang="en-US" altLang="en-US" sz="2800" dirty="0"/>
              <a:t> and c</a:t>
            </a:r>
            <a:r>
              <a:rPr lang="en-US" altLang="en-US" sz="2800" baseline="-25000" dirty="0"/>
              <a:t>2 </a:t>
            </a:r>
            <a:r>
              <a:rPr lang="en-US" altLang="en-US" sz="2800" dirty="0"/>
              <a:t>denote the </a:t>
            </a:r>
            <a:r>
              <a:rPr lang="en-US" altLang="en-US" sz="2800" dirty="0" smtClean="0"/>
              <a:t>coordinates </a:t>
            </a:r>
            <a:r>
              <a:rPr lang="en-US" altLang="en-US" sz="2800" dirty="0"/>
              <a:t>of the centroids, then c</a:t>
            </a:r>
            <a:r>
              <a:rPr lang="en-US" altLang="en-US" sz="2800" baseline="-25000" dirty="0"/>
              <a:t>1</a:t>
            </a:r>
            <a:r>
              <a:rPr lang="en-US" altLang="en-US" sz="2800" dirty="0"/>
              <a:t>=(1,1) and c</a:t>
            </a:r>
            <a:r>
              <a:rPr lang="en-US" altLang="en-US" sz="2800" baseline="-25000" dirty="0"/>
              <a:t>2</a:t>
            </a:r>
            <a:r>
              <a:rPr lang="en-US" altLang="en-US" sz="2800" dirty="0"/>
              <a:t>=(2,1) </a:t>
            </a:r>
          </a:p>
          <a:p>
            <a:endParaRPr lang="en-US" dirty="0"/>
          </a:p>
        </p:txBody>
      </p:sp>
      <p:pic>
        <p:nvPicPr>
          <p:cNvPr id="5" name="Picture 7" descr="k means clustering iteration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76800" y="1447800"/>
            <a:ext cx="3733800" cy="3572205"/>
          </a:xfrm>
          <a:prstGeom prst="rect">
            <a:avLst/>
          </a:prstGeom>
          <a:noFill/>
        </p:spPr>
      </p:pic>
    </p:spTree>
    <p:extLst>
      <p:ext uri="{BB962C8B-B14F-4D97-AF65-F5344CB8AC3E}">
        <p14:creationId xmlns:p14="http://schemas.microsoft.com/office/powerpoint/2010/main" val="37538356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914400"/>
            <a:ext cx="8153400" cy="5562600"/>
          </a:xfrm>
        </p:spPr>
        <p:txBody>
          <a:bodyPr/>
          <a:lstStyle/>
          <a:p>
            <a:pPr marL="457200" indent="-457200">
              <a:buFont typeface="Arial" panose="020B0604020202020204" pitchFamily="34" charset="0"/>
              <a:buChar char="•"/>
            </a:pPr>
            <a:r>
              <a:rPr lang="en-US" altLang="en-US" sz="2800" dirty="0"/>
              <a:t>we calculate the </a:t>
            </a:r>
            <a:r>
              <a:rPr lang="en-US" altLang="en-US" sz="2800" dirty="0" smtClean="0"/>
              <a:t>distance </a:t>
            </a:r>
            <a:r>
              <a:rPr lang="en-US" altLang="en-US" sz="2800" dirty="0"/>
              <a:t>between cluster centroid to each object. </a:t>
            </a:r>
            <a:r>
              <a:rPr lang="en-US" altLang="en-US" sz="2800" dirty="0" smtClean="0"/>
              <a:t>Let </a:t>
            </a:r>
            <a:r>
              <a:rPr lang="en-US" altLang="en-US" sz="2800" dirty="0"/>
              <a:t>us use </a:t>
            </a:r>
            <a:r>
              <a:rPr lang="en-US" altLang="en-US" sz="2800" dirty="0">
                <a:hlinkClick r:id="rId2"/>
              </a:rPr>
              <a:t>Euclidean distance</a:t>
            </a:r>
            <a:r>
              <a:rPr lang="en-US" altLang="en-US" sz="2800" dirty="0"/>
              <a:t>, then we have </a:t>
            </a:r>
            <a:r>
              <a:rPr lang="en-US" altLang="en-US" sz="2800" dirty="0" smtClean="0"/>
              <a:t>distance </a:t>
            </a:r>
            <a:r>
              <a:rPr lang="en-US" altLang="en-US" sz="2800" dirty="0"/>
              <a:t>matrix at iteration 0 </a:t>
            </a:r>
            <a:r>
              <a:rPr lang="en-US" altLang="en-US" sz="2800" dirty="0" smtClean="0"/>
              <a:t>is –</a:t>
            </a:r>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a:p>
          <a:p>
            <a:pPr marL="457200" indent="-457200">
              <a:buFont typeface="Arial" panose="020B0604020202020204" pitchFamily="34" charset="0"/>
              <a:buChar char="•"/>
            </a:pPr>
            <a:r>
              <a:rPr lang="en-US" altLang="en-US" sz="2400" dirty="0" smtClean="0"/>
              <a:t>Each column in the distance matrix symbolizes the object. </a:t>
            </a:r>
          </a:p>
          <a:p>
            <a:pPr marL="457200" indent="-457200">
              <a:buFont typeface="Arial" panose="020B0604020202020204" pitchFamily="34" charset="0"/>
              <a:buChar char="•"/>
            </a:pPr>
            <a:r>
              <a:rPr lang="en-US" altLang="en-US" sz="2400" dirty="0" smtClean="0"/>
              <a:t>The </a:t>
            </a:r>
            <a:r>
              <a:rPr lang="en-US" altLang="en-US" sz="2400" dirty="0"/>
              <a:t>first row of the distance </a:t>
            </a:r>
            <a:r>
              <a:rPr lang="en-US" altLang="en-US" sz="2400" dirty="0" smtClean="0"/>
              <a:t>matrix gives </a:t>
            </a:r>
            <a:r>
              <a:rPr lang="en-US" altLang="en-US" sz="2400" dirty="0"/>
              <a:t>the distance of each object to the first </a:t>
            </a:r>
            <a:r>
              <a:rPr lang="en-US" altLang="en-US" sz="2400" dirty="0" smtClean="0"/>
              <a:t>centroid and second </a:t>
            </a:r>
            <a:r>
              <a:rPr lang="en-US" altLang="en-US" sz="2400" dirty="0"/>
              <a:t>row is the distance of each object to the second centroid. </a:t>
            </a:r>
          </a:p>
          <a:p>
            <a:endParaRPr lang="en-US" altLang="en-US" sz="2800" dirty="0" smtClean="0"/>
          </a:p>
        </p:txBody>
      </p:sp>
      <p:pic>
        <p:nvPicPr>
          <p:cNvPr id="5" name="Picture 5" descr="NumericalExample_clip_image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377952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5227167" y="2717207"/>
            <a:ext cx="3535986" cy="1956986"/>
          </a:xfrm>
          <a:prstGeom prst="rect">
            <a:avLst/>
          </a:prstGeom>
        </p:spPr>
      </p:pic>
    </p:spTree>
    <p:extLst>
      <p:ext uri="{BB962C8B-B14F-4D97-AF65-F5344CB8AC3E}">
        <p14:creationId xmlns:p14="http://schemas.microsoft.com/office/powerpoint/2010/main" val="195028939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Step 3</a:t>
            </a:r>
            <a:endParaRPr lang="en-US" dirty="0"/>
          </a:p>
        </p:txBody>
      </p:sp>
      <p:sp>
        <p:nvSpPr>
          <p:cNvPr id="3" name="Subtitle 2"/>
          <p:cNvSpPr>
            <a:spLocks noGrp="1"/>
          </p:cNvSpPr>
          <p:nvPr>
            <p:ph type="subTitle" idx="1"/>
          </p:nvPr>
        </p:nvSpPr>
        <p:spPr>
          <a:xfrm>
            <a:off x="1368955" y="1828800"/>
            <a:ext cx="7043208" cy="3733800"/>
          </a:xfrm>
        </p:spPr>
        <p:txBody>
          <a:bodyPr/>
          <a:lstStyle/>
          <a:p>
            <a:r>
              <a:rPr lang="en-US" sz="2800" dirty="0" smtClean="0"/>
              <a:t>Take each Sample in the sequence and compute its distance from the centroid of each cluster. If sample is not currently in the cluster with closest centroid, switch this sample to that cluster and update the centroid of the cluster gaining the new sample and that of the cluster losing the sample.</a:t>
            </a:r>
            <a:endParaRPr lang="en-US" sz="2800" dirty="0"/>
          </a:p>
        </p:txBody>
      </p:sp>
    </p:spTree>
    <p:extLst>
      <p:ext uri="{BB962C8B-B14F-4D97-AF65-F5344CB8AC3E}">
        <p14:creationId xmlns:p14="http://schemas.microsoft.com/office/powerpoint/2010/main" val="39255675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762000"/>
            <a:ext cx="7043208" cy="2590800"/>
          </a:xfrm>
        </p:spPr>
        <p:txBody>
          <a:bodyPr/>
          <a:lstStyle/>
          <a:p>
            <a:r>
              <a:rPr lang="en-US" altLang="en-US" sz="2800" b="1" u="sng" dirty="0" smtClean="0"/>
              <a:t>Iteration-1, </a:t>
            </a:r>
            <a:r>
              <a:rPr lang="en-US" altLang="en-US" sz="2800" b="1" u="sng" dirty="0"/>
              <a:t>Objects-Centroids distances</a:t>
            </a:r>
            <a:r>
              <a:rPr lang="en-US" altLang="en-US" sz="2800" i="1" dirty="0"/>
              <a:t> </a:t>
            </a:r>
            <a:r>
              <a:rPr lang="en-US" altLang="en-US" sz="2800" dirty="0"/>
              <a:t>:     </a:t>
            </a:r>
            <a:endParaRPr lang="en-US" altLang="en-US" sz="2800" dirty="0" smtClean="0"/>
          </a:p>
          <a:p>
            <a:pPr marL="457200" indent="-457200">
              <a:buFont typeface="Arial" panose="020B0604020202020204" pitchFamily="34" charset="0"/>
              <a:buChar char="•"/>
            </a:pPr>
            <a:r>
              <a:rPr lang="en-US" altLang="en-US" sz="2800" dirty="0" smtClean="0"/>
              <a:t>The </a:t>
            </a:r>
            <a:r>
              <a:rPr lang="en-US" altLang="en-US" sz="2800" dirty="0"/>
              <a:t>next step is to compute the distance of </a:t>
            </a:r>
            <a:r>
              <a:rPr lang="en-US" altLang="en-US" sz="2800" dirty="0" smtClean="0"/>
              <a:t>all </a:t>
            </a:r>
            <a:r>
              <a:rPr lang="en-US" altLang="en-US" sz="2800" dirty="0"/>
              <a:t>objects to the new centroids. </a:t>
            </a:r>
          </a:p>
          <a:p>
            <a:pPr marL="457200" indent="-457200">
              <a:buFont typeface="Arial" panose="020B0604020202020204" pitchFamily="34" charset="0"/>
              <a:buChar char="•"/>
            </a:pPr>
            <a:r>
              <a:rPr lang="en-US" altLang="en-US" sz="2800" dirty="0"/>
              <a:t>Similar to step 2, we have distance matrix at </a:t>
            </a:r>
            <a:r>
              <a:rPr lang="en-US" altLang="en-US" sz="2800" dirty="0" smtClean="0"/>
              <a:t>iteration </a:t>
            </a:r>
            <a:r>
              <a:rPr lang="en-US" altLang="en-US" sz="2800" dirty="0"/>
              <a:t>1 is </a:t>
            </a:r>
          </a:p>
          <a:p>
            <a:endParaRPr lang="en-US" dirty="0"/>
          </a:p>
        </p:txBody>
      </p:sp>
      <p:pic>
        <p:nvPicPr>
          <p:cNvPr id="9" name="Picture 7" descr="NumericalExample_clip_image002_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34000" y="2514600"/>
            <a:ext cx="3376534" cy="3657600"/>
          </a:xfrm>
          <a:prstGeom prst="rect">
            <a:avLst/>
          </a:prstGeom>
          <a:noFill/>
        </p:spPr>
      </p:pic>
      <p:pic>
        <p:nvPicPr>
          <p:cNvPr id="11" name="Picture 4" descr="NumericalExample_clip_image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3660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665305588"/>
              </p:ext>
            </p:extLst>
          </p:nvPr>
        </p:nvGraphicFramePr>
        <p:xfrm>
          <a:off x="1176337" y="4343400"/>
          <a:ext cx="2590800" cy="1828800"/>
        </p:xfrm>
        <a:graphic>
          <a:graphicData uri="http://schemas.openxmlformats.org/drawingml/2006/table">
            <a:tbl>
              <a:tblPr firstRow="1" bandRow="1">
                <a:tableStyleId>{5940675A-B579-460E-94D1-54222C63F5DA}</a:tableStyleId>
              </a:tblPr>
              <a:tblGrid>
                <a:gridCol w="1295400"/>
                <a:gridCol w="1295400"/>
              </a:tblGrid>
              <a:tr h="228600">
                <a:tc>
                  <a:txBody>
                    <a:bodyPr/>
                    <a:lstStyle/>
                    <a:p>
                      <a:r>
                        <a:rPr lang="en-US" dirty="0" smtClean="0"/>
                        <a:t>Medicine</a:t>
                      </a:r>
                      <a:endParaRPr lang="en-US" dirty="0"/>
                    </a:p>
                  </a:txBody>
                  <a:tcPr/>
                </a:tc>
                <a:tc>
                  <a:txBody>
                    <a:bodyPr/>
                    <a:lstStyle/>
                    <a:p>
                      <a:r>
                        <a:rPr lang="en-US" dirty="0" smtClean="0"/>
                        <a:t>Cluster</a:t>
                      </a:r>
                      <a:endParaRPr lang="en-US" dirty="0"/>
                    </a:p>
                  </a:txBody>
                  <a:tcPr/>
                </a:tc>
              </a:tr>
              <a:tr h="320040">
                <a:tc>
                  <a:txBody>
                    <a:bodyPr/>
                    <a:lstStyle/>
                    <a:p>
                      <a:r>
                        <a:rPr lang="en-US" dirty="0" smtClean="0"/>
                        <a:t>A</a:t>
                      </a:r>
                      <a:endParaRPr lang="en-US" dirty="0"/>
                    </a:p>
                  </a:txBody>
                  <a:tcPr/>
                </a:tc>
                <a:tc>
                  <a:txBody>
                    <a:bodyPr/>
                    <a:lstStyle/>
                    <a:p>
                      <a:r>
                        <a:rPr lang="en-US" dirty="0" smtClean="0"/>
                        <a:t>1</a:t>
                      </a:r>
                      <a:endParaRPr lang="en-US" dirty="0"/>
                    </a:p>
                  </a:txBody>
                  <a:tcPr/>
                </a:tc>
              </a:tr>
              <a:tr h="320040">
                <a:tc>
                  <a:txBody>
                    <a:bodyPr/>
                    <a:lstStyle/>
                    <a:p>
                      <a:r>
                        <a:rPr lang="en-US" dirty="0" smtClean="0"/>
                        <a:t>B</a:t>
                      </a:r>
                      <a:endParaRPr lang="en-US" dirty="0"/>
                    </a:p>
                  </a:txBody>
                  <a:tcPr/>
                </a:tc>
                <a:tc>
                  <a:txBody>
                    <a:bodyPr/>
                    <a:lstStyle/>
                    <a:p>
                      <a:r>
                        <a:rPr lang="en-US" dirty="0" smtClean="0"/>
                        <a:t>1</a:t>
                      </a:r>
                      <a:endParaRPr lang="en-US" dirty="0"/>
                    </a:p>
                  </a:txBody>
                  <a:tcPr/>
                </a:tc>
              </a:tr>
              <a:tr h="320040">
                <a:tc>
                  <a:txBody>
                    <a:bodyPr/>
                    <a:lstStyle/>
                    <a:p>
                      <a:r>
                        <a:rPr lang="en-US" dirty="0" smtClean="0"/>
                        <a:t>C</a:t>
                      </a:r>
                      <a:endParaRPr lang="en-US" dirty="0"/>
                    </a:p>
                  </a:txBody>
                  <a:tcPr/>
                </a:tc>
                <a:tc>
                  <a:txBody>
                    <a:bodyPr/>
                    <a:lstStyle/>
                    <a:p>
                      <a:r>
                        <a:rPr lang="en-US" dirty="0" smtClean="0"/>
                        <a:t>2</a:t>
                      </a:r>
                      <a:endParaRPr lang="en-US" dirty="0"/>
                    </a:p>
                  </a:txBody>
                  <a:tcPr/>
                </a:tc>
              </a:tr>
              <a:tr h="320040">
                <a:tc>
                  <a:txBody>
                    <a:bodyPr/>
                    <a:lstStyle/>
                    <a:p>
                      <a:r>
                        <a:rPr lang="en-US" dirty="0" smtClean="0"/>
                        <a:t>D</a:t>
                      </a:r>
                      <a:endParaRPr lang="en-US" dirty="0"/>
                    </a:p>
                  </a:txBody>
                  <a:tcPr/>
                </a:tc>
                <a:tc>
                  <a:txBody>
                    <a:bodyPr/>
                    <a:lstStyle/>
                    <a:p>
                      <a:r>
                        <a:rPr lang="en-US" dirty="0" smtClean="0"/>
                        <a:t>2</a:t>
                      </a:r>
                      <a:endParaRPr lang="en-US" dirty="0"/>
                    </a:p>
                  </a:txBody>
                  <a:tcPr/>
                </a:tc>
              </a:tr>
            </a:tbl>
          </a:graphicData>
        </a:graphic>
      </p:graphicFrame>
    </p:spTree>
    <p:extLst>
      <p:ext uri="{BB962C8B-B14F-4D97-AF65-F5344CB8AC3E}">
        <p14:creationId xmlns:p14="http://schemas.microsoft.com/office/powerpoint/2010/main" val="40907522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Step 4</a:t>
            </a:r>
            <a:endParaRPr lang="en-US" dirty="0"/>
          </a:p>
        </p:txBody>
      </p:sp>
      <p:sp>
        <p:nvSpPr>
          <p:cNvPr id="3" name="Subtitle 2"/>
          <p:cNvSpPr>
            <a:spLocks noGrp="1"/>
          </p:cNvSpPr>
          <p:nvPr>
            <p:ph type="subTitle" idx="1"/>
          </p:nvPr>
        </p:nvSpPr>
        <p:spPr>
          <a:xfrm>
            <a:off x="1369219" y="1942466"/>
            <a:ext cx="7043208" cy="1791334"/>
          </a:xfrm>
        </p:spPr>
        <p:txBody>
          <a:bodyPr/>
          <a:lstStyle/>
          <a:p>
            <a:r>
              <a:rPr lang="en-US" dirty="0" smtClean="0"/>
              <a:t>Repeat step 3 until full convergence is achieved, that is until a pass through the training sample causes no new assignments</a:t>
            </a:r>
            <a:endParaRPr lang="en-US" dirty="0"/>
          </a:p>
        </p:txBody>
      </p:sp>
    </p:spTree>
    <p:extLst>
      <p:ext uri="{BB962C8B-B14F-4D97-AF65-F5344CB8AC3E}">
        <p14:creationId xmlns:p14="http://schemas.microsoft.com/office/powerpoint/2010/main" val="21157901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09600"/>
            <a:ext cx="7467600" cy="5791200"/>
          </a:xfrm>
        </p:spPr>
        <p:txBody>
          <a:bodyPr/>
          <a:lstStyle/>
          <a:p>
            <a:r>
              <a:rPr lang="en-US" altLang="en-US" sz="2800" b="1" u="sng" dirty="0"/>
              <a:t>Iteration-2, Objects-Centroids distances</a:t>
            </a:r>
            <a:r>
              <a:rPr lang="en-US" altLang="en-US" sz="2800" i="1" dirty="0"/>
              <a:t> </a:t>
            </a:r>
            <a:r>
              <a:rPr lang="en-US" altLang="en-US" sz="2800" dirty="0"/>
              <a:t>: Repeat step 2 again, we have new distance matrix at iteration 2 as </a:t>
            </a:r>
          </a:p>
          <a:p>
            <a:endParaRPr lang="en-US" dirty="0" smtClean="0"/>
          </a:p>
          <a:p>
            <a:endParaRPr lang="en-US" dirty="0"/>
          </a:p>
          <a:p>
            <a:endParaRPr lang="en-US" dirty="0" smtClean="0"/>
          </a:p>
          <a:p>
            <a:endParaRPr lang="en-US" dirty="0"/>
          </a:p>
          <a:p>
            <a:endParaRPr lang="en-US" dirty="0" smtClean="0"/>
          </a:p>
          <a:p>
            <a:r>
              <a:rPr lang="en-US" altLang="en-US" sz="2800" dirty="0"/>
              <a:t>we </a:t>
            </a:r>
            <a:r>
              <a:rPr lang="en-US" altLang="en-US" sz="2800" dirty="0" smtClean="0"/>
              <a:t>assign </a:t>
            </a:r>
            <a:r>
              <a:rPr lang="en-US" altLang="en-US" sz="2800" dirty="0"/>
              <a:t>each object </a:t>
            </a:r>
            <a:r>
              <a:rPr lang="en-US" altLang="en-US" sz="2800" dirty="0" smtClean="0"/>
              <a:t>into clusters</a:t>
            </a:r>
          </a:p>
          <a:p>
            <a:r>
              <a:rPr lang="en-US" altLang="en-US" sz="2800" dirty="0" smtClean="0"/>
              <a:t>based </a:t>
            </a:r>
            <a:r>
              <a:rPr lang="en-US" altLang="en-US" sz="2800" dirty="0"/>
              <a:t>on the minimum </a:t>
            </a:r>
            <a:r>
              <a:rPr lang="en-US" altLang="en-US" sz="2800" dirty="0" smtClean="0"/>
              <a:t>distance</a:t>
            </a:r>
            <a:r>
              <a:rPr lang="en-US" altLang="en-US" dirty="0" smtClean="0"/>
              <a:t>. </a:t>
            </a:r>
            <a:endParaRPr lang="en-US" altLang="en-US" dirty="0"/>
          </a:p>
          <a:p>
            <a:endParaRPr lang="en-US" dirty="0"/>
          </a:p>
        </p:txBody>
      </p:sp>
      <p:pic>
        <p:nvPicPr>
          <p:cNvPr id="5" name="Picture 4" descr="NumericalExample_clip_image102_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669" y="1905000"/>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434810513"/>
              </p:ext>
            </p:extLst>
          </p:nvPr>
        </p:nvGraphicFramePr>
        <p:xfrm>
          <a:off x="1219200" y="4876800"/>
          <a:ext cx="2590800" cy="1828800"/>
        </p:xfrm>
        <a:graphic>
          <a:graphicData uri="http://schemas.openxmlformats.org/drawingml/2006/table">
            <a:tbl>
              <a:tblPr firstRow="1" bandRow="1">
                <a:tableStyleId>{5940675A-B579-460E-94D1-54222C63F5DA}</a:tableStyleId>
              </a:tblPr>
              <a:tblGrid>
                <a:gridCol w="1295400"/>
                <a:gridCol w="1295400"/>
              </a:tblGrid>
              <a:tr h="320040">
                <a:tc>
                  <a:txBody>
                    <a:bodyPr/>
                    <a:lstStyle/>
                    <a:p>
                      <a:r>
                        <a:rPr lang="en-US" dirty="0" smtClean="0"/>
                        <a:t>Medicine</a:t>
                      </a:r>
                      <a:endParaRPr lang="en-US" dirty="0"/>
                    </a:p>
                  </a:txBody>
                  <a:tcPr/>
                </a:tc>
                <a:tc>
                  <a:txBody>
                    <a:bodyPr/>
                    <a:lstStyle/>
                    <a:p>
                      <a:r>
                        <a:rPr lang="en-US" dirty="0" smtClean="0"/>
                        <a:t>Cluster</a:t>
                      </a:r>
                      <a:endParaRPr lang="en-US" dirty="0"/>
                    </a:p>
                  </a:txBody>
                  <a:tcPr/>
                </a:tc>
              </a:tr>
              <a:tr h="320040">
                <a:tc>
                  <a:txBody>
                    <a:bodyPr/>
                    <a:lstStyle/>
                    <a:p>
                      <a:r>
                        <a:rPr lang="en-US" dirty="0" smtClean="0"/>
                        <a:t>A</a:t>
                      </a:r>
                      <a:endParaRPr lang="en-US" dirty="0"/>
                    </a:p>
                  </a:txBody>
                  <a:tcPr/>
                </a:tc>
                <a:tc>
                  <a:txBody>
                    <a:bodyPr/>
                    <a:lstStyle/>
                    <a:p>
                      <a:r>
                        <a:rPr lang="en-US" dirty="0" smtClean="0"/>
                        <a:t>1</a:t>
                      </a:r>
                      <a:endParaRPr lang="en-US" dirty="0"/>
                    </a:p>
                  </a:txBody>
                  <a:tcPr/>
                </a:tc>
              </a:tr>
              <a:tr h="320040">
                <a:tc>
                  <a:txBody>
                    <a:bodyPr/>
                    <a:lstStyle/>
                    <a:p>
                      <a:r>
                        <a:rPr lang="en-US" dirty="0" smtClean="0"/>
                        <a:t>B</a:t>
                      </a:r>
                      <a:endParaRPr lang="en-US" dirty="0"/>
                    </a:p>
                  </a:txBody>
                  <a:tcPr/>
                </a:tc>
                <a:tc>
                  <a:txBody>
                    <a:bodyPr/>
                    <a:lstStyle/>
                    <a:p>
                      <a:r>
                        <a:rPr lang="en-US" dirty="0" smtClean="0"/>
                        <a:t>1</a:t>
                      </a:r>
                      <a:endParaRPr lang="en-US" dirty="0"/>
                    </a:p>
                  </a:txBody>
                  <a:tcPr/>
                </a:tc>
              </a:tr>
              <a:tr h="320040">
                <a:tc>
                  <a:txBody>
                    <a:bodyPr/>
                    <a:lstStyle/>
                    <a:p>
                      <a:r>
                        <a:rPr lang="en-US" dirty="0" smtClean="0"/>
                        <a:t>C</a:t>
                      </a:r>
                      <a:endParaRPr lang="en-US" dirty="0"/>
                    </a:p>
                  </a:txBody>
                  <a:tcPr/>
                </a:tc>
                <a:tc>
                  <a:txBody>
                    <a:bodyPr/>
                    <a:lstStyle/>
                    <a:p>
                      <a:r>
                        <a:rPr lang="en-US" dirty="0" smtClean="0"/>
                        <a:t>2</a:t>
                      </a:r>
                      <a:endParaRPr lang="en-US" dirty="0"/>
                    </a:p>
                  </a:txBody>
                  <a:tcPr/>
                </a:tc>
              </a:tr>
              <a:tr h="320040">
                <a:tc>
                  <a:txBody>
                    <a:bodyPr/>
                    <a:lstStyle/>
                    <a:p>
                      <a:r>
                        <a:rPr lang="en-US" dirty="0" smtClean="0"/>
                        <a:t>D</a:t>
                      </a:r>
                      <a:endParaRPr lang="en-US" dirty="0"/>
                    </a:p>
                  </a:txBody>
                  <a:tcPr/>
                </a:tc>
                <a:tc>
                  <a:txBody>
                    <a:bodyPr/>
                    <a:lstStyle/>
                    <a:p>
                      <a:r>
                        <a:rPr lang="en-US" dirty="0" smtClean="0"/>
                        <a:t>2</a:t>
                      </a:r>
                      <a:endParaRPr lang="en-US" dirty="0"/>
                    </a:p>
                  </a:txBody>
                  <a:tcPr/>
                </a:tc>
              </a:tr>
            </a:tbl>
          </a:graphicData>
        </a:graphic>
      </p:graphicFrame>
      <p:pic>
        <p:nvPicPr>
          <p:cNvPr id="6" name="Picture 7" descr="k means clustering iteratio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72200" y="2743200"/>
            <a:ext cx="2743200" cy="3409972"/>
          </a:xfrm>
          <a:prstGeom prst="rect">
            <a:avLst/>
          </a:prstGeom>
          <a:noFill/>
        </p:spPr>
      </p:pic>
    </p:spTree>
    <p:extLst>
      <p:ext uri="{BB962C8B-B14F-4D97-AF65-F5344CB8AC3E}">
        <p14:creationId xmlns:p14="http://schemas.microsoft.com/office/powerpoint/2010/main" val="36084511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Subtitle 2"/>
          <p:cNvSpPr>
            <a:spLocks noGrp="1"/>
          </p:cNvSpPr>
          <p:nvPr>
            <p:ph type="subTitle" idx="1"/>
          </p:nvPr>
        </p:nvSpPr>
        <p:spPr>
          <a:xfrm>
            <a:off x="1368955" y="2057400"/>
            <a:ext cx="7043208" cy="3581400"/>
          </a:xfrm>
        </p:spPr>
        <p:txBody>
          <a:bodyPr/>
          <a:lstStyle/>
          <a:p>
            <a:pPr marL="457200" indent="-457200">
              <a:buFont typeface="Arial" panose="020B0604020202020204" pitchFamily="34" charset="0"/>
              <a:buChar char="•"/>
            </a:pPr>
            <a:r>
              <a:rPr lang="en-US" dirty="0" smtClean="0"/>
              <a:t>Clustering</a:t>
            </a:r>
          </a:p>
          <a:p>
            <a:pPr marL="457200" indent="-457200">
              <a:buFont typeface="Arial" panose="020B0604020202020204" pitchFamily="34" charset="0"/>
              <a:buChar char="•"/>
            </a:pPr>
            <a:r>
              <a:rPr lang="en-US" dirty="0" smtClean="0"/>
              <a:t>K-means Clustering </a:t>
            </a:r>
          </a:p>
          <a:p>
            <a:pPr marL="457200" indent="-457200">
              <a:buFont typeface="Arial" panose="020B0604020202020204" pitchFamily="34" charset="0"/>
              <a:buChar char="•"/>
            </a:pPr>
            <a:r>
              <a:rPr lang="en-US" dirty="0" smtClean="0"/>
              <a:t>Steps to perform K-means Clustering</a:t>
            </a:r>
          </a:p>
          <a:p>
            <a:pPr marL="457200" indent="-457200">
              <a:buFont typeface="Arial" panose="020B0604020202020204" pitchFamily="34" charset="0"/>
              <a:buChar char="•"/>
            </a:pPr>
            <a:r>
              <a:rPr lang="en-US" dirty="0" smtClean="0"/>
              <a:t>Implementation on Real Data Set in XL-Miner</a:t>
            </a:r>
          </a:p>
          <a:p>
            <a:pPr marL="457200" indent="-457200">
              <a:buFont typeface="Arial" panose="020B0604020202020204" pitchFamily="34" charset="0"/>
              <a:buChar char="•"/>
            </a:pPr>
            <a:r>
              <a:rPr lang="en-US" dirty="0" smtClean="0"/>
              <a:t>Visualization of the data Set using Spotfire and R</a:t>
            </a:r>
          </a:p>
          <a:p>
            <a:pPr marL="457200" indent="-457200">
              <a:buFont typeface="Arial" panose="020B0604020202020204" pitchFamily="34" charset="0"/>
              <a:buChar char="•"/>
            </a:pPr>
            <a:r>
              <a:rPr lang="en-US" dirty="0" smtClean="0"/>
              <a:t>Pros and Cons</a:t>
            </a:r>
          </a:p>
          <a:p>
            <a:pPr marL="457200" indent="-457200">
              <a:buFont typeface="Arial" panose="020B0604020202020204" pitchFamily="34" charset="0"/>
              <a:buChar char="•"/>
            </a:pPr>
            <a:r>
              <a:rPr lang="en-US" dirty="0" smtClean="0"/>
              <a:t>Applications</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62535811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600200"/>
            <a:ext cx="7162800" cy="3200400"/>
          </a:xfrm>
        </p:spPr>
        <p:txBody>
          <a:bodyPr/>
          <a:lstStyle/>
          <a:p>
            <a:r>
              <a:rPr lang="en-US" altLang="en-US" dirty="0"/>
              <a:t>S</a:t>
            </a:r>
            <a:r>
              <a:rPr lang="en-US" altLang="en-US" dirty="0" smtClean="0"/>
              <a:t>uccessive iteration </a:t>
            </a:r>
            <a:r>
              <a:rPr lang="en-US" altLang="en-US" dirty="0"/>
              <a:t>reveals that the objects </a:t>
            </a:r>
            <a:r>
              <a:rPr lang="en-US" altLang="en-US" dirty="0" smtClean="0"/>
              <a:t>don’t </a:t>
            </a:r>
            <a:r>
              <a:rPr lang="en-US" altLang="en-US" dirty="0"/>
              <a:t>move </a:t>
            </a:r>
            <a:r>
              <a:rPr lang="en-US" altLang="en-US" dirty="0" smtClean="0"/>
              <a:t>the groups </a:t>
            </a:r>
            <a:r>
              <a:rPr lang="en-US" altLang="en-US" dirty="0"/>
              <a:t>anymore. </a:t>
            </a:r>
          </a:p>
          <a:p>
            <a:r>
              <a:rPr lang="en-US" altLang="en-US" dirty="0"/>
              <a:t>Thus, the computation of the </a:t>
            </a:r>
            <a:r>
              <a:rPr lang="en-US" altLang="en-US" dirty="0" smtClean="0"/>
              <a:t>k-means </a:t>
            </a:r>
            <a:r>
              <a:rPr lang="en-US" altLang="en-US" dirty="0"/>
              <a:t>clustering has reached its stability and no more </a:t>
            </a:r>
            <a:r>
              <a:rPr lang="en-US" altLang="en-US" dirty="0" smtClean="0"/>
              <a:t>iterations are needed – </a:t>
            </a:r>
            <a:r>
              <a:rPr lang="en-US" altLang="en-US" b="1" dirty="0" smtClean="0"/>
              <a:t>Convergence</a:t>
            </a:r>
            <a:endParaRPr lang="en-US" altLang="en-US" b="1" dirty="0"/>
          </a:p>
          <a:p>
            <a:endParaRPr lang="en-US" dirty="0"/>
          </a:p>
        </p:txBody>
      </p:sp>
    </p:spTree>
    <p:extLst>
      <p:ext uri="{BB962C8B-B14F-4D97-AF65-F5344CB8AC3E}">
        <p14:creationId xmlns:p14="http://schemas.microsoft.com/office/powerpoint/2010/main" val="8613378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Data Set </a:t>
            </a:r>
            <a:endParaRPr lang="en-US" dirty="0"/>
          </a:p>
        </p:txBody>
      </p:sp>
      <p:sp>
        <p:nvSpPr>
          <p:cNvPr id="3" name="Subtitle 2"/>
          <p:cNvSpPr>
            <a:spLocks noGrp="1"/>
          </p:cNvSpPr>
          <p:nvPr>
            <p:ph type="subTitle" idx="1"/>
          </p:nvPr>
        </p:nvSpPr>
        <p:spPr>
          <a:xfrm>
            <a:off x="1369219" y="2177848"/>
            <a:ext cx="7423809" cy="4375352"/>
          </a:xfrm>
        </p:spPr>
        <p:txBody>
          <a:bodyPr/>
          <a:lstStyle/>
          <a:p>
            <a:r>
              <a:rPr lang="en-US" dirty="0" smtClean="0"/>
              <a:t>Abalone Data Set</a:t>
            </a:r>
          </a:p>
          <a:p>
            <a:r>
              <a:rPr lang="en-US" sz="2400" dirty="0" smtClean="0"/>
              <a:t>Abalone is a common </a:t>
            </a:r>
          </a:p>
          <a:p>
            <a:r>
              <a:rPr lang="en-US" sz="2400" dirty="0" smtClean="0"/>
              <a:t>name for a group of </a:t>
            </a:r>
          </a:p>
          <a:p>
            <a:r>
              <a:rPr lang="en-US" sz="2400" dirty="0" smtClean="0"/>
              <a:t>any small to very large </a:t>
            </a:r>
          </a:p>
          <a:p>
            <a:r>
              <a:rPr lang="en-US" sz="2400" dirty="0" smtClean="0"/>
              <a:t>edible sea snails</a:t>
            </a:r>
            <a:endParaRPr lang="en-US" sz="2400" dirty="0"/>
          </a:p>
          <a:p>
            <a:endParaRPr lang="en-US" sz="2400" dirty="0" smtClean="0"/>
          </a:p>
          <a:p>
            <a:endParaRPr lang="en-US" sz="2400" dirty="0" smtClean="0"/>
          </a:p>
          <a:p>
            <a:endParaRPr lang="en-US" sz="2400" dirty="0"/>
          </a:p>
          <a:p>
            <a:endParaRPr lang="en-US" sz="2400" dirty="0"/>
          </a:p>
          <a:p>
            <a:r>
              <a:rPr lang="en-US" sz="2400" dirty="0" smtClean="0"/>
              <a:t>We are trying to determine the properties of a cluster group of abalone based on its various attributes in the data set</a:t>
            </a:r>
            <a:r>
              <a:rPr lang="en-US" dirty="0" smtClean="0"/>
              <a:t>. </a:t>
            </a:r>
            <a:endParaRPr lang="en-US" dirty="0"/>
          </a:p>
        </p:txBody>
      </p:sp>
      <p:pic>
        <p:nvPicPr>
          <p:cNvPr id="1026" name="Picture 2" descr="http://upload.wikimedia.org/wikipedia/commons/b/bc/Abalone_at_California_Academy_of_Scienc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2173299"/>
            <a:ext cx="4525828" cy="301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07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Attributes of the Data Set</a:t>
            </a:r>
            <a:endParaRPr lang="en-US" dirty="0"/>
          </a:p>
        </p:txBody>
      </p:sp>
      <p:sp>
        <p:nvSpPr>
          <p:cNvPr id="3" name="Subtitle 2"/>
          <p:cNvSpPr>
            <a:spLocks noGrp="1"/>
          </p:cNvSpPr>
          <p:nvPr>
            <p:ph type="subTitle" idx="1"/>
          </p:nvPr>
        </p:nvSpPr>
        <p:spPr>
          <a:xfrm>
            <a:off x="1363853" y="1942466"/>
            <a:ext cx="6256147" cy="4458334"/>
          </a:xfrm>
        </p:spPr>
        <p:txBody>
          <a:bodyPr/>
          <a:lstStyle/>
          <a:p>
            <a:pPr marL="457200" indent="-457200">
              <a:buFont typeface="Arial" panose="020B0604020202020204" pitchFamily="34" charset="0"/>
              <a:buChar char="•"/>
            </a:pPr>
            <a:r>
              <a:rPr lang="en-US" sz="2800" dirty="0" smtClean="0"/>
              <a:t>Sex                          </a:t>
            </a:r>
            <a:r>
              <a:rPr lang="en-US" sz="2800" dirty="0"/>
              <a:t>Height</a:t>
            </a:r>
          </a:p>
          <a:p>
            <a:pPr marL="457200" indent="-457200">
              <a:buFont typeface="Arial" panose="020B0604020202020204" pitchFamily="34" charset="0"/>
              <a:buChar char="•"/>
            </a:pPr>
            <a:r>
              <a:rPr lang="en-US" sz="2800" dirty="0"/>
              <a:t>Whole </a:t>
            </a:r>
            <a:r>
              <a:rPr lang="en-US" sz="2800" dirty="0" smtClean="0"/>
              <a:t>Weight       Shucked </a:t>
            </a:r>
            <a:r>
              <a:rPr lang="en-US" sz="2800" dirty="0"/>
              <a:t>Weight</a:t>
            </a:r>
          </a:p>
          <a:p>
            <a:pPr marL="457200" indent="-457200">
              <a:buFont typeface="Arial" panose="020B0604020202020204" pitchFamily="34" charset="0"/>
              <a:buChar char="•"/>
            </a:pPr>
            <a:r>
              <a:rPr lang="en-US" sz="2800" dirty="0"/>
              <a:t>Viscera </a:t>
            </a:r>
            <a:r>
              <a:rPr lang="en-US" sz="2800" dirty="0" smtClean="0"/>
              <a:t>Weight      Shell </a:t>
            </a:r>
            <a:r>
              <a:rPr lang="en-US" sz="2800" dirty="0"/>
              <a:t>Weight</a:t>
            </a:r>
          </a:p>
          <a:p>
            <a:pPr marL="457200" indent="-457200">
              <a:buFont typeface="Arial" panose="020B0604020202020204" pitchFamily="34" charset="0"/>
              <a:buChar char="•"/>
            </a:pPr>
            <a:r>
              <a:rPr lang="en-US" sz="2800" dirty="0" smtClean="0"/>
              <a:t>Rings                       Length </a:t>
            </a:r>
          </a:p>
          <a:p>
            <a:pPr marL="457200" indent="-457200">
              <a:buFont typeface="Arial" panose="020B0604020202020204" pitchFamily="34" charset="0"/>
              <a:buChar char="•"/>
            </a:pPr>
            <a:r>
              <a:rPr lang="en-US" sz="2800" dirty="0" smtClean="0"/>
              <a:t>Diameter</a:t>
            </a:r>
          </a:p>
        </p:txBody>
      </p:sp>
      <p:pic>
        <p:nvPicPr>
          <p:cNvPr id="5" name="Picture 4"/>
          <p:cNvPicPr>
            <a:picLocks noChangeAspect="1"/>
          </p:cNvPicPr>
          <p:nvPr/>
        </p:nvPicPr>
        <p:blipFill>
          <a:blip r:embed="rId2"/>
          <a:stretch>
            <a:fillRect/>
          </a:stretch>
        </p:blipFill>
        <p:spPr>
          <a:xfrm>
            <a:off x="1219200" y="3962400"/>
            <a:ext cx="7193227" cy="2170101"/>
          </a:xfrm>
          <a:prstGeom prst="rect">
            <a:avLst/>
          </a:prstGeom>
        </p:spPr>
      </p:pic>
    </p:spTree>
    <p:extLst>
      <p:ext uri="{BB962C8B-B14F-4D97-AF65-F5344CB8AC3E}">
        <p14:creationId xmlns:p14="http://schemas.microsoft.com/office/powerpoint/2010/main" val="316981196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52600"/>
            <a:ext cx="7043208" cy="2590800"/>
          </a:xfrm>
        </p:spPr>
        <p:txBody>
          <a:bodyPr/>
          <a:lstStyle/>
          <a:p>
            <a:r>
              <a:rPr lang="en-US" dirty="0" smtClean="0"/>
              <a:t>Demonstration of K-means Algorithm with the help of 		XL-Miner</a:t>
            </a:r>
            <a:endParaRPr lang="en-US" dirty="0"/>
          </a:p>
        </p:txBody>
      </p:sp>
    </p:spTree>
    <p:extLst>
      <p:ext uri="{BB962C8B-B14F-4D97-AF65-F5344CB8AC3E}">
        <p14:creationId xmlns:p14="http://schemas.microsoft.com/office/powerpoint/2010/main" val="274746707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49805"/>
            <a:ext cx="7802827" cy="1523494"/>
          </a:xfrm>
        </p:spPr>
        <p:txBody>
          <a:bodyPr/>
          <a:lstStyle/>
          <a:p>
            <a:pPr algn="ctr"/>
            <a:r>
              <a:rPr lang="en-US" dirty="0" smtClean="0"/>
              <a:t>Finding the number of Clusters using Elbow Method in 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43175"/>
            <a:ext cx="5800725" cy="3400425"/>
          </a:xfrm>
          <a:prstGeom prst="rect">
            <a:avLst/>
          </a:prstGeom>
        </p:spPr>
      </p:pic>
      <p:sp>
        <p:nvSpPr>
          <p:cNvPr id="6" name="Oval 5"/>
          <p:cNvSpPr/>
          <p:nvPr/>
        </p:nvSpPr>
        <p:spPr bwMode="auto">
          <a:xfrm>
            <a:off x="3505200" y="4648200"/>
            <a:ext cx="228600" cy="22860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5342387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read the output?</a:t>
            </a:r>
            <a:endParaRPr lang="en-US" dirty="0"/>
          </a:p>
        </p:txBody>
      </p:sp>
      <p:sp>
        <p:nvSpPr>
          <p:cNvPr id="3" name="Subtitle 2"/>
          <p:cNvSpPr>
            <a:spLocks noGrp="1"/>
          </p:cNvSpPr>
          <p:nvPr>
            <p:ph type="subTitle" idx="1"/>
          </p:nvPr>
        </p:nvSpPr>
        <p:spPr>
          <a:xfrm>
            <a:off x="1392830" y="1942466"/>
            <a:ext cx="7043208" cy="4305934"/>
          </a:xfrm>
        </p:spPr>
        <p:txBody>
          <a:bodyPr/>
          <a:lstStyle/>
          <a:p>
            <a:r>
              <a:rPr lang="en-US" dirty="0" smtClean="0"/>
              <a:t>Cluster Centers – </a:t>
            </a:r>
          </a:p>
          <a:p>
            <a:r>
              <a:rPr lang="en-US" dirty="0"/>
              <a:t>	</a:t>
            </a:r>
            <a:r>
              <a:rPr lang="en-US" sz="2800" dirty="0" smtClean="0"/>
              <a:t>This table gives the distance between the cluster centers. As it can be seen cluster 1 is very close to cluster 2 (smallest distance 1.707) and cluster 3 is very different from cluster 4(largest distance 6.30)  </a:t>
            </a:r>
          </a:p>
          <a:p>
            <a:endParaRPr lang="en-US" dirty="0"/>
          </a:p>
        </p:txBody>
      </p:sp>
      <p:pic>
        <p:nvPicPr>
          <p:cNvPr id="4" name="Picture 3"/>
          <p:cNvPicPr>
            <a:picLocks noChangeAspect="1"/>
          </p:cNvPicPr>
          <p:nvPr/>
        </p:nvPicPr>
        <p:blipFill>
          <a:blip r:embed="rId2"/>
          <a:stretch>
            <a:fillRect/>
          </a:stretch>
        </p:blipFill>
        <p:spPr>
          <a:xfrm>
            <a:off x="1408070" y="4419600"/>
            <a:ext cx="4619625" cy="1914525"/>
          </a:xfrm>
          <a:prstGeom prst="rect">
            <a:avLst/>
          </a:prstGeom>
        </p:spPr>
      </p:pic>
    </p:spTree>
    <p:extLst>
      <p:ext uri="{BB962C8B-B14F-4D97-AF65-F5344CB8AC3E}">
        <p14:creationId xmlns:p14="http://schemas.microsoft.com/office/powerpoint/2010/main" val="31761644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Continued…</a:t>
            </a:r>
            <a:endParaRPr lang="en-US" dirty="0"/>
          </a:p>
        </p:txBody>
      </p:sp>
      <p:sp>
        <p:nvSpPr>
          <p:cNvPr id="3" name="Subtitle 2"/>
          <p:cNvSpPr>
            <a:spLocks noGrp="1"/>
          </p:cNvSpPr>
          <p:nvPr>
            <p:ph type="subTitle" idx="1"/>
          </p:nvPr>
        </p:nvSpPr>
        <p:spPr>
          <a:xfrm>
            <a:off x="1369219" y="1942466"/>
            <a:ext cx="7043208" cy="461665"/>
          </a:xfrm>
        </p:spPr>
        <p:txBody>
          <a:bodyPr/>
          <a:lstStyle/>
          <a:p>
            <a:r>
              <a:rPr lang="en-US" dirty="0" smtClean="0"/>
              <a:t>Data Summary – </a:t>
            </a:r>
          </a:p>
          <a:p>
            <a:r>
              <a:rPr lang="en-US" sz="2800" dirty="0" smtClean="0"/>
              <a:t>This table shows the number of cluster members in each clusters in one column and the average distance from cluster members to the center of each cluster in another column.</a:t>
            </a:r>
          </a:p>
          <a:p>
            <a:endParaRPr lang="en-US" dirty="0"/>
          </a:p>
        </p:txBody>
      </p:sp>
      <p:pic>
        <p:nvPicPr>
          <p:cNvPr id="4" name="Picture 3"/>
          <p:cNvPicPr>
            <a:picLocks noChangeAspect="1"/>
          </p:cNvPicPr>
          <p:nvPr/>
        </p:nvPicPr>
        <p:blipFill>
          <a:blip r:embed="rId2"/>
          <a:stretch>
            <a:fillRect/>
          </a:stretch>
        </p:blipFill>
        <p:spPr>
          <a:xfrm>
            <a:off x="1369219" y="4114800"/>
            <a:ext cx="3171173" cy="2362200"/>
          </a:xfrm>
          <a:prstGeom prst="rect">
            <a:avLst/>
          </a:prstGeom>
        </p:spPr>
      </p:pic>
    </p:spTree>
    <p:extLst>
      <p:ext uri="{BB962C8B-B14F-4D97-AF65-F5344CB8AC3E}">
        <p14:creationId xmlns:p14="http://schemas.microsoft.com/office/powerpoint/2010/main" val="4914960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Visualizing K-means 			clustering </a:t>
            </a:r>
            <a:endParaRPr lang="en-US" dirty="0"/>
          </a:p>
        </p:txBody>
      </p:sp>
      <p:pic>
        <p:nvPicPr>
          <p:cNvPr id="3" name="Picture 2"/>
          <p:cNvPicPr>
            <a:picLocks noChangeAspect="1"/>
          </p:cNvPicPr>
          <p:nvPr/>
        </p:nvPicPr>
        <p:blipFill>
          <a:blip r:embed="rId2"/>
          <a:stretch>
            <a:fillRect/>
          </a:stretch>
        </p:blipFill>
        <p:spPr>
          <a:xfrm>
            <a:off x="1981200" y="2173299"/>
            <a:ext cx="5410200" cy="4075101"/>
          </a:xfrm>
          <a:prstGeom prst="rect">
            <a:avLst/>
          </a:prstGeom>
        </p:spPr>
      </p:pic>
    </p:spTree>
    <p:extLst>
      <p:ext uri="{BB962C8B-B14F-4D97-AF65-F5344CB8AC3E}">
        <p14:creationId xmlns:p14="http://schemas.microsoft.com/office/powerpoint/2010/main" val="37957859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533400"/>
            <a:ext cx="8077200" cy="5562600"/>
          </a:xfrm>
          <a:prstGeom prst="rect">
            <a:avLst/>
          </a:prstGeom>
        </p:spPr>
      </p:pic>
    </p:spTree>
    <p:extLst>
      <p:ext uri="{BB962C8B-B14F-4D97-AF65-F5344CB8AC3E}">
        <p14:creationId xmlns:p14="http://schemas.microsoft.com/office/powerpoint/2010/main" val="36231619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14600"/>
            <a:ext cx="7802827" cy="1523494"/>
          </a:xfrm>
        </p:spPr>
        <p:txBody>
          <a:bodyPr/>
          <a:lstStyle/>
          <a:p>
            <a:r>
              <a:rPr lang="en-US" dirty="0" smtClean="0"/>
              <a:t>K-means Algorithm - Demo 				with R</a:t>
            </a:r>
            <a:endParaRPr lang="en-US" dirty="0"/>
          </a:p>
        </p:txBody>
      </p:sp>
    </p:spTree>
    <p:extLst>
      <p:ext uri="{BB962C8B-B14F-4D97-AF65-F5344CB8AC3E}">
        <p14:creationId xmlns:p14="http://schemas.microsoft.com/office/powerpoint/2010/main" val="25356535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Clustering?</a:t>
            </a:r>
            <a:endParaRPr lang="en-US" dirty="0"/>
          </a:p>
        </p:txBody>
      </p:sp>
      <p:sp>
        <p:nvSpPr>
          <p:cNvPr id="3" name="Subtitle 2"/>
          <p:cNvSpPr>
            <a:spLocks noGrp="1"/>
          </p:cNvSpPr>
          <p:nvPr>
            <p:ph type="subTitle" idx="1"/>
          </p:nvPr>
        </p:nvSpPr>
        <p:spPr>
          <a:xfrm>
            <a:off x="1367073" y="2189398"/>
            <a:ext cx="7043208" cy="461665"/>
          </a:xfrm>
        </p:spPr>
        <p:txBody>
          <a:bodyPr/>
          <a:lstStyle/>
          <a:p>
            <a:r>
              <a:rPr lang="en-US" dirty="0" smtClean="0"/>
              <a:t>Clustering refers to </a:t>
            </a:r>
            <a:r>
              <a:rPr lang="en-US" b="1" dirty="0" smtClean="0"/>
              <a:t>classification</a:t>
            </a:r>
            <a:r>
              <a:rPr lang="en-US" dirty="0" smtClean="0"/>
              <a:t> of objects into different groups, or more precisely, the </a:t>
            </a:r>
            <a:r>
              <a:rPr lang="en-US" b="1" dirty="0" smtClean="0"/>
              <a:t>partitioning</a:t>
            </a:r>
            <a:r>
              <a:rPr lang="en-US" dirty="0" smtClean="0"/>
              <a:t> of a </a:t>
            </a:r>
            <a:r>
              <a:rPr lang="en-US" b="1" dirty="0" smtClean="0"/>
              <a:t>dataset</a:t>
            </a:r>
            <a:r>
              <a:rPr lang="en-US" dirty="0" smtClean="0"/>
              <a:t> into </a:t>
            </a:r>
            <a:r>
              <a:rPr lang="en-US" b="1" dirty="0" smtClean="0"/>
              <a:t>subsets</a:t>
            </a:r>
            <a:r>
              <a:rPr lang="en-US" dirty="0" smtClean="0"/>
              <a:t>(clusters), so that the data in each subset(ideally) share some common trait – often according to some defined </a:t>
            </a:r>
            <a:r>
              <a:rPr lang="en-US" b="1" dirty="0" smtClean="0"/>
              <a:t>distance measure</a:t>
            </a:r>
            <a:r>
              <a:rPr lang="en-US" dirty="0" smtClean="0"/>
              <a:t>.</a:t>
            </a:r>
            <a:endParaRPr lang="en-US" dirty="0"/>
          </a:p>
        </p:txBody>
      </p:sp>
    </p:spTree>
    <p:extLst>
      <p:ext uri="{BB962C8B-B14F-4D97-AF65-F5344CB8AC3E}">
        <p14:creationId xmlns:p14="http://schemas.microsoft.com/office/powerpoint/2010/main" val="33259552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0600" y="609600"/>
            <a:ext cx="7562110" cy="3429000"/>
          </a:xfrm>
          <a:prstGeom prst="rect">
            <a:avLst/>
          </a:prstGeom>
        </p:spPr>
      </p:pic>
      <p:pic>
        <p:nvPicPr>
          <p:cNvPr id="4" name="Picture 3"/>
          <p:cNvPicPr>
            <a:picLocks noChangeAspect="1"/>
          </p:cNvPicPr>
          <p:nvPr/>
        </p:nvPicPr>
        <p:blipFill>
          <a:blip r:embed="rId3"/>
          <a:stretch>
            <a:fillRect/>
          </a:stretch>
        </p:blipFill>
        <p:spPr>
          <a:xfrm>
            <a:off x="990601" y="4267200"/>
            <a:ext cx="7562110" cy="1676400"/>
          </a:xfrm>
          <a:prstGeom prst="rect">
            <a:avLst/>
          </a:prstGeom>
        </p:spPr>
      </p:pic>
    </p:spTree>
    <p:extLst>
      <p:ext uri="{BB962C8B-B14F-4D97-AF65-F5344CB8AC3E}">
        <p14:creationId xmlns:p14="http://schemas.microsoft.com/office/powerpoint/2010/main" val="33677685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7043208" cy="1523494"/>
          </a:xfrm>
        </p:spPr>
        <p:txBody>
          <a:bodyPr/>
          <a:lstStyle/>
          <a:p>
            <a:r>
              <a:rPr lang="en-US" dirty="0" smtClean="0"/>
              <a:t>Visualizing Data using R</a:t>
            </a:r>
            <a:endParaRPr lang="en-US" dirty="0"/>
          </a:p>
        </p:txBody>
      </p:sp>
      <p:pic>
        <p:nvPicPr>
          <p:cNvPr id="5" name="Picture 4"/>
          <p:cNvPicPr>
            <a:picLocks noChangeAspect="1"/>
          </p:cNvPicPr>
          <p:nvPr/>
        </p:nvPicPr>
        <p:blipFill>
          <a:blip r:embed="rId2"/>
          <a:stretch>
            <a:fillRect/>
          </a:stretch>
        </p:blipFill>
        <p:spPr>
          <a:xfrm>
            <a:off x="1143000" y="2018794"/>
            <a:ext cx="7081433" cy="3658106"/>
          </a:xfrm>
          <a:prstGeom prst="rect">
            <a:avLst/>
          </a:prstGeom>
        </p:spPr>
      </p:pic>
    </p:spTree>
    <p:extLst>
      <p:ext uri="{BB962C8B-B14F-4D97-AF65-F5344CB8AC3E}">
        <p14:creationId xmlns:p14="http://schemas.microsoft.com/office/powerpoint/2010/main" val="34433623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838200"/>
            <a:ext cx="7246461" cy="4657725"/>
          </a:xfrm>
          <a:prstGeom prst="rect">
            <a:avLst/>
          </a:prstGeom>
        </p:spPr>
      </p:pic>
    </p:spTree>
    <p:extLst>
      <p:ext uri="{BB962C8B-B14F-4D97-AF65-F5344CB8AC3E}">
        <p14:creationId xmlns:p14="http://schemas.microsoft.com/office/powerpoint/2010/main" val="16488564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8712" y="990600"/>
            <a:ext cx="6886575" cy="4514850"/>
          </a:xfrm>
          <a:prstGeom prst="rect">
            <a:avLst/>
          </a:prstGeom>
        </p:spPr>
      </p:pic>
    </p:spTree>
    <p:extLst>
      <p:ext uri="{BB962C8B-B14F-4D97-AF65-F5344CB8AC3E}">
        <p14:creationId xmlns:p14="http://schemas.microsoft.com/office/powerpoint/2010/main" val="297925740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6760" y="838200"/>
            <a:ext cx="7867909" cy="5105399"/>
          </a:xfrm>
          <a:prstGeom prst="rect">
            <a:avLst/>
          </a:prstGeom>
        </p:spPr>
      </p:pic>
    </p:spTree>
    <p:extLst>
      <p:ext uri="{BB962C8B-B14F-4D97-AF65-F5344CB8AC3E}">
        <p14:creationId xmlns:p14="http://schemas.microsoft.com/office/powerpoint/2010/main" val="9273605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649805"/>
            <a:ext cx="7345627" cy="1523494"/>
          </a:xfrm>
        </p:spPr>
        <p:txBody>
          <a:bodyPr/>
          <a:lstStyle/>
          <a:p>
            <a:r>
              <a:rPr lang="en-US" dirty="0" smtClean="0"/>
              <a:t>Comments on K-means 				Clustering</a:t>
            </a:r>
            <a:endParaRPr lang="en-US" dirty="0"/>
          </a:p>
        </p:txBody>
      </p:sp>
      <p:sp>
        <p:nvSpPr>
          <p:cNvPr id="3" name="Subtitle 2"/>
          <p:cNvSpPr>
            <a:spLocks noGrp="1"/>
          </p:cNvSpPr>
          <p:nvPr>
            <p:ph type="subTitle" idx="1"/>
          </p:nvPr>
        </p:nvSpPr>
        <p:spPr>
          <a:xfrm>
            <a:off x="1066800" y="1981200"/>
            <a:ext cx="7345363" cy="4800600"/>
          </a:xfrm>
        </p:spPr>
        <p:txBody>
          <a:bodyPr/>
          <a:lstStyle/>
          <a:p>
            <a:r>
              <a:rPr lang="en-US" altLang="en-US" sz="2800" u="sng" dirty="0"/>
              <a:t>Strength</a:t>
            </a:r>
            <a:r>
              <a:rPr lang="en-US" altLang="en-US" sz="2800" dirty="0"/>
              <a:t> </a:t>
            </a:r>
          </a:p>
          <a:p>
            <a:pPr marL="800082" lvl="1" indent="-342900" algn="l">
              <a:buFont typeface="Arial" panose="020B0604020202020204" pitchFamily="34" charset="0"/>
              <a:buChar char="•"/>
            </a:pPr>
            <a:r>
              <a:rPr lang="en-US" altLang="en-US" sz="2400" i="1" dirty="0"/>
              <a:t>Relatively efficient</a:t>
            </a:r>
            <a:r>
              <a:rPr lang="en-US" altLang="en-US" sz="2400" dirty="0"/>
              <a:t>: </a:t>
            </a:r>
            <a:r>
              <a:rPr lang="en-US" altLang="en-US" sz="2400" i="1" dirty="0"/>
              <a:t>O</a:t>
            </a:r>
            <a:r>
              <a:rPr lang="en-US" altLang="en-US" sz="2400" dirty="0"/>
              <a:t>(</a:t>
            </a:r>
            <a:r>
              <a:rPr lang="en-US" altLang="en-US" sz="2400" i="1" dirty="0" err="1"/>
              <a:t>tkn</a:t>
            </a:r>
            <a:r>
              <a:rPr lang="en-US" altLang="en-US" sz="2400" dirty="0"/>
              <a:t>), where </a:t>
            </a:r>
            <a:r>
              <a:rPr lang="en-US" altLang="en-US" sz="2400" i="1" dirty="0"/>
              <a:t>n</a:t>
            </a:r>
            <a:r>
              <a:rPr lang="en-US" altLang="en-US" sz="2400" dirty="0"/>
              <a:t> is # objects, </a:t>
            </a:r>
            <a:r>
              <a:rPr lang="en-US" altLang="en-US" sz="2400" i="1" dirty="0"/>
              <a:t>k</a:t>
            </a:r>
            <a:r>
              <a:rPr lang="en-US" altLang="en-US" sz="2400" dirty="0"/>
              <a:t> is # clusters, and </a:t>
            </a:r>
            <a:r>
              <a:rPr lang="en-US" altLang="en-US" sz="2400" i="1" dirty="0"/>
              <a:t>t  </a:t>
            </a:r>
            <a:r>
              <a:rPr lang="en-US" altLang="en-US" sz="2400" dirty="0"/>
              <a:t>is # iterations. Normally, </a:t>
            </a:r>
            <a:r>
              <a:rPr lang="en-US" altLang="en-US" sz="2400" i="1" dirty="0"/>
              <a:t>k</a:t>
            </a:r>
            <a:r>
              <a:rPr lang="en-US" altLang="en-US" sz="2400" dirty="0"/>
              <a:t>, </a:t>
            </a:r>
            <a:r>
              <a:rPr lang="en-US" altLang="en-US" sz="2400" i="1" dirty="0"/>
              <a:t>t</a:t>
            </a:r>
            <a:r>
              <a:rPr lang="en-US" altLang="en-US" sz="2400" dirty="0"/>
              <a:t> &lt;&lt; </a:t>
            </a:r>
            <a:r>
              <a:rPr lang="en-US" altLang="en-US" sz="2400" i="1" dirty="0"/>
              <a:t>n</a:t>
            </a:r>
            <a:r>
              <a:rPr lang="en-US" altLang="en-US" sz="2400" dirty="0"/>
              <a:t>.</a:t>
            </a:r>
          </a:p>
          <a:p>
            <a:pPr marL="800082" lvl="1" indent="-342900" algn="l">
              <a:buFont typeface="Arial" panose="020B0604020202020204" pitchFamily="34" charset="0"/>
              <a:buChar char="•"/>
            </a:pPr>
            <a:r>
              <a:rPr lang="en-US" altLang="en-US" sz="2400" dirty="0"/>
              <a:t>Often terminates at a </a:t>
            </a:r>
            <a:r>
              <a:rPr lang="en-US" altLang="en-US" sz="2400" i="1" dirty="0"/>
              <a:t>local optimum</a:t>
            </a:r>
            <a:r>
              <a:rPr lang="en-US" altLang="en-US" sz="2400" dirty="0"/>
              <a:t>. The </a:t>
            </a:r>
            <a:r>
              <a:rPr lang="en-US" altLang="en-US" sz="2400" i="1" dirty="0"/>
              <a:t>global optimum</a:t>
            </a:r>
            <a:r>
              <a:rPr lang="en-US" altLang="en-US" sz="2400" dirty="0"/>
              <a:t> may be found using techniques such as: </a:t>
            </a:r>
            <a:r>
              <a:rPr lang="en-US" altLang="en-US" sz="2400" i="1" dirty="0"/>
              <a:t>deterministic annealing</a:t>
            </a:r>
            <a:r>
              <a:rPr lang="en-US" altLang="en-US" sz="2400" dirty="0"/>
              <a:t> and </a:t>
            </a:r>
            <a:r>
              <a:rPr lang="en-US" altLang="en-US" sz="2400" i="1" dirty="0"/>
              <a:t>genetic algorithms</a:t>
            </a:r>
            <a:endParaRPr lang="en-US" altLang="en-US" sz="2400" dirty="0"/>
          </a:p>
          <a:p>
            <a:r>
              <a:rPr lang="en-US" altLang="en-US" sz="2800" u="sng" dirty="0"/>
              <a:t>Weakness</a:t>
            </a:r>
            <a:endParaRPr lang="en-US" altLang="en-US" sz="2800" dirty="0"/>
          </a:p>
          <a:p>
            <a:pPr marL="800082" lvl="1" indent="-342900" algn="l">
              <a:buFont typeface="Arial" panose="020B0604020202020204" pitchFamily="34" charset="0"/>
              <a:buChar char="•"/>
            </a:pPr>
            <a:r>
              <a:rPr lang="en-US" altLang="en-US" sz="2400" dirty="0"/>
              <a:t>Applicable only when </a:t>
            </a:r>
            <a:r>
              <a:rPr lang="en-US" altLang="en-US" sz="2400" i="1" dirty="0"/>
              <a:t>mean</a:t>
            </a:r>
            <a:r>
              <a:rPr lang="en-US" altLang="en-US" sz="2400" dirty="0"/>
              <a:t> is defined, then what about categorical data</a:t>
            </a:r>
            <a:r>
              <a:rPr lang="en-US" altLang="en-US" sz="2400" dirty="0" smtClean="0"/>
              <a:t>?</a:t>
            </a:r>
          </a:p>
          <a:p>
            <a:pPr marL="800082" lvl="1" indent="-342900" algn="l">
              <a:buFont typeface="Arial" panose="020B0604020202020204" pitchFamily="34" charset="0"/>
              <a:buChar char="•"/>
            </a:pPr>
            <a:r>
              <a:rPr lang="en-US" altLang="en-US" sz="2400" dirty="0" smtClean="0"/>
              <a:t>Need to specify </a:t>
            </a:r>
            <a:r>
              <a:rPr lang="en-US" altLang="en-US" sz="2400" i="1" dirty="0" smtClean="0"/>
              <a:t>k, </a:t>
            </a:r>
            <a:r>
              <a:rPr lang="en-US" altLang="en-US" sz="2400" dirty="0" smtClean="0"/>
              <a:t>the </a:t>
            </a:r>
            <a:r>
              <a:rPr lang="en-US" altLang="en-US" sz="2400" i="1" dirty="0" smtClean="0"/>
              <a:t>number</a:t>
            </a:r>
            <a:r>
              <a:rPr lang="en-US" altLang="en-US" sz="2400" dirty="0" smtClean="0"/>
              <a:t> of clusters, in advance</a:t>
            </a:r>
            <a:endParaRPr lang="en-US" altLang="en-US" sz="2400" dirty="0"/>
          </a:p>
          <a:p>
            <a:pPr marL="800082" lvl="1" indent="-342900" algn="l">
              <a:buFont typeface="Arial" panose="020B0604020202020204" pitchFamily="34" charset="0"/>
              <a:buChar char="•"/>
            </a:pPr>
            <a:r>
              <a:rPr lang="en-US" altLang="en-US" sz="2400" dirty="0" smtClean="0"/>
              <a:t>Unable </a:t>
            </a:r>
            <a:r>
              <a:rPr lang="en-US" altLang="en-US" sz="2400" dirty="0"/>
              <a:t>to handle noisy data and </a:t>
            </a:r>
            <a:r>
              <a:rPr lang="en-US" altLang="en-US" sz="2400" i="1" dirty="0"/>
              <a:t>outliers</a:t>
            </a:r>
            <a:endParaRPr lang="en-US" altLang="en-US" sz="2400" dirty="0"/>
          </a:p>
          <a:p>
            <a:endParaRPr lang="en-US" dirty="0"/>
          </a:p>
        </p:txBody>
      </p:sp>
    </p:spTree>
    <p:extLst>
      <p:ext uri="{BB962C8B-B14F-4D97-AF65-F5344CB8AC3E}">
        <p14:creationId xmlns:p14="http://schemas.microsoft.com/office/powerpoint/2010/main" val="314955792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a:t>
            </a:r>
            <a:endParaRPr lang="en-US" dirty="0"/>
          </a:p>
        </p:txBody>
      </p:sp>
      <p:sp>
        <p:nvSpPr>
          <p:cNvPr id="3" name="Subtitle 2"/>
          <p:cNvSpPr>
            <a:spLocks noGrp="1"/>
          </p:cNvSpPr>
          <p:nvPr>
            <p:ph type="subTitle" idx="1"/>
          </p:nvPr>
        </p:nvSpPr>
        <p:spPr>
          <a:xfrm>
            <a:off x="1368954" y="1828800"/>
            <a:ext cx="7043473" cy="4876800"/>
          </a:xfrm>
        </p:spPr>
        <p:txBody>
          <a:bodyPr/>
          <a:lstStyle/>
          <a:p>
            <a:pPr marL="457200" indent="-457200">
              <a:buFont typeface="Arial" panose="020B0604020202020204" pitchFamily="34" charset="0"/>
              <a:buChar char="•"/>
            </a:pPr>
            <a:r>
              <a:rPr lang="en-US" sz="2800" dirty="0"/>
              <a:t>Marketing – we may be interested in finding clusters of customers with similar buying behavior</a:t>
            </a:r>
          </a:p>
          <a:p>
            <a:pPr marL="457200" indent="-457200">
              <a:buFont typeface="Arial" panose="020B0604020202020204" pitchFamily="34" charset="0"/>
              <a:buChar char="•"/>
            </a:pPr>
            <a:r>
              <a:rPr lang="en-US" sz="2800" dirty="0"/>
              <a:t>Biometrics – authenticating with fingerprinting technology.</a:t>
            </a:r>
          </a:p>
          <a:p>
            <a:pPr marL="457200" indent="-457200">
              <a:buFont typeface="Arial" panose="020B0604020202020204" pitchFamily="34" charset="0"/>
              <a:buChar char="•"/>
            </a:pPr>
            <a:r>
              <a:rPr lang="en-US" sz="2800" dirty="0"/>
              <a:t>Diagnostic Systems – we may be interested in diagnosis of a disease based on symptoms or buy studying the genomic behavior</a:t>
            </a:r>
          </a:p>
          <a:p>
            <a:pPr marL="457200" indent="-457200">
              <a:buFont typeface="Arial" panose="020B0604020202020204" pitchFamily="34" charset="0"/>
              <a:buChar char="•"/>
            </a:pPr>
            <a:r>
              <a:rPr lang="en-US" sz="2800" dirty="0"/>
              <a:t>Optical Character Recognition – classification through the pattern matching</a:t>
            </a:r>
          </a:p>
          <a:p>
            <a:pPr marL="457200" indent="-4572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30163299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	   Thank you</a:t>
            </a:r>
            <a:endParaRPr lang="en-US" dirty="0"/>
          </a:p>
        </p:txBody>
      </p:sp>
    </p:spTree>
    <p:extLst>
      <p:ext uri="{BB962C8B-B14F-4D97-AF65-F5344CB8AC3E}">
        <p14:creationId xmlns:p14="http://schemas.microsoft.com/office/powerpoint/2010/main" val="380424940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		Queries?</a:t>
            </a:r>
            <a:endParaRPr lang="en-US" dirty="0"/>
          </a:p>
        </p:txBody>
      </p:sp>
    </p:spTree>
    <p:extLst>
      <p:ext uri="{BB962C8B-B14F-4D97-AF65-F5344CB8AC3E}">
        <p14:creationId xmlns:p14="http://schemas.microsoft.com/office/powerpoint/2010/main" val="28093102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Desirable properties of a Clustering Algorithm</a:t>
            </a:r>
            <a:endParaRPr lang="en-US" dirty="0"/>
          </a:p>
        </p:txBody>
      </p:sp>
      <p:sp>
        <p:nvSpPr>
          <p:cNvPr id="3" name="Subtitle 2"/>
          <p:cNvSpPr>
            <a:spLocks noGrp="1"/>
          </p:cNvSpPr>
          <p:nvPr>
            <p:ph type="subTitle" idx="1"/>
          </p:nvPr>
        </p:nvSpPr>
        <p:spPr>
          <a:xfrm>
            <a:off x="1379951" y="2286000"/>
            <a:ext cx="6087649" cy="4038600"/>
          </a:xfrm>
        </p:spPr>
        <p:txBody>
          <a:bodyPr/>
          <a:lstStyle/>
          <a:p>
            <a:pPr marL="457200" indent="-457200">
              <a:buFont typeface="Arial" panose="020B0604020202020204" pitchFamily="34" charset="0"/>
              <a:buChar char="•"/>
            </a:pPr>
            <a:r>
              <a:rPr lang="en-US" sz="2400" dirty="0" smtClean="0"/>
              <a:t>Higher intra-class similarity and </a:t>
            </a:r>
          </a:p>
          <a:p>
            <a:r>
              <a:rPr lang="en-US" sz="2400" dirty="0" smtClean="0"/>
              <a:t>       lower inter-class similarity</a:t>
            </a:r>
          </a:p>
          <a:p>
            <a:pPr marL="457200" indent="-457200">
              <a:buFont typeface="Arial" panose="020B0604020202020204" pitchFamily="34" charset="0"/>
              <a:buChar char="•"/>
            </a:pPr>
            <a:r>
              <a:rPr lang="en-US" sz="2400" dirty="0" smtClean="0"/>
              <a:t>Ability to deal with different data </a:t>
            </a:r>
          </a:p>
          <a:p>
            <a:r>
              <a:rPr lang="en-US" sz="2400" dirty="0" smtClean="0"/>
              <a:t>       types</a:t>
            </a:r>
          </a:p>
          <a:p>
            <a:pPr marL="457200" indent="-457200">
              <a:buFont typeface="Arial" panose="020B0604020202020204" pitchFamily="34" charset="0"/>
              <a:buChar char="•"/>
            </a:pPr>
            <a:r>
              <a:rPr lang="en-US" sz="2400" dirty="0" smtClean="0"/>
              <a:t>Minimal requirements for domain knowledge to determine input parameters</a:t>
            </a:r>
          </a:p>
          <a:p>
            <a:pPr marL="457200" indent="-457200">
              <a:buFont typeface="Arial" panose="020B0604020202020204" pitchFamily="34" charset="0"/>
              <a:buChar char="•"/>
            </a:pPr>
            <a:r>
              <a:rPr lang="en-US" sz="2400" dirty="0" smtClean="0"/>
              <a:t>Able to deal with noise outlier</a:t>
            </a:r>
          </a:p>
          <a:p>
            <a:pPr marL="457200" indent="-457200">
              <a:buFont typeface="Arial" panose="020B0604020202020204" pitchFamily="34" charset="0"/>
              <a:buChar char="•"/>
            </a:pPr>
            <a:r>
              <a:rPr lang="en-US" sz="2400" dirty="0" smtClean="0"/>
              <a:t>Insensitive to the order of input records</a:t>
            </a:r>
          </a:p>
          <a:p>
            <a:pPr marL="457200" indent="-457200">
              <a:buFont typeface="Arial" panose="020B0604020202020204" pitchFamily="34" charset="0"/>
              <a:buChar char="•"/>
            </a:pPr>
            <a:r>
              <a:rPr lang="en-US" sz="2400" dirty="0" smtClean="0"/>
              <a:t>Incorporation of user specific constraints</a:t>
            </a:r>
          </a:p>
          <a:p>
            <a:pPr marL="457200" indent="-457200">
              <a:buFont typeface="Arial" panose="020B0604020202020204" pitchFamily="34" charset="0"/>
              <a:buChar char="•"/>
            </a:pPr>
            <a:r>
              <a:rPr lang="en-US" sz="2400" dirty="0" smtClean="0"/>
              <a:t>Interpretability and usability </a:t>
            </a:r>
          </a:p>
          <a:p>
            <a:pPr marL="457200" indent="-457200">
              <a:buFont typeface="Arial" panose="020B0604020202020204" pitchFamily="34" charset="0"/>
              <a:buChar char="•"/>
            </a:pPr>
            <a:r>
              <a:rPr lang="en-US" sz="2400" dirty="0" smtClean="0"/>
              <a:t>Scalability</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62200"/>
            <a:ext cx="3019425" cy="1514475"/>
          </a:xfrm>
          <a:prstGeom prst="rect">
            <a:avLst/>
          </a:prstGeom>
        </p:spPr>
      </p:pic>
    </p:spTree>
    <p:extLst>
      <p:ext uri="{BB962C8B-B14F-4D97-AF65-F5344CB8AC3E}">
        <p14:creationId xmlns:p14="http://schemas.microsoft.com/office/powerpoint/2010/main" val="11179888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04800"/>
            <a:ext cx="7043208" cy="1523494"/>
          </a:xfrm>
        </p:spPr>
        <p:txBody>
          <a:bodyPr/>
          <a:lstStyle/>
          <a:p>
            <a:r>
              <a:rPr lang="en-US" dirty="0" smtClean="0"/>
              <a:t>Types Of Clustering</a:t>
            </a:r>
            <a:endParaRPr lang="en-US" dirty="0"/>
          </a:p>
        </p:txBody>
      </p:sp>
      <p:sp>
        <p:nvSpPr>
          <p:cNvPr id="3" name="Subtitle 2"/>
          <p:cNvSpPr>
            <a:spLocks noGrp="1"/>
          </p:cNvSpPr>
          <p:nvPr>
            <p:ph type="subTitle" idx="1"/>
          </p:nvPr>
        </p:nvSpPr>
        <p:spPr>
          <a:xfrm>
            <a:off x="1369219" y="1524000"/>
            <a:ext cx="5116878" cy="4419600"/>
          </a:xfrm>
        </p:spPr>
        <p:txBody>
          <a:bodyPr/>
          <a:lstStyle/>
          <a:p>
            <a:r>
              <a:rPr lang="en-US" dirty="0" smtClean="0">
                <a:solidFill>
                  <a:schemeClr val="bg2"/>
                </a:solidFill>
              </a:rPr>
              <a:t>Partitioning Algorithms</a:t>
            </a:r>
          </a:p>
          <a:p>
            <a:r>
              <a:rPr lang="en-US" sz="2800" dirty="0" smtClean="0"/>
              <a:t>They determine the clusters all at once. They include –</a:t>
            </a:r>
          </a:p>
          <a:p>
            <a:pPr marL="457200" indent="-457200">
              <a:buFont typeface="Arial" panose="020B0604020202020204" pitchFamily="34" charset="0"/>
              <a:buChar char="•"/>
            </a:pPr>
            <a:r>
              <a:rPr lang="en-US" sz="2400" b="1" dirty="0" smtClean="0"/>
              <a:t>K means Clustering</a:t>
            </a:r>
          </a:p>
          <a:p>
            <a:pPr marL="457200" indent="-457200">
              <a:buFont typeface="Arial" panose="020B0604020202020204" pitchFamily="34" charset="0"/>
              <a:buChar char="•"/>
            </a:pPr>
            <a:r>
              <a:rPr lang="en-US" sz="2400" dirty="0" smtClean="0"/>
              <a:t>Fuzzy c-means Clustering</a:t>
            </a:r>
          </a:p>
          <a:p>
            <a:pPr marL="457200" indent="-457200">
              <a:buFont typeface="Arial" panose="020B0604020202020204" pitchFamily="34" charset="0"/>
              <a:buChar char="•"/>
            </a:pPr>
            <a:r>
              <a:rPr lang="en-US" sz="2400" dirty="0" smtClean="0"/>
              <a:t>QT Clustering </a:t>
            </a:r>
          </a:p>
          <a:p>
            <a:r>
              <a:rPr lang="en-US" dirty="0" smtClean="0">
                <a:solidFill>
                  <a:schemeClr val="bg2"/>
                </a:solidFill>
              </a:rPr>
              <a:t>Hierarchical Algorithms</a:t>
            </a:r>
          </a:p>
          <a:p>
            <a:r>
              <a:rPr lang="en-US" sz="2800" dirty="0" smtClean="0">
                <a:solidFill>
                  <a:schemeClr val="tx1"/>
                </a:solidFill>
              </a:rPr>
              <a:t>These find successive clusters using previously established clusters. They Include –</a:t>
            </a:r>
          </a:p>
          <a:p>
            <a:pPr marL="457200" indent="-457200">
              <a:buFont typeface="Arial" panose="020B0604020202020204" pitchFamily="34" charset="0"/>
              <a:buChar char="•"/>
            </a:pPr>
            <a:r>
              <a:rPr lang="en-US" sz="2400" dirty="0" smtClean="0">
                <a:solidFill>
                  <a:schemeClr val="tx1"/>
                </a:solidFill>
              </a:rPr>
              <a:t>Agglomerative Algorithm(Bottom Up)</a:t>
            </a:r>
          </a:p>
          <a:p>
            <a:pPr marL="457200" indent="-457200">
              <a:buFont typeface="Arial" panose="020B0604020202020204" pitchFamily="34" charset="0"/>
              <a:buChar char="•"/>
            </a:pPr>
            <a:r>
              <a:rPr lang="en-US" sz="2400" dirty="0" smtClean="0">
                <a:solidFill>
                  <a:schemeClr val="tx1"/>
                </a:solidFill>
              </a:rPr>
              <a:t>Divisive Algorithms(Top-Down)</a:t>
            </a:r>
          </a:p>
          <a:p>
            <a:endParaRPr lang="en-US" sz="2800" dirty="0" smtClean="0">
              <a:solidFill>
                <a:schemeClr val="tx1"/>
              </a:solidFill>
            </a:endParaRPr>
          </a:p>
          <a:p>
            <a:endParaRPr lang="en-US" dirty="0">
              <a:solidFill>
                <a:schemeClr val="bg2"/>
              </a:solidFill>
            </a:endParaRPr>
          </a:p>
        </p:txBody>
      </p:sp>
      <p:grpSp>
        <p:nvGrpSpPr>
          <p:cNvPr id="39" name="Group 7"/>
          <p:cNvGrpSpPr>
            <a:grpSpLocks/>
          </p:cNvGrpSpPr>
          <p:nvPr/>
        </p:nvGrpSpPr>
        <p:grpSpPr bwMode="auto">
          <a:xfrm>
            <a:off x="6364602" y="2202787"/>
            <a:ext cx="2637380" cy="1416301"/>
            <a:chOff x="120" y="2532"/>
            <a:chExt cx="2286" cy="1344"/>
          </a:xfrm>
        </p:grpSpPr>
        <p:grpSp>
          <p:nvGrpSpPr>
            <p:cNvPr id="40" name="Group 8"/>
            <p:cNvGrpSpPr>
              <a:grpSpLocks/>
            </p:cNvGrpSpPr>
            <p:nvPr/>
          </p:nvGrpSpPr>
          <p:grpSpPr bwMode="auto">
            <a:xfrm>
              <a:off x="120" y="2532"/>
              <a:ext cx="2286" cy="1344"/>
              <a:chOff x="156" y="2634"/>
              <a:chExt cx="2286" cy="1344"/>
            </a:xfrm>
          </p:grpSpPr>
          <p:sp>
            <p:nvSpPr>
              <p:cNvPr id="50" name="Rectangle 9"/>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0"/>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 name="Picture 11"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 y="3190"/>
              <a:ext cx="303" cy="656"/>
            </a:xfrm>
            <a:prstGeom prst="rect">
              <a:avLst/>
            </a:prstGeom>
            <a:solidFill>
              <a:srgbClr val="FFFFFF"/>
            </a:solidFill>
          </p:spPr>
        </p:pic>
        <p:pic>
          <p:nvPicPr>
            <p:cNvPr id="42" name="Picture 12" descr="Principal Seymour  Ski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 y="2571"/>
              <a:ext cx="304" cy="653"/>
            </a:xfrm>
            <a:prstGeom prst="rect">
              <a:avLst/>
            </a:prstGeom>
            <a:solidFill>
              <a:srgbClr val="FFFFFF"/>
            </a:solidFill>
          </p:spPr>
        </p:pic>
        <p:pic>
          <p:nvPicPr>
            <p:cNvPr id="43" name="Picture 13" descr="Groundskeeper Will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2" y="2589"/>
              <a:ext cx="336" cy="514"/>
            </a:xfrm>
            <a:prstGeom prst="rect">
              <a:avLst/>
            </a:prstGeom>
            <a:solidFill>
              <a:srgbClr val="FFFFFF"/>
            </a:solidFill>
          </p:spPr>
        </p:pic>
        <p:pic>
          <p:nvPicPr>
            <p:cNvPr id="44"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 y="3253"/>
              <a:ext cx="375" cy="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 y="2551"/>
              <a:ext cx="343" cy="6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 y="2763"/>
              <a:ext cx="375" cy="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 y="3338"/>
              <a:ext cx="269" cy="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 y="3432"/>
              <a:ext cx="181" cy="4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19"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 y="2617"/>
              <a:ext cx="272" cy="836"/>
            </a:xfrm>
            <a:prstGeom prst="rect">
              <a:avLst/>
            </a:prstGeom>
            <a:solidFill>
              <a:srgbClr val="FFFFFF"/>
            </a:solidFill>
          </p:spPr>
        </p:pic>
      </p:grpSp>
      <p:grpSp>
        <p:nvGrpSpPr>
          <p:cNvPr id="5" name="Group 20"/>
          <p:cNvGrpSpPr>
            <a:grpSpLocks/>
          </p:cNvGrpSpPr>
          <p:nvPr/>
        </p:nvGrpSpPr>
        <p:grpSpPr bwMode="auto">
          <a:xfrm>
            <a:off x="6687349" y="4214174"/>
            <a:ext cx="2298378" cy="1794456"/>
            <a:chOff x="98" y="300"/>
            <a:chExt cx="3214" cy="2284"/>
          </a:xfrm>
        </p:grpSpPr>
        <p:pic>
          <p:nvPicPr>
            <p:cNvPr id="6" name="Picture 21"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3"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4"/>
            <p:cNvGrpSpPr>
              <a:grpSpLocks/>
            </p:cNvGrpSpPr>
            <p:nvPr/>
          </p:nvGrpSpPr>
          <p:grpSpPr bwMode="auto">
            <a:xfrm>
              <a:off x="1865" y="1505"/>
              <a:ext cx="1447" cy="1031"/>
              <a:chOff x="252" y="2364"/>
              <a:chExt cx="2258" cy="1608"/>
            </a:xfrm>
          </p:grpSpPr>
          <p:pic>
            <p:nvPicPr>
              <p:cNvPr id="24" name="Picture 2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30"/>
            <p:cNvSpPr>
              <a:spLocks noChangeShapeType="1"/>
            </p:cNvSpPr>
            <p:nvPr/>
          </p:nvSpPr>
          <p:spPr bwMode="auto">
            <a:xfrm flipH="1">
              <a:off x="2221" y="1167"/>
              <a:ext cx="703"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31"/>
            <p:cNvSpPr>
              <a:spLocks noChangeShapeType="1"/>
            </p:cNvSpPr>
            <p:nvPr/>
          </p:nvSpPr>
          <p:spPr bwMode="auto">
            <a:xfrm flipH="1">
              <a:off x="1193" y="710"/>
              <a:ext cx="138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2"/>
            <p:cNvSpPr>
              <a:spLocks noChangeShapeType="1"/>
            </p:cNvSpPr>
            <p:nvPr/>
          </p:nvSpPr>
          <p:spPr bwMode="auto">
            <a:xfrm rot="5400000" flipH="1">
              <a:off x="2343" y="943"/>
              <a:ext cx="457"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33"/>
            <p:cNvSpPr>
              <a:spLocks noChangeShapeType="1"/>
            </p:cNvSpPr>
            <p:nvPr/>
          </p:nvSpPr>
          <p:spPr bwMode="auto">
            <a:xfrm rot="5400000" flipH="1">
              <a:off x="1712" y="574"/>
              <a:ext cx="265"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 name="Group 34"/>
            <p:cNvGrpSpPr>
              <a:grpSpLocks/>
            </p:cNvGrpSpPr>
            <p:nvPr/>
          </p:nvGrpSpPr>
          <p:grpSpPr bwMode="auto">
            <a:xfrm>
              <a:off x="859" y="969"/>
              <a:ext cx="703" cy="377"/>
              <a:chOff x="2112" y="2976"/>
              <a:chExt cx="703" cy="377"/>
            </a:xfrm>
          </p:grpSpPr>
          <p:sp>
            <p:nvSpPr>
              <p:cNvPr id="21"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37"/>
              <p:cNvSpPr>
                <a:spLocks noChangeShapeType="1"/>
              </p:cNvSpPr>
              <p:nvPr/>
            </p:nvSpPr>
            <p:spPr bwMode="auto">
              <a:xfrm flipH="1">
                <a:off x="2112" y="2976"/>
                <a:ext cx="703"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Line 38"/>
            <p:cNvSpPr>
              <a:spLocks noChangeShapeType="1"/>
            </p:cNvSpPr>
            <p:nvPr/>
          </p:nvSpPr>
          <p:spPr bwMode="auto">
            <a:xfrm rot="5400000" flipH="1">
              <a:off x="1065" y="844"/>
              <a:ext cx="258"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9"/>
            <p:cNvSpPr>
              <a:spLocks noChangeShapeType="1"/>
            </p:cNvSpPr>
            <p:nvPr/>
          </p:nvSpPr>
          <p:spPr bwMode="auto">
            <a:xfrm flipH="1">
              <a:off x="253" y="446"/>
              <a:ext cx="158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0"/>
            <p:cNvSpPr>
              <a:spLocks noChangeShapeType="1"/>
            </p:cNvSpPr>
            <p:nvPr/>
          </p:nvSpPr>
          <p:spPr bwMode="auto">
            <a:xfrm rot="5400000" flipH="1">
              <a:off x="989" y="370"/>
              <a:ext cx="139"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034377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
        <p:nvSpPr>
          <p:cNvPr id="3" name="Subtitle 2"/>
          <p:cNvSpPr>
            <a:spLocks noGrp="1"/>
          </p:cNvSpPr>
          <p:nvPr>
            <p:ph type="subTitle" idx="1"/>
          </p:nvPr>
        </p:nvSpPr>
        <p:spPr>
          <a:xfrm>
            <a:off x="1399270" y="1942466"/>
            <a:ext cx="7043208" cy="4153534"/>
          </a:xfrm>
        </p:spPr>
        <p:txBody>
          <a:bodyPr/>
          <a:lstStyle/>
          <a:p>
            <a:r>
              <a:rPr lang="en-US" dirty="0" smtClean="0"/>
              <a:t>K-Means algorithm is an algorithm to cluster n objects based on attributes into k partitions, where k&lt;n</a:t>
            </a:r>
          </a:p>
          <a:p>
            <a:endParaRPr lang="en-US" dirty="0"/>
          </a:p>
          <a:p>
            <a:pPr marL="457200" indent="-457200">
              <a:buFont typeface="Arial" panose="020B0604020202020204" pitchFamily="34" charset="0"/>
              <a:buChar char="•"/>
            </a:pPr>
            <a:r>
              <a:rPr lang="en-US" sz="2800" dirty="0" smtClean="0"/>
              <a:t>K is a positive integer</a:t>
            </a:r>
          </a:p>
          <a:p>
            <a:pPr marL="457200" indent="-457200">
              <a:buFont typeface="Arial" panose="020B0604020202020204" pitchFamily="34" charset="0"/>
              <a:buChar char="•"/>
            </a:pPr>
            <a:r>
              <a:rPr lang="en-US" sz="2800" dirty="0" smtClean="0"/>
              <a:t>It assumes that the objects attributes form a vector space</a:t>
            </a:r>
          </a:p>
          <a:p>
            <a:pPr marL="457200" indent="-457200">
              <a:buFont typeface="Arial" panose="020B0604020202020204" pitchFamily="34" charset="0"/>
              <a:buChar char="•"/>
            </a:pPr>
            <a:r>
              <a:rPr lang="en-US" sz="2800" dirty="0" smtClean="0"/>
              <a:t>The grouping of clusters is done by minimizing the square of the distance between data and the corresponding cluster centroids</a:t>
            </a:r>
          </a:p>
          <a:p>
            <a:pPr marL="457200" indent="-4572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106422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49805"/>
            <a:ext cx="7765961" cy="1523494"/>
          </a:xfrm>
        </p:spPr>
        <p:txBody>
          <a:bodyPr/>
          <a:lstStyle/>
          <a:p>
            <a:r>
              <a:rPr lang="en-US" dirty="0" smtClean="0"/>
              <a:t>Common Distance Measures</a:t>
            </a:r>
            <a:endParaRPr lang="en-US" dirty="0"/>
          </a:p>
        </p:txBody>
      </p:sp>
      <p:sp>
        <p:nvSpPr>
          <p:cNvPr id="3" name="Subtitle 2"/>
          <p:cNvSpPr>
            <a:spLocks noGrp="1"/>
          </p:cNvSpPr>
          <p:nvPr>
            <p:ph type="subTitle" idx="1"/>
          </p:nvPr>
        </p:nvSpPr>
        <p:spPr>
          <a:xfrm>
            <a:off x="838200" y="1752600"/>
            <a:ext cx="7772400" cy="4953000"/>
          </a:xfrm>
        </p:spPr>
        <p:txBody>
          <a:bodyPr/>
          <a:lstStyle/>
          <a:p>
            <a:r>
              <a:rPr lang="en-US" sz="2400" dirty="0" smtClean="0"/>
              <a:t>Distance measure determines how the similarity of two elements is calculated and will influence the shape of the cluster</a:t>
            </a:r>
          </a:p>
          <a:p>
            <a:r>
              <a:rPr lang="en-US" sz="2400" dirty="0" smtClean="0"/>
              <a:t>These include –</a:t>
            </a:r>
          </a:p>
          <a:p>
            <a:pPr marL="457200" indent="-457200">
              <a:buFont typeface="Arial" panose="020B0604020202020204" pitchFamily="34" charset="0"/>
              <a:buChar char="•"/>
            </a:pPr>
            <a:r>
              <a:rPr lang="en-US" sz="2400" dirty="0" smtClean="0"/>
              <a:t>Euclidean Distance – Also called 2</a:t>
            </a:r>
          </a:p>
          <a:p>
            <a:r>
              <a:rPr lang="en-US" sz="2400" dirty="0" smtClean="0"/>
              <a:t>       norm distance</a:t>
            </a:r>
            <a:endParaRPr lang="en-US" sz="2400" dirty="0"/>
          </a:p>
          <a:p>
            <a:pPr marL="457200" indent="-457200">
              <a:buFont typeface="Arial" panose="020B0604020202020204" pitchFamily="34" charset="0"/>
              <a:buChar char="•"/>
            </a:pPr>
            <a:r>
              <a:rPr lang="en-US" sz="2400" dirty="0" smtClean="0"/>
              <a:t>Manhattan Distance – Also called</a:t>
            </a:r>
          </a:p>
          <a:p>
            <a:r>
              <a:rPr lang="en-US" sz="2400" dirty="0" smtClean="0"/>
              <a:t>       taxicab norm or norm1 is given by</a:t>
            </a:r>
          </a:p>
          <a:p>
            <a:pPr marL="457200" indent="-457200">
              <a:buFont typeface="Arial" panose="020B0604020202020204" pitchFamily="34" charset="0"/>
              <a:buChar char="•"/>
            </a:pPr>
            <a:r>
              <a:rPr lang="en-US" sz="2400" dirty="0" err="1" smtClean="0"/>
              <a:t>Mahalanobis</a:t>
            </a:r>
            <a:r>
              <a:rPr lang="en-US" sz="2400" dirty="0" smtClean="0"/>
              <a:t> Distance</a:t>
            </a:r>
          </a:p>
          <a:p>
            <a:pPr marL="457200" indent="-457200">
              <a:buFont typeface="Arial" panose="020B0604020202020204" pitchFamily="34" charset="0"/>
              <a:buChar char="•"/>
            </a:pPr>
            <a:r>
              <a:rPr lang="en-US" sz="2400" dirty="0" smtClean="0"/>
              <a:t>Inner Product Space</a:t>
            </a:r>
          </a:p>
          <a:p>
            <a:pPr marL="457200" indent="-457200">
              <a:buFont typeface="Arial" panose="020B0604020202020204" pitchFamily="34" charset="0"/>
              <a:buChar char="•"/>
            </a:pPr>
            <a:r>
              <a:rPr lang="en-US" sz="2400" dirty="0" smtClean="0"/>
              <a:t>Hamming Distance</a:t>
            </a:r>
          </a:p>
          <a:p>
            <a:endParaRPr lang="en-US" dirty="0"/>
          </a:p>
        </p:txBody>
      </p:sp>
      <p:pic>
        <p:nvPicPr>
          <p:cNvPr id="1030" name="Picture 6" descr="http://gamesetmap.com/wp-content/upLoads/2012/11/EuclideanDistanceGraph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169" y="2590665"/>
            <a:ext cx="2601992" cy="18487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atic1.squarespace.com/static/51b26907e4b0b49273a403ae/t/52eccb17e4b01a23425e2dd4/1391250200507/Screen+Shot+2014-02-01+at+11.22.44+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572000"/>
            <a:ext cx="2652905" cy="170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7625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9805"/>
            <a:ext cx="7498027" cy="1026595"/>
          </a:xfrm>
        </p:spPr>
        <p:txBody>
          <a:bodyPr/>
          <a:lstStyle/>
          <a:p>
            <a:r>
              <a:rPr lang="en-US" dirty="0" smtClean="0"/>
              <a:t>Determining the number of                 			clusters</a:t>
            </a:r>
            <a:endParaRPr lang="en-US" dirty="0"/>
          </a:p>
        </p:txBody>
      </p:sp>
      <p:sp>
        <p:nvSpPr>
          <p:cNvPr id="3" name="Subtitle 2"/>
          <p:cNvSpPr>
            <a:spLocks noGrp="1"/>
          </p:cNvSpPr>
          <p:nvPr>
            <p:ph type="subTitle" idx="1"/>
          </p:nvPr>
        </p:nvSpPr>
        <p:spPr>
          <a:xfrm>
            <a:off x="914399" y="2019300"/>
            <a:ext cx="7498027" cy="4838700"/>
          </a:xfrm>
        </p:spPr>
        <p:txBody>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Elbow method is an empirical way to find the best number of clusters to be chosen to give a better modeling of data.</a:t>
            </a:r>
          </a:p>
          <a:p>
            <a:endParaRPr lang="en-US" sz="2400" dirty="0" smtClean="0"/>
          </a:p>
          <a:p>
            <a:r>
              <a:rPr lang="en-US" sz="2400" dirty="0" smtClean="0"/>
              <a:t>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12" y="2057400"/>
            <a:ext cx="5486400" cy="2819400"/>
          </a:xfrm>
          <a:prstGeom prst="rect">
            <a:avLst/>
          </a:prstGeom>
        </p:spPr>
      </p:pic>
    </p:spTree>
    <p:extLst>
      <p:ext uri="{BB962C8B-B14F-4D97-AF65-F5344CB8AC3E}">
        <p14:creationId xmlns:p14="http://schemas.microsoft.com/office/powerpoint/2010/main" val="14124654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7424208" cy="1523494"/>
          </a:xfrm>
        </p:spPr>
        <p:txBody>
          <a:bodyPr/>
          <a:lstStyle/>
          <a:p>
            <a:r>
              <a:rPr lang="en-US" dirty="0" smtClean="0"/>
              <a:t>Demonstration of K-means Clustering Using an Example</a:t>
            </a:r>
            <a:endParaRPr lang="en-US" dirty="0"/>
          </a:p>
        </p:txBody>
      </p:sp>
    </p:spTree>
    <p:extLst>
      <p:ext uri="{BB962C8B-B14F-4D97-AF65-F5344CB8AC3E}">
        <p14:creationId xmlns:p14="http://schemas.microsoft.com/office/powerpoint/2010/main" val="8855060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265 Marketing Symposium 2008">
  <a:themeElements>
    <a:clrScheme name="Template-light">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err="1"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2E2A0B-9A21-4D7E-9519-37655056FB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Feathered lime green design template</Template>
  <TotalTime>3629</TotalTime>
  <Words>1063</Words>
  <Application>Microsoft Office PowerPoint</Application>
  <PresentationFormat>On-screen Show (4:3)</PresentationFormat>
  <Paragraphs>191</Paragraphs>
  <Slides>38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Courier New</vt:lpstr>
      <vt:lpstr>Segoe</vt:lpstr>
      <vt:lpstr>Times New Roman</vt:lpstr>
      <vt:lpstr>Wingdings</vt:lpstr>
      <vt:lpstr>7-00265 Marketing Symposium 2008</vt:lpstr>
      <vt:lpstr>White with Courier font for code slides</vt:lpstr>
      <vt:lpstr>K-means Clustering Algorithm</vt:lpstr>
      <vt:lpstr>Agenda</vt:lpstr>
      <vt:lpstr>What is Clustering?</vt:lpstr>
      <vt:lpstr>Desirable properties of a Clustering Algorithm</vt:lpstr>
      <vt:lpstr>Types Of Clustering</vt:lpstr>
      <vt:lpstr>K-Means Clustering</vt:lpstr>
      <vt:lpstr>Common Distance Measures</vt:lpstr>
      <vt:lpstr>Determining the number of                    clusters</vt:lpstr>
      <vt:lpstr>Demonstration of K-means Clustering Using an Example</vt:lpstr>
      <vt:lpstr>    Flow of K-means Algorithm </vt:lpstr>
      <vt:lpstr>PowerPoint Presentation</vt:lpstr>
      <vt:lpstr>Step 1</vt:lpstr>
      <vt:lpstr>Step 2</vt:lpstr>
      <vt:lpstr>PowerPoint Presentation</vt:lpstr>
      <vt:lpstr>PowerPoint Presentation</vt:lpstr>
      <vt:lpstr>Step 3</vt:lpstr>
      <vt:lpstr>PowerPoint Presentation</vt:lpstr>
      <vt:lpstr>Step 4</vt:lpstr>
      <vt:lpstr>PowerPoint Presentation</vt:lpstr>
      <vt:lpstr>PowerPoint Presentation</vt:lpstr>
      <vt:lpstr>Example Data Set </vt:lpstr>
      <vt:lpstr>Attributes of the Data Set</vt:lpstr>
      <vt:lpstr>Demonstration of K-means Algorithm with the help of   XL-Miner</vt:lpstr>
      <vt:lpstr>Finding the number of Clusters using Elbow Method in R</vt:lpstr>
      <vt:lpstr>How to read the output?</vt:lpstr>
      <vt:lpstr>Continued…</vt:lpstr>
      <vt:lpstr> Visualizing K-means    clustering </vt:lpstr>
      <vt:lpstr>PowerPoint Presentation</vt:lpstr>
      <vt:lpstr>K-means Algorithm - Demo     with R</vt:lpstr>
      <vt:lpstr>PowerPoint Presentation</vt:lpstr>
      <vt:lpstr>Visualizing Data using R</vt:lpstr>
      <vt:lpstr>PowerPoint Presentation</vt:lpstr>
      <vt:lpstr>PowerPoint Presentation</vt:lpstr>
      <vt:lpstr>PowerPoint Presentation</vt:lpstr>
      <vt:lpstr>Comments on K-means     Clustering</vt:lpstr>
      <vt:lpstr>Applications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 Algorithm</dc:title>
  <dc:creator>Rachita Bansal</dc:creator>
  <cp:keywords/>
  <cp:lastModifiedBy>Rachita Bansal</cp:lastModifiedBy>
  <cp:revision>88</cp:revision>
  <dcterms:created xsi:type="dcterms:W3CDTF">2015-02-22T22:22:55Z</dcterms:created>
  <dcterms:modified xsi:type="dcterms:W3CDTF">2015-02-28T16:33:00Z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TC102867349990</vt:lpwstr>
  </property>
</Properties>
</file>