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92" r:id="rId3"/>
    <p:sldId id="294" r:id="rId4"/>
    <p:sldId id="295" r:id="rId5"/>
    <p:sldId id="276" r:id="rId6"/>
    <p:sldId id="278" r:id="rId7"/>
    <p:sldId id="279" r:id="rId8"/>
    <p:sldId id="280" r:id="rId9"/>
    <p:sldId id="283" r:id="rId10"/>
    <p:sldId id="284" r:id="rId11"/>
    <p:sldId id="285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 Bansal" initials="RB" lastIdx="1" clrIdx="0">
    <p:extLst>
      <p:ext uri="{19B8F6BF-5375-455C-9EA6-DF929625EA0E}">
        <p15:presenceInfo xmlns:p15="http://schemas.microsoft.com/office/powerpoint/2012/main" userId="Rishi Bans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8556A-86F7-4479-A1BE-71E4131B5C9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9FD62-D9B9-461C-BD64-4790575F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1219201" y="914400"/>
            <a:ext cx="3765551" cy="2825750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  <a:defRPr/>
            </a:pPr>
            <a:r>
              <a:rPr lang="en-US" sz="1400">
                <a:solidFill>
                  <a:srgbClr val="000000"/>
                </a:solidFill>
                <a:ea typeface="ＭＳ Ｐゴシック" charset="0"/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12192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5" descr="Wide 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34" y="914401"/>
            <a:ext cx="7209367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7" y="4340226"/>
            <a:ext cx="390101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4800605"/>
            <a:ext cx="103632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17600" y="5715000"/>
            <a:ext cx="85344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553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81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9510" y="304800"/>
            <a:ext cx="2595033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10" y="304800"/>
            <a:ext cx="7581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203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751"/>
            <a:ext cx="1219411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863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06" y="291180"/>
            <a:ext cx="11780095" cy="4579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1602" y="1293469"/>
            <a:ext cx="11254766" cy="5097775"/>
          </a:xfrm>
        </p:spPr>
        <p:txBody>
          <a:bodyPr lIns="40500" tIns="40500" rIns="40500" bIns="40500"/>
          <a:lstStyle/>
          <a:p>
            <a:pPr lvl="0"/>
            <a:endParaRPr lang="en-U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49567" y="6453188"/>
            <a:ext cx="395817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fld id="{7275E89A-83C7-43C2-8F43-C8705A78374C}" type="slidenum">
              <a:rPr lang="en-US" altLang="en-US" sz="1050">
                <a:ea typeface="ＭＳ Ｐゴシック" charset="0"/>
              </a:rPr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D0000"/>
                </a:buClr>
              </a:pPr>
              <a:t>‹#›</a:t>
            </a:fld>
            <a:endParaRPr lang="en-US" altLang="en-US" sz="1050">
              <a:ea typeface="ＭＳ Ｐゴシック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3985" y="6464300"/>
            <a:ext cx="1788583" cy="304800"/>
          </a:xfrm>
        </p:spPr>
        <p:txBody>
          <a:bodyPr lIns="79141" tIns="39571" rIns="79141" bIns="39571"/>
          <a:lstStyle>
            <a:lvl2pPr lvl="1">
              <a:defRPr sz="1700" noProof="1">
                <a:solidFill>
                  <a:srgbClr val="000000"/>
                </a:solidFill>
                <a:latin typeface="Verdana" pitchFamily="34" charset="0"/>
                <a:ea typeface="MS PGothic" panose="020B0600070205080204" pitchFamily="34" charset="-128"/>
                <a:cs typeface="Arial" charset="0"/>
              </a:defRPr>
            </a:lvl2pPr>
          </a:lstStyle>
          <a:p>
            <a:pPr lvl="1">
              <a:buClr>
                <a:srgbClr val="FD0000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8" y="984069"/>
            <a:ext cx="10354492" cy="25258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0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3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02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7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6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4" y="76200"/>
            <a:ext cx="10109200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1639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41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9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9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18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10" y="1600200"/>
            <a:ext cx="4923366" cy="43434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0977" y="1600200"/>
            <a:ext cx="4923366" cy="43434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576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46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245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471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07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117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5" descr="Red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1"/>
            <a:ext cx="12192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4" descr="Small Red Squar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863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04993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85334" y="304800"/>
            <a:ext cx="10109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0" y="6172200"/>
            <a:ext cx="12192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  <a:defRPr/>
            </a:pPr>
            <a:endParaRPr lang="en-US" sz="210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4103" name="Picture 20" descr="Oracle WHIT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226176"/>
            <a:ext cx="126365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553200"/>
            <a:ext cx="1178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latin typeface="Arial" charset="0"/>
                <a:ea typeface="MS PGothic" panose="020B0600070205080204" pitchFamily="34" charset="-128"/>
                <a:cs typeface="Arial" charset="0"/>
              </a:defRPr>
            </a:lvl1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5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  <a:ea typeface="MS PGothic" pitchFamily="34" charset="-128"/>
          <a:cs typeface="MS PGothic" charset="0"/>
        </a:defRPr>
      </a:lvl5pPr>
      <a:lvl6pPr marL="457109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</a:defRPr>
      </a:lvl6pPr>
      <a:lvl7pPr marL="914217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</a:defRPr>
      </a:lvl7pPr>
      <a:lvl8pPr marL="1371326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</a:defRPr>
      </a:lvl8pPr>
      <a:lvl9pPr marL="1828434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1"/>
          </a:solidFill>
          <a:latin typeface="Arial" charset="0"/>
        </a:defRPr>
      </a:lvl9pPr>
    </p:titleStyle>
    <p:bodyStyle>
      <a:lvl1pPr marL="226968" indent="-2269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69799" indent="-22855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4217" indent="-2301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58636" indent="-2301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01468" indent="-22855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58576" indent="-22855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5685" indent="-22855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2793" indent="-22855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29902" indent="-22855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108" y="88601"/>
            <a:ext cx="10649766" cy="95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107" y="1136350"/>
            <a:ext cx="10649767" cy="492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23109" cy="6792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6239784"/>
            <a:ext cx="12192000" cy="234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   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Rishi Bansal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64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">
          <p15:clr>
            <a:srgbClr val="F26B43"/>
          </p15:clr>
        </p15:guide>
        <p15:guide id="2" pos="76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Machine Learning With </a:t>
            </a:r>
            <a:r>
              <a:rPr lang="en-US" sz="3200" dirty="0" smtClean="0">
                <a:solidFill>
                  <a:srgbClr val="FF0000"/>
                </a:solidFill>
              </a:rPr>
              <a:t>Python &amp; 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17427" y="5679940"/>
            <a:ext cx="2919549" cy="437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y</a:t>
            </a:r>
            <a:r>
              <a:rPr lang="en-US" dirty="0" smtClean="0"/>
              <a:t> Rishi Bansal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54" y="752362"/>
            <a:ext cx="8162108" cy="47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2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96983"/>
            <a:ext cx="10049933" cy="5046617"/>
          </a:xfrm>
        </p:spPr>
        <p:txBody>
          <a:bodyPr/>
          <a:lstStyle/>
          <a:p>
            <a:r>
              <a:rPr lang="en-US" dirty="0"/>
              <a:t>A classification problem is when the output variable is a category, such as “red” or “blue” or “disease” and “no disease”. A classification model attempts to draw some conclusion from observed values. Given one or more inputs a classification model will try to predict the value of one or more outcomes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Classification models include logistic regression, decision tree, random forest, gradient-boosted tree, multilayer perceptron, one-vs-rest, and Naive Bayes.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6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a regression task?</a:t>
            </a:r>
            <a:endParaRPr lang="en-US" dirty="0"/>
          </a:p>
          <a:p>
            <a:r>
              <a:rPr lang="en-US" dirty="0"/>
              <a:t>Predicting age of a person</a:t>
            </a:r>
          </a:p>
          <a:p>
            <a:r>
              <a:rPr lang="en-US" dirty="0"/>
              <a:t>Predicting nationality of a person</a:t>
            </a:r>
          </a:p>
          <a:p>
            <a:r>
              <a:rPr lang="en-US" dirty="0"/>
              <a:t>Predicting whether stock price of a company will increase tomorrow</a:t>
            </a:r>
          </a:p>
          <a:p>
            <a:r>
              <a:rPr lang="en-US" dirty="0"/>
              <a:t>Predicting whether a document is related to sighting of UFOs?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is/are classification problem(s)?</a:t>
            </a:r>
            <a:endParaRPr lang="en-US" dirty="0"/>
          </a:p>
          <a:p>
            <a:r>
              <a:rPr lang="en-US" dirty="0"/>
              <a:t>Predicting the gender of a person by his/her handwriting style</a:t>
            </a:r>
          </a:p>
          <a:p>
            <a:r>
              <a:rPr lang="en-US" dirty="0"/>
              <a:t>Predicting house price based on area</a:t>
            </a:r>
          </a:p>
          <a:p>
            <a:r>
              <a:rPr lang="en-US" dirty="0"/>
              <a:t>Predicting whether monsoon will be normal next year</a:t>
            </a:r>
          </a:p>
          <a:p>
            <a:r>
              <a:rPr lang="en-US" dirty="0"/>
              <a:t>Predict the number of copies a music album will be sold next month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08" y="885825"/>
            <a:ext cx="10649766" cy="43815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Machine Learning 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897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08" y="88602"/>
            <a:ext cx="10649766" cy="701974"/>
          </a:xfrm>
        </p:spPr>
        <p:txBody>
          <a:bodyPr/>
          <a:lstStyle/>
          <a:p>
            <a:pPr algn="ctr"/>
            <a:r>
              <a:rPr lang="en-US" dirty="0" smtClean="0"/>
              <a:t>Puzzle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213" y="781049"/>
            <a:ext cx="1543050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1397" y="1107042"/>
            <a:ext cx="1038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2x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64" y="2435967"/>
            <a:ext cx="2324100" cy="141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1848" y="2435967"/>
            <a:ext cx="361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2*(var1) + (var2)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9CCA-6C2A-467B-9071-B2065FA7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4" y="174172"/>
            <a:ext cx="10109200" cy="6945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AI , Machine Learning, Deep Learning and Data Science?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42CC-A684-47CC-9311-B0075968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62595"/>
            <a:ext cx="10049933" cy="492469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AI</a:t>
            </a:r>
            <a:r>
              <a:rPr lang="en-US" b="1" dirty="0" smtClean="0"/>
              <a:t> : </a:t>
            </a:r>
            <a:r>
              <a:rPr lang="en-US" sz="2000" dirty="0"/>
              <a:t>Artificial intelligence is a very wide term with applications ranging from robotics to text analysis. It is still a technology under </a:t>
            </a:r>
            <a:r>
              <a:rPr lang="en-US" sz="2000" dirty="0" smtClean="0"/>
              <a:t>evolution.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Machine Learning</a:t>
            </a:r>
            <a:r>
              <a:rPr lang="en-US" b="1" dirty="0" smtClean="0"/>
              <a:t>: </a:t>
            </a:r>
            <a:r>
              <a:rPr lang="en-US" sz="2000" dirty="0"/>
              <a:t>Machine learning is a subset of AI that focuses on a narrow range of activities. It is, in fact, the only real artificial intelligence with some applications in real-world </a:t>
            </a:r>
            <a:r>
              <a:rPr lang="en-US" sz="2000" dirty="0" smtClean="0"/>
              <a:t>problems.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i="1" dirty="0" smtClean="0"/>
              <a:t>Data Science</a:t>
            </a:r>
            <a:r>
              <a:rPr lang="en-US" b="1" dirty="0" smtClean="0"/>
              <a:t>: 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uses ML to analyze data and make predictions about the </a:t>
            </a:r>
            <a:r>
              <a:rPr lang="en-US" sz="2000" dirty="0" smtClean="0"/>
              <a:t>future.</a:t>
            </a:r>
          </a:p>
          <a:p>
            <a:r>
              <a:rPr lang="en-US" sz="2000" dirty="0" smtClean="0"/>
              <a:t>Not a subset of ML.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combines machine learning with other disciplines like big data </a:t>
            </a:r>
            <a:r>
              <a:rPr lang="en-US" sz="2000" dirty="0" smtClean="0"/>
              <a:t>analytics </a:t>
            </a:r>
            <a:r>
              <a:rPr lang="en-US" sz="2000" dirty="0"/>
              <a:t>and cloud </a:t>
            </a:r>
            <a:r>
              <a:rPr lang="en-US" sz="2000" dirty="0" smtClean="0"/>
              <a:t>computing.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90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149" y="3474720"/>
            <a:ext cx="8959184" cy="2468879"/>
          </a:xfrm>
        </p:spPr>
        <p:txBody>
          <a:bodyPr/>
          <a:lstStyle/>
          <a:p>
            <a:pPr marL="0" indent="0">
              <a:buNone/>
            </a:pPr>
            <a:r>
              <a:rPr lang="en-US" sz="1600" b="1" i="1" dirty="0" smtClean="0"/>
              <a:t>Models</a:t>
            </a:r>
            <a:r>
              <a:rPr lang="en-US" sz="1600" b="1" dirty="0" smtClean="0"/>
              <a:t>: 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upervised</a:t>
            </a:r>
            <a:r>
              <a:rPr lang="en-US" sz="1600" dirty="0" smtClean="0"/>
              <a:t> - </a:t>
            </a:r>
            <a:r>
              <a:rPr lang="en-US" sz="1600" dirty="0"/>
              <a:t>labeled data is used to help machines recognize characteristics and use them for future </a:t>
            </a:r>
            <a:r>
              <a:rPr lang="en-US" sz="1600" dirty="0" smtClean="0"/>
              <a:t>data. </a:t>
            </a:r>
            <a:r>
              <a:rPr lang="en-US" sz="1600" dirty="0" err="1" smtClean="0"/>
              <a:t>E.g</a:t>
            </a:r>
            <a:r>
              <a:rPr lang="en-US" sz="1600" dirty="0"/>
              <a:t>: classify pictures of cats and </a:t>
            </a:r>
            <a:r>
              <a:rPr lang="en-US" sz="1600" dirty="0" smtClean="0"/>
              <a:t>dogs.</a:t>
            </a:r>
            <a:endParaRPr lang="en-US" sz="1600" dirty="0"/>
          </a:p>
          <a:p>
            <a:r>
              <a:rPr lang="en-US" sz="1600" b="1" dirty="0"/>
              <a:t>U</a:t>
            </a:r>
            <a:r>
              <a:rPr lang="en-US" sz="1600" b="1" dirty="0" smtClean="0"/>
              <a:t>nsupervised</a:t>
            </a:r>
            <a:r>
              <a:rPr lang="en-US" sz="1600" dirty="0" smtClean="0"/>
              <a:t> - </a:t>
            </a:r>
            <a:r>
              <a:rPr lang="en-US" sz="1600" dirty="0"/>
              <a:t>we simply put unlabeled data and let machine understand the characteristics and classify </a:t>
            </a:r>
            <a:r>
              <a:rPr lang="en-US" sz="1600" dirty="0" smtClean="0"/>
              <a:t>it. </a:t>
            </a:r>
            <a:r>
              <a:rPr lang="en-US" sz="1600" dirty="0" err="1" smtClean="0"/>
              <a:t>E.g</a:t>
            </a:r>
            <a:r>
              <a:rPr lang="en-US" sz="1600" dirty="0" smtClean="0"/>
              <a:t>: Clustering (News Article)</a:t>
            </a:r>
            <a:endParaRPr lang="en-US" sz="1600" dirty="0"/>
          </a:p>
          <a:p>
            <a:r>
              <a:rPr lang="en-US" sz="1600" b="1" dirty="0"/>
              <a:t>R</a:t>
            </a:r>
            <a:r>
              <a:rPr lang="en-US" sz="1600" b="1" dirty="0" smtClean="0"/>
              <a:t>einforcement Learning</a:t>
            </a:r>
            <a:r>
              <a:rPr lang="en-US" sz="1600" dirty="0" smtClean="0"/>
              <a:t>: </a:t>
            </a:r>
            <a:r>
              <a:rPr lang="en-US" sz="1600" dirty="0"/>
              <a:t>RML interact with the environment by producing actions </a:t>
            </a:r>
            <a:r>
              <a:rPr lang="en-US" sz="1600" dirty="0" smtClean="0"/>
              <a:t>and </a:t>
            </a:r>
            <a:r>
              <a:rPr lang="en-US" sz="1600" dirty="0"/>
              <a:t>then analyze errors or </a:t>
            </a:r>
            <a:r>
              <a:rPr lang="en-US" sz="1600" dirty="0" smtClean="0"/>
              <a:t>rewards. </a:t>
            </a:r>
            <a:r>
              <a:rPr lang="en-US" sz="1600" dirty="0" err="1" smtClean="0"/>
              <a:t>E.g</a:t>
            </a:r>
            <a:r>
              <a:rPr lang="en-US" sz="1600" dirty="0" smtClean="0"/>
              <a:t>: Chess game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16" y="935627"/>
            <a:ext cx="68961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Training Data – Data as input</a:t>
            </a:r>
          </a:p>
          <a:p>
            <a:r>
              <a:rPr lang="en-US" sz="2000" dirty="0"/>
              <a:t>The training data includes both</a:t>
            </a:r>
            <a:r>
              <a:rPr lang="en-US" sz="2000" i="1" dirty="0"/>
              <a:t> Inputs</a:t>
            </a:r>
            <a:r>
              <a:rPr lang="en-US" sz="2000" dirty="0"/>
              <a:t> and L</a:t>
            </a:r>
            <a:r>
              <a:rPr lang="en-US" sz="2000" i="1" dirty="0"/>
              <a:t>abels(Targets</a:t>
            </a:r>
            <a:r>
              <a:rPr lang="en-US" sz="2000" i="1" dirty="0" smtClean="0"/>
              <a:t>)</a:t>
            </a:r>
          </a:p>
          <a:p>
            <a:r>
              <a:rPr lang="en-US" sz="2000" dirty="0" smtClean="0"/>
              <a:t>Here addition </a:t>
            </a:r>
            <a:r>
              <a:rPr lang="en-US" sz="2000" dirty="0"/>
              <a:t>of two numbers a=5,b=6 result =11, Inputs are 5,6 and Target is 11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We don’t get exact 6 as answer we may get value which is close to 6 based on training data and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63" y="2868113"/>
            <a:ext cx="6246367" cy="1664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7280"/>
            <a:ext cx="10049933" cy="484632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Regression</a:t>
            </a:r>
            <a:r>
              <a:rPr lang="en-US" b="1" i="1" dirty="0"/>
              <a:t>: </a:t>
            </a:r>
            <a:r>
              <a:rPr lang="en-US" sz="2000" dirty="0"/>
              <a:t>This is a type of problem where we need to predict the continuous-response value (ex : above we predict number which can vary from -infinity to +</a:t>
            </a:r>
            <a:r>
              <a:rPr lang="en-US" sz="2000" dirty="0" smtClean="0"/>
              <a:t>infinity)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/>
              <a:t>E.g</a:t>
            </a:r>
            <a:r>
              <a:rPr lang="en-US" sz="2000" dirty="0"/>
              <a:t>: House Price, Value of stock</a:t>
            </a:r>
          </a:p>
          <a:p>
            <a:r>
              <a:rPr lang="en-US" b="1" i="1" dirty="0"/>
              <a:t>Classification: </a:t>
            </a:r>
            <a:r>
              <a:rPr lang="en-US" sz="2000" dirty="0"/>
              <a:t>This is a type of problem where we predict the categorical response value where the data can be separated into specific “classes” (ex: we predict one of the values in a set of values).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E.g</a:t>
            </a:r>
            <a:r>
              <a:rPr lang="en-US" sz="2000" dirty="0"/>
              <a:t>: Mail spam or not, Diabetes or not,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lvl="4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51" y="1097280"/>
            <a:ext cx="3885520" cy="1726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1017587"/>
            <a:ext cx="10049933" cy="4947783"/>
          </a:xfrm>
        </p:spPr>
        <p:txBody>
          <a:bodyPr/>
          <a:lstStyle/>
          <a:p>
            <a:r>
              <a:rPr lang="en-US" dirty="0"/>
              <a:t>A regression problem is when the output variable is a real or continuous value, such as “salary” or “weight”. Many different models can be used, the simplest is the linear regression. It tries to fit data with the best hyper-plane which goes through the </a:t>
            </a:r>
            <a:r>
              <a:rPr lang="en-US" dirty="0" smtClean="0"/>
              <a:t>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78" y="2563588"/>
            <a:ext cx="4616225" cy="324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70" y="3175226"/>
            <a:ext cx="5027218" cy="2232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Mean, Median, Mode, Variance, Covariance</a:t>
            </a:r>
          </a:p>
          <a:p>
            <a:r>
              <a:rPr lang="en-US" dirty="0" smtClean="0"/>
              <a:t>Sum of Square Errors, Least Squares</a:t>
            </a:r>
          </a:p>
          <a:p>
            <a:r>
              <a:rPr lang="en-US" dirty="0" smtClean="0"/>
              <a:t>Fit and Coefficient of Determination</a:t>
            </a:r>
          </a:p>
          <a:p>
            <a:r>
              <a:rPr lang="en-US" dirty="0" smtClean="0"/>
              <a:t>Standardized Regression</a:t>
            </a:r>
          </a:p>
          <a:p>
            <a:r>
              <a:rPr lang="en-US" dirty="0" smtClean="0"/>
              <a:t>Estimate Coefficients</a:t>
            </a:r>
          </a:p>
          <a:p>
            <a:r>
              <a:rPr lang="en-US" dirty="0" smtClean="0"/>
              <a:t>Confidence Bands</a:t>
            </a:r>
          </a:p>
          <a:p>
            <a:r>
              <a:rPr lang="en-US" dirty="0" smtClean="0"/>
              <a:t>Prediction Interval Bands</a:t>
            </a:r>
          </a:p>
          <a:p>
            <a:r>
              <a:rPr lang="en-US" dirty="0" smtClean="0"/>
              <a:t>Residual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33" y="6174902"/>
            <a:ext cx="1369907" cy="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raclePresentationTemplateBasic">
  <a:themeElements>
    <a:clrScheme name="corporate_final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corporate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accent1"/>
          </a:solidFill>
          <a:round/>
          <a:headEnd/>
          <a:tailEnd/>
        </a:ln>
      </a:spPr>
      <a:bodyPr lIns="92075" tIns="46038" rIns="92075" bIns="46038">
        <a:spAutoFit/>
      </a:bodyPr>
      <a:lstStyle>
        <a:defPPr marL="119063" indent="-119063" algn="ctr" defTabSz="914400" eaLnBrk="1" hangingPunct="1">
          <a:lnSpc>
            <a:spcPct val="90000"/>
          </a:lnSpc>
          <a:spcBef>
            <a:spcPct val="50000"/>
          </a:spcBef>
          <a:buClr>
            <a:schemeClr val="accent1"/>
          </a:buClr>
          <a:defRPr sz="200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38100">
          <a:solidFill>
            <a:schemeClr val="accent1"/>
          </a:solidFill>
          <a:miter lim="800000"/>
          <a:headEnd/>
          <a:tailEnd/>
        </a:ln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corporate_final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is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651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ＭＳ Ｐゴシック</vt:lpstr>
      <vt:lpstr>Alef</vt:lpstr>
      <vt:lpstr>Arial</vt:lpstr>
      <vt:lpstr>Calibri</vt:lpstr>
      <vt:lpstr>Times New Roman</vt:lpstr>
      <vt:lpstr>Verdana</vt:lpstr>
      <vt:lpstr>1_OraclePresentationTemplateBasic</vt:lpstr>
      <vt:lpstr>Rishi</vt:lpstr>
      <vt:lpstr>Machine Learning With Python &amp; R</vt:lpstr>
      <vt:lpstr>Machine Learning ?</vt:lpstr>
      <vt:lpstr>Puzzle</vt:lpstr>
      <vt:lpstr>What is AI , Machine Learning, Deep Learning and Data Science?</vt:lpstr>
      <vt:lpstr>Types of Machine Learning</vt:lpstr>
      <vt:lpstr>Supervised Learning</vt:lpstr>
      <vt:lpstr>Types of Supervised Learning</vt:lpstr>
      <vt:lpstr>Regression</vt:lpstr>
      <vt:lpstr>Reading Assignment</vt:lpstr>
      <vt:lpstr>Classification</vt:lpstr>
      <vt:lpstr>Question 1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we do using ML</dc:title>
  <dc:creator>Prahlad Kumar</dc:creator>
  <cp:lastModifiedBy>Rishi Bansal</cp:lastModifiedBy>
  <cp:revision>166</cp:revision>
  <dcterms:created xsi:type="dcterms:W3CDTF">2018-10-25T12:13:39Z</dcterms:created>
  <dcterms:modified xsi:type="dcterms:W3CDTF">2020-04-19T05:35:01Z</dcterms:modified>
</cp:coreProperties>
</file>