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3640" r:id="rId3"/>
    <p:sldId id="3694" r:id="rId4"/>
    <p:sldId id="3697" r:id="rId5"/>
    <p:sldId id="3724" r:id="rId6"/>
    <p:sldId id="3712" r:id="rId7"/>
    <p:sldId id="3725" r:id="rId8"/>
    <p:sldId id="3700" r:id="rId9"/>
    <p:sldId id="3708" r:id="rId10"/>
    <p:sldId id="3701" r:id="rId11"/>
    <p:sldId id="3738" r:id="rId12"/>
    <p:sldId id="3710" r:id="rId13"/>
    <p:sldId id="3711" r:id="rId14"/>
    <p:sldId id="3703" r:id="rId15"/>
    <p:sldId id="3709" r:id="rId16"/>
    <p:sldId id="3713" r:id="rId17"/>
    <p:sldId id="3739" r:id="rId18"/>
    <p:sldId id="3740" r:id="rId19"/>
    <p:sldId id="3741" r:id="rId20"/>
    <p:sldId id="3706" r:id="rId21"/>
    <p:sldId id="364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EFC"/>
    <a:srgbClr val="AE36FF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3" autoAdjust="0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43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/>
          <p:cNvPicPr>
            <a:picLocks noChangeAspect="1"/>
          </p:cNvPicPr>
          <p:nvPr userDrawn="1"/>
        </p:nvPicPr>
        <p:blipFill rotWithShape="1">
          <a:blip r:embed="rId4"/>
          <a:srcRect t="12813" r="7454"/>
          <a:stretch>
            <a:fillRect/>
          </a:stretch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017" y="143688"/>
            <a:ext cx="4564228" cy="1474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56262" y="1532487"/>
            <a:ext cx="6701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Minor Project</a:t>
            </a:r>
            <a:endParaRPr lang="en-IN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180999" y="2560320"/>
            <a:ext cx="9948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Title:</a:t>
            </a:r>
            <a:r>
              <a:rPr lang="en-US" altLang="en-IN" sz="3200" dirty="0"/>
              <a:t> </a:t>
            </a:r>
            <a:r>
              <a:rPr lang="en-US" altLang="en-IN" sz="3200" b="1" dirty="0"/>
              <a:t>Student Accommodation Finder System</a:t>
            </a:r>
            <a:endParaRPr lang="en-US" altLang="en-IN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003165"/>
            <a:ext cx="5262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</a:t>
            </a:r>
            <a:endParaRPr lang="en-IN" dirty="0"/>
          </a:p>
          <a:p>
            <a:r>
              <a:rPr lang="en-IN" dirty="0"/>
              <a:t>R</a:t>
            </a:r>
            <a:r>
              <a:rPr lang="en-US" altLang="en-IN" dirty="0"/>
              <a:t>214220092</a:t>
            </a:r>
            <a:r>
              <a:rPr lang="en-IN" dirty="0"/>
              <a:t>  -</a:t>
            </a:r>
            <a:r>
              <a:rPr lang="en-US" altLang="en-IN" dirty="0"/>
              <a:t>  Aditya Pratap Singh Manral</a:t>
            </a:r>
            <a:endParaRPr lang="en-IN" dirty="0"/>
          </a:p>
          <a:p>
            <a:r>
              <a:rPr lang="en-IN" dirty="0"/>
              <a:t>R</a:t>
            </a:r>
            <a:r>
              <a:rPr lang="en-US" altLang="en-IN" dirty="0"/>
              <a:t>214220095</a:t>
            </a:r>
            <a:r>
              <a:rPr lang="en-IN" dirty="0"/>
              <a:t>  -</a:t>
            </a:r>
            <a:r>
              <a:rPr lang="en-US" altLang="en-IN" dirty="0"/>
              <a:t>  Aditya Singh</a:t>
            </a:r>
            <a:endParaRPr lang="en-IN" dirty="0"/>
          </a:p>
          <a:p>
            <a:r>
              <a:rPr lang="en-IN" dirty="0"/>
              <a:t>R</a:t>
            </a:r>
            <a:r>
              <a:rPr lang="en-US" altLang="en-IN" dirty="0"/>
              <a:t>214220120</a:t>
            </a:r>
            <a:r>
              <a:rPr lang="en-IN" dirty="0"/>
              <a:t>  -</a:t>
            </a:r>
            <a:r>
              <a:rPr lang="en-US" altLang="en-IN" dirty="0"/>
              <a:t>  Akshit Rana</a:t>
            </a:r>
            <a:endParaRPr lang="en-IN" dirty="0"/>
          </a:p>
          <a:p>
            <a:r>
              <a:rPr lang="en-IN" dirty="0"/>
              <a:t>R</a:t>
            </a:r>
            <a:r>
              <a:rPr lang="en-US" altLang="en-IN" dirty="0"/>
              <a:t>2142201096</a:t>
            </a:r>
            <a:r>
              <a:rPr lang="en-IN" dirty="0"/>
              <a:t>  -</a:t>
            </a:r>
            <a:r>
              <a:rPr lang="en-US" altLang="en-IN" dirty="0"/>
              <a:t>Shivansh Bansal</a:t>
            </a:r>
            <a:endParaRPr lang="en-IN" dirty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885430" y="5003165"/>
            <a:ext cx="278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Mentored By</a:t>
            </a:r>
            <a:r>
              <a:rPr lang="en-US" altLang="en-IN" dirty="0"/>
              <a:t>:</a:t>
            </a:r>
            <a:endParaRPr lang="en-US" altLang="en-IN" dirty="0"/>
          </a:p>
        </p:txBody>
      </p:sp>
      <p:sp>
        <p:nvSpPr>
          <p:cNvPr id="10" name="Text Box 9"/>
          <p:cNvSpPr txBox="1"/>
          <p:nvPr/>
        </p:nvSpPr>
        <p:spPr>
          <a:xfrm>
            <a:off x="7886065" y="5381625"/>
            <a:ext cx="42233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Dr.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Sonali</a:t>
            </a: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Vyas</a:t>
            </a:r>
            <a:endParaRPr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Assistant Professor - Senior Scale</a:t>
            </a:r>
            <a:endParaRPr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School of Computer Science</a:t>
            </a:r>
            <a:endParaRPr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University of Petroleum and Energy Studies</a:t>
            </a:r>
            <a:endParaRPr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3775" y="468630"/>
            <a:ext cx="102038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 b="1" dirty="0">
                <a:solidFill>
                  <a:srgbClr val="46B0FA"/>
                </a:solidFill>
                <a:cs typeface="+mn-lt"/>
                <a:sym typeface="+mn-ea"/>
              </a:rPr>
              <a:t>Methodology</a:t>
            </a:r>
            <a:endParaRPr lang="en-IN" sz="2400" b="1" dirty="0">
              <a:solidFill>
                <a:srgbClr val="46B0FA"/>
              </a:solidFill>
              <a:cs typeface="+mn-lt"/>
            </a:endParaRPr>
          </a:p>
          <a:p>
            <a:pPr algn="just"/>
            <a:endParaRPr lang="en-US" sz="2400" b="1">
              <a:solidFill>
                <a:srgbClr val="4AAEFC"/>
              </a:solidFill>
              <a:cs typeface="+mn-lt"/>
            </a:endParaRPr>
          </a:p>
          <a:p>
            <a:pPr algn="just"/>
            <a:r>
              <a:rPr lang="en-US" sz="2400" b="1">
                <a:solidFill>
                  <a:srgbClr val="4AAEFC"/>
                </a:solidFill>
                <a:cs typeface="+mn-lt"/>
              </a:rPr>
              <a:t>Steps:</a:t>
            </a:r>
            <a:endParaRPr lang="en-US"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cs typeface="+mn-lt"/>
              </a:rPr>
              <a:t>A Content-Based Recommender works by the data that we take from the user, either explicitly (rating) or implicitly (clicking on a link).</a:t>
            </a:r>
            <a:endParaRPr lang="en-US"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cs typeface="+mn-lt"/>
              </a:rPr>
              <a:t>By the data we create a user profile, which is then used to suggest to the user, as the user provides more input or take more actions on the recommendation, the engine becomes more accurate.</a:t>
            </a:r>
            <a:endParaRPr lang="en-US">
              <a:cs typeface="+mn-lt"/>
            </a:endParaRPr>
          </a:p>
        </p:txBody>
      </p:sp>
      <p:pic>
        <p:nvPicPr>
          <p:cNvPr id="3" name="Picture 3" descr="IMG_256"/>
          <p:cNvPicPr>
            <a:picLocks noChangeAspect="1"/>
          </p:cNvPicPr>
          <p:nvPr/>
        </p:nvPicPr>
        <p:blipFill>
          <a:blip r:embed="rId1"/>
          <a:srcRect b="4531"/>
          <a:stretch>
            <a:fillRect/>
          </a:stretch>
        </p:blipFill>
        <p:spPr>
          <a:xfrm>
            <a:off x="4542155" y="3000375"/>
            <a:ext cx="3108325" cy="3526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80085" y="421640"/>
            <a:ext cx="1083246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Timeline: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rcRect b="5037"/>
          <a:stretch>
            <a:fillRect/>
          </a:stretch>
        </p:blipFill>
        <p:spPr>
          <a:xfrm>
            <a:off x="1470660" y="1365250"/>
            <a:ext cx="9076690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92455" y="951865"/>
            <a:ext cx="1100709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0B0F0"/>
                </a:solidFill>
                <a:cs typeface="+mn-lt"/>
                <a:sym typeface="+mn-ea"/>
              </a:rPr>
              <a:t>Deliverable of each steps or phase:</a:t>
            </a:r>
            <a:endParaRPr lang="en-US" sz="2800" dirty="0">
              <a:solidFill>
                <a:srgbClr val="00B0F0"/>
              </a:solidFill>
              <a:cs typeface="+mn-lt"/>
              <a:sym typeface="+mn-ea"/>
            </a:endParaRPr>
          </a:p>
          <a:p>
            <a:pPr algn="l"/>
            <a:endParaRPr lang="en-US" sz="2000" dirty="0">
              <a:solidFill>
                <a:schemeClr val="accent2"/>
              </a:solidFill>
              <a:cs typeface="+mn-lt"/>
              <a:sym typeface="+mn-ea"/>
            </a:endParaRPr>
          </a:p>
          <a:p>
            <a:pPr algn="l"/>
            <a:endParaRPr lang="en-US" dirty="0">
              <a:solidFill>
                <a:schemeClr val="accent2"/>
              </a:solidFill>
              <a:cs typeface="+mn-lt"/>
              <a:sym typeface="+mn-ea"/>
            </a:endParaRPr>
          </a:p>
          <a:p>
            <a:pPr algn="l"/>
            <a:endParaRPr lang="en-US" dirty="0">
              <a:solidFill>
                <a:schemeClr val="accent2"/>
              </a:solidFill>
              <a:cs typeface="+mn-lt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+mn-lt"/>
              </a:rPr>
              <a:t>The data collection phase includes the data-set for our model. It was collected via a google form and via real-time face-to-face data collection technnique. </a:t>
            </a:r>
            <a:endParaRPr lang="en-US" dirty="0">
              <a:solidFill>
                <a:schemeClr val="tx1"/>
              </a:solidFill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+mn-lt"/>
              </a:rPr>
              <a:t>The requirement analysis and gathering phase included the feasability check and study of design constraints.</a:t>
            </a:r>
            <a:endParaRPr lang="en-US" dirty="0">
              <a:solidFill>
                <a:schemeClr val="tx1"/>
              </a:solidFill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+mn-lt"/>
              </a:rPr>
              <a:t>The front-end modelling includes the different web pages which comprises of the GUI of the application. The user-interface works on localhost and provides relevant features and information regarding the web application.</a:t>
            </a:r>
            <a:endParaRPr lang="en-US" dirty="0">
              <a:solidFill>
                <a:schemeClr val="tx1"/>
              </a:solidFill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+mn-lt"/>
              </a:rPr>
              <a:t>Algorithm modelling includes the designing of the algorithm used for the prediction purpose, i.e. Content-based Recommendation algorithm. </a:t>
            </a:r>
            <a:endParaRPr lang="en-US" dirty="0">
              <a:solidFill>
                <a:schemeClr val="tx1"/>
              </a:solidFill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+mn-lt"/>
              </a:rPr>
              <a:t>The back-end inlcudes the algorithm which is used for prediction and recommendation and fetches the data from the given datasheet.</a:t>
            </a:r>
            <a:endParaRPr lang="en-US" dirty="0">
              <a:solidFill>
                <a:schemeClr val="tx1"/>
              </a:solidFill>
              <a:cs typeface="+mn-lt"/>
            </a:endParaRPr>
          </a:p>
          <a:p>
            <a:pPr algn="l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9197" y="359116"/>
            <a:ext cx="753036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cs typeface="+mn-lt"/>
              </a:rPr>
              <a:t>Working Model</a:t>
            </a:r>
            <a:endParaRPr lang="en-IN" sz="3200" b="1" dirty="0">
              <a:solidFill>
                <a:srgbClr val="46B0FA"/>
              </a:solidFill>
              <a:cs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9025" y="1208405"/>
            <a:ext cx="98831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B0F0"/>
                </a:solidFill>
                <a:cs typeface="+mn-lt"/>
              </a:rPr>
              <a:t>Requirement analysis (Link of SRS):</a:t>
            </a:r>
            <a:endParaRPr lang="en-US" sz="2400" dirty="0">
              <a:solidFill>
                <a:srgbClr val="00B0F0"/>
              </a:solidFill>
              <a:cs typeface="+mn-lt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cs typeface="+mn-lt"/>
              </a:rPr>
              <a:t>https://drive.google.com/file/d/1ESpFG2EYBXa4vEUTUDbS3lhv5eSzlQLW/view?usp=share_link</a:t>
            </a:r>
            <a:endParaRPr lang="en-US" sz="1600" dirty="0">
              <a:solidFill>
                <a:schemeClr val="tx1"/>
              </a:solidFill>
              <a:cs typeface="+mn-lt"/>
            </a:endParaRPr>
          </a:p>
          <a:p>
            <a:pPr algn="just"/>
            <a:r>
              <a:rPr lang="en-US" sz="2400" dirty="0">
                <a:solidFill>
                  <a:srgbClr val="00B0F0"/>
                </a:solidFill>
                <a:cs typeface="+mn-lt"/>
              </a:rPr>
              <a:t>Technical Diagram:</a:t>
            </a:r>
            <a:endParaRPr lang="en-US" sz="2400" dirty="0">
              <a:solidFill>
                <a:srgbClr val="00B0F0"/>
              </a:solidFill>
              <a:cs typeface="+mn-lt"/>
            </a:endParaRPr>
          </a:p>
          <a:p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 descr="WhatsApp Image 2022-12-07 at 16.31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3355" y="2848610"/>
            <a:ext cx="6765290" cy="36309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22960" y="872490"/>
            <a:ext cx="1080389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Working Module:</a:t>
            </a:r>
            <a:endParaRPr lang="en-US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86475" y="3419475"/>
            <a:ext cx="1236345" cy="7188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WhatsApp Image 2022-12-07 at 22.47.31"/>
          <p:cNvPicPr>
            <a:picLocks noChangeAspect="1"/>
          </p:cNvPicPr>
          <p:nvPr/>
        </p:nvPicPr>
        <p:blipFill>
          <a:blip r:embed="rId2"/>
          <a:srcRect b="5646"/>
          <a:stretch>
            <a:fillRect/>
          </a:stretch>
        </p:blipFill>
        <p:spPr>
          <a:xfrm>
            <a:off x="2337435" y="1892935"/>
            <a:ext cx="7517130" cy="39903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03275" y="667385"/>
            <a:ext cx="3735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Attained Deliverable:</a:t>
            </a:r>
            <a:endParaRPr lang="en-US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Picture 2" descr="WhatsApp Image 2022-12-08 at 13.36.48"/>
          <p:cNvPicPr>
            <a:picLocks noChangeAspect="1"/>
          </p:cNvPicPr>
          <p:nvPr/>
        </p:nvPicPr>
        <p:blipFill>
          <a:blip r:embed="rId1"/>
          <a:srcRect b="4395"/>
          <a:stretch>
            <a:fillRect/>
          </a:stretch>
        </p:blipFill>
        <p:spPr>
          <a:xfrm>
            <a:off x="2431415" y="1792605"/>
            <a:ext cx="7329805" cy="3942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1865" y="612775"/>
            <a:ext cx="899668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4AAEFC"/>
                </a:solidFill>
              </a:rPr>
              <a:t>Results:</a:t>
            </a:r>
            <a:endParaRPr lang="en-US" sz="2800" b="1">
              <a:solidFill>
                <a:srgbClr val="4AAEFC"/>
              </a:solidFill>
            </a:endParaRPr>
          </a:p>
          <a:p>
            <a:endParaRPr lang="en-US"/>
          </a:p>
          <a:p>
            <a:r>
              <a:rPr lang="en-US" sz="2000">
                <a:solidFill>
                  <a:srgbClr val="4AAEFC"/>
                </a:solidFill>
              </a:rPr>
              <a:t>Test  Cases:</a:t>
            </a:r>
            <a:endParaRPr lang="en-US" sz="2000">
              <a:solidFill>
                <a:srgbClr val="4AAEFC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Picture 2" descr="WhatsApp Image 2022-12-07 at 22.47.32"/>
          <p:cNvPicPr>
            <a:picLocks noChangeAspect="1"/>
          </p:cNvPicPr>
          <p:nvPr/>
        </p:nvPicPr>
        <p:blipFill>
          <a:blip r:embed="rId1"/>
          <a:srcRect b="5203"/>
          <a:stretch>
            <a:fillRect/>
          </a:stretch>
        </p:blipFill>
        <p:spPr>
          <a:xfrm>
            <a:off x="2169160" y="2030095"/>
            <a:ext cx="7853680" cy="4187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34745" y="1071880"/>
            <a:ext cx="99218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4AAEFC"/>
                </a:solidFill>
              </a:rPr>
              <a:t>Comparative Study:</a:t>
            </a:r>
            <a:endParaRPr lang="en-US" sz="2800" b="1">
              <a:solidFill>
                <a:srgbClr val="4AAEFC"/>
              </a:solidFill>
            </a:endParaRPr>
          </a:p>
          <a:p>
            <a:endParaRPr lang="en-US" sz="2000"/>
          </a:p>
          <a:p>
            <a:endParaRPr lang="en-US" sz="2000"/>
          </a:p>
          <a:p>
            <a:r>
              <a:rPr lang="en-US" dirty="0">
                <a:cs typeface="+mn-lt"/>
                <a:sym typeface="+mn-ea"/>
              </a:rPr>
              <a:t>Chunsheng Cui, Meng Wei, Libin Che, Shouwen Wu &amp; Erwei Wang: Hotel recommendation algorithms based on online reviews and probabilistic linguistic term sets,(2022).https://doi.org/10.1016/j.eswa.2022.118503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52170" y="982980"/>
            <a:ext cx="1048766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3200" b="1">
                <a:solidFill>
                  <a:srgbClr val="4AAEFC"/>
                </a:solidFill>
              </a:rPr>
              <a:t>Conclusion:</a:t>
            </a:r>
            <a:endParaRPr lang="en-US" sz="3200" b="1">
              <a:solidFill>
                <a:srgbClr val="4AAEFC"/>
              </a:solidFill>
            </a:endParaRPr>
          </a:p>
          <a:p>
            <a:pPr algn="just"/>
            <a:endParaRPr lang="en-US" sz="2400">
              <a:solidFill>
                <a:srgbClr val="4AAEFC"/>
              </a:solidFill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000">
                <a:solidFill>
                  <a:schemeClr val="tx1"/>
                </a:solidFill>
              </a:rPr>
              <a:t>Recommender systems such as content-based filtering benefit both sellers and buyers or users and developers. 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000">
                <a:solidFill>
                  <a:schemeClr val="tx1"/>
                </a:solidFill>
              </a:rPr>
              <a:t>They cater to the need of processing a large amount of data present online and produce efficient output. hostel recommendation system tends to be an easy pathway for searching an accommodation via a supportive application. </a:t>
            </a:r>
            <a:endParaRPr lang="en-US" sz="2000">
              <a:solidFill>
                <a:schemeClr val="tx1"/>
              </a:solidFill>
            </a:endParaRPr>
          </a:p>
          <a:p>
            <a:pPr algn="just"/>
            <a:endParaRPr lang="en-US" sz="2000"/>
          </a:p>
          <a:p>
            <a:pPr algn="just"/>
            <a:r>
              <a:rPr lang="en-US" sz="2400">
                <a:solidFill>
                  <a:srgbClr val="4AAEFC"/>
                </a:solidFill>
              </a:rPr>
              <a:t>Justification of objectives:</a:t>
            </a:r>
            <a:endParaRPr lang="en-US" sz="2400">
              <a:solidFill>
                <a:srgbClr val="4AAEFC"/>
              </a:solidFill>
            </a:endParaRPr>
          </a:p>
          <a:p>
            <a:pPr algn="just"/>
            <a:endParaRPr lang="en-US" sz="2000"/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 sz="2000"/>
              <a:t>Our recommender system helps in providing ease of access via its platform</a:t>
            </a:r>
            <a:endParaRPr lang="en-US" sz="2000"/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 sz="2000"/>
              <a:t>Searching on our platform  reduces the usage of commuting money and time investment</a:t>
            </a:r>
            <a:endParaRPr lang="en-US" sz="2000"/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 sz="2000"/>
              <a:t>Minimizes the human intervention while looking for a suitable accommodation</a:t>
            </a:r>
            <a:endParaRPr lang="en-US" sz="2000"/>
          </a:p>
          <a:p>
            <a:pPr indent="0" algn="just">
              <a:buFont typeface="Wingdings" panose="05000000000000000000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122" y="755991"/>
            <a:ext cx="753036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en-US" altLang="en-IN" sz="28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altLang="en-IN" sz="28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950" y="1875155"/>
            <a:ext cx="1070546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cs typeface="+mn-lt"/>
              </a:rPr>
              <a:t>1)Bollacker, K.D., Lawrence, S., Giles, C.L.: CiteSeer: an autonomous web agent for automatic retrieval and identification of interesting publications. In: Proceedings of the 2nd international conference on Autonomous agents, pp. 116–123 (1998)</a:t>
            </a:r>
            <a:endParaRPr lang="en-US" sz="1400" dirty="0">
              <a:cs typeface="+mn-lt"/>
            </a:endParaRPr>
          </a:p>
          <a:p>
            <a:pPr algn="just"/>
            <a:endParaRPr lang="en-US" sz="1400" dirty="0">
              <a:cs typeface="+mn-lt"/>
            </a:endParaRPr>
          </a:p>
          <a:p>
            <a:pPr algn="just"/>
            <a:r>
              <a:rPr lang="en-US" sz="1400" dirty="0">
                <a:cs typeface="+mn-lt"/>
              </a:rPr>
              <a:t>2)Google Scholar, Scholar Update: Making New Connections,Google Scholar Blog. http://googlescholar.blogspot.de/2012/08/scholar-updates-making-new-connections.html</a:t>
            </a:r>
            <a:endParaRPr lang="en-US" sz="1400" dirty="0">
              <a:cs typeface="+mn-lt"/>
            </a:endParaRPr>
          </a:p>
          <a:p>
            <a:pPr algn="just"/>
            <a:endParaRPr lang="en-US" sz="1400" dirty="0">
              <a:cs typeface="+mn-lt"/>
            </a:endParaRPr>
          </a:p>
          <a:p>
            <a:pPr algn="just"/>
            <a:r>
              <a:rPr lang="en-US" sz="1400" dirty="0">
                <a:cs typeface="+mn-lt"/>
              </a:rPr>
              <a:t>3)Airoldi, E.M., Blei, D.M., Fienberg, S.E., Xing, E.P., Jaakkola,T.: Mixed membership stochastic block models for relational data with application to protein–protein interactions. In: Proceedings of the International Biometrics Society Annual Meeting, pp. 1–34(2006)</a:t>
            </a:r>
            <a:endParaRPr lang="en-US" sz="1400" dirty="0">
              <a:cs typeface="+mn-lt"/>
            </a:endParaRPr>
          </a:p>
          <a:p>
            <a:pPr algn="just"/>
            <a:endParaRPr lang="en-US" sz="1400" dirty="0">
              <a:cs typeface="+mn-lt"/>
            </a:endParaRPr>
          </a:p>
          <a:p>
            <a:pPr algn="just"/>
            <a:r>
              <a:rPr lang="en-US" sz="1400" dirty="0">
                <a:cs typeface="+mn-lt"/>
              </a:rPr>
              <a:t>4)Arnold, A., Cohen, W.W.: Information extraction as link predic-tion: using curated citation networks to improve gene detection. In: Proceedings of the 4th International Conference on Wireless Algorithms, Systems, and Applications, pp. 541–550 (2009)</a:t>
            </a:r>
            <a:endParaRPr lang="en-US" sz="1400" dirty="0">
              <a:cs typeface="+mn-lt"/>
            </a:endParaRPr>
          </a:p>
          <a:p>
            <a:pPr algn="just"/>
            <a:endParaRPr lang="en-US" sz="1400" dirty="0">
              <a:cs typeface="+mn-lt"/>
            </a:endParaRPr>
          </a:p>
          <a:p>
            <a:pPr algn="just"/>
            <a:r>
              <a:rPr lang="en-US" sz="1400" dirty="0">
                <a:cs typeface="+mn-lt"/>
              </a:rPr>
              <a:t>5)Beel, J., Langer, S., Genzmehr, M.: Sponsored vs. Organic (Research Paper) Recommendations and the Impact of Labeling.In: Proceedings of the 17th International Conference on The-ory and Practice of Digital Libraries (TPDL 2013), pp. 395–399(2013) </a:t>
            </a:r>
            <a:endParaRPr lang="en-US" sz="1400" dirty="0"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417" y="193381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154" y="1247350"/>
            <a:ext cx="465037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Working Model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2002" y="591435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830" y="1754505"/>
            <a:ext cx="1064006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IN" sz="2000" dirty="0">
                <a:cs typeface="+mn-lt"/>
                <a:sym typeface="+mn-ea"/>
              </a:rPr>
              <a:t>With rise in internet facility the need of manual labour has reduced. recommendation systems are much more in use than ever before. </a:t>
            </a:r>
            <a:endParaRPr lang="en-US" altLang="en-IN" sz="2000" dirty="0">
              <a:cs typeface="+mn-lt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IN" sz="2000" dirty="0">
              <a:cs typeface="+mn-lt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IN" sz="2000" dirty="0">
                <a:cs typeface="+mn-lt"/>
                <a:sym typeface="+mn-ea"/>
              </a:rPr>
              <a:t>Our</a:t>
            </a:r>
            <a:r>
              <a:rPr lang="en-IN" sz="2000" dirty="0">
                <a:cs typeface="+mn-lt"/>
                <a:sym typeface="+mn-ea"/>
              </a:rPr>
              <a:t> recommendation system focuses on recommend</a:t>
            </a:r>
            <a:r>
              <a:rPr lang="en-US" altLang="en-IN" sz="2000" dirty="0">
                <a:cs typeface="+mn-lt"/>
                <a:sym typeface="+mn-ea"/>
              </a:rPr>
              <a:t>ing</a:t>
            </a:r>
            <a:r>
              <a:rPr lang="en-IN" sz="2000" dirty="0">
                <a:cs typeface="+mn-lt"/>
                <a:sym typeface="+mn-ea"/>
              </a:rPr>
              <a:t> best suited hostel for a user on the basis of their choices and preferences. </a:t>
            </a:r>
            <a:endParaRPr lang="en-IN" sz="2000" dirty="0">
              <a:cs typeface="+mn-lt"/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IN" sz="2000" dirty="0">
              <a:cs typeface="+mn-lt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IN" sz="2000" dirty="0">
                <a:cs typeface="+mn-lt"/>
              </a:rPr>
              <a:t>The recommedation system reduces commuting cost, investment of time and ease of access.</a:t>
            </a:r>
            <a:endParaRPr lang="en-US" altLang="en-IN" sz="2000" dirty="0">
              <a:cs typeface="+mn-lt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IN" sz="2000" dirty="0"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cs typeface="+mn-lt"/>
                <a:sym typeface="+mn-ea"/>
              </a:rPr>
              <a:t>So</a:t>
            </a:r>
            <a:r>
              <a:rPr lang="en-US" altLang="en-IN" sz="2000" dirty="0">
                <a:cs typeface="+mn-lt"/>
                <a:sym typeface="+mn-ea"/>
              </a:rPr>
              <a:t>,</a:t>
            </a:r>
            <a:r>
              <a:rPr lang="en-IN" sz="2000" dirty="0">
                <a:cs typeface="+mn-lt"/>
                <a:sym typeface="+mn-ea"/>
              </a:rPr>
              <a:t> to solve this problem </a:t>
            </a:r>
            <a:r>
              <a:rPr lang="en-US" altLang="en-IN" sz="2000" dirty="0">
                <a:cs typeface="+mn-lt"/>
                <a:sym typeface="+mn-ea"/>
              </a:rPr>
              <a:t>which requires a lot of hassle and inconvenience</a:t>
            </a:r>
            <a:r>
              <a:rPr lang="en-IN" sz="2000" dirty="0">
                <a:cs typeface="+mn-lt"/>
                <a:sym typeface="+mn-ea"/>
              </a:rPr>
              <a:t> we provide accommodation </a:t>
            </a:r>
            <a:r>
              <a:rPr lang="en-US" altLang="en-IN" sz="2000" dirty="0">
                <a:cs typeface="+mn-lt"/>
                <a:sym typeface="+mn-ea"/>
              </a:rPr>
              <a:t>suggestions </a:t>
            </a:r>
            <a:r>
              <a:rPr lang="en-IN" sz="2000" dirty="0">
                <a:cs typeface="+mn-lt"/>
                <a:sym typeface="+mn-ea"/>
              </a:rPr>
              <a:t>to the </a:t>
            </a:r>
            <a:r>
              <a:rPr lang="en-US" altLang="en-IN" sz="2000" dirty="0">
                <a:cs typeface="+mn-lt"/>
                <a:sym typeface="+mn-ea"/>
              </a:rPr>
              <a:t>students via our platform </a:t>
            </a:r>
            <a:r>
              <a:rPr lang="en-US" altLang="en-IN" sz="2000" b="1" dirty="0">
                <a:cs typeface="+mn-lt"/>
                <a:sym typeface="+mn-ea"/>
              </a:rPr>
              <a:t>Hostelpedia</a:t>
            </a:r>
            <a:r>
              <a:rPr lang="en-IN" sz="2000" dirty="0">
                <a:cs typeface="+mn-lt"/>
                <a:sym typeface="+mn-ea"/>
              </a:rPr>
              <a:t>. </a:t>
            </a:r>
            <a:endParaRPr lang="en-US" sz="2000" dirty="0">
              <a:solidFill>
                <a:srgbClr val="FF0000"/>
              </a:solidFill>
              <a:cs typeface="+mn-lt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32180" y="570230"/>
            <a:ext cx="96640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cs typeface="+mn-lt"/>
                <a:sym typeface="+mn-ea"/>
              </a:rPr>
              <a:t>Technical Concepts (Algorithm) used:</a:t>
            </a:r>
            <a:endParaRPr lang="en-US" sz="2400" dirty="0">
              <a:solidFill>
                <a:srgbClr val="00B0F0"/>
              </a:solidFill>
              <a:cs typeface="+mn-lt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  <a:cs typeface="+mn-lt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sz="2000" dirty="0">
                <a:cs typeface="+mn-lt"/>
                <a:sym typeface="+mn-ea"/>
              </a:rPr>
              <a:t>     </a:t>
            </a:r>
            <a:r>
              <a:rPr lang="en-US" sz="2000" b="1" i="1" dirty="0">
                <a:cs typeface="+mn-lt"/>
                <a:sym typeface="+mn-ea"/>
              </a:rPr>
              <a:t>Content-based recommendation algorithm</a:t>
            </a:r>
            <a:endParaRPr lang="en-US" sz="2000" dirty="0">
              <a:cs typeface="+mn-lt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sz="2000" dirty="0"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3220" y="4803140"/>
            <a:ext cx="114655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cs typeface="+mn-lt"/>
              </a:rPr>
              <a:t>A Content-Based Recommender works by the data that we take from the user, either explicitly (rating) or implicitly (clicking on a link). By the data we create a user profile, which is then used to suggest to the user, as the user provides more input or take more actions on the recommendation, the engine becomes more accurate.</a:t>
            </a:r>
            <a:endParaRPr lang="en-US" sz="1600"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cs typeface="+mn-lt"/>
                <a:sym typeface="+mn-ea"/>
              </a:rPr>
              <a:t>The front-end is supported by HTML, CSS, Javascript for making the user-interface</a:t>
            </a:r>
            <a:endParaRPr lang="en-US" sz="1600"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cs typeface="+mn-lt"/>
                <a:sym typeface="+mn-ea"/>
              </a:rPr>
              <a:t>The back-end is developed in python and reads the data from the provided dataset</a:t>
            </a:r>
            <a:endParaRPr lang="en-US" sz="1600">
              <a:cs typeface="+mn-lt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cs typeface="+mn-lt"/>
              <a:sym typeface="+mn-ea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57220" y="1724025"/>
            <a:ext cx="5413375" cy="2950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61035" y="666115"/>
            <a:ext cx="10869930" cy="566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B0F0"/>
                </a:solidFill>
                <a:cs typeface="+mn-lt"/>
                <a:sym typeface="+mn-ea"/>
              </a:rPr>
              <a:t>Motivation: </a:t>
            </a:r>
            <a:endParaRPr lang="en-US" sz="2400" dirty="0">
              <a:solidFill>
                <a:srgbClr val="00B0F0"/>
              </a:solidFill>
              <a:cs typeface="+mn-lt"/>
              <a:sym typeface="+mn-ea"/>
            </a:endParaRPr>
          </a:p>
          <a:p>
            <a:pPr algn="just"/>
            <a:endParaRPr lang="en-US" sz="2000" dirty="0">
              <a:solidFill>
                <a:srgbClr val="00B0F0"/>
              </a:solidFill>
              <a:cs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cs typeface="+mn-lt"/>
                <a:sym typeface="+mn-ea"/>
              </a:rPr>
              <a:t>To cater the needs of the students for their </a:t>
            </a:r>
            <a:r>
              <a:rPr lang="en-US" altLang="en-IN" sz="2000" dirty="0">
                <a:cs typeface="+mn-lt"/>
                <a:sym typeface="+mn-ea"/>
              </a:rPr>
              <a:t>search of </a:t>
            </a:r>
            <a:r>
              <a:rPr lang="en-IN" sz="2000" dirty="0">
                <a:cs typeface="+mn-lt"/>
                <a:sym typeface="+mn-ea"/>
              </a:rPr>
              <a:t>hostel and provide them good platform which contains the information of all the hostels which help</a:t>
            </a:r>
            <a:r>
              <a:rPr lang="en-US" altLang="en-IN" sz="2000" dirty="0">
                <a:cs typeface="+mn-lt"/>
                <a:sym typeface="+mn-ea"/>
              </a:rPr>
              <a:t>s</a:t>
            </a:r>
            <a:r>
              <a:rPr lang="en-IN" sz="2000" dirty="0">
                <a:cs typeface="+mn-lt"/>
                <a:sym typeface="+mn-ea"/>
              </a:rPr>
              <a:t> them choose their hostels wisely</a:t>
            </a:r>
            <a:r>
              <a:rPr lang="en-US" altLang="en-IN" sz="2000" dirty="0">
                <a:cs typeface="+mn-lt"/>
                <a:sym typeface="+mn-ea"/>
              </a:rPr>
              <a:t> and precisely</a:t>
            </a:r>
            <a:r>
              <a:rPr lang="en-IN" sz="2000" dirty="0">
                <a:cs typeface="+mn-lt"/>
                <a:sym typeface="+mn-ea"/>
              </a:rPr>
              <a:t>.</a:t>
            </a:r>
            <a:endParaRPr lang="en-IN" sz="2000" dirty="0">
              <a:cs typeface="+mn-lt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IN" sz="2000" dirty="0">
                <a:cs typeface="+mn-lt"/>
              </a:rPr>
              <a:t>To reduce human effort and provide the user need at ease</a:t>
            </a:r>
            <a:endParaRPr lang="en-IN" sz="2000" dirty="0">
              <a:cs typeface="+mn-lt"/>
            </a:endParaRPr>
          </a:p>
          <a:p>
            <a:pPr algn="just"/>
            <a:endParaRPr lang="en-US" sz="2000" dirty="0">
              <a:solidFill>
                <a:srgbClr val="FF0000"/>
              </a:solidFill>
              <a:cs typeface="+mn-lt"/>
              <a:sym typeface="+mn-ea"/>
            </a:endParaRPr>
          </a:p>
          <a:p>
            <a:pPr algn="just"/>
            <a:endParaRPr lang="en-US" sz="2000" dirty="0">
              <a:solidFill>
                <a:srgbClr val="FF0000"/>
              </a:solidFill>
              <a:cs typeface="+mn-lt"/>
              <a:sym typeface="+mn-ea"/>
            </a:endParaRPr>
          </a:p>
          <a:p>
            <a:pPr algn="just"/>
            <a:r>
              <a:rPr lang="en-US" sz="2400" dirty="0">
                <a:solidFill>
                  <a:srgbClr val="00B0F0"/>
                </a:solidFill>
                <a:cs typeface="+mn-lt"/>
                <a:sym typeface="+mn-ea"/>
              </a:rPr>
              <a:t>Problem Statement:</a:t>
            </a:r>
            <a:endParaRPr lang="en-US" sz="2400" dirty="0">
              <a:solidFill>
                <a:srgbClr val="00B0F0"/>
              </a:solidFill>
              <a:cs typeface="+mn-lt"/>
              <a:sym typeface="+mn-ea"/>
            </a:endParaRPr>
          </a:p>
          <a:p>
            <a:pPr algn="just"/>
            <a:endParaRPr lang="en-US" sz="2000" dirty="0">
              <a:solidFill>
                <a:srgbClr val="00B0F0"/>
              </a:solidFill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cs typeface="+mn-lt"/>
                <a:sym typeface="+mn-ea"/>
              </a:rPr>
              <a:t>Students face problem while searching for </a:t>
            </a:r>
            <a:r>
              <a:rPr lang="en-US" altLang="en-IN" sz="2000" dirty="0">
                <a:cs typeface="+mn-lt"/>
                <a:sym typeface="+mn-ea"/>
              </a:rPr>
              <a:t>a </a:t>
            </a:r>
            <a:r>
              <a:rPr lang="en-IN" sz="2000" dirty="0">
                <a:cs typeface="+mn-lt"/>
                <a:sym typeface="+mn-ea"/>
              </a:rPr>
              <a:t>hostel </a:t>
            </a:r>
            <a:r>
              <a:rPr lang="en-IN" sz="2000" dirty="0">
                <a:solidFill>
                  <a:srgbClr val="000000"/>
                </a:solidFill>
                <a:cs typeface="+mn-lt"/>
                <a:sym typeface="+mn-ea"/>
              </a:rPr>
              <a:t>g</a:t>
            </a: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+mn-lt"/>
                <a:sym typeface="+mn-ea"/>
              </a:rPr>
              <a:t>oing door to door</a:t>
            </a:r>
            <a:r>
              <a:rPr lang="en-US" alt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+mn-lt"/>
                <a:sym typeface="+mn-ea"/>
              </a:rPr>
              <a:t>. This</a:t>
            </a: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+mn-lt"/>
                <a:sym typeface="+mn-ea"/>
              </a:rPr>
              <a:t> involves time and m</a:t>
            </a:r>
            <a:r>
              <a:rPr lang="en-US" alt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+mn-lt"/>
                <a:sym typeface="+mn-ea"/>
              </a:rPr>
              <a:t>oney</a:t>
            </a: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+mn-lt"/>
                <a:sym typeface="+mn-ea"/>
              </a:rPr>
              <a:t> consumption.</a:t>
            </a:r>
            <a:endParaRPr lang="en-IN" sz="20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+mn-lt"/>
                <a:sym typeface="+mn-ea"/>
              </a:rPr>
              <a:t>Our student accommodation finder system is a one-stop solution for this 21st century issue. </a:t>
            </a:r>
            <a:endParaRPr lang="en-IN" sz="20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+mn-lt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+mn-lt"/>
                <a:sym typeface="+mn-ea"/>
              </a:rPr>
              <a:t>HOSTELPEDIA is a user-friendly web-based application that helps to find suitable housing property for students based on user ratings and preferences.</a:t>
            </a:r>
            <a:endParaRPr lang="en-IN" sz="20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+mn-lt"/>
            </a:endParaRPr>
          </a:p>
          <a:p>
            <a:pPr algn="l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90880" y="943610"/>
            <a:ext cx="1081024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B0F0"/>
                </a:solidFill>
                <a:cs typeface="+mn-lt"/>
                <a:sym typeface="+mn-ea"/>
              </a:rPr>
              <a:t>Area of application:</a:t>
            </a:r>
            <a:endParaRPr lang="en-US" sz="2400" dirty="0">
              <a:solidFill>
                <a:srgbClr val="00B0F0"/>
              </a:solidFill>
              <a:cs typeface="+mn-lt"/>
              <a:sym typeface="+mn-ea"/>
            </a:endParaRPr>
          </a:p>
          <a:p>
            <a:pPr algn="just"/>
            <a:endParaRPr lang="en-US" sz="2000" dirty="0">
              <a:solidFill>
                <a:srgbClr val="00B0F0"/>
              </a:solidFill>
              <a:cs typeface="+mn-lt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cs typeface="+mn-lt"/>
                <a:sym typeface="+mn-ea"/>
              </a:rPr>
              <a:t>Students who are looking for a hostel can use our application for best </a:t>
            </a:r>
            <a:r>
              <a:rPr lang="en-IN" sz="2000">
                <a:cs typeface="+mn-lt"/>
                <a:sym typeface="+mn-ea"/>
              </a:rPr>
              <a:t>suiting hostel.</a:t>
            </a:r>
            <a:endParaRPr lang="en-IN" sz="2000">
              <a:cs typeface="+mn-lt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+mn-lt"/>
                <a:sym typeface="+mn-ea"/>
              </a:rPr>
              <a:t>Parents of respective students can also be user of the application.</a:t>
            </a:r>
            <a:endParaRPr lang="en-US" sz="2000" dirty="0">
              <a:cs typeface="+mn-lt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+mn-lt"/>
                <a:sym typeface="+mn-ea"/>
              </a:rPr>
              <a:t>University authority and hostel authority also add up to be the users.</a:t>
            </a:r>
            <a:endParaRPr lang="en-US" sz="2000" dirty="0">
              <a:solidFill>
                <a:schemeClr val="tx1"/>
              </a:solidFill>
              <a:cs typeface="+mn-lt"/>
            </a:endParaRPr>
          </a:p>
          <a:p>
            <a:pPr algn="just"/>
            <a:endParaRPr lang="en-US" sz="2000" dirty="0">
              <a:solidFill>
                <a:srgbClr val="FF0000"/>
              </a:solidFill>
              <a:cs typeface="+mn-lt"/>
            </a:endParaRPr>
          </a:p>
          <a:p>
            <a:pPr algn="just"/>
            <a:endParaRPr lang="en-US" sz="2400" dirty="0">
              <a:solidFill>
                <a:srgbClr val="FF0000"/>
              </a:solidFill>
              <a:cs typeface="+mn-lt"/>
            </a:endParaRPr>
          </a:p>
          <a:p>
            <a:pPr algn="just"/>
            <a:r>
              <a:rPr lang="en-US" sz="2400" dirty="0">
                <a:solidFill>
                  <a:srgbClr val="00B0F0"/>
                </a:solidFill>
                <a:cs typeface="+mn-lt"/>
                <a:sym typeface="+mn-ea"/>
              </a:rPr>
              <a:t>Dataset and input format:</a:t>
            </a:r>
            <a:endParaRPr lang="en-US" sz="2400" dirty="0">
              <a:solidFill>
                <a:srgbClr val="00B0F0"/>
              </a:solidFill>
              <a:cs typeface="+mn-lt"/>
              <a:sym typeface="+mn-ea"/>
            </a:endParaRPr>
          </a:p>
          <a:p>
            <a:pPr algn="just"/>
            <a:endParaRPr lang="en-US" sz="2000" dirty="0">
              <a:solidFill>
                <a:srgbClr val="00B0F0"/>
              </a:solidFill>
              <a:cs typeface="+mn-lt"/>
              <a:sym typeface="+mn-ea"/>
            </a:endParaRPr>
          </a:p>
          <a:p>
            <a:pPr algn="just"/>
            <a:r>
              <a:rPr lang="en-US" sz="2000" dirty="0">
                <a:cs typeface="+mn-lt"/>
                <a:sym typeface="+mn-ea"/>
              </a:rPr>
              <a:t>The dataset used is inputed via a google form and through communication in the form of csv file and is fed as a datasheet.</a:t>
            </a:r>
            <a:endParaRPr lang="en-US" sz="2000" dirty="0">
              <a:cs typeface="+mn-lt"/>
              <a:sym typeface="+mn-ea"/>
            </a:endParaRPr>
          </a:p>
          <a:p>
            <a:pPr algn="l"/>
            <a:endParaRPr lang="en-US" sz="2000" dirty="0">
              <a:solidFill>
                <a:schemeClr val="tx1"/>
              </a:solidFill>
              <a:cs typeface="+mn-lt"/>
            </a:endParaRPr>
          </a:p>
          <a:p>
            <a:pPr algn="l"/>
            <a:r>
              <a:rPr lang="en-US" sz="2000" b="1" i="1" dirty="0">
                <a:cs typeface="+mn-lt"/>
                <a:sym typeface="+mn-ea"/>
              </a:rPr>
              <a:t>Google form link: </a:t>
            </a:r>
            <a:r>
              <a:rPr lang="en-US" sz="2000" i="1" dirty="0">
                <a:cs typeface="+mn-lt"/>
                <a:sym typeface="+mn-ea"/>
              </a:rPr>
              <a:t>https://docs.google.com/spreadsheets/d/1s_wiORQV1iqeDO2PEOtoQRvgqtrtzWJ-eJGDqU_ELRo/edit?usp=sharing</a:t>
            </a:r>
            <a:endParaRPr lang="en-US" sz="2000" i="1" dirty="0">
              <a:solidFill>
                <a:schemeClr val="tx1"/>
              </a:solidFill>
              <a:cs typeface="+mn-lt"/>
            </a:endParaRPr>
          </a:p>
          <a:p>
            <a:pPr algn="l"/>
            <a:endParaRPr lang="en-US" sz="2000" i="1" dirty="0">
              <a:solidFill>
                <a:schemeClr val="tx1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712" y="574381"/>
            <a:ext cx="753036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cs typeface="+mn-lt"/>
              </a:rPr>
              <a:t>Literature Review</a:t>
            </a:r>
            <a:endParaRPr lang="en-US" sz="3200" b="1" dirty="0">
              <a:solidFill>
                <a:srgbClr val="46B0FA"/>
              </a:solidFill>
              <a:cs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5630" y="1450233"/>
            <a:ext cx="9901002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+mn-ea"/>
                <a:cs typeface="+mn-lt"/>
              </a:rPr>
              <a:t>Cite Related work: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ea typeface="+mn-ea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cs typeface="+mn-lt"/>
                <a:sym typeface="+mn-ea"/>
              </a:rPr>
              <a:t>Chunsheng Cui, Meng Wei, Libin Che, Shouwen Wu &amp; Erwei Wang: Hotel recommendation algorithms based on online reviews and probabilistic linguistic term sets,(2022).https://doi.org/10.1016/j.eswa.2022.118503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+mn-ea"/>
                <a:cs typeface="+mn-lt"/>
              </a:rPr>
              <a:t>Inference from Literature: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ea typeface="+mn-ea"/>
              <a:cs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lt"/>
              </a:rPr>
              <a:t>In an attempt to review existing literature on this innovation-Hostel Recommendation System, we came across a number of similar products that are in use in many colleges worldwide.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lt"/>
              </a:rPr>
              <a:t>Our platform Hostelpedia when taken into account, removes the manual work of visiting the hostels or their locations thus reducing commuting cost and time. It presents itself as a user-friendly web-application with interactive interface.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lt"/>
              </a:rPr>
              <a:t>It includes prediction, recommendation of accomodations while managing the hostel data at the back-end.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20090" y="336550"/>
            <a:ext cx="10751820" cy="566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+mn-lt"/>
                <a:sym typeface="+mn-ea"/>
              </a:rPr>
              <a:t>SWOT analysis:</a:t>
            </a:r>
            <a:endParaRPr lang="en-US" sz="280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+mn-lt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  <a:cs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Strengths</a:t>
            </a:r>
            <a:r>
              <a:rPr lang="en-US" sz="16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: </a:t>
            </a:r>
            <a:endParaRPr lang="en-US" sz="16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It caters the needs of the students as it is a one-stop destination for searching a suitable hostel according to their needs. </a:t>
            </a:r>
            <a:endParaRPr lang="en-US" sz="16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It removes the operating cost of travelling and reduces the time indulgence required. </a:t>
            </a:r>
            <a:endParaRPr lang="en-US" sz="16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It is efficient and easy to use system.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Weakness</a:t>
            </a:r>
            <a:r>
              <a:rPr lang="en-US" sz="16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lt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It requires a larger dataset for much efficient results. </a:t>
            </a:r>
            <a:endParaRPr lang="en-US" sz="16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It requires a dataset containing data from varied geographical locations to present the nearby hostels in that particular geographical locations. </a:t>
            </a:r>
            <a:endParaRPr lang="en-US" sz="16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noise in data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Opportunity</a:t>
            </a:r>
            <a:r>
              <a:rPr lang="en-US" sz="16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lt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The website can be made more attractive by adding a no of other features</a:t>
            </a:r>
            <a:endParaRPr lang="en-US" sz="16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It can be scaled to a commercial level for further business related purpose.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Threat</a:t>
            </a:r>
            <a:r>
              <a:rPr lang="en-US" sz="16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lt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Wifi or connectivity issues can be a major problem for operating the application </a:t>
            </a:r>
            <a:endParaRPr lang="en-US" sz="16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user-dependency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712" y="449921"/>
            <a:ext cx="753036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cs typeface="+mn-lt"/>
              </a:rPr>
              <a:t>Objectives</a:t>
            </a:r>
            <a:endParaRPr lang="en-IN" sz="3200" b="1" dirty="0">
              <a:solidFill>
                <a:srgbClr val="46B0FA"/>
              </a:solidFill>
              <a:cs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5449" y="1673435"/>
            <a:ext cx="9901002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B0F0"/>
                </a:solidFill>
                <a:cs typeface="+mn-lt"/>
              </a:rPr>
              <a:t>Main Objectives:</a:t>
            </a:r>
            <a:endParaRPr lang="en-US" sz="2000" dirty="0">
              <a:solidFill>
                <a:srgbClr val="00B0F0"/>
              </a:solidFill>
              <a:cs typeface="+mn-lt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r>
              <a:rPr lang="en-US" dirty="0">
                <a:solidFill>
                  <a:schemeClr val="tx1"/>
                </a:solidFill>
                <a:cs typeface="+mn-lt"/>
              </a:rPr>
              <a:t>Hostel recommendation system aims to solve the problem of freshers to opt the best hostel for his/her living by getting preferences from current members into our website. </a:t>
            </a:r>
            <a:endParaRPr lang="en-US" dirty="0">
              <a:solidFill>
                <a:schemeClr val="tx1"/>
              </a:solidFill>
              <a:cs typeface="+mn-lt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r>
              <a:rPr lang="en-US" dirty="0">
                <a:solidFill>
                  <a:schemeClr val="tx1"/>
                </a:solidFill>
                <a:cs typeface="+mn-lt"/>
              </a:rPr>
              <a:t>We filter all the data from the datasheet with the help of machine learning algorithm called Content-Based Recommendation System by which the user is provided with the best suitable hostel in the terms of distance, Price, vulnerability and comfort.</a:t>
            </a:r>
            <a:endParaRPr lang="en-US" dirty="0">
              <a:solidFill>
                <a:schemeClr val="tx1"/>
              </a:solidFill>
              <a:cs typeface="+mn-lt"/>
            </a:endParaRPr>
          </a:p>
          <a:p>
            <a:pPr algn="just"/>
            <a:endParaRPr lang="en-US" dirty="0">
              <a:cs typeface="+mn-lt"/>
            </a:endParaRPr>
          </a:p>
          <a:p>
            <a:pPr algn="just"/>
            <a:endParaRPr lang="en-US" dirty="0">
              <a:cs typeface="+mn-lt"/>
            </a:endParaRPr>
          </a:p>
          <a:p>
            <a:pPr algn="just"/>
            <a:r>
              <a:rPr lang="en-US" sz="2000" dirty="0">
                <a:solidFill>
                  <a:srgbClr val="00B0F0"/>
                </a:solidFill>
                <a:cs typeface="+mn-lt"/>
              </a:rPr>
              <a:t>Sub Objectives:</a:t>
            </a:r>
            <a:endParaRPr lang="en-US" sz="2000" dirty="0">
              <a:solidFill>
                <a:srgbClr val="00B0F0"/>
              </a:solidFill>
              <a:cs typeface="+mn-lt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r>
              <a:rPr lang="en-US" dirty="0">
                <a:solidFill>
                  <a:schemeClr val="tx1"/>
                </a:solidFill>
                <a:cs typeface="+mn-lt"/>
              </a:rPr>
              <a:t>It operates to reduce the manual labour and the operating cost of money and time. </a:t>
            </a:r>
            <a:endParaRPr lang="en-US" dirty="0">
              <a:solidFill>
                <a:schemeClr val="tx1"/>
              </a:solidFill>
              <a:cs typeface="+mn-lt"/>
            </a:endParaRPr>
          </a:p>
          <a:p>
            <a:pPr marL="342900" indent="-342900" algn="just">
              <a:buFont typeface="Wingdings" panose="05000000000000000000" charset="0"/>
              <a:buChar char="§"/>
            </a:pPr>
            <a:r>
              <a:rPr lang="en-US" dirty="0">
                <a:solidFill>
                  <a:schemeClr val="tx1"/>
                </a:solidFill>
                <a:cs typeface="+mn-lt"/>
              </a:rPr>
              <a:t>It provides simple and efficient way of catering the needs virtually than investing time and efforts in manual door-to-door searching.</a:t>
            </a:r>
            <a:endParaRPr lang="en-US" dirty="0">
              <a:solidFill>
                <a:schemeClr val="accent2"/>
              </a:solidFill>
              <a:cs typeface="+mn-lt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8244</Words>
  <Application>WPS Presentation</Application>
  <PresentationFormat>Widescreen</PresentationFormat>
  <Paragraphs>217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Arial</vt:lpstr>
      <vt:lpstr>Times New Roman</vt:lpstr>
      <vt:lpstr>Times New Roman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Asus</cp:lastModifiedBy>
  <cp:revision>580</cp:revision>
  <dcterms:created xsi:type="dcterms:W3CDTF">2021-05-06T09:42:00Z</dcterms:created>
  <dcterms:modified xsi:type="dcterms:W3CDTF">2022-12-08T08:14:27Z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689C829ABED7470588D304A6F72A1D1C</vt:lpwstr>
  </property>
  <property fmtid="{D5CDD505-2E9C-101B-9397-08002B2CF9AE}" pid="3" name="KSOProductBuildVer">
    <vt:lpwstr>1033-11.2.0.11214</vt:lpwstr>
  </property>
</Properties>
</file>