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64" r:id="rId5"/>
    <p:sldMasterId id="2147483665" r:id="rId6"/>
    <p:sldMasterId id="2147484235" r:id="rId7"/>
    <p:sldMasterId id="2147485966" r:id="rId8"/>
    <p:sldMasterId id="2147486672" r:id="rId9"/>
  </p:sldMasterIdLst>
  <p:notesMasterIdLst>
    <p:notesMasterId r:id="rId13"/>
  </p:notesMasterIdLst>
  <p:handoutMasterIdLst>
    <p:handoutMasterId r:id="rId14"/>
  </p:handoutMasterIdLst>
  <p:sldIdLst>
    <p:sldId id="422" r:id="rId10"/>
    <p:sldId id="376" r:id="rId11"/>
    <p:sldId id="429" r:id="rId12"/>
  </p:sldIdLst>
  <p:sldSz cx="9144000" cy="6858000" type="screen4x3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45">
          <p15:clr>
            <a:srgbClr val="A4A3A4"/>
          </p15:clr>
        </p15:guide>
        <p15:guide id="4" pos="430">
          <p15:clr>
            <a:srgbClr val="A4A3A4"/>
          </p15:clr>
        </p15:guide>
        <p15:guide id="5" pos="4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7D7C"/>
    <a:srgbClr val="0071BC"/>
    <a:srgbClr val="AAE1FA"/>
    <a:srgbClr val="0091D0"/>
    <a:srgbClr val="BED730"/>
    <a:srgbClr val="72BF44"/>
    <a:srgbClr val="DCD9D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9822" autoAdjust="0"/>
  </p:normalViewPr>
  <p:slideViewPr>
    <p:cSldViewPr snapToGrid="0" snapToObjects="1">
      <p:cViewPr varScale="1">
        <p:scale>
          <a:sx n="72" d="100"/>
          <a:sy n="72" d="100"/>
        </p:scale>
        <p:origin x="1458" y="66"/>
      </p:cViewPr>
      <p:guideLst>
        <p:guide orient="horz" pos="2160"/>
        <p:guide orient="horz" pos="259"/>
        <p:guide orient="horz" pos="145"/>
        <p:guide pos="430"/>
        <p:guide pos="4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914" y="1944"/>
      </p:cViewPr>
      <p:guideLst>
        <p:guide orient="horz" pos="312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398B7B3-1B43-4FB0-A13F-2E21B97A1A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C1B886C-2F65-447E-B108-7FD0836715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8A41E459-75EB-4E3B-9827-6C9D583A983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96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D780A59A-0AF0-4659-B5F5-525B9D1310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F7D5DC-162A-44C9-88B6-BA5E0F4A19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28F7DE2-DA7A-465D-BC54-4E5240A936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4E3342F-027B-48CE-8F58-40624CA9A1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23473EBE-4CC9-4406-9369-382BC2C465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7D9DF824-5E4A-4DC3-8803-1396DBFCF8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08CA2120-CE84-41A6-9247-0899FD3E02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496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1F9FB7AD-02EC-4EAD-8E5D-68FEC9EF5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0EEBE30-4BEF-4576-89CE-57B8F8C058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ECD947A2-D1F3-4474-9C94-C31C864839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9E89DF46-D869-482C-8381-8A0BBA26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5FC32020-86DB-4D70-9B4F-F35179CBE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7713" indent="-287338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50938" indent="-230188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11313" indent="-230188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71688" indent="-230188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28888" indent="-230188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86088" indent="-230188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43288" indent="-230188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900488" indent="-230188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fld id="{CE76F7E8-3989-41D8-9119-4865DDDC99B2}" type="slidenum">
              <a:rPr lang="en-GB" altLang="en-US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pPr algn="l" rtl="0" eaLnBrk="1" hangingPunct="1">
                <a:spcBef>
                  <a:spcPct val="0"/>
                </a:spcBef>
              </a:pPr>
              <a:t>1</a:t>
            </a:fld>
            <a:endParaRPr lang="fr-FR" altLang="en-US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1A47378C-B85C-40AE-85B6-1F0787D642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295A7-2B97-41C4-B4F0-C979AEA42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Reslizumab BREATH Program: Overview</a:t>
            </a:r>
          </a:p>
          <a:p>
            <a:pPr>
              <a:defRPr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The phase 3 BREATH Program is composed of 4 randomized, double-blind, placebo-controlled studies.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 16-week study assessed the effect of reslizumab 3 mg/kg on lung function in patients with moderate to severe asthma; patients were stratified by baseline blood eosinophil count (≥ or &lt;400 cells/μL).</a:t>
            </a:r>
            <a:r>
              <a:rPr lang="en-US" baseline="30000" dirty="0"/>
              <a:t>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Two 52-week studies evaluated the efficacy and safety of reslizumab 3 mg/kg in patients with inadequately controlled, moderate to severe asthma and elevated blood eosinophil count (≥400 cells/μL); the primary end point for both studies was the frequency of clinical asthma exacerbation.</a:t>
            </a:r>
            <a:r>
              <a:rPr lang="en-US" baseline="30000" dirty="0"/>
              <a:t>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Finally, a 16-week study assessed the effect of reslizumab 0.3 or 3 mg/kg on lung function in patients with uncontrolled asthma and elevated blood eosinophil count (≥400 cells/μL).</a:t>
            </a:r>
            <a:r>
              <a:rPr lang="en-US" baseline="30000" dirty="0"/>
              <a:t>3,4</a:t>
            </a:r>
          </a:p>
          <a:p>
            <a:pPr lvl="1">
              <a:defRPr/>
            </a:pPr>
            <a:endParaRPr lang="en-US" dirty="0"/>
          </a:p>
          <a:p>
            <a:pPr marL="685800" lvl="1" indent="-228600">
              <a:buFontTx/>
              <a:buAutoNum type="arabicPeriod"/>
              <a:defRPr/>
            </a:pPr>
            <a:r>
              <a:rPr lang="en-US" dirty="0"/>
              <a:t>Corren J et al. </a:t>
            </a:r>
            <a:r>
              <a:rPr lang="en-US" i="1" dirty="0"/>
              <a:t>Eur Resp J. </a:t>
            </a:r>
            <a:r>
              <a:rPr lang="en-US" dirty="0"/>
              <a:t>2014;44(suppl 58):4673.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US" dirty="0"/>
              <a:t>Castro M et al. </a:t>
            </a:r>
            <a:r>
              <a:rPr lang="en-US" i="1" dirty="0"/>
              <a:t>Lancet Respir Med</a:t>
            </a:r>
            <a:r>
              <a:rPr lang="en-US" dirty="0"/>
              <a:t>. Published online ahead of print February 23, 2015.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dirty="0"/>
              <a:t>Bjermer L et al. </a:t>
            </a:r>
            <a:r>
              <a:rPr lang="en-US" i="1" dirty="0"/>
              <a:t>Eur Resp J</a:t>
            </a:r>
            <a:r>
              <a:rPr lang="en-US" dirty="0"/>
              <a:t>. 2014;44(suppl 58):P299.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dirty="0"/>
              <a:t>Maspero J et al. </a:t>
            </a:r>
            <a:r>
              <a:rPr lang="en-US" i="1" dirty="0"/>
              <a:t>Ann Allergy Asthma Immunol</a:t>
            </a:r>
            <a:r>
              <a:rPr lang="en-US" dirty="0"/>
              <a:t>. 2014;a21.</a:t>
            </a:r>
          </a:p>
          <a:p>
            <a:pPr lvl="1">
              <a:defRPr/>
            </a:pPr>
            <a:r>
              <a:rPr lang="en-US" dirty="0"/>
              <a:t>   </a:t>
            </a: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46FB215E-A637-4A0D-9DA5-A9BA0B1D7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fld id="{9D24F1DA-6319-4D64-A947-3209C528C351}" type="slidenum">
              <a:rPr lang="fr-FR" altLang="fr-FR">
                <a:cs typeface="Times New Roman" panose="02020603050405020304" pitchFamily="18" charset="0"/>
              </a:rPr>
              <a:pPr algn="l" rtl="0" eaLnBrk="1" hangingPunct="1">
                <a:spcBef>
                  <a:spcPct val="0"/>
                </a:spcBef>
              </a:pPr>
              <a:t>2</a:t>
            </a:fld>
            <a:endParaRPr lang="en-US" altLang="fr-FR">
              <a:cs typeface="Times New Roman" panose="02020603050405020304" pitchFamily="18" charset="0"/>
            </a:endParaRPr>
          </a:p>
        </p:txBody>
      </p:sp>
      <p:sp>
        <p:nvSpPr>
          <p:cNvPr id="105477" name="TextBox 4">
            <a:extLst>
              <a:ext uri="{FF2B5EF4-FFF2-40B4-BE49-F238E27FC236}">
                <a16:creationId xmlns:a16="http://schemas.microsoft.com/office/drawing/2014/main" id="{06E60BCB-12A8-4D45-8265-5B5A0D11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1427163"/>
            <a:ext cx="1117600" cy="560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Corren 2014 para3; 3084 CSR p62 para1</a:t>
            </a:r>
          </a:p>
        </p:txBody>
      </p:sp>
      <p:sp>
        <p:nvSpPr>
          <p:cNvPr id="105478" name="TextBox 5">
            <a:extLst>
              <a:ext uri="{FF2B5EF4-FFF2-40B4-BE49-F238E27FC236}">
                <a16:creationId xmlns:a16="http://schemas.microsoft.com/office/drawing/2014/main" id="{3A436AE9-485C-48C0-AE78-8A1DD34C2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8" y="2060575"/>
            <a:ext cx="1212850" cy="868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Castro 2015 p2 col1 para3&amp;4, col2 para2; p3 col1 para1; p4 col1 para1 </a:t>
            </a:r>
          </a:p>
        </p:txBody>
      </p:sp>
      <p:sp>
        <p:nvSpPr>
          <p:cNvPr id="105479" name="TextBox 6">
            <a:extLst>
              <a:ext uri="{FF2B5EF4-FFF2-40B4-BE49-F238E27FC236}">
                <a16:creationId xmlns:a16="http://schemas.microsoft.com/office/drawing/2014/main" id="{D00C32D0-4FB8-4739-A108-85E4933D1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3062288"/>
            <a:ext cx="1119187" cy="5572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Bjermer 2014 para3; 3081 CSR p76 para1</a:t>
            </a:r>
          </a:p>
        </p:txBody>
      </p:sp>
      <p:sp>
        <p:nvSpPr>
          <p:cNvPr id="105480" name="TextBox 7">
            <a:extLst>
              <a:ext uri="{FF2B5EF4-FFF2-40B4-BE49-F238E27FC236}">
                <a16:creationId xmlns:a16="http://schemas.microsoft.com/office/drawing/2014/main" id="{5B4802FB-7C36-4CB0-B8E9-F8A3AC4E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313" y="5314950"/>
            <a:ext cx="935038" cy="7127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Corren 2014 para3; 3084 CSR p62 para1</a:t>
            </a:r>
          </a:p>
        </p:txBody>
      </p:sp>
      <p:sp>
        <p:nvSpPr>
          <p:cNvPr id="105481" name="TextBox 8">
            <a:extLst>
              <a:ext uri="{FF2B5EF4-FFF2-40B4-BE49-F238E27FC236}">
                <a16:creationId xmlns:a16="http://schemas.microsoft.com/office/drawing/2014/main" id="{862F03DA-19ED-4BE8-8C22-E29A46773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5670550"/>
            <a:ext cx="1212850" cy="868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Castro 2015 p2 col1 para3&amp;4, col2 para2; p3 col1 para1; p4 col1 para1 </a:t>
            </a:r>
          </a:p>
        </p:txBody>
      </p:sp>
      <p:sp>
        <p:nvSpPr>
          <p:cNvPr id="105482" name="TextBox 9">
            <a:extLst>
              <a:ext uri="{FF2B5EF4-FFF2-40B4-BE49-F238E27FC236}">
                <a16:creationId xmlns:a16="http://schemas.microsoft.com/office/drawing/2014/main" id="{05F491C5-E300-437C-A04F-4B6291224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6672263"/>
            <a:ext cx="1117600" cy="55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Bjermer 2014 para3; 3081 CSR p76 para1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C634E3B-5AD2-4542-935B-CC80157D4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2E9B8CA-7C3E-421C-A73C-41008BC23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fr-FR"/>
              <a:t>Le schéma des deux études était identique (cf schéma)</a:t>
            </a:r>
          </a:p>
          <a:p>
            <a:pPr algn="l"/>
            <a:r>
              <a:rPr lang="fr-FR" altLang="fr-FR"/>
              <a:t>Des visites d’évaluation étaient programmées toutes les 4 semaines mais les patients pouvaient également appeler, en cas de besoin (par exemple, si l’auto-mesure du débit respiratoire diminuait) pour se rendre à l’hôpital dans les 48 heures pour une évaluation supplémentaire.</a:t>
            </a:r>
          </a:p>
          <a:p>
            <a:pPr algn="l"/>
            <a:r>
              <a:rPr lang="fr-FR" altLang="fr-FR"/>
              <a:t>Une visite de suivi était réalisée 90 jours après la fin de période de traitement de 52 semaines (ou après un arrêt prématuré du traitement).</a:t>
            </a:r>
          </a:p>
          <a:p>
            <a:pPr algn="l"/>
            <a:r>
              <a:rPr lang="fr-FR" altLang="fr-FR"/>
              <a:t>Le patient pouvait également, s’il le désirait, être inclus dans une étude d’extension en ouvert, à la fin des 52 semaines de période de traitement.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200288387-001.jpg">
            <a:extLst>
              <a:ext uri="{FF2B5EF4-FFF2-40B4-BE49-F238E27FC236}">
                <a16:creationId xmlns:a16="http://schemas.microsoft.com/office/drawing/2014/main" id="{57BB51CA-5AB0-4A34-8332-1AE55BFC1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80688490-39C6-4008-9ED0-054CDF0BB0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8263" y="4843463"/>
            <a:ext cx="4868862" cy="1601787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anchor="ctr"/>
          <a:lstStyle>
            <a:lvl1pPr eaLnBrk="0" hangingPunct="0">
              <a:buClr>
                <a:srgbClr val="4D4D4D"/>
              </a:buCl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hlink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rgbClr val="FFC20E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lr>
                <a:srgbClr val="0071BC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Clr>
                <a:schemeClr val="accent2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he-IL" altLang="nl-NL" sz="2800">
              <a:solidFill>
                <a:srgbClr val="333333"/>
              </a:solidFill>
            </a:endParaRPr>
          </a:p>
        </p:txBody>
      </p:sp>
      <p:pic>
        <p:nvPicPr>
          <p:cNvPr id="6" name="Picture 11" descr="teva logo">
            <a:extLst>
              <a:ext uri="{FF2B5EF4-FFF2-40B4-BE49-F238E27FC236}">
                <a16:creationId xmlns:a16="http://schemas.microsoft.com/office/drawing/2014/main" id="{67FF6CAB-034A-4E7A-AC4F-10E7E320CD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56" b="-10246"/>
          <a:stretch>
            <a:fillRect/>
          </a:stretch>
        </p:blipFill>
        <p:spPr bwMode="auto">
          <a:xfrm>
            <a:off x="0" y="4843463"/>
            <a:ext cx="1298575" cy="1601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27CF02B3-C26C-4021-A465-DF962CCF6AA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234238" y="4843463"/>
            <a:ext cx="1909762" cy="1601787"/>
            <a:chOff x="7006441" y="4651560"/>
            <a:chExt cx="2137559" cy="1793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EE92BC-9EB6-43A1-B53F-E26621A4F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441" y="4651560"/>
              <a:ext cx="2137559" cy="17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endParaRPr lang="en-GB" altLang="fr-FR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5BF04F1D-0E28-4D90-BD90-050DC097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084" y="4842784"/>
              <a:ext cx="1932915" cy="145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4" y="5221776"/>
            <a:ext cx="4668644" cy="84448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54" y="5917580"/>
            <a:ext cx="4746702" cy="4609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2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B3EABFD1-5FA5-48B1-9B76-227627F7E50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2247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/>
          </p:nvPr>
        </p:nvSpPr>
        <p:spPr>
          <a:xfrm>
            <a:off x="4643437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2850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5897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4022110-5218-4FDC-ACB6-7142F667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fld id="{55782C26-4E3B-4EF0-8E1D-A3EB6C58CD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16030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HeadLine+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8BE117-6713-453D-8F73-CE990C03A0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113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71BC"/>
                </a:solidFill>
              </a:defRPr>
            </a:lvl1pPr>
          </a:lstStyle>
          <a:p>
            <a:pPr>
              <a:defRPr/>
            </a:pPr>
            <a:r>
              <a:rPr lang="en-US"/>
              <a:t>| CONFIDENTIAL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3ED85F-0F93-4985-AD0D-0BDEC70B7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30200" y="6356350"/>
            <a:ext cx="642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0071BC"/>
                </a:solidFill>
              </a:defRPr>
            </a:lvl1pPr>
          </a:lstStyle>
          <a:p>
            <a:fld id="{D8DE86CB-B53D-4502-9089-685260541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47702"/>
      </p:ext>
    </p:extLst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209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5750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8521A699-AC5B-46BC-9BE2-2B629F0C46B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57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326CF623-278A-48BD-B54D-E7F1F20BD99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38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D56F60C9-5882-4895-9C08-F18766AF4EE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63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513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382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81040" y="183549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857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30599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51331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12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ACC31B84-6AEE-4FF2-97EF-E8BA652C10E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7B7D7C"/>
                </a:solidFill>
              </a:defRPr>
            </a:lvl1pPr>
            <a:lvl2pPr>
              <a:defRPr>
                <a:solidFill>
                  <a:srgbClr val="7B7D7C"/>
                </a:solidFill>
              </a:defRPr>
            </a:lvl2pPr>
            <a:lvl3pPr>
              <a:defRPr>
                <a:solidFill>
                  <a:srgbClr val="7B7D7C"/>
                </a:solidFill>
              </a:defRPr>
            </a:lvl3pPr>
            <a:lvl4pPr>
              <a:defRPr>
                <a:solidFill>
                  <a:srgbClr val="7B7D7C"/>
                </a:solidFill>
              </a:defRPr>
            </a:lvl4pPr>
            <a:lvl5pPr>
              <a:defRPr>
                <a:solidFill>
                  <a:srgbClr val="7B7D7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645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6174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8878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4752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637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9271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19233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0555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29388" y="90488"/>
            <a:ext cx="1949450" cy="593725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1038" y="90488"/>
            <a:ext cx="5695950" cy="59372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34892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75296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7652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CD4C0972-DD89-4AB2-B5AB-929C3128121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981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47868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78047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50163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95414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52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086300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622547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74221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96075" y="80963"/>
            <a:ext cx="2124075" cy="5435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23850" y="80963"/>
            <a:ext cx="6219825" cy="54356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698537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200288387-001.jpg">
            <a:extLst>
              <a:ext uri="{FF2B5EF4-FFF2-40B4-BE49-F238E27FC236}">
                <a16:creationId xmlns:a16="http://schemas.microsoft.com/office/drawing/2014/main" id="{29DA7D09-7551-4CED-91BE-2059C8E24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17F0D30D-8512-4EBB-951D-33E0E2C399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8263" y="4843463"/>
            <a:ext cx="4868862" cy="1601787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anchor="ctr"/>
          <a:lstStyle>
            <a:lvl1pPr eaLnBrk="0" hangingPunct="0">
              <a:buClr>
                <a:srgbClr val="4D4D4D"/>
              </a:buCl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hlink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rgbClr val="FFC20E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lr>
                <a:srgbClr val="0071BC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Clr>
                <a:schemeClr val="accent2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 sz="2800">
              <a:solidFill>
                <a:srgbClr val="333333"/>
              </a:solidFill>
            </a:endParaRPr>
          </a:p>
        </p:txBody>
      </p:sp>
      <p:pic>
        <p:nvPicPr>
          <p:cNvPr id="6" name="Picture 11" descr="teva logo">
            <a:extLst>
              <a:ext uri="{FF2B5EF4-FFF2-40B4-BE49-F238E27FC236}">
                <a16:creationId xmlns:a16="http://schemas.microsoft.com/office/drawing/2014/main" id="{897BA236-ECA8-44E1-8CAF-1AF9723FEE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56" b="-10246"/>
          <a:stretch>
            <a:fillRect/>
          </a:stretch>
        </p:blipFill>
        <p:spPr bwMode="auto">
          <a:xfrm>
            <a:off x="0" y="4843463"/>
            <a:ext cx="1298575" cy="1601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BAB3C739-CB6B-40EF-BBAB-9CC70A79D8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234238" y="4843463"/>
            <a:ext cx="1909762" cy="1601787"/>
            <a:chOff x="7006441" y="4651560"/>
            <a:chExt cx="2137559" cy="1793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0DA925-E3B4-476F-B13A-2FCA12859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441" y="4651560"/>
              <a:ext cx="2137559" cy="17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endParaRPr lang="en-GB" altLang="fr-FR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457FBB5C-C7BF-402B-B7A3-1054AFC2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084" y="4842784"/>
              <a:ext cx="1932915" cy="145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4" y="5221776"/>
            <a:ext cx="4668644" cy="84448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54" y="5917580"/>
            <a:ext cx="4746702" cy="4609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7BBF4F03-7015-43F0-9020-7F6697786F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655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60ADA29C-D972-4CDA-9E88-DC83F76B280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7B7D7C"/>
                </a:solidFill>
              </a:defRPr>
            </a:lvl1pPr>
            <a:lvl2pPr>
              <a:defRPr>
                <a:solidFill>
                  <a:srgbClr val="7B7D7C"/>
                </a:solidFill>
              </a:defRPr>
            </a:lvl2pPr>
            <a:lvl3pPr>
              <a:defRPr>
                <a:solidFill>
                  <a:srgbClr val="7B7D7C"/>
                </a:solidFill>
              </a:defRPr>
            </a:lvl3pPr>
            <a:lvl4pPr>
              <a:defRPr>
                <a:solidFill>
                  <a:srgbClr val="7B7D7C"/>
                </a:solidFill>
              </a:defRPr>
            </a:lvl4pPr>
            <a:lvl5pPr>
              <a:defRPr>
                <a:solidFill>
                  <a:srgbClr val="7B7D7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1145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9F5553A9-1E92-4DC2-B1E1-8B790AC3676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067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7F98979E-7C10-49B4-9962-0A4CA1B90CB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600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476181AB-BEAF-468F-9BC6-E6E822C22DA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6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5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346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FCC3CFD9-6E7B-49EA-98BC-3819340EF06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8046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D8B129A3-6B61-4090-8BA7-DFC6606FD6F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8219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3D54676D-F061-48E9-B1AE-F0EAF50E40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25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>
            <a:extLst>
              <a:ext uri="{FF2B5EF4-FFF2-40B4-BE49-F238E27FC236}">
                <a16:creationId xmlns:a16="http://schemas.microsoft.com/office/drawing/2014/main" id="{FB426801-4FFE-4A15-A69D-3640417A800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0965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9DC864E6-82DB-4088-922B-C41F46B2E66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2877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D770D718-89DA-4977-9C3B-24823511A3B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79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24C18028-B466-49EF-9FF4-344912B6097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6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5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18213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EA55A689-1E31-48B2-8020-1D9D4AAFA65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602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A4598314-AD7E-49E1-9240-ABAE9E6552A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8983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9527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056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1382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24" y="914401"/>
            <a:ext cx="7797800" cy="5257800"/>
          </a:xfrm>
          <a:prstGeom prst="rect">
            <a:avLst/>
          </a:prstGeom>
        </p:spPr>
        <p:txBody>
          <a:bodyPr/>
          <a:lstStyle>
            <a:lvl1pPr>
              <a:buClr>
                <a:srgbClr val="FFC311"/>
              </a:buClr>
              <a:buSzPct val="115000"/>
              <a:defRPr/>
            </a:lvl1pPr>
            <a:lvl2pPr>
              <a:buClr>
                <a:srgbClr val="BED62E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81040" y="183548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89594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81040" y="183549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707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/>
          </p:nvPr>
        </p:nvSpPr>
        <p:spPr>
          <a:xfrm>
            <a:off x="4643437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820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0015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3AB6BB-ABBC-4BEC-8942-CE0E5EB9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fld id="{F3FE8ABA-5F8E-44B4-96E0-92FEE2DACC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8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BBB86C10-5BBC-412D-A181-3B4036A0A21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2340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33DE435-1A53-4422-83E1-1146716C4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fld id="{641AD868-0830-41E9-9694-A079F14957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01653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4FA7BFC-675B-44A1-94D1-435373CB8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fld id="{FB7F57E5-11D5-4C1A-9031-7EB59BE7BB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43801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200288387-001.jpg">
            <a:extLst>
              <a:ext uri="{FF2B5EF4-FFF2-40B4-BE49-F238E27FC236}">
                <a16:creationId xmlns:a16="http://schemas.microsoft.com/office/drawing/2014/main" id="{728BE744-714B-4122-82A8-442AD5B4F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6B54E3DF-B0FA-4EF6-B5B6-73F1B45B06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8263" y="4843463"/>
            <a:ext cx="4868862" cy="1601787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anchor="ctr"/>
          <a:lstStyle>
            <a:lvl1pPr eaLnBrk="0" hangingPunct="0">
              <a:buClr>
                <a:srgbClr val="4D4D4D"/>
              </a:buCl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hlink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rgbClr val="FFC20E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lr>
                <a:srgbClr val="0071BC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Clr>
                <a:schemeClr val="accent2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 sz="2800">
              <a:solidFill>
                <a:srgbClr val="333333"/>
              </a:solidFill>
            </a:endParaRPr>
          </a:p>
        </p:txBody>
      </p:sp>
      <p:pic>
        <p:nvPicPr>
          <p:cNvPr id="6" name="Picture 11" descr="teva logo">
            <a:extLst>
              <a:ext uri="{FF2B5EF4-FFF2-40B4-BE49-F238E27FC236}">
                <a16:creationId xmlns:a16="http://schemas.microsoft.com/office/drawing/2014/main" id="{9ED4C45D-34B0-45B6-B216-5F2905F4F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56" b="-10246"/>
          <a:stretch>
            <a:fillRect/>
          </a:stretch>
        </p:blipFill>
        <p:spPr bwMode="auto">
          <a:xfrm>
            <a:off x="0" y="4843463"/>
            <a:ext cx="1298575" cy="1601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965A5F6B-3C15-4485-9438-01A7F1A712D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234238" y="4843463"/>
            <a:ext cx="1909762" cy="1601787"/>
            <a:chOff x="7006441" y="4651560"/>
            <a:chExt cx="2137559" cy="1793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5C01AC-120A-46F8-8B2C-BA84D502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441" y="4651560"/>
              <a:ext cx="2137559" cy="17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endParaRPr lang="en-GB" altLang="fr-FR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0D25E9C0-34C3-41F3-891B-8E5603A2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084" y="4842784"/>
              <a:ext cx="1932915" cy="145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4" y="5221776"/>
            <a:ext cx="4668644" cy="84448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54" y="5917580"/>
            <a:ext cx="4746702" cy="4609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0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8A572AAF-BBE4-41A8-A099-588E3694906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7B7D7C"/>
                </a:solidFill>
              </a:defRPr>
            </a:lvl1pPr>
            <a:lvl2pPr>
              <a:defRPr>
                <a:solidFill>
                  <a:srgbClr val="7B7D7C"/>
                </a:solidFill>
              </a:defRPr>
            </a:lvl2pPr>
            <a:lvl3pPr>
              <a:defRPr>
                <a:solidFill>
                  <a:srgbClr val="7B7D7C"/>
                </a:solidFill>
              </a:defRPr>
            </a:lvl3pPr>
            <a:lvl4pPr>
              <a:defRPr>
                <a:solidFill>
                  <a:srgbClr val="7B7D7C"/>
                </a:solidFill>
              </a:defRPr>
            </a:lvl4pPr>
            <a:lvl5pPr>
              <a:defRPr>
                <a:solidFill>
                  <a:srgbClr val="7B7D7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0157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BB3F65E5-1CC4-4CD9-8307-6EEC6E945B7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96131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51C33BE2-FA9F-41CC-9D14-5CA5EAC9D9D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0923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F32AD0F-42E7-448D-B586-BDF61277F82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6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5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159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AA0F8494-2753-46F6-8F85-C58473C6B28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5742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40D7118F-55B5-4CF3-9BF1-4E32EA58087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6012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D7C2E054-206D-4F34-A797-555FB2BD0FC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59A9FC10-F86E-4F67-A141-24F9E135A14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8096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>
            <a:extLst>
              <a:ext uri="{FF2B5EF4-FFF2-40B4-BE49-F238E27FC236}">
                <a16:creationId xmlns:a16="http://schemas.microsoft.com/office/drawing/2014/main" id="{38D093E9-485D-4596-B13A-E8455649DE3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2800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63EEBC63-B839-44FA-8A1C-866B2AAF1E6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0656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1E04DD7B-CEFA-4309-8BDB-F48290F7829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548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9E307282-2619-4521-B2A5-6FACAF755E5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831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3EFA4BDC-BE20-4752-AFE5-BE8FFC9F37E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6485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3821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3650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0081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945502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52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5F131E73-4454-4A36-A7FD-5485DCEFFB6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3470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881C4EF-AECC-438C-AB8A-FE86A33FBA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3B753670-3FAE-4C3A-B824-131858F6AE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21591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EBB9850-AC61-4648-A073-3B8D951B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5204E8E8-0387-4FBD-B807-5C627BEAEBA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81154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200288387-001.jpg">
            <a:extLst>
              <a:ext uri="{FF2B5EF4-FFF2-40B4-BE49-F238E27FC236}">
                <a16:creationId xmlns:a16="http://schemas.microsoft.com/office/drawing/2014/main" id="{EE1491F6-B165-4276-8242-C60A5234A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58F41970-DB5E-4208-91D2-2424C59704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8263" y="4843463"/>
            <a:ext cx="4868862" cy="1601787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anchor="ctr"/>
          <a:lstStyle>
            <a:lvl1pPr eaLnBrk="0" hangingPunct="0">
              <a:buClr>
                <a:srgbClr val="4D4D4D"/>
              </a:buCl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hlink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rgbClr val="FFC20E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lr>
                <a:srgbClr val="0071BC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Clr>
                <a:schemeClr val="accent2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 sz="2800">
              <a:solidFill>
                <a:srgbClr val="333333"/>
              </a:solidFill>
            </a:endParaRPr>
          </a:p>
        </p:txBody>
      </p:sp>
      <p:pic>
        <p:nvPicPr>
          <p:cNvPr id="6" name="Picture 11" descr="teva logo">
            <a:extLst>
              <a:ext uri="{FF2B5EF4-FFF2-40B4-BE49-F238E27FC236}">
                <a16:creationId xmlns:a16="http://schemas.microsoft.com/office/drawing/2014/main" id="{7A45ECD1-5C4A-495B-8850-56AFB0BC9C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56" b="-10246"/>
          <a:stretch>
            <a:fillRect/>
          </a:stretch>
        </p:blipFill>
        <p:spPr bwMode="auto">
          <a:xfrm>
            <a:off x="0" y="4843463"/>
            <a:ext cx="1298575" cy="1601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8927D463-224D-4652-896D-0FBF869A9E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234238" y="4843463"/>
            <a:ext cx="1909762" cy="1601787"/>
            <a:chOff x="7006441" y="4651560"/>
            <a:chExt cx="2137559" cy="1793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ECC125-90BE-46AF-9E30-91E2F142F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441" y="4651560"/>
              <a:ext cx="2137559" cy="17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endParaRPr lang="en-GB" altLang="fr-FR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EB8533C9-45E8-4CE4-8E1B-B7541677A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084" y="4842784"/>
              <a:ext cx="1932915" cy="145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4" y="5221776"/>
            <a:ext cx="4668644" cy="84448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54" y="5917580"/>
            <a:ext cx="4746702" cy="4609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73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0E224E9B-61B8-44DF-B7CB-16693F7CC6C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7B7D7C"/>
                </a:solidFill>
              </a:defRPr>
            </a:lvl1pPr>
            <a:lvl2pPr>
              <a:defRPr>
                <a:solidFill>
                  <a:srgbClr val="7B7D7C"/>
                </a:solidFill>
              </a:defRPr>
            </a:lvl2pPr>
            <a:lvl3pPr>
              <a:defRPr>
                <a:solidFill>
                  <a:srgbClr val="7B7D7C"/>
                </a:solidFill>
              </a:defRPr>
            </a:lvl3pPr>
            <a:lvl4pPr>
              <a:defRPr>
                <a:solidFill>
                  <a:srgbClr val="7B7D7C"/>
                </a:solidFill>
              </a:defRPr>
            </a:lvl4pPr>
            <a:lvl5pPr>
              <a:defRPr>
                <a:solidFill>
                  <a:srgbClr val="7B7D7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5015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0EF521F1-AE25-4C25-A14C-F9847AD64EB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0345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18665197-6290-462F-9BFB-0518808BFFB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9986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AF0077C1-D9E3-4922-A297-100BFC81F1E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6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5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7739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EC0645BA-9016-4942-904F-D3DD376FDBD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1022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E5E3B61A-39BC-4774-B2CE-03DF7CC477C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5063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166E29D-3B79-49C6-B8E8-FE050D914AD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36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>
            <a:extLst>
              <a:ext uri="{FF2B5EF4-FFF2-40B4-BE49-F238E27FC236}">
                <a16:creationId xmlns:a16="http://schemas.microsoft.com/office/drawing/2014/main" id="{8FB489F9-B48C-4004-9061-58ED3A4D11E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52611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>
            <a:extLst>
              <a:ext uri="{FF2B5EF4-FFF2-40B4-BE49-F238E27FC236}">
                <a16:creationId xmlns:a16="http://schemas.microsoft.com/office/drawing/2014/main" id="{33029FF7-B389-4C71-B66F-66618198E7F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374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C67F1130-E3CC-4F4E-81DC-15A95E4409F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3243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F01B07A3-8AEF-4FF2-AD36-FA22E026B8B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1970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34770AE4-808D-45A6-A4BE-D355C59661B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71403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2CF6AFA9-03E1-480A-B24F-2FD2A011984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15289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31550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0158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34719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24" y="914401"/>
            <a:ext cx="7797800" cy="5257800"/>
          </a:xfrm>
          <a:prstGeom prst="rect">
            <a:avLst/>
          </a:prstGeom>
        </p:spPr>
        <p:txBody>
          <a:bodyPr/>
          <a:lstStyle>
            <a:lvl1pPr>
              <a:buClr>
                <a:srgbClr val="FFC311"/>
              </a:buClr>
              <a:buSzPct val="115000"/>
              <a:defRPr/>
            </a:lvl1pPr>
            <a:lvl2pPr>
              <a:buClr>
                <a:srgbClr val="BED62E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81040" y="183548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8381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81040" y="183549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34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theme" Target="../theme/theme6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>
            <a:extLst>
              <a:ext uri="{FF2B5EF4-FFF2-40B4-BE49-F238E27FC236}">
                <a16:creationId xmlns:a16="http://schemas.microsoft.com/office/drawing/2014/main" id="{03B816C0-F234-43D9-94C4-0AD9A2BBA8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6DCCE0-94BD-4A9F-A384-964137C9E976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9FB199D-69D6-405C-A41A-33E8956520B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0410D357-661F-4380-BDA2-874CDA88B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C31473E6-A100-4A2B-8ADC-94F222306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3" r:id="rId1"/>
    <p:sldLayoutId id="2147487134" r:id="rId2"/>
    <p:sldLayoutId id="2147487135" r:id="rId3"/>
    <p:sldLayoutId id="2147487136" r:id="rId4"/>
    <p:sldLayoutId id="2147487137" r:id="rId5"/>
    <p:sldLayoutId id="2147487138" r:id="rId6"/>
    <p:sldLayoutId id="2147487139" r:id="rId7"/>
    <p:sldLayoutId id="2147487140" r:id="rId8"/>
    <p:sldLayoutId id="2147487141" r:id="rId9"/>
    <p:sldLayoutId id="2147487142" r:id="rId10"/>
    <p:sldLayoutId id="2147487143" r:id="rId11"/>
    <p:sldLayoutId id="2147487144" r:id="rId12"/>
    <p:sldLayoutId id="2147487145" r:id="rId13"/>
    <p:sldLayoutId id="2147487086" r:id="rId14"/>
    <p:sldLayoutId id="2147487087" r:id="rId15"/>
    <p:sldLayoutId id="2147487088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va logo_grey">
            <a:extLst>
              <a:ext uri="{FF2B5EF4-FFF2-40B4-BE49-F238E27FC236}">
                <a16:creationId xmlns:a16="http://schemas.microsoft.com/office/drawing/2014/main" id="{1D3BB654-0807-49DF-8E60-7AE96755E943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649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5">
            <a:extLst>
              <a:ext uri="{FF2B5EF4-FFF2-40B4-BE49-F238E27FC236}">
                <a16:creationId xmlns:a16="http://schemas.microsoft.com/office/drawing/2014/main" id="{B11BF392-4F6A-4CEA-81A5-F71FBAF263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2D40AD-9EA6-4F2D-AAC5-B0C49A208BE3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E29FC698-6838-420D-96EC-571B4C255EC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pic>
        <p:nvPicPr>
          <p:cNvPr id="2053" name="Picture 11">
            <a:extLst>
              <a:ext uri="{FF2B5EF4-FFF2-40B4-BE49-F238E27FC236}">
                <a16:creationId xmlns:a16="http://schemas.microsoft.com/office/drawing/2014/main" id="{636C789F-DE1E-4207-8978-340322128D6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307138"/>
            <a:ext cx="6397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4" descr="Untitled-3.png">
            <a:extLst>
              <a:ext uri="{FF2B5EF4-FFF2-40B4-BE49-F238E27FC236}">
                <a16:creationId xmlns:a16="http://schemas.microsoft.com/office/drawing/2014/main" id="{FFBD3050-2012-43AE-B5F4-1913E5487A7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8" y="227013"/>
            <a:ext cx="1206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Line 3">
            <a:extLst>
              <a:ext uri="{FF2B5EF4-FFF2-40B4-BE49-F238E27FC236}">
                <a16:creationId xmlns:a16="http://schemas.microsoft.com/office/drawing/2014/main" id="{273CE7EF-E404-46E2-8542-01460B1C3E1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6" name="Rectangle 9">
            <a:extLst>
              <a:ext uri="{FF2B5EF4-FFF2-40B4-BE49-F238E27FC236}">
                <a16:creationId xmlns:a16="http://schemas.microsoft.com/office/drawing/2014/main" id="{22AAD3D3-07A1-4DCC-B0A9-799CE1DC5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2057" name="Rectangle 18">
            <a:extLst>
              <a:ext uri="{FF2B5EF4-FFF2-40B4-BE49-F238E27FC236}">
                <a16:creationId xmlns:a16="http://schemas.microsoft.com/office/drawing/2014/main" id="{B3850142-854F-479C-93FC-9AB7AF08A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0" r:id="rId1"/>
    <p:sldLayoutId id="2147487091" r:id="rId2"/>
    <p:sldLayoutId id="2147487092" r:id="rId3"/>
    <p:sldLayoutId id="2147487093" r:id="rId4"/>
    <p:sldLayoutId id="2147487094" r:id="rId5"/>
    <p:sldLayoutId id="2147487095" r:id="rId6"/>
    <p:sldLayoutId id="2147487096" r:id="rId7"/>
    <p:sldLayoutId id="2147487097" r:id="rId8"/>
    <p:sldLayoutId id="2147487098" r:id="rId9"/>
    <p:sldLayoutId id="2147487099" r:id="rId10"/>
    <p:sldLayoutId id="214748710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17B1474-068B-4135-ADE6-D7410DC1D0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t="11359" r="10013" b="217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>
            <a:extLst>
              <a:ext uri="{FF2B5EF4-FFF2-40B4-BE49-F238E27FC236}">
                <a16:creationId xmlns:a16="http://schemas.microsoft.com/office/drawing/2014/main" id="{8AB5F3B6-F5EB-4744-81D0-3AD381B798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3850" y="80963"/>
            <a:ext cx="788828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076" name="Text Placeholder 2">
            <a:extLst>
              <a:ext uri="{FF2B5EF4-FFF2-40B4-BE49-F238E27FC236}">
                <a16:creationId xmlns:a16="http://schemas.microsoft.com/office/drawing/2014/main" id="{591CEEB1-CDDC-49FF-8C2C-E20BF8E2BB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3850" y="1268413"/>
            <a:ext cx="84963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01" r:id="rId1"/>
    <p:sldLayoutId id="2147487102" r:id="rId2"/>
    <p:sldLayoutId id="2147487103" r:id="rId3"/>
    <p:sldLayoutId id="2147487104" r:id="rId4"/>
    <p:sldLayoutId id="2147487105" r:id="rId5"/>
    <p:sldLayoutId id="2147487106" r:id="rId6"/>
    <p:sldLayoutId id="2147487107" r:id="rId7"/>
    <p:sldLayoutId id="2147487108" r:id="rId8"/>
    <p:sldLayoutId id="2147487109" r:id="rId9"/>
    <p:sldLayoutId id="2147487110" r:id="rId10"/>
    <p:sldLayoutId id="21474871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ts val="30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30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ts val="3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ts val="3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ts val="3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ts val="3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>
            <a:extLst>
              <a:ext uri="{FF2B5EF4-FFF2-40B4-BE49-F238E27FC236}">
                <a16:creationId xmlns:a16="http://schemas.microsoft.com/office/drawing/2014/main" id="{17640505-E7E5-4A85-983C-F7BA2BF08B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80D342-B684-4B03-8DC4-A51AC1586618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FDEA70A-29F7-451A-B956-7937A207755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sp>
        <p:nvSpPr>
          <p:cNvPr id="4100" name="Rectangle 9">
            <a:extLst>
              <a:ext uri="{FF2B5EF4-FFF2-40B4-BE49-F238E27FC236}">
                <a16:creationId xmlns:a16="http://schemas.microsoft.com/office/drawing/2014/main" id="{AD66330B-9130-47A6-9E79-593B6D9CE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4101" name="Rectangle 18">
            <a:extLst>
              <a:ext uri="{FF2B5EF4-FFF2-40B4-BE49-F238E27FC236}">
                <a16:creationId xmlns:a16="http://schemas.microsoft.com/office/drawing/2014/main" id="{95CE97DE-2863-439B-B2B5-B7CA008F1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46" r:id="rId1"/>
    <p:sldLayoutId id="2147487147" r:id="rId2"/>
    <p:sldLayoutId id="2147487148" r:id="rId3"/>
    <p:sldLayoutId id="2147487149" r:id="rId4"/>
    <p:sldLayoutId id="2147487150" r:id="rId5"/>
    <p:sldLayoutId id="2147487151" r:id="rId6"/>
    <p:sldLayoutId id="2147487152" r:id="rId7"/>
    <p:sldLayoutId id="2147487153" r:id="rId8"/>
    <p:sldLayoutId id="2147487154" r:id="rId9"/>
    <p:sldLayoutId id="2147487155" r:id="rId10"/>
    <p:sldLayoutId id="2147487156" r:id="rId11"/>
    <p:sldLayoutId id="2147487157" r:id="rId12"/>
    <p:sldLayoutId id="2147487158" r:id="rId13"/>
    <p:sldLayoutId id="2147487112" r:id="rId14"/>
    <p:sldLayoutId id="2147487113" r:id="rId15"/>
    <p:sldLayoutId id="2147487114" r:id="rId16"/>
    <p:sldLayoutId id="2147487115" r:id="rId17"/>
    <p:sldLayoutId id="2147487116" r:id="rId18"/>
    <p:sldLayoutId id="2147487117" r:id="rId19"/>
    <p:sldLayoutId id="2147487118" r:id="rId20"/>
    <p:sldLayoutId id="2147487159" r:id="rId21"/>
    <p:sldLayoutId id="2147487160" r:id="rId22"/>
    <p:sldLayoutId id="2147487161" r:id="rId2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>
            <a:extLst>
              <a:ext uri="{FF2B5EF4-FFF2-40B4-BE49-F238E27FC236}">
                <a16:creationId xmlns:a16="http://schemas.microsoft.com/office/drawing/2014/main" id="{F777CC42-F351-4860-9107-AB657C75E4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61B9F9-37A3-4B6C-9BEA-6A251BE409C5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355B305-CF79-4C69-A854-D92DC8363C4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87453C50-A69A-4B4B-B7FC-7FDEB780C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5125" name="Rectangle 18">
            <a:extLst>
              <a:ext uri="{FF2B5EF4-FFF2-40B4-BE49-F238E27FC236}">
                <a16:creationId xmlns:a16="http://schemas.microsoft.com/office/drawing/2014/main" id="{A886D905-8657-48E4-90E5-037507801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2" r:id="rId1"/>
    <p:sldLayoutId id="2147487163" r:id="rId2"/>
    <p:sldLayoutId id="2147487164" r:id="rId3"/>
    <p:sldLayoutId id="2147487165" r:id="rId4"/>
    <p:sldLayoutId id="2147487166" r:id="rId5"/>
    <p:sldLayoutId id="2147487167" r:id="rId6"/>
    <p:sldLayoutId id="2147487168" r:id="rId7"/>
    <p:sldLayoutId id="2147487169" r:id="rId8"/>
    <p:sldLayoutId id="2147487170" r:id="rId9"/>
    <p:sldLayoutId id="2147487171" r:id="rId10"/>
    <p:sldLayoutId id="2147487172" r:id="rId11"/>
    <p:sldLayoutId id="2147487173" r:id="rId12"/>
    <p:sldLayoutId id="2147487174" r:id="rId13"/>
    <p:sldLayoutId id="2147487119" r:id="rId14"/>
    <p:sldLayoutId id="2147487120" r:id="rId15"/>
    <p:sldLayoutId id="2147487121" r:id="rId16"/>
    <p:sldLayoutId id="2147487122" r:id="rId17"/>
    <p:sldLayoutId id="2147487123" r:id="rId18"/>
    <p:sldLayoutId id="2147487175" r:id="rId19"/>
    <p:sldLayoutId id="2147487176" r:id="rId2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>
            <a:extLst>
              <a:ext uri="{FF2B5EF4-FFF2-40B4-BE49-F238E27FC236}">
                <a16:creationId xmlns:a16="http://schemas.microsoft.com/office/drawing/2014/main" id="{D287479D-6BCE-4C83-8E00-751324B3BC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ECDE1-48DA-47D0-BBCD-86AE78E4C046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E741AA3-9C76-4AB7-84F9-A3FF23E1AF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sp>
        <p:nvSpPr>
          <p:cNvPr id="6148" name="Rectangle 9">
            <a:extLst>
              <a:ext uri="{FF2B5EF4-FFF2-40B4-BE49-F238E27FC236}">
                <a16:creationId xmlns:a16="http://schemas.microsoft.com/office/drawing/2014/main" id="{DE5AFD27-CAB0-47CD-9A1D-0A00CD53F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6149" name="Rectangle 18">
            <a:extLst>
              <a:ext uri="{FF2B5EF4-FFF2-40B4-BE49-F238E27FC236}">
                <a16:creationId xmlns:a16="http://schemas.microsoft.com/office/drawing/2014/main" id="{FC5DBF47-D283-4EB4-87FC-7CB4F3568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7" r:id="rId1"/>
    <p:sldLayoutId id="2147487178" r:id="rId2"/>
    <p:sldLayoutId id="2147487179" r:id="rId3"/>
    <p:sldLayoutId id="2147487180" r:id="rId4"/>
    <p:sldLayoutId id="2147487181" r:id="rId5"/>
    <p:sldLayoutId id="2147487182" r:id="rId6"/>
    <p:sldLayoutId id="2147487183" r:id="rId7"/>
    <p:sldLayoutId id="2147487184" r:id="rId8"/>
    <p:sldLayoutId id="2147487185" r:id="rId9"/>
    <p:sldLayoutId id="2147487186" r:id="rId10"/>
    <p:sldLayoutId id="2147487187" r:id="rId11"/>
    <p:sldLayoutId id="2147487188" r:id="rId12"/>
    <p:sldLayoutId id="2147487189" r:id="rId13"/>
    <p:sldLayoutId id="2147487124" r:id="rId14"/>
    <p:sldLayoutId id="2147487125" r:id="rId15"/>
    <p:sldLayoutId id="2147487126" r:id="rId16"/>
    <p:sldLayoutId id="2147487127" r:id="rId17"/>
    <p:sldLayoutId id="2147487128" r:id="rId18"/>
    <p:sldLayoutId id="2147487129" r:id="rId19"/>
    <p:sldLayoutId id="2147487130" r:id="rId20"/>
    <p:sldLayoutId id="2147487190" r:id="rId21"/>
    <p:sldLayoutId id="2147487191" r:id="rId22"/>
    <p:sldLayoutId id="2147487131" r:id="rId23"/>
    <p:sldLayoutId id="2147487132" r:id="rId2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8">
            <a:extLst>
              <a:ext uri="{FF2B5EF4-FFF2-40B4-BE49-F238E27FC236}">
                <a16:creationId xmlns:a16="http://schemas.microsoft.com/office/drawing/2014/main" id="{02F66D1F-F6C9-4806-A3A7-2C5B7FD27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038" y="514350"/>
            <a:ext cx="4867275" cy="4381500"/>
          </a:xfrm>
        </p:spPr>
        <p:txBody>
          <a:bodyPr/>
          <a:lstStyle/>
          <a:p>
            <a:pPr eaLnBrk="1" hangingPunct="1"/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r>
              <a:rPr lang="fr-FR" altLang="fr-FR" sz="2400" b="1">
                <a:solidFill>
                  <a:srgbClr val="72BF44"/>
                </a:solidFill>
              </a:rPr>
              <a:t>Développement clinique de Reslizumab</a:t>
            </a:r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r>
              <a:rPr lang="fr-FR" altLang="fr-FR" sz="2000">
                <a:solidFill>
                  <a:srgbClr val="92D050"/>
                </a:solidFill>
              </a:rPr>
              <a:t>Analyse post-hoc des données de 953 patients issus des études CASTRO</a:t>
            </a:r>
            <a:br>
              <a:rPr lang="fr-FR" altLang="fr-FR" sz="2000">
                <a:solidFill>
                  <a:srgbClr val="92D050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endParaRPr lang="fr-FR" altLang="fr-FR" sz="2400" b="1">
              <a:solidFill>
                <a:srgbClr val="72BF44"/>
              </a:solidFill>
            </a:endParaRPr>
          </a:p>
        </p:txBody>
      </p:sp>
      <p:sp>
        <p:nvSpPr>
          <p:cNvPr id="67587" name="ZoneTexte 1">
            <a:extLst>
              <a:ext uri="{FF2B5EF4-FFF2-40B4-BE49-F238E27FC236}">
                <a16:creationId xmlns:a16="http://schemas.microsoft.com/office/drawing/2014/main" id="{06BDBD14-E35E-49B8-8A68-2D08D7F5B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5824538"/>
            <a:ext cx="677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600" b="0">
                <a:solidFill>
                  <a:schemeClr val="bg1"/>
                </a:solidFill>
              </a:rPr>
              <a:t>CSR – Affaires Médicales Teva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altLang="fr-FR" sz="1600" b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600" b="0">
                <a:solidFill>
                  <a:schemeClr val="bg1"/>
                </a:solidFill>
              </a:rPr>
              <a:t>Lieu – date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>
            <a:extLst>
              <a:ext uri="{FF2B5EF4-FFF2-40B4-BE49-F238E27FC236}">
                <a16:creationId xmlns:a16="http://schemas.microsoft.com/office/drawing/2014/main" id="{70FD334A-9EE5-4D60-B5B8-C54515A15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949325"/>
            <a:ext cx="4376738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68796"/>
                  </a:outerShdw>
                </a:effectLst>
              </a14:hiddenEffects>
            </a:ext>
          </a:extLst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AE9F3F35-0FEE-4D31-A068-4D92679AA650}"/>
              </a:ext>
            </a:extLst>
          </p:cNvPr>
          <p:cNvSpPr txBox="1">
            <a:spLocks/>
          </p:cNvSpPr>
          <p:nvPr/>
        </p:nvSpPr>
        <p:spPr>
          <a:xfrm>
            <a:off x="806450" y="1182688"/>
            <a:ext cx="8077200" cy="5715000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1200" dirty="0">
              <a:latin typeface="+mn-lt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1200" dirty="0">
              <a:latin typeface="+mn-lt"/>
              <a:cs typeface="+mn-cs"/>
            </a:endParaRP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1C703A30-3686-4C40-BDC0-7FE0A0D1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6348413"/>
            <a:ext cx="7810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GB" altLang="fr-FR" sz="900">
                <a:solidFill>
                  <a:schemeClr val="tx1"/>
                </a:solidFill>
              </a:rPr>
              <a:t>Bjermer L et al.</a:t>
            </a:r>
            <a:r>
              <a:rPr lang="en-GB" altLang="fr-FR" sz="900" i="1">
                <a:solidFill>
                  <a:schemeClr val="tx1"/>
                </a:solidFill>
              </a:rPr>
              <a:t> Eur Resp J.</a:t>
            </a:r>
            <a:r>
              <a:rPr lang="en-GB" altLang="fr-FR" sz="900">
                <a:solidFill>
                  <a:schemeClr val="tx1"/>
                </a:solidFill>
              </a:rPr>
              <a:t> 2014;44(suppl 58):P299.  2. Maspero J et al. </a:t>
            </a:r>
            <a:r>
              <a:rPr lang="en-GB" altLang="fr-FR" sz="900" i="1">
                <a:solidFill>
                  <a:schemeClr val="tx1"/>
                </a:solidFill>
              </a:rPr>
              <a:t>Ann Allergy Asthma Immunol.</a:t>
            </a:r>
            <a:r>
              <a:rPr lang="en-GB" altLang="fr-FR" sz="900">
                <a:solidFill>
                  <a:schemeClr val="tx1"/>
                </a:solidFill>
              </a:rPr>
              <a:t> 2014:a21.  3. Castro M et al.</a:t>
            </a:r>
            <a:r>
              <a:rPr lang="en-GB" altLang="fr-FR" sz="900" i="1">
                <a:solidFill>
                  <a:schemeClr val="tx1"/>
                </a:solidFill>
              </a:rPr>
              <a:t> Lancet Respir Med. </a:t>
            </a:r>
            <a:r>
              <a:rPr lang="en-GB" altLang="fr-FR" sz="900">
                <a:solidFill>
                  <a:schemeClr val="tx1"/>
                </a:solidFill>
              </a:rPr>
              <a:t>2015;3(5):355-66.  4. Corren J et al. </a:t>
            </a:r>
            <a:r>
              <a:rPr lang="en-GB" altLang="fr-FR" sz="900" i="1">
                <a:solidFill>
                  <a:schemeClr val="tx1"/>
                </a:solidFill>
              </a:rPr>
              <a:t>Eur Resp J. </a:t>
            </a:r>
            <a:r>
              <a:rPr lang="en-GB" altLang="fr-FR" sz="900">
                <a:solidFill>
                  <a:schemeClr val="tx1"/>
                </a:solidFill>
              </a:rPr>
              <a:t>2014;44(suppl 58):4673.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AB05A-5876-4755-8389-FAD8847A8D82}"/>
              </a:ext>
            </a:extLst>
          </p:cNvPr>
          <p:cNvSpPr/>
          <p:nvPr/>
        </p:nvSpPr>
        <p:spPr bwMode="auto">
          <a:xfrm>
            <a:off x="4845050" y="1524000"/>
            <a:ext cx="1955800" cy="1838325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52-week exacerbation – 3 mg/kg IV,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ages 12-75, n = 489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B6D496-63DF-4F77-A473-F2B811883DBB}"/>
              </a:ext>
            </a:extLst>
          </p:cNvPr>
          <p:cNvSpPr/>
          <p:nvPr/>
        </p:nvSpPr>
        <p:spPr bwMode="auto">
          <a:xfrm>
            <a:off x="7070725" y="1601788"/>
            <a:ext cx="1957388" cy="1760537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52-week exacerbation –3 mg/kg IV,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ages 12-75,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n = 464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BABAA-A3DE-42C1-8B72-4113EA92A9B5}"/>
              </a:ext>
            </a:extLst>
          </p:cNvPr>
          <p:cNvSpPr/>
          <p:nvPr/>
        </p:nvSpPr>
        <p:spPr bwMode="auto">
          <a:xfrm>
            <a:off x="109538" y="1524000"/>
            <a:ext cx="1938337" cy="1785938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Bjermer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16-week FEV1 –3 mg/kg IV and 0.3 mg/kg, ages 12-75, n = 315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4C70E-37D0-4C90-8A69-E39E79A7D757}"/>
              </a:ext>
            </a:extLst>
          </p:cNvPr>
          <p:cNvSpPr/>
          <p:nvPr/>
        </p:nvSpPr>
        <p:spPr bwMode="auto">
          <a:xfrm>
            <a:off x="2205038" y="1524000"/>
            <a:ext cx="2070100" cy="1838325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Corren</a:t>
            </a: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16-week FEV1 –3 mg/kg IV, ages 18-65, n = 496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9E06B5-7D1E-49E8-AF8C-34D3F2A235BB}"/>
              </a:ext>
            </a:extLst>
          </p:cNvPr>
          <p:cNvSpPr/>
          <p:nvPr/>
        </p:nvSpPr>
        <p:spPr bwMode="auto">
          <a:xfrm>
            <a:off x="2654300" y="4411663"/>
            <a:ext cx="4146550" cy="142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Murphy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Open label safety extension-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Enrolled patients from 3081, 3082, 3083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3 mg/kg IV, ages 12-75, n = 1051</a:t>
            </a:r>
          </a:p>
        </p:txBody>
      </p:sp>
      <p:sp>
        <p:nvSpPr>
          <p:cNvPr id="68618" name="Espace réservé du texte 2">
            <a:extLst>
              <a:ext uri="{FF2B5EF4-FFF2-40B4-BE49-F238E27FC236}">
                <a16:creationId xmlns:a16="http://schemas.microsoft.com/office/drawing/2014/main" id="{35ED1970-576C-4450-9B6E-0E5E19AA74D1}"/>
              </a:ext>
            </a:extLst>
          </p:cNvPr>
          <p:cNvSpPr txBox="1">
            <a:spLocks/>
          </p:cNvSpPr>
          <p:nvPr/>
        </p:nvSpPr>
        <p:spPr bwMode="auto">
          <a:xfrm>
            <a:off x="1192213" y="100013"/>
            <a:ext cx="75707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/>
          <a:lstStyle>
            <a:lvl1pPr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2763" indent="-169863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169863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8563" indent="-1698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1463" indent="-1698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fr-FR" altLang="fr-FR" sz="3200">
                <a:solidFill>
                  <a:schemeClr val="bg1"/>
                </a:solidFill>
                <a:latin typeface="Calibri" panose="020F0502020204030204" pitchFamily="34" charset="0"/>
              </a:rPr>
              <a:t>Reslizumab IV : Le prog. </a:t>
            </a:r>
            <a:r>
              <a:rPr lang="fr-FR" altLang="fr-FR" sz="3200" i="1">
                <a:solidFill>
                  <a:schemeClr val="bg1"/>
                </a:solidFill>
                <a:latin typeface="Calibri" panose="020F0502020204030204" pitchFamily="34" charset="0"/>
              </a:rPr>
              <a:t>Breath</a:t>
            </a:r>
            <a:r>
              <a:rPr lang="fr-FR" altLang="fr-FR" sz="32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fr-FR" altLang="fr-FR" sz="1600">
                <a:solidFill>
                  <a:schemeClr val="bg1"/>
                </a:solidFill>
                <a:latin typeface="Calibri" panose="020F0502020204030204" pitchFamily="34" charset="0"/>
              </a:rPr>
              <a:t>(Phase 3)</a:t>
            </a:r>
          </a:p>
        </p:txBody>
      </p:sp>
      <p:sp>
        <p:nvSpPr>
          <p:cNvPr id="68619" name="Rectangle 1">
            <a:extLst>
              <a:ext uri="{FF2B5EF4-FFF2-40B4-BE49-F238E27FC236}">
                <a16:creationId xmlns:a16="http://schemas.microsoft.com/office/drawing/2014/main" id="{477972D7-777F-43B7-B9FF-53F52183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939800"/>
            <a:ext cx="4346575" cy="2782888"/>
          </a:xfrm>
          <a:prstGeom prst="rect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endParaRPr lang="fr-FR" altLang="fr-FR">
              <a:solidFill>
                <a:srgbClr val="333333"/>
              </a:solidFill>
            </a:endParaRPr>
          </a:p>
        </p:txBody>
      </p:sp>
      <p:sp>
        <p:nvSpPr>
          <p:cNvPr id="68620" name="ZoneTexte 2">
            <a:extLst>
              <a:ext uri="{FF2B5EF4-FFF2-40B4-BE49-F238E27FC236}">
                <a16:creationId xmlns:a16="http://schemas.microsoft.com/office/drawing/2014/main" id="{988B5CBF-EB6D-441E-B8B1-8B54D25B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1109663"/>
            <a:ext cx="240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>
                <a:solidFill>
                  <a:srgbClr val="333333"/>
                </a:solidFill>
              </a:rPr>
              <a:t>études Castro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9A83D6F9-74DB-4DAE-9836-55FC94BB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Schéma d’études 3082 et 3083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C87ADB6D-56D1-4C6E-8425-AD54BA89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Deux études de phase 3, multicentriques, randomisées, en double aveugle, contrôlées versus placebo, d’une durée de 52 semaines</a:t>
            </a:r>
          </a:p>
          <a:p>
            <a:r>
              <a:rPr lang="fr-FR" altLang="fr-FR"/>
              <a:t>Schémas d’études identiques</a:t>
            </a:r>
          </a:p>
          <a:p>
            <a:pPr lvl="1"/>
            <a:r>
              <a:rPr lang="fr-FR" altLang="fr-FR"/>
              <a:t>Études 3082 [étude 1] et 3083 [étude 2]</a:t>
            </a:r>
            <a:br>
              <a:rPr lang="fr-FR" altLang="fr-FR"/>
            </a:br>
            <a:endParaRPr lang="fr-FR" altLang="fr-FR"/>
          </a:p>
        </p:txBody>
      </p:sp>
      <p:sp>
        <p:nvSpPr>
          <p:cNvPr id="69636" name="Content Placeholder 22">
            <a:extLst>
              <a:ext uri="{FF2B5EF4-FFF2-40B4-BE49-F238E27FC236}">
                <a16:creationId xmlns:a16="http://schemas.microsoft.com/office/drawing/2014/main" id="{912B1368-0D89-436C-83F3-33FB34D435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2625" y="5937250"/>
            <a:ext cx="7839075" cy="365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1000"/>
              <a:t>CSI: corticoïde inhalé; q4w, toutes les 4 semaines.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FE911-7BE8-409F-9059-D87A20537417}"/>
              </a:ext>
            </a:extLst>
          </p:cNvPr>
          <p:cNvSpPr/>
          <p:nvPr/>
        </p:nvSpPr>
        <p:spPr bwMode="auto">
          <a:xfrm>
            <a:off x="2476500" y="2627313"/>
            <a:ext cx="576263" cy="32639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rIns="18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9175" ea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fr-FR" altLang="en-US" sz="1600" dirty="0">
                <a:solidFill>
                  <a:schemeClr val="bg1"/>
                </a:solidFill>
              </a:rPr>
              <a:t>R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a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n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d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o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m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i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s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a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t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i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o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n</a:t>
            </a:r>
          </a:p>
          <a:p>
            <a:pPr algn="ctr" defTabSz="1019175" eaLnBrk="0" hangingPunct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fr-FR" altLang="en-US" sz="1600" dirty="0">
                <a:solidFill>
                  <a:schemeClr val="bg1"/>
                </a:solidFill>
              </a:rPr>
              <a:t>(1:1)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DC591-F7FE-47C3-BC17-ED727A35CE8A}"/>
              </a:ext>
            </a:extLst>
          </p:cNvPr>
          <p:cNvSpPr/>
          <p:nvPr/>
        </p:nvSpPr>
        <p:spPr bwMode="auto">
          <a:xfrm>
            <a:off x="222250" y="2627313"/>
            <a:ext cx="1905000" cy="32639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rIns="18000" anchor="ctr"/>
          <a:lstStyle>
            <a:lvl1pPr defTabSz="1019175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019175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19175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19175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19175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191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191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191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191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0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fr-FR" altLang="en-US" sz="1600" dirty="0">
                <a:solidFill>
                  <a:schemeClr val="bg1"/>
                </a:solidFill>
              </a:rPr>
              <a:t>Sélection</a:t>
            </a:r>
          </a:p>
          <a:p>
            <a:pPr algn="ctr" eaLnBrk="0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altLang="en-US" sz="1600" dirty="0">
                <a:solidFill>
                  <a:schemeClr val="bg1"/>
                </a:solidFill>
              </a:rPr>
              <a:t> (2 à 4 </a:t>
            </a:r>
            <a:r>
              <a:rPr lang="en-US" altLang="en-US" sz="1600" dirty="0" err="1">
                <a:solidFill>
                  <a:schemeClr val="bg1"/>
                </a:solidFill>
              </a:rPr>
              <a:t>semaines</a:t>
            </a:r>
            <a:r>
              <a:rPr lang="en-US" altLang="en-US" sz="1600" dirty="0">
                <a:solidFill>
                  <a:schemeClr val="bg1"/>
                </a:solidFill>
              </a:rPr>
              <a:t>):</a:t>
            </a:r>
            <a:endParaRPr lang="fr-FR" altLang="en-US" sz="1600" dirty="0">
              <a:solidFill>
                <a:schemeClr val="bg1"/>
              </a:solidFill>
            </a:endParaRPr>
          </a:p>
          <a:p>
            <a:pPr algn="ctr" eaLnBrk="0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altLang="en-US" sz="1600" dirty="0">
                <a:solidFill>
                  <a:schemeClr val="bg1"/>
                </a:solidFill>
              </a:rPr>
              <a:t>A</a:t>
            </a:r>
            <a:r>
              <a:rPr lang="fr-FR" altLang="en-US" sz="1600" dirty="0" err="1">
                <a:solidFill>
                  <a:schemeClr val="bg1"/>
                </a:solidFill>
              </a:rPr>
              <a:t>sthme</a:t>
            </a:r>
            <a:r>
              <a:rPr lang="fr-FR" altLang="en-US" sz="1600" dirty="0">
                <a:solidFill>
                  <a:schemeClr val="bg1"/>
                </a:solidFill>
              </a:rPr>
              <a:t> modéré à sévère</a:t>
            </a:r>
            <a:r>
              <a:rPr lang="en-US" altLang="en-US" sz="1600" dirty="0">
                <a:solidFill>
                  <a:schemeClr val="bg1"/>
                </a:solidFill>
              </a:rPr>
              <a:t>,</a:t>
            </a:r>
            <a:r>
              <a:rPr lang="fr-FR" altLang="en-US" sz="1600" dirty="0">
                <a:solidFill>
                  <a:schemeClr val="bg1"/>
                </a:solidFill>
              </a:rPr>
              <a:t> insuffisamment </a:t>
            </a:r>
            <a:r>
              <a:rPr lang="fr-FR" altLang="en-US" sz="1600" dirty="0" err="1">
                <a:solidFill>
                  <a:schemeClr val="bg1"/>
                </a:solidFill>
              </a:rPr>
              <a:t>contr</a:t>
            </a:r>
            <a:r>
              <a:rPr lang="en-US" altLang="en-US" sz="1600" dirty="0" err="1">
                <a:solidFill>
                  <a:schemeClr val="bg1"/>
                </a:solidFill>
              </a:rPr>
              <a:t>ôlé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fr-FR" altLang="en-US" sz="1600" dirty="0">
                <a:solidFill>
                  <a:schemeClr val="bg1"/>
                </a:solidFill>
              </a:rPr>
              <a:t>malgré </a:t>
            </a:r>
            <a:r>
              <a:rPr lang="en-US" altLang="en-US" sz="1600" dirty="0">
                <a:solidFill>
                  <a:schemeClr val="bg1"/>
                </a:solidFill>
              </a:rPr>
              <a:t>CSI à dose</a:t>
            </a:r>
            <a:r>
              <a:rPr lang="fr-FR" altLang="en-US" sz="1600" dirty="0">
                <a:solidFill>
                  <a:schemeClr val="bg1"/>
                </a:solidFill>
              </a:rPr>
              <a:t> moyenne à élevée,</a:t>
            </a:r>
          </a:p>
          <a:p>
            <a:pPr algn="ctr" eaLnBrk="0" hangingPunct="0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fr-FR" altLang="en-US" sz="1600" dirty="0">
                <a:solidFill>
                  <a:schemeClr val="bg1"/>
                </a:solidFill>
              </a:rPr>
              <a:t>taux élevé d’éosinophiles dans le sang</a:t>
            </a:r>
          </a:p>
        </p:txBody>
      </p:sp>
      <p:grpSp>
        <p:nvGrpSpPr>
          <p:cNvPr id="69639" name="Group 20">
            <a:extLst>
              <a:ext uri="{FF2B5EF4-FFF2-40B4-BE49-F238E27FC236}">
                <a16:creationId xmlns:a16="http://schemas.microsoft.com/office/drawing/2014/main" id="{445C85AB-7A1D-4057-B18F-3A5CB72DADA4}"/>
              </a:ext>
            </a:extLst>
          </p:cNvPr>
          <p:cNvGrpSpPr>
            <a:grpSpLocks/>
          </p:cNvGrpSpPr>
          <p:nvPr/>
        </p:nvGrpSpPr>
        <p:grpSpPr bwMode="auto">
          <a:xfrm>
            <a:off x="3544888" y="2627313"/>
            <a:ext cx="3586162" cy="3263900"/>
            <a:chOff x="3544127" y="2373331"/>
            <a:chExt cx="3586237" cy="3263722"/>
          </a:xfrm>
        </p:grpSpPr>
        <p:sp>
          <p:nvSpPr>
            <p:cNvPr id="69649" name="Rounded Rectangle 6">
              <a:extLst>
                <a:ext uri="{FF2B5EF4-FFF2-40B4-BE49-F238E27FC236}">
                  <a16:creationId xmlns:a16="http://schemas.microsoft.com/office/drawing/2014/main" id="{7568C80B-6C12-4535-BF61-A379BAF9B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334" y="2373331"/>
              <a:ext cx="3584030" cy="12949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 defTabSz="1019175" eaLnBrk="0" hangingPunct="0">
                <a:spcBef>
                  <a:spcPct val="20000"/>
                </a:spcBef>
                <a:buClr>
                  <a:srgbClr val="7B7D7C"/>
                </a:buClr>
                <a:buFont typeface="Wingdings" panose="05000000000000000000" pitchFamily="2" charset="2"/>
                <a:buChar char="§"/>
                <a:defRPr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spcBef>
                  <a:spcPct val="20000"/>
                </a:spcBef>
                <a:buClr>
                  <a:srgbClr val="75BEE9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fr-FR" altLang="en-US" sz="1600">
                  <a:solidFill>
                    <a:schemeClr val="bg1"/>
                  </a:solidFill>
                </a:rPr>
                <a:t>Reslizumab IV 3,0 mg/kg q4w </a:t>
              </a:r>
              <a:br>
                <a:rPr lang="fr-FR" altLang="en-US" sz="1600">
                  <a:solidFill>
                    <a:schemeClr val="bg1"/>
                  </a:solidFill>
                </a:rPr>
              </a:br>
              <a:r>
                <a:rPr lang="fr-FR" altLang="en-US" sz="1600">
                  <a:solidFill>
                    <a:schemeClr val="bg1"/>
                  </a:solidFill>
                </a:rPr>
                <a:t>(13 doses)</a:t>
              </a:r>
            </a:p>
          </p:txBody>
        </p:sp>
        <p:sp>
          <p:nvSpPr>
            <p:cNvPr id="69650" name="Rounded Rectangle 7">
              <a:extLst>
                <a:ext uri="{FF2B5EF4-FFF2-40B4-BE49-F238E27FC236}">
                  <a16:creationId xmlns:a16="http://schemas.microsoft.com/office/drawing/2014/main" id="{4FC08C28-5248-426D-A2D5-E50515BD7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127" y="4342080"/>
              <a:ext cx="3585600" cy="1294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 defTabSz="1019175" eaLnBrk="0" hangingPunct="0">
                <a:spcBef>
                  <a:spcPct val="20000"/>
                </a:spcBef>
                <a:buClr>
                  <a:srgbClr val="7B7D7C"/>
                </a:buClr>
                <a:buFont typeface="Wingdings" panose="05000000000000000000" pitchFamily="2" charset="2"/>
                <a:buChar char="§"/>
                <a:defRPr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spcBef>
                  <a:spcPct val="20000"/>
                </a:spcBef>
                <a:buClr>
                  <a:srgbClr val="75BEE9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7B7D7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fr-FR" altLang="en-US" sz="1600">
                  <a:solidFill>
                    <a:schemeClr val="bg2"/>
                  </a:solidFill>
                </a:rPr>
                <a:t>Placebo IV q4w</a:t>
              </a:r>
            </a:p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fr-FR" altLang="en-US" sz="1600">
                  <a:solidFill>
                    <a:schemeClr val="bg2"/>
                  </a:solidFill>
                </a:rPr>
                <a:t>(13 doses)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9E2B551-3387-49CD-A17F-C46EFD637D22}"/>
              </a:ext>
            </a:extLst>
          </p:cNvPr>
          <p:cNvSpPr/>
          <p:nvPr/>
        </p:nvSpPr>
        <p:spPr bwMode="auto">
          <a:xfrm>
            <a:off x="7500938" y="2627313"/>
            <a:ext cx="1468437" cy="32639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rIns="18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9175" eaLnBrk="0" hangingPunct="0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fr-FR" altLang="en-US" sz="1600" dirty="0">
                <a:solidFill>
                  <a:schemeClr val="bg1"/>
                </a:solidFill>
              </a:rPr>
              <a:t>Suivi</a:t>
            </a:r>
            <a:br>
              <a:rPr lang="fr-FR" altLang="en-US" sz="1600" dirty="0">
                <a:solidFill>
                  <a:schemeClr val="bg1"/>
                </a:solidFill>
              </a:rPr>
            </a:br>
            <a:r>
              <a:rPr lang="fr-FR" altLang="en-US" sz="1600" dirty="0">
                <a:solidFill>
                  <a:schemeClr val="bg1"/>
                </a:solidFill>
              </a:rPr>
              <a:t>(90 jours) ou choix de continuer dans une étude  d’extension en ouvert</a:t>
            </a:r>
          </a:p>
        </p:txBody>
      </p:sp>
      <p:cxnSp>
        <p:nvCxnSpPr>
          <p:cNvPr id="20" name="Straight Arrow Connector 2">
            <a:extLst>
              <a:ext uri="{FF2B5EF4-FFF2-40B4-BE49-F238E27FC236}">
                <a16:creationId xmlns:a16="http://schemas.microsoft.com/office/drawing/2014/main" id="{C24D6700-0436-4C2B-8E87-8593B84EF6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7250" y="4259263"/>
            <a:ext cx="349250" cy="0"/>
          </a:xfrm>
          <a:prstGeom prst="straightConnector1">
            <a:avLst/>
          </a:prstGeom>
          <a:noFill/>
          <a:ln w="57150" algn="ctr">
            <a:solidFill>
              <a:schemeClr val="accent4"/>
            </a:solidFill>
            <a:round/>
            <a:headEnd/>
            <a:tailEnd type="triangle" w="med" len="med"/>
          </a:ln>
        </p:spPr>
      </p:cxnSp>
      <p:cxnSp>
        <p:nvCxnSpPr>
          <p:cNvPr id="26" name="Straight Arrow Connector 2">
            <a:extLst>
              <a:ext uri="{FF2B5EF4-FFF2-40B4-BE49-F238E27FC236}">
                <a16:creationId xmlns:a16="http://schemas.microsoft.com/office/drawing/2014/main" id="{0D710A72-9E39-4CE0-A92E-C2196AC387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31050" y="3265488"/>
            <a:ext cx="369888" cy="0"/>
          </a:xfrm>
          <a:prstGeom prst="straightConnector1">
            <a:avLst/>
          </a:prstGeom>
          <a:noFill/>
          <a:ln w="57150" algn="ctr">
            <a:solidFill>
              <a:schemeClr val="accent4"/>
            </a:solidFill>
            <a:round/>
            <a:headEnd/>
            <a:tailEnd type="triangle" w="med" len="med"/>
          </a:ln>
        </p:spPr>
      </p:cxnSp>
      <p:cxnSp>
        <p:nvCxnSpPr>
          <p:cNvPr id="28" name="Straight Arrow Connector 2">
            <a:extLst>
              <a:ext uri="{FF2B5EF4-FFF2-40B4-BE49-F238E27FC236}">
                <a16:creationId xmlns:a16="http://schemas.microsoft.com/office/drawing/2014/main" id="{A4D3920D-93A8-44CF-9AB7-6BFCD8D739C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31050" y="5203825"/>
            <a:ext cx="369888" cy="0"/>
          </a:xfrm>
          <a:prstGeom prst="straightConnector1">
            <a:avLst/>
          </a:prstGeom>
          <a:noFill/>
          <a:ln w="57150" algn="ctr">
            <a:solidFill>
              <a:schemeClr val="accent4"/>
            </a:solidFill>
            <a:round/>
            <a:headEnd/>
            <a:tailEnd type="triangle" w="med" len="med"/>
          </a:ln>
        </p:spPr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25BF08F-9207-44F2-B586-A82E35254617}"/>
              </a:ext>
            </a:extLst>
          </p:cNvPr>
          <p:cNvCxnSpPr>
            <a:endCxn id="69649" idx="1"/>
          </p:cNvCxnSpPr>
          <p:nvPr/>
        </p:nvCxnSpPr>
        <p:spPr bwMode="auto">
          <a:xfrm flipV="1">
            <a:off x="3052763" y="3275013"/>
            <a:ext cx="493712" cy="984250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accent4"/>
            </a:solidFill>
            <a:round/>
            <a:headEnd/>
            <a:tailEnd type="triangle" w="med" len="med"/>
          </a:ln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21353FB-0195-4154-A787-E4136A29C28C}"/>
              </a:ext>
            </a:extLst>
          </p:cNvPr>
          <p:cNvCxnSpPr>
            <a:endCxn id="69650" idx="1"/>
          </p:cNvCxnSpPr>
          <p:nvPr/>
        </p:nvCxnSpPr>
        <p:spPr bwMode="auto">
          <a:xfrm>
            <a:off x="3052763" y="4259263"/>
            <a:ext cx="492125" cy="984250"/>
          </a:xfrm>
          <a:prstGeom prst="bentConnector3">
            <a:avLst>
              <a:gd name="adj1" fmla="val 50000"/>
            </a:avLst>
          </a:prstGeom>
          <a:noFill/>
          <a:ln w="57150" algn="ctr">
            <a:solidFill>
              <a:schemeClr val="accent4"/>
            </a:solidFill>
            <a:round/>
            <a:headEnd/>
            <a:tailEnd type="triangle" w="med" len="med"/>
          </a:ln>
        </p:spPr>
      </p:cxnSp>
      <p:sp>
        <p:nvSpPr>
          <p:cNvPr id="69646" name="ZoneTexte 1">
            <a:extLst>
              <a:ext uri="{FF2B5EF4-FFF2-40B4-BE49-F238E27FC236}">
                <a16:creationId xmlns:a16="http://schemas.microsoft.com/office/drawing/2014/main" id="{271A563D-7A65-457C-8AA9-4857B5FDD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4075113"/>
            <a:ext cx="3584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b="0">
                <a:solidFill>
                  <a:srgbClr val="333333"/>
                </a:solidFill>
              </a:rPr>
              <a:t>52 semaines</a:t>
            </a:r>
          </a:p>
        </p:txBody>
      </p:sp>
      <p:sp>
        <p:nvSpPr>
          <p:cNvPr id="69647" name="Espace réservé du contenu 1">
            <a:extLst>
              <a:ext uri="{FF2B5EF4-FFF2-40B4-BE49-F238E27FC236}">
                <a16:creationId xmlns:a16="http://schemas.microsoft.com/office/drawing/2014/main" id="{01E15AAA-E522-422B-ABAE-80BB42DD76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625" y="6426200"/>
            <a:ext cx="7839075" cy="431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fr-FR" altLang="fr-FR"/>
          </a:p>
        </p:txBody>
      </p:sp>
      <p:sp>
        <p:nvSpPr>
          <p:cNvPr id="69648" name="Content Placeholder 15">
            <a:extLst>
              <a:ext uri="{FF2B5EF4-FFF2-40B4-BE49-F238E27FC236}">
                <a16:creationId xmlns:a16="http://schemas.microsoft.com/office/drawing/2014/main" id="{B7279641-63B2-43D3-AA0D-14FC21DC0A90}"/>
              </a:ext>
            </a:extLst>
          </p:cNvPr>
          <p:cNvSpPr txBox="1">
            <a:spLocks/>
          </p:cNvSpPr>
          <p:nvPr/>
        </p:nvSpPr>
        <p:spPr bwMode="auto">
          <a:xfrm>
            <a:off x="28575" y="6532563"/>
            <a:ext cx="4032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36000" bIns="36000" anchor="b"/>
          <a:lstStyle>
            <a:lvl1pPr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fr-FR" sz="1200">
                <a:ea typeface="MS PGothic" panose="020B0600070205080204" pitchFamily="34" charset="-128"/>
              </a:rPr>
              <a:t>Castro M </a:t>
            </a:r>
            <a:r>
              <a:rPr lang="en-US" altLang="fr-FR" sz="1200" i="1">
                <a:ea typeface="MS PGothic" panose="020B0600070205080204" pitchFamily="34" charset="-128"/>
              </a:rPr>
              <a:t>et al. Lancet Respir Med</a:t>
            </a:r>
            <a:r>
              <a:rPr lang="en-US" altLang="fr-FR" sz="1200">
                <a:ea typeface="MS PGothic" panose="020B0600070205080204" pitchFamily="34" charset="-128"/>
              </a:rPr>
              <a:t>. </a:t>
            </a:r>
            <a:r>
              <a:rPr lang="fr-FR" altLang="fr-FR" sz="1200">
                <a:ea typeface="MS PGothic" panose="020B0600070205080204" pitchFamily="34" charset="-128"/>
              </a:rPr>
              <a:t>2015</a:t>
            </a:r>
            <a:r>
              <a:rPr lang="en-US" altLang="fr-FR" sz="1200">
                <a:ea typeface="MS PGothic" panose="020B0600070205080204" pitchFamily="34" charset="-128"/>
              </a:rPr>
              <a:t>.; 3 : 355-66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apsules">
  <a:themeElements>
    <a:clrScheme name="Custom 35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75BEE9"/>
      </a:accent3>
      <a:accent4>
        <a:srgbClr val="0091D0"/>
      </a:accent4>
      <a:accent5>
        <a:srgbClr val="BED730"/>
      </a:accent5>
      <a:accent6>
        <a:srgbClr val="00AB4E"/>
      </a:accent6>
      <a:hlink>
        <a:srgbClr val="0071BC"/>
      </a:hlink>
      <a:folHlink>
        <a:srgbClr val="0071BC"/>
      </a:folHlink>
    </a:clrScheme>
    <a:fontScheme name="1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apsules">
  <a:themeElements>
    <a:clrScheme name="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FFFFFF"/>
      </a:accent3>
      <a:accent4>
        <a:srgbClr val="000000"/>
      </a:accent4>
      <a:accent5>
        <a:srgbClr val="D2EEFC"/>
      </a:accent5>
      <a:accent6>
        <a:srgbClr val="62BBDF"/>
      </a:accent6>
      <a:hlink>
        <a:srgbClr val="0071BC"/>
      </a:hlink>
      <a:folHlink>
        <a:srgbClr val="0071BC"/>
      </a:folHlink>
    </a:clrScheme>
    <a:fontScheme name="2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VA Asthma Template">
  <a:themeElements>
    <a:clrScheme name="TEVA Asthma Template 1">
      <a:dk1>
        <a:srgbClr val="000000"/>
      </a:dk1>
      <a:lt1>
        <a:srgbClr val="FFFFFF"/>
      </a:lt1>
      <a:dk2>
        <a:srgbClr val="0071A8"/>
      </a:dk2>
      <a:lt2>
        <a:srgbClr val="E2DFDE"/>
      </a:lt2>
      <a:accent1>
        <a:srgbClr val="0071A8"/>
      </a:accent1>
      <a:accent2>
        <a:srgbClr val="75BEE9"/>
      </a:accent2>
      <a:accent3>
        <a:srgbClr val="FFFFFF"/>
      </a:accent3>
      <a:accent4>
        <a:srgbClr val="000000"/>
      </a:accent4>
      <a:accent5>
        <a:srgbClr val="AABBD1"/>
      </a:accent5>
      <a:accent6>
        <a:srgbClr val="69ACD3"/>
      </a:accent6>
      <a:hlink>
        <a:srgbClr val="0071A8"/>
      </a:hlink>
      <a:folHlink>
        <a:srgbClr val="0071A8"/>
      </a:folHlink>
    </a:clrScheme>
    <a:fontScheme name="TEVA Asthma 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VA Asthma Template 1">
        <a:dk1>
          <a:srgbClr val="000000"/>
        </a:dk1>
        <a:lt1>
          <a:srgbClr val="FFFFFF"/>
        </a:lt1>
        <a:dk2>
          <a:srgbClr val="0071A8"/>
        </a:dk2>
        <a:lt2>
          <a:srgbClr val="E2DFDE"/>
        </a:lt2>
        <a:accent1>
          <a:srgbClr val="0071A8"/>
        </a:accent1>
        <a:accent2>
          <a:srgbClr val="75BEE9"/>
        </a:accent2>
        <a:accent3>
          <a:srgbClr val="FFFFFF"/>
        </a:accent3>
        <a:accent4>
          <a:srgbClr val="000000"/>
        </a:accent4>
        <a:accent5>
          <a:srgbClr val="AABBD1"/>
        </a:accent5>
        <a:accent6>
          <a:srgbClr val="69ACD3"/>
        </a:accent6>
        <a:hlink>
          <a:srgbClr val="0071A8"/>
        </a:hlink>
        <a:folHlink>
          <a:srgbClr val="0071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apsules">
  <a:themeElements>
    <a:clrScheme name="Custom 35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75BEE9"/>
      </a:accent3>
      <a:accent4>
        <a:srgbClr val="0091D0"/>
      </a:accent4>
      <a:accent5>
        <a:srgbClr val="BED730"/>
      </a:accent5>
      <a:accent6>
        <a:srgbClr val="00AB4E"/>
      </a:accent6>
      <a:hlink>
        <a:srgbClr val="0071BC"/>
      </a:hlink>
      <a:folHlink>
        <a:srgbClr val="0071BC"/>
      </a:folHlink>
    </a:clrScheme>
    <a:fontScheme name="1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apsules">
  <a:themeElements>
    <a:clrScheme name="Custom 35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75BEE9"/>
      </a:accent3>
      <a:accent4>
        <a:srgbClr val="0091D0"/>
      </a:accent4>
      <a:accent5>
        <a:srgbClr val="BED730"/>
      </a:accent5>
      <a:accent6>
        <a:srgbClr val="00AB4E"/>
      </a:accent6>
      <a:hlink>
        <a:srgbClr val="0071BC"/>
      </a:hlink>
      <a:folHlink>
        <a:srgbClr val="0071BC"/>
      </a:folHlink>
    </a:clrScheme>
    <a:fontScheme name="1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apsules">
  <a:themeElements>
    <a:clrScheme name="Custom 35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75BEE9"/>
      </a:accent3>
      <a:accent4>
        <a:srgbClr val="0091D0"/>
      </a:accent4>
      <a:accent5>
        <a:srgbClr val="BED730"/>
      </a:accent5>
      <a:accent6>
        <a:srgbClr val="00AB4E"/>
      </a:accent6>
      <a:hlink>
        <a:srgbClr val="0071BC"/>
      </a:hlink>
      <a:folHlink>
        <a:srgbClr val="0071BC"/>
      </a:folHlink>
    </a:clrScheme>
    <a:fontScheme name="1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07AB3FCF669447A40DDCFC03272F31" ma:contentTypeVersion="4" ma:contentTypeDescription="Create a new document." ma:contentTypeScope="" ma:versionID="f3d6ae6a0027aad318e4a3f3961d4bd8">
  <xsd:schema xmlns:xsd="http://www.w3.org/2001/XMLSchema" xmlns:xs="http://www.w3.org/2001/XMLSchema" xmlns:p="http://schemas.microsoft.com/office/2006/metadata/properties" xmlns:ns2="53a314d6-2c5d-4479-8c22-806fc76eceea" xmlns:ns3="46a2bcd3-b05f-483b-938f-a316c080a9a4" targetNamespace="http://schemas.microsoft.com/office/2006/metadata/properties" ma:root="true" ma:fieldsID="f3531406298ec1103410f52ffdd79c04" ns2:_="" ns3:_="">
    <xsd:import namespace="53a314d6-2c5d-4479-8c22-806fc76eceea"/>
    <xsd:import namespace="46a2bcd3-b05f-483b-938f-a316c080a9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314d6-2c5d-4479-8c22-806fc76ece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2bcd3-b05f-483b-938f-a316c080a9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F8EDC0-E034-4C77-97C5-4AC8BB328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49178C-503E-45F9-B9CF-2B1BA20DA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314d6-2c5d-4479-8c22-806fc76eceea"/>
    <ds:schemaRef ds:uri="46a2bcd3-b05f-483b-938f-a316c080a9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E6D2A2-A34B-4FEE-9D3F-BC57ED2A114F}">
  <ds:schemaRefs>
    <ds:schemaRef ds:uri="http://schemas.microsoft.com/office/2006/metadata/properties"/>
    <ds:schemaRef ds:uri="http://purl.org/dc/terms/"/>
    <ds:schemaRef ds:uri="53a314d6-2c5d-4479-8c22-806fc76ecee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6a2bcd3-b05f-483b-938f-a316c080a9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19239</TotalTime>
  <Words>698</Words>
  <Application>Microsoft Office PowerPoint</Application>
  <PresentationFormat>On-screen Show (4:3)</PresentationFormat>
  <Paragraphs>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MS PGothic</vt:lpstr>
      <vt:lpstr>Arial</vt:lpstr>
      <vt:lpstr>Calibri</vt:lpstr>
      <vt:lpstr>Times New Roman</vt:lpstr>
      <vt:lpstr>Wingdings</vt:lpstr>
      <vt:lpstr>1_Capsules</vt:lpstr>
      <vt:lpstr>2_Capsules</vt:lpstr>
      <vt:lpstr>TEVA Asthma Template</vt:lpstr>
      <vt:lpstr>3_Capsules</vt:lpstr>
      <vt:lpstr>4_Capsules</vt:lpstr>
      <vt:lpstr>5_Capsules</vt:lpstr>
      <vt:lpstr>  Développement clinique de Reslizumab  Analyse post-hoc des données de 953 patients issus des études CASTRO     </vt:lpstr>
      <vt:lpstr>PowerPoint Presentation</vt:lpstr>
      <vt:lpstr>Schéma d’études 3082 et 3083</vt:lpstr>
    </vt:vector>
  </TitlesOfParts>
  <Company>IASTED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Teva PPT Guidelines</dc:title>
  <dc:creator>IASTED</dc:creator>
  <cp:lastModifiedBy>Shubham Bansal</cp:lastModifiedBy>
  <cp:revision>860</cp:revision>
  <cp:lastPrinted>2014-01-20T15:17:52Z</cp:lastPrinted>
  <dcterms:created xsi:type="dcterms:W3CDTF">2001-12-11T23:34:17Z</dcterms:created>
  <dcterms:modified xsi:type="dcterms:W3CDTF">2018-09-18T07:35:29Z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page">
    <vt:lpwstr/>
  </property>
  <property fmtid="{D5CDD505-2E9C-101B-9397-08002B2CF9AE}" pid="3" name="type1">
    <vt:lpwstr>information</vt:lpwstr>
  </property>
  <property fmtid="{D5CDD505-2E9C-101B-9397-08002B2CF9AE}" pid="4" name="TevaBusinessUnitTaxHTField0">
    <vt:lpwstr>Europe|6ca46e05-da93-4e88-b277-e89bcf84aae0</vt:lpwstr>
  </property>
  <property fmtid="{D5CDD505-2E9C-101B-9397-08002B2CF9AE}" pid="5" name="TevaCountry_0">
    <vt:lpwstr/>
  </property>
  <property fmtid="{D5CDD505-2E9C-101B-9397-08002B2CF9AE}" pid="6" name="TevaBusinessUnit">
    <vt:lpwstr>37</vt:lpwstr>
  </property>
  <property fmtid="{D5CDD505-2E9C-101B-9397-08002B2CF9AE}" pid="7" name="_dlc_DocId">
    <vt:lpwstr>R4AEPSJF3NAT-1424-15</vt:lpwstr>
  </property>
  <property fmtid="{D5CDD505-2E9C-101B-9397-08002B2CF9AE}" pid="8" name="_dlc_DocIdItemGuid">
    <vt:lpwstr>3b2568d6-020f-4f58-bff6-13702cab06b0</vt:lpwstr>
  </property>
  <property fmtid="{D5CDD505-2E9C-101B-9397-08002B2CF9AE}" pid="9" name="_dlc_DocIdUrl">
    <vt:lpwstr>http://sp.de.teva.corp/sites/collab/Medical/Respiratory/_layouts/DocIdRedir.aspx?ID=R4AEPSJF3NAT-1424-15, R4AEPSJF3NAT-1424-15</vt:lpwstr>
  </property>
  <property fmtid="{D5CDD505-2E9C-101B-9397-08002B2CF9AE}" pid="10" name="ContentTypeId">
    <vt:lpwstr>0x0101001C2BDDEA5FD16945B32BED54276E7950</vt:lpwstr>
  </property>
</Properties>
</file>