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62" d="100"/>
          <a:sy n="62" d="100"/>
        </p:scale>
        <p:origin x="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20268D-4274-4919-B5EC-6C464378E5EC}"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39A7A-5E25-4F5B-A0A8-AA084FFA73C0}" type="slidenum">
              <a:rPr lang="en-US" smtClean="0"/>
              <a:t>‹#›</a:t>
            </a:fld>
            <a:endParaRPr lang="en-US"/>
          </a:p>
        </p:txBody>
      </p:sp>
    </p:spTree>
    <p:extLst>
      <p:ext uri="{BB962C8B-B14F-4D97-AF65-F5344CB8AC3E}">
        <p14:creationId xmlns:p14="http://schemas.microsoft.com/office/powerpoint/2010/main" val="429483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0268D-4274-4919-B5EC-6C464378E5EC}"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39A7A-5E25-4F5B-A0A8-AA084FFA73C0}" type="slidenum">
              <a:rPr lang="en-US" smtClean="0"/>
              <a:t>‹#›</a:t>
            </a:fld>
            <a:endParaRPr lang="en-US"/>
          </a:p>
        </p:txBody>
      </p:sp>
    </p:spTree>
    <p:extLst>
      <p:ext uri="{BB962C8B-B14F-4D97-AF65-F5344CB8AC3E}">
        <p14:creationId xmlns:p14="http://schemas.microsoft.com/office/powerpoint/2010/main" val="71575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0268D-4274-4919-B5EC-6C464378E5EC}"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39A7A-5E25-4F5B-A0A8-AA084FFA73C0}" type="slidenum">
              <a:rPr lang="en-US" smtClean="0"/>
              <a:t>‹#›</a:t>
            </a:fld>
            <a:endParaRPr lang="en-US"/>
          </a:p>
        </p:txBody>
      </p:sp>
    </p:spTree>
    <p:extLst>
      <p:ext uri="{BB962C8B-B14F-4D97-AF65-F5344CB8AC3E}">
        <p14:creationId xmlns:p14="http://schemas.microsoft.com/office/powerpoint/2010/main" val="1845783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0268D-4274-4919-B5EC-6C464378E5EC}"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39A7A-5E25-4F5B-A0A8-AA084FFA73C0}" type="slidenum">
              <a:rPr lang="en-US" smtClean="0"/>
              <a:t>‹#›</a:t>
            </a:fld>
            <a:endParaRPr lang="en-US"/>
          </a:p>
        </p:txBody>
      </p:sp>
    </p:spTree>
    <p:extLst>
      <p:ext uri="{BB962C8B-B14F-4D97-AF65-F5344CB8AC3E}">
        <p14:creationId xmlns:p14="http://schemas.microsoft.com/office/powerpoint/2010/main" val="171640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20268D-4274-4919-B5EC-6C464378E5EC}"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39A7A-5E25-4F5B-A0A8-AA084FFA73C0}" type="slidenum">
              <a:rPr lang="en-US" smtClean="0"/>
              <a:t>‹#›</a:t>
            </a:fld>
            <a:endParaRPr lang="en-US"/>
          </a:p>
        </p:txBody>
      </p:sp>
    </p:spTree>
    <p:extLst>
      <p:ext uri="{BB962C8B-B14F-4D97-AF65-F5344CB8AC3E}">
        <p14:creationId xmlns:p14="http://schemas.microsoft.com/office/powerpoint/2010/main" val="395518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20268D-4274-4919-B5EC-6C464378E5EC}"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39A7A-5E25-4F5B-A0A8-AA084FFA73C0}" type="slidenum">
              <a:rPr lang="en-US" smtClean="0"/>
              <a:t>‹#›</a:t>
            </a:fld>
            <a:endParaRPr lang="en-US"/>
          </a:p>
        </p:txBody>
      </p:sp>
    </p:spTree>
    <p:extLst>
      <p:ext uri="{BB962C8B-B14F-4D97-AF65-F5344CB8AC3E}">
        <p14:creationId xmlns:p14="http://schemas.microsoft.com/office/powerpoint/2010/main" val="170364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20268D-4274-4919-B5EC-6C464378E5EC}" type="datetimeFigureOut">
              <a:rPr lang="en-US" smtClean="0"/>
              <a:t>3/10/2017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39A7A-5E25-4F5B-A0A8-AA084FFA73C0}" type="slidenum">
              <a:rPr lang="en-US" smtClean="0"/>
              <a:t>‹#›</a:t>
            </a:fld>
            <a:endParaRPr lang="en-US"/>
          </a:p>
        </p:txBody>
      </p:sp>
    </p:spTree>
    <p:extLst>
      <p:ext uri="{BB962C8B-B14F-4D97-AF65-F5344CB8AC3E}">
        <p14:creationId xmlns:p14="http://schemas.microsoft.com/office/powerpoint/2010/main" val="40209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20268D-4274-4919-B5EC-6C464378E5EC}" type="datetimeFigureOut">
              <a:rPr lang="en-US" smtClean="0"/>
              <a:t>3/10/2017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39A7A-5E25-4F5B-A0A8-AA084FFA73C0}" type="slidenum">
              <a:rPr lang="en-US" smtClean="0"/>
              <a:t>‹#›</a:t>
            </a:fld>
            <a:endParaRPr lang="en-US"/>
          </a:p>
        </p:txBody>
      </p:sp>
    </p:spTree>
    <p:extLst>
      <p:ext uri="{BB962C8B-B14F-4D97-AF65-F5344CB8AC3E}">
        <p14:creationId xmlns:p14="http://schemas.microsoft.com/office/powerpoint/2010/main" val="187350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0268D-4274-4919-B5EC-6C464378E5EC}" type="datetimeFigureOut">
              <a:rPr lang="en-US" smtClean="0"/>
              <a:t>3/10/2017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39A7A-5E25-4F5B-A0A8-AA084FFA73C0}" type="slidenum">
              <a:rPr lang="en-US" smtClean="0"/>
              <a:t>‹#›</a:t>
            </a:fld>
            <a:endParaRPr lang="en-US"/>
          </a:p>
        </p:txBody>
      </p:sp>
    </p:spTree>
    <p:extLst>
      <p:ext uri="{BB962C8B-B14F-4D97-AF65-F5344CB8AC3E}">
        <p14:creationId xmlns:p14="http://schemas.microsoft.com/office/powerpoint/2010/main" val="4197044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20268D-4274-4919-B5EC-6C464378E5EC}"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39A7A-5E25-4F5B-A0A8-AA084FFA73C0}" type="slidenum">
              <a:rPr lang="en-US" smtClean="0"/>
              <a:t>‹#›</a:t>
            </a:fld>
            <a:endParaRPr lang="en-US"/>
          </a:p>
        </p:txBody>
      </p:sp>
    </p:spTree>
    <p:extLst>
      <p:ext uri="{BB962C8B-B14F-4D97-AF65-F5344CB8AC3E}">
        <p14:creationId xmlns:p14="http://schemas.microsoft.com/office/powerpoint/2010/main" val="156542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20268D-4274-4919-B5EC-6C464378E5EC}"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39A7A-5E25-4F5B-A0A8-AA084FFA73C0}" type="slidenum">
              <a:rPr lang="en-US" smtClean="0"/>
              <a:t>‹#›</a:t>
            </a:fld>
            <a:endParaRPr lang="en-US"/>
          </a:p>
        </p:txBody>
      </p:sp>
    </p:spTree>
    <p:extLst>
      <p:ext uri="{BB962C8B-B14F-4D97-AF65-F5344CB8AC3E}">
        <p14:creationId xmlns:p14="http://schemas.microsoft.com/office/powerpoint/2010/main" val="222469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0268D-4274-4919-B5EC-6C464378E5EC}" type="datetimeFigureOut">
              <a:rPr lang="en-US" smtClean="0"/>
              <a:t>3/10/2017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39A7A-5E25-4F5B-A0A8-AA084FFA73C0}" type="slidenum">
              <a:rPr lang="en-US" smtClean="0"/>
              <a:t>‹#›</a:t>
            </a:fld>
            <a:endParaRPr lang="en-US"/>
          </a:p>
        </p:txBody>
      </p:sp>
    </p:spTree>
    <p:extLst>
      <p:ext uri="{BB962C8B-B14F-4D97-AF65-F5344CB8AC3E}">
        <p14:creationId xmlns:p14="http://schemas.microsoft.com/office/powerpoint/2010/main" val="1260546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t>Use Case: Process Deposit</a:t>
            </a:r>
          </a:p>
        </p:txBody>
      </p:sp>
      <p:sp>
        <p:nvSpPr>
          <p:cNvPr id="40963" name="Rectangle 4"/>
          <p:cNvSpPr>
            <a:spLocks noChangeArrowheads="1"/>
          </p:cNvSpPr>
          <p:nvPr/>
        </p:nvSpPr>
        <p:spPr bwMode="auto">
          <a:xfrm>
            <a:off x="5722479" y="5233630"/>
            <a:ext cx="2075576" cy="609600"/>
          </a:xfrm>
          <a:prstGeom prst="rect">
            <a:avLst/>
          </a:prstGeom>
          <a:solidFill>
            <a:srgbClr val="C0C0C0"/>
          </a:solidFill>
          <a:ln w="9525">
            <a:solidFill>
              <a:schemeClr val="tx1"/>
            </a:solidFill>
            <a:miter lim="800000"/>
            <a:headEnd/>
            <a:tailEnd/>
          </a:ln>
        </p:spPr>
        <p:txBody>
          <a:bodyPr wrap="none" anchor="ctr"/>
          <a:lstStyle/>
          <a:p>
            <a:endParaRPr lang="en-US" dirty="0"/>
          </a:p>
        </p:txBody>
      </p:sp>
      <p:sp>
        <p:nvSpPr>
          <p:cNvPr id="40964" name="Rectangle 5"/>
          <p:cNvSpPr>
            <a:spLocks noChangeArrowheads="1"/>
          </p:cNvSpPr>
          <p:nvPr/>
        </p:nvSpPr>
        <p:spPr bwMode="auto">
          <a:xfrm>
            <a:off x="5442861" y="3230447"/>
            <a:ext cx="1610267" cy="932102"/>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65" name="Text Box 6"/>
          <p:cNvSpPr txBox="1">
            <a:spLocks noChangeArrowheads="1"/>
          </p:cNvSpPr>
          <p:nvPr/>
        </p:nvSpPr>
        <p:spPr bwMode="auto">
          <a:xfrm>
            <a:off x="0" y="1614231"/>
            <a:ext cx="1817101" cy="461665"/>
          </a:xfrm>
          <a:prstGeom prst="rect">
            <a:avLst/>
          </a:prstGeom>
          <a:noFill/>
          <a:ln w="9525">
            <a:noFill/>
            <a:miter lim="800000"/>
            <a:headEnd/>
            <a:tailEnd/>
          </a:ln>
        </p:spPr>
        <p:txBody>
          <a:bodyPr wrap="none">
            <a:spAutoFit/>
          </a:bodyPr>
          <a:lstStyle/>
          <a:p>
            <a:r>
              <a:rPr lang="en-US" sz="2400" b="1" dirty="0"/>
              <a:t>Presentation</a:t>
            </a:r>
          </a:p>
        </p:txBody>
      </p:sp>
      <p:sp>
        <p:nvSpPr>
          <p:cNvPr id="40966" name="Text Box 7"/>
          <p:cNvSpPr txBox="1">
            <a:spLocks noChangeArrowheads="1"/>
          </p:cNvSpPr>
          <p:nvPr/>
        </p:nvSpPr>
        <p:spPr bwMode="auto">
          <a:xfrm>
            <a:off x="-23273" y="2806998"/>
            <a:ext cx="1289135" cy="461665"/>
          </a:xfrm>
          <a:prstGeom prst="rect">
            <a:avLst/>
          </a:prstGeom>
          <a:noFill/>
          <a:ln w="9525">
            <a:noFill/>
            <a:miter lim="800000"/>
            <a:headEnd/>
            <a:tailEnd/>
          </a:ln>
        </p:spPr>
        <p:txBody>
          <a:bodyPr wrap="none">
            <a:spAutoFit/>
          </a:bodyPr>
          <a:lstStyle/>
          <a:p>
            <a:r>
              <a:rPr lang="en-US" sz="2400" b="1" dirty="0"/>
              <a:t>Business</a:t>
            </a:r>
          </a:p>
        </p:txBody>
      </p:sp>
      <p:sp>
        <p:nvSpPr>
          <p:cNvPr id="40967" name="Text Box 8"/>
          <p:cNvSpPr txBox="1">
            <a:spLocks noChangeArrowheads="1"/>
          </p:cNvSpPr>
          <p:nvPr/>
        </p:nvSpPr>
        <p:spPr bwMode="auto">
          <a:xfrm>
            <a:off x="-23273" y="6041410"/>
            <a:ext cx="1186543" cy="461665"/>
          </a:xfrm>
          <a:prstGeom prst="rect">
            <a:avLst/>
          </a:prstGeom>
          <a:noFill/>
          <a:ln w="9525">
            <a:noFill/>
            <a:miter lim="800000"/>
            <a:headEnd/>
            <a:tailEnd/>
          </a:ln>
        </p:spPr>
        <p:txBody>
          <a:bodyPr wrap="none">
            <a:spAutoFit/>
          </a:bodyPr>
          <a:lstStyle/>
          <a:p>
            <a:r>
              <a:rPr lang="en-US" sz="2400" b="1" dirty="0"/>
              <a:t>Domain</a:t>
            </a:r>
          </a:p>
        </p:txBody>
      </p:sp>
      <p:sp>
        <p:nvSpPr>
          <p:cNvPr id="40968" name="Text Box 9"/>
          <p:cNvSpPr txBox="1">
            <a:spLocks noChangeArrowheads="1"/>
          </p:cNvSpPr>
          <p:nvPr/>
        </p:nvSpPr>
        <p:spPr bwMode="auto">
          <a:xfrm>
            <a:off x="0" y="4146580"/>
            <a:ext cx="1171603" cy="461665"/>
          </a:xfrm>
          <a:prstGeom prst="rect">
            <a:avLst/>
          </a:prstGeom>
          <a:noFill/>
          <a:ln w="9525">
            <a:noFill/>
            <a:miter lim="800000"/>
            <a:headEnd/>
            <a:tailEnd/>
          </a:ln>
        </p:spPr>
        <p:txBody>
          <a:bodyPr wrap="none">
            <a:spAutoFit/>
          </a:bodyPr>
          <a:lstStyle/>
          <a:p>
            <a:r>
              <a:rPr lang="en-US" sz="2400" b="1" dirty="0"/>
              <a:t>Service </a:t>
            </a:r>
          </a:p>
        </p:txBody>
      </p:sp>
      <p:sp>
        <p:nvSpPr>
          <p:cNvPr id="40969" name="Rectangle 10"/>
          <p:cNvSpPr>
            <a:spLocks noChangeArrowheads="1"/>
          </p:cNvSpPr>
          <p:nvPr/>
        </p:nvSpPr>
        <p:spPr bwMode="auto">
          <a:xfrm>
            <a:off x="4831675" y="5981583"/>
            <a:ext cx="1058544" cy="318136"/>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71" name="Text Box 12"/>
          <p:cNvSpPr txBox="1">
            <a:spLocks noChangeArrowheads="1"/>
          </p:cNvSpPr>
          <p:nvPr/>
        </p:nvSpPr>
        <p:spPr bwMode="auto">
          <a:xfrm>
            <a:off x="4831676" y="5905383"/>
            <a:ext cx="951671" cy="369332"/>
          </a:xfrm>
          <a:prstGeom prst="rect">
            <a:avLst/>
          </a:prstGeom>
          <a:noFill/>
          <a:ln w="9525">
            <a:noFill/>
            <a:miter lim="800000"/>
            <a:headEnd/>
            <a:tailEnd/>
          </a:ln>
        </p:spPr>
        <p:txBody>
          <a:bodyPr wrap="none">
            <a:spAutoFit/>
          </a:bodyPr>
          <a:lstStyle/>
          <a:p>
            <a:r>
              <a:rPr lang="en-US" dirty="0"/>
              <a:t>Account</a:t>
            </a:r>
          </a:p>
        </p:txBody>
      </p:sp>
      <p:sp>
        <p:nvSpPr>
          <p:cNvPr id="40973" name="Rectangle 22"/>
          <p:cNvSpPr>
            <a:spLocks noChangeArrowheads="1"/>
          </p:cNvSpPr>
          <p:nvPr/>
        </p:nvSpPr>
        <p:spPr bwMode="auto">
          <a:xfrm>
            <a:off x="2793324" y="4138495"/>
            <a:ext cx="1171467" cy="700087"/>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74" name="Line 23"/>
          <p:cNvSpPr>
            <a:spLocks noChangeShapeType="1"/>
          </p:cNvSpPr>
          <p:nvPr/>
        </p:nvSpPr>
        <p:spPr bwMode="auto">
          <a:xfrm>
            <a:off x="2793325" y="4519496"/>
            <a:ext cx="1143000" cy="0"/>
          </a:xfrm>
          <a:prstGeom prst="line">
            <a:avLst/>
          </a:prstGeom>
          <a:noFill/>
          <a:ln w="9525">
            <a:solidFill>
              <a:schemeClr val="tx1"/>
            </a:solidFill>
            <a:round/>
            <a:headEnd/>
            <a:tailEnd/>
          </a:ln>
        </p:spPr>
        <p:txBody>
          <a:bodyPr/>
          <a:lstStyle/>
          <a:p>
            <a:endParaRPr lang="en-US" dirty="0"/>
          </a:p>
        </p:txBody>
      </p:sp>
      <p:sp>
        <p:nvSpPr>
          <p:cNvPr id="40975" name="Text Box 24"/>
          <p:cNvSpPr txBox="1">
            <a:spLocks noChangeArrowheads="1"/>
          </p:cNvSpPr>
          <p:nvPr/>
        </p:nvSpPr>
        <p:spPr bwMode="auto">
          <a:xfrm>
            <a:off x="2888576" y="4146433"/>
            <a:ext cx="874663" cy="369332"/>
          </a:xfrm>
          <a:prstGeom prst="rect">
            <a:avLst/>
          </a:prstGeom>
          <a:noFill/>
          <a:ln w="9525">
            <a:noFill/>
            <a:miter lim="800000"/>
            <a:headEnd/>
            <a:tailEnd/>
          </a:ln>
        </p:spPr>
        <p:txBody>
          <a:bodyPr wrap="none">
            <a:spAutoFit/>
          </a:bodyPr>
          <a:lstStyle/>
          <a:p>
            <a:r>
              <a:rPr lang="en-US" dirty="0"/>
              <a:t>Factory</a:t>
            </a:r>
          </a:p>
        </p:txBody>
      </p:sp>
      <p:sp>
        <p:nvSpPr>
          <p:cNvPr id="40976" name="Rectangle 25"/>
          <p:cNvSpPr>
            <a:spLocks noChangeArrowheads="1"/>
          </p:cNvSpPr>
          <p:nvPr/>
        </p:nvSpPr>
        <p:spPr bwMode="auto">
          <a:xfrm>
            <a:off x="5715913" y="4938596"/>
            <a:ext cx="1389063"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77" name="Line 26"/>
          <p:cNvSpPr>
            <a:spLocks noChangeShapeType="1"/>
          </p:cNvSpPr>
          <p:nvPr/>
        </p:nvSpPr>
        <p:spPr bwMode="auto">
          <a:xfrm>
            <a:off x="5715912" y="5295783"/>
            <a:ext cx="1371600" cy="0"/>
          </a:xfrm>
          <a:prstGeom prst="line">
            <a:avLst/>
          </a:prstGeom>
          <a:noFill/>
          <a:ln w="9525">
            <a:solidFill>
              <a:schemeClr val="tx1"/>
            </a:solidFill>
            <a:round/>
            <a:headEnd/>
            <a:tailEnd/>
          </a:ln>
        </p:spPr>
        <p:txBody>
          <a:bodyPr/>
          <a:lstStyle/>
          <a:p>
            <a:endParaRPr lang="en-US" dirty="0"/>
          </a:p>
        </p:txBody>
      </p:sp>
      <p:sp>
        <p:nvSpPr>
          <p:cNvPr id="40978" name="Text Box 27"/>
          <p:cNvSpPr txBox="1">
            <a:spLocks noChangeArrowheads="1"/>
          </p:cNvSpPr>
          <p:nvPr/>
        </p:nvSpPr>
        <p:spPr bwMode="auto">
          <a:xfrm>
            <a:off x="5669910" y="4901447"/>
            <a:ext cx="1311769" cy="369332"/>
          </a:xfrm>
          <a:prstGeom prst="rect">
            <a:avLst/>
          </a:prstGeom>
          <a:noFill/>
          <a:ln w="9525">
            <a:noFill/>
            <a:miter lim="800000"/>
            <a:headEnd/>
            <a:tailEnd/>
          </a:ln>
        </p:spPr>
        <p:txBody>
          <a:bodyPr wrap="none">
            <a:spAutoFit/>
          </a:bodyPr>
          <a:lstStyle/>
          <a:p>
            <a:r>
              <a:rPr lang="en-US" dirty="0" err="1"/>
              <a:t>IAccountSvc</a:t>
            </a:r>
            <a:endParaRPr lang="en-US" dirty="0"/>
          </a:p>
        </p:txBody>
      </p:sp>
      <p:sp>
        <p:nvSpPr>
          <p:cNvPr id="40979" name="Line 31"/>
          <p:cNvSpPr>
            <a:spLocks noChangeShapeType="1"/>
          </p:cNvSpPr>
          <p:nvPr/>
        </p:nvSpPr>
        <p:spPr bwMode="auto">
          <a:xfrm>
            <a:off x="3995062" y="4367097"/>
            <a:ext cx="381000" cy="14287"/>
          </a:xfrm>
          <a:prstGeom prst="line">
            <a:avLst/>
          </a:prstGeom>
          <a:noFill/>
          <a:ln w="28575">
            <a:solidFill>
              <a:schemeClr val="tx1"/>
            </a:solidFill>
            <a:prstDash val="dash"/>
            <a:round/>
            <a:headEnd/>
            <a:tailEnd type="arrow" w="lg" len="lg"/>
          </a:ln>
        </p:spPr>
        <p:txBody>
          <a:bodyPr/>
          <a:lstStyle/>
          <a:p>
            <a:endParaRPr lang="en-US" dirty="0"/>
          </a:p>
        </p:txBody>
      </p:sp>
      <p:sp>
        <p:nvSpPr>
          <p:cNvPr id="40980" name="Line 32"/>
          <p:cNvSpPr>
            <a:spLocks noChangeShapeType="1"/>
          </p:cNvSpPr>
          <p:nvPr/>
        </p:nvSpPr>
        <p:spPr bwMode="auto">
          <a:xfrm flipH="1">
            <a:off x="5442862" y="5524383"/>
            <a:ext cx="304800" cy="457200"/>
          </a:xfrm>
          <a:prstGeom prst="line">
            <a:avLst/>
          </a:prstGeom>
          <a:noFill/>
          <a:ln w="28575">
            <a:solidFill>
              <a:schemeClr val="tx1"/>
            </a:solidFill>
            <a:prstDash val="dash"/>
            <a:round/>
            <a:headEnd/>
            <a:tailEnd type="arrow" w="lg" len="lg"/>
          </a:ln>
        </p:spPr>
        <p:txBody>
          <a:bodyPr/>
          <a:lstStyle/>
          <a:p>
            <a:endParaRPr lang="en-US" dirty="0"/>
          </a:p>
        </p:txBody>
      </p:sp>
      <p:sp>
        <p:nvSpPr>
          <p:cNvPr id="40981" name="Rectangle 34"/>
          <p:cNvSpPr>
            <a:spLocks noChangeArrowheads="1"/>
          </p:cNvSpPr>
          <p:nvPr/>
        </p:nvSpPr>
        <p:spPr bwMode="auto">
          <a:xfrm>
            <a:off x="4376062" y="4076583"/>
            <a:ext cx="997923"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82" name="Line 35"/>
          <p:cNvSpPr>
            <a:spLocks noChangeShapeType="1"/>
          </p:cNvSpPr>
          <p:nvPr/>
        </p:nvSpPr>
        <p:spPr bwMode="auto">
          <a:xfrm flipV="1">
            <a:off x="4376062" y="4445915"/>
            <a:ext cx="982339" cy="11668"/>
          </a:xfrm>
          <a:prstGeom prst="line">
            <a:avLst/>
          </a:prstGeom>
          <a:noFill/>
          <a:ln w="9525">
            <a:solidFill>
              <a:schemeClr val="tx1"/>
            </a:solidFill>
            <a:round/>
            <a:headEnd/>
            <a:tailEnd/>
          </a:ln>
        </p:spPr>
        <p:txBody>
          <a:bodyPr/>
          <a:lstStyle/>
          <a:p>
            <a:endParaRPr lang="en-US" dirty="0"/>
          </a:p>
        </p:txBody>
      </p:sp>
      <p:sp>
        <p:nvSpPr>
          <p:cNvPr id="40983" name="Text Box 36"/>
          <p:cNvSpPr txBox="1">
            <a:spLocks noChangeArrowheads="1"/>
          </p:cNvSpPr>
          <p:nvPr/>
        </p:nvSpPr>
        <p:spPr bwMode="auto">
          <a:xfrm>
            <a:off x="4452262" y="4076583"/>
            <a:ext cx="916148" cy="369332"/>
          </a:xfrm>
          <a:prstGeom prst="rect">
            <a:avLst/>
          </a:prstGeom>
          <a:noFill/>
          <a:ln w="9525">
            <a:noFill/>
            <a:miter lim="800000"/>
            <a:headEnd/>
            <a:tailEnd/>
          </a:ln>
        </p:spPr>
        <p:txBody>
          <a:bodyPr wrap="none">
            <a:spAutoFit/>
          </a:bodyPr>
          <a:lstStyle/>
          <a:p>
            <a:r>
              <a:rPr lang="en-US" dirty="0"/>
              <a:t>IService</a:t>
            </a:r>
          </a:p>
        </p:txBody>
      </p:sp>
      <p:sp>
        <p:nvSpPr>
          <p:cNvPr id="40984" name="Line 38"/>
          <p:cNvSpPr>
            <a:spLocks noChangeShapeType="1"/>
          </p:cNvSpPr>
          <p:nvPr/>
        </p:nvSpPr>
        <p:spPr bwMode="auto">
          <a:xfrm flipH="1" flipV="1">
            <a:off x="5061862" y="4686183"/>
            <a:ext cx="609600" cy="304800"/>
          </a:xfrm>
          <a:prstGeom prst="line">
            <a:avLst/>
          </a:prstGeom>
          <a:noFill/>
          <a:ln w="28575">
            <a:solidFill>
              <a:schemeClr val="tx1"/>
            </a:solidFill>
            <a:prstDash val="dash"/>
            <a:round/>
            <a:headEnd/>
            <a:tailEnd type="triangle" w="lg" len="lg"/>
          </a:ln>
        </p:spPr>
        <p:txBody>
          <a:bodyPr/>
          <a:lstStyle/>
          <a:p>
            <a:endParaRPr lang="en-US" dirty="0"/>
          </a:p>
        </p:txBody>
      </p:sp>
      <p:sp>
        <p:nvSpPr>
          <p:cNvPr id="40985" name="AutoShape 40"/>
          <p:cNvSpPr>
            <a:spLocks noChangeArrowheads="1"/>
          </p:cNvSpPr>
          <p:nvPr/>
        </p:nvSpPr>
        <p:spPr bwMode="auto">
          <a:xfrm>
            <a:off x="2775862" y="4990983"/>
            <a:ext cx="1143000" cy="304800"/>
          </a:xfrm>
          <a:prstGeom prst="can">
            <a:avLst>
              <a:gd name="adj" fmla="val 25000"/>
            </a:avLst>
          </a:prstGeom>
          <a:solidFill>
            <a:schemeClr val="bg1"/>
          </a:solidFill>
          <a:ln w="9525">
            <a:solidFill>
              <a:schemeClr val="tx1"/>
            </a:solidFill>
            <a:round/>
            <a:headEnd/>
            <a:tailEnd/>
          </a:ln>
        </p:spPr>
        <p:txBody>
          <a:bodyPr wrap="none" anchor="ctr"/>
          <a:lstStyle/>
          <a:p>
            <a:endParaRPr lang="en-US" dirty="0"/>
          </a:p>
        </p:txBody>
      </p:sp>
      <p:sp>
        <p:nvSpPr>
          <p:cNvPr id="40986" name="Text Box 41"/>
          <p:cNvSpPr txBox="1">
            <a:spLocks noChangeArrowheads="1"/>
          </p:cNvSpPr>
          <p:nvPr/>
        </p:nvSpPr>
        <p:spPr bwMode="auto">
          <a:xfrm>
            <a:off x="2820313" y="4990983"/>
            <a:ext cx="1189685" cy="369332"/>
          </a:xfrm>
          <a:prstGeom prst="rect">
            <a:avLst/>
          </a:prstGeom>
          <a:noFill/>
          <a:ln w="9525">
            <a:noFill/>
            <a:miter lim="800000"/>
            <a:headEnd/>
            <a:tailEnd/>
          </a:ln>
        </p:spPr>
        <p:txBody>
          <a:bodyPr wrap="none">
            <a:spAutoFit/>
          </a:bodyPr>
          <a:lstStyle/>
          <a:p>
            <a:r>
              <a:rPr lang="en-US" dirty="0"/>
              <a:t>App.config</a:t>
            </a:r>
          </a:p>
        </p:txBody>
      </p:sp>
      <p:sp>
        <p:nvSpPr>
          <p:cNvPr id="40987" name="Line 42"/>
          <p:cNvSpPr>
            <a:spLocks noChangeShapeType="1"/>
          </p:cNvSpPr>
          <p:nvPr/>
        </p:nvSpPr>
        <p:spPr bwMode="auto">
          <a:xfrm>
            <a:off x="3385462" y="4609983"/>
            <a:ext cx="0" cy="457200"/>
          </a:xfrm>
          <a:prstGeom prst="line">
            <a:avLst/>
          </a:prstGeom>
          <a:noFill/>
          <a:ln w="28575">
            <a:solidFill>
              <a:schemeClr val="bg1"/>
            </a:solidFill>
            <a:prstDash val="dash"/>
            <a:round/>
            <a:headEnd/>
            <a:tailEnd type="arrow" w="lg" len="lg"/>
          </a:ln>
        </p:spPr>
        <p:txBody>
          <a:bodyPr/>
          <a:lstStyle/>
          <a:p>
            <a:endParaRPr lang="en-US" dirty="0"/>
          </a:p>
        </p:txBody>
      </p:sp>
      <p:sp>
        <p:nvSpPr>
          <p:cNvPr id="40988" name="Line 43"/>
          <p:cNvSpPr>
            <a:spLocks noChangeShapeType="1"/>
          </p:cNvSpPr>
          <p:nvPr/>
        </p:nvSpPr>
        <p:spPr bwMode="auto">
          <a:xfrm>
            <a:off x="2775862" y="4595696"/>
            <a:ext cx="1143000" cy="0"/>
          </a:xfrm>
          <a:prstGeom prst="line">
            <a:avLst/>
          </a:prstGeom>
          <a:noFill/>
          <a:ln w="9525">
            <a:solidFill>
              <a:schemeClr val="tx1"/>
            </a:solidFill>
            <a:round/>
            <a:headEnd/>
            <a:tailEnd/>
          </a:ln>
        </p:spPr>
        <p:txBody>
          <a:bodyPr/>
          <a:lstStyle/>
          <a:p>
            <a:endParaRPr lang="en-US" dirty="0"/>
          </a:p>
        </p:txBody>
      </p:sp>
      <p:sp>
        <p:nvSpPr>
          <p:cNvPr id="40989" name="Rectangle 44"/>
          <p:cNvSpPr>
            <a:spLocks noChangeArrowheads="1"/>
          </p:cNvSpPr>
          <p:nvPr/>
        </p:nvSpPr>
        <p:spPr bwMode="auto">
          <a:xfrm>
            <a:off x="4833262" y="2247783"/>
            <a:ext cx="1143000"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90" name="Line 45"/>
          <p:cNvSpPr>
            <a:spLocks noChangeShapeType="1"/>
          </p:cNvSpPr>
          <p:nvPr/>
        </p:nvSpPr>
        <p:spPr bwMode="auto">
          <a:xfrm>
            <a:off x="4833262" y="2628783"/>
            <a:ext cx="1143000" cy="0"/>
          </a:xfrm>
          <a:prstGeom prst="line">
            <a:avLst/>
          </a:prstGeom>
          <a:noFill/>
          <a:ln w="9525">
            <a:solidFill>
              <a:schemeClr val="tx1"/>
            </a:solidFill>
            <a:round/>
            <a:headEnd/>
            <a:tailEnd/>
          </a:ln>
        </p:spPr>
        <p:txBody>
          <a:bodyPr/>
          <a:lstStyle/>
          <a:p>
            <a:endParaRPr lang="en-US" dirty="0"/>
          </a:p>
        </p:txBody>
      </p:sp>
      <p:sp>
        <p:nvSpPr>
          <p:cNvPr id="40991" name="Text Box 46"/>
          <p:cNvSpPr txBox="1">
            <a:spLocks noChangeArrowheads="1"/>
          </p:cNvSpPr>
          <p:nvPr/>
        </p:nvSpPr>
        <p:spPr bwMode="auto">
          <a:xfrm>
            <a:off x="4922163" y="2255721"/>
            <a:ext cx="1027525" cy="369332"/>
          </a:xfrm>
          <a:prstGeom prst="rect">
            <a:avLst/>
          </a:prstGeom>
          <a:noFill/>
          <a:ln w="9525">
            <a:noFill/>
            <a:miter lim="800000"/>
            <a:headEnd/>
            <a:tailEnd/>
          </a:ln>
        </p:spPr>
        <p:txBody>
          <a:bodyPr wrap="none">
            <a:spAutoFit/>
          </a:bodyPr>
          <a:lstStyle/>
          <a:p>
            <a:r>
              <a:rPr lang="en-US" dirty="0"/>
              <a:t>Manager</a:t>
            </a:r>
          </a:p>
        </p:txBody>
      </p:sp>
      <p:sp>
        <p:nvSpPr>
          <p:cNvPr id="40992" name="Line 47"/>
          <p:cNvSpPr>
            <a:spLocks noChangeShapeType="1"/>
          </p:cNvSpPr>
          <p:nvPr/>
        </p:nvSpPr>
        <p:spPr bwMode="auto">
          <a:xfrm>
            <a:off x="5442862" y="3619383"/>
            <a:ext cx="1600200" cy="0"/>
          </a:xfrm>
          <a:prstGeom prst="line">
            <a:avLst/>
          </a:prstGeom>
          <a:noFill/>
          <a:ln w="9525">
            <a:solidFill>
              <a:schemeClr val="tx1"/>
            </a:solidFill>
            <a:round/>
            <a:headEnd/>
            <a:tailEnd/>
          </a:ln>
        </p:spPr>
        <p:txBody>
          <a:bodyPr/>
          <a:lstStyle/>
          <a:p>
            <a:endParaRPr lang="en-US" dirty="0"/>
          </a:p>
        </p:txBody>
      </p:sp>
      <p:sp>
        <p:nvSpPr>
          <p:cNvPr id="40993" name="Line 48"/>
          <p:cNvSpPr>
            <a:spLocks noChangeShapeType="1"/>
          </p:cNvSpPr>
          <p:nvPr/>
        </p:nvSpPr>
        <p:spPr bwMode="auto">
          <a:xfrm flipH="1">
            <a:off x="3385462" y="2857383"/>
            <a:ext cx="1447800" cy="1295400"/>
          </a:xfrm>
          <a:prstGeom prst="line">
            <a:avLst/>
          </a:prstGeom>
          <a:noFill/>
          <a:ln w="28575">
            <a:solidFill>
              <a:schemeClr val="tx1"/>
            </a:solidFill>
            <a:prstDash val="dash"/>
            <a:round/>
            <a:headEnd/>
            <a:tailEnd type="arrow" w="lg" len="lg"/>
          </a:ln>
        </p:spPr>
        <p:txBody>
          <a:bodyPr/>
          <a:lstStyle/>
          <a:p>
            <a:endParaRPr lang="en-US" dirty="0"/>
          </a:p>
        </p:txBody>
      </p:sp>
      <p:sp>
        <p:nvSpPr>
          <p:cNvPr id="40994" name="Line 49"/>
          <p:cNvSpPr>
            <a:spLocks noChangeShapeType="1"/>
          </p:cNvSpPr>
          <p:nvPr/>
        </p:nvSpPr>
        <p:spPr bwMode="auto">
          <a:xfrm>
            <a:off x="6274548" y="4231638"/>
            <a:ext cx="24683" cy="706958"/>
          </a:xfrm>
          <a:prstGeom prst="line">
            <a:avLst/>
          </a:prstGeom>
          <a:noFill/>
          <a:ln w="28575">
            <a:solidFill>
              <a:schemeClr val="tx1"/>
            </a:solidFill>
            <a:prstDash val="dash"/>
            <a:round/>
            <a:headEnd/>
            <a:tailEnd type="arrow" w="lg" len="lg"/>
          </a:ln>
        </p:spPr>
        <p:txBody>
          <a:bodyPr/>
          <a:lstStyle/>
          <a:p>
            <a:endParaRPr lang="en-US" dirty="0"/>
          </a:p>
        </p:txBody>
      </p:sp>
      <p:sp>
        <p:nvSpPr>
          <p:cNvPr id="40995" name="Text Box 50"/>
          <p:cNvSpPr txBox="1">
            <a:spLocks noChangeArrowheads="1"/>
          </p:cNvSpPr>
          <p:nvPr/>
        </p:nvSpPr>
        <p:spPr bwMode="auto">
          <a:xfrm>
            <a:off x="4452263" y="4849696"/>
            <a:ext cx="919995" cy="369332"/>
          </a:xfrm>
          <a:prstGeom prst="rect">
            <a:avLst/>
          </a:prstGeom>
          <a:noFill/>
          <a:ln w="9525">
            <a:noFill/>
            <a:miter lim="800000"/>
            <a:headEnd/>
            <a:tailEnd/>
          </a:ln>
        </p:spPr>
        <p:txBody>
          <a:bodyPr wrap="none">
            <a:spAutoFit/>
          </a:bodyPr>
          <a:lstStyle/>
          <a:p>
            <a:r>
              <a:rPr lang="en-US" dirty="0"/>
              <a:t>extends</a:t>
            </a:r>
          </a:p>
        </p:txBody>
      </p:sp>
      <p:sp>
        <p:nvSpPr>
          <p:cNvPr id="40996" name="Text Box 51"/>
          <p:cNvSpPr txBox="1">
            <a:spLocks noChangeArrowheads="1"/>
          </p:cNvSpPr>
          <p:nvPr/>
        </p:nvSpPr>
        <p:spPr bwMode="auto">
          <a:xfrm>
            <a:off x="4954156" y="2856880"/>
            <a:ext cx="837217" cy="338554"/>
          </a:xfrm>
          <a:prstGeom prst="rect">
            <a:avLst/>
          </a:prstGeom>
          <a:noFill/>
          <a:ln w="9525">
            <a:noFill/>
            <a:miter lim="800000"/>
            <a:headEnd/>
            <a:tailEnd/>
          </a:ln>
        </p:spPr>
        <p:txBody>
          <a:bodyPr wrap="none">
            <a:spAutoFit/>
          </a:bodyPr>
          <a:lstStyle/>
          <a:p>
            <a:r>
              <a:rPr lang="en-US" sz="1600" dirty="0"/>
              <a:t>extends</a:t>
            </a:r>
          </a:p>
        </p:txBody>
      </p:sp>
      <p:sp>
        <p:nvSpPr>
          <p:cNvPr id="40997" name="Text Box 52"/>
          <p:cNvSpPr txBox="1">
            <a:spLocks noChangeArrowheads="1"/>
          </p:cNvSpPr>
          <p:nvPr/>
        </p:nvSpPr>
        <p:spPr bwMode="auto">
          <a:xfrm>
            <a:off x="3391014" y="2231908"/>
            <a:ext cx="1281120" cy="707886"/>
          </a:xfrm>
          <a:prstGeom prst="rect">
            <a:avLst/>
          </a:prstGeom>
          <a:noFill/>
          <a:ln w="9525">
            <a:noFill/>
            <a:miter lim="800000"/>
            <a:headEnd/>
            <a:tailEnd/>
          </a:ln>
        </p:spPr>
        <p:txBody>
          <a:bodyPr wrap="none">
            <a:spAutoFit/>
          </a:bodyPr>
          <a:lstStyle/>
          <a:p>
            <a:pPr algn="ctr"/>
            <a:r>
              <a:rPr lang="en-US" sz="2000" b="1" dirty="0"/>
              <a:t>Layer </a:t>
            </a:r>
          </a:p>
          <a:p>
            <a:pPr algn="ctr"/>
            <a:r>
              <a:rPr lang="en-US" sz="2000" b="1" dirty="0"/>
              <a:t>Supertype</a:t>
            </a:r>
          </a:p>
        </p:txBody>
      </p:sp>
      <p:sp>
        <p:nvSpPr>
          <p:cNvPr id="40998" name="Text Box 53"/>
          <p:cNvSpPr txBox="1">
            <a:spLocks noChangeArrowheads="1"/>
          </p:cNvSpPr>
          <p:nvPr/>
        </p:nvSpPr>
        <p:spPr bwMode="auto">
          <a:xfrm>
            <a:off x="5423812" y="3230446"/>
            <a:ext cx="1337995" cy="369332"/>
          </a:xfrm>
          <a:prstGeom prst="rect">
            <a:avLst/>
          </a:prstGeom>
          <a:noFill/>
          <a:ln w="9525">
            <a:noFill/>
            <a:miter lim="800000"/>
            <a:headEnd/>
            <a:tailEnd/>
          </a:ln>
        </p:spPr>
        <p:txBody>
          <a:bodyPr wrap="none">
            <a:spAutoFit/>
          </a:bodyPr>
          <a:lstStyle/>
          <a:p>
            <a:r>
              <a:rPr lang="en-US" dirty="0" err="1"/>
              <a:t>AccountMgr</a:t>
            </a:r>
            <a:endParaRPr lang="en-US" dirty="0"/>
          </a:p>
        </p:txBody>
      </p:sp>
      <p:sp>
        <p:nvSpPr>
          <p:cNvPr id="40999" name="Text Box 54"/>
          <p:cNvSpPr txBox="1">
            <a:spLocks noChangeArrowheads="1"/>
          </p:cNvSpPr>
          <p:nvPr/>
        </p:nvSpPr>
        <p:spPr bwMode="auto">
          <a:xfrm>
            <a:off x="7045176" y="3484985"/>
            <a:ext cx="1081899" cy="400110"/>
          </a:xfrm>
          <a:prstGeom prst="rect">
            <a:avLst/>
          </a:prstGeom>
          <a:noFill/>
          <a:ln w="9525">
            <a:noFill/>
            <a:miter lim="800000"/>
            <a:headEnd/>
            <a:tailEnd/>
          </a:ln>
        </p:spPr>
        <p:txBody>
          <a:bodyPr wrap="none">
            <a:spAutoFit/>
          </a:bodyPr>
          <a:lstStyle/>
          <a:p>
            <a:pPr algn="ctr"/>
            <a:r>
              <a:rPr lang="en-US" sz="2000" b="1" dirty="0"/>
              <a:t>Facades </a:t>
            </a:r>
          </a:p>
        </p:txBody>
      </p:sp>
      <p:sp>
        <p:nvSpPr>
          <p:cNvPr id="41000" name="Line 55"/>
          <p:cNvSpPr>
            <a:spLocks noChangeShapeType="1"/>
          </p:cNvSpPr>
          <p:nvPr/>
        </p:nvSpPr>
        <p:spPr bwMode="auto">
          <a:xfrm>
            <a:off x="5442862" y="3695583"/>
            <a:ext cx="1600200" cy="0"/>
          </a:xfrm>
          <a:prstGeom prst="line">
            <a:avLst/>
          </a:prstGeom>
          <a:noFill/>
          <a:ln w="9525">
            <a:solidFill>
              <a:schemeClr val="tx1"/>
            </a:solidFill>
            <a:round/>
            <a:headEnd/>
            <a:tailEnd/>
          </a:ln>
        </p:spPr>
        <p:txBody>
          <a:bodyPr/>
          <a:lstStyle/>
          <a:p>
            <a:endParaRPr lang="en-US" dirty="0"/>
          </a:p>
        </p:txBody>
      </p:sp>
      <p:sp>
        <p:nvSpPr>
          <p:cNvPr id="41001" name="Line 57"/>
          <p:cNvSpPr>
            <a:spLocks noChangeShapeType="1"/>
          </p:cNvSpPr>
          <p:nvPr/>
        </p:nvSpPr>
        <p:spPr bwMode="auto">
          <a:xfrm flipV="1">
            <a:off x="5747662" y="2857383"/>
            <a:ext cx="0" cy="304800"/>
          </a:xfrm>
          <a:prstGeom prst="line">
            <a:avLst/>
          </a:prstGeom>
          <a:noFill/>
          <a:ln w="28575">
            <a:solidFill>
              <a:schemeClr val="tx1"/>
            </a:solidFill>
            <a:round/>
            <a:headEnd/>
            <a:tailEnd type="triangle" w="lg" len="lg"/>
          </a:ln>
        </p:spPr>
        <p:txBody>
          <a:bodyPr/>
          <a:lstStyle/>
          <a:p>
            <a:endParaRPr lang="en-US" dirty="0"/>
          </a:p>
        </p:txBody>
      </p:sp>
      <p:sp>
        <p:nvSpPr>
          <p:cNvPr id="41002" name="Rectangle 59"/>
          <p:cNvSpPr>
            <a:spLocks noChangeArrowheads="1"/>
          </p:cNvSpPr>
          <p:nvPr/>
        </p:nvSpPr>
        <p:spPr bwMode="auto">
          <a:xfrm>
            <a:off x="3860800" y="1600200"/>
            <a:ext cx="1981200" cy="4572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1003" name="Line 60"/>
          <p:cNvSpPr>
            <a:spLocks noChangeShapeType="1"/>
          </p:cNvSpPr>
          <p:nvPr/>
        </p:nvSpPr>
        <p:spPr bwMode="auto">
          <a:xfrm flipV="1">
            <a:off x="3860800" y="1981200"/>
            <a:ext cx="1981200" cy="0"/>
          </a:xfrm>
          <a:prstGeom prst="line">
            <a:avLst/>
          </a:prstGeom>
          <a:noFill/>
          <a:ln w="9525">
            <a:solidFill>
              <a:schemeClr val="tx1"/>
            </a:solidFill>
            <a:round/>
            <a:headEnd/>
            <a:tailEnd/>
          </a:ln>
        </p:spPr>
        <p:txBody>
          <a:bodyPr/>
          <a:lstStyle/>
          <a:p>
            <a:endParaRPr lang="en-US" dirty="0"/>
          </a:p>
        </p:txBody>
      </p:sp>
      <p:sp>
        <p:nvSpPr>
          <p:cNvPr id="41004" name="Text Box 61"/>
          <p:cNvSpPr txBox="1">
            <a:spLocks noChangeArrowheads="1"/>
          </p:cNvSpPr>
          <p:nvPr/>
        </p:nvSpPr>
        <p:spPr bwMode="auto">
          <a:xfrm>
            <a:off x="3860800" y="1538288"/>
            <a:ext cx="1847044" cy="369332"/>
          </a:xfrm>
          <a:prstGeom prst="rect">
            <a:avLst/>
          </a:prstGeom>
          <a:noFill/>
          <a:ln w="9525">
            <a:noFill/>
            <a:miter lim="800000"/>
            <a:headEnd/>
            <a:tailEnd/>
          </a:ln>
        </p:spPr>
        <p:txBody>
          <a:bodyPr wrap="none">
            <a:spAutoFit/>
          </a:bodyPr>
          <a:lstStyle/>
          <a:p>
            <a:r>
              <a:rPr lang="en-US" dirty="0"/>
              <a:t>Form1.cs/Deposit</a:t>
            </a:r>
          </a:p>
        </p:txBody>
      </p:sp>
      <p:sp>
        <p:nvSpPr>
          <p:cNvPr id="41005" name="Line 62"/>
          <p:cNvSpPr>
            <a:spLocks noChangeShapeType="1"/>
          </p:cNvSpPr>
          <p:nvPr/>
        </p:nvSpPr>
        <p:spPr bwMode="auto">
          <a:xfrm flipV="1">
            <a:off x="3860800" y="1905000"/>
            <a:ext cx="1981200" cy="0"/>
          </a:xfrm>
          <a:prstGeom prst="line">
            <a:avLst/>
          </a:prstGeom>
          <a:noFill/>
          <a:ln w="9525">
            <a:solidFill>
              <a:schemeClr val="tx1"/>
            </a:solidFill>
            <a:round/>
            <a:headEnd/>
            <a:tailEnd/>
          </a:ln>
        </p:spPr>
        <p:txBody>
          <a:bodyPr/>
          <a:lstStyle/>
          <a:p>
            <a:endParaRPr lang="en-US" dirty="0"/>
          </a:p>
        </p:txBody>
      </p:sp>
      <p:sp>
        <p:nvSpPr>
          <p:cNvPr id="41006" name="Rectangle 63"/>
          <p:cNvSpPr>
            <a:spLocks noChangeArrowheads="1"/>
          </p:cNvSpPr>
          <p:nvPr/>
        </p:nvSpPr>
        <p:spPr bwMode="auto">
          <a:xfrm>
            <a:off x="6711950" y="1600200"/>
            <a:ext cx="2559050" cy="4572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1007" name="Line 64"/>
          <p:cNvSpPr>
            <a:spLocks noChangeShapeType="1"/>
          </p:cNvSpPr>
          <p:nvPr/>
        </p:nvSpPr>
        <p:spPr bwMode="auto">
          <a:xfrm flipV="1">
            <a:off x="6711950" y="1981200"/>
            <a:ext cx="2559050" cy="0"/>
          </a:xfrm>
          <a:prstGeom prst="line">
            <a:avLst/>
          </a:prstGeom>
          <a:noFill/>
          <a:ln w="9525">
            <a:solidFill>
              <a:schemeClr val="tx1"/>
            </a:solidFill>
            <a:round/>
            <a:headEnd/>
            <a:tailEnd/>
          </a:ln>
        </p:spPr>
        <p:txBody>
          <a:bodyPr/>
          <a:lstStyle/>
          <a:p>
            <a:endParaRPr lang="en-US" dirty="0"/>
          </a:p>
        </p:txBody>
      </p:sp>
      <p:sp>
        <p:nvSpPr>
          <p:cNvPr id="41008" name="Text Box 65"/>
          <p:cNvSpPr txBox="1">
            <a:spLocks noChangeArrowheads="1"/>
          </p:cNvSpPr>
          <p:nvPr/>
        </p:nvSpPr>
        <p:spPr bwMode="auto">
          <a:xfrm>
            <a:off x="6711950" y="1538288"/>
            <a:ext cx="2117183" cy="369332"/>
          </a:xfrm>
          <a:prstGeom prst="rect">
            <a:avLst/>
          </a:prstGeom>
          <a:noFill/>
          <a:ln w="9525">
            <a:noFill/>
            <a:miter lim="800000"/>
            <a:headEnd/>
            <a:tailEnd/>
          </a:ln>
        </p:spPr>
        <p:txBody>
          <a:bodyPr wrap="none">
            <a:spAutoFit/>
          </a:bodyPr>
          <a:lstStyle/>
          <a:p>
            <a:r>
              <a:rPr lang="en-US" dirty="0" err="1"/>
              <a:t>DepositButtonClick</a:t>
            </a:r>
            <a:r>
              <a:rPr lang="en-US" dirty="0"/>
              <a:t>()</a:t>
            </a:r>
          </a:p>
        </p:txBody>
      </p:sp>
      <p:sp>
        <p:nvSpPr>
          <p:cNvPr id="41009" name="Line 66"/>
          <p:cNvSpPr>
            <a:spLocks noChangeShapeType="1"/>
          </p:cNvSpPr>
          <p:nvPr/>
        </p:nvSpPr>
        <p:spPr bwMode="auto">
          <a:xfrm flipV="1">
            <a:off x="6711950" y="1905000"/>
            <a:ext cx="2559050" cy="0"/>
          </a:xfrm>
          <a:prstGeom prst="line">
            <a:avLst/>
          </a:prstGeom>
          <a:noFill/>
          <a:ln w="9525">
            <a:solidFill>
              <a:schemeClr val="tx1"/>
            </a:solidFill>
            <a:round/>
            <a:headEnd/>
            <a:tailEnd/>
          </a:ln>
        </p:spPr>
        <p:txBody>
          <a:bodyPr/>
          <a:lstStyle/>
          <a:p>
            <a:endParaRPr lang="en-US" dirty="0"/>
          </a:p>
        </p:txBody>
      </p:sp>
      <p:sp>
        <p:nvSpPr>
          <p:cNvPr id="41010" name="Line 67"/>
          <p:cNvSpPr>
            <a:spLocks noChangeShapeType="1"/>
          </p:cNvSpPr>
          <p:nvPr/>
        </p:nvSpPr>
        <p:spPr bwMode="auto">
          <a:xfrm>
            <a:off x="5842000" y="1752600"/>
            <a:ext cx="838200" cy="0"/>
          </a:xfrm>
          <a:prstGeom prst="line">
            <a:avLst/>
          </a:prstGeom>
          <a:noFill/>
          <a:ln w="28575">
            <a:solidFill>
              <a:schemeClr val="tx1"/>
            </a:solidFill>
            <a:prstDash val="dash"/>
            <a:round/>
            <a:headEnd/>
            <a:tailEnd type="arrow" w="lg" len="lg"/>
          </a:ln>
        </p:spPr>
        <p:txBody>
          <a:bodyPr/>
          <a:lstStyle/>
          <a:p>
            <a:endParaRPr lang="en-US" dirty="0"/>
          </a:p>
        </p:txBody>
      </p:sp>
      <p:sp>
        <p:nvSpPr>
          <p:cNvPr id="41011" name="Line 68"/>
          <p:cNvSpPr>
            <a:spLocks noChangeShapeType="1"/>
          </p:cNvSpPr>
          <p:nvPr/>
        </p:nvSpPr>
        <p:spPr bwMode="auto">
          <a:xfrm flipH="1">
            <a:off x="6605114" y="2057400"/>
            <a:ext cx="1319686" cy="1146482"/>
          </a:xfrm>
          <a:prstGeom prst="line">
            <a:avLst/>
          </a:prstGeom>
          <a:noFill/>
          <a:ln w="28575">
            <a:solidFill>
              <a:schemeClr val="tx1"/>
            </a:solidFill>
            <a:prstDash val="dash"/>
            <a:round/>
            <a:headEnd/>
            <a:tailEnd type="arrow" w="lg" len="lg"/>
          </a:ln>
        </p:spPr>
        <p:txBody>
          <a:bodyPr/>
          <a:lstStyle/>
          <a:p>
            <a:endParaRPr lang="en-US" dirty="0"/>
          </a:p>
        </p:txBody>
      </p:sp>
      <p:sp>
        <p:nvSpPr>
          <p:cNvPr id="41012" name="Text Box 69"/>
          <p:cNvSpPr txBox="1">
            <a:spLocks noChangeArrowheads="1"/>
          </p:cNvSpPr>
          <p:nvPr/>
        </p:nvSpPr>
        <p:spPr bwMode="auto">
          <a:xfrm>
            <a:off x="3105326" y="1447800"/>
            <a:ext cx="718787" cy="400110"/>
          </a:xfrm>
          <a:prstGeom prst="rect">
            <a:avLst/>
          </a:prstGeom>
          <a:noFill/>
          <a:ln w="9525">
            <a:noFill/>
            <a:miter lim="800000"/>
            <a:headEnd/>
            <a:tailEnd/>
          </a:ln>
        </p:spPr>
        <p:txBody>
          <a:bodyPr wrap="none">
            <a:spAutoFit/>
          </a:bodyPr>
          <a:lstStyle/>
          <a:p>
            <a:pPr algn="ctr"/>
            <a:r>
              <a:rPr lang="en-US" sz="2000" b="1" dirty="0"/>
              <a:t>View</a:t>
            </a:r>
          </a:p>
        </p:txBody>
      </p:sp>
      <p:sp>
        <p:nvSpPr>
          <p:cNvPr id="41013" name="Text Box 70"/>
          <p:cNvSpPr txBox="1">
            <a:spLocks noChangeArrowheads="1"/>
          </p:cNvSpPr>
          <p:nvPr/>
        </p:nvSpPr>
        <p:spPr bwMode="auto">
          <a:xfrm>
            <a:off x="9377836" y="1447800"/>
            <a:ext cx="1254766" cy="400110"/>
          </a:xfrm>
          <a:prstGeom prst="rect">
            <a:avLst/>
          </a:prstGeom>
          <a:noFill/>
          <a:ln w="9525">
            <a:noFill/>
            <a:miter lim="800000"/>
            <a:headEnd/>
            <a:tailEnd/>
          </a:ln>
        </p:spPr>
        <p:txBody>
          <a:bodyPr wrap="none">
            <a:spAutoFit/>
          </a:bodyPr>
          <a:lstStyle/>
          <a:p>
            <a:pPr algn="ctr"/>
            <a:r>
              <a:rPr lang="en-US" sz="2000" b="1" dirty="0"/>
              <a:t>Controller</a:t>
            </a:r>
          </a:p>
        </p:txBody>
      </p:sp>
      <p:sp>
        <p:nvSpPr>
          <p:cNvPr id="41014" name="Text Box 73"/>
          <p:cNvSpPr txBox="1">
            <a:spLocks noChangeArrowheads="1"/>
          </p:cNvSpPr>
          <p:nvPr/>
        </p:nvSpPr>
        <p:spPr bwMode="auto">
          <a:xfrm>
            <a:off x="3493726" y="6033971"/>
            <a:ext cx="886781" cy="400110"/>
          </a:xfrm>
          <a:prstGeom prst="rect">
            <a:avLst/>
          </a:prstGeom>
          <a:noFill/>
          <a:ln w="9525">
            <a:noFill/>
            <a:miter lim="800000"/>
            <a:headEnd/>
            <a:tailEnd/>
          </a:ln>
        </p:spPr>
        <p:txBody>
          <a:bodyPr wrap="none">
            <a:spAutoFit/>
          </a:bodyPr>
          <a:lstStyle/>
          <a:p>
            <a:pPr algn="ctr"/>
            <a:r>
              <a:rPr lang="en-US" sz="2000" b="1" dirty="0"/>
              <a:t>Object</a:t>
            </a:r>
          </a:p>
        </p:txBody>
      </p:sp>
      <p:sp>
        <p:nvSpPr>
          <p:cNvPr id="41015" name="Text Box 74"/>
          <p:cNvSpPr txBox="1">
            <a:spLocks noChangeArrowheads="1"/>
          </p:cNvSpPr>
          <p:nvPr/>
        </p:nvSpPr>
        <p:spPr bwMode="auto">
          <a:xfrm>
            <a:off x="1817101" y="3908308"/>
            <a:ext cx="966611" cy="400110"/>
          </a:xfrm>
          <a:prstGeom prst="rect">
            <a:avLst/>
          </a:prstGeom>
          <a:noFill/>
          <a:ln w="9525">
            <a:noFill/>
            <a:miter lim="800000"/>
            <a:headEnd/>
            <a:tailEnd/>
          </a:ln>
        </p:spPr>
        <p:txBody>
          <a:bodyPr wrap="none">
            <a:spAutoFit/>
          </a:bodyPr>
          <a:lstStyle/>
          <a:p>
            <a:pPr algn="ctr"/>
            <a:r>
              <a:rPr lang="en-US" sz="2000" b="1" dirty="0"/>
              <a:t>Factory</a:t>
            </a:r>
          </a:p>
        </p:txBody>
      </p:sp>
      <p:sp>
        <p:nvSpPr>
          <p:cNvPr id="41016" name="Text Box 75"/>
          <p:cNvSpPr txBox="1">
            <a:spLocks noChangeArrowheads="1"/>
          </p:cNvSpPr>
          <p:nvPr/>
        </p:nvSpPr>
        <p:spPr bwMode="auto">
          <a:xfrm>
            <a:off x="6332750" y="4257528"/>
            <a:ext cx="601447" cy="369332"/>
          </a:xfrm>
          <a:prstGeom prst="rect">
            <a:avLst/>
          </a:prstGeom>
          <a:noFill/>
          <a:ln w="9525">
            <a:noFill/>
            <a:miter lim="800000"/>
            <a:headEnd/>
            <a:tailEnd/>
          </a:ln>
        </p:spPr>
        <p:txBody>
          <a:bodyPr wrap="none">
            <a:spAutoFit/>
          </a:bodyPr>
          <a:lstStyle/>
          <a:p>
            <a:r>
              <a:rPr lang="en-US" dirty="0"/>
              <a:t>uses</a:t>
            </a:r>
          </a:p>
        </p:txBody>
      </p:sp>
      <p:sp>
        <p:nvSpPr>
          <p:cNvPr id="41017" name="Text Box 77"/>
          <p:cNvSpPr txBox="1">
            <a:spLocks noChangeArrowheads="1"/>
          </p:cNvSpPr>
          <p:nvPr/>
        </p:nvSpPr>
        <p:spPr bwMode="auto">
          <a:xfrm>
            <a:off x="4833262" y="2552583"/>
            <a:ext cx="1174424" cy="338554"/>
          </a:xfrm>
          <a:prstGeom prst="rect">
            <a:avLst/>
          </a:prstGeom>
          <a:noFill/>
          <a:ln w="9525">
            <a:noFill/>
            <a:miter lim="800000"/>
            <a:headEnd/>
            <a:tailEnd/>
          </a:ln>
        </p:spPr>
        <p:txBody>
          <a:bodyPr wrap="none">
            <a:spAutoFit/>
          </a:bodyPr>
          <a:lstStyle/>
          <a:p>
            <a:r>
              <a:rPr lang="en-US" sz="1600" dirty="0"/>
              <a:t>getService()</a:t>
            </a:r>
          </a:p>
        </p:txBody>
      </p:sp>
      <p:sp>
        <p:nvSpPr>
          <p:cNvPr id="41018" name="Text Box 78"/>
          <p:cNvSpPr txBox="1">
            <a:spLocks noChangeArrowheads="1"/>
          </p:cNvSpPr>
          <p:nvPr/>
        </p:nvSpPr>
        <p:spPr bwMode="auto">
          <a:xfrm>
            <a:off x="2775862" y="4515765"/>
            <a:ext cx="1174424" cy="338554"/>
          </a:xfrm>
          <a:prstGeom prst="rect">
            <a:avLst/>
          </a:prstGeom>
          <a:noFill/>
          <a:ln w="9525">
            <a:noFill/>
            <a:miter lim="800000"/>
            <a:headEnd/>
            <a:tailEnd/>
          </a:ln>
        </p:spPr>
        <p:txBody>
          <a:bodyPr wrap="none">
            <a:spAutoFit/>
          </a:bodyPr>
          <a:lstStyle/>
          <a:p>
            <a:r>
              <a:rPr lang="en-US" sz="1600" dirty="0"/>
              <a:t>getService()</a:t>
            </a:r>
          </a:p>
        </p:txBody>
      </p:sp>
      <p:sp>
        <p:nvSpPr>
          <p:cNvPr id="41019" name="Text Box 79"/>
          <p:cNvSpPr txBox="1">
            <a:spLocks noChangeArrowheads="1"/>
          </p:cNvSpPr>
          <p:nvPr/>
        </p:nvSpPr>
        <p:spPr bwMode="auto">
          <a:xfrm>
            <a:off x="11297805" y="4054631"/>
            <a:ext cx="877163" cy="400110"/>
          </a:xfrm>
          <a:prstGeom prst="rect">
            <a:avLst/>
          </a:prstGeom>
          <a:noFill/>
          <a:ln w="9525">
            <a:noFill/>
            <a:miter lim="800000"/>
            <a:headEnd/>
            <a:tailEnd/>
          </a:ln>
        </p:spPr>
        <p:txBody>
          <a:bodyPr wrap="none">
            <a:spAutoFit/>
          </a:bodyPr>
          <a:lstStyle/>
          <a:p>
            <a:pPr algn="ctr"/>
            <a:r>
              <a:rPr lang="en-US" sz="2000" b="1" dirty="0"/>
              <a:t>Model</a:t>
            </a:r>
          </a:p>
        </p:txBody>
      </p:sp>
      <p:sp>
        <p:nvSpPr>
          <p:cNvPr id="41020" name="Text Box 81"/>
          <p:cNvSpPr txBox="1">
            <a:spLocks noChangeArrowheads="1"/>
          </p:cNvSpPr>
          <p:nvPr/>
        </p:nvSpPr>
        <p:spPr bwMode="auto">
          <a:xfrm>
            <a:off x="5391681" y="3596553"/>
            <a:ext cx="1766061" cy="584775"/>
          </a:xfrm>
          <a:prstGeom prst="rect">
            <a:avLst/>
          </a:prstGeom>
          <a:noFill/>
          <a:ln w="9525">
            <a:noFill/>
            <a:miter lim="800000"/>
            <a:headEnd/>
            <a:tailEnd/>
          </a:ln>
        </p:spPr>
        <p:txBody>
          <a:bodyPr wrap="none">
            <a:spAutoFit/>
          </a:bodyPr>
          <a:lstStyle/>
          <a:p>
            <a:r>
              <a:rPr lang="en-US" sz="1600" dirty="0" err="1"/>
              <a:t>GenerateAccount</a:t>
            </a:r>
            <a:r>
              <a:rPr lang="en-US" sz="1600" dirty="0"/>
              <a:t>()</a:t>
            </a:r>
          </a:p>
          <a:p>
            <a:r>
              <a:rPr lang="en-US" sz="1600" dirty="0" err="1"/>
              <a:t>GenerateTList</a:t>
            </a:r>
            <a:r>
              <a:rPr lang="en-US" sz="1600" dirty="0"/>
              <a:t>()</a:t>
            </a:r>
          </a:p>
        </p:txBody>
      </p:sp>
      <p:sp>
        <p:nvSpPr>
          <p:cNvPr id="41021" name="Text Box 82"/>
          <p:cNvSpPr txBox="1">
            <a:spLocks noChangeArrowheads="1"/>
          </p:cNvSpPr>
          <p:nvPr/>
        </p:nvSpPr>
        <p:spPr bwMode="auto">
          <a:xfrm>
            <a:off x="7102898" y="4407270"/>
            <a:ext cx="1321259" cy="707886"/>
          </a:xfrm>
          <a:prstGeom prst="rect">
            <a:avLst/>
          </a:prstGeom>
          <a:noFill/>
          <a:ln w="9525">
            <a:noFill/>
            <a:miter lim="800000"/>
            <a:headEnd/>
            <a:tailEnd/>
          </a:ln>
        </p:spPr>
        <p:txBody>
          <a:bodyPr wrap="none">
            <a:spAutoFit/>
          </a:bodyPr>
          <a:lstStyle/>
          <a:p>
            <a:pPr algn="ctr"/>
            <a:r>
              <a:rPr lang="en-US" sz="2000" b="1" dirty="0"/>
              <a:t>Separated </a:t>
            </a:r>
          </a:p>
          <a:p>
            <a:pPr algn="ctr"/>
            <a:r>
              <a:rPr lang="en-US" sz="2000" b="1" dirty="0"/>
              <a:t>Interfaces</a:t>
            </a:r>
          </a:p>
        </p:txBody>
      </p:sp>
      <p:sp>
        <p:nvSpPr>
          <p:cNvPr id="41022" name="Text Box 83"/>
          <p:cNvSpPr txBox="1">
            <a:spLocks noChangeArrowheads="1"/>
          </p:cNvSpPr>
          <p:nvPr/>
        </p:nvSpPr>
        <p:spPr bwMode="auto">
          <a:xfrm>
            <a:off x="6459258" y="5761372"/>
            <a:ext cx="843500" cy="400110"/>
          </a:xfrm>
          <a:prstGeom prst="rect">
            <a:avLst/>
          </a:prstGeom>
          <a:noFill/>
          <a:ln w="9525">
            <a:noFill/>
            <a:miter lim="800000"/>
            <a:headEnd/>
            <a:tailEnd/>
          </a:ln>
        </p:spPr>
        <p:txBody>
          <a:bodyPr wrap="none">
            <a:spAutoFit/>
          </a:bodyPr>
          <a:lstStyle/>
          <a:p>
            <a:pPr algn="ctr"/>
            <a:r>
              <a:rPr lang="en-US" sz="2000" b="1" dirty="0"/>
              <a:t>Plugin</a:t>
            </a:r>
          </a:p>
        </p:txBody>
      </p:sp>
      <p:sp>
        <p:nvSpPr>
          <p:cNvPr id="41023" name="AutoShape 84"/>
          <p:cNvSpPr>
            <a:spLocks/>
          </p:cNvSpPr>
          <p:nvPr/>
        </p:nvSpPr>
        <p:spPr bwMode="auto">
          <a:xfrm>
            <a:off x="11049000" y="2299089"/>
            <a:ext cx="304800" cy="3886200"/>
          </a:xfrm>
          <a:prstGeom prst="rightBrace">
            <a:avLst>
              <a:gd name="adj1" fmla="val 106250"/>
              <a:gd name="adj2" fmla="val 50000"/>
            </a:avLst>
          </a:prstGeom>
          <a:noFill/>
          <a:ln w="25400">
            <a:solidFill>
              <a:schemeClr val="tx1"/>
            </a:solidFill>
            <a:round/>
            <a:headEnd/>
            <a:tailEnd/>
          </a:ln>
        </p:spPr>
        <p:txBody>
          <a:bodyPr wrap="none" anchor="ctr"/>
          <a:lstStyle/>
          <a:p>
            <a:endParaRPr lang="en-US" dirty="0"/>
          </a:p>
        </p:txBody>
      </p:sp>
      <p:sp>
        <p:nvSpPr>
          <p:cNvPr id="41024" name="Text Box 86"/>
          <p:cNvSpPr txBox="1">
            <a:spLocks noChangeArrowheads="1"/>
          </p:cNvSpPr>
          <p:nvPr/>
        </p:nvSpPr>
        <p:spPr bwMode="auto">
          <a:xfrm>
            <a:off x="4311676" y="3511434"/>
            <a:ext cx="1036822" cy="646331"/>
          </a:xfrm>
          <a:prstGeom prst="rect">
            <a:avLst/>
          </a:prstGeom>
          <a:noFill/>
          <a:ln w="9525">
            <a:noFill/>
            <a:miter lim="800000"/>
            <a:headEnd/>
            <a:tailEnd/>
          </a:ln>
        </p:spPr>
        <p:txBody>
          <a:bodyPr wrap="none">
            <a:spAutoFit/>
          </a:bodyPr>
          <a:lstStyle/>
          <a:p>
            <a:pPr algn="ctr"/>
            <a:r>
              <a:rPr lang="en-US" b="1" dirty="0"/>
              <a:t>Marker </a:t>
            </a:r>
          </a:p>
          <a:p>
            <a:pPr algn="ctr"/>
            <a:r>
              <a:rPr lang="en-US" b="1" dirty="0"/>
              <a:t>Interface</a:t>
            </a:r>
          </a:p>
        </p:txBody>
      </p:sp>
      <p:sp>
        <p:nvSpPr>
          <p:cNvPr id="66" name="Line 68"/>
          <p:cNvSpPr>
            <a:spLocks noChangeShapeType="1"/>
          </p:cNvSpPr>
          <p:nvPr/>
        </p:nvSpPr>
        <p:spPr bwMode="auto">
          <a:xfrm>
            <a:off x="8311668" y="2075896"/>
            <a:ext cx="1227620" cy="1173161"/>
          </a:xfrm>
          <a:prstGeom prst="line">
            <a:avLst/>
          </a:prstGeom>
          <a:noFill/>
          <a:ln w="28575">
            <a:solidFill>
              <a:schemeClr val="tx1"/>
            </a:solidFill>
            <a:prstDash val="dash"/>
            <a:round/>
            <a:headEnd/>
            <a:tailEnd type="arrow" w="lg" len="lg"/>
          </a:ln>
        </p:spPr>
        <p:txBody>
          <a:bodyPr/>
          <a:lstStyle/>
          <a:p>
            <a:endParaRPr lang="en-US" dirty="0"/>
          </a:p>
        </p:txBody>
      </p:sp>
      <p:sp>
        <p:nvSpPr>
          <p:cNvPr id="74" name="Rectangle 5"/>
          <p:cNvSpPr>
            <a:spLocks noChangeArrowheads="1"/>
          </p:cNvSpPr>
          <p:nvPr/>
        </p:nvSpPr>
        <p:spPr bwMode="auto">
          <a:xfrm>
            <a:off x="8006050" y="3230447"/>
            <a:ext cx="1638420" cy="734149"/>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75" name="Line 47"/>
          <p:cNvSpPr>
            <a:spLocks noChangeShapeType="1"/>
          </p:cNvSpPr>
          <p:nvPr/>
        </p:nvSpPr>
        <p:spPr bwMode="auto">
          <a:xfrm>
            <a:off x="8006050" y="3619383"/>
            <a:ext cx="1600200" cy="0"/>
          </a:xfrm>
          <a:prstGeom prst="line">
            <a:avLst/>
          </a:prstGeom>
          <a:noFill/>
          <a:ln w="9525">
            <a:solidFill>
              <a:schemeClr val="tx1"/>
            </a:solidFill>
            <a:round/>
            <a:headEnd/>
            <a:tailEnd/>
          </a:ln>
        </p:spPr>
        <p:txBody>
          <a:bodyPr/>
          <a:lstStyle/>
          <a:p>
            <a:endParaRPr lang="en-US" dirty="0"/>
          </a:p>
        </p:txBody>
      </p:sp>
      <p:sp>
        <p:nvSpPr>
          <p:cNvPr id="76" name="Text Box 53"/>
          <p:cNvSpPr txBox="1">
            <a:spLocks noChangeArrowheads="1"/>
          </p:cNvSpPr>
          <p:nvPr/>
        </p:nvSpPr>
        <p:spPr bwMode="auto">
          <a:xfrm>
            <a:off x="7987000" y="3230446"/>
            <a:ext cx="1292341" cy="369332"/>
          </a:xfrm>
          <a:prstGeom prst="rect">
            <a:avLst/>
          </a:prstGeom>
          <a:noFill/>
          <a:ln w="9525">
            <a:noFill/>
            <a:miter lim="800000"/>
            <a:headEnd/>
            <a:tailEnd/>
          </a:ln>
        </p:spPr>
        <p:txBody>
          <a:bodyPr wrap="none">
            <a:spAutoFit/>
          </a:bodyPr>
          <a:lstStyle/>
          <a:p>
            <a:r>
              <a:rPr lang="en-US" dirty="0" err="1"/>
              <a:t>DepositMgr</a:t>
            </a:r>
            <a:endParaRPr lang="en-US" dirty="0"/>
          </a:p>
        </p:txBody>
      </p:sp>
      <p:sp>
        <p:nvSpPr>
          <p:cNvPr id="77" name="Line 55"/>
          <p:cNvSpPr>
            <a:spLocks noChangeShapeType="1"/>
          </p:cNvSpPr>
          <p:nvPr/>
        </p:nvSpPr>
        <p:spPr bwMode="auto">
          <a:xfrm>
            <a:off x="8006050" y="3695583"/>
            <a:ext cx="1600200" cy="0"/>
          </a:xfrm>
          <a:prstGeom prst="line">
            <a:avLst/>
          </a:prstGeom>
          <a:noFill/>
          <a:ln w="9525">
            <a:solidFill>
              <a:schemeClr val="tx1"/>
            </a:solidFill>
            <a:round/>
            <a:headEnd/>
            <a:tailEnd/>
          </a:ln>
        </p:spPr>
        <p:txBody>
          <a:bodyPr/>
          <a:lstStyle/>
          <a:p>
            <a:endParaRPr lang="en-US" dirty="0"/>
          </a:p>
        </p:txBody>
      </p:sp>
      <p:sp>
        <p:nvSpPr>
          <p:cNvPr id="78" name="Text Box 81"/>
          <p:cNvSpPr txBox="1">
            <a:spLocks noChangeArrowheads="1"/>
          </p:cNvSpPr>
          <p:nvPr/>
        </p:nvSpPr>
        <p:spPr bwMode="auto">
          <a:xfrm>
            <a:off x="8021931" y="3643075"/>
            <a:ext cx="1958446" cy="338554"/>
          </a:xfrm>
          <a:prstGeom prst="rect">
            <a:avLst/>
          </a:prstGeom>
          <a:noFill/>
          <a:ln w="9525">
            <a:noFill/>
            <a:miter lim="800000"/>
            <a:headEnd/>
            <a:tailEnd/>
          </a:ln>
        </p:spPr>
        <p:txBody>
          <a:bodyPr wrap="square">
            <a:spAutoFit/>
          </a:bodyPr>
          <a:lstStyle/>
          <a:p>
            <a:r>
              <a:rPr lang="en-US" sz="1600" dirty="0" err="1"/>
              <a:t>ProcessDeposit</a:t>
            </a:r>
            <a:r>
              <a:rPr lang="en-US" sz="1600" dirty="0"/>
              <a:t>()</a:t>
            </a:r>
          </a:p>
        </p:txBody>
      </p:sp>
      <p:sp>
        <p:nvSpPr>
          <p:cNvPr id="79" name="Line 57"/>
          <p:cNvSpPr>
            <a:spLocks noChangeShapeType="1"/>
          </p:cNvSpPr>
          <p:nvPr/>
        </p:nvSpPr>
        <p:spPr bwMode="auto">
          <a:xfrm flipH="1" flipV="1">
            <a:off x="6007686" y="2857382"/>
            <a:ext cx="1914136" cy="429657"/>
          </a:xfrm>
          <a:prstGeom prst="line">
            <a:avLst/>
          </a:prstGeom>
          <a:noFill/>
          <a:ln w="28575">
            <a:solidFill>
              <a:schemeClr val="tx1"/>
            </a:solidFill>
            <a:round/>
            <a:headEnd/>
            <a:tailEnd type="triangle" w="lg" len="lg"/>
          </a:ln>
        </p:spPr>
        <p:txBody>
          <a:bodyPr/>
          <a:lstStyle/>
          <a:p>
            <a:endParaRPr lang="en-US" dirty="0"/>
          </a:p>
        </p:txBody>
      </p:sp>
      <p:sp>
        <p:nvSpPr>
          <p:cNvPr id="80" name="Text Box 27"/>
          <p:cNvSpPr txBox="1">
            <a:spLocks noChangeArrowheads="1"/>
          </p:cNvSpPr>
          <p:nvPr/>
        </p:nvSpPr>
        <p:spPr bwMode="auto">
          <a:xfrm>
            <a:off x="5688959" y="5511047"/>
            <a:ext cx="2151743" cy="369332"/>
          </a:xfrm>
          <a:prstGeom prst="rect">
            <a:avLst/>
          </a:prstGeom>
          <a:noFill/>
          <a:ln w="9525">
            <a:noFill/>
            <a:miter lim="800000"/>
            <a:headEnd/>
            <a:tailEnd/>
          </a:ln>
        </p:spPr>
        <p:txBody>
          <a:bodyPr wrap="none">
            <a:spAutoFit/>
          </a:bodyPr>
          <a:lstStyle/>
          <a:p>
            <a:r>
              <a:rPr lang="en-US" dirty="0" err="1"/>
              <a:t>AccountSvcJSONImpl</a:t>
            </a:r>
            <a:endParaRPr lang="en-US" dirty="0"/>
          </a:p>
        </p:txBody>
      </p:sp>
      <p:sp>
        <p:nvSpPr>
          <p:cNvPr id="81" name="Rectangle 4"/>
          <p:cNvSpPr>
            <a:spLocks noChangeArrowheads="1"/>
          </p:cNvSpPr>
          <p:nvPr/>
        </p:nvSpPr>
        <p:spPr bwMode="auto">
          <a:xfrm>
            <a:off x="8287206" y="5268413"/>
            <a:ext cx="2345395" cy="609600"/>
          </a:xfrm>
          <a:prstGeom prst="rect">
            <a:avLst/>
          </a:prstGeom>
          <a:solidFill>
            <a:srgbClr val="C0C0C0"/>
          </a:solidFill>
          <a:ln w="9525">
            <a:solidFill>
              <a:schemeClr val="tx1"/>
            </a:solidFill>
            <a:miter lim="800000"/>
            <a:headEnd/>
            <a:tailEnd/>
          </a:ln>
        </p:spPr>
        <p:txBody>
          <a:bodyPr wrap="none" anchor="ctr"/>
          <a:lstStyle/>
          <a:p>
            <a:endParaRPr lang="en-US" dirty="0"/>
          </a:p>
        </p:txBody>
      </p:sp>
      <p:sp>
        <p:nvSpPr>
          <p:cNvPr id="82" name="Text Box 27"/>
          <p:cNvSpPr txBox="1">
            <a:spLocks noChangeArrowheads="1"/>
          </p:cNvSpPr>
          <p:nvPr/>
        </p:nvSpPr>
        <p:spPr bwMode="auto">
          <a:xfrm>
            <a:off x="8253687" y="5545830"/>
            <a:ext cx="2462149" cy="369332"/>
          </a:xfrm>
          <a:prstGeom prst="rect">
            <a:avLst/>
          </a:prstGeom>
          <a:noFill/>
          <a:ln w="9525">
            <a:noFill/>
            <a:miter lim="800000"/>
            <a:headEnd/>
            <a:tailEnd/>
          </a:ln>
        </p:spPr>
        <p:txBody>
          <a:bodyPr wrap="none">
            <a:spAutoFit/>
          </a:bodyPr>
          <a:lstStyle/>
          <a:p>
            <a:r>
              <a:rPr lang="en-US" dirty="0" err="1"/>
              <a:t>TransactionSvcJSONImpl</a:t>
            </a:r>
            <a:endParaRPr lang="en-US" dirty="0"/>
          </a:p>
        </p:txBody>
      </p:sp>
      <p:sp>
        <p:nvSpPr>
          <p:cNvPr id="83" name="Rectangle 25"/>
          <p:cNvSpPr>
            <a:spLocks noChangeArrowheads="1"/>
          </p:cNvSpPr>
          <p:nvPr/>
        </p:nvSpPr>
        <p:spPr bwMode="auto">
          <a:xfrm>
            <a:off x="8311668" y="4926464"/>
            <a:ext cx="1609691"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84" name="Text Box 27"/>
          <p:cNvSpPr txBox="1">
            <a:spLocks noChangeArrowheads="1"/>
          </p:cNvSpPr>
          <p:nvPr/>
        </p:nvSpPr>
        <p:spPr bwMode="auto">
          <a:xfrm>
            <a:off x="8265665" y="4889315"/>
            <a:ext cx="1622175" cy="369332"/>
          </a:xfrm>
          <a:prstGeom prst="rect">
            <a:avLst/>
          </a:prstGeom>
          <a:noFill/>
          <a:ln w="9525">
            <a:noFill/>
            <a:miter lim="800000"/>
            <a:headEnd/>
            <a:tailEnd/>
          </a:ln>
        </p:spPr>
        <p:txBody>
          <a:bodyPr wrap="none">
            <a:spAutoFit/>
          </a:bodyPr>
          <a:lstStyle/>
          <a:p>
            <a:r>
              <a:rPr lang="en-US" dirty="0" err="1"/>
              <a:t>ITransactionSvc</a:t>
            </a:r>
            <a:endParaRPr lang="en-US" dirty="0"/>
          </a:p>
        </p:txBody>
      </p:sp>
      <p:sp>
        <p:nvSpPr>
          <p:cNvPr id="85" name="Line 32"/>
          <p:cNvSpPr>
            <a:spLocks noChangeShapeType="1"/>
          </p:cNvSpPr>
          <p:nvPr/>
        </p:nvSpPr>
        <p:spPr bwMode="auto">
          <a:xfrm flipH="1">
            <a:off x="8086798" y="5401704"/>
            <a:ext cx="200407" cy="589222"/>
          </a:xfrm>
          <a:prstGeom prst="line">
            <a:avLst/>
          </a:prstGeom>
          <a:noFill/>
          <a:ln w="28575">
            <a:solidFill>
              <a:schemeClr val="tx1"/>
            </a:solidFill>
            <a:prstDash val="dash"/>
            <a:round/>
            <a:headEnd/>
            <a:tailEnd type="arrow" w="lg" len="lg"/>
          </a:ln>
        </p:spPr>
        <p:txBody>
          <a:bodyPr/>
          <a:lstStyle/>
          <a:p>
            <a:endParaRPr lang="en-US" dirty="0"/>
          </a:p>
        </p:txBody>
      </p:sp>
      <p:sp>
        <p:nvSpPr>
          <p:cNvPr id="86" name="Rectangle 25"/>
          <p:cNvSpPr>
            <a:spLocks noChangeArrowheads="1"/>
          </p:cNvSpPr>
          <p:nvPr/>
        </p:nvSpPr>
        <p:spPr bwMode="auto">
          <a:xfrm>
            <a:off x="7847228" y="5990926"/>
            <a:ext cx="981905" cy="512149"/>
          </a:xfrm>
          <a:prstGeom prst="rect">
            <a:avLst/>
          </a:prstGeom>
          <a:solidFill>
            <a:schemeClr val="bg1"/>
          </a:solidFill>
          <a:ln w="9525">
            <a:solidFill>
              <a:schemeClr val="tx1"/>
            </a:solidFill>
            <a:miter lim="800000"/>
            <a:headEnd/>
            <a:tailEnd/>
          </a:ln>
        </p:spPr>
        <p:txBody>
          <a:bodyPr wrap="none" anchor="ctr"/>
          <a:lstStyle/>
          <a:p>
            <a:r>
              <a:rPr lang="en-US" dirty="0"/>
              <a:t>Deposit</a:t>
            </a:r>
          </a:p>
        </p:txBody>
      </p:sp>
      <p:sp>
        <p:nvSpPr>
          <p:cNvPr id="87" name="Line 57"/>
          <p:cNvSpPr>
            <a:spLocks noChangeShapeType="1"/>
          </p:cNvSpPr>
          <p:nvPr/>
        </p:nvSpPr>
        <p:spPr bwMode="auto">
          <a:xfrm flipV="1">
            <a:off x="8877590" y="6272632"/>
            <a:ext cx="728659" cy="8495"/>
          </a:xfrm>
          <a:prstGeom prst="line">
            <a:avLst/>
          </a:prstGeom>
          <a:noFill/>
          <a:ln w="28575">
            <a:solidFill>
              <a:schemeClr val="tx1"/>
            </a:solidFill>
            <a:round/>
            <a:headEnd/>
            <a:tailEnd type="triangle" w="lg" len="lg"/>
          </a:ln>
        </p:spPr>
        <p:txBody>
          <a:bodyPr/>
          <a:lstStyle/>
          <a:p>
            <a:endParaRPr lang="en-US" dirty="0"/>
          </a:p>
        </p:txBody>
      </p:sp>
      <p:sp>
        <p:nvSpPr>
          <p:cNvPr id="88" name="Text Box 51"/>
          <p:cNvSpPr txBox="1">
            <a:spLocks noChangeArrowheads="1"/>
          </p:cNvSpPr>
          <p:nvPr/>
        </p:nvSpPr>
        <p:spPr bwMode="auto">
          <a:xfrm>
            <a:off x="8852391" y="6246765"/>
            <a:ext cx="837217" cy="338554"/>
          </a:xfrm>
          <a:prstGeom prst="rect">
            <a:avLst/>
          </a:prstGeom>
          <a:noFill/>
          <a:ln w="9525">
            <a:noFill/>
            <a:miter lim="800000"/>
            <a:headEnd/>
            <a:tailEnd/>
          </a:ln>
        </p:spPr>
        <p:txBody>
          <a:bodyPr wrap="none">
            <a:spAutoFit/>
          </a:bodyPr>
          <a:lstStyle/>
          <a:p>
            <a:r>
              <a:rPr lang="en-US" sz="1600" dirty="0"/>
              <a:t>extends</a:t>
            </a:r>
          </a:p>
        </p:txBody>
      </p:sp>
      <p:sp>
        <p:nvSpPr>
          <p:cNvPr id="89" name="Rectangle 25"/>
          <p:cNvSpPr>
            <a:spLocks noChangeArrowheads="1"/>
          </p:cNvSpPr>
          <p:nvPr/>
        </p:nvSpPr>
        <p:spPr bwMode="auto">
          <a:xfrm>
            <a:off x="9644470" y="6045923"/>
            <a:ext cx="1250542" cy="512149"/>
          </a:xfrm>
          <a:prstGeom prst="rect">
            <a:avLst/>
          </a:prstGeom>
          <a:solidFill>
            <a:schemeClr val="bg1"/>
          </a:solidFill>
          <a:ln w="9525">
            <a:solidFill>
              <a:schemeClr val="tx1"/>
            </a:solidFill>
            <a:miter lim="800000"/>
            <a:headEnd/>
            <a:tailEnd/>
          </a:ln>
        </p:spPr>
        <p:txBody>
          <a:bodyPr wrap="none" anchor="ctr"/>
          <a:lstStyle/>
          <a:p>
            <a:r>
              <a:rPr lang="en-US" dirty="0"/>
              <a:t>Transaction</a:t>
            </a:r>
          </a:p>
        </p:txBody>
      </p:sp>
      <p:sp>
        <p:nvSpPr>
          <p:cNvPr id="90" name="Line 49"/>
          <p:cNvSpPr>
            <a:spLocks noChangeShapeType="1"/>
          </p:cNvSpPr>
          <p:nvPr/>
        </p:nvSpPr>
        <p:spPr bwMode="auto">
          <a:xfrm>
            <a:off x="8852391" y="4027187"/>
            <a:ext cx="25199" cy="911409"/>
          </a:xfrm>
          <a:prstGeom prst="line">
            <a:avLst/>
          </a:prstGeom>
          <a:noFill/>
          <a:ln w="28575">
            <a:solidFill>
              <a:schemeClr val="tx1"/>
            </a:solidFill>
            <a:prstDash val="dash"/>
            <a:round/>
            <a:headEnd/>
            <a:tailEnd type="arrow" w="lg" len="lg"/>
          </a:ln>
        </p:spPr>
        <p:txBody>
          <a:bodyPr/>
          <a:lstStyle/>
          <a:p>
            <a:endParaRPr lang="en-US" dirty="0"/>
          </a:p>
        </p:txBody>
      </p:sp>
      <p:sp>
        <p:nvSpPr>
          <p:cNvPr id="91" name="Text Box 75"/>
          <p:cNvSpPr txBox="1">
            <a:spLocks noChangeArrowheads="1"/>
          </p:cNvSpPr>
          <p:nvPr/>
        </p:nvSpPr>
        <p:spPr bwMode="auto">
          <a:xfrm>
            <a:off x="8852391" y="4200831"/>
            <a:ext cx="601447" cy="369332"/>
          </a:xfrm>
          <a:prstGeom prst="rect">
            <a:avLst/>
          </a:prstGeom>
          <a:noFill/>
          <a:ln w="9525">
            <a:noFill/>
            <a:miter lim="800000"/>
            <a:headEnd/>
            <a:tailEnd/>
          </a:ln>
        </p:spPr>
        <p:txBody>
          <a:bodyPr wrap="none">
            <a:spAutoFit/>
          </a:bodyPr>
          <a:lstStyle/>
          <a:p>
            <a:r>
              <a:rPr lang="en-US" dirty="0"/>
              <a:t>uses</a:t>
            </a:r>
          </a:p>
        </p:txBody>
      </p:sp>
      <p:sp>
        <p:nvSpPr>
          <p:cNvPr id="92" name="Line 38"/>
          <p:cNvSpPr>
            <a:spLocks noChangeShapeType="1"/>
          </p:cNvSpPr>
          <p:nvPr/>
        </p:nvSpPr>
        <p:spPr bwMode="auto">
          <a:xfrm flipH="1" flipV="1">
            <a:off x="5368410" y="4695949"/>
            <a:ext cx="2918796" cy="531268"/>
          </a:xfrm>
          <a:prstGeom prst="line">
            <a:avLst/>
          </a:prstGeom>
          <a:noFill/>
          <a:ln w="28575">
            <a:solidFill>
              <a:schemeClr val="tx1"/>
            </a:solidFill>
            <a:prstDash val="dash"/>
            <a:round/>
            <a:headEnd/>
            <a:tailEnd type="triangle" w="lg" len="lg"/>
          </a:ln>
        </p:spPr>
        <p:txBody>
          <a:bodyPr/>
          <a:lstStyle/>
          <a:p>
            <a:endParaRPr lang="en-US" dirty="0"/>
          </a:p>
        </p:txBody>
      </p:sp>
    </p:spTree>
    <p:extLst>
      <p:ext uri="{BB962C8B-B14F-4D97-AF65-F5344CB8AC3E}">
        <p14:creationId xmlns:p14="http://schemas.microsoft.com/office/powerpoint/2010/main" val="3807341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t>Use Case: Process Purchase</a:t>
            </a:r>
          </a:p>
        </p:txBody>
      </p:sp>
      <p:sp>
        <p:nvSpPr>
          <p:cNvPr id="40963" name="Rectangle 4"/>
          <p:cNvSpPr>
            <a:spLocks noChangeArrowheads="1"/>
          </p:cNvSpPr>
          <p:nvPr/>
        </p:nvSpPr>
        <p:spPr bwMode="auto">
          <a:xfrm>
            <a:off x="5722479" y="5233630"/>
            <a:ext cx="2075576" cy="609600"/>
          </a:xfrm>
          <a:prstGeom prst="rect">
            <a:avLst/>
          </a:prstGeom>
          <a:solidFill>
            <a:srgbClr val="C0C0C0"/>
          </a:solidFill>
          <a:ln w="9525">
            <a:solidFill>
              <a:schemeClr val="tx1"/>
            </a:solidFill>
            <a:miter lim="800000"/>
            <a:headEnd/>
            <a:tailEnd/>
          </a:ln>
        </p:spPr>
        <p:txBody>
          <a:bodyPr wrap="none" anchor="ctr"/>
          <a:lstStyle/>
          <a:p>
            <a:endParaRPr lang="en-US" dirty="0"/>
          </a:p>
        </p:txBody>
      </p:sp>
      <p:sp>
        <p:nvSpPr>
          <p:cNvPr id="40964" name="Rectangle 5"/>
          <p:cNvSpPr>
            <a:spLocks noChangeArrowheads="1"/>
          </p:cNvSpPr>
          <p:nvPr/>
        </p:nvSpPr>
        <p:spPr bwMode="auto">
          <a:xfrm>
            <a:off x="5442861" y="3230447"/>
            <a:ext cx="1610267" cy="932102"/>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65" name="Text Box 6"/>
          <p:cNvSpPr txBox="1">
            <a:spLocks noChangeArrowheads="1"/>
          </p:cNvSpPr>
          <p:nvPr/>
        </p:nvSpPr>
        <p:spPr bwMode="auto">
          <a:xfrm>
            <a:off x="0" y="1614231"/>
            <a:ext cx="1817101" cy="461665"/>
          </a:xfrm>
          <a:prstGeom prst="rect">
            <a:avLst/>
          </a:prstGeom>
          <a:noFill/>
          <a:ln w="9525">
            <a:noFill/>
            <a:miter lim="800000"/>
            <a:headEnd/>
            <a:tailEnd/>
          </a:ln>
        </p:spPr>
        <p:txBody>
          <a:bodyPr wrap="none">
            <a:spAutoFit/>
          </a:bodyPr>
          <a:lstStyle/>
          <a:p>
            <a:r>
              <a:rPr lang="en-US" sz="2400" b="1" dirty="0"/>
              <a:t>Presentation</a:t>
            </a:r>
          </a:p>
        </p:txBody>
      </p:sp>
      <p:sp>
        <p:nvSpPr>
          <p:cNvPr id="40966" name="Text Box 7"/>
          <p:cNvSpPr txBox="1">
            <a:spLocks noChangeArrowheads="1"/>
          </p:cNvSpPr>
          <p:nvPr/>
        </p:nvSpPr>
        <p:spPr bwMode="auto">
          <a:xfrm>
            <a:off x="-23273" y="2806998"/>
            <a:ext cx="1289135" cy="461665"/>
          </a:xfrm>
          <a:prstGeom prst="rect">
            <a:avLst/>
          </a:prstGeom>
          <a:noFill/>
          <a:ln w="9525">
            <a:noFill/>
            <a:miter lim="800000"/>
            <a:headEnd/>
            <a:tailEnd/>
          </a:ln>
        </p:spPr>
        <p:txBody>
          <a:bodyPr wrap="none">
            <a:spAutoFit/>
          </a:bodyPr>
          <a:lstStyle/>
          <a:p>
            <a:r>
              <a:rPr lang="en-US" sz="2400" b="1" dirty="0"/>
              <a:t>Business</a:t>
            </a:r>
          </a:p>
        </p:txBody>
      </p:sp>
      <p:sp>
        <p:nvSpPr>
          <p:cNvPr id="40967" name="Text Box 8"/>
          <p:cNvSpPr txBox="1">
            <a:spLocks noChangeArrowheads="1"/>
          </p:cNvSpPr>
          <p:nvPr/>
        </p:nvSpPr>
        <p:spPr bwMode="auto">
          <a:xfrm>
            <a:off x="-23273" y="6041410"/>
            <a:ext cx="1186543" cy="461665"/>
          </a:xfrm>
          <a:prstGeom prst="rect">
            <a:avLst/>
          </a:prstGeom>
          <a:noFill/>
          <a:ln w="9525">
            <a:noFill/>
            <a:miter lim="800000"/>
            <a:headEnd/>
            <a:tailEnd/>
          </a:ln>
        </p:spPr>
        <p:txBody>
          <a:bodyPr wrap="none">
            <a:spAutoFit/>
          </a:bodyPr>
          <a:lstStyle/>
          <a:p>
            <a:r>
              <a:rPr lang="en-US" sz="2400" b="1" dirty="0"/>
              <a:t>Domain</a:t>
            </a:r>
          </a:p>
        </p:txBody>
      </p:sp>
      <p:sp>
        <p:nvSpPr>
          <p:cNvPr id="40968" name="Text Box 9"/>
          <p:cNvSpPr txBox="1">
            <a:spLocks noChangeArrowheads="1"/>
          </p:cNvSpPr>
          <p:nvPr/>
        </p:nvSpPr>
        <p:spPr bwMode="auto">
          <a:xfrm>
            <a:off x="0" y="4146580"/>
            <a:ext cx="1171603" cy="461665"/>
          </a:xfrm>
          <a:prstGeom prst="rect">
            <a:avLst/>
          </a:prstGeom>
          <a:noFill/>
          <a:ln w="9525">
            <a:noFill/>
            <a:miter lim="800000"/>
            <a:headEnd/>
            <a:tailEnd/>
          </a:ln>
        </p:spPr>
        <p:txBody>
          <a:bodyPr wrap="none">
            <a:spAutoFit/>
          </a:bodyPr>
          <a:lstStyle/>
          <a:p>
            <a:r>
              <a:rPr lang="en-US" sz="2400" b="1" dirty="0"/>
              <a:t>Service </a:t>
            </a:r>
          </a:p>
        </p:txBody>
      </p:sp>
      <p:sp>
        <p:nvSpPr>
          <p:cNvPr id="40969" name="Rectangle 10"/>
          <p:cNvSpPr>
            <a:spLocks noChangeArrowheads="1"/>
          </p:cNvSpPr>
          <p:nvPr/>
        </p:nvSpPr>
        <p:spPr bwMode="auto">
          <a:xfrm>
            <a:off x="4831675" y="5981583"/>
            <a:ext cx="1058544" cy="318136"/>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71" name="Text Box 12"/>
          <p:cNvSpPr txBox="1">
            <a:spLocks noChangeArrowheads="1"/>
          </p:cNvSpPr>
          <p:nvPr/>
        </p:nvSpPr>
        <p:spPr bwMode="auto">
          <a:xfrm>
            <a:off x="4831676" y="5905383"/>
            <a:ext cx="951671" cy="369332"/>
          </a:xfrm>
          <a:prstGeom prst="rect">
            <a:avLst/>
          </a:prstGeom>
          <a:noFill/>
          <a:ln w="9525">
            <a:noFill/>
            <a:miter lim="800000"/>
            <a:headEnd/>
            <a:tailEnd/>
          </a:ln>
        </p:spPr>
        <p:txBody>
          <a:bodyPr wrap="none">
            <a:spAutoFit/>
          </a:bodyPr>
          <a:lstStyle/>
          <a:p>
            <a:r>
              <a:rPr lang="en-US" dirty="0"/>
              <a:t>Account</a:t>
            </a:r>
          </a:p>
        </p:txBody>
      </p:sp>
      <p:sp>
        <p:nvSpPr>
          <p:cNvPr id="40973" name="Rectangle 22"/>
          <p:cNvSpPr>
            <a:spLocks noChangeArrowheads="1"/>
          </p:cNvSpPr>
          <p:nvPr/>
        </p:nvSpPr>
        <p:spPr bwMode="auto">
          <a:xfrm>
            <a:off x="2793324" y="4138495"/>
            <a:ext cx="1171467" cy="700087"/>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74" name="Line 23"/>
          <p:cNvSpPr>
            <a:spLocks noChangeShapeType="1"/>
          </p:cNvSpPr>
          <p:nvPr/>
        </p:nvSpPr>
        <p:spPr bwMode="auto">
          <a:xfrm>
            <a:off x="2793325" y="4519496"/>
            <a:ext cx="1143000" cy="0"/>
          </a:xfrm>
          <a:prstGeom prst="line">
            <a:avLst/>
          </a:prstGeom>
          <a:noFill/>
          <a:ln w="9525">
            <a:solidFill>
              <a:schemeClr val="tx1"/>
            </a:solidFill>
            <a:round/>
            <a:headEnd/>
            <a:tailEnd/>
          </a:ln>
        </p:spPr>
        <p:txBody>
          <a:bodyPr/>
          <a:lstStyle/>
          <a:p>
            <a:endParaRPr lang="en-US" dirty="0"/>
          </a:p>
        </p:txBody>
      </p:sp>
      <p:sp>
        <p:nvSpPr>
          <p:cNvPr id="40975" name="Text Box 24"/>
          <p:cNvSpPr txBox="1">
            <a:spLocks noChangeArrowheads="1"/>
          </p:cNvSpPr>
          <p:nvPr/>
        </p:nvSpPr>
        <p:spPr bwMode="auto">
          <a:xfrm>
            <a:off x="2888576" y="4146433"/>
            <a:ext cx="874663" cy="369332"/>
          </a:xfrm>
          <a:prstGeom prst="rect">
            <a:avLst/>
          </a:prstGeom>
          <a:noFill/>
          <a:ln w="9525">
            <a:noFill/>
            <a:miter lim="800000"/>
            <a:headEnd/>
            <a:tailEnd/>
          </a:ln>
        </p:spPr>
        <p:txBody>
          <a:bodyPr wrap="none">
            <a:spAutoFit/>
          </a:bodyPr>
          <a:lstStyle/>
          <a:p>
            <a:r>
              <a:rPr lang="en-US" dirty="0"/>
              <a:t>Factory</a:t>
            </a:r>
          </a:p>
        </p:txBody>
      </p:sp>
      <p:sp>
        <p:nvSpPr>
          <p:cNvPr id="40976" name="Rectangle 25"/>
          <p:cNvSpPr>
            <a:spLocks noChangeArrowheads="1"/>
          </p:cNvSpPr>
          <p:nvPr/>
        </p:nvSpPr>
        <p:spPr bwMode="auto">
          <a:xfrm>
            <a:off x="5715913" y="4938596"/>
            <a:ext cx="1389063"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77" name="Line 26"/>
          <p:cNvSpPr>
            <a:spLocks noChangeShapeType="1"/>
          </p:cNvSpPr>
          <p:nvPr/>
        </p:nvSpPr>
        <p:spPr bwMode="auto">
          <a:xfrm>
            <a:off x="5715912" y="5295783"/>
            <a:ext cx="1371600" cy="0"/>
          </a:xfrm>
          <a:prstGeom prst="line">
            <a:avLst/>
          </a:prstGeom>
          <a:noFill/>
          <a:ln w="9525">
            <a:solidFill>
              <a:schemeClr val="tx1"/>
            </a:solidFill>
            <a:round/>
            <a:headEnd/>
            <a:tailEnd/>
          </a:ln>
        </p:spPr>
        <p:txBody>
          <a:bodyPr/>
          <a:lstStyle/>
          <a:p>
            <a:endParaRPr lang="en-US" dirty="0"/>
          </a:p>
        </p:txBody>
      </p:sp>
      <p:sp>
        <p:nvSpPr>
          <p:cNvPr id="40978" name="Text Box 27"/>
          <p:cNvSpPr txBox="1">
            <a:spLocks noChangeArrowheads="1"/>
          </p:cNvSpPr>
          <p:nvPr/>
        </p:nvSpPr>
        <p:spPr bwMode="auto">
          <a:xfrm>
            <a:off x="5669910" y="4901447"/>
            <a:ext cx="1311769" cy="369332"/>
          </a:xfrm>
          <a:prstGeom prst="rect">
            <a:avLst/>
          </a:prstGeom>
          <a:noFill/>
          <a:ln w="9525">
            <a:noFill/>
            <a:miter lim="800000"/>
            <a:headEnd/>
            <a:tailEnd/>
          </a:ln>
        </p:spPr>
        <p:txBody>
          <a:bodyPr wrap="none">
            <a:spAutoFit/>
          </a:bodyPr>
          <a:lstStyle/>
          <a:p>
            <a:r>
              <a:rPr lang="en-US" dirty="0" err="1"/>
              <a:t>IAccountSvc</a:t>
            </a:r>
            <a:endParaRPr lang="en-US" dirty="0"/>
          </a:p>
        </p:txBody>
      </p:sp>
      <p:sp>
        <p:nvSpPr>
          <p:cNvPr id="40979" name="Line 31"/>
          <p:cNvSpPr>
            <a:spLocks noChangeShapeType="1"/>
          </p:cNvSpPr>
          <p:nvPr/>
        </p:nvSpPr>
        <p:spPr bwMode="auto">
          <a:xfrm>
            <a:off x="3995062" y="4367097"/>
            <a:ext cx="381000" cy="14287"/>
          </a:xfrm>
          <a:prstGeom prst="line">
            <a:avLst/>
          </a:prstGeom>
          <a:noFill/>
          <a:ln w="28575">
            <a:solidFill>
              <a:schemeClr val="tx1"/>
            </a:solidFill>
            <a:prstDash val="dash"/>
            <a:round/>
            <a:headEnd/>
            <a:tailEnd type="arrow" w="lg" len="lg"/>
          </a:ln>
        </p:spPr>
        <p:txBody>
          <a:bodyPr/>
          <a:lstStyle/>
          <a:p>
            <a:endParaRPr lang="en-US" dirty="0"/>
          </a:p>
        </p:txBody>
      </p:sp>
      <p:sp>
        <p:nvSpPr>
          <p:cNvPr id="40980" name="Line 32"/>
          <p:cNvSpPr>
            <a:spLocks noChangeShapeType="1"/>
          </p:cNvSpPr>
          <p:nvPr/>
        </p:nvSpPr>
        <p:spPr bwMode="auto">
          <a:xfrm flipH="1">
            <a:off x="5442862" y="5524383"/>
            <a:ext cx="304800" cy="457200"/>
          </a:xfrm>
          <a:prstGeom prst="line">
            <a:avLst/>
          </a:prstGeom>
          <a:noFill/>
          <a:ln w="28575">
            <a:solidFill>
              <a:schemeClr val="tx1"/>
            </a:solidFill>
            <a:prstDash val="dash"/>
            <a:round/>
            <a:headEnd/>
            <a:tailEnd type="arrow" w="lg" len="lg"/>
          </a:ln>
        </p:spPr>
        <p:txBody>
          <a:bodyPr/>
          <a:lstStyle/>
          <a:p>
            <a:endParaRPr lang="en-US" dirty="0"/>
          </a:p>
        </p:txBody>
      </p:sp>
      <p:sp>
        <p:nvSpPr>
          <p:cNvPr id="40981" name="Rectangle 34"/>
          <p:cNvSpPr>
            <a:spLocks noChangeArrowheads="1"/>
          </p:cNvSpPr>
          <p:nvPr/>
        </p:nvSpPr>
        <p:spPr bwMode="auto">
          <a:xfrm>
            <a:off x="4376062" y="4076583"/>
            <a:ext cx="997923"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82" name="Line 35"/>
          <p:cNvSpPr>
            <a:spLocks noChangeShapeType="1"/>
          </p:cNvSpPr>
          <p:nvPr/>
        </p:nvSpPr>
        <p:spPr bwMode="auto">
          <a:xfrm flipV="1">
            <a:off x="4376062" y="4445915"/>
            <a:ext cx="982339" cy="11668"/>
          </a:xfrm>
          <a:prstGeom prst="line">
            <a:avLst/>
          </a:prstGeom>
          <a:noFill/>
          <a:ln w="9525">
            <a:solidFill>
              <a:schemeClr val="tx1"/>
            </a:solidFill>
            <a:round/>
            <a:headEnd/>
            <a:tailEnd/>
          </a:ln>
        </p:spPr>
        <p:txBody>
          <a:bodyPr/>
          <a:lstStyle/>
          <a:p>
            <a:endParaRPr lang="en-US" dirty="0"/>
          </a:p>
        </p:txBody>
      </p:sp>
      <p:sp>
        <p:nvSpPr>
          <p:cNvPr id="40983" name="Text Box 36"/>
          <p:cNvSpPr txBox="1">
            <a:spLocks noChangeArrowheads="1"/>
          </p:cNvSpPr>
          <p:nvPr/>
        </p:nvSpPr>
        <p:spPr bwMode="auto">
          <a:xfrm>
            <a:off x="4452262" y="4076583"/>
            <a:ext cx="916148" cy="369332"/>
          </a:xfrm>
          <a:prstGeom prst="rect">
            <a:avLst/>
          </a:prstGeom>
          <a:noFill/>
          <a:ln w="9525">
            <a:noFill/>
            <a:miter lim="800000"/>
            <a:headEnd/>
            <a:tailEnd/>
          </a:ln>
        </p:spPr>
        <p:txBody>
          <a:bodyPr wrap="none">
            <a:spAutoFit/>
          </a:bodyPr>
          <a:lstStyle/>
          <a:p>
            <a:r>
              <a:rPr lang="en-US" dirty="0"/>
              <a:t>IService</a:t>
            </a:r>
          </a:p>
        </p:txBody>
      </p:sp>
      <p:sp>
        <p:nvSpPr>
          <p:cNvPr id="40984" name="Line 38"/>
          <p:cNvSpPr>
            <a:spLocks noChangeShapeType="1"/>
          </p:cNvSpPr>
          <p:nvPr/>
        </p:nvSpPr>
        <p:spPr bwMode="auto">
          <a:xfrm flipH="1" flipV="1">
            <a:off x="5061862" y="4686183"/>
            <a:ext cx="609600" cy="304800"/>
          </a:xfrm>
          <a:prstGeom prst="line">
            <a:avLst/>
          </a:prstGeom>
          <a:noFill/>
          <a:ln w="28575">
            <a:solidFill>
              <a:schemeClr val="tx1"/>
            </a:solidFill>
            <a:prstDash val="dash"/>
            <a:round/>
            <a:headEnd/>
            <a:tailEnd type="triangle" w="lg" len="lg"/>
          </a:ln>
        </p:spPr>
        <p:txBody>
          <a:bodyPr/>
          <a:lstStyle/>
          <a:p>
            <a:endParaRPr lang="en-US" dirty="0"/>
          </a:p>
        </p:txBody>
      </p:sp>
      <p:sp>
        <p:nvSpPr>
          <p:cNvPr id="40985" name="AutoShape 40"/>
          <p:cNvSpPr>
            <a:spLocks noChangeArrowheads="1"/>
          </p:cNvSpPr>
          <p:nvPr/>
        </p:nvSpPr>
        <p:spPr bwMode="auto">
          <a:xfrm>
            <a:off x="2775862" y="4990983"/>
            <a:ext cx="1143000" cy="304800"/>
          </a:xfrm>
          <a:prstGeom prst="can">
            <a:avLst>
              <a:gd name="adj" fmla="val 25000"/>
            </a:avLst>
          </a:prstGeom>
          <a:solidFill>
            <a:schemeClr val="bg1"/>
          </a:solidFill>
          <a:ln w="9525">
            <a:solidFill>
              <a:schemeClr val="tx1"/>
            </a:solidFill>
            <a:round/>
            <a:headEnd/>
            <a:tailEnd/>
          </a:ln>
        </p:spPr>
        <p:txBody>
          <a:bodyPr wrap="none" anchor="ctr"/>
          <a:lstStyle/>
          <a:p>
            <a:endParaRPr lang="en-US" dirty="0"/>
          </a:p>
        </p:txBody>
      </p:sp>
      <p:sp>
        <p:nvSpPr>
          <p:cNvPr id="40986" name="Text Box 41"/>
          <p:cNvSpPr txBox="1">
            <a:spLocks noChangeArrowheads="1"/>
          </p:cNvSpPr>
          <p:nvPr/>
        </p:nvSpPr>
        <p:spPr bwMode="auto">
          <a:xfrm>
            <a:off x="2820313" y="4990983"/>
            <a:ext cx="1189685" cy="369332"/>
          </a:xfrm>
          <a:prstGeom prst="rect">
            <a:avLst/>
          </a:prstGeom>
          <a:noFill/>
          <a:ln w="9525">
            <a:noFill/>
            <a:miter lim="800000"/>
            <a:headEnd/>
            <a:tailEnd/>
          </a:ln>
        </p:spPr>
        <p:txBody>
          <a:bodyPr wrap="none">
            <a:spAutoFit/>
          </a:bodyPr>
          <a:lstStyle/>
          <a:p>
            <a:r>
              <a:rPr lang="en-US" dirty="0"/>
              <a:t>App.config</a:t>
            </a:r>
          </a:p>
        </p:txBody>
      </p:sp>
      <p:sp>
        <p:nvSpPr>
          <p:cNvPr id="40987" name="Line 42"/>
          <p:cNvSpPr>
            <a:spLocks noChangeShapeType="1"/>
          </p:cNvSpPr>
          <p:nvPr/>
        </p:nvSpPr>
        <p:spPr bwMode="auto">
          <a:xfrm>
            <a:off x="3385462" y="4609983"/>
            <a:ext cx="0" cy="457200"/>
          </a:xfrm>
          <a:prstGeom prst="line">
            <a:avLst/>
          </a:prstGeom>
          <a:noFill/>
          <a:ln w="28575">
            <a:solidFill>
              <a:schemeClr val="bg1"/>
            </a:solidFill>
            <a:prstDash val="dash"/>
            <a:round/>
            <a:headEnd/>
            <a:tailEnd type="arrow" w="lg" len="lg"/>
          </a:ln>
        </p:spPr>
        <p:txBody>
          <a:bodyPr/>
          <a:lstStyle/>
          <a:p>
            <a:endParaRPr lang="en-US" dirty="0"/>
          </a:p>
        </p:txBody>
      </p:sp>
      <p:sp>
        <p:nvSpPr>
          <p:cNvPr id="40988" name="Line 43"/>
          <p:cNvSpPr>
            <a:spLocks noChangeShapeType="1"/>
          </p:cNvSpPr>
          <p:nvPr/>
        </p:nvSpPr>
        <p:spPr bwMode="auto">
          <a:xfrm>
            <a:off x="2775862" y="4595696"/>
            <a:ext cx="1143000" cy="0"/>
          </a:xfrm>
          <a:prstGeom prst="line">
            <a:avLst/>
          </a:prstGeom>
          <a:noFill/>
          <a:ln w="9525">
            <a:solidFill>
              <a:schemeClr val="tx1"/>
            </a:solidFill>
            <a:round/>
            <a:headEnd/>
            <a:tailEnd/>
          </a:ln>
        </p:spPr>
        <p:txBody>
          <a:bodyPr/>
          <a:lstStyle/>
          <a:p>
            <a:endParaRPr lang="en-US" dirty="0"/>
          </a:p>
        </p:txBody>
      </p:sp>
      <p:sp>
        <p:nvSpPr>
          <p:cNvPr id="40989" name="Rectangle 44"/>
          <p:cNvSpPr>
            <a:spLocks noChangeArrowheads="1"/>
          </p:cNvSpPr>
          <p:nvPr/>
        </p:nvSpPr>
        <p:spPr bwMode="auto">
          <a:xfrm>
            <a:off x="4833262" y="2247783"/>
            <a:ext cx="1143000"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90" name="Line 45"/>
          <p:cNvSpPr>
            <a:spLocks noChangeShapeType="1"/>
          </p:cNvSpPr>
          <p:nvPr/>
        </p:nvSpPr>
        <p:spPr bwMode="auto">
          <a:xfrm>
            <a:off x="4833262" y="2628783"/>
            <a:ext cx="1143000" cy="0"/>
          </a:xfrm>
          <a:prstGeom prst="line">
            <a:avLst/>
          </a:prstGeom>
          <a:noFill/>
          <a:ln w="9525">
            <a:solidFill>
              <a:schemeClr val="tx1"/>
            </a:solidFill>
            <a:round/>
            <a:headEnd/>
            <a:tailEnd/>
          </a:ln>
        </p:spPr>
        <p:txBody>
          <a:bodyPr/>
          <a:lstStyle/>
          <a:p>
            <a:endParaRPr lang="en-US" dirty="0"/>
          </a:p>
        </p:txBody>
      </p:sp>
      <p:sp>
        <p:nvSpPr>
          <p:cNvPr id="40991" name="Text Box 46"/>
          <p:cNvSpPr txBox="1">
            <a:spLocks noChangeArrowheads="1"/>
          </p:cNvSpPr>
          <p:nvPr/>
        </p:nvSpPr>
        <p:spPr bwMode="auto">
          <a:xfrm>
            <a:off x="4922163" y="2255721"/>
            <a:ext cx="1027525" cy="369332"/>
          </a:xfrm>
          <a:prstGeom prst="rect">
            <a:avLst/>
          </a:prstGeom>
          <a:noFill/>
          <a:ln w="9525">
            <a:noFill/>
            <a:miter lim="800000"/>
            <a:headEnd/>
            <a:tailEnd/>
          </a:ln>
        </p:spPr>
        <p:txBody>
          <a:bodyPr wrap="none">
            <a:spAutoFit/>
          </a:bodyPr>
          <a:lstStyle/>
          <a:p>
            <a:r>
              <a:rPr lang="en-US" dirty="0"/>
              <a:t>Manager</a:t>
            </a:r>
          </a:p>
        </p:txBody>
      </p:sp>
      <p:sp>
        <p:nvSpPr>
          <p:cNvPr id="40992" name="Line 47"/>
          <p:cNvSpPr>
            <a:spLocks noChangeShapeType="1"/>
          </p:cNvSpPr>
          <p:nvPr/>
        </p:nvSpPr>
        <p:spPr bwMode="auto">
          <a:xfrm>
            <a:off x="5442862" y="3619383"/>
            <a:ext cx="1600200" cy="0"/>
          </a:xfrm>
          <a:prstGeom prst="line">
            <a:avLst/>
          </a:prstGeom>
          <a:noFill/>
          <a:ln w="9525">
            <a:solidFill>
              <a:schemeClr val="tx1"/>
            </a:solidFill>
            <a:round/>
            <a:headEnd/>
            <a:tailEnd/>
          </a:ln>
        </p:spPr>
        <p:txBody>
          <a:bodyPr/>
          <a:lstStyle/>
          <a:p>
            <a:endParaRPr lang="en-US" dirty="0"/>
          </a:p>
        </p:txBody>
      </p:sp>
      <p:sp>
        <p:nvSpPr>
          <p:cNvPr id="40993" name="Line 48"/>
          <p:cNvSpPr>
            <a:spLocks noChangeShapeType="1"/>
          </p:cNvSpPr>
          <p:nvPr/>
        </p:nvSpPr>
        <p:spPr bwMode="auto">
          <a:xfrm flipH="1">
            <a:off x="3385462" y="2857383"/>
            <a:ext cx="1447800" cy="1295400"/>
          </a:xfrm>
          <a:prstGeom prst="line">
            <a:avLst/>
          </a:prstGeom>
          <a:noFill/>
          <a:ln w="28575">
            <a:solidFill>
              <a:schemeClr val="tx1"/>
            </a:solidFill>
            <a:prstDash val="dash"/>
            <a:round/>
            <a:headEnd/>
            <a:tailEnd type="arrow" w="lg" len="lg"/>
          </a:ln>
        </p:spPr>
        <p:txBody>
          <a:bodyPr/>
          <a:lstStyle/>
          <a:p>
            <a:endParaRPr lang="en-US" dirty="0"/>
          </a:p>
        </p:txBody>
      </p:sp>
      <p:sp>
        <p:nvSpPr>
          <p:cNvPr id="40994" name="Line 49"/>
          <p:cNvSpPr>
            <a:spLocks noChangeShapeType="1"/>
          </p:cNvSpPr>
          <p:nvPr/>
        </p:nvSpPr>
        <p:spPr bwMode="auto">
          <a:xfrm flipH="1">
            <a:off x="6281062" y="4256527"/>
            <a:ext cx="14106" cy="658255"/>
          </a:xfrm>
          <a:prstGeom prst="line">
            <a:avLst/>
          </a:prstGeom>
          <a:noFill/>
          <a:ln w="28575">
            <a:solidFill>
              <a:schemeClr val="tx1"/>
            </a:solidFill>
            <a:prstDash val="dash"/>
            <a:round/>
            <a:headEnd/>
            <a:tailEnd type="arrow" w="lg" len="lg"/>
          </a:ln>
        </p:spPr>
        <p:txBody>
          <a:bodyPr/>
          <a:lstStyle/>
          <a:p>
            <a:endParaRPr lang="en-US" dirty="0"/>
          </a:p>
        </p:txBody>
      </p:sp>
      <p:sp>
        <p:nvSpPr>
          <p:cNvPr id="40995" name="Text Box 50"/>
          <p:cNvSpPr txBox="1">
            <a:spLocks noChangeArrowheads="1"/>
          </p:cNvSpPr>
          <p:nvPr/>
        </p:nvSpPr>
        <p:spPr bwMode="auto">
          <a:xfrm>
            <a:off x="4452263" y="4849696"/>
            <a:ext cx="919995" cy="369332"/>
          </a:xfrm>
          <a:prstGeom prst="rect">
            <a:avLst/>
          </a:prstGeom>
          <a:noFill/>
          <a:ln w="9525">
            <a:noFill/>
            <a:miter lim="800000"/>
            <a:headEnd/>
            <a:tailEnd/>
          </a:ln>
        </p:spPr>
        <p:txBody>
          <a:bodyPr wrap="none">
            <a:spAutoFit/>
          </a:bodyPr>
          <a:lstStyle/>
          <a:p>
            <a:r>
              <a:rPr lang="en-US" dirty="0"/>
              <a:t>extends</a:t>
            </a:r>
          </a:p>
        </p:txBody>
      </p:sp>
      <p:sp>
        <p:nvSpPr>
          <p:cNvPr id="40996" name="Text Box 51"/>
          <p:cNvSpPr txBox="1">
            <a:spLocks noChangeArrowheads="1"/>
          </p:cNvSpPr>
          <p:nvPr/>
        </p:nvSpPr>
        <p:spPr bwMode="auto">
          <a:xfrm>
            <a:off x="4954156" y="2856880"/>
            <a:ext cx="837217" cy="338554"/>
          </a:xfrm>
          <a:prstGeom prst="rect">
            <a:avLst/>
          </a:prstGeom>
          <a:noFill/>
          <a:ln w="9525">
            <a:noFill/>
            <a:miter lim="800000"/>
            <a:headEnd/>
            <a:tailEnd/>
          </a:ln>
        </p:spPr>
        <p:txBody>
          <a:bodyPr wrap="none">
            <a:spAutoFit/>
          </a:bodyPr>
          <a:lstStyle/>
          <a:p>
            <a:r>
              <a:rPr lang="en-US" sz="1600" dirty="0"/>
              <a:t>extends</a:t>
            </a:r>
          </a:p>
        </p:txBody>
      </p:sp>
      <p:sp>
        <p:nvSpPr>
          <p:cNvPr id="40997" name="Text Box 52"/>
          <p:cNvSpPr txBox="1">
            <a:spLocks noChangeArrowheads="1"/>
          </p:cNvSpPr>
          <p:nvPr/>
        </p:nvSpPr>
        <p:spPr bwMode="auto">
          <a:xfrm>
            <a:off x="3391014" y="2231908"/>
            <a:ext cx="1281120" cy="707886"/>
          </a:xfrm>
          <a:prstGeom prst="rect">
            <a:avLst/>
          </a:prstGeom>
          <a:noFill/>
          <a:ln w="9525">
            <a:noFill/>
            <a:miter lim="800000"/>
            <a:headEnd/>
            <a:tailEnd/>
          </a:ln>
        </p:spPr>
        <p:txBody>
          <a:bodyPr wrap="none">
            <a:spAutoFit/>
          </a:bodyPr>
          <a:lstStyle/>
          <a:p>
            <a:pPr algn="ctr"/>
            <a:r>
              <a:rPr lang="en-US" sz="2000" b="1" dirty="0"/>
              <a:t>Layer </a:t>
            </a:r>
          </a:p>
          <a:p>
            <a:pPr algn="ctr"/>
            <a:r>
              <a:rPr lang="en-US" sz="2000" b="1" dirty="0"/>
              <a:t>Supertype</a:t>
            </a:r>
          </a:p>
        </p:txBody>
      </p:sp>
      <p:sp>
        <p:nvSpPr>
          <p:cNvPr id="40998" name="Text Box 53"/>
          <p:cNvSpPr txBox="1">
            <a:spLocks noChangeArrowheads="1"/>
          </p:cNvSpPr>
          <p:nvPr/>
        </p:nvSpPr>
        <p:spPr bwMode="auto">
          <a:xfrm>
            <a:off x="5423812" y="3230446"/>
            <a:ext cx="1337995" cy="369332"/>
          </a:xfrm>
          <a:prstGeom prst="rect">
            <a:avLst/>
          </a:prstGeom>
          <a:noFill/>
          <a:ln w="9525">
            <a:noFill/>
            <a:miter lim="800000"/>
            <a:headEnd/>
            <a:tailEnd/>
          </a:ln>
        </p:spPr>
        <p:txBody>
          <a:bodyPr wrap="none">
            <a:spAutoFit/>
          </a:bodyPr>
          <a:lstStyle/>
          <a:p>
            <a:r>
              <a:rPr lang="en-US" dirty="0" err="1"/>
              <a:t>AccountMgr</a:t>
            </a:r>
            <a:endParaRPr lang="en-US" dirty="0"/>
          </a:p>
        </p:txBody>
      </p:sp>
      <p:sp>
        <p:nvSpPr>
          <p:cNvPr id="40999" name="Text Box 54"/>
          <p:cNvSpPr txBox="1">
            <a:spLocks noChangeArrowheads="1"/>
          </p:cNvSpPr>
          <p:nvPr/>
        </p:nvSpPr>
        <p:spPr bwMode="auto">
          <a:xfrm>
            <a:off x="7096472" y="3484985"/>
            <a:ext cx="979306" cy="400110"/>
          </a:xfrm>
          <a:prstGeom prst="rect">
            <a:avLst/>
          </a:prstGeom>
          <a:noFill/>
          <a:ln w="9525">
            <a:noFill/>
            <a:miter lim="800000"/>
            <a:headEnd/>
            <a:tailEnd/>
          </a:ln>
        </p:spPr>
        <p:txBody>
          <a:bodyPr wrap="none">
            <a:spAutoFit/>
          </a:bodyPr>
          <a:lstStyle/>
          <a:p>
            <a:pPr algn="ctr"/>
            <a:r>
              <a:rPr lang="en-US" sz="2000" b="1" dirty="0"/>
              <a:t>Facade </a:t>
            </a:r>
          </a:p>
        </p:txBody>
      </p:sp>
      <p:sp>
        <p:nvSpPr>
          <p:cNvPr id="41000" name="Line 55"/>
          <p:cNvSpPr>
            <a:spLocks noChangeShapeType="1"/>
          </p:cNvSpPr>
          <p:nvPr/>
        </p:nvSpPr>
        <p:spPr bwMode="auto">
          <a:xfrm>
            <a:off x="5442862" y="3695583"/>
            <a:ext cx="1600200" cy="0"/>
          </a:xfrm>
          <a:prstGeom prst="line">
            <a:avLst/>
          </a:prstGeom>
          <a:noFill/>
          <a:ln w="9525">
            <a:solidFill>
              <a:schemeClr val="tx1"/>
            </a:solidFill>
            <a:round/>
            <a:headEnd/>
            <a:tailEnd/>
          </a:ln>
        </p:spPr>
        <p:txBody>
          <a:bodyPr/>
          <a:lstStyle/>
          <a:p>
            <a:endParaRPr lang="en-US" dirty="0"/>
          </a:p>
        </p:txBody>
      </p:sp>
      <p:sp>
        <p:nvSpPr>
          <p:cNvPr id="41001" name="Line 57"/>
          <p:cNvSpPr>
            <a:spLocks noChangeShapeType="1"/>
          </p:cNvSpPr>
          <p:nvPr/>
        </p:nvSpPr>
        <p:spPr bwMode="auto">
          <a:xfrm flipV="1">
            <a:off x="5747662" y="2857383"/>
            <a:ext cx="0" cy="304800"/>
          </a:xfrm>
          <a:prstGeom prst="line">
            <a:avLst/>
          </a:prstGeom>
          <a:noFill/>
          <a:ln w="28575">
            <a:solidFill>
              <a:schemeClr val="tx1"/>
            </a:solidFill>
            <a:round/>
            <a:headEnd/>
            <a:tailEnd type="triangle" w="lg" len="lg"/>
          </a:ln>
        </p:spPr>
        <p:txBody>
          <a:bodyPr/>
          <a:lstStyle/>
          <a:p>
            <a:endParaRPr lang="en-US" dirty="0"/>
          </a:p>
        </p:txBody>
      </p:sp>
      <p:sp>
        <p:nvSpPr>
          <p:cNvPr id="41002" name="Rectangle 59"/>
          <p:cNvSpPr>
            <a:spLocks noChangeArrowheads="1"/>
          </p:cNvSpPr>
          <p:nvPr/>
        </p:nvSpPr>
        <p:spPr bwMode="auto">
          <a:xfrm>
            <a:off x="3860800" y="1600200"/>
            <a:ext cx="1981200" cy="4572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1003" name="Line 60"/>
          <p:cNvSpPr>
            <a:spLocks noChangeShapeType="1"/>
          </p:cNvSpPr>
          <p:nvPr/>
        </p:nvSpPr>
        <p:spPr bwMode="auto">
          <a:xfrm flipV="1">
            <a:off x="3860800" y="1981200"/>
            <a:ext cx="1981200" cy="0"/>
          </a:xfrm>
          <a:prstGeom prst="line">
            <a:avLst/>
          </a:prstGeom>
          <a:noFill/>
          <a:ln w="9525">
            <a:solidFill>
              <a:schemeClr val="tx1"/>
            </a:solidFill>
            <a:round/>
            <a:headEnd/>
            <a:tailEnd/>
          </a:ln>
        </p:spPr>
        <p:txBody>
          <a:bodyPr/>
          <a:lstStyle/>
          <a:p>
            <a:endParaRPr lang="en-US" dirty="0"/>
          </a:p>
        </p:txBody>
      </p:sp>
      <p:sp>
        <p:nvSpPr>
          <p:cNvPr id="41004" name="Text Box 61"/>
          <p:cNvSpPr txBox="1">
            <a:spLocks noChangeArrowheads="1"/>
          </p:cNvSpPr>
          <p:nvPr/>
        </p:nvSpPr>
        <p:spPr bwMode="auto">
          <a:xfrm>
            <a:off x="3860800" y="1538288"/>
            <a:ext cx="1978298" cy="369332"/>
          </a:xfrm>
          <a:prstGeom prst="rect">
            <a:avLst/>
          </a:prstGeom>
          <a:noFill/>
          <a:ln w="9525">
            <a:noFill/>
            <a:miter lim="800000"/>
            <a:headEnd/>
            <a:tailEnd/>
          </a:ln>
        </p:spPr>
        <p:txBody>
          <a:bodyPr wrap="none">
            <a:spAutoFit/>
          </a:bodyPr>
          <a:lstStyle/>
          <a:p>
            <a:r>
              <a:rPr lang="en-US" dirty="0"/>
              <a:t>Form1.cs/Purchase</a:t>
            </a:r>
          </a:p>
        </p:txBody>
      </p:sp>
      <p:sp>
        <p:nvSpPr>
          <p:cNvPr id="41005" name="Line 62"/>
          <p:cNvSpPr>
            <a:spLocks noChangeShapeType="1"/>
          </p:cNvSpPr>
          <p:nvPr/>
        </p:nvSpPr>
        <p:spPr bwMode="auto">
          <a:xfrm flipV="1">
            <a:off x="3860800" y="1905000"/>
            <a:ext cx="1981200" cy="0"/>
          </a:xfrm>
          <a:prstGeom prst="line">
            <a:avLst/>
          </a:prstGeom>
          <a:noFill/>
          <a:ln w="9525">
            <a:solidFill>
              <a:schemeClr val="tx1"/>
            </a:solidFill>
            <a:round/>
            <a:headEnd/>
            <a:tailEnd/>
          </a:ln>
        </p:spPr>
        <p:txBody>
          <a:bodyPr/>
          <a:lstStyle/>
          <a:p>
            <a:endParaRPr lang="en-US" dirty="0"/>
          </a:p>
        </p:txBody>
      </p:sp>
      <p:sp>
        <p:nvSpPr>
          <p:cNvPr id="41006" name="Rectangle 63"/>
          <p:cNvSpPr>
            <a:spLocks noChangeArrowheads="1"/>
          </p:cNvSpPr>
          <p:nvPr/>
        </p:nvSpPr>
        <p:spPr bwMode="auto">
          <a:xfrm>
            <a:off x="6711950" y="1600200"/>
            <a:ext cx="2559050" cy="4572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1007" name="Line 64"/>
          <p:cNvSpPr>
            <a:spLocks noChangeShapeType="1"/>
          </p:cNvSpPr>
          <p:nvPr/>
        </p:nvSpPr>
        <p:spPr bwMode="auto">
          <a:xfrm flipV="1">
            <a:off x="6711950" y="1981200"/>
            <a:ext cx="2559050" cy="0"/>
          </a:xfrm>
          <a:prstGeom prst="line">
            <a:avLst/>
          </a:prstGeom>
          <a:noFill/>
          <a:ln w="9525">
            <a:solidFill>
              <a:schemeClr val="tx1"/>
            </a:solidFill>
            <a:round/>
            <a:headEnd/>
            <a:tailEnd/>
          </a:ln>
        </p:spPr>
        <p:txBody>
          <a:bodyPr/>
          <a:lstStyle/>
          <a:p>
            <a:endParaRPr lang="en-US" dirty="0"/>
          </a:p>
        </p:txBody>
      </p:sp>
      <p:sp>
        <p:nvSpPr>
          <p:cNvPr id="41008" name="Text Box 65"/>
          <p:cNvSpPr txBox="1">
            <a:spLocks noChangeArrowheads="1"/>
          </p:cNvSpPr>
          <p:nvPr/>
        </p:nvSpPr>
        <p:spPr bwMode="auto">
          <a:xfrm>
            <a:off x="6711950" y="1538288"/>
            <a:ext cx="2248436" cy="369332"/>
          </a:xfrm>
          <a:prstGeom prst="rect">
            <a:avLst/>
          </a:prstGeom>
          <a:noFill/>
          <a:ln w="9525">
            <a:noFill/>
            <a:miter lim="800000"/>
            <a:headEnd/>
            <a:tailEnd/>
          </a:ln>
        </p:spPr>
        <p:txBody>
          <a:bodyPr wrap="none">
            <a:spAutoFit/>
          </a:bodyPr>
          <a:lstStyle/>
          <a:p>
            <a:r>
              <a:rPr lang="en-US" dirty="0" err="1"/>
              <a:t>PurchaseButtonClick</a:t>
            </a:r>
            <a:r>
              <a:rPr lang="en-US" dirty="0"/>
              <a:t>()</a:t>
            </a:r>
          </a:p>
        </p:txBody>
      </p:sp>
      <p:sp>
        <p:nvSpPr>
          <p:cNvPr id="41009" name="Line 66"/>
          <p:cNvSpPr>
            <a:spLocks noChangeShapeType="1"/>
          </p:cNvSpPr>
          <p:nvPr/>
        </p:nvSpPr>
        <p:spPr bwMode="auto">
          <a:xfrm flipV="1">
            <a:off x="6711950" y="1905000"/>
            <a:ext cx="2559050" cy="0"/>
          </a:xfrm>
          <a:prstGeom prst="line">
            <a:avLst/>
          </a:prstGeom>
          <a:noFill/>
          <a:ln w="9525">
            <a:solidFill>
              <a:schemeClr val="tx1"/>
            </a:solidFill>
            <a:round/>
            <a:headEnd/>
            <a:tailEnd/>
          </a:ln>
        </p:spPr>
        <p:txBody>
          <a:bodyPr/>
          <a:lstStyle/>
          <a:p>
            <a:endParaRPr lang="en-US" dirty="0"/>
          </a:p>
        </p:txBody>
      </p:sp>
      <p:sp>
        <p:nvSpPr>
          <p:cNvPr id="41010" name="Line 67"/>
          <p:cNvSpPr>
            <a:spLocks noChangeShapeType="1"/>
          </p:cNvSpPr>
          <p:nvPr/>
        </p:nvSpPr>
        <p:spPr bwMode="auto">
          <a:xfrm>
            <a:off x="5842000" y="1752600"/>
            <a:ext cx="838200" cy="0"/>
          </a:xfrm>
          <a:prstGeom prst="line">
            <a:avLst/>
          </a:prstGeom>
          <a:noFill/>
          <a:ln w="28575">
            <a:solidFill>
              <a:schemeClr val="tx1"/>
            </a:solidFill>
            <a:prstDash val="dash"/>
            <a:round/>
            <a:headEnd/>
            <a:tailEnd type="arrow" w="lg" len="lg"/>
          </a:ln>
        </p:spPr>
        <p:txBody>
          <a:bodyPr/>
          <a:lstStyle/>
          <a:p>
            <a:endParaRPr lang="en-US" dirty="0"/>
          </a:p>
        </p:txBody>
      </p:sp>
      <p:sp>
        <p:nvSpPr>
          <p:cNvPr id="41011" name="Line 68"/>
          <p:cNvSpPr>
            <a:spLocks noChangeShapeType="1"/>
          </p:cNvSpPr>
          <p:nvPr/>
        </p:nvSpPr>
        <p:spPr bwMode="auto">
          <a:xfrm flipH="1">
            <a:off x="6231846" y="2057400"/>
            <a:ext cx="1692954" cy="1152998"/>
          </a:xfrm>
          <a:prstGeom prst="line">
            <a:avLst/>
          </a:prstGeom>
          <a:noFill/>
          <a:ln w="28575">
            <a:solidFill>
              <a:schemeClr val="tx1"/>
            </a:solidFill>
            <a:prstDash val="dash"/>
            <a:round/>
            <a:headEnd/>
            <a:tailEnd type="arrow" w="lg" len="lg"/>
          </a:ln>
        </p:spPr>
        <p:txBody>
          <a:bodyPr/>
          <a:lstStyle/>
          <a:p>
            <a:endParaRPr lang="en-US" dirty="0"/>
          </a:p>
        </p:txBody>
      </p:sp>
      <p:sp>
        <p:nvSpPr>
          <p:cNvPr id="41012" name="Text Box 69"/>
          <p:cNvSpPr txBox="1">
            <a:spLocks noChangeArrowheads="1"/>
          </p:cNvSpPr>
          <p:nvPr/>
        </p:nvSpPr>
        <p:spPr bwMode="auto">
          <a:xfrm>
            <a:off x="3105326" y="1447800"/>
            <a:ext cx="718787" cy="400110"/>
          </a:xfrm>
          <a:prstGeom prst="rect">
            <a:avLst/>
          </a:prstGeom>
          <a:noFill/>
          <a:ln w="9525">
            <a:noFill/>
            <a:miter lim="800000"/>
            <a:headEnd/>
            <a:tailEnd/>
          </a:ln>
        </p:spPr>
        <p:txBody>
          <a:bodyPr wrap="none">
            <a:spAutoFit/>
          </a:bodyPr>
          <a:lstStyle/>
          <a:p>
            <a:pPr algn="ctr"/>
            <a:r>
              <a:rPr lang="en-US" sz="2000" b="1" dirty="0"/>
              <a:t>View</a:t>
            </a:r>
          </a:p>
        </p:txBody>
      </p:sp>
      <p:sp>
        <p:nvSpPr>
          <p:cNvPr id="41013" name="Text Box 70"/>
          <p:cNvSpPr txBox="1">
            <a:spLocks noChangeArrowheads="1"/>
          </p:cNvSpPr>
          <p:nvPr/>
        </p:nvSpPr>
        <p:spPr bwMode="auto">
          <a:xfrm>
            <a:off x="9377836" y="1447800"/>
            <a:ext cx="1254766" cy="400110"/>
          </a:xfrm>
          <a:prstGeom prst="rect">
            <a:avLst/>
          </a:prstGeom>
          <a:noFill/>
          <a:ln w="9525">
            <a:noFill/>
            <a:miter lim="800000"/>
            <a:headEnd/>
            <a:tailEnd/>
          </a:ln>
        </p:spPr>
        <p:txBody>
          <a:bodyPr wrap="none">
            <a:spAutoFit/>
          </a:bodyPr>
          <a:lstStyle/>
          <a:p>
            <a:pPr algn="ctr"/>
            <a:r>
              <a:rPr lang="en-US" sz="2000" b="1" dirty="0"/>
              <a:t>Controller</a:t>
            </a:r>
          </a:p>
        </p:txBody>
      </p:sp>
      <p:sp>
        <p:nvSpPr>
          <p:cNvPr id="41014" name="Text Box 73"/>
          <p:cNvSpPr txBox="1">
            <a:spLocks noChangeArrowheads="1"/>
          </p:cNvSpPr>
          <p:nvPr/>
        </p:nvSpPr>
        <p:spPr bwMode="auto">
          <a:xfrm>
            <a:off x="3493726" y="6033971"/>
            <a:ext cx="886781" cy="400110"/>
          </a:xfrm>
          <a:prstGeom prst="rect">
            <a:avLst/>
          </a:prstGeom>
          <a:noFill/>
          <a:ln w="9525">
            <a:noFill/>
            <a:miter lim="800000"/>
            <a:headEnd/>
            <a:tailEnd/>
          </a:ln>
        </p:spPr>
        <p:txBody>
          <a:bodyPr wrap="none">
            <a:spAutoFit/>
          </a:bodyPr>
          <a:lstStyle/>
          <a:p>
            <a:pPr algn="ctr"/>
            <a:r>
              <a:rPr lang="en-US" sz="2000" b="1" dirty="0"/>
              <a:t>Object</a:t>
            </a:r>
          </a:p>
        </p:txBody>
      </p:sp>
      <p:sp>
        <p:nvSpPr>
          <p:cNvPr id="41015" name="Text Box 74"/>
          <p:cNvSpPr txBox="1">
            <a:spLocks noChangeArrowheads="1"/>
          </p:cNvSpPr>
          <p:nvPr/>
        </p:nvSpPr>
        <p:spPr bwMode="auto">
          <a:xfrm>
            <a:off x="1817101" y="3908308"/>
            <a:ext cx="966611" cy="400110"/>
          </a:xfrm>
          <a:prstGeom prst="rect">
            <a:avLst/>
          </a:prstGeom>
          <a:noFill/>
          <a:ln w="9525">
            <a:noFill/>
            <a:miter lim="800000"/>
            <a:headEnd/>
            <a:tailEnd/>
          </a:ln>
        </p:spPr>
        <p:txBody>
          <a:bodyPr wrap="none">
            <a:spAutoFit/>
          </a:bodyPr>
          <a:lstStyle/>
          <a:p>
            <a:pPr algn="ctr"/>
            <a:r>
              <a:rPr lang="en-US" sz="2000" b="1" dirty="0"/>
              <a:t>Factory</a:t>
            </a:r>
          </a:p>
        </p:txBody>
      </p:sp>
      <p:sp>
        <p:nvSpPr>
          <p:cNvPr id="41016" name="Text Box 75"/>
          <p:cNvSpPr txBox="1">
            <a:spLocks noChangeArrowheads="1"/>
          </p:cNvSpPr>
          <p:nvPr/>
        </p:nvSpPr>
        <p:spPr bwMode="auto">
          <a:xfrm>
            <a:off x="6332750" y="4257528"/>
            <a:ext cx="601447" cy="369332"/>
          </a:xfrm>
          <a:prstGeom prst="rect">
            <a:avLst/>
          </a:prstGeom>
          <a:noFill/>
          <a:ln w="9525">
            <a:noFill/>
            <a:miter lim="800000"/>
            <a:headEnd/>
            <a:tailEnd/>
          </a:ln>
        </p:spPr>
        <p:txBody>
          <a:bodyPr wrap="none">
            <a:spAutoFit/>
          </a:bodyPr>
          <a:lstStyle/>
          <a:p>
            <a:r>
              <a:rPr lang="en-US" dirty="0"/>
              <a:t>uses</a:t>
            </a:r>
          </a:p>
        </p:txBody>
      </p:sp>
      <p:sp>
        <p:nvSpPr>
          <p:cNvPr id="41017" name="Text Box 77"/>
          <p:cNvSpPr txBox="1">
            <a:spLocks noChangeArrowheads="1"/>
          </p:cNvSpPr>
          <p:nvPr/>
        </p:nvSpPr>
        <p:spPr bwMode="auto">
          <a:xfrm>
            <a:off x="4833262" y="2552583"/>
            <a:ext cx="1174424" cy="338554"/>
          </a:xfrm>
          <a:prstGeom prst="rect">
            <a:avLst/>
          </a:prstGeom>
          <a:noFill/>
          <a:ln w="9525">
            <a:noFill/>
            <a:miter lim="800000"/>
            <a:headEnd/>
            <a:tailEnd/>
          </a:ln>
        </p:spPr>
        <p:txBody>
          <a:bodyPr wrap="none">
            <a:spAutoFit/>
          </a:bodyPr>
          <a:lstStyle/>
          <a:p>
            <a:r>
              <a:rPr lang="en-US" sz="1600" dirty="0"/>
              <a:t>getService()</a:t>
            </a:r>
          </a:p>
        </p:txBody>
      </p:sp>
      <p:sp>
        <p:nvSpPr>
          <p:cNvPr id="41018" name="Text Box 78"/>
          <p:cNvSpPr txBox="1">
            <a:spLocks noChangeArrowheads="1"/>
          </p:cNvSpPr>
          <p:nvPr/>
        </p:nvSpPr>
        <p:spPr bwMode="auto">
          <a:xfrm>
            <a:off x="2775862" y="4515765"/>
            <a:ext cx="1174424" cy="338554"/>
          </a:xfrm>
          <a:prstGeom prst="rect">
            <a:avLst/>
          </a:prstGeom>
          <a:noFill/>
          <a:ln w="9525">
            <a:noFill/>
            <a:miter lim="800000"/>
            <a:headEnd/>
            <a:tailEnd/>
          </a:ln>
        </p:spPr>
        <p:txBody>
          <a:bodyPr wrap="none">
            <a:spAutoFit/>
          </a:bodyPr>
          <a:lstStyle/>
          <a:p>
            <a:r>
              <a:rPr lang="en-US" sz="1600" dirty="0"/>
              <a:t>getService()</a:t>
            </a:r>
          </a:p>
        </p:txBody>
      </p:sp>
      <p:sp>
        <p:nvSpPr>
          <p:cNvPr id="41019" name="Text Box 79"/>
          <p:cNvSpPr txBox="1">
            <a:spLocks noChangeArrowheads="1"/>
          </p:cNvSpPr>
          <p:nvPr/>
        </p:nvSpPr>
        <p:spPr bwMode="auto">
          <a:xfrm>
            <a:off x="11297805" y="4054631"/>
            <a:ext cx="877163" cy="400110"/>
          </a:xfrm>
          <a:prstGeom prst="rect">
            <a:avLst/>
          </a:prstGeom>
          <a:noFill/>
          <a:ln w="9525">
            <a:noFill/>
            <a:miter lim="800000"/>
            <a:headEnd/>
            <a:tailEnd/>
          </a:ln>
        </p:spPr>
        <p:txBody>
          <a:bodyPr wrap="none">
            <a:spAutoFit/>
          </a:bodyPr>
          <a:lstStyle/>
          <a:p>
            <a:pPr algn="ctr"/>
            <a:r>
              <a:rPr lang="en-US" sz="2000" b="1" dirty="0"/>
              <a:t>Model</a:t>
            </a:r>
          </a:p>
        </p:txBody>
      </p:sp>
      <p:sp>
        <p:nvSpPr>
          <p:cNvPr id="41020" name="Text Box 81"/>
          <p:cNvSpPr txBox="1">
            <a:spLocks noChangeArrowheads="1"/>
          </p:cNvSpPr>
          <p:nvPr/>
        </p:nvSpPr>
        <p:spPr bwMode="auto">
          <a:xfrm>
            <a:off x="5391681" y="3596553"/>
            <a:ext cx="1766061" cy="584775"/>
          </a:xfrm>
          <a:prstGeom prst="rect">
            <a:avLst/>
          </a:prstGeom>
          <a:noFill/>
          <a:ln w="9525">
            <a:noFill/>
            <a:miter lim="800000"/>
            <a:headEnd/>
            <a:tailEnd/>
          </a:ln>
        </p:spPr>
        <p:txBody>
          <a:bodyPr wrap="none">
            <a:spAutoFit/>
          </a:bodyPr>
          <a:lstStyle/>
          <a:p>
            <a:r>
              <a:rPr lang="en-US" sz="1600" dirty="0" err="1"/>
              <a:t>GenerateAccount</a:t>
            </a:r>
            <a:r>
              <a:rPr lang="en-US" sz="1600" dirty="0"/>
              <a:t>()</a:t>
            </a:r>
          </a:p>
          <a:p>
            <a:r>
              <a:rPr lang="en-US" sz="1600" dirty="0" err="1"/>
              <a:t>GenerateTList</a:t>
            </a:r>
            <a:r>
              <a:rPr lang="en-US" sz="1600" dirty="0"/>
              <a:t>()</a:t>
            </a:r>
          </a:p>
        </p:txBody>
      </p:sp>
      <p:sp>
        <p:nvSpPr>
          <p:cNvPr id="41021" name="Text Box 82"/>
          <p:cNvSpPr txBox="1">
            <a:spLocks noChangeArrowheads="1"/>
          </p:cNvSpPr>
          <p:nvPr/>
        </p:nvSpPr>
        <p:spPr bwMode="auto">
          <a:xfrm>
            <a:off x="6980127" y="4457583"/>
            <a:ext cx="1321259" cy="707886"/>
          </a:xfrm>
          <a:prstGeom prst="rect">
            <a:avLst/>
          </a:prstGeom>
          <a:noFill/>
          <a:ln w="9525">
            <a:noFill/>
            <a:miter lim="800000"/>
            <a:headEnd/>
            <a:tailEnd/>
          </a:ln>
        </p:spPr>
        <p:txBody>
          <a:bodyPr wrap="none">
            <a:spAutoFit/>
          </a:bodyPr>
          <a:lstStyle/>
          <a:p>
            <a:pPr algn="ctr"/>
            <a:r>
              <a:rPr lang="en-US" sz="2000" b="1" dirty="0"/>
              <a:t>Separated </a:t>
            </a:r>
          </a:p>
          <a:p>
            <a:pPr algn="ctr"/>
            <a:r>
              <a:rPr lang="en-US" sz="2000" b="1" dirty="0"/>
              <a:t>Interface</a:t>
            </a:r>
          </a:p>
        </p:txBody>
      </p:sp>
      <p:sp>
        <p:nvSpPr>
          <p:cNvPr id="41022" name="Text Box 83"/>
          <p:cNvSpPr txBox="1">
            <a:spLocks noChangeArrowheads="1"/>
          </p:cNvSpPr>
          <p:nvPr/>
        </p:nvSpPr>
        <p:spPr bwMode="auto">
          <a:xfrm>
            <a:off x="6459258" y="5761372"/>
            <a:ext cx="843500" cy="400110"/>
          </a:xfrm>
          <a:prstGeom prst="rect">
            <a:avLst/>
          </a:prstGeom>
          <a:noFill/>
          <a:ln w="9525">
            <a:noFill/>
            <a:miter lim="800000"/>
            <a:headEnd/>
            <a:tailEnd/>
          </a:ln>
        </p:spPr>
        <p:txBody>
          <a:bodyPr wrap="none">
            <a:spAutoFit/>
          </a:bodyPr>
          <a:lstStyle/>
          <a:p>
            <a:pPr algn="ctr"/>
            <a:r>
              <a:rPr lang="en-US" sz="2000" b="1" dirty="0"/>
              <a:t>Plugin</a:t>
            </a:r>
          </a:p>
        </p:txBody>
      </p:sp>
      <p:sp>
        <p:nvSpPr>
          <p:cNvPr id="41023" name="AutoShape 84"/>
          <p:cNvSpPr>
            <a:spLocks/>
          </p:cNvSpPr>
          <p:nvPr/>
        </p:nvSpPr>
        <p:spPr bwMode="auto">
          <a:xfrm>
            <a:off x="11049000" y="2299089"/>
            <a:ext cx="304800" cy="3886200"/>
          </a:xfrm>
          <a:prstGeom prst="rightBrace">
            <a:avLst>
              <a:gd name="adj1" fmla="val 106250"/>
              <a:gd name="adj2" fmla="val 50000"/>
            </a:avLst>
          </a:prstGeom>
          <a:noFill/>
          <a:ln w="25400">
            <a:solidFill>
              <a:schemeClr val="tx1"/>
            </a:solidFill>
            <a:round/>
            <a:headEnd/>
            <a:tailEnd/>
          </a:ln>
        </p:spPr>
        <p:txBody>
          <a:bodyPr wrap="none" anchor="ctr"/>
          <a:lstStyle/>
          <a:p>
            <a:endParaRPr lang="en-US" dirty="0"/>
          </a:p>
        </p:txBody>
      </p:sp>
      <p:sp>
        <p:nvSpPr>
          <p:cNvPr id="41024" name="Text Box 86"/>
          <p:cNvSpPr txBox="1">
            <a:spLocks noChangeArrowheads="1"/>
          </p:cNvSpPr>
          <p:nvPr/>
        </p:nvSpPr>
        <p:spPr bwMode="auto">
          <a:xfrm>
            <a:off x="4311676" y="3511434"/>
            <a:ext cx="1036822" cy="646331"/>
          </a:xfrm>
          <a:prstGeom prst="rect">
            <a:avLst/>
          </a:prstGeom>
          <a:noFill/>
          <a:ln w="9525">
            <a:noFill/>
            <a:miter lim="800000"/>
            <a:headEnd/>
            <a:tailEnd/>
          </a:ln>
        </p:spPr>
        <p:txBody>
          <a:bodyPr wrap="none">
            <a:spAutoFit/>
          </a:bodyPr>
          <a:lstStyle/>
          <a:p>
            <a:pPr algn="ctr"/>
            <a:r>
              <a:rPr lang="en-US" b="1" dirty="0"/>
              <a:t>Marker </a:t>
            </a:r>
          </a:p>
          <a:p>
            <a:pPr algn="ctr"/>
            <a:r>
              <a:rPr lang="en-US" b="1" dirty="0"/>
              <a:t>Interface</a:t>
            </a:r>
          </a:p>
        </p:txBody>
      </p:sp>
      <p:sp>
        <p:nvSpPr>
          <p:cNvPr id="66" name="Line 68"/>
          <p:cNvSpPr>
            <a:spLocks noChangeShapeType="1"/>
          </p:cNvSpPr>
          <p:nvPr/>
        </p:nvSpPr>
        <p:spPr bwMode="auto">
          <a:xfrm>
            <a:off x="8311668" y="2075896"/>
            <a:ext cx="1227620" cy="1173161"/>
          </a:xfrm>
          <a:prstGeom prst="line">
            <a:avLst/>
          </a:prstGeom>
          <a:noFill/>
          <a:ln w="28575">
            <a:solidFill>
              <a:schemeClr val="tx1"/>
            </a:solidFill>
            <a:prstDash val="dash"/>
            <a:round/>
            <a:headEnd/>
            <a:tailEnd type="arrow" w="lg" len="lg"/>
          </a:ln>
        </p:spPr>
        <p:txBody>
          <a:bodyPr/>
          <a:lstStyle/>
          <a:p>
            <a:endParaRPr lang="en-US" dirty="0"/>
          </a:p>
        </p:txBody>
      </p:sp>
      <p:sp>
        <p:nvSpPr>
          <p:cNvPr id="74" name="Rectangle 5"/>
          <p:cNvSpPr>
            <a:spLocks noChangeArrowheads="1"/>
          </p:cNvSpPr>
          <p:nvPr/>
        </p:nvSpPr>
        <p:spPr bwMode="auto">
          <a:xfrm>
            <a:off x="8006050" y="3230447"/>
            <a:ext cx="1638420" cy="734149"/>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75" name="Line 47"/>
          <p:cNvSpPr>
            <a:spLocks noChangeShapeType="1"/>
          </p:cNvSpPr>
          <p:nvPr/>
        </p:nvSpPr>
        <p:spPr bwMode="auto">
          <a:xfrm>
            <a:off x="8006050" y="3619383"/>
            <a:ext cx="1600200" cy="0"/>
          </a:xfrm>
          <a:prstGeom prst="line">
            <a:avLst/>
          </a:prstGeom>
          <a:noFill/>
          <a:ln w="9525">
            <a:solidFill>
              <a:schemeClr val="tx1"/>
            </a:solidFill>
            <a:round/>
            <a:headEnd/>
            <a:tailEnd/>
          </a:ln>
        </p:spPr>
        <p:txBody>
          <a:bodyPr/>
          <a:lstStyle/>
          <a:p>
            <a:endParaRPr lang="en-US" dirty="0"/>
          </a:p>
        </p:txBody>
      </p:sp>
      <p:sp>
        <p:nvSpPr>
          <p:cNvPr id="76" name="Text Box 53"/>
          <p:cNvSpPr txBox="1">
            <a:spLocks noChangeArrowheads="1"/>
          </p:cNvSpPr>
          <p:nvPr/>
        </p:nvSpPr>
        <p:spPr bwMode="auto">
          <a:xfrm>
            <a:off x="7987000" y="3230446"/>
            <a:ext cx="1423595" cy="369332"/>
          </a:xfrm>
          <a:prstGeom prst="rect">
            <a:avLst/>
          </a:prstGeom>
          <a:noFill/>
          <a:ln w="9525">
            <a:noFill/>
            <a:miter lim="800000"/>
            <a:headEnd/>
            <a:tailEnd/>
          </a:ln>
        </p:spPr>
        <p:txBody>
          <a:bodyPr wrap="none">
            <a:spAutoFit/>
          </a:bodyPr>
          <a:lstStyle/>
          <a:p>
            <a:r>
              <a:rPr lang="en-US" dirty="0" err="1"/>
              <a:t>PurchaseMgr</a:t>
            </a:r>
            <a:endParaRPr lang="en-US" dirty="0"/>
          </a:p>
        </p:txBody>
      </p:sp>
      <p:sp>
        <p:nvSpPr>
          <p:cNvPr id="77" name="Line 55"/>
          <p:cNvSpPr>
            <a:spLocks noChangeShapeType="1"/>
          </p:cNvSpPr>
          <p:nvPr/>
        </p:nvSpPr>
        <p:spPr bwMode="auto">
          <a:xfrm>
            <a:off x="8006050" y="3695583"/>
            <a:ext cx="1600200" cy="0"/>
          </a:xfrm>
          <a:prstGeom prst="line">
            <a:avLst/>
          </a:prstGeom>
          <a:noFill/>
          <a:ln w="9525">
            <a:solidFill>
              <a:schemeClr val="tx1"/>
            </a:solidFill>
            <a:round/>
            <a:headEnd/>
            <a:tailEnd/>
          </a:ln>
        </p:spPr>
        <p:txBody>
          <a:bodyPr/>
          <a:lstStyle/>
          <a:p>
            <a:endParaRPr lang="en-US" dirty="0"/>
          </a:p>
        </p:txBody>
      </p:sp>
      <p:sp>
        <p:nvSpPr>
          <p:cNvPr id="78" name="Text Box 81"/>
          <p:cNvSpPr txBox="1">
            <a:spLocks noChangeArrowheads="1"/>
          </p:cNvSpPr>
          <p:nvPr/>
        </p:nvSpPr>
        <p:spPr bwMode="auto">
          <a:xfrm>
            <a:off x="8021931" y="3643075"/>
            <a:ext cx="1958446" cy="338554"/>
          </a:xfrm>
          <a:prstGeom prst="rect">
            <a:avLst/>
          </a:prstGeom>
          <a:noFill/>
          <a:ln w="9525">
            <a:noFill/>
            <a:miter lim="800000"/>
            <a:headEnd/>
            <a:tailEnd/>
          </a:ln>
        </p:spPr>
        <p:txBody>
          <a:bodyPr wrap="square">
            <a:spAutoFit/>
          </a:bodyPr>
          <a:lstStyle/>
          <a:p>
            <a:r>
              <a:rPr lang="en-US" sz="1600" dirty="0" err="1"/>
              <a:t>ProcessPurchase</a:t>
            </a:r>
            <a:r>
              <a:rPr lang="en-US" sz="1600" dirty="0"/>
              <a:t>()</a:t>
            </a:r>
          </a:p>
        </p:txBody>
      </p:sp>
      <p:sp>
        <p:nvSpPr>
          <p:cNvPr id="79" name="Line 57"/>
          <p:cNvSpPr>
            <a:spLocks noChangeShapeType="1"/>
          </p:cNvSpPr>
          <p:nvPr/>
        </p:nvSpPr>
        <p:spPr bwMode="auto">
          <a:xfrm flipH="1" flipV="1">
            <a:off x="6007686" y="2857382"/>
            <a:ext cx="1914136" cy="429657"/>
          </a:xfrm>
          <a:prstGeom prst="line">
            <a:avLst/>
          </a:prstGeom>
          <a:noFill/>
          <a:ln w="28575">
            <a:solidFill>
              <a:schemeClr val="tx1"/>
            </a:solidFill>
            <a:round/>
            <a:headEnd/>
            <a:tailEnd type="triangle" w="lg" len="lg"/>
          </a:ln>
        </p:spPr>
        <p:txBody>
          <a:bodyPr/>
          <a:lstStyle/>
          <a:p>
            <a:endParaRPr lang="en-US" dirty="0"/>
          </a:p>
        </p:txBody>
      </p:sp>
      <p:sp>
        <p:nvSpPr>
          <p:cNvPr id="80" name="Text Box 27"/>
          <p:cNvSpPr txBox="1">
            <a:spLocks noChangeArrowheads="1"/>
          </p:cNvSpPr>
          <p:nvPr/>
        </p:nvSpPr>
        <p:spPr bwMode="auto">
          <a:xfrm>
            <a:off x="5688959" y="5511047"/>
            <a:ext cx="2151743" cy="369332"/>
          </a:xfrm>
          <a:prstGeom prst="rect">
            <a:avLst/>
          </a:prstGeom>
          <a:noFill/>
          <a:ln w="9525">
            <a:noFill/>
            <a:miter lim="800000"/>
            <a:headEnd/>
            <a:tailEnd/>
          </a:ln>
        </p:spPr>
        <p:txBody>
          <a:bodyPr wrap="none">
            <a:spAutoFit/>
          </a:bodyPr>
          <a:lstStyle/>
          <a:p>
            <a:r>
              <a:rPr lang="en-US" dirty="0" err="1"/>
              <a:t>AccountSvcJSONImpl</a:t>
            </a:r>
            <a:endParaRPr lang="en-US" dirty="0"/>
          </a:p>
        </p:txBody>
      </p:sp>
      <p:sp>
        <p:nvSpPr>
          <p:cNvPr id="81" name="Rectangle 4"/>
          <p:cNvSpPr>
            <a:spLocks noChangeArrowheads="1"/>
          </p:cNvSpPr>
          <p:nvPr/>
        </p:nvSpPr>
        <p:spPr bwMode="auto">
          <a:xfrm>
            <a:off x="8287206" y="5268413"/>
            <a:ext cx="2345395" cy="609600"/>
          </a:xfrm>
          <a:prstGeom prst="rect">
            <a:avLst/>
          </a:prstGeom>
          <a:solidFill>
            <a:srgbClr val="C0C0C0"/>
          </a:solidFill>
          <a:ln w="9525">
            <a:solidFill>
              <a:schemeClr val="tx1"/>
            </a:solidFill>
            <a:miter lim="800000"/>
            <a:headEnd/>
            <a:tailEnd/>
          </a:ln>
        </p:spPr>
        <p:txBody>
          <a:bodyPr wrap="none" anchor="ctr"/>
          <a:lstStyle/>
          <a:p>
            <a:endParaRPr lang="en-US" dirty="0"/>
          </a:p>
        </p:txBody>
      </p:sp>
      <p:sp>
        <p:nvSpPr>
          <p:cNvPr id="82" name="Text Box 27"/>
          <p:cNvSpPr txBox="1">
            <a:spLocks noChangeArrowheads="1"/>
          </p:cNvSpPr>
          <p:nvPr/>
        </p:nvSpPr>
        <p:spPr bwMode="auto">
          <a:xfrm>
            <a:off x="8253687" y="5545830"/>
            <a:ext cx="2462149" cy="369332"/>
          </a:xfrm>
          <a:prstGeom prst="rect">
            <a:avLst/>
          </a:prstGeom>
          <a:noFill/>
          <a:ln w="9525">
            <a:noFill/>
            <a:miter lim="800000"/>
            <a:headEnd/>
            <a:tailEnd/>
          </a:ln>
        </p:spPr>
        <p:txBody>
          <a:bodyPr wrap="none">
            <a:spAutoFit/>
          </a:bodyPr>
          <a:lstStyle/>
          <a:p>
            <a:r>
              <a:rPr lang="en-US" dirty="0" err="1"/>
              <a:t>TransactionSvcJSONImpl</a:t>
            </a:r>
            <a:endParaRPr lang="en-US" dirty="0"/>
          </a:p>
        </p:txBody>
      </p:sp>
      <p:sp>
        <p:nvSpPr>
          <p:cNvPr id="83" name="Rectangle 25"/>
          <p:cNvSpPr>
            <a:spLocks noChangeArrowheads="1"/>
          </p:cNvSpPr>
          <p:nvPr/>
        </p:nvSpPr>
        <p:spPr bwMode="auto">
          <a:xfrm>
            <a:off x="8311668" y="4926464"/>
            <a:ext cx="1609691"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84" name="Text Box 27"/>
          <p:cNvSpPr txBox="1">
            <a:spLocks noChangeArrowheads="1"/>
          </p:cNvSpPr>
          <p:nvPr/>
        </p:nvSpPr>
        <p:spPr bwMode="auto">
          <a:xfrm>
            <a:off x="8265665" y="4889315"/>
            <a:ext cx="1622175" cy="369332"/>
          </a:xfrm>
          <a:prstGeom prst="rect">
            <a:avLst/>
          </a:prstGeom>
          <a:noFill/>
          <a:ln w="9525">
            <a:noFill/>
            <a:miter lim="800000"/>
            <a:headEnd/>
            <a:tailEnd/>
          </a:ln>
        </p:spPr>
        <p:txBody>
          <a:bodyPr wrap="none">
            <a:spAutoFit/>
          </a:bodyPr>
          <a:lstStyle/>
          <a:p>
            <a:r>
              <a:rPr lang="en-US" dirty="0" err="1"/>
              <a:t>ITransactionSvc</a:t>
            </a:r>
            <a:endParaRPr lang="en-US" dirty="0"/>
          </a:p>
        </p:txBody>
      </p:sp>
      <p:sp>
        <p:nvSpPr>
          <p:cNvPr id="85" name="Line 32"/>
          <p:cNvSpPr>
            <a:spLocks noChangeShapeType="1"/>
          </p:cNvSpPr>
          <p:nvPr/>
        </p:nvSpPr>
        <p:spPr bwMode="auto">
          <a:xfrm flipH="1">
            <a:off x="7987537" y="5401704"/>
            <a:ext cx="299669" cy="562156"/>
          </a:xfrm>
          <a:prstGeom prst="line">
            <a:avLst/>
          </a:prstGeom>
          <a:noFill/>
          <a:ln w="28575">
            <a:solidFill>
              <a:schemeClr val="tx1"/>
            </a:solidFill>
            <a:prstDash val="dash"/>
            <a:round/>
            <a:headEnd/>
            <a:tailEnd type="arrow" w="lg" len="lg"/>
          </a:ln>
        </p:spPr>
        <p:txBody>
          <a:bodyPr/>
          <a:lstStyle/>
          <a:p>
            <a:endParaRPr lang="en-US" dirty="0"/>
          </a:p>
        </p:txBody>
      </p:sp>
      <p:sp>
        <p:nvSpPr>
          <p:cNvPr id="86" name="Rectangle 25"/>
          <p:cNvSpPr>
            <a:spLocks noChangeArrowheads="1"/>
          </p:cNvSpPr>
          <p:nvPr/>
        </p:nvSpPr>
        <p:spPr bwMode="auto">
          <a:xfrm>
            <a:off x="7719158" y="5990926"/>
            <a:ext cx="1109976" cy="512149"/>
          </a:xfrm>
          <a:prstGeom prst="rect">
            <a:avLst/>
          </a:prstGeom>
          <a:solidFill>
            <a:schemeClr val="bg1"/>
          </a:solidFill>
          <a:ln w="9525">
            <a:solidFill>
              <a:schemeClr val="tx1"/>
            </a:solidFill>
            <a:miter lim="800000"/>
            <a:headEnd/>
            <a:tailEnd/>
          </a:ln>
        </p:spPr>
        <p:txBody>
          <a:bodyPr wrap="none" anchor="ctr"/>
          <a:lstStyle/>
          <a:p>
            <a:r>
              <a:rPr lang="en-US" dirty="0"/>
              <a:t>Purchase</a:t>
            </a:r>
          </a:p>
        </p:txBody>
      </p:sp>
      <p:sp>
        <p:nvSpPr>
          <p:cNvPr id="87" name="Line 57"/>
          <p:cNvSpPr>
            <a:spLocks noChangeShapeType="1"/>
          </p:cNvSpPr>
          <p:nvPr/>
        </p:nvSpPr>
        <p:spPr bwMode="auto">
          <a:xfrm flipV="1">
            <a:off x="8877590" y="6272632"/>
            <a:ext cx="728659" cy="8495"/>
          </a:xfrm>
          <a:prstGeom prst="line">
            <a:avLst/>
          </a:prstGeom>
          <a:noFill/>
          <a:ln w="28575">
            <a:solidFill>
              <a:schemeClr val="tx1"/>
            </a:solidFill>
            <a:round/>
            <a:headEnd/>
            <a:tailEnd type="triangle" w="lg" len="lg"/>
          </a:ln>
        </p:spPr>
        <p:txBody>
          <a:bodyPr/>
          <a:lstStyle/>
          <a:p>
            <a:endParaRPr lang="en-US" dirty="0"/>
          </a:p>
        </p:txBody>
      </p:sp>
      <p:sp>
        <p:nvSpPr>
          <p:cNvPr id="88" name="Text Box 51"/>
          <p:cNvSpPr txBox="1">
            <a:spLocks noChangeArrowheads="1"/>
          </p:cNvSpPr>
          <p:nvPr/>
        </p:nvSpPr>
        <p:spPr bwMode="auto">
          <a:xfrm>
            <a:off x="8852391" y="6246765"/>
            <a:ext cx="837217" cy="338554"/>
          </a:xfrm>
          <a:prstGeom prst="rect">
            <a:avLst/>
          </a:prstGeom>
          <a:noFill/>
          <a:ln w="9525">
            <a:noFill/>
            <a:miter lim="800000"/>
            <a:headEnd/>
            <a:tailEnd/>
          </a:ln>
        </p:spPr>
        <p:txBody>
          <a:bodyPr wrap="none">
            <a:spAutoFit/>
          </a:bodyPr>
          <a:lstStyle/>
          <a:p>
            <a:r>
              <a:rPr lang="en-US" sz="1600" dirty="0"/>
              <a:t>extends</a:t>
            </a:r>
          </a:p>
        </p:txBody>
      </p:sp>
      <p:sp>
        <p:nvSpPr>
          <p:cNvPr id="89" name="Rectangle 25"/>
          <p:cNvSpPr>
            <a:spLocks noChangeArrowheads="1"/>
          </p:cNvSpPr>
          <p:nvPr/>
        </p:nvSpPr>
        <p:spPr bwMode="auto">
          <a:xfrm>
            <a:off x="9644470" y="6045923"/>
            <a:ext cx="1250542" cy="512149"/>
          </a:xfrm>
          <a:prstGeom prst="rect">
            <a:avLst/>
          </a:prstGeom>
          <a:solidFill>
            <a:schemeClr val="bg1"/>
          </a:solidFill>
          <a:ln w="9525">
            <a:solidFill>
              <a:schemeClr val="tx1"/>
            </a:solidFill>
            <a:miter lim="800000"/>
            <a:headEnd/>
            <a:tailEnd/>
          </a:ln>
        </p:spPr>
        <p:txBody>
          <a:bodyPr wrap="none" anchor="ctr"/>
          <a:lstStyle/>
          <a:p>
            <a:r>
              <a:rPr lang="en-US" dirty="0"/>
              <a:t>Transaction</a:t>
            </a:r>
          </a:p>
        </p:txBody>
      </p:sp>
      <p:sp>
        <p:nvSpPr>
          <p:cNvPr id="90" name="Line 49"/>
          <p:cNvSpPr>
            <a:spLocks noChangeShapeType="1"/>
          </p:cNvSpPr>
          <p:nvPr/>
        </p:nvSpPr>
        <p:spPr bwMode="auto">
          <a:xfrm>
            <a:off x="8852391" y="4027187"/>
            <a:ext cx="25199" cy="911409"/>
          </a:xfrm>
          <a:prstGeom prst="line">
            <a:avLst/>
          </a:prstGeom>
          <a:noFill/>
          <a:ln w="28575">
            <a:solidFill>
              <a:schemeClr val="tx1"/>
            </a:solidFill>
            <a:prstDash val="dash"/>
            <a:round/>
            <a:headEnd/>
            <a:tailEnd type="arrow" w="lg" len="lg"/>
          </a:ln>
        </p:spPr>
        <p:txBody>
          <a:bodyPr/>
          <a:lstStyle/>
          <a:p>
            <a:endParaRPr lang="en-US" dirty="0"/>
          </a:p>
        </p:txBody>
      </p:sp>
      <p:sp>
        <p:nvSpPr>
          <p:cNvPr id="91" name="Text Box 75"/>
          <p:cNvSpPr txBox="1">
            <a:spLocks noChangeArrowheads="1"/>
          </p:cNvSpPr>
          <p:nvPr/>
        </p:nvSpPr>
        <p:spPr bwMode="auto">
          <a:xfrm>
            <a:off x="8852391" y="4200831"/>
            <a:ext cx="601447" cy="369332"/>
          </a:xfrm>
          <a:prstGeom prst="rect">
            <a:avLst/>
          </a:prstGeom>
          <a:noFill/>
          <a:ln w="9525">
            <a:noFill/>
            <a:miter lim="800000"/>
            <a:headEnd/>
            <a:tailEnd/>
          </a:ln>
        </p:spPr>
        <p:txBody>
          <a:bodyPr wrap="none">
            <a:spAutoFit/>
          </a:bodyPr>
          <a:lstStyle/>
          <a:p>
            <a:r>
              <a:rPr lang="en-US" dirty="0"/>
              <a:t>uses</a:t>
            </a:r>
          </a:p>
        </p:txBody>
      </p:sp>
    </p:spTree>
    <p:extLst>
      <p:ext uri="{BB962C8B-B14F-4D97-AF65-F5344CB8AC3E}">
        <p14:creationId xmlns:p14="http://schemas.microsoft.com/office/powerpoint/2010/main" val="202375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t>Use Case: Process Exchange</a:t>
            </a:r>
          </a:p>
        </p:txBody>
      </p:sp>
      <p:sp>
        <p:nvSpPr>
          <p:cNvPr id="40963" name="Rectangle 4"/>
          <p:cNvSpPr>
            <a:spLocks noChangeArrowheads="1"/>
          </p:cNvSpPr>
          <p:nvPr/>
        </p:nvSpPr>
        <p:spPr bwMode="auto">
          <a:xfrm>
            <a:off x="5722479" y="5233630"/>
            <a:ext cx="2075576" cy="609600"/>
          </a:xfrm>
          <a:prstGeom prst="rect">
            <a:avLst/>
          </a:prstGeom>
          <a:solidFill>
            <a:srgbClr val="C0C0C0"/>
          </a:solidFill>
          <a:ln w="9525">
            <a:solidFill>
              <a:schemeClr val="tx1"/>
            </a:solidFill>
            <a:miter lim="800000"/>
            <a:headEnd/>
            <a:tailEnd/>
          </a:ln>
        </p:spPr>
        <p:txBody>
          <a:bodyPr wrap="none" anchor="ctr"/>
          <a:lstStyle/>
          <a:p>
            <a:endParaRPr lang="en-US" dirty="0"/>
          </a:p>
        </p:txBody>
      </p:sp>
      <p:sp>
        <p:nvSpPr>
          <p:cNvPr id="40964" name="Rectangle 5"/>
          <p:cNvSpPr>
            <a:spLocks noChangeArrowheads="1"/>
          </p:cNvSpPr>
          <p:nvPr/>
        </p:nvSpPr>
        <p:spPr bwMode="auto">
          <a:xfrm>
            <a:off x="5442861" y="3230447"/>
            <a:ext cx="1610267" cy="932102"/>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65" name="Text Box 6"/>
          <p:cNvSpPr txBox="1">
            <a:spLocks noChangeArrowheads="1"/>
          </p:cNvSpPr>
          <p:nvPr/>
        </p:nvSpPr>
        <p:spPr bwMode="auto">
          <a:xfrm>
            <a:off x="0" y="1614231"/>
            <a:ext cx="1817101" cy="461665"/>
          </a:xfrm>
          <a:prstGeom prst="rect">
            <a:avLst/>
          </a:prstGeom>
          <a:noFill/>
          <a:ln w="9525">
            <a:noFill/>
            <a:miter lim="800000"/>
            <a:headEnd/>
            <a:tailEnd/>
          </a:ln>
        </p:spPr>
        <p:txBody>
          <a:bodyPr wrap="none">
            <a:spAutoFit/>
          </a:bodyPr>
          <a:lstStyle/>
          <a:p>
            <a:r>
              <a:rPr lang="en-US" sz="2400" b="1" dirty="0"/>
              <a:t>Presentation</a:t>
            </a:r>
          </a:p>
        </p:txBody>
      </p:sp>
      <p:sp>
        <p:nvSpPr>
          <p:cNvPr id="40966" name="Text Box 7"/>
          <p:cNvSpPr txBox="1">
            <a:spLocks noChangeArrowheads="1"/>
          </p:cNvSpPr>
          <p:nvPr/>
        </p:nvSpPr>
        <p:spPr bwMode="auto">
          <a:xfrm>
            <a:off x="-23273" y="2806998"/>
            <a:ext cx="1289135" cy="461665"/>
          </a:xfrm>
          <a:prstGeom prst="rect">
            <a:avLst/>
          </a:prstGeom>
          <a:noFill/>
          <a:ln w="9525">
            <a:noFill/>
            <a:miter lim="800000"/>
            <a:headEnd/>
            <a:tailEnd/>
          </a:ln>
        </p:spPr>
        <p:txBody>
          <a:bodyPr wrap="none">
            <a:spAutoFit/>
          </a:bodyPr>
          <a:lstStyle/>
          <a:p>
            <a:r>
              <a:rPr lang="en-US" sz="2400" b="1" dirty="0"/>
              <a:t>Business</a:t>
            </a:r>
          </a:p>
        </p:txBody>
      </p:sp>
      <p:sp>
        <p:nvSpPr>
          <p:cNvPr id="40967" name="Text Box 8"/>
          <p:cNvSpPr txBox="1">
            <a:spLocks noChangeArrowheads="1"/>
          </p:cNvSpPr>
          <p:nvPr/>
        </p:nvSpPr>
        <p:spPr bwMode="auto">
          <a:xfrm>
            <a:off x="-23273" y="6041410"/>
            <a:ext cx="1186543" cy="461665"/>
          </a:xfrm>
          <a:prstGeom prst="rect">
            <a:avLst/>
          </a:prstGeom>
          <a:noFill/>
          <a:ln w="9525">
            <a:noFill/>
            <a:miter lim="800000"/>
            <a:headEnd/>
            <a:tailEnd/>
          </a:ln>
        </p:spPr>
        <p:txBody>
          <a:bodyPr wrap="none">
            <a:spAutoFit/>
          </a:bodyPr>
          <a:lstStyle/>
          <a:p>
            <a:r>
              <a:rPr lang="en-US" sz="2400" b="1" dirty="0"/>
              <a:t>Domain</a:t>
            </a:r>
          </a:p>
        </p:txBody>
      </p:sp>
      <p:sp>
        <p:nvSpPr>
          <p:cNvPr id="40968" name="Text Box 9"/>
          <p:cNvSpPr txBox="1">
            <a:spLocks noChangeArrowheads="1"/>
          </p:cNvSpPr>
          <p:nvPr/>
        </p:nvSpPr>
        <p:spPr bwMode="auto">
          <a:xfrm>
            <a:off x="0" y="4146580"/>
            <a:ext cx="1171603" cy="461665"/>
          </a:xfrm>
          <a:prstGeom prst="rect">
            <a:avLst/>
          </a:prstGeom>
          <a:noFill/>
          <a:ln w="9525">
            <a:noFill/>
            <a:miter lim="800000"/>
            <a:headEnd/>
            <a:tailEnd/>
          </a:ln>
        </p:spPr>
        <p:txBody>
          <a:bodyPr wrap="none">
            <a:spAutoFit/>
          </a:bodyPr>
          <a:lstStyle/>
          <a:p>
            <a:r>
              <a:rPr lang="en-US" sz="2400" b="1" dirty="0"/>
              <a:t>Service </a:t>
            </a:r>
          </a:p>
        </p:txBody>
      </p:sp>
      <p:sp>
        <p:nvSpPr>
          <p:cNvPr id="40969" name="Rectangle 10"/>
          <p:cNvSpPr>
            <a:spLocks noChangeArrowheads="1"/>
          </p:cNvSpPr>
          <p:nvPr/>
        </p:nvSpPr>
        <p:spPr bwMode="auto">
          <a:xfrm>
            <a:off x="4831675" y="5981583"/>
            <a:ext cx="1058544" cy="318136"/>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71" name="Text Box 12"/>
          <p:cNvSpPr txBox="1">
            <a:spLocks noChangeArrowheads="1"/>
          </p:cNvSpPr>
          <p:nvPr/>
        </p:nvSpPr>
        <p:spPr bwMode="auto">
          <a:xfrm>
            <a:off x="4831676" y="5905383"/>
            <a:ext cx="951671" cy="369332"/>
          </a:xfrm>
          <a:prstGeom prst="rect">
            <a:avLst/>
          </a:prstGeom>
          <a:noFill/>
          <a:ln w="9525">
            <a:noFill/>
            <a:miter lim="800000"/>
            <a:headEnd/>
            <a:tailEnd/>
          </a:ln>
        </p:spPr>
        <p:txBody>
          <a:bodyPr wrap="none">
            <a:spAutoFit/>
          </a:bodyPr>
          <a:lstStyle/>
          <a:p>
            <a:r>
              <a:rPr lang="en-US" dirty="0"/>
              <a:t>Account</a:t>
            </a:r>
          </a:p>
        </p:txBody>
      </p:sp>
      <p:sp>
        <p:nvSpPr>
          <p:cNvPr id="40973" name="Rectangle 22"/>
          <p:cNvSpPr>
            <a:spLocks noChangeArrowheads="1"/>
          </p:cNvSpPr>
          <p:nvPr/>
        </p:nvSpPr>
        <p:spPr bwMode="auto">
          <a:xfrm>
            <a:off x="2793324" y="4138495"/>
            <a:ext cx="1171467" cy="700087"/>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74" name="Line 23"/>
          <p:cNvSpPr>
            <a:spLocks noChangeShapeType="1"/>
          </p:cNvSpPr>
          <p:nvPr/>
        </p:nvSpPr>
        <p:spPr bwMode="auto">
          <a:xfrm>
            <a:off x="2793325" y="4519496"/>
            <a:ext cx="1143000" cy="0"/>
          </a:xfrm>
          <a:prstGeom prst="line">
            <a:avLst/>
          </a:prstGeom>
          <a:noFill/>
          <a:ln w="9525">
            <a:solidFill>
              <a:schemeClr val="tx1"/>
            </a:solidFill>
            <a:round/>
            <a:headEnd/>
            <a:tailEnd/>
          </a:ln>
        </p:spPr>
        <p:txBody>
          <a:bodyPr/>
          <a:lstStyle/>
          <a:p>
            <a:endParaRPr lang="en-US" dirty="0"/>
          </a:p>
        </p:txBody>
      </p:sp>
      <p:sp>
        <p:nvSpPr>
          <p:cNvPr id="40975" name="Text Box 24"/>
          <p:cNvSpPr txBox="1">
            <a:spLocks noChangeArrowheads="1"/>
          </p:cNvSpPr>
          <p:nvPr/>
        </p:nvSpPr>
        <p:spPr bwMode="auto">
          <a:xfrm>
            <a:off x="2888576" y="4146433"/>
            <a:ext cx="874663" cy="369332"/>
          </a:xfrm>
          <a:prstGeom prst="rect">
            <a:avLst/>
          </a:prstGeom>
          <a:noFill/>
          <a:ln w="9525">
            <a:noFill/>
            <a:miter lim="800000"/>
            <a:headEnd/>
            <a:tailEnd/>
          </a:ln>
        </p:spPr>
        <p:txBody>
          <a:bodyPr wrap="none">
            <a:spAutoFit/>
          </a:bodyPr>
          <a:lstStyle/>
          <a:p>
            <a:r>
              <a:rPr lang="en-US" dirty="0"/>
              <a:t>Factory</a:t>
            </a:r>
          </a:p>
        </p:txBody>
      </p:sp>
      <p:sp>
        <p:nvSpPr>
          <p:cNvPr id="40976" name="Rectangle 25"/>
          <p:cNvSpPr>
            <a:spLocks noChangeArrowheads="1"/>
          </p:cNvSpPr>
          <p:nvPr/>
        </p:nvSpPr>
        <p:spPr bwMode="auto">
          <a:xfrm>
            <a:off x="5715913" y="4938596"/>
            <a:ext cx="1389063"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77" name="Line 26"/>
          <p:cNvSpPr>
            <a:spLocks noChangeShapeType="1"/>
          </p:cNvSpPr>
          <p:nvPr/>
        </p:nvSpPr>
        <p:spPr bwMode="auto">
          <a:xfrm>
            <a:off x="5715912" y="5295783"/>
            <a:ext cx="1371600" cy="0"/>
          </a:xfrm>
          <a:prstGeom prst="line">
            <a:avLst/>
          </a:prstGeom>
          <a:noFill/>
          <a:ln w="9525">
            <a:solidFill>
              <a:schemeClr val="tx1"/>
            </a:solidFill>
            <a:round/>
            <a:headEnd/>
            <a:tailEnd/>
          </a:ln>
        </p:spPr>
        <p:txBody>
          <a:bodyPr/>
          <a:lstStyle/>
          <a:p>
            <a:endParaRPr lang="en-US" dirty="0"/>
          </a:p>
        </p:txBody>
      </p:sp>
      <p:sp>
        <p:nvSpPr>
          <p:cNvPr id="40978" name="Text Box 27"/>
          <p:cNvSpPr txBox="1">
            <a:spLocks noChangeArrowheads="1"/>
          </p:cNvSpPr>
          <p:nvPr/>
        </p:nvSpPr>
        <p:spPr bwMode="auto">
          <a:xfrm>
            <a:off x="5669910" y="4901447"/>
            <a:ext cx="1311769" cy="369332"/>
          </a:xfrm>
          <a:prstGeom prst="rect">
            <a:avLst/>
          </a:prstGeom>
          <a:noFill/>
          <a:ln w="9525">
            <a:noFill/>
            <a:miter lim="800000"/>
            <a:headEnd/>
            <a:tailEnd/>
          </a:ln>
        </p:spPr>
        <p:txBody>
          <a:bodyPr wrap="none">
            <a:spAutoFit/>
          </a:bodyPr>
          <a:lstStyle/>
          <a:p>
            <a:r>
              <a:rPr lang="en-US" dirty="0" err="1"/>
              <a:t>IAccountSvc</a:t>
            </a:r>
            <a:endParaRPr lang="en-US" dirty="0"/>
          </a:p>
        </p:txBody>
      </p:sp>
      <p:sp>
        <p:nvSpPr>
          <p:cNvPr id="40979" name="Line 31"/>
          <p:cNvSpPr>
            <a:spLocks noChangeShapeType="1"/>
          </p:cNvSpPr>
          <p:nvPr/>
        </p:nvSpPr>
        <p:spPr bwMode="auto">
          <a:xfrm>
            <a:off x="3995062" y="4367097"/>
            <a:ext cx="381000" cy="14287"/>
          </a:xfrm>
          <a:prstGeom prst="line">
            <a:avLst/>
          </a:prstGeom>
          <a:noFill/>
          <a:ln w="28575">
            <a:solidFill>
              <a:schemeClr val="tx1"/>
            </a:solidFill>
            <a:prstDash val="dash"/>
            <a:round/>
            <a:headEnd/>
            <a:tailEnd type="arrow" w="lg" len="lg"/>
          </a:ln>
        </p:spPr>
        <p:txBody>
          <a:bodyPr/>
          <a:lstStyle/>
          <a:p>
            <a:endParaRPr lang="en-US" dirty="0"/>
          </a:p>
        </p:txBody>
      </p:sp>
      <p:sp>
        <p:nvSpPr>
          <p:cNvPr id="40980" name="Line 32"/>
          <p:cNvSpPr>
            <a:spLocks noChangeShapeType="1"/>
          </p:cNvSpPr>
          <p:nvPr/>
        </p:nvSpPr>
        <p:spPr bwMode="auto">
          <a:xfrm flipH="1">
            <a:off x="5442862" y="5524383"/>
            <a:ext cx="304800" cy="457200"/>
          </a:xfrm>
          <a:prstGeom prst="line">
            <a:avLst/>
          </a:prstGeom>
          <a:noFill/>
          <a:ln w="28575">
            <a:solidFill>
              <a:schemeClr val="tx1"/>
            </a:solidFill>
            <a:prstDash val="dash"/>
            <a:round/>
            <a:headEnd/>
            <a:tailEnd type="arrow" w="lg" len="lg"/>
          </a:ln>
        </p:spPr>
        <p:txBody>
          <a:bodyPr/>
          <a:lstStyle/>
          <a:p>
            <a:endParaRPr lang="en-US" dirty="0"/>
          </a:p>
        </p:txBody>
      </p:sp>
      <p:sp>
        <p:nvSpPr>
          <p:cNvPr id="40981" name="Rectangle 34"/>
          <p:cNvSpPr>
            <a:spLocks noChangeArrowheads="1"/>
          </p:cNvSpPr>
          <p:nvPr/>
        </p:nvSpPr>
        <p:spPr bwMode="auto">
          <a:xfrm>
            <a:off x="4376062" y="4076583"/>
            <a:ext cx="997923"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82" name="Line 35"/>
          <p:cNvSpPr>
            <a:spLocks noChangeShapeType="1"/>
          </p:cNvSpPr>
          <p:nvPr/>
        </p:nvSpPr>
        <p:spPr bwMode="auto">
          <a:xfrm flipV="1">
            <a:off x="4376062" y="4445915"/>
            <a:ext cx="982339" cy="11668"/>
          </a:xfrm>
          <a:prstGeom prst="line">
            <a:avLst/>
          </a:prstGeom>
          <a:noFill/>
          <a:ln w="9525">
            <a:solidFill>
              <a:schemeClr val="tx1"/>
            </a:solidFill>
            <a:round/>
            <a:headEnd/>
            <a:tailEnd/>
          </a:ln>
        </p:spPr>
        <p:txBody>
          <a:bodyPr/>
          <a:lstStyle/>
          <a:p>
            <a:endParaRPr lang="en-US" dirty="0"/>
          </a:p>
        </p:txBody>
      </p:sp>
      <p:sp>
        <p:nvSpPr>
          <p:cNvPr id="40983" name="Text Box 36"/>
          <p:cNvSpPr txBox="1">
            <a:spLocks noChangeArrowheads="1"/>
          </p:cNvSpPr>
          <p:nvPr/>
        </p:nvSpPr>
        <p:spPr bwMode="auto">
          <a:xfrm>
            <a:off x="4452262" y="4076583"/>
            <a:ext cx="916148" cy="369332"/>
          </a:xfrm>
          <a:prstGeom prst="rect">
            <a:avLst/>
          </a:prstGeom>
          <a:noFill/>
          <a:ln w="9525">
            <a:noFill/>
            <a:miter lim="800000"/>
            <a:headEnd/>
            <a:tailEnd/>
          </a:ln>
        </p:spPr>
        <p:txBody>
          <a:bodyPr wrap="none">
            <a:spAutoFit/>
          </a:bodyPr>
          <a:lstStyle/>
          <a:p>
            <a:r>
              <a:rPr lang="en-US" dirty="0"/>
              <a:t>IService</a:t>
            </a:r>
          </a:p>
        </p:txBody>
      </p:sp>
      <p:sp>
        <p:nvSpPr>
          <p:cNvPr id="40984" name="Line 38"/>
          <p:cNvSpPr>
            <a:spLocks noChangeShapeType="1"/>
          </p:cNvSpPr>
          <p:nvPr/>
        </p:nvSpPr>
        <p:spPr bwMode="auto">
          <a:xfrm flipH="1" flipV="1">
            <a:off x="5061862" y="4686183"/>
            <a:ext cx="609600" cy="304800"/>
          </a:xfrm>
          <a:prstGeom prst="line">
            <a:avLst/>
          </a:prstGeom>
          <a:noFill/>
          <a:ln w="28575">
            <a:solidFill>
              <a:schemeClr val="tx1"/>
            </a:solidFill>
            <a:prstDash val="dash"/>
            <a:round/>
            <a:headEnd/>
            <a:tailEnd type="triangle" w="lg" len="lg"/>
          </a:ln>
        </p:spPr>
        <p:txBody>
          <a:bodyPr/>
          <a:lstStyle/>
          <a:p>
            <a:endParaRPr lang="en-US" dirty="0"/>
          </a:p>
        </p:txBody>
      </p:sp>
      <p:sp>
        <p:nvSpPr>
          <p:cNvPr id="40985" name="AutoShape 40"/>
          <p:cNvSpPr>
            <a:spLocks noChangeArrowheads="1"/>
          </p:cNvSpPr>
          <p:nvPr/>
        </p:nvSpPr>
        <p:spPr bwMode="auto">
          <a:xfrm>
            <a:off x="2775862" y="4990983"/>
            <a:ext cx="1143000" cy="304800"/>
          </a:xfrm>
          <a:prstGeom prst="can">
            <a:avLst>
              <a:gd name="adj" fmla="val 25000"/>
            </a:avLst>
          </a:prstGeom>
          <a:solidFill>
            <a:schemeClr val="bg1"/>
          </a:solidFill>
          <a:ln w="9525">
            <a:solidFill>
              <a:schemeClr val="tx1"/>
            </a:solidFill>
            <a:round/>
            <a:headEnd/>
            <a:tailEnd/>
          </a:ln>
        </p:spPr>
        <p:txBody>
          <a:bodyPr wrap="none" anchor="ctr"/>
          <a:lstStyle/>
          <a:p>
            <a:endParaRPr lang="en-US" dirty="0"/>
          </a:p>
        </p:txBody>
      </p:sp>
      <p:sp>
        <p:nvSpPr>
          <p:cNvPr id="40986" name="Text Box 41"/>
          <p:cNvSpPr txBox="1">
            <a:spLocks noChangeArrowheads="1"/>
          </p:cNvSpPr>
          <p:nvPr/>
        </p:nvSpPr>
        <p:spPr bwMode="auto">
          <a:xfrm>
            <a:off x="2820313" y="4990983"/>
            <a:ext cx="1189685" cy="369332"/>
          </a:xfrm>
          <a:prstGeom prst="rect">
            <a:avLst/>
          </a:prstGeom>
          <a:noFill/>
          <a:ln w="9525">
            <a:noFill/>
            <a:miter lim="800000"/>
            <a:headEnd/>
            <a:tailEnd/>
          </a:ln>
        </p:spPr>
        <p:txBody>
          <a:bodyPr wrap="none">
            <a:spAutoFit/>
          </a:bodyPr>
          <a:lstStyle/>
          <a:p>
            <a:r>
              <a:rPr lang="en-US" dirty="0"/>
              <a:t>App.config</a:t>
            </a:r>
          </a:p>
        </p:txBody>
      </p:sp>
      <p:sp>
        <p:nvSpPr>
          <p:cNvPr id="40987" name="Line 42"/>
          <p:cNvSpPr>
            <a:spLocks noChangeShapeType="1"/>
          </p:cNvSpPr>
          <p:nvPr/>
        </p:nvSpPr>
        <p:spPr bwMode="auto">
          <a:xfrm>
            <a:off x="3385462" y="4609983"/>
            <a:ext cx="0" cy="457200"/>
          </a:xfrm>
          <a:prstGeom prst="line">
            <a:avLst/>
          </a:prstGeom>
          <a:noFill/>
          <a:ln w="28575">
            <a:solidFill>
              <a:schemeClr val="bg1"/>
            </a:solidFill>
            <a:prstDash val="dash"/>
            <a:round/>
            <a:headEnd/>
            <a:tailEnd type="arrow" w="lg" len="lg"/>
          </a:ln>
        </p:spPr>
        <p:txBody>
          <a:bodyPr/>
          <a:lstStyle/>
          <a:p>
            <a:endParaRPr lang="en-US" dirty="0"/>
          </a:p>
        </p:txBody>
      </p:sp>
      <p:sp>
        <p:nvSpPr>
          <p:cNvPr id="40988" name="Line 43"/>
          <p:cNvSpPr>
            <a:spLocks noChangeShapeType="1"/>
          </p:cNvSpPr>
          <p:nvPr/>
        </p:nvSpPr>
        <p:spPr bwMode="auto">
          <a:xfrm>
            <a:off x="2775862" y="4595696"/>
            <a:ext cx="1143000" cy="0"/>
          </a:xfrm>
          <a:prstGeom prst="line">
            <a:avLst/>
          </a:prstGeom>
          <a:noFill/>
          <a:ln w="9525">
            <a:solidFill>
              <a:schemeClr val="tx1"/>
            </a:solidFill>
            <a:round/>
            <a:headEnd/>
            <a:tailEnd/>
          </a:ln>
        </p:spPr>
        <p:txBody>
          <a:bodyPr/>
          <a:lstStyle/>
          <a:p>
            <a:endParaRPr lang="en-US" dirty="0"/>
          </a:p>
        </p:txBody>
      </p:sp>
      <p:sp>
        <p:nvSpPr>
          <p:cNvPr id="40989" name="Rectangle 44"/>
          <p:cNvSpPr>
            <a:spLocks noChangeArrowheads="1"/>
          </p:cNvSpPr>
          <p:nvPr/>
        </p:nvSpPr>
        <p:spPr bwMode="auto">
          <a:xfrm>
            <a:off x="4833262" y="2247783"/>
            <a:ext cx="1143000"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90" name="Line 45"/>
          <p:cNvSpPr>
            <a:spLocks noChangeShapeType="1"/>
          </p:cNvSpPr>
          <p:nvPr/>
        </p:nvSpPr>
        <p:spPr bwMode="auto">
          <a:xfrm>
            <a:off x="4833262" y="2628783"/>
            <a:ext cx="1143000" cy="0"/>
          </a:xfrm>
          <a:prstGeom prst="line">
            <a:avLst/>
          </a:prstGeom>
          <a:noFill/>
          <a:ln w="9525">
            <a:solidFill>
              <a:schemeClr val="tx1"/>
            </a:solidFill>
            <a:round/>
            <a:headEnd/>
            <a:tailEnd/>
          </a:ln>
        </p:spPr>
        <p:txBody>
          <a:bodyPr/>
          <a:lstStyle/>
          <a:p>
            <a:endParaRPr lang="en-US" dirty="0"/>
          </a:p>
        </p:txBody>
      </p:sp>
      <p:sp>
        <p:nvSpPr>
          <p:cNvPr id="40991" name="Text Box 46"/>
          <p:cNvSpPr txBox="1">
            <a:spLocks noChangeArrowheads="1"/>
          </p:cNvSpPr>
          <p:nvPr/>
        </p:nvSpPr>
        <p:spPr bwMode="auto">
          <a:xfrm>
            <a:off x="4922163" y="2255721"/>
            <a:ext cx="1027525" cy="369332"/>
          </a:xfrm>
          <a:prstGeom prst="rect">
            <a:avLst/>
          </a:prstGeom>
          <a:noFill/>
          <a:ln w="9525">
            <a:noFill/>
            <a:miter lim="800000"/>
            <a:headEnd/>
            <a:tailEnd/>
          </a:ln>
        </p:spPr>
        <p:txBody>
          <a:bodyPr wrap="none">
            <a:spAutoFit/>
          </a:bodyPr>
          <a:lstStyle/>
          <a:p>
            <a:r>
              <a:rPr lang="en-US" dirty="0"/>
              <a:t>Manager</a:t>
            </a:r>
          </a:p>
        </p:txBody>
      </p:sp>
      <p:sp>
        <p:nvSpPr>
          <p:cNvPr id="40992" name="Line 47"/>
          <p:cNvSpPr>
            <a:spLocks noChangeShapeType="1"/>
          </p:cNvSpPr>
          <p:nvPr/>
        </p:nvSpPr>
        <p:spPr bwMode="auto">
          <a:xfrm>
            <a:off x="5442862" y="3619383"/>
            <a:ext cx="1600200" cy="0"/>
          </a:xfrm>
          <a:prstGeom prst="line">
            <a:avLst/>
          </a:prstGeom>
          <a:noFill/>
          <a:ln w="9525">
            <a:solidFill>
              <a:schemeClr val="tx1"/>
            </a:solidFill>
            <a:round/>
            <a:headEnd/>
            <a:tailEnd/>
          </a:ln>
        </p:spPr>
        <p:txBody>
          <a:bodyPr/>
          <a:lstStyle/>
          <a:p>
            <a:endParaRPr lang="en-US" dirty="0"/>
          </a:p>
        </p:txBody>
      </p:sp>
      <p:sp>
        <p:nvSpPr>
          <p:cNvPr id="40993" name="Line 48"/>
          <p:cNvSpPr>
            <a:spLocks noChangeShapeType="1"/>
          </p:cNvSpPr>
          <p:nvPr/>
        </p:nvSpPr>
        <p:spPr bwMode="auto">
          <a:xfrm flipH="1">
            <a:off x="3385462" y="2857383"/>
            <a:ext cx="1447800" cy="1295400"/>
          </a:xfrm>
          <a:prstGeom prst="line">
            <a:avLst/>
          </a:prstGeom>
          <a:noFill/>
          <a:ln w="28575">
            <a:solidFill>
              <a:schemeClr val="tx1"/>
            </a:solidFill>
            <a:prstDash val="dash"/>
            <a:round/>
            <a:headEnd/>
            <a:tailEnd type="arrow" w="lg" len="lg"/>
          </a:ln>
        </p:spPr>
        <p:txBody>
          <a:bodyPr/>
          <a:lstStyle/>
          <a:p>
            <a:endParaRPr lang="en-US" dirty="0"/>
          </a:p>
        </p:txBody>
      </p:sp>
      <p:sp>
        <p:nvSpPr>
          <p:cNvPr id="40994" name="Line 49"/>
          <p:cNvSpPr>
            <a:spLocks noChangeShapeType="1"/>
          </p:cNvSpPr>
          <p:nvPr/>
        </p:nvSpPr>
        <p:spPr bwMode="auto">
          <a:xfrm flipH="1">
            <a:off x="6281062" y="4256527"/>
            <a:ext cx="14106" cy="658255"/>
          </a:xfrm>
          <a:prstGeom prst="line">
            <a:avLst/>
          </a:prstGeom>
          <a:noFill/>
          <a:ln w="28575">
            <a:solidFill>
              <a:schemeClr val="tx1"/>
            </a:solidFill>
            <a:prstDash val="dash"/>
            <a:round/>
            <a:headEnd/>
            <a:tailEnd type="arrow" w="lg" len="lg"/>
          </a:ln>
        </p:spPr>
        <p:txBody>
          <a:bodyPr/>
          <a:lstStyle/>
          <a:p>
            <a:endParaRPr lang="en-US" dirty="0"/>
          </a:p>
        </p:txBody>
      </p:sp>
      <p:sp>
        <p:nvSpPr>
          <p:cNvPr id="40995" name="Text Box 50"/>
          <p:cNvSpPr txBox="1">
            <a:spLocks noChangeArrowheads="1"/>
          </p:cNvSpPr>
          <p:nvPr/>
        </p:nvSpPr>
        <p:spPr bwMode="auto">
          <a:xfrm>
            <a:off x="4452263" y="4849696"/>
            <a:ext cx="919995" cy="369332"/>
          </a:xfrm>
          <a:prstGeom prst="rect">
            <a:avLst/>
          </a:prstGeom>
          <a:noFill/>
          <a:ln w="9525">
            <a:noFill/>
            <a:miter lim="800000"/>
            <a:headEnd/>
            <a:tailEnd/>
          </a:ln>
        </p:spPr>
        <p:txBody>
          <a:bodyPr wrap="none">
            <a:spAutoFit/>
          </a:bodyPr>
          <a:lstStyle/>
          <a:p>
            <a:r>
              <a:rPr lang="en-US" dirty="0"/>
              <a:t>extends</a:t>
            </a:r>
          </a:p>
        </p:txBody>
      </p:sp>
      <p:sp>
        <p:nvSpPr>
          <p:cNvPr id="40996" name="Text Box 51"/>
          <p:cNvSpPr txBox="1">
            <a:spLocks noChangeArrowheads="1"/>
          </p:cNvSpPr>
          <p:nvPr/>
        </p:nvSpPr>
        <p:spPr bwMode="auto">
          <a:xfrm>
            <a:off x="4954156" y="2856880"/>
            <a:ext cx="837217" cy="338554"/>
          </a:xfrm>
          <a:prstGeom prst="rect">
            <a:avLst/>
          </a:prstGeom>
          <a:noFill/>
          <a:ln w="9525">
            <a:noFill/>
            <a:miter lim="800000"/>
            <a:headEnd/>
            <a:tailEnd/>
          </a:ln>
        </p:spPr>
        <p:txBody>
          <a:bodyPr wrap="none">
            <a:spAutoFit/>
          </a:bodyPr>
          <a:lstStyle/>
          <a:p>
            <a:r>
              <a:rPr lang="en-US" sz="1600" dirty="0"/>
              <a:t>extends</a:t>
            </a:r>
          </a:p>
        </p:txBody>
      </p:sp>
      <p:sp>
        <p:nvSpPr>
          <p:cNvPr id="40997" name="Text Box 52"/>
          <p:cNvSpPr txBox="1">
            <a:spLocks noChangeArrowheads="1"/>
          </p:cNvSpPr>
          <p:nvPr/>
        </p:nvSpPr>
        <p:spPr bwMode="auto">
          <a:xfrm>
            <a:off x="3391014" y="2231908"/>
            <a:ext cx="1281120" cy="707886"/>
          </a:xfrm>
          <a:prstGeom prst="rect">
            <a:avLst/>
          </a:prstGeom>
          <a:noFill/>
          <a:ln w="9525">
            <a:noFill/>
            <a:miter lim="800000"/>
            <a:headEnd/>
            <a:tailEnd/>
          </a:ln>
        </p:spPr>
        <p:txBody>
          <a:bodyPr wrap="none">
            <a:spAutoFit/>
          </a:bodyPr>
          <a:lstStyle/>
          <a:p>
            <a:pPr algn="ctr"/>
            <a:r>
              <a:rPr lang="en-US" sz="2000" b="1" dirty="0"/>
              <a:t>Layer </a:t>
            </a:r>
          </a:p>
          <a:p>
            <a:pPr algn="ctr"/>
            <a:r>
              <a:rPr lang="en-US" sz="2000" b="1" dirty="0"/>
              <a:t>Supertype</a:t>
            </a:r>
          </a:p>
        </p:txBody>
      </p:sp>
      <p:sp>
        <p:nvSpPr>
          <p:cNvPr id="40998" name="Text Box 53"/>
          <p:cNvSpPr txBox="1">
            <a:spLocks noChangeArrowheads="1"/>
          </p:cNvSpPr>
          <p:nvPr/>
        </p:nvSpPr>
        <p:spPr bwMode="auto">
          <a:xfrm>
            <a:off x="5423812" y="3230446"/>
            <a:ext cx="1337995" cy="369332"/>
          </a:xfrm>
          <a:prstGeom prst="rect">
            <a:avLst/>
          </a:prstGeom>
          <a:noFill/>
          <a:ln w="9525">
            <a:noFill/>
            <a:miter lim="800000"/>
            <a:headEnd/>
            <a:tailEnd/>
          </a:ln>
        </p:spPr>
        <p:txBody>
          <a:bodyPr wrap="none">
            <a:spAutoFit/>
          </a:bodyPr>
          <a:lstStyle/>
          <a:p>
            <a:r>
              <a:rPr lang="en-US" dirty="0" err="1"/>
              <a:t>AccountMgr</a:t>
            </a:r>
            <a:endParaRPr lang="en-US" dirty="0"/>
          </a:p>
        </p:txBody>
      </p:sp>
      <p:sp>
        <p:nvSpPr>
          <p:cNvPr id="40999" name="Text Box 54"/>
          <p:cNvSpPr txBox="1">
            <a:spLocks noChangeArrowheads="1"/>
          </p:cNvSpPr>
          <p:nvPr/>
        </p:nvSpPr>
        <p:spPr bwMode="auto">
          <a:xfrm>
            <a:off x="7096472" y="3484985"/>
            <a:ext cx="979306" cy="400110"/>
          </a:xfrm>
          <a:prstGeom prst="rect">
            <a:avLst/>
          </a:prstGeom>
          <a:noFill/>
          <a:ln w="9525">
            <a:noFill/>
            <a:miter lim="800000"/>
            <a:headEnd/>
            <a:tailEnd/>
          </a:ln>
        </p:spPr>
        <p:txBody>
          <a:bodyPr wrap="none">
            <a:spAutoFit/>
          </a:bodyPr>
          <a:lstStyle/>
          <a:p>
            <a:pPr algn="ctr"/>
            <a:r>
              <a:rPr lang="en-US" sz="2000" b="1" dirty="0"/>
              <a:t>Facade </a:t>
            </a:r>
          </a:p>
        </p:txBody>
      </p:sp>
      <p:sp>
        <p:nvSpPr>
          <p:cNvPr id="41000" name="Line 55"/>
          <p:cNvSpPr>
            <a:spLocks noChangeShapeType="1"/>
          </p:cNvSpPr>
          <p:nvPr/>
        </p:nvSpPr>
        <p:spPr bwMode="auto">
          <a:xfrm>
            <a:off x="5442862" y="3695583"/>
            <a:ext cx="1600200" cy="0"/>
          </a:xfrm>
          <a:prstGeom prst="line">
            <a:avLst/>
          </a:prstGeom>
          <a:noFill/>
          <a:ln w="9525">
            <a:solidFill>
              <a:schemeClr val="tx1"/>
            </a:solidFill>
            <a:round/>
            <a:headEnd/>
            <a:tailEnd/>
          </a:ln>
        </p:spPr>
        <p:txBody>
          <a:bodyPr/>
          <a:lstStyle/>
          <a:p>
            <a:endParaRPr lang="en-US" dirty="0"/>
          </a:p>
        </p:txBody>
      </p:sp>
      <p:sp>
        <p:nvSpPr>
          <p:cNvPr id="41001" name="Line 57"/>
          <p:cNvSpPr>
            <a:spLocks noChangeShapeType="1"/>
          </p:cNvSpPr>
          <p:nvPr/>
        </p:nvSpPr>
        <p:spPr bwMode="auto">
          <a:xfrm flipV="1">
            <a:off x="5747662" y="2857383"/>
            <a:ext cx="0" cy="304800"/>
          </a:xfrm>
          <a:prstGeom prst="line">
            <a:avLst/>
          </a:prstGeom>
          <a:noFill/>
          <a:ln w="28575">
            <a:solidFill>
              <a:schemeClr val="tx1"/>
            </a:solidFill>
            <a:round/>
            <a:headEnd/>
            <a:tailEnd type="triangle" w="lg" len="lg"/>
          </a:ln>
        </p:spPr>
        <p:txBody>
          <a:bodyPr/>
          <a:lstStyle/>
          <a:p>
            <a:endParaRPr lang="en-US" dirty="0"/>
          </a:p>
        </p:txBody>
      </p:sp>
      <p:sp>
        <p:nvSpPr>
          <p:cNvPr id="41002" name="Rectangle 59"/>
          <p:cNvSpPr>
            <a:spLocks noChangeArrowheads="1"/>
          </p:cNvSpPr>
          <p:nvPr/>
        </p:nvSpPr>
        <p:spPr bwMode="auto">
          <a:xfrm>
            <a:off x="3860800" y="1600200"/>
            <a:ext cx="1981200" cy="4572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1003" name="Line 60"/>
          <p:cNvSpPr>
            <a:spLocks noChangeShapeType="1"/>
          </p:cNvSpPr>
          <p:nvPr/>
        </p:nvSpPr>
        <p:spPr bwMode="auto">
          <a:xfrm flipV="1">
            <a:off x="3860800" y="1981200"/>
            <a:ext cx="1981200" cy="0"/>
          </a:xfrm>
          <a:prstGeom prst="line">
            <a:avLst/>
          </a:prstGeom>
          <a:noFill/>
          <a:ln w="9525">
            <a:solidFill>
              <a:schemeClr val="tx1"/>
            </a:solidFill>
            <a:round/>
            <a:headEnd/>
            <a:tailEnd/>
          </a:ln>
        </p:spPr>
        <p:txBody>
          <a:bodyPr/>
          <a:lstStyle/>
          <a:p>
            <a:endParaRPr lang="en-US" dirty="0"/>
          </a:p>
        </p:txBody>
      </p:sp>
      <p:sp>
        <p:nvSpPr>
          <p:cNvPr id="41004" name="Text Box 61"/>
          <p:cNvSpPr txBox="1">
            <a:spLocks noChangeArrowheads="1"/>
          </p:cNvSpPr>
          <p:nvPr/>
        </p:nvSpPr>
        <p:spPr bwMode="auto">
          <a:xfrm>
            <a:off x="3860800" y="1538288"/>
            <a:ext cx="2006640" cy="369332"/>
          </a:xfrm>
          <a:prstGeom prst="rect">
            <a:avLst/>
          </a:prstGeom>
          <a:noFill/>
          <a:ln w="9525">
            <a:noFill/>
            <a:miter lim="800000"/>
            <a:headEnd/>
            <a:tailEnd/>
          </a:ln>
        </p:spPr>
        <p:txBody>
          <a:bodyPr wrap="none">
            <a:spAutoFit/>
          </a:bodyPr>
          <a:lstStyle/>
          <a:p>
            <a:r>
              <a:rPr lang="en-US" dirty="0"/>
              <a:t>Form1.cs/Exchange</a:t>
            </a:r>
          </a:p>
        </p:txBody>
      </p:sp>
      <p:sp>
        <p:nvSpPr>
          <p:cNvPr id="41005" name="Line 62"/>
          <p:cNvSpPr>
            <a:spLocks noChangeShapeType="1"/>
          </p:cNvSpPr>
          <p:nvPr/>
        </p:nvSpPr>
        <p:spPr bwMode="auto">
          <a:xfrm flipV="1">
            <a:off x="3860800" y="1905000"/>
            <a:ext cx="1981200" cy="0"/>
          </a:xfrm>
          <a:prstGeom prst="line">
            <a:avLst/>
          </a:prstGeom>
          <a:noFill/>
          <a:ln w="9525">
            <a:solidFill>
              <a:schemeClr val="tx1"/>
            </a:solidFill>
            <a:round/>
            <a:headEnd/>
            <a:tailEnd/>
          </a:ln>
        </p:spPr>
        <p:txBody>
          <a:bodyPr/>
          <a:lstStyle/>
          <a:p>
            <a:endParaRPr lang="en-US" dirty="0"/>
          </a:p>
        </p:txBody>
      </p:sp>
      <p:sp>
        <p:nvSpPr>
          <p:cNvPr id="41006" name="Rectangle 63"/>
          <p:cNvSpPr>
            <a:spLocks noChangeArrowheads="1"/>
          </p:cNvSpPr>
          <p:nvPr/>
        </p:nvSpPr>
        <p:spPr bwMode="auto">
          <a:xfrm>
            <a:off x="6711950" y="1600200"/>
            <a:ext cx="2559050" cy="4572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1007" name="Line 64"/>
          <p:cNvSpPr>
            <a:spLocks noChangeShapeType="1"/>
          </p:cNvSpPr>
          <p:nvPr/>
        </p:nvSpPr>
        <p:spPr bwMode="auto">
          <a:xfrm flipV="1">
            <a:off x="6711950" y="1981200"/>
            <a:ext cx="2559050" cy="0"/>
          </a:xfrm>
          <a:prstGeom prst="line">
            <a:avLst/>
          </a:prstGeom>
          <a:noFill/>
          <a:ln w="9525">
            <a:solidFill>
              <a:schemeClr val="tx1"/>
            </a:solidFill>
            <a:round/>
            <a:headEnd/>
            <a:tailEnd/>
          </a:ln>
        </p:spPr>
        <p:txBody>
          <a:bodyPr/>
          <a:lstStyle/>
          <a:p>
            <a:endParaRPr lang="en-US" dirty="0"/>
          </a:p>
        </p:txBody>
      </p:sp>
      <p:sp>
        <p:nvSpPr>
          <p:cNvPr id="41008" name="Text Box 65"/>
          <p:cNvSpPr txBox="1">
            <a:spLocks noChangeArrowheads="1"/>
          </p:cNvSpPr>
          <p:nvPr/>
        </p:nvSpPr>
        <p:spPr bwMode="auto">
          <a:xfrm>
            <a:off x="6711950" y="1538288"/>
            <a:ext cx="2276777" cy="369332"/>
          </a:xfrm>
          <a:prstGeom prst="rect">
            <a:avLst/>
          </a:prstGeom>
          <a:noFill/>
          <a:ln w="9525">
            <a:noFill/>
            <a:miter lim="800000"/>
            <a:headEnd/>
            <a:tailEnd/>
          </a:ln>
        </p:spPr>
        <p:txBody>
          <a:bodyPr wrap="none">
            <a:spAutoFit/>
          </a:bodyPr>
          <a:lstStyle/>
          <a:p>
            <a:r>
              <a:rPr lang="en-US" dirty="0" err="1"/>
              <a:t>ExchangeButtonClick</a:t>
            </a:r>
            <a:r>
              <a:rPr lang="en-US" dirty="0"/>
              <a:t>()</a:t>
            </a:r>
          </a:p>
        </p:txBody>
      </p:sp>
      <p:sp>
        <p:nvSpPr>
          <p:cNvPr id="41009" name="Line 66"/>
          <p:cNvSpPr>
            <a:spLocks noChangeShapeType="1"/>
          </p:cNvSpPr>
          <p:nvPr/>
        </p:nvSpPr>
        <p:spPr bwMode="auto">
          <a:xfrm flipV="1">
            <a:off x="6711950" y="1905000"/>
            <a:ext cx="2559050" cy="0"/>
          </a:xfrm>
          <a:prstGeom prst="line">
            <a:avLst/>
          </a:prstGeom>
          <a:noFill/>
          <a:ln w="9525">
            <a:solidFill>
              <a:schemeClr val="tx1"/>
            </a:solidFill>
            <a:round/>
            <a:headEnd/>
            <a:tailEnd/>
          </a:ln>
        </p:spPr>
        <p:txBody>
          <a:bodyPr/>
          <a:lstStyle/>
          <a:p>
            <a:endParaRPr lang="en-US" dirty="0"/>
          </a:p>
        </p:txBody>
      </p:sp>
      <p:sp>
        <p:nvSpPr>
          <p:cNvPr id="41010" name="Line 67"/>
          <p:cNvSpPr>
            <a:spLocks noChangeShapeType="1"/>
          </p:cNvSpPr>
          <p:nvPr/>
        </p:nvSpPr>
        <p:spPr bwMode="auto">
          <a:xfrm>
            <a:off x="5842000" y="1752600"/>
            <a:ext cx="838200" cy="0"/>
          </a:xfrm>
          <a:prstGeom prst="line">
            <a:avLst/>
          </a:prstGeom>
          <a:noFill/>
          <a:ln w="28575">
            <a:solidFill>
              <a:schemeClr val="tx1"/>
            </a:solidFill>
            <a:prstDash val="dash"/>
            <a:round/>
            <a:headEnd/>
            <a:tailEnd type="arrow" w="lg" len="lg"/>
          </a:ln>
        </p:spPr>
        <p:txBody>
          <a:bodyPr/>
          <a:lstStyle/>
          <a:p>
            <a:endParaRPr lang="en-US" dirty="0"/>
          </a:p>
        </p:txBody>
      </p:sp>
      <p:sp>
        <p:nvSpPr>
          <p:cNvPr id="41011" name="Line 68"/>
          <p:cNvSpPr>
            <a:spLocks noChangeShapeType="1"/>
          </p:cNvSpPr>
          <p:nvPr/>
        </p:nvSpPr>
        <p:spPr bwMode="auto">
          <a:xfrm flipH="1">
            <a:off x="6223998" y="2057400"/>
            <a:ext cx="1700801" cy="1131352"/>
          </a:xfrm>
          <a:prstGeom prst="line">
            <a:avLst/>
          </a:prstGeom>
          <a:noFill/>
          <a:ln w="28575">
            <a:solidFill>
              <a:schemeClr val="tx1"/>
            </a:solidFill>
            <a:prstDash val="dash"/>
            <a:round/>
            <a:headEnd/>
            <a:tailEnd type="arrow" w="lg" len="lg"/>
          </a:ln>
        </p:spPr>
        <p:txBody>
          <a:bodyPr/>
          <a:lstStyle/>
          <a:p>
            <a:endParaRPr lang="en-US" dirty="0"/>
          </a:p>
        </p:txBody>
      </p:sp>
      <p:sp>
        <p:nvSpPr>
          <p:cNvPr id="41012" name="Text Box 69"/>
          <p:cNvSpPr txBox="1">
            <a:spLocks noChangeArrowheads="1"/>
          </p:cNvSpPr>
          <p:nvPr/>
        </p:nvSpPr>
        <p:spPr bwMode="auto">
          <a:xfrm>
            <a:off x="3105326" y="1447800"/>
            <a:ext cx="718787" cy="400110"/>
          </a:xfrm>
          <a:prstGeom prst="rect">
            <a:avLst/>
          </a:prstGeom>
          <a:noFill/>
          <a:ln w="9525">
            <a:noFill/>
            <a:miter lim="800000"/>
            <a:headEnd/>
            <a:tailEnd/>
          </a:ln>
        </p:spPr>
        <p:txBody>
          <a:bodyPr wrap="none">
            <a:spAutoFit/>
          </a:bodyPr>
          <a:lstStyle/>
          <a:p>
            <a:pPr algn="ctr"/>
            <a:r>
              <a:rPr lang="en-US" sz="2000" b="1" dirty="0"/>
              <a:t>View</a:t>
            </a:r>
          </a:p>
        </p:txBody>
      </p:sp>
      <p:sp>
        <p:nvSpPr>
          <p:cNvPr id="41013" name="Text Box 70"/>
          <p:cNvSpPr txBox="1">
            <a:spLocks noChangeArrowheads="1"/>
          </p:cNvSpPr>
          <p:nvPr/>
        </p:nvSpPr>
        <p:spPr bwMode="auto">
          <a:xfrm>
            <a:off x="9377836" y="1447800"/>
            <a:ext cx="1254766" cy="400110"/>
          </a:xfrm>
          <a:prstGeom prst="rect">
            <a:avLst/>
          </a:prstGeom>
          <a:noFill/>
          <a:ln w="9525">
            <a:noFill/>
            <a:miter lim="800000"/>
            <a:headEnd/>
            <a:tailEnd/>
          </a:ln>
        </p:spPr>
        <p:txBody>
          <a:bodyPr wrap="none">
            <a:spAutoFit/>
          </a:bodyPr>
          <a:lstStyle/>
          <a:p>
            <a:pPr algn="ctr"/>
            <a:r>
              <a:rPr lang="en-US" sz="2000" b="1" dirty="0"/>
              <a:t>Controller</a:t>
            </a:r>
          </a:p>
        </p:txBody>
      </p:sp>
      <p:sp>
        <p:nvSpPr>
          <p:cNvPr id="41014" name="Text Box 73"/>
          <p:cNvSpPr txBox="1">
            <a:spLocks noChangeArrowheads="1"/>
          </p:cNvSpPr>
          <p:nvPr/>
        </p:nvSpPr>
        <p:spPr bwMode="auto">
          <a:xfrm>
            <a:off x="3493726" y="6033971"/>
            <a:ext cx="886781" cy="400110"/>
          </a:xfrm>
          <a:prstGeom prst="rect">
            <a:avLst/>
          </a:prstGeom>
          <a:noFill/>
          <a:ln w="9525">
            <a:noFill/>
            <a:miter lim="800000"/>
            <a:headEnd/>
            <a:tailEnd/>
          </a:ln>
        </p:spPr>
        <p:txBody>
          <a:bodyPr wrap="none">
            <a:spAutoFit/>
          </a:bodyPr>
          <a:lstStyle/>
          <a:p>
            <a:pPr algn="ctr"/>
            <a:r>
              <a:rPr lang="en-US" sz="2000" b="1" dirty="0"/>
              <a:t>Object</a:t>
            </a:r>
          </a:p>
        </p:txBody>
      </p:sp>
      <p:sp>
        <p:nvSpPr>
          <p:cNvPr id="41015" name="Text Box 74"/>
          <p:cNvSpPr txBox="1">
            <a:spLocks noChangeArrowheads="1"/>
          </p:cNvSpPr>
          <p:nvPr/>
        </p:nvSpPr>
        <p:spPr bwMode="auto">
          <a:xfrm>
            <a:off x="1817101" y="3908308"/>
            <a:ext cx="966611" cy="400110"/>
          </a:xfrm>
          <a:prstGeom prst="rect">
            <a:avLst/>
          </a:prstGeom>
          <a:noFill/>
          <a:ln w="9525">
            <a:noFill/>
            <a:miter lim="800000"/>
            <a:headEnd/>
            <a:tailEnd/>
          </a:ln>
        </p:spPr>
        <p:txBody>
          <a:bodyPr wrap="none">
            <a:spAutoFit/>
          </a:bodyPr>
          <a:lstStyle/>
          <a:p>
            <a:pPr algn="ctr"/>
            <a:r>
              <a:rPr lang="en-US" sz="2000" b="1" dirty="0"/>
              <a:t>Factory</a:t>
            </a:r>
          </a:p>
        </p:txBody>
      </p:sp>
      <p:sp>
        <p:nvSpPr>
          <p:cNvPr id="41016" name="Text Box 75"/>
          <p:cNvSpPr txBox="1">
            <a:spLocks noChangeArrowheads="1"/>
          </p:cNvSpPr>
          <p:nvPr/>
        </p:nvSpPr>
        <p:spPr bwMode="auto">
          <a:xfrm>
            <a:off x="6332750" y="4257528"/>
            <a:ext cx="601447" cy="369332"/>
          </a:xfrm>
          <a:prstGeom prst="rect">
            <a:avLst/>
          </a:prstGeom>
          <a:noFill/>
          <a:ln w="9525">
            <a:noFill/>
            <a:miter lim="800000"/>
            <a:headEnd/>
            <a:tailEnd/>
          </a:ln>
        </p:spPr>
        <p:txBody>
          <a:bodyPr wrap="none">
            <a:spAutoFit/>
          </a:bodyPr>
          <a:lstStyle/>
          <a:p>
            <a:r>
              <a:rPr lang="en-US" dirty="0"/>
              <a:t>uses</a:t>
            </a:r>
          </a:p>
        </p:txBody>
      </p:sp>
      <p:sp>
        <p:nvSpPr>
          <p:cNvPr id="41017" name="Text Box 77"/>
          <p:cNvSpPr txBox="1">
            <a:spLocks noChangeArrowheads="1"/>
          </p:cNvSpPr>
          <p:nvPr/>
        </p:nvSpPr>
        <p:spPr bwMode="auto">
          <a:xfrm>
            <a:off x="4833262" y="2552583"/>
            <a:ext cx="1174424" cy="338554"/>
          </a:xfrm>
          <a:prstGeom prst="rect">
            <a:avLst/>
          </a:prstGeom>
          <a:noFill/>
          <a:ln w="9525">
            <a:noFill/>
            <a:miter lim="800000"/>
            <a:headEnd/>
            <a:tailEnd/>
          </a:ln>
        </p:spPr>
        <p:txBody>
          <a:bodyPr wrap="none">
            <a:spAutoFit/>
          </a:bodyPr>
          <a:lstStyle/>
          <a:p>
            <a:r>
              <a:rPr lang="en-US" sz="1600" dirty="0"/>
              <a:t>getService()</a:t>
            </a:r>
          </a:p>
        </p:txBody>
      </p:sp>
      <p:sp>
        <p:nvSpPr>
          <p:cNvPr id="41018" name="Text Box 78"/>
          <p:cNvSpPr txBox="1">
            <a:spLocks noChangeArrowheads="1"/>
          </p:cNvSpPr>
          <p:nvPr/>
        </p:nvSpPr>
        <p:spPr bwMode="auto">
          <a:xfrm>
            <a:off x="2775862" y="4515765"/>
            <a:ext cx="1174424" cy="338554"/>
          </a:xfrm>
          <a:prstGeom prst="rect">
            <a:avLst/>
          </a:prstGeom>
          <a:noFill/>
          <a:ln w="9525">
            <a:noFill/>
            <a:miter lim="800000"/>
            <a:headEnd/>
            <a:tailEnd/>
          </a:ln>
        </p:spPr>
        <p:txBody>
          <a:bodyPr wrap="none">
            <a:spAutoFit/>
          </a:bodyPr>
          <a:lstStyle/>
          <a:p>
            <a:r>
              <a:rPr lang="en-US" sz="1600" dirty="0"/>
              <a:t>getService()</a:t>
            </a:r>
          </a:p>
        </p:txBody>
      </p:sp>
      <p:sp>
        <p:nvSpPr>
          <p:cNvPr id="41019" name="Text Box 79"/>
          <p:cNvSpPr txBox="1">
            <a:spLocks noChangeArrowheads="1"/>
          </p:cNvSpPr>
          <p:nvPr/>
        </p:nvSpPr>
        <p:spPr bwMode="auto">
          <a:xfrm>
            <a:off x="11297805" y="4054631"/>
            <a:ext cx="877163" cy="400110"/>
          </a:xfrm>
          <a:prstGeom prst="rect">
            <a:avLst/>
          </a:prstGeom>
          <a:noFill/>
          <a:ln w="9525">
            <a:noFill/>
            <a:miter lim="800000"/>
            <a:headEnd/>
            <a:tailEnd/>
          </a:ln>
        </p:spPr>
        <p:txBody>
          <a:bodyPr wrap="none">
            <a:spAutoFit/>
          </a:bodyPr>
          <a:lstStyle/>
          <a:p>
            <a:pPr algn="ctr"/>
            <a:r>
              <a:rPr lang="en-US" sz="2000" b="1" dirty="0"/>
              <a:t>Model</a:t>
            </a:r>
          </a:p>
        </p:txBody>
      </p:sp>
      <p:sp>
        <p:nvSpPr>
          <p:cNvPr id="41020" name="Text Box 81"/>
          <p:cNvSpPr txBox="1">
            <a:spLocks noChangeArrowheads="1"/>
          </p:cNvSpPr>
          <p:nvPr/>
        </p:nvSpPr>
        <p:spPr bwMode="auto">
          <a:xfrm>
            <a:off x="5391681" y="3596553"/>
            <a:ext cx="1766061" cy="584775"/>
          </a:xfrm>
          <a:prstGeom prst="rect">
            <a:avLst/>
          </a:prstGeom>
          <a:noFill/>
          <a:ln w="9525">
            <a:noFill/>
            <a:miter lim="800000"/>
            <a:headEnd/>
            <a:tailEnd/>
          </a:ln>
        </p:spPr>
        <p:txBody>
          <a:bodyPr wrap="none">
            <a:spAutoFit/>
          </a:bodyPr>
          <a:lstStyle/>
          <a:p>
            <a:r>
              <a:rPr lang="en-US" sz="1600" dirty="0" err="1"/>
              <a:t>GenerateAccount</a:t>
            </a:r>
            <a:r>
              <a:rPr lang="en-US" sz="1600" dirty="0"/>
              <a:t>()</a:t>
            </a:r>
          </a:p>
          <a:p>
            <a:r>
              <a:rPr lang="en-US" sz="1600" dirty="0" err="1"/>
              <a:t>GenerateTList</a:t>
            </a:r>
            <a:r>
              <a:rPr lang="en-US" sz="1600" dirty="0"/>
              <a:t>()</a:t>
            </a:r>
          </a:p>
        </p:txBody>
      </p:sp>
      <p:sp>
        <p:nvSpPr>
          <p:cNvPr id="41021" name="Text Box 82"/>
          <p:cNvSpPr txBox="1">
            <a:spLocks noChangeArrowheads="1"/>
          </p:cNvSpPr>
          <p:nvPr/>
        </p:nvSpPr>
        <p:spPr bwMode="auto">
          <a:xfrm>
            <a:off x="6980127" y="4457583"/>
            <a:ext cx="1321259" cy="707886"/>
          </a:xfrm>
          <a:prstGeom prst="rect">
            <a:avLst/>
          </a:prstGeom>
          <a:noFill/>
          <a:ln w="9525">
            <a:noFill/>
            <a:miter lim="800000"/>
            <a:headEnd/>
            <a:tailEnd/>
          </a:ln>
        </p:spPr>
        <p:txBody>
          <a:bodyPr wrap="none">
            <a:spAutoFit/>
          </a:bodyPr>
          <a:lstStyle/>
          <a:p>
            <a:pPr algn="ctr"/>
            <a:r>
              <a:rPr lang="en-US" sz="2000" b="1" dirty="0"/>
              <a:t>Separated </a:t>
            </a:r>
          </a:p>
          <a:p>
            <a:pPr algn="ctr"/>
            <a:r>
              <a:rPr lang="en-US" sz="2000" b="1" dirty="0"/>
              <a:t>Interface</a:t>
            </a:r>
          </a:p>
        </p:txBody>
      </p:sp>
      <p:sp>
        <p:nvSpPr>
          <p:cNvPr id="41022" name="Text Box 83"/>
          <p:cNvSpPr txBox="1">
            <a:spLocks noChangeArrowheads="1"/>
          </p:cNvSpPr>
          <p:nvPr/>
        </p:nvSpPr>
        <p:spPr bwMode="auto">
          <a:xfrm>
            <a:off x="6459258" y="5761372"/>
            <a:ext cx="843500" cy="400110"/>
          </a:xfrm>
          <a:prstGeom prst="rect">
            <a:avLst/>
          </a:prstGeom>
          <a:noFill/>
          <a:ln w="9525">
            <a:noFill/>
            <a:miter lim="800000"/>
            <a:headEnd/>
            <a:tailEnd/>
          </a:ln>
        </p:spPr>
        <p:txBody>
          <a:bodyPr wrap="none">
            <a:spAutoFit/>
          </a:bodyPr>
          <a:lstStyle/>
          <a:p>
            <a:pPr algn="ctr"/>
            <a:r>
              <a:rPr lang="en-US" sz="2000" b="1" dirty="0"/>
              <a:t>Plugin</a:t>
            </a:r>
          </a:p>
        </p:txBody>
      </p:sp>
      <p:sp>
        <p:nvSpPr>
          <p:cNvPr id="41023" name="AutoShape 84"/>
          <p:cNvSpPr>
            <a:spLocks/>
          </p:cNvSpPr>
          <p:nvPr/>
        </p:nvSpPr>
        <p:spPr bwMode="auto">
          <a:xfrm>
            <a:off x="11049000" y="2299089"/>
            <a:ext cx="304800" cy="3886200"/>
          </a:xfrm>
          <a:prstGeom prst="rightBrace">
            <a:avLst>
              <a:gd name="adj1" fmla="val 106250"/>
              <a:gd name="adj2" fmla="val 50000"/>
            </a:avLst>
          </a:prstGeom>
          <a:noFill/>
          <a:ln w="25400">
            <a:solidFill>
              <a:schemeClr val="tx1"/>
            </a:solidFill>
            <a:round/>
            <a:headEnd/>
            <a:tailEnd/>
          </a:ln>
        </p:spPr>
        <p:txBody>
          <a:bodyPr wrap="none" anchor="ctr"/>
          <a:lstStyle/>
          <a:p>
            <a:endParaRPr lang="en-US" dirty="0"/>
          </a:p>
        </p:txBody>
      </p:sp>
      <p:sp>
        <p:nvSpPr>
          <p:cNvPr id="41024" name="Text Box 86"/>
          <p:cNvSpPr txBox="1">
            <a:spLocks noChangeArrowheads="1"/>
          </p:cNvSpPr>
          <p:nvPr/>
        </p:nvSpPr>
        <p:spPr bwMode="auto">
          <a:xfrm>
            <a:off x="4311676" y="3511434"/>
            <a:ext cx="1036822" cy="646331"/>
          </a:xfrm>
          <a:prstGeom prst="rect">
            <a:avLst/>
          </a:prstGeom>
          <a:noFill/>
          <a:ln w="9525">
            <a:noFill/>
            <a:miter lim="800000"/>
            <a:headEnd/>
            <a:tailEnd/>
          </a:ln>
        </p:spPr>
        <p:txBody>
          <a:bodyPr wrap="none">
            <a:spAutoFit/>
          </a:bodyPr>
          <a:lstStyle/>
          <a:p>
            <a:pPr algn="ctr"/>
            <a:r>
              <a:rPr lang="en-US" b="1" dirty="0"/>
              <a:t>Marker </a:t>
            </a:r>
          </a:p>
          <a:p>
            <a:pPr algn="ctr"/>
            <a:r>
              <a:rPr lang="en-US" b="1" dirty="0"/>
              <a:t>Interface</a:t>
            </a:r>
          </a:p>
        </p:txBody>
      </p:sp>
      <p:sp>
        <p:nvSpPr>
          <p:cNvPr id="66" name="Line 68"/>
          <p:cNvSpPr>
            <a:spLocks noChangeShapeType="1"/>
          </p:cNvSpPr>
          <p:nvPr/>
        </p:nvSpPr>
        <p:spPr bwMode="auto">
          <a:xfrm>
            <a:off x="8311668" y="2075896"/>
            <a:ext cx="1227620" cy="1173161"/>
          </a:xfrm>
          <a:prstGeom prst="line">
            <a:avLst/>
          </a:prstGeom>
          <a:noFill/>
          <a:ln w="28575">
            <a:solidFill>
              <a:schemeClr val="tx1"/>
            </a:solidFill>
            <a:prstDash val="dash"/>
            <a:round/>
            <a:headEnd/>
            <a:tailEnd type="arrow" w="lg" len="lg"/>
          </a:ln>
        </p:spPr>
        <p:txBody>
          <a:bodyPr/>
          <a:lstStyle/>
          <a:p>
            <a:endParaRPr lang="en-US" dirty="0"/>
          </a:p>
        </p:txBody>
      </p:sp>
      <p:sp>
        <p:nvSpPr>
          <p:cNvPr id="74" name="Rectangle 5"/>
          <p:cNvSpPr>
            <a:spLocks noChangeArrowheads="1"/>
          </p:cNvSpPr>
          <p:nvPr/>
        </p:nvSpPr>
        <p:spPr bwMode="auto">
          <a:xfrm>
            <a:off x="8006050" y="3230447"/>
            <a:ext cx="1638420" cy="734149"/>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75" name="Line 47"/>
          <p:cNvSpPr>
            <a:spLocks noChangeShapeType="1"/>
          </p:cNvSpPr>
          <p:nvPr/>
        </p:nvSpPr>
        <p:spPr bwMode="auto">
          <a:xfrm>
            <a:off x="8006050" y="3619383"/>
            <a:ext cx="1600200" cy="0"/>
          </a:xfrm>
          <a:prstGeom prst="line">
            <a:avLst/>
          </a:prstGeom>
          <a:noFill/>
          <a:ln w="9525">
            <a:solidFill>
              <a:schemeClr val="tx1"/>
            </a:solidFill>
            <a:round/>
            <a:headEnd/>
            <a:tailEnd/>
          </a:ln>
        </p:spPr>
        <p:txBody>
          <a:bodyPr/>
          <a:lstStyle/>
          <a:p>
            <a:endParaRPr lang="en-US" dirty="0"/>
          </a:p>
        </p:txBody>
      </p:sp>
      <p:sp>
        <p:nvSpPr>
          <p:cNvPr id="76" name="Text Box 53"/>
          <p:cNvSpPr txBox="1">
            <a:spLocks noChangeArrowheads="1"/>
          </p:cNvSpPr>
          <p:nvPr/>
        </p:nvSpPr>
        <p:spPr bwMode="auto">
          <a:xfrm>
            <a:off x="7987000" y="3230446"/>
            <a:ext cx="1451936" cy="369332"/>
          </a:xfrm>
          <a:prstGeom prst="rect">
            <a:avLst/>
          </a:prstGeom>
          <a:noFill/>
          <a:ln w="9525">
            <a:noFill/>
            <a:miter lim="800000"/>
            <a:headEnd/>
            <a:tailEnd/>
          </a:ln>
        </p:spPr>
        <p:txBody>
          <a:bodyPr wrap="none">
            <a:spAutoFit/>
          </a:bodyPr>
          <a:lstStyle/>
          <a:p>
            <a:r>
              <a:rPr lang="en-US" dirty="0" err="1"/>
              <a:t>ExchangeMgr</a:t>
            </a:r>
            <a:endParaRPr lang="en-US" dirty="0"/>
          </a:p>
        </p:txBody>
      </p:sp>
      <p:sp>
        <p:nvSpPr>
          <p:cNvPr id="77" name="Line 55"/>
          <p:cNvSpPr>
            <a:spLocks noChangeShapeType="1"/>
          </p:cNvSpPr>
          <p:nvPr/>
        </p:nvSpPr>
        <p:spPr bwMode="auto">
          <a:xfrm>
            <a:off x="8006050" y="3695583"/>
            <a:ext cx="1600200" cy="0"/>
          </a:xfrm>
          <a:prstGeom prst="line">
            <a:avLst/>
          </a:prstGeom>
          <a:noFill/>
          <a:ln w="9525">
            <a:solidFill>
              <a:schemeClr val="tx1"/>
            </a:solidFill>
            <a:round/>
            <a:headEnd/>
            <a:tailEnd/>
          </a:ln>
        </p:spPr>
        <p:txBody>
          <a:bodyPr/>
          <a:lstStyle/>
          <a:p>
            <a:endParaRPr lang="en-US" dirty="0"/>
          </a:p>
        </p:txBody>
      </p:sp>
      <p:sp>
        <p:nvSpPr>
          <p:cNvPr id="78" name="Text Box 81"/>
          <p:cNvSpPr txBox="1">
            <a:spLocks noChangeArrowheads="1"/>
          </p:cNvSpPr>
          <p:nvPr/>
        </p:nvSpPr>
        <p:spPr bwMode="auto">
          <a:xfrm>
            <a:off x="8021931" y="3643075"/>
            <a:ext cx="1958446" cy="338554"/>
          </a:xfrm>
          <a:prstGeom prst="rect">
            <a:avLst/>
          </a:prstGeom>
          <a:noFill/>
          <a:ln w="9525">
            <a:noFill/>
            <a:miter lim="800000"/>
            <a:headEnd/>
            <a:tailEnd/>
          </a:ln>
        </p:spPr>
        <p:txBody>
          <a:bodyPr wrap="square">
            <a:spAutoFit/>
          </a:bodyPr>
          <a:lstStyle/>
          <a:p>
            <a:r>
              <a:rPr lang="en-US" sz="1600" dirty="0" err="1"/>
              <a:t>ProcessExchange</a:t>
            </a:r>
            <a:r>
              <a:rPr lang="en-US" sz="1600" dirty="0"/>
              <a:t>()</a:t>
            </a:r>
          </a:p>
        </p:txBody>
      </p:sp>
      <p:sp>
        <p:nvSpPr>
          <p:cNvPr id="79" name="Line 57"/>
          <p:cNvSpPr>
            <a:spLocks noChangeShapeType="1"/>
          </p:cNvSpPr>
          <p:nvPr/>
        </p:nvSpPr>
        <p:spPr bwMode="auto">
          <a:xfrm flipH="1" flipV="1">
            <a:off x="6007686" y="2857382"/>
            <a:ext cx="1914136" cy="429657"/>
          </a:xfrm>
          <a:prstGeom prst="line">
            <a:avLst/>
          </a:prstGeom>
          <a:noFill/>
          <a:ln w="28575">
            <a:solidFill>
              <a:schemeClr val="tx1"/>
            </a:solidFill>
            <a:round/>
            <a:headEnd/>
            <a:tailEnd type="triangle" w="lg" len="lg"/>
          </a:ln>
        </p:spPr>
        <p:txBody>
          <a:bodyPr/>
          <a:lstStyle/>
          <a:p>
            <a:endParaRPr lang="en-US" dirty="0"/>
          </a:p>
        </p:txBody>
      </p:sp>
      <p:sp>
        <p:nvSpPr>
          <p:cNvPr id="80" name="Text Box 27"/>
          <p:cNvSpPr txBox="1">
            <a:spLocks noChangeArrowheads="1"/>
          </p:cNvSpPr>
          <p:nvPr/>
        </p:nvSpPr>
        <p:spPr bwMode="auto">
          <a:xfrm>
            <a:off x="5688959" y="5511047"/>
            <a:ext cx="2151743" cy="369332"/>
          </a:xfrm>
          <a:prstGeom prst="rect">
            <a:avLst/>
          </a:prstGeom>
          <a:noFill/>
          <a:ln w="9525">
            <a:noFill/>
            <a:miter lim="800000"/>
            <a:headEnd/>
            <a:tailEnd/>
          </a:ln>
        </p:spPr>
        <p:txBody>
          <a:bodyPr wrap="none">
            <a:spAutoFit/>
          </a:bodyPr>
          <a:lstStyle/>
          <a:p>
            <a:r>
              <a:rPr lang="en-US" dirty="0" err="1"/>
              <a:t>AccountSvcJSONImpl</a:t>
            </a:r>
            <a:endParaRPr lang="en-US" dirty="0"/>
          </a:p>
        </p:txBody>
      </p:sp>
      <p:sp>
        <p:nvSpPr>
          <p:cNvPr id="81" name="Rectangle 4"/>
          <p:cNvSpPr>
            <a:spLocks noChangeArrowheads="1"/>
          </p:cNvSpPr>
          <p:nvPr/>
        </p:nvSpPr>
        <p:spPr bwMode="auto">
          <a:xfrm>
            <a:off x="8287206" y="5268413"/>
            <a:ext cx="2345395" cy="609600"/>
          </a:xfrm>
          <a:prstGeom prst="rect">
            <a:avLst/>
          </a:prstGeom>
          <a:solidFill>
            <a:srgbClr val="C0C0C0"/>
          </a:solidFill>
          <a:ln w="9525">
            <a:solidFill>
              <a:schemeClr val="tx1"/>
            </a:solidFill>
            <a:miter lim="800000"/>
            <a:headEnd/>
            <a:tailEnd/>
          </a:ln>
        </p:spPr>
        <p:txBody>
          <a:bodyPr wrap="none" anchor="ctr"/>
          <a:lstStyle/>
          <a:p>
            <a:endParaRPr lang="en-US" dirty="0"/>
          </a:p>
        </p:txBody>
      </p:sp>
      <p:sp>
        <p:nvSpPr>
          <p:cNvPr id="82" name="Text Box 27"/>
          <p:cNvSpPr txBox="1">
            <a:spLocks noChangeArrowheads="1"/>
          </p:cNvSpPr>
          <p:nvPr/>
        </p:nvSpPr>
        <p:spPr bwMode="auto">
          <a:xfrm>
            <a:off x="8253687" y="5545830"/>
            <a:ext cx="2462149" cy="369332"/>
          </a:xfrm>
          <a:prstGeom prst="rect">
            <a:avLst/>
          </a:prstGeom>
          <a:noFill/>
          <a:ln w="9525">
            <a:noFill/>
            <a:miter lim="800000"/>
            <a:headEnd/>
            <a:tailEnd/>
          </a:ln>
        </p:spPr>
        <p:txBody>
          <a:bodyPr wrap="none">
            <a:spAutoFit/>
          </a:bodyPr>
          <a:lstStyle/>
          <a:p>
            <a:r>
              <a:rPr lang="en-US" dirty="0" err="1"/>
              <a:t>TransactionSvcJSONImpl</a:t>
            </a:r>
            <a:endParaRPr lang="en-US" dirty="0"/>
          </a:p>
        </p:txBody>
      </p:sp>
      <p:sp>
        <p:nvSpPr>
          <p:cNvPr id="83" name="Rectangle 25"/>
          <p:cNvSpPr>
            <a:spLocks noChangeArrowheads="1"/>
          </p:cNvSpPr>
          <p:nvPr/>
        </p:nvSpPr>
        <p:spPr bwMode="auto">
          <a:xfrm>
            <a:off x="8311668" y="4926464"/>
            <a:ext cx="1609691"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84" name="Text Box 27"/>
          <p:cNvSpPr txBox="1">
            <a:spLocks noChangeArrowheads="1"/>
          </p:cNvSpPr>
          <p:nvPr/>
        </p:nvSpPr>
        <p:spPr bwMode="auto">
          <a:xfrm>
            <a:off x="8265665" y="4889315"/>
            <a:ext cx="1622175" cy="369332"/>
          </a:xfrm>
          <a:prstGeom prst="rect">
            <a:avLst/>
          </a:prstGeom>
          <a:noFill/>
          <a:ln w="9525">
            <a:noFill/>
            <a:miter lim="800000"/>
            <a:headEnd/>
            <a:tailEnd/>
          </a:ln>
        </p:spPr>
        <p:txBody>
          <a:bodyPr wrap="none">
            <a:spAutoFit/>
          </a:bodyPr>
          <a:lstStyle/>
          <a:p>
            <a:r>
              <a:rPr lang="en-US" dirty="0" err="1"/>
              <a:t>ITransactionSvc</a:t>
            </a:r>
            <a:endParaRPr lang="en-US" dirty="0"/>
          </a:p>
        </p:txBody>
      </p:sp>
      <p:sp>
        <p:nvSpPr>
          <p:cNvPr id="85" name="Line 32"/>
          <p:cNvSpPr>
            <a:spLocks noChangeShapeType="1"/>
          </p:cNvSpPr>
          <p:nvPr/>
        </p:nvSpPr>
        <p:spPr bwMode="auto">
          <a:xfrm flipH="1">
            <a:off x="7987537" y="5401704"/>
            <a:ext cx="299669" cy="562156"/>
          </a:xfrm>
          <a:prstGeom prst="line">
            <a:avLst/>
          </a:prstGeom>
          <a:noFill/>
          <a:ln w="28575">
            <a:solidFill>
              <a:schemeClr val="tx1"/>
            </a:solidFill>
            <a:prstDash val="dash"/>
            <a:round/>
            <a:headEnd/>
            <a:tailEnd type="arrow" w="lg" len="lg"/>
          </a:ln>
        </p:spPr>
        <p:txBody>
          <a:bodyPr/>
          <a:lstStyle/>
          <a:p>
            <a:endParaRPr lang="en-US" dirty="0"/>
          </a:p>
        </p:txBody>
      </p:sp>
      <p:sp>
        <p:nvSpPr>
          <p:cNvPr id="86" name="Rectangle 25"/>
          <p:cNvSpPr>
            <a:spLocks noChangeArrowheads="1"/>
          </p:cNvSpPr>
          <p:nvPr/>
        </p:nvSpPr>
        <p:spPr bwMode="auto">
          <a:xfrm>
            <a:off x="7847228" y="5990926"/>
            <a:ext cx="981905" cy="512149"/>
          </a:xfrm>
          <a:prstGeom prst="rect">
            <a:avLst/>
          </a:prstGeom>
          <a:solidFill>
            <a:schemeClr val="bg1"/>
          </a:solidFill>
          <a:ln w="9525">
            <a:solidFill>
              <a:schemeClr val="tx1"/>
            </a:solidFill>
            <a:miter lim="800000"/>
            <a:headEnd/>
            <a:tailEnd/>
          </a:ln>
        </p:spPr>
        <p:txBody>
          <a:bodyPr wrap="none" anchor="ctr"/>
          <a:lstStyle/>
          <a:p>
            <a:r>
              <a:rPr lang="en-US" dirty="0"/>
              <a:t>Exchange</a:t>
            </a:r>
          </a:p>
        </p:txBody>
      </p:sp>
      <p:sp>
        <p:nvSpPr>
          <p:cNvPr id="87" name="Line 57"/>
          <p:cNvSpPr>
            <a:spLocks noChangeShapeType="1"/>
          </p:cNvSpPr>
          <p:nvPr/>
        </p:nvSpPr>
        <p:spPr bwMode="auto">
          <a:xfrm flipV="1">
            <a:off x="8877590" y="6272632"/>
            <a:ext cx="728659" cy="8495"/>
          </a:xfrm>
          <a:prstGeom prst="line">
            <a:avLst/>
          </a:prstGeom>
          <a:noFill/>
          <a:ln w="28575">
            <a:solidFill>
              <a:schemeClr val="tx1"/>
            </a:solidFill>
            <a:round/>
            <a:headEnd/>
            <a:tailEnd type="triangle" w="lg" len="lg"/>
          </a:ln>
        </p:spPr>
        <p:txBody>
          <a:bodyPr/>
          <a:lstStyle/>
          <a:p>
            <a:endParaRPr lang="en-US" dirty="0"/>
          </a:p>
        </p:txBody>
      </p:sp>
      <p:sp>
        <p:nvSpPr>
          <p:cNvPr id="88" name="Text Box 51"/>
          <p:cNvSpPr txBox="1">
            <a:spLocks noChangeArrowheads="1"/>
          </p:cNvSpPr>
          <p:nvPr/>
        </p:nvSpPr>
        <p:spPr bwMode="auto">
          <a:xfrm>
            <a:off x="8852391" y="6246765"/>
            <a:ext cx="837217" cy="338554"/>
          </a:xfrm>
          <a:prstGeom prst="rect">
            <a:avLst/>
          </a:prstGeom>
          <a:noFill/>
          <a:ln w="9525">
            <a:noFill/>
            <a:miter lim="800000"/>
            <a:headEnd/>
            <a:tailEnd/>
          </a:ln>
        </p:spPr>
        <p:txBody>
          <a:bodyPr wrap="none">
            <a:spAutoFit/>
          </a:bodyPr>
          <a:lstStyle/>
          <a:p>
            <a:r>
              <a:rPr lang="en-US" sz="1600" dirty="0"/>
              <a:t>extends</a:t>
            </a:r>
          </a:p>
        </p:txBody>
      </p:sp>
      <p:sp>
        <p:nvSpPr>
          <p:cNvPr id="89" name="Rectangle 25"/>
          <p:cNvSpPr>
            <a:spLocks noChangeArrowheads="1"/>
          </p:cNvSpPr>
          <p:nvPr/>
        </p:nvSpPr>
        <p:spPr bwMode="auto">
          <a:xfrm>
            <a:off x="9644470" y="6045923"/>
            <a:ext cx="1250542" cy="512149"/>
          </a:xfrm>
          <a:prstGeom prst="rect">
            <a:avLst/>
          </a:prstGeom>
          <a:solidFill>
            <a:schemeClr val="bg1"/>
          </a:solidFill>
          <a:ln w="9525">
            <a:solidFill>
              <a:schemeClr val="tx1"/>
            </a:solidFill>
            <a:miter lim="800000"/>
            <a:headEnd/>
            <a:tailEnd/>
          </a:ln>
        </p:spPr>
        <p:txBody>
          <a:bodyPr wrap="none" anchor="ctr"/>
          <a:lstStyle/>
          <a:p>
            <a:r>
              <a:rPr lang="en-US" dirty="0"/>
              <a:t>Transaction</a:t>
            </a:r>
          </a:p>
        </p:txBody>
      </p:sp>
      <p:sp>
        <p:nvSpPr>
          <p:cNvPr id="90" name="Line 49"/>
          <p:cNvSpPr>
            <a:spLocks noChangeShapeType="1"/>
          </p:cNvSpPr>
          <p:nvPr/>
        </p:nvSpPr>
        <p:spPr bwMode="auto">
          <a:xfrm>
            <a:off x="8852391" y="4027187"/>
            <a:ext cx="25199" cy="911409"/>
          </a:xfrm>
          <a:prstGeom prst="line">
            <a:avLst/>
          </a:prstGeom>
          <a:noFill/>
          <a:ln w="28575">
            <a:solidFill>
              <a:schemeClr val="tx1"/>
            </a:solidFill>
            <a:prstDash val="dash"/>
            <a:round/>
            <a:headEnd/>
            <a:tailEnd type="arrow" w="lg" len="lg"/>
          </a:ln>
        </p:spPr>
        <p:txBody>
          <a:bodyPr/>
          <a:lstStyle/>
          <a:p>
            <a:endParaRPr lang="en-US" dirty="0"/>
          </a:p>
        </p:txBody>
      </p:sp>
      <p:sp>
        <p:nvSpPr>
          <p:cNvPr id="91" name="Text Box 75"/>
          <p:cNvSpPr txBox="1">
            <a:spLocks noChangeArrowheads="1"/>
          </p:cNvSpPr>
          <p:nvPr/>
        </p:nvSpPr>
        <p:spPr bwMode="auto">
          <a:xfrm>
            <a:off x="8852391" y="4200831"/>
            <a:ext cx="601447" cy="369332"/>
          </a:xfrm>
          <a:prstGeom prst="rect">
            <a:avLst/>
          </a:prstGeom>
          <a:noFill/>
          <a:ln w="9525">
            <a:noFill/>
            <a:miter lim="800000"/>
            <a:headEnd/>
            <a:tailEnd/>
          </a:ln>
        </p:spPr>
        <p:txBody>
          <a:bodyPr wrap="none">
            <a:spAutoFit/>
          </a:bodyPr>
          <a:lstStyle/>
          <a:p>
            <a:r>
              <a:rPr lang="en-US" dirty="0"/>
              <a:t>uses</a:t>
            </a:r>
          </a:p>
        </p:txBody>
      </p:sp>
    </p:spTree>
    <p:extLst>
      <p:ext uri="{BB962C8B-B14F-4D97-AF65-F5344CB8AC3E}">
        <p14:creationId xmlns:p14="http://schemas.microsoft.com/office/powerpoint/2010/main" val="266122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t>Use Case: Display Account</a:t>
            </a:r>
          </a:p>
        </p:txBody>
      </p:sp>
      <p:sp>
        <p:nvSpPr>
          <p:cNvPr id="40963" name="Rectangle 4"/>
          <p:cNvSpPr>
            <a:spLocks noChangeArrowheads="1"/>
          </p:cNvSpPr>
          <p:nvPr/>
        </p:nvSpPr>
        <p:spPr bwMode="auto">
          <a:xfrm>
            <a:off x="5722479" y="5233630"/>
            <a:ext cx="2075576" cy="609600"/>
          </a:xfrm>
          <a:prstGeom prst="rect">
            <a:avLst/>
          </a:prstGeom>
          <a:solidFill>
            <a:srgbClr val="C0C0C0"/>
          </a:solidFill>
          <a:ln w="9525">
            <a:solidFill>
              <a:schemeClr val="tx1"/>
            </a:solidFill>
            <a:miter lim="800000"/>
            <a:headEnd/>
            <a:tailEnd/>
          </a:ln>
        </p:spPr>
        <p:txBody>
          <a:bodyPr wrap="none" anchor="ctr"/>
          <a:lstStyle/>
          <a:p>
            <a:endParaRPr lang="en-US" dirty="0"/>
          </a:p>
        </p:txBody>
      </p:sp>
      <p:sp>
        <p:nvSpPr>
          <p:cNvPr id="40964" name="Rectangle 5"/>
          <p:cNvSpPr>
            <a:spLocks noChangeArrowheads="1"/>
          </p:cNvSpPr>
          <p:nvPr/>
        </p:nvSpPr>
        <p:spPr bwMode="auto">
          <a:xfrm>
            <a:off x="5442861" y="3230447"/>
            <a:ext cx="1610267" cy="733949"/>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65" name="Text Box 6"/>
          <p:cNvSpPr txBox="1">
            <a:spLocks noChangeArrowheads="1"/>
          </p:cNvSpPr>
          <p:nvPr/>
        </p:nvSpPr>
        <p:spPr bwMode="auto">
          <a:xfrm>
            <a:off x="0" y="1614231"/>
            <a:ext cx="1817101" cy="461665"/>
          </a:xfrm>
          <a:prstGeom prst="rect">
            <a:avLst/>
          </a:prstGeom>
          <a:noFill/>
          <a:ln w="9525">
            <a:noFill/>
            <a:miter lim="800000"/>
            <a:headEnd/>
            <a:tailEnd/>
          </a:ln>
        </p:spPr>
        <p:txBody>
          <a:bodyPr wrap="none">
            <a:spAutoFit/>
          </a:bodyPr>
          <a:lstStyle/>
          <a:p>
            <a:r>
              <a:rPr lang="en-US" sz="2400" b="1" dirty="0"/>
              <a:t>Presentation</a:t>
            </a:r>
          </a:p>
        </p:txBody>
      </p:sp>
      <p:sp>
        <p:nvSpPr>
          <p:cNvPr id="40966" name="Text Box 7"/>
          <p:cNvSpPr txBox="1">
            <a:spLocks noChangeArrowheads="1"/>
          </p:cNvSpPr>
          <p:nvPr/>
        </p:nvSpPr>
        <p:spPr bwMode="auto">
          <a:xfrm>
            <a:off x="-23273" y="2806998"/>
            <a:ext cx="1289135" cy="461665"/>
          </a:xfrm>
          <a:prstGeom prst="rect">
            <a:avLst/>
          </a:prstGeom>
          <a:noFill/>
          <a:ln w="9525">
            <a:noFill/>
            <a:miter lim="800000"/>
            <a:headEnd/>
            <a:tailEnd/>
          </a:ln>
        </p:spPr>
        <p:txBody>
          <a:bodyPr wrap="none">
            <a:spAutoFit/>
          </a:bodyPr>
          <a:lstStyle/>
          <a:p>
            <a:r>
              <a:rPr lang="en-US" sz="2400" b="1" dirty="0"/>
              <a:t>Business</a:t>
            </a:r>
          </a:p>
        </p:txBody>
      </p:sp>
      <p:sp>
        <p:nvSpPr>
          <p:cNvPr id="40967" name="Text Box 8"/>
          <p:cNvSpPr txBox="1">
            <a:spLocks noChangeArrowheads="1"/>
          </p:cNvSpPr>
          <p:nvPr/>
        </p:nvSpPr>
        <p:spPr bwMode="auto">
          <a:xfrm>
            <a:off x="-23273" y="6041410"/>
            <a:ext cx="1186543" cy="461665"/>
          </a:xfrm>
          <a:prstGeom prst="rect">
            <a:avLst/>
          </a:prstGeom>
          <a:noFill/>
          <a:ln w="9525">
            <a:noFill/>
            <a:miter lim="800000"/>
            <a:headEnd/>
            <a:tailEnd/>
          </a:ln>
        </p:spPr>
        <p:txBody>
          <a:bodyPr wrap="none">
            <a:spAutoFit/>
          </a:bodyPr>
          <a:lstStyle/>
          <a:p>
            <a:r>
              <a:rPr lang="en-US" sz="2400" b="1" dirty="0"/>
              <a:t>Domain</a:t>
            </a:r>
          </a:p>
        </p:txBody>
      </p:sp>
      <p:sp>
        <p:nvSpPr>
          <p:cNvPr id="40968" name="Text Box 9"/>
          <p:cNvSpPr txBox="1">
            <a:spLocks noChangeArrowheads="1"/>
          </p:cNvSpPr>
          <p:nvPr/>
        </p:nvSpPr>
        <p:spPr bwMode="auto">
          <a:xfrm>
            <a:off x="0" y="4146580"/>
            <a:ext cx="1171603" cy="461665"/>
          </a:xfrm>
          <a:prstGeom prst="rect">
            <a:avLst/>
          </a:prstGeom>
          <a:noFill/>
          <a:ln w="9525">
            <a:noFill/>
            <a:miter lim="800000"/>
            <a:headEnd/>
            <a:tailEnd/>
          </a:ln>
        </p:spPr>
        <p:txBody>
          <a:bodyPr wrap="none">
            <a:spAutoFit/>
          </a:bodyPr>
          <a:lstStyle/>
          <a:p>
            <a:r>
              <a:rPr lang="en-US" sz="2400" b="1" dirty="0"/>
              <a:t>Service </a:t>
            </a:r>
          </a:p>
        </p:txBody>
      </p:sp>
      <p:sp>
        <p:nvSpPr>
          <p:cNvPr id="40969" name="Rectangle 10"/>
          <p:cNvSpPr>
            <a:spLocks noChangeArrowheads="1"/>
          </p:cNvSpPr>
          <p:nvPr/>
        </p:nvSpPr>
        <p:spPr bwMode="auto">
          <a:xfrm>
            <a:off x="4831675" y="5981583"/>
            <a:ext cx="1058544" cy="318136"/>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71" name="Text Box 12"/>
          <p:cNvSpPr txBox="1">
            <a:spLocks noChangeArrowheads="1"/>
          </p:cNvSpPr>
          <p:nvPr/>
        </p:nvSpPr>
        <p:spPr bwMode="auto">
          <a:xfrm>
            <a:off x="4831676" y="5905383"/>
            <a:ext cx="951671" cy="369332"/>
          </a:xfrm>
          <a:prstGeom prst="rect">
            <a:avLst/>
          </a:prstGeom>
          <a:noFill/>
          <a:ln w="9525">
            <a:noFill/>
            <a:miter lim="800000"/>
            <a:headEnd/>
            <a:tailEnd/>
          </a:ln>
        </p:spPr>
        <p:txBody>
          <a:bodyPr wrap="none">
            <a:spAutoFit/>
          </a:bodyPr>
          <a:lstStyle/>
          <a:p>
            <a:r>
              <a:rPr lang="en-US" dirty="0"/>
              <a:t>Account</a:t>
            </a:r>
          </a:p>
        </p:txBody>
      </p:sp>
      <p:sp>
        <p:nvSpPr>
          <p:cNvPr id="40973" name="Rectangle 22"/>
          <p:cNvSpPr>
            <a:spLocks noChangeArrowheads="1"/>
          </p:cNvSpPr>
          <p:nvPr/>
        </p:nvSpPr>
        <p:spPr bwMode="auto">
          <a:xfrm>
            <a:off x="2793324" y="4138495"/>
            <a:ext cx="1171467" cy="700087"/>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74" name="Line 23"/>
          <p:cNvSpPr>
            <a:spLocks noChangeShapeType="1"/>
          </p:cNvSpPr>
          <p:nvPr/>
        </p:nvSpPr>
        <p:spPr bwMode="auto">
          <a:xfrm>
            <a:off x="2793325" y="4519496"/>
            <a:ext cx="1143000" cy="0"/>
          </a:xfrm>
          <a:prstGeom prst="line">
            <a:avLst/>
          </a:prstGeom>
          <a:noFill/>
          <a:ln w="9525">
            <a:solidFill>
              <a:schemeClr val="tx1"/>
            </a:solidFill>
            <a:round/>
            <a:headEnd/>
            <a:tailEnd/>
          </a:ln>
        </p:spPr>
        <p:txBody>
          <a:bodyPr/>
          <a:lstStyle/>
          <a:p>
            <a:endParaRPr lang="en-US" dirty="0"/>
          </a:p>
        </p:txBody>
      </p:sp>
      <p:sp>
        <p:nvSpPr>
          <p:cNvPr id="40975" name="Text Box 24"/>
          <p:cNvSpPr txBox="1">
            <a:spLocks noChangeArrowheads="1"/>
          </p:cNvSpPr>
          <p:nvPr/>
        </p:nvSpPr>
        <p:spPr bwMode="auto">
          <a:xfrm>
            <a:off x="2888576" y="4146433"/>
            <a:ext cx="874663" cy="369332"/>
          </a:xfrm>
          <a:prstGeom prst="rect">
            <a:avLst/>
          </a:prstGeom>
          <a:noFill/>
          <a:ln w="9525">
            <a:noFill/>
            <a:miter lim="800000"/>
            <a:headEnd/>
            <a:tailEnd/>
          </a:ln>
        </p:spPr>
        <p:txBody>
          <a:bodyPr wrap="none">
            <a:spAutoFit/>
          </a:bodyPr>
          <a:lstStyle/>
          <a:p>
            <a:r>
              <a:rPr lang="en-US" dirty="0"/>
              <a:t>Factory</a:t>
            </a:r>
          </a:p>
        </p:txBody>
      </p:sp>
      <p:sp>
        <p:nvSpPr>
          <p:cNvPr id="40976" name="Rectangle 25"/>
          <p:cNvSpPr>
            <a:spLocks noChangeArrowheads="1"/>
          </p:cNvSpPr>
          <p:nvPr/>
        </p:nvSpPr>
        <p:spPr bwMode="auto">
          <a:xfrm>
            <a:off x="5715913" y="4938596"/>
            <a:ext cx="1389063"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77" name="Line 26"/>
          <p:cNvSpPr>
            <a:spLocks noChangeShapeType="1"/>
          </p:cNvSpPr>
          <p:nvPr/>
        </p:nvSpPr>
        <p:spPr bwMode="auto">
          <a:xfrm>
            <a:off x="5715912" y="5295783"/>
            <a:ext cx="1371600" cy="0"/>
          </a:xfrm>
          <a:prstGeom prst="line">
            <a:avLst/>
          </a:prstGeom>
          <a:noFill/>
          <a:ln w="9525">
            <a:solidFill>
              <a:schemeClr val="tx1"/>
            </a:solidFill>
            <a:round/>
            <a:headEnd/>
            <a:tailEnd/>
          </a:ln>
        </p:spPr>
        <p:txBody>
          <a:bodyPr/>
          <a:lstStyle/>
          <a:p>
            <a:endParaRPr lang="en-US" dirty="0"/>
          </a:p>
        </p:txBody>
      </p:sp>
      <p:sp>
        <p:nvSpPr>
          <p:cNvPr id="40978" name="Text Box 27"/>
          <p:cNvSpPr txBox="1">
            <a:spLocks noChangeArrowheads="1"/>
          </p:cNvSpPr>
          <p:nvPr/>
        </p:nvSpPr>
        <p:spPr bwMode="auto">
          <a:xfrm>
            <a:off x="5669910" y="4901447"/>
            <a:ext cx="1311769" cy="369332"/>
          </a:xfrm>
          <a:prstGeom prst="rect">
            <a:avLst/>
          </a:prstGeom>
          <a:noFill/>
          <a:ln w="9525">
            <a:noFill/>
            <a:miter lim="800000"/>
            <a:headEnd/>
            <a:tailEnd/>
          </a:ln>
        </p:spPr>
        <p:txBody>
          <a:bodyPr wrap="none">
            <a:spAutoFit/>
          </a:bodyPr>
          <a:lstStyle/>
          <a:p>
            <a:r>
              <a:rPr lang="en-US" dirty="0" err="1"/>
              <a:t>IAccountSvc</a:t>
            </a:r>
            <a:endParaRPr lang="en-US" dirty="0"/>
          </a:p>
        </p:txBody>
      </p:sp>
      <p:sp>
        <p:nvSpPr>
          <p:cNvPr id="40979" name="Line 31"/>
          <p:cNvSpPr>
            <a:spLocks noChangeShapeType="1"/>
          </p:cNvSpPr>
          <p:nvPr/>
        </p:nvSpPr>
        <p:spPr bwMode="auto">
          <a:xfrm>
            <a:off x="3995062" y="4367097"/>
            <a:ext cx="381000" cy="14287"/>
          </a:xfrm>
          <a:prstGeom prst="line">
            <a:avLst/>
          </a:prstGeom>
          <a:noFill/>
          <a:ln w="28575">
            <a:solidFill>
              <a:schemeClr val="tx1"/>
            </a:solidFill>
            <a:prstDash val="dash"/>
            <a:round/>
            <a:headEnd/>
            <a:tailEnd type="arrow" w="lg" len="lg"/>
          </a:ln>
        </p:spPr>
        <p:txBody>
          <a:bodyPr/>
          <a:lstStyle/>
          <a:p>
            <a:endParaRPr lang="en-US" dirty="0"/>
          </a:p>
        </p:txBody>
      </p:sp>
      <p:sp>
        <p:nvSpPr>
          <p:cNvPr id="40980" name="Line 32"/>
          <p:cNvSpPr>
            <a:spLocks noChangeShapeType="1"/>
          </p:cNvSpPr>
          <p:nvPr/>
        </p:nvSpPr>
        <p:spPr bwMode="auto">
          <a:xfrm flipH="1">
            <a:off x="5442862" y="5524383"/>
            <a:ext cx="304800" cy="457200"/>
          </a:xfrm>
          <a:prstGeom prst="line">
            <a:avLst/>
          </a:prstGeom>
          <a:noFill/>
          <a:ln w="28575">
            <a:solidFill>
              <a:schemeClr val="tx1"/>
            </a:solidFill>
            <a:prstDash val="dash"/>
            <a:round/>
            <a:headEnd/>
            <a:tailEnd type="arrow" w="lg" len="lg"/>
          </a:ln>
        </p:spPr>
        <p:txBody>
          <a:bodyPr/>
          <a:lstStyle/>
          <a:p>
            <a:endParaRPr lang="en-US" dirty="0"/>
          </a:p>
        </p:txBody>
      </p:sp>
      <p:sp>
        <p:nvSpPr>
          <p:cNvPr id="40981" name="Rectangle 34"/>
          <p:cNvSpPr>
            <a:spLocks noChangeArrowheads="1"/>
          </p:cNvSpPr>
          <p:nvPr/>
        </p:nvSpPr>
        <p:spPr bwMode="auto">
          <a:xfrm>
            <a:off x="4376062" y="4076583"/>
            <a:ext cx="997923"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82" name="Line 35"/>
          <p:cNvSpPr>
            <a:spLocks noChangeShapeType="1"/>
          </p:cNvSpPr>
          <p:nvPr/>
        </p:nvSpPr>
        <p:spPr bwMode="auto">
          <a:xfrm flipV="1">
            <a:off x="4376062" y="4445915"/>
            <a:ext cx="982339" cy="11668"/>
          </a:xfrm>
          <a:prstGeom prst="line">
            <a:avLst/>
          </a:prstGeom>
          <a:noFill/>
          <a:ln w="9525">
            <a:solidFill>
              <a:schemeClr val="tx1"/>
            </a:solidFill>
            <a:round/>
            <a:headEnd/>
            <a:tailEnd/>
          </a:ln>
        </p:spPr>
        <p:txBody>
          <a:bodyPr/>
          <a:lstStyle/>
          <a:p>
            <a:endParaRPr lang="en-US" dirty="0"/>
          </a:p>
        </p:txBody>
      </p:sp>
      <p:sp>
        <p:nvSpPr>
          <p:cNvPr id="40983" name="Text Box 36"/>
          <p:cNvSpPr txBox="1">
            <a:spLocks noChangeArrowheads="1"/>
          </p:cNvSpPr>
          <p:nvPr/>
        </p:nvSpPr>
        <p:spPr bwMode="auto">
          <a:xfrm>
            <a:off x="4452262" y="4076583"/>
            <a:ext cx="916148" cy="369332"/>
          </a:xfrm>
          <a:prstGeom prst="rect">
            <a:avLst/>
          </a:prstGeom>
          <a:noFill/>
          <a:ln w="9525">
            <a:noFill/>
            <a:miter lim="800000"/>
            <a:headEnd/>
            <a:tailEnd/>
          </a:ln>
        </p:spPr>
        <p:txBody>
          <a:bodyPr wrap="none">
            <a:spAutoFit/>
          </a:bodyPr>
          <a:lstStyle/>
          <a:p>
            <a:r>
              <a:rPr lang="en-US" dirty="0"/>
              <a:t>IService</a:t>
            </a:r>
          </a:p>
        </p:txBody>
      </p:sp>
      <p:sp>
        <p:nvSpPr>
          <p:cNvPr id="40984" name="Line 38"/>
          <p:cNvSpPr>
            <a:spLocks noChangeShapeType="1"/>
          </p:cNvSpPr>
          <p:nvPr/>
        </p:nvSpPr>
        <p:spPr bwMode="auto">
          <a:xfrm flipH="1" flipV="1">
            <a:off x="5061862" y="4686183"/>
            <a:ext cx="609600" cy="304800"/>
          </a:xfrm>
          <a:prstGeom prst="line">
            <a:avLst/>
          </a:prstGeom>
          <a:noFill/>
          <a:ln w="28575">
            <a:solidFill>
              <a:schemeClr val="tx1"/>
            </a:solidFill>
            <a:prstDash val="dash"/>
            <a:round/>
            <a:headEnd/>
            <a:tailEnd type="triangle" w="lg" len="lg"/>
          </a:ln>
        </p:spPr>
        <p:txBody>
          <a:bodyPr/>
          <a:lstStyle/>
          <a:p>
            <a:endParaRPr lang="en-US" dirty="0"/>
          </a:p>
        </p:txBody>
      </p:sp>
      <p:sp>
        <p:nvSpPr>
          <p:cNvPr id="40985" name="AutoShape 40"/>
          <p:cNvSpPr>
            <a:spLocks noChangeArrowheads="1"/>
          </p:cNvSpPr>
          <p:nvPr/>
        </p:nvSpPr>
        <p:spPr bwMode="auto">
          <a:xfrm>
            <a:off x="2775862" y="4990983"/>
            <a:ext cx="1143000" cy="304800"/>
          </a:xfrm>
          <a:prstGeom prst="can">
            <a:avLst>
              <a:gd name="adj" fmla="val 25000"/>
            </a:avLst>
          </a:prstGeom>
          <a:solidFill>
            <a:schemeClr val="bg1"/>
          </a:solidFill>
          <a:ln w="9525">
            <a:solidFill>
              <a:schemeClr val="tx1"/>
            </a:solidFill>
            <a:round/>
            <a:headEnd/>
            <a:tailEnd/>
          </a:ln>
        </p:spPr>
        <p:txBody>
          <a:bodyPr wrap="none" anchor="ctr"/>
          <a:lstStyle/>
          <a:p>
            <a:endParaRPr lang="en-US" dirty="0"/>
          </a:p>
        </p:txBody>
      </p:sp>
      <p:sp>
        <p:nvSpPr>
          <p:cNvPr id="40986" name="Text Box 41"/>
          <p:cNvSpPr txBox="1">
            <a:spLocks noChangeArrowheads="1"/>
          </p:cNvSpPr>
          <p:nvPr/>
        </p:nvSpPr>
        <p:spPr bwMode="auto">
          <a:xfrm>
            <a:off x="2820313" y="4990983"/>
            <a:ext cx="1189685" cy="369332"/>
          </a:xfrm>
          <a:prstGeom prst="rect">
            <a:avLst/>
          </a:prstGeom>
          <a:noFill/>
          <a:ln w="9525">
            <a:noFill/>
            <a:miter lim="800000"/>
            <a:headEnd/>
            <a:tailEnd/>
          </a:ln>
        </p:spPr>
        <p:txBody>
          <a:bodyPr wrap="none">
            <a:spAutoFit/>
          </a:bodyPr>
          <a:lstStyle/>
          <a:p>
            <a:r>
              <a:rPr lang="en-US" dirty="0"/>
              <a:t>App.config</a:t>
            </a:r>
          </a:p>
        </p:txBody>
      </p:sp>
      <p:sp>
        <p:nvSpPr>
          <p:cNvPr id="40987" name="Line 42"/>
          <p:cNvSpPr>
            <a:spLocks noChangeShapeType="1"/>
          </p:cNvSpPr>
          <p:nvPr/>
        </p:nvSpPr>
        <p:spPr bwMode="auto">
          <a:xfrm>
            <a:off x="3385462" y="4609983"/>
            <a:ext cx="0" cy="457200"/>
          </a:xfrm>
          <a:prstGeom prst="line">
            <a:avLst/>
          </a:prstGeom>
          <a:noFill/>
          <a:ln w="28575">
            <a:solidFill>
              <a:schemeClr val="bg1"/>
            </a:solidFill>
            <a:prstDash val="dash"/>
            <a:round/>
            <a:headEnd/>
            <a:tailEnd type="arrow" w="lg" len="lg"/>
          </a:ln>
        </p:spPr>
        <p:txBody>
          <a:bodyPr/>
          <a:lstStyle/>
          <a:p>
            <a:endParaRPr lang="en-US" dirty="0"/>
          </a:p>
        </p:txBody>
      </p:sp>
      <p:sp>
        <p:nvSpPr>
          <p:cNvPr id="40988" name="Line 43"/>
          <p:cNvSpPr>
            <a:spLocks noChangeShapeType="1"/>
          </p:cNvSpPr>
          <p:nvPr/>
        </p:nvSpPr>
        <p:spPr bwMode="auto">
          <a:xfrm>
            <a:off x="2775862" y="4595696"/>
            <a:ext cx="1143000" cy="0"/>
          </a:xfrm>
          <a:prstGeom prst="line">
            <a:avLst/>
          </a:prstGeom>
          <a:noFill/>
          <a:ln w="9525">
            <a:solidFill>
              <a:schemeClr val="tx1"/>
            </a:solidFill>
            <a:round/>
            <a:headEnd/>
            <a:tailEnd/>
          </a:ln>
        </p:spPr>
        <p:txBody>
          <a:bodyPr/>
          <a:lstStyle/>
          <a:p>
            <a:endParaRPr lang="en-US" dirty="0"/>
          </a:p>
        </p:txBody>
      </p:sp>
      <p:sp>
        <p:nvSpPr>
          <p:cNvPr id="40989" name="Rectangle 44"/>
          <p:cNvSpPr>
            <a:spLocks noChangeArrowheads="1"/>
          </p:cNvSpPr>
          <p:nvPr/>
        </p:nvSpPr>
        <p:spPr bwMode="auto">
          <a:xfrm>
            <a:off x="4833262" y="2247783"/>
            <a:ext cx="1143000"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90" name="Line 45"/>
          <p:cNvSpPr>
            <a:spLocks noChangeShapeType="1"/>
          </p:cNvSpPr>
          <p:nvPr/>
        </p:nvSpPr>
        <p:spPr bwMode="auto">
          <a:xfrm>
            <a:off x="4833262" y="2628783"/>
            <a:ext cx="1143000" cy="0"/>
          </a:xfrm>
          <a:prstGeom prst="line">
            <a:avLst/>
          </a:prstGeom>
          <a:noFill/>
          <a:ln w="9525">
            <a:solidFill>
              <a:schemeClr val="tx1"/>
            </a:solidFill>
            <a:round/>
            <a:headEnd/>
            <a:tailEnd/>
          </a:ln>
        </p:spPr>
        <p:txBody>
          <a:bodyPr/>
          <a:lstStyle/>
          <a:p>
            <a:endParaRPr lang="en-US" dirty="0"/>
          </a:p>
        </p:txBody>
      </p:sp>
      <p:sp>
        <p:nvSpPr>
          <p:cNvPr id="40991" name="Text Box 46"/>
          <p:cNvSpPr txBox="1">
            <a:spLocks noChangeArrowheads="1"/>
          </p:cNvSpPr>
          <p:nvPr/>
        </p:nvSpPr>
        <p:spPr bwMode="auto">
          <a:xfrm>
            <a:off x="4922163" y="2255721"/>
            <a:ext cx="1027525" cy="369332"/>
          </a:xfrm>
          <a:prstGeom prst="rect">
            <a:avLst/>
          </a:prstGeom>
          <a:noFill/>
          <a:ln w="9525">
            <a:noFill/>
            <a:miter lim="800000"/>
            <a:headEnd/>
            <a:tailEnd/>
          </a:ln>
        </p:spPr>
        <p:txBody>
          <a:bodyPr wrap="none">
            <a:spAutoFit/>
          </a:bodyPr>
          <a:lstStyle/>
          <a:p>
            <a:r>
              <a:rPr lang="en-US" dirty="0"/>
              <a:t>Manager</a:t>
            </a:r>
          </a:p>
        </p:txBody>
      </p:sp>
      <p:sp>
        <p:nvSpPr>
          <p:cNvPr id="40992" name="Line 47"/>
          <p:cNvSpPr>
            <a:spLocks noChangeShapeType="1"/>
          </p:cNvSpPr>
          <p:nvPr/>
        </p:nvSpPr>
        <p:spPr bwMode="auto">
          <a:xfrm>
            <a:off x="5442862" y="3619383"/>
            <a:ext cx="1600200" cy="0"/>
          </a:xfrm>
          <a:prstGeom prst="line">
            <a:avLst/>
          </a:prstGeom>
          <a:noFill/>
          <a:ln w="9525">
            <a:solidFill>
              <a:schemeClr val="tx1"/>
            </a:solidFill>
            <a:round/>
            <a:headEnd/>
            <a:tailEnd/>
          </a:ln>
        </p:spPr>
        <p:txBody>
          <a:bodyPr/>
          <a:lstStyle/>
          <a:p>
            <a:endParaRPr lang="en-US" dirty="0"/>
          </a:p>
        </p:txBody>
      </p:sp>
      <p:sp>
        <p:nvSpPr>
          <p:cNvPr id="40993" name="Line 48"/>
          <p:cNvSpPr>
            <a:spLocks noChangeShapeType="1"/>
          </p:cNvSpPr>
          <p:nvPr/>
        </p:nvSpPr>
        <p:spPr bwMode="auto">
          <a:xfrm flipH="1">
            <a:off x="3385462" y="2857383"/>
            <a:ext cx="1447800" cy="1295400"/>
          </a:xfrm>
          <a:prstGeom prst="line">
            <a:avLst/>
          </a:prstGeom>
          <a:noFill/>
          <a:ln w="28575">
            <a:solidFill>
              <a:schemeClr val="tx1"/>
            </a:solidFill>
            <a:prstDash val="dash"/>
            <a:round/>
            <a:headEnd/>
            <a:tailEnd type="arrow" w="lg" len="lg"/>
          </a:ln>
        </p:spPr>
        <p:txBody>
          <a:bodyPr/>
          <a:lstStyle/>
          <a:p>
            <a:endParaRPr lang="en-US" dirty="0"/>
          </a:p>
        </p:txBody>
      </p:sp>
      <p:sp>
        <p:nvSpPr>
          <p:cNvPr id="40994" name="Line 49"/>
          <p:cNvSpPr>
            <a:spLocks noChangeShapeType="1"/>
          </p:cNvSpPr>
          <p:nvPr/>
        </p:nvSpPr>
        <p:spPr bwMode="auto">
          <a:xfrm flipH="1">
            <a:off x="6281062" y="4256527"/>
            <a:ext cx="14106" cy="658255"/>
          </a:xfrm>
          <a:prstGeom prst="line">
            <a:avLst/>
          </a:prstGeom>
          <a:noFill/>
          <a:ln w="28575">
            <a:solidFill>
              <a:schemeClr val="tx1"/>
            </a:solidFill>
            <a:prstDash val="dash"/>
            <a:round/>
            <a:headEnd/>
            <a:tailEnd type="arrow" w="lg" len="lg"/>
          </a:ln>
        </p:spPr>
        <p:txBody>
          <a:bodyPr/>
          <a:lstStyle/>
          <a:p>
            <a:endParaRPr lang="en-US" dirty="0"/>
          </a:p>
        </p:txBody>
      </p:sp>
      <p:sp>
        <p:nvSpPr>
          <p:cNvPr id="40995" name="Text Box 50"/>
          <p:cNvSpPr txBox="1">
            <a:spLocks noChangeArrowheads="1"/>
          </p:cNvSpPr>
          <p:nvPr/>
        </p:nvSpPr>
        <p:spPr bwMode="auto">
          <a:xfrm>
            <a:off x="4452263" y="4849696"/>
            <a:ext cx="919995" cy="369332"/>
          </a:xfrm>
          <a:prstGeom prst="rect">
            <a:avLst/>
          </a:prstGeom>
          <a:noFill/>
          <a:ln w="9525">
            <a:noFill/>
            <a:miter lim="800000"/>
            <a:headEnd/>
            <a:tailEnd/>
          </a:ln>
        </p:spPr>
        <p:txBody>
          <a:bodyPr wrap="none">
            <a:spAutoFit/>
          </a:bodyPr>
          <a:lstStyle/>
          <a:p>
            <a:r>
              <a:rPr lang="en-US" dirty="0"/>
              <a:t>extends</a:t>
            </a:r>
          </a:p>
        </p:txBody>
      </p:sp>
      <p:sp>
        <p:nvSpPr>
          <p:cNvPr id="40996" name="Text Box 51"/>
          <p:cNvSpPr txBox="1">
            <a:spLocks noChangeArrowheads="1"/>
          </p:cNvSpPr>
          <p:nvPr/>
        </p:nvSpPr>
        <p:spPr bwMode="auto">
          <a:xfrm>
            <a:off x="4954156" y="2856880"/>
            <a:ext cx="837217" cy="338554"/>
          </a:xfrm>
          <a:prstGeom prst="rect">
            <a:avLst/>
          </a:prstGeom>
          <a:noFill/>
          <a:ln w="9525">
            <a:noFill/>
            <a:miter lim="800000"/>
            <a:headEnd/>
            <a:tailEnd/>
          </a:ln>
        </p:spPr>
        <p:txBody>
          <a:bodyPr wrap="none">
            <a:spAutoFit/>
          </a:bodyPr>
          <a:lstStyle/>
          <a:p>
            <a:r>
              <a:rPr lang="en-US" sz="1600" dirty="0"/>
              <a:t>extends</a:t>
            </a:r>
          </a:p>
        </p:txBody>
      </p:sp>
      <p:sp>
        <p:nvSpPr>
          <p:cNvPr id="40997" name="Text Box 52"/>
          <p:cNvSpPr txBox="1">
            <a:spLocks noChangeArrowheads="1"/>
          </p:cNvSpPr>
          <p:nvPr/>
        </p:nvSpPr>
        <p:spPr bwMode="auto">
          <a:xfrm>
            <a:off x="3391014" y="2231908"/>
            <a:ext cx="1281120" cy="707886"/>
          </a:xfrm>
          <a:prstGeom prst="rect">
            <a:avLst/>
          </a:prstGeom>
          <a:noFill/>
          <a:ln w="9525">
            <a:noFill/>
            <a:miter lim="800000"/>
            <a:headEnd/>
            <a:tailEnd/>
          </a:ln>
        </p:spPr>
        <p:txBody>
          <a:bodyPr wrap="none">
            <a:spAutoFit/>
          </a:bodyPr>
          <a:lstStyle/>
          <a:p>
            <a:pPr algn="ctr"/>
            <a:r>
              <a:rPr lang="en-US" sz="2000" b="1" dirty="0"/>
              <a:t>Layer </a:t>
            </a:r>
          </a:p>
          <a:p>
            <a:pPr algn="ctr"/>
            <a:r>
              <a:rPr lang="en-US" sz="2000" b="1" dirty="0"/>
              <a:t>Supertype</a:t>
            </a:r>
          </a:p>
        </p:txBody>
      </p:sp>
      <p:sp>
        <p:nvSpPr>
          <p:cNvPr id="40998" name="Text Box 53"/>
          <p:cNvSpPr txBox="1">
            <a:spLocks noChangeArrowheads="1"/>
          </p:cNvSpPr>
          <p:nvPr/>
        </p:nvSpPr>
        <p:spPr bwMode="auto">
          <a:xfrm>
            <a:off x="5423812" y="3230446"/>
            <a:ext cx="1337995" cy="369332"/>
          </a:xfrm>
          <a:prstGeom prst="rect">
            <a:avLst/>
          </a:prstGeom>
          <a:noFill/>
          <a:ln w="9525">
            <a:noFill/>
            <a:miter lim="800000"/>
            <a:headEnd/>
            <a:tailEnd/>
          </a:ln>
        </p:spPr>
        <p:txBody>
          <a:bodyPr wrap="none">
            <a:spAutoFit/>
          </a:bodyPr>
          <a:lstStyle/>
          <a:p>
            <a:r>
              <a:rPr lang="en-US" dirty="0" err="1"/>
              <a:t>AccountMgr</a:t>
            </a:r>
            <a:endParaRPr lang="en-US" dirty="0"/>
          </a:p>
        </p:txBody>
      </p:sp>
      <p:sp>
        <p:nvSpPr>
          <p:cNvPr id="40999" name="Text Box 54"/>
          <p:cNvSpPr txBox="1">
            <a:spLocks noChangeArrowheads="1"/>
          </p:cNvSpPr>
          <p:nvPr/>
        </p:nvSpPr>
        <p:spPr bwMode="auto">
          <a:xfrm>
            <a:off x="7096472" y="3484985"/>
            <a:ext cx="979306" cy="400110"/>
          </a:xfrm>
          <a:prstGeom prst="rect">
            <a:avLst/>
          </a:prstGeom>
          <a:noFill/>
          <a:ln w="9525">
            <a:noFill/>
            <a:miter lim="800000"/>
            <a:headEnd/>
            <a:tailEnd/>
          </a:ln>
        </p:spPr>
        <p:txBody>
          <a:bodyPr wrap="none">
            <a:spAutoFit/>
          </a:bodyPr>
          <a:lstStyle/>
          <a:p>
            <a:pPr algn="ctr"/>
            <a:r>
              <a:rPr lang="en-US" sz="2000" b="1" dirty="0"/>
              <a:t>Facade </a:t>
            </a:r>
          </a:p>
        </p:txBody>
      </p:sp>
      <p:sp>
        <p:nvSpPr>
          <p:cNvPr id="41000" name="Line 55"/>
          <p:cNvSpPr>
            <a:spLocks noChangeShapeType="1"/>
          </p:cNvSpPr>
          <p:nvPr/>
        </p:nvSpPr>
        <p:spPr bwMode="auto">
          <a:xfrm>
            <a:off x="5442862" y="3695583"/>
            <a:ext cx="1600200" cy="0"/>
          </a:xfrm>
          <a:prstGeom prst="line">
            <a:avLst/>
          </a:prstGeom>
          <a:noFill/>
          <a:ln w="9525">
            <a:solidFill>
              <a:schemeClr val="tx1"/>
            </a:solidFill>
            <a:round/>
            <a:headEnd/>
            <a:tailEnd/>
          </a:ln>
        </p:spPr>
        <p:txBody>
          <a:bodyPr/>
          <a:lstStyle/>
          <a:p>
            <a:endParaRPr lang="en-US" dirty="0"/>
          </a:p>
        </p:txBody>
      </p:sp>
      <p:sp>
        <p:nvSpPr>
          <p:cNvPr id="41001" name="Line 57"/>
          <p:cNvSpPr>
            <a:spLocks noChangeShapeType="1"/>
          </p:cNvSpPr>
          <p:nvPr/>
        </p:nvSpPr>
        <p:spPr bwMode="auto">
          <a:xfrm flipV="1">
            <a:off x="5747662" y="2857383"/>
            <a:ext cx="0" cy="304800"/>
          </a:xfrm>
          <a:prstGeom prst="line">
            <a:avLst/>
          </a:prstGeom>
          <a:noFill/>
          <a:ln w="28575">
            <a:solidFill>
              <a:schemeClr val="tx1"/>
            </a:solidFill>
            <a:round/>
            <a:headEnd/>
            <a:tailEnd type="triangle" w="lg" len="lg"/>
          </a:ln>
        </p:spPr>
        <p:txBody>
          <a:bodyPr/>
          <a:lstStyle/>
          <a:p>
            <a:endParaRPr lang="en-US" dirty="0"/>
          </a:p>
        </p:txBody>
      </p:sp>
      <p:sp>
        <p:nvSpPr>
          <p:cNvPr id="41002" name="Rectangle 59"/>
          <p:cNvSpPr>
            <a:spLocks noChangeArrowheads="1"/>
          </p:cNvSpPr>
          <p:nvPr/>
        </p:nvSpPr>
        <p:spPr bwMode="auto">
          <a:xfrm>
            <a:off x="3860800" y="1600200"/>
            <a:ext cx="1981200" cy="4572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1003" name="Line 60"/>
          <p:cNvSpPr>
            <a:spLocks noChangeShapeType="1"/>
          </p:cNvSpPr>
          <p:nvPr/>
        </p:nvSpPr>
        <p:spPr bwMode="auto">
          <a:xfrm flipV="1">
            <a:off x="3860800" y="1981200"/>
            <a:ext cx="1981200" cy="0"/>
          </a:xfrm>
          <a:prstGeom prst="line">
            <a:avLst/>
          </a:prstGeom>
          <a:noFill/>
          <a:ln w="9525">
            <a:solidFill>
              <a:schemeClr val="tx1"/>
            </a:solidFill>
            <a:round/>
            <a:headEnd/>
            <a:tailEnd/>
          </a:ln>
        </p:spPr>
        <p:txBody>
          <a:bodyPr/>
          <a:lstStyle/>
          <a:p>
            <a:endParaRPr lang="en-US" dirty="0"/>
          </a:p>
        </p:txBody>
      </p:sp>
      <p:sp>
        <p:nvSpPr>
          <p:cNvPr id="41004" name="Text Box 61"/>
          <p:cNvSpPr txBox="1">
            <a:spLocks noChangeArrowheads="1"/>
          </p:cNvSpPr>
          <p:nvPr/>
        </p:nvSpPr>
        <p:spPr bwMode="auto">
          <a:xfrm>
            <a:off x="3860800" y="1538288"/>
            <a:ext cx="1884683" cy="369332"/>
          </a:xfrm>
          <a:prstGeom prst="rect">
            <a:avLst/>
          </a:prstGeom>
          <a:noFill/>
          <a:ln w="9525">
            <a:noFill/>
            <a:miter lim="800000"/>
            <a:headEnd/>
            <a:tailEnd/>
          </a:ln>
        </p:spPr>
        <p:txBody>
          <a:bodyPr wrap="none">
            <a:spAutoFit/>
          </a:bodyPr>
          <a:lstStyle/>
          <a:p>
            <a:r>
              <a:rPr lang="en-US" dirty="0"/>
              <a:t>Form1.cs/Account</a:t>
            </a:r>
          </a:p>
        </p:txBody>
      </p:sp>
      <p:sp>
        <p:nvSpPr>
          <p:cNvPr id="41005" name="Line 62"/>
          <p:cNvSpPr>
            <a:spLocks noChangeShapeType="1"/>
          </p:cNvSpPr>
          <p:nvPr/>
        </p:nvSpPr>
        <p:spPr bwMode="auto">
          <a:xfrm flipV="1">
            <a:off x="3860800" y="1905000"/>
            <a:ext cx="1981200" cy="0"/>
          </a:xfrm>
          <a:prstGeom prst="line">
            <a:avLst/>
          </a:prstGeom>
          <a:noFill/>
          <a:ln w="9525">
            <a:solidFill>
              <a:schemeClr val="tx1"/>
            </a:solidFill>
            <a:round/>
            <a:headEnd/>
            <a:tailEnd/>
          </a:ln>
        </p:spPr>
        <p:txBody>
          <a:bodyPr/>
          <a:lstStyle/>
          <a:p>
            <a:endParaRPr lang="en-US" dirty="0"/>
          </a:p>
        </p:txBody>
      </p:sp>
      <p:sp>
        <p:nvSpPr>
          <p:cNvPr id="41006" name="Rectangle 63"/>
          <p:cNvSpPr>
            <a:spLocks noChangeArrowheads="1"/>
          </p:cNvSpPr>
          <p:nvPr/>
        </p:nvSpPr>
        <p:spPr bwMode="auto">
          <a:xfrm>
            <a:off x="6711950" y="1600200"/>
            <a:ext cx="2559050" cy="4572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1007" name="Line 64"/>
          <p:cNvSpPr>
            <a:spLocks noChangeShapeType="1"/>
          </p:cNvSpPr>
          <p:nvPr/>
        </p:nvSpPr>
        <p:spPr bwMode="auto">
          <a:xfrm flipV="1">
            <a:off x="6711950" y="1981200"/>
            <a:ext cx="2559050" cy="0"/>
          </a:xfrm>
          <a:prstGeom prst="line">
            <a:avLst/>
          </a:prstGeom>
          <a:noFill/>
          <a:ln w="9525">
            <a:solidFill>
              <a:schemeClr val="tx1"/>
            </a:solidFill>
            <a:round/>
            <a:headEnd/>
            <a:tailEnd/>
          </a:ln>
        </p:spPr>
        <p:txBody>
          <a:bodyPr/>
          <a:lstStyle/>
          <a:p>
            <a:endParaRPr lang="en-US" dirty="0"/>
          </a:p>
        </p:txBody>
      </p:sp>
      <p:sp>
        <p:nvSpPr>
          <p:cNvPr id="41008" name="Text Box 65"/>
          <p:cNvSpPr txBox="1">
            <a:spLocks noChangeArrowheads="1"/>
          </p:cNvSpPr>
          <p:nvPr/>
        </p:nvSpPr>
        <p:spPr bwMode="auto">
          <a:xfrm>
            <a:off x="6711950" y="1538288"/>
            <a:ext cx="2278252" cy="369332"/>
          </a:xfrm>
          <a:prstGeom prst="rect">
            <a:avLst/>
          </a:prstGeom>
          <a:noFill/>
          <a:ln w="9525">
            <a:noFill/>
            <a:miter lim="800000"/>
            <a:headEnd/>
            <a:tailEnd/>
          </a:ln>
        </p:spPr>
        <p:txBody>
          <a:bodyPr wrap="none">
            <a:spAutoFit/>
          </a:bodyPr>
          <a:lstStyle/>
          <a:p>
            <a:r>
              <a:rPr lang="en-US" dirty="0" err="1"/>
              <a:t>AccountButton_Click</a:t>
            </a:r>
            <a:r>
              <a:rPr lang="en-US" dirty="0"/>
              <a:t>()</a:t>
            </a:r>
          </a:p>
        </p:txBody>
      </p:sp>
      <p:sp>
        <p:nvSpPr>
          <p:cNvPr id="41009" name="Line 66"/>
          <p:cNvSpPr>
            <a:spLocks noChangeShapeType="1"/>
          </p:cNvSpPr>
          <p:nvPr/>
        </p:nvSpPr>
        <p:spPr bwMode="auto">
          <a:xfrm flipV="1">
            <a:off x="6711950" y="1905000"/>
            <a:ext cx="2559050" cy="0"/>
          </a:xfrm>
          <a:prstGeom prst="line">
            <a:avLst/>
          </a:prstGeom>
          <a:noFill/>
          <a:ln w="9525">
            <a:solidFill>
              <a:schemeClr val="tx1"/>
            </a:solidFill>
            <a:round/>
            <a:headEnd/>
            <a:tailEnd/>
          </a:ln>
        </p:spPr>
        <p:txBody>
          <a:bodyPr/>
          <a:lstStyle/>
          <a:p>
            <a:endParaRPr lang="en-US" dirty="0"/>
          </a:p>
        </p:txBody>
      </p:sp>
      <p:sp>
        <p:nvSpPr>
          <p:cNvPr id="41010" name="Line 67"/>
          <p:cNvSpPr>
            <a:spLocks noChangeShapeType="1"/>
          </p:cNvSpPr>
          <p:nvPr/>
        </p:nvSpPr>
        <p:spPr bwMode="auto">
          <a:xfrm>
            <a:off x="5842000" y="1752600"/>
            <a:ext cx="838200" cy="0"/>
          </a:xfrm>
          <a:prstGeom prst="line">
            <a:avLst/>
          </a:prstGeom>
          <a:noFill/>
          <a:ln w="28575">
            <a:solidFill>
              <a:schemeClr val="tx1"/>
            </a:solidFill>
            <a:prstDash val="dash"/>
            <a:round/>
            <a:headEnd/>
            <a:tailEnd type="arrow" w="lg" len="lg"/>
          </a:ln>
        </p:spPr>
        <p:txBody>
          <a:bodyPr/>
          <a:lstStyle/>
          <a:p>
            <a:endParaRPr lang="en-US" dirty="0"/>
          </a:p>
        </p:txBody>
      </p:sp>
      <p:sp>
        <p:nvSpPr>
          <p:cNvPr id="41011" name="Line 68"/>
          <p:cNvSpPr>
            <a:spLocks noChangeShapeType="1"/>
          </p:cNvSpPr>
          <p:nvPr/>
        </p:nvSpPr>
        <p:spPr bwMode="auto">
          <a:xfrm flipH="1">
            <a:off x="6546996" y="2057399"/>
            <a:ext cx="1377803" cy="1143757"/>
          </a:xfrm>
          <a:prstGeom prst="line">
            <a:avLst/>
          </a:prstGeom>
          <a:noFill/>
          <a:ln w="28575">
            <a:solidFill>
              <a:schemeClr val="tx1"/>
            </a:solidFill>
            <a:prstDash val="dash"/>
            <a:round/>
            <a:headEnd/>
            <a:tailEnd type="arrow" w="lg" len="lg"/>
          </a:ln>
        </p:spPr>
        <p:txBody>
          <a:bodyPr/>
          <a:lstStyle/>
          <a:p>
            <a:endParaRPr lang="en-US" dirty="0"/>
          </a:p>
        </p:txBody>
      </p:sp>
      <p:sp>
        <p:nvSpPr>
          <p:cNvPr id="41012" name="Text Box 69"/>
          <p:cNvSpPr txBox="1">
            <a:spLocks noChangeArrowheads="1"/>
          </p:cNvSpPr>
          <p:nvPr/>
        </p:nvSpPr>
        <p:spPr bwMode="auto">
          <a:xfrm>
            <a:off x="3105326" y="1447800"/>
            <a:ext cx="718787" cy="400110"/>
          </a:xfrm>
          <a:prstGeom prst="rect">
            <a:avLst/>
          </a:prstGeom>
          <a:noFill/>
          <a:ln w="9525">
            <a:noFill/>
            <a:miter lim="800000"/>
            <a:headEnd/>
            <a:tailEnd/>
          </a:ln>
        </p:spPr>
        <p:txBody>
          <a:bodyPr wrap="none">
            <a:spAutoFit/>
          </a:bodyPr>
          <a:lstStyle/>
          <a:p>
            <a:pPr algn="ctr"/>
            <a:r>
              <a:rPr lang="en-US" sz="2000" b="1" dirty="0"/>
              <a:t>View</a:t>
            </a:r>
          </a:p>
        </p:txBody>
      </p:sp>
      <p:sp>
        <p:nvSpPr>
          <p:cNvPr id="41013" name="Text Box 70"/>
          <p:cNvSpPr txBox="1">
            <a:spLocks noChangeArrowheads="1"/>
          </p:cNvSpPr>
          <p:nvPr/>
        </p:nvSpPr>
        <p:spPr bwMode="auto">
          <a:xfrm>
            <a:off x="9377836" y="1447800"/>
            <a:ext cx="1254766" cy="400110"/>
          </a:xfrm>
          <a:prstGeom prst="rect">
            <a:avLst/>
          </a:prstGeom>
          <a:noFill/>
          <a:ln w="9525">
            <a:noFill/>
            <a:miter lim="800000"/>
            <a:headEnd/>
            <a:tailEnd/>
          </a:ln>
        </p:spPr>
        <p:txBody>
          <a:bodyPr wrap="none">
            <a:spAutoFit/>
          </a:bodyPr>
          <a:lstStyle/>
          <a:p>
            <a:pPr algn="ctr"/>
            <a:r>
              <a:rPr lang="en-US" sz="2000" b="1" dirty="0"/>
              <a:t>Controller</a:t>
            </a:r>
          </a:p>
        </p:txBody>
      </p:sp>
      <p:sp>
        <p:nvSpPr>
          <p:cNvPr id="41014" name="Text Box 73"/>
          <p:cNvSpPr txBox="1">
            <a:spLocks noChangeArrowheads="1"/>
          </p:cNvSpPr>
          <p:nvPr/>
        </p:nvSpPr>
        <p:spPr bwMode="auto">
          <a:xfrm>
            <a:off x="3493726" y="6033971"/>
            <a:ext cx="886781" cy="400110"/>
          </a:xfrm>
          <a:prstGeom prst="rect">
            <a:avLst/>
          </a:prstGeom>
          <a:noFill/>
          <a:ln w="9525">
            <a:noFill/>
            <a:miter lim="800000"/>
            <a:headEnd/>
            <a:tailEnd/>
          </a:ln>
        </p:spPr>
        <p:txBody>
          <a:bodyPr wrap="none">
            <a:spAutoFit/>
          </a:bodyPr>
          <a:lstStyle/>
          <a:p>
            <a:pPr algn="ctr"/>
            <a:r>
              <a:rPr lang="en-US" sz="2000" b="1" dirty="0"/>
              <a:t>Object</a:t>
            </a:r>
          </a:p>
        </p:txBody>
      </p:sp>
      <p:sp>
        <p:nvSpPr>
          <p:cNvPr id="41015" name="Text Box 74"/>
          <p:cNvSpPr txBox="1">
            <a:spLocks noChangeArrowheads="1"/>
          </p:cNvSpPr>
          <p:nvPr/>
        </p:nvSpPr>
        <p:spPr bwMode="auto">
          <a:xfrm>
            <a:off x="1817101" y="3908308"/>
            <a:ext cx="966611" cy="400110"/>
          </a:xfrm>
          <a:prstGeom prst="rect">
            <a:avLst/>
          </a:prstGeom>
          <a:noFill/>
          <a:ln w="9525">
            <a:noFill/>
            <a:miter lim="800000"/>
            <a:headEnd/>
            <a:tailEnd/>
          </a:ln>
        </p:spPr>
        <p:txBody>
          <a:bodyPr wrap="none">
            <a:spAutoFit/>
          </a:bodyPr>
          <a:lstStyle/>
          <a:p>
            <a:pPr algn="ctr"/>
            <a:r>
              <a:rPr lang="en-US" sz="2000" b="1" dirty="0"/>
              <a:t>Factory</a:t>
            </a:r>
          </a:p>
        </p:txBody>
      </p:sp>
      <p:sp>
        <p:nvSpPr>
          <p:cNvPr id="41016" name="Text Box 75"/>
          <p:cNvSpPr txBox="1">
            <a:spLocks noChangeArrowheads="1"/>
          </p:cNvSpPr>
          <p:nvPr/>
        </p:nvSpPr>
        <p:spPr bwMode="auto">
          <a:xfrm>
            <a:off x="6332750" y="4257528"/>
            <a:ext cx="601447" cy="369332"/>
          </a:xfrm>
          <a:prstGeom prst="rect">
            <a:avLst/>
          </a:prstGeom>
          <a:noFill/>
          <a:ln w="9525">
            <a:noFill/>
            <a:miter lim="800000"/>
            <a:headEnd/>
            <a:tailEnd/>
          </a:ln>
        </p:spPr>
        <p:txBody>
          <a:bodyPr wrap="none">
            <a:spAutoFit/>
          </a:bodyPr>
          <a:lstStyle/>
          <a:p>
            <a:r>
              <a:rPr lang="en-US" dirty="0"/>
              <a:t>uses</a:t>
            </a:r>
          </a:p>
        </p:txBody>
      </p:sp>
      <p:sp>
        <p:nvSpPr>
          <p:cNvPr id="41017" name="Text Box 77"/>
          <p:cNvSpPr txBox="1">
            <a:spLocks noChangeArrowheads="1"/>
          </p:cNvSpPr>
          <p:nvPr/>
        </p:nvSpPr>
        <p:spPr bwMode="auto">
          <a:xfrm>
            <a:off x="4833262" y="2552583"/>
            <a:ext cx="1174424" cy="338554"/>
          </a:xfrm>
          <a:prstGeom prst="rect">
            <a:avLst/>
          </a:prstGeom>
          <a:noFill/>
          <a:ln w="9525">
            <a:noFill/>
            <a:miter lim="800000"/>
            <a:headEnd/>
            <a:tailEnd/>
          </a:ln>
        </p:spPr>
        <p:txBody>
          <a:bodyPr wrap="none">
            <a:spAutoFit/>
          </a:bodyPr>
          <a:lstStyle/>
          <a:p>
            <a:r>
              <a:rPr lang="en-US" sz="1600" dirty="0"/>
              <a:t>getService()</a:t>
            </a:r>
          </a:p>
        </p:txBody>
      </p:sp>
      <p:sp>
        <p:nvSpPr>
          <p:cNvPr id="41018" name="Text Box 78"/>
          <p:cNvSpPr txBox="1">
            <a:spLocks noChangeArrowheads="1"/>
          </p:cNvSpPr>
          <p:nvPr/>
        </p:nvSpPr>
        <p:spPr bwMode="auto">
          <a:xfrm>
            <a:off x="2775862" y="4515765"/>
            <a:ext cx="1174424" cy="338554"/>
          </a:xfrm>
          <a:prstGeom prst="rect">
            <a:avLst/>
          </a:prstGeom>
          <a:noFill/>
          <a:ln w="9525">
            <a:noFill/>
            <a:miter lim="800000"/>
            <a:headEnd/>
            <a:tailEnd/>
          </a:ln>
        </p:spPr>
        <p:txBody>
          <a:bodyPr wrap="none">
            <a:spAutoFit/>
          </a:bodyPr>
          <a:lstStyle/>
          <a:p>
            <a:r>
              <a:rPr lang="en-US" sz="1600" dirty="0"/>
              <a:t>getService()</a:t>
            </a:r>
          </a:p>
        </p:txBody>
      </p:sp>
      <p:sp>
        <p:nvSpPr>
          <p:cNvPr id="41019" name="Text Box 79"/>
          <p:cNvSpPr txBox="1">
            <a:spLocks noChangeArrowheads="1"/>
          </p:cNvSpPr>
          <p:nvPr/>
        </p:nvSpPr>
        <p:spPr bwMode="auto">
          <a:xfrm>
            <a:off x="9873343" y="4028581"/>
            <a:ext cx="877163" cy="400110"/>
          </a:xfrm>
          <a:prstGeom prst="rect">
            <a:avLst/>
          </a:prstGeom>
          <a:noFill/>
          <a:ln w="9525">
            <a:noFill/>
            <a:miter lim="800000"/>
            <a:headEnd/>
            <a:tailEnd/>
          </a:ln>
        </p:spPr>
        <p:txBody>
          <a:bodyPr wrap="none">
            <a:spAutoFit/>
          </a:bodyPr>
          <a:lstStyle/>
          <a:p>
            <a:pPr algn="ctr"/>
            <a:r>
              <a:rPr lang="en-US" sz="2000" b="1" dirty="0"/>
              <a:t>Model</a:t>
            </a:r>
          </a:p>
        </p:txBody>
      </p:sp>
      <p:sp>
        <p:nvSpPr>
          <p:cNvPr id="41020" name="Text Box 81"/>
          <p:cNvSpPr txBox="1">
            <a:spLocks noChangeArrowheads="1"/>
          </p:cNvSpPr>
          <p:nvPr/>
        </p:nvSpPr>
        <p:spPr bwMode="auto">
          <a:xfrm>
            <a:off x="5391681" y="3596553"/>
            <a:ext cx="1766061" cy="338554"/>
          </a:xfrm>
          <a:prstGeom prst="rect">
            <a:avLst/>
          </a:prstGeom>
          <a:noFill/>
          <a:ln w="9525">
            <a:noFill/>
            <a:miter lim="800000"/>
            <a:headEnd/>
            <a:tailEnd/>
          </a:ln>
        </p:spPr>
        <p:txBody>
          <a:bodyPr wrap="none">
            <a:spAutoFit/>
          </a:bodyPr>
          <a:lstStyle/>
          <a:p>
            <a:r>
              <a:rPr lang="en-US" sz="1600" dirty="0" err="1"/>
              <a:t>GenerateAccount</a:t>
            </a:r>
            <a:r>
              <a:rPr lang="en-US" sz="1600" dirty="0"/>
              <a:t>()</a:t>
            </a:r>
          </a:p>
        </p:txBody>
      </p:sp>
      <p:sp>
        <p:nvSpPr>
          <p:cNvPr id="41021" name="Text Box 82"/>
          <p:cNvSpPr txBox="1">
            <a:spLocks noChangeArrowheads="1"/>
          </p:cNvSpPr>
          <p:nvPr/>
        </p:nvSpPr>
        <p:spPr bwMode="auto">
          <a:xfrm>
            <a:off x="6980127" y="4457583"/>
            <a:ext cx="1321259" cy="707886"/>
          </a:xfrm>
          <a:prstGeom prst="rect">
            <a:avLst/>
          </a:prstGeom>
          <a:noFill/>
          <a:ln w="9525">
            <a:noFill/>
            <a:miter lim="800000"/>
            <a:headEnd/>
            <a:tailEnd/>
          </a:ln>
        </p:spPr>
        <p:txBody>
          <a:bodyPr wrap="none">
            <a:spAutoFit/>
          </a:bodyPr>
          <a:lstStyle/>
          <a:p>
            <a:pPr algn="ctr"/>
            <a:r>
              <a:rPr lang="en-US" sz="2000" b="1" dirty="0"/>
              <a:t>Separated </a:t>
            </a:r>
          </a:p>
          <a:p>
            <a:pPr algn="ctr"/>
            <a:r>
              <a:rPr lang="en-US" sz="2000" b="1" dirty="0"/>
              <a:t>Interface</a:t>
            </a:r>
          </a:p>
        </p:txBody>
      </p:sp>
      <p:sp>
        <p:nvSpPr>
          <p:cNvPr id="41022" name="Text Box 83"/>
          <p:cNvSpPr txBox="1">
            <a:spLocks noChangeArrowheads="1"/>
          </p:cNvSpPr>
          <p:nvPr/>
        </p:nvSpPr>
        <p:spPr bwMode="auto">
          <a:xfrm>
            <a:off x="6459258" y="5761372"/>
            <a:ext cx="843500" cy="400110"/>
          </a:xfrm>
          <a:prstGeom prst="rect">
            <a:avLst/>
          </a:prstGeom>
          <a:noFill/>
          <a:ln w="9525">
            <a:noFill/>
            <a:miter lim="800000"/>
            <a:headEnd/>
            <a:tailEnd/>
          </a:ln>
        </p:spPr>
        <p:txBody>
          <a:bodyPr wrap="none">
            <a:spAutoFit/>
          </a:bodyPr>
          <a:lstStyle/>
          <a:p>
            <a:pPr algn="ctr"/>
            <a:r>
              <a:rPr lang="en-US" sz="2000" b="1" dirty="0"/>
              <a:t>Plugin</a:t>
            </a:r>
          </a:p>
        </p:txBody>
      </p:sp>
      <p:sp>
        <p:nvSpPr>
          <p:cNvPr id="41023" name="AutoShape 84"/>
          <p:cNvSpPr>
            <a:spLocks/>
          </p:cNvSpPr>
          <p:nvPr/>
        </p:nvSpPr>
        <p:spPr bwMode="auto">
          <a:xfrm>
            <a:off x="9554437" y="2231908"/>
            <a:ext cx="304800" cy="3886200"/>
          </a:xfrm>
          <a:prstGeom prst="rightBrace">
            <a:avLst>
              <a:gd name="adj1" fmla="val 106250"/>
              <a:gd name="adj2" fmla="val 50000"/>
            </a:avLst>
          </a:prstGeom>
          <a:noFill/>
          <a:ln w="25400">
            <a:solidFill>
              <a:schemeClr val="tx1"/>
            </a:solidFill>
            <a:round/>
            <a:headEnd/>
            <a:tailEnd/>
          </a:ln>
        </p:spPr>
        <p:txBody>
          <a:bodyPr wrap="none" anchor="ctr"/>
          <a:lstStyle/>
          <a:p>
            <a:endParaRPr lang="en-US" dirty="0"/>
          </a:p>
        </p:txBody>
      </p:sp>
      <p:sp>
        <p:nvSpPr>
          <p:cNvPr id="41024" name="Text Box 86"/>
          <p:cNvSpPr txBox="1">
            <a:spLocks noChangeArrowheads="1"/>
          </p:cNvSpPr>
          <p:nvPr/>
        </p:nvSpPr>
        <p:spPr bwMode="auto">
          <a:xfrm>
            <a:off x="4311676" y="3511434"/>
            <a:ext cx="1036822" cy="646331"/>
          </a:xfrm>
          <a:prstGeom prst="rect">
            <a:avLst/>
          </a:prstGeom>
          <a:noFill/>
          <a:ln w="9525">
            <a:noFill/>
            <a:miter lim="800000"/>
            <a:headEnd/>
            <a:tailEnd/>
          </a:ln>
        </p:spPr>
        <p:txBody>
          <a:bodyPr wrap="none">
            <a:spAutoFit/>
          </a:bodyPr>
          <a:lstStyle/>
          <a:p>
            <a:pPr algn="ctr"/>
            <a:r>
              <a:rPr lang="en-US" b="1" dirty="0"/>
              <a:t>Marker </a:t>
            </a:r>
          </a:p>
          <a:p>
            <a:pPr algn="ctr"/>
            <a:r>
              <a:rPr lang="en-US" b="1" dirty="0"/>
              <a:t>Interface</a:t>
            </a:r>
          </a:p>
        </p:txBody>
      </p:sp>
      <p:sp>
        <p:nvSpPr>
          <p:cNvPr id="80" name="Text Box 27"/>
          <p:cNvSpPr txBox="1">
            <a:spLocks noChangeArrowheads="1"/>
          </p:cNvSpPr>
          <p:nvPr/>
        </p:nvSpPr>
        <p:spPr bwMode="auto">
          <a:xfrm>
            <a:off x="5688959" y="5511047"/>
            <a:ext cx="2151743" cy="369332"/>
          </a:xfrm>
          <a:prstGeom prst="rect">
            <a:avLst/>
          </a:prstGeom>
          <a:noFill/>
          <a:ln w="9525">
            <a:noFill/>
            <a:miter lim="800000"/>
            <a:headEnd/>
            <a:tailEnd/>
          </a:ln>
        </p:spPr>
        <p:txBody>
          <a:bodyPr wrap="none">
            <a:spAutoFit/>
          </a:bodyPr>
          <a:lstStyle/>
          <a:p>
            <a:r>
              <a:rPr lang="en-US" dirty="0" err="1"/>
              <a:t>AccountSvcJSONImpl</a:t>
            </a:r>
            <a:endParaRPr lang="en-US" dirty="0"/>
          </a:p>
        </p:txBody>
      </p:sp>
    </p:spTree>
    <p:extLst>
      <p:ext uri="{BB962C8B-B14F-4D97-AF65-F5344CB8AC3E}">
        <p14:creationId xmlns:p14="http://schemas.microsoft.com/office/powerpoint/2010/main" val="990875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t>Use Case: Display Transactions</a:t>
            </a:r>
          </a:p>
        </p:txBody>
      </p:sp>
      <p:sp>
        <p:nvSpPr>
          <p:cNvPr id="40963" name="Rectangle 4"/>
          <p:cNvSpPr>
            <a:spLocks noChangeArrowheads="1"/>
          </p:cNvSpPr>
          <p:nvPr/>
        </p:nvSpPr>
        <p:spPr bwMode="auto">
          <a:xfrm>
            <a:off x="5722479" y="5233630"/>
            <a:ext cx="2075576" cy="609600"/>
          </a:xfrm>
          <a:prstGeom prst="rect">
            <a:avLst/>
          </a:prstGeom>
          <a:solidFill>
            <a:srgbClr val="C0C0C0"/>
          </a:solidFill>
          <a:ln w="9525">
            <a:solidFill>
              <a:schemeClr val="tx1"/>
            </a:solidFill>
            <a:miter lim="800000"/>
            <a:headEnd/>
            <a:tailEnd/>
          </a:ln>
        </p:spPr>
        <p:txBody>
          <a:bodyPr wrap="none" anchor="ctr"/>
          <a:lstStyle/>
          <a:p>
            <a:endParaRPr lang="en-US" dirty="0"/>
          </a:p>
        </p:txBody>
      </p:sp>
      <p:sp>
        <p:nvSpPr>
          <p:cNvPr id="40964" name="Rectangle 5"/>
          <p:cNvSpPr>
            <a:spLocks noChangeArrowheads="1"/>
          </p:cNvSpPr>
          <p:nvPr/>
        </p:nvSpPr>
        <p:spPr bwMode="auto">
          <a:xfrm>
            <a:off x="5442861" y="3230447"/>
            <a:ext cx="1610267" cy="731046"/>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65" name="Text Box 6"/>
          <p:cNvSpPr txBox="1">
            <a:spLocks noChangeArrowheads="1"/>
          </p:cNvSpPr>
          <p:nvPr/>
        </p:nvSpPr>
        <p:spPr bwMode="auto">
          <a:xfrm>
            <a:off x="0" y="1614231"/>
            <a:ext cx="1817101" cy="461665"/>
          </a:xfrm>
          <a:prstGeom prst="rect">
            <a:avLst/>
          </a:prstGeom>
          <a:noFill/>
          <a:ln w="9525">
            <a:noFill/>
            <a:miter lim="800000"/>
            <a:headEnd/>
            <a:tailEnd/>
          </a:ln>
        </p:spPr>
        <p:txBody>
          <a:bodyPr wrap="none">
            <a:spAutoFit/>
          </a:bodyPr>
          <a:lstStyle/>
          <a:p>
            <a:r>
              <a:rPr lang="en-US" sz="2400" b="1" dirty="0"/>
              <a:t>Presentation</a:t>
            </a:r>
          </a:p>
        </p:txBody>
      </p:sp>
      <p:sp>
        <p:nvSpPr>
          <p:cNvPr id="40966" name="Text Box 7"/>
          <p:cNvSpPr txBox="1">
            <a:spLocks noChangeArrowheads="1"/>
          </p:cNvSpPr>
          <p:nvPr/>
        </p:nvSpPr>
        <p:spPr bwMode="auto">
          <a:xfrm>
            <a:off x="-23273" y="2806998"/>
            <a:ext cx="1289135" cy="461665"/>
          </a:xfrm>
          <a:prstGeom prst="rect">
            <a:avLst/>
          </a:prstGeom>
          <a:noFill/>
          <a:ln w="9525">
            <a:noFill/>
            <a:miter lim="800000"/>
            <a:headEnd/>
            <a:tailEnd/>
          </a:ln>
        </p:spPr>
        <p:txBody>
          <a:bodyPr wrap="none">
            <a:spAutoFit/>
          </a:bodyPr>
          <a:lstStyle/>
          <a:p>
            <a:r>
              <a:rPr lang="en-US" sz="2400" b="1" dirty="0"/>
              <a:t>Business</a:t>
            </a:r>
          </a:p>
        </p:txBody>
      </p:sp>
      <p:sp>
        <p:nvSpPr>
          <p:cNvPr id="40967" name="Text Box 8"/>
          <p:cNvSpPr txBox="1">
            <a:spLocks noChangeArrowheads="1"/>
          </p:cNvSpPr>
          <p:nvPr/>
        </p:nvSpPr>
        <p:spPr bwMode="auto">
          <a:xfrm>
            <a:off x="-23273" y="6041410"/>
            <a:ext cx="1186543" cy="461665"/>
          </a:xfrm>
          <a:prstGeom prst="rect">
            <a:avLst/>
          </a:prstGeom>
          <a:noFill/>
          <a:ln w="9525">
            <a:noFill/>
            <a:miter lim="800000"/>
            <a:headEnd/>
            <a:tailEnd/>
          </a:ln>
        </p:spPr>
        <p:txBody>
          <a:bodyPr wrap="none">
            <a:spAutoFit/>
          </a:bodyPr>
          <a:lstStyle/>
          <a:p>
            <a:r>
              <a:rPr lang="en-US" sz="2400" b="1" dirty="0"/>
              <a:t>Domain</a:t>
            </a:r>
          </a:p>
        </p:txBody>
      </p:sp>
      <p:sp>
        <p:nvSpPr>
          <p:cNvPr id="40968" name="Text Box 9"/>
          <p:cNvSpPr txBox="1">
            <a:spLocks noChangeArrowheads="1"/>
          </p:cNvSpPr>
          <p:nvPr/>
        </p:nvSpPr>
        <p:spPr bwMode="auto">
          <a:xfrm>
            <a:off x="0" y="4146580"/>
            <a:ext cx="1171603" cy="461665"/>
          </a:xfrm>
          <a:prstGeom prst="rect">
            <a:avLst/>
          </a:prstGeom>
          <a:noFill/>
          <a:ln w="9525">
            <a:noFill/>
            <a:miter lim="800000"/>
            <a:headEnd/>
            <a:tailEnd/>
          </a:ln>
        </p:spPr>
        <p:txBody>
          <a:bodyPr wrap="none">
            <a:spAutoFit/>
          </a:bodyPr>
          <a:lstStyle/>
          <a:p>
            <a:r>
              <a:rPr lang="en-US" sz="2400" b="1" dirty="0"/>
              <a:t>Service </a:t>
            </a:r>
          </a:p>
        </p:txBody>
      </p:sp>
      <p:sp>
        <p:nvSpPr>
          <p:cNvPr id="40969" name="Rectangle 10"/>
          <p:cNvSpPr>
            <a:spLocks noChangeArrowheads="1"/>
          </p:cNvSpPr>
          <p:nvPr/>
        </p:nvSpPr>
        <p:spPr bwMode="auto">
          <a:xfrm>
            <a:off x="4831675" y="5981583"/>
            <a:ext cx="1058544" cy="318136"/>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71" name="Text Box 12"/>
          <p:cNvSpPr txBox="1">
            <a:spLocks noChangeArrowheads="1"/>
          </p:cNvSpPr>
          <p:nvPr/>
        </p:nvSpPr>
        <p:spPr bwMode="auto">
          <a:xfrm>
            <a:off x="4831676" y="5905383"/>
            <a:ext cx="951671" cy="369332"/>
          </a:xfrm>
          <a:prstGeom prst="rect">
            <a:avLst/>
          </a:prstGeom>
          <a:noFill/>
          <a:ln w="9525">
            <a:noFill/>
            <a:miter lim="800000"/>
            <a:headEnd/>
            <a:tailEnd/>
          </a:ln>
        </p:spPr>
        <p:txBody>
          <a:bodyPr wrap="none">
            <a:spAutoFit/>
          </a:bodyPr>
          <a:lstStyle/>
          <a:p>
            <a:r>
              <a:rPr lang="en-US" dirty="0"/>
              <a:t>Account</a:t>
            </a:r>
          </a:p>
        </p:txBody>
      </p:sp>
      <p:sp>
        <p:nvSpPr>
          <p:cNvPr id="40973" name="Rectangle 22"/>
          <p:cNvSpPr>
            <a:spLocks noChangeArrowheads="1"/>
          </p:cNvSpPr>
          <p:nvPr/>
        </p:nvSpPr>
        <p:spPr bwMode="auto">
          <a:xfrm>
            <a:off x="2793324" y="4138495"/>
            <a:ext cx="1171467" cy="700087"/>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74" name="Line 23"/>
          <p:cNvSpPr>
            <a:spLocks noChangeShapeType="1"/>
          </p:cNvSpPr>
          <p:nvPr/>
        </p:nvSpPr>
        <p:spPr bwMode="auto">
          <a:xfrm>
            <a:off x="2793325" y="4519496"/>
            <a:ext cx="1143000" cy="0"/>
          </a:xfrm>
          <a:prstGeom prst="line">
            <a:avLst/>
          </a:prstGeom>
          <a:noFill/>
          <a:ln w="9525">
            <a:solidFill>
              <a:schemeClr val="tx1"/>
            </a:solidFill>
            <a:round/>
            <a:headEnd/>
            <a:tailEnd/>
          </a:ln>
        </p:spPr>
        <p:txBody>
          <a:bodyPr/>
          <a:lstStyle/>
          <a:p>
            <a:endParaRPr lang="en-US" dirty="0"/>
          </a:p>
        </p:txBody>
      </p:sp>
      <p:sp>
        <p:nvSpPr>
          <p:cNvPr id="40975" name="Text Box 24"/>
          <p:cNvSpPr txBox="1">
            <a:spLocks noChangeArrowheads="1"/>
          </p:cNvSpPr>
          <p:nvPr/>
        </p:nvSpPr>
        <p:spPr bwMode="auto">
          <a:xfrm>
            <a:off x="2888576" y="4146433"/>
            <a:ext cx="874663" cy="369332"/>
          </a:xfrm>
          <a:prstGeom prst="rect">
            <a:avLst/>
          </a:prstGeom>
          <a:noFill/>
          <a:ln w="9525">
            <a:noFill/>
            <a:miter lim="800000"/>
            <a:headEnd/>
            <a:tailEnd/>
          </a:ln>
        </p:spPr>
        <p:txBody>
          <a:bodyPr wrap="none">
            <a:spAutoFit/>
          </a:bodyPr>
          <a:lstStyle/>
          <a:p>
            <a:r>
              <a:rPr lang="en-US" dirty="0"/>
              <a:t>Factory</a:t>
            </a:r>
          </a:p>
        </p:txBody>
      </p:sp>
      <p:sp>
        <p:nvSpPr>
          <p:cNvPr id="40976" name="Rectangle 25"/>
          <p:cNvSpPr>
            <a:spLocks noChangeArrowheads="1"/>
          </p:cNvSpPr>
          <p:nvPr/>
        </p:nvSpPr>
        <p:spPr bwMode="auto">
          <a:xfrm>
            <a:off x="5715913" y="4938596"/>
            <a:ext cx="1389063"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77" name="Line 26"/>
          <p:cNvSpPr>
            <a:spLocks noChangeShapeType="1"/>
          </p:cNvSpPr>
          <p:nvPr/>
        </p:nvSpPr>
        <p:spPr bwMode="auto">
          <a:xfrm>
            <a:off x="5715912" y="5295783"/>
            <a:ext cx="1371600" cy="0"/>
          </a:xfrm>
          <a:prstGeom prst="line">
            <a:avLst/>
          </a:prstGeom>
          <a:noFill/>
          <a:ln w="9525">
            <a:solidFill>
              <a:schemeClr val="tx1"/>
            </a:solidFill>
            <a:round/>
            <a:headEnd/>
            <a:tailEnd/>
          </a:ln>
        </p:spPr>
        <p:txBody>
          <a:bodyPr/>
          <a:lstStyle/>
          <a:p>
            <a:endParaRPr lang="en-US" dirty="0"/>
          </a:p>
        </p:txBody>
      </p:sp>
      <p:sp>
        <p:nvSpPr>
          <p:cNvPr id="40978" name="Text Box 27"/>
          <p:cNvSpPr txBox="1">
            <a:spLocks noChangeArrowheads="1"/>
          </p:cNvSpPr>
          <p:nvPr/>
        </p:nvSpPr>
        <p:spPr bwMode="auto">
          <a:xfrm>
            <a:off x="5669910" y="4901447"/>
            <a:ext cx="1311769" cy="369332"/>
          </a:xfrm>
          <a:prstGeom prst="rect">
            <a:avLst/>
          </a:prstGeom>
          <a:noFill/>
          <a:ln w="9525">
            <a:noFill/>
            <a:miter lim="800000"/>
            <a:headEnd/>
            <a:tailEnd/>
          </a:ln>
        </p:spPr>
        <p:txBody>
          <a:bodyPr wrap="none">
            <a:spAutoFit/>
          </a:bodyPr>
          <a:lstStyle/>
          <a:p>
            <a:r>
              <a:rPr lang="en-US" dirty="0" err="1"/>
              <a:t>IAccountSvc</a:t>
            </a:r>
            <a:endParaRPr lang="en-US" dirty="0"/>
          </a:p>
        </p:txBody>
      </p:sp>
      <p:sp>
        <p:nvSpPr>
          <p:cNvPr id="40979" name="Line 31"/>
          <p:cNvSpPr>
            <a:spLocks noChangeShapeType="1"/>
          </p:cNvSpPr>
          <p:nvPr/>
        </p:nvSpPr>
        <p:spPr bwMode="auto">
          <a:xfrm>
            <a:off x="3995062" y="4367097"/>
            <a:ext cx="381000" cy="14287"/>
          </a:xfrm>
          <a:prstGeom prst="line">
            <a:avLst/>
          </a:prstGeom>
          <a:noFill/>
          <a:ln w="28575">
            <a:solidFill>
              <a:schemeClr val="tx1"/>
            </a:solidFill>
            <a:prstDash val="dash"/>
            <a:round/>
            <a:headEnd/>
            <a:tailEnd type="arrow" w="lg" len="lg"/>
          </a:ln>
        </p:spPr>
        <p:txBody>
          <a:bodyPr/>
          <a:lstStyle/>
          <a:p>
            <a:endParaRPr lang="en-US" dirty="0"/>
          </a:p>
        </p:txBody>
      </p:sp>
      <p:sp>
        <p:nvSpPr>
          <p:cNvPr id="40980" name="Line 32"/>
          <p:cNvSpPr>
            <a:spLocks noChangeShapeType="1"/>
          </p:cNvSpPr>
          <p:nvPr/>
        </p:nvSpPr>
        <p:spPr bwMode="auto">
          <a:xfrm flipH="1">
            <a:off x="5442862" y="5524383"/>
            <a:ext cx="304800" cy="457200"/>
          </a:xfrm>
          <a:prstGeom prst="line">
            <a:avLst/>
          </a:prstGeom>
          <a:noFill/>
          <a:ln w="28575">
            <a:solidFill>
              <a:schemeClr val="tx1"/>
            </a:solidFill>
            <a:prstDash val="dash"/>
            <a:round/>
            <a:headEnd/>
            <a:tailEnd type="arrow" w="lg" len="lg"/>
          </a:ln>
        </p:spPr>
        <p:txBody>
          <a:bodyPr/>
          <a:lstStyle/>
          <a:p>
            <a:endParaRPr lang="en-US" dirty="0"/>
          </a:p>
        </p:txBody>
      </p:sp>
      <p:sp>
        <p:nvSpPr>
          <p:cNvPr id="40981" name="Rectangle 34"/>
          <p:cNvSpPr>
            <a:spLocks noChangeArrowheads="1"/>
          </p:cNvSpPr>
          <p:nvPr/>
        </p:nvSpPr>
        <p:spPr bwMode="auto">
          <a:xfrm>
            <a:off x="4376062" y="4076583"/>
            <a:ext cx="997923"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82" name="Line 35"/>
          <p:cNvSpPr>
            <a:spLocks noChangeShapeType="1"/>
          </p:cNvSpPr>
          <p:nvPr/>
        </p:nvSpPr>
        <p:spPr bwMode="auto">
          <a:xfrm flipV="1">
            <a:off x="4376062" y="4445915"/>
            <a:ext cx="982339" cy="11668"/>
          </a:xfrm>
          <a:prstGeom prst="line">
            <a:avLst/>
          </a:prstGeom>
          <a:noFill/>
          <a:ln w="9525">
            <a:solidFill>
              <a:schemeClr val="tx1"/>
            </a:solidFill>
            <a:round/>
            <a:headEnd/>
            <a:tailEnd/>
          </a:ln>
        </p:spPr>
        <p:txBody>
          <a:bodyPr/>
          <a:lstStyle/>
          <a:p>
            <a:endParaRPr lang="en-US" dirty="0"/>
          </a:p>
        </p:txBody>
      </p:sp>
      <p:sp>
        <p:nvSpPr>
          <p:cNvPr id="40983" name="Text Box 36"/>
          <p:cNvSpPr txBox="1">
            <a:spLocks noChangeArrowheads="1"/>
          </p:cNvSpPr>
          <p:nvPr/>
        </p:nvSpPr>
        <p:spPr bwMode="auto">
          <a:xfrm>
            <a:off x="4452262" y="4076583"/>
            <a:ext cx="916148" cy="369332"/>
          </a:xfrm>
          <a:prstGeom prst="rect">
            <a:avLst/>
          </a:prstGeom>
          <a:noFill/>
          <a:ln w="9525">
            <a:noFill/>
            <a:miter lim="800000"/>
            <a:headEnd/>
            <a:tailEnd/>
          </a:ln>
        </p:spPr>
        <p:txBody>
          <a:bodyPr wrap="none">
            <a:spAutoFit/>
          </a:bodyPr>
          <a:lstStyle/>
          <a:p>
            <a:r>
              <a:rPr lang="en-US" dirty="0"/>
              <a:t>IService</a:t>
            </a:r>
          </a:p>
        </p:txBody>
      </p:sp>
      <p:sp>
        <p:nvSpPr>
          <p:cNvPr id="40984" name="Line 38"/>
          <p:cNvSpPr>
            <a:spLocks noChangeShapeType="1"/>
          </p:cNvSpPr>
          <p:nvPr/>
        </p:nvSpPr>
        <p:spPr bwMode="auto">
          <a:xfrm flipH="1" flipV="1">
            <a:off x="5061862" y="4686183"/>
            <a:ext cx="609600" cy="304800"/>
          </a:xfrm>
          <a:prstGeom prst="line">
            <a:avLst/>
          </a:prstGeom>
          <a:noFill/>
          <a:ln w="28575">
            <a:solidFill>
              <a:schemeClr val="tx1"/>
            </a:solidFill>
            <a:prstDash val="dash"/>
            <a:round/>
            <a:headEnd/>
            <a:tailEnd type="triangle" w="lg" len="lg"/>
          </a:ln>
        </p:spPr>
        <p:txBody>
          <a:bodyPr/>
          <a:lstStyle/>
          <a:p>
            <a:endParaRPr lang="en-US" dirty="0"/>
          </a:p>
        </p:txBody>
      </p:sp>
      <p:sp>
        <p:nvSpPr>
          <p:cNvPr id="40985" name="AutoShape 40"/>
          <p:cNvSpPr>
            <a:spLocks noChangeArrowheads="1"/>
          </p:cNvSpPr>
          <p:nvPr/>
        </p:nvSpPr>
        <p:spPr bwMode="auto">
          <a:xfrm>
            <a:off x="2775862" y="4990983"/>
            <a:ext cx="1143000" cy="304800"/>
          </a:xfrm>
          <a:prstGeom prst="can">
            <a:avLst>
              <a:gd name="adj" fmla="val 25000"/>
            </a:avLst>
          </a:prstGeom>
          <a:solidFill>
            <a:schemeClr val="bg1"/>
          </a:solidFill>
          <a:ln w="9525">
            <a:solidFill>
              <a:schemeClr val="tx1"/>
            </a:solidFill>
            <a:round/>
            <a:headEnd/>
            <a:tailEnd/>
          </a:ln>
        </p:spPr>
        <p:txBody>
          <a:bodyPr wrap="none" anchor="ctr"/>
          <a:lstStyle/>
          <a:p>
            <a:endParaRPr lang="en-US" dirty="0"/>
          </a:p>
        </p:txBody>
      </p:sp>
      <p:sp>
        <p:nvSpPr>
          <p:cNvPr id="40986" name="Text Box 41"/>
          <p:cNvSpPr txBox="1">
            <a:spLocks noChangeArrowheads="1"/>
          </p:cNvSpPr>
          <p:nvPr/>
        </p:nvSpPr>
        <p:spPr bwMode="auto">
          <a:xfrm>
            <a:off x="2820313" y="4990983"/>
            <a:ext cx="1189685" cy="369332"/>
          </a:xfrm>
          <a:prstGeom prst="rect">
            <a:avLst/>
          </a:prstGeom>
          <a:noFill/>
          <a:ln w="9525">
            <a:noFill/>
            <a:miter lim="800000"/>
            <a:headEnd/>
            <a:tailEnd/>
          </a:ln>
        </p:spPr>
        <p:txBody>
          <a:bodyPr wrap="none">
            <a:spAutoFit/>
          </a:bodyPr>
          <a:lstStyle/>
          <a:p>
            <a:r>
              <a:rPr lang="en-US" dirty="0"/>
              <a:t>App.config</a:t>
            </a:r>
          </a:p>
        </p:txBody>
      </p:sp>
      <p:sp>
        <p:nvSpPr>
          <p:cNvPr id="40987" name="Line 42"/>
          <p:cNvSpPr>
            <a:spLocks noChangeShapeType="1"/>
          </p:cNvSpPr>
          <p:nvPr/>
        </p:nvSpPr>
        <p:spPr bwMode="auto">
          <a:xfrm>
            <a:off x="3385462" y="4609983"/>
            <a:ext cx="0" cy="457200"/>
          </a:xfrm>
          <a:prstGeom prst="line">
            <a:avLst/>
          </a:prstGeom>
          <a:noFill/>
          <a:ln w="28575">
            <a:solidFill>
              <a:schemeClr val="bg1"/>
            </a:solidFill>
            <a:prstDash val="dash"/>
            <a:round/>
            <a:headEnd/>
            <a:tailEnd type="arrow" w="lg" len="lg"/>
          </a:ln>
        </p:spPr>
        <p:txBody>
          <a:bodyPr/>
          <a:lstStyle/>
          <a:p>
            <a:endParaRPr lang="en-US" dirty="0"/>
          </a:p>
        </p:txBody>
      </p:sp>
      <p:sp>
        <p:nvSpPr>
          <p:cNvPr id="40988" name="Line 43"/>
          <p:cNvSpPr>
            <a:spLocks noChangeShapeType="1"/>
          </p:cNvSpPr>
          <p:nvPr/>
        </p:nvSpPr>
        <p:spPr bwMode="auto">
          <a:xfrm>
            <a:off x="2775862" y="4595696"/>
            <a:ext cx="1143000" cy="0"/>
          </a:xfrm>
          <a:prstGeom prst="line">
            <a:avLst/>
          </a:prstGeom>
          <a:noFill/>
          <a:ln w="9525">
            <a:solidFill>
              <a:schemeClr val="tx1"/>
            </a:solidFill>
            <a:round/>
            <a:headEnd/>
            <a:tailEnd/>
          </a:ln>
        </p:spPr>
        <p:txBody>
          <a:bodyPr/>
          <a:lstStyle/>
          <a:p>
            <a:endParaRPr lang="en-US" dirty="0"/>
          </a:p>
        </p:txBody>
      </p:sp>
      <p:sp>
        <p:nvSpPr>
          <p:cNvPr id="40989" name="Rectangle 44"/>
          <p:cNvSpPr>
            <a:spLocks noChangeArrowheads="1"/>
          </p:cNvSpPr>
          <p:nvPr/>
        </p:nvSpPr>
        <p:spPr bwMode="auto">
          <a:xfrm>
            <a:off x="4833262" y="2247783"/>
            <a:ext cx="1143000" cy="6096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990" name="Line 45"/>
          <p:cNvSpPr>
            <a:spLocks noChangeShapeType="1"/>
          </p:cNvSpPr>
          <p:nvPr/>
        </p:nvSpPr>
        <p:spPr bwMode="auto">
          <a:xfrm>
            <a:off x="4833262" y="2628783"/>
            <a:ext cx="1143000" cy="0"/>
          </a:xfrm>
          <a:prstGeom prst="line">
            <a:avLst/>
          </a:prstGeom>
          <a:noFill/>
          <a:ln w="9525">
            <a:solidFill>
              <a:schemeClr val="tx1"/>
            </a:solidFill>
            <a:round/>
            <a:headEnd/>
            <a:tailEnd/>
          </a:ln>
        </p:spPr>
        <p:txBody>
          <a:bodyPr/>
          <a:lstStyle/>
          <a:p>
            <a:endParaRPr lang="en-US" dirty="0"/>
          </a:p>
        </p:txBody>
      </p:sp>
      <p:sp>
        <p:nvSpPr>
          <p:cNvPr id="40991" name="Text Box 46"/>
          <p:cNvSpPr txBox="1">
            <a:spLocks noChangeArrowheads="1"/>
          </p:cNvSpPr>
          <p:nvPr/>
        </p:nvSpPr>
        <p:spPr bwMode="auto">
          <a:xfrm>
            <a:off x="4922163" y="2255721"/>
            <a:ext cx="1027525" cy="369332"/>
          </a:xfrm>
          <a:prstGeom prst="rect">
            <a:avLst/>
          </a:prstGeom>
          <a:noFill/>
          <a:ln w="9525">
            <a:noFill/>
            <a:miter lim="800000"/>
            <a:headEnd/>
            <a:tailEnd/>
          </a:ln>
        </p:spPr>
        <p:txBody>
          <a:bodyPr wrap="none">
            <a:spAutoFit/>
          </a:bodyPr>
          <a:lstStyle/>
          <a:p>
            <a:r>
              <a:rPr lang="en-US" dirty="0"/>
              <a:t>Manager</a:t>
            </a:r>
          </a:p>
        </p:txBody>
      </p:sp>
      <p:sp>
        <p:nvSpPr>
          <p:cNvPr id="40992" name="Line 47"/>
          <p:cNvSpPr>
            <a:spLocks noChangeShapeType="1"/>
          </p:cNvSpPr>
          <p:nvPr/>
        </p:nvSpPr>
        <p:spPr bwMode="auto">
          <a:xfrm>
            <a:off x="5442862" y="3619383"/>
            <a:ext cx="1600200" cy="0"/>
          </a:xfrm>
          <a:prstGeom prst="line">
            <a:avLst/>
          </a:prstGeom>
          <a:noFill/>
          <a:ln w="9525">
            <a:solidFill>
              <a:schemeClr val="tx1"/>
            </a:solidFill>
            <a:round/>
            <a:headEnd/>
            <a:tailEnd/>
          </a:ln>
        </p:spPr>
        <p:txBody>
          <a:bodyPr/>
          <a:lstStyle/>
          <a:p>
            <a:endParaRPr lang="en-US" dirty="0"/>
          </a:p>
        </p:txBody>
      </p:sp>
      <p:sp>
        <p:nvSpPr>
          <p:cNvPr id="40993" name="Line 48"/>
          <p:cNvSpPr>
            <a:spLocks noChangeShapeType="1"/>
          </p:cNvSpPr>
          <p:nvPr/>
        </p:nvSpPr>
        <p:spPr bwMode="auto">
          <a:xfrm flipH="1">
            <a:off x="3385462" y="2857383"/>
            <a:ext cx="1447800" cy="1295400"/>
          </a:xfrm>
          <a:prstGeom prst="line">
            <a:avLst/>
          </a:prstGeom>
          <a:noFill/>
          <a:ln w="28575">
            <a:solidFill>
              <a:schemeClr val="tx1"/>
            </a:solidFill>
            <a:prstDash val="dash"/>
            <a:round/>
            <a:headEnd/>
            <a:tailEnd type="arrow" w="lg" len="lg"/>
          </a:ln>
        </p:spPr>
        <p:txBody>
          <a:bodyPr/>
          <a:lstStyle/>
          <a:p>
            <a:endParaRPr lang="en-US" dirty="0"/>
          </a:p>
        </p:txBody>
      </p:sp>
      <p:sp>
        <p:nvSpPr>
          <p:cNvPr id="40994" name="Line 49"/>
          <p:cNvSpPr>
            <a:spLocks noChangeShapeType="1"/>
          </p:cNvSpPr>
          <p:nvPr/>
        </p:nvSpPr>
        <p:spPr bwMode="auto">
          <a:xfrm>
            <a:off x="6274356" y="4008321"/>
            <a:ext cx="6706" cy="906462"/>
          </a:xfrm>
          <a:prstGeom prst="line">
            <a:avLst/>
          </a:prstGeom>
          <a:noFill/>
          <a:ln w="28575">
            <a:solidFill>
              <a:schemeClr val="tx1"/>
            </a:solidFill>
            <a:prstDash val="dash"/>
            <a:round/>
            <a:headEnd/>
            <a:tailEnd type="arrow" w="lg" len="lg"/>
          </a:ln>
        </p:spPr>
        <p:txBody>
          <a:bodyPr/>
          <a:lstStyle/>
          <a:p>
            <a:endParaRPr lang="en-US" dirty="0"/>
          </a:p>
        </p:txBody>
      </p:sp>
      <p:sp>
        <p:nvSpPr>
          <p:cNvPr id="40995" name="Text Box 50"/>
          <p:cNvSpPr txBox="1">
            <a:spLocks noChangeArrowheads="1"/>
          </p:cNvSpPr>
          <p:nvPr/>
        </p:nvSpPr>
        <p:spPr bwMode="auto">
          <a:xfrm>
            <a:off x="4452263" y="4849696"/>
            <a:ext cx="919995" cy="369332"/>
          </a:xfrm>
          <a:prstGeom prst="rect">
            <a:avLst/>
          </a:prstGeom>
          <a:noFill/>
          <a:ln w="9525">
            <a:noFill/>
            <a:miter lim="800000"/>
            <a:headEnd/>
            <a:tailEnd/>
          </a:ln>
        </p:spPr>
        <p:txBody>
          <a:bodyPr wrap="none">
            <a:spAutoFit/>
          </a:bodyPr>
          <a:lstStyle/>
          <a:p>
            <a:r>
              <a:rPr lang="en-US" dirty="0"/>
              <a:t>extends</a:t>
            </a:r>
          </a:p>
        </p:txBody>
      </p:sp>
      <p:sp>
        <p:nvSpPr>
          <p:cNvPr id="40996" name="Text Box 51"/>
          <p:cNvSpPr txBox="1">
            <a:spLocks noChangeArrowheads="1"/>
          </p:cNvSpPr>
          <p:nvPr/>
        </p:nvSpPr>
        <p:spPr bwMode="auto">
          <a:xfrm>
            <a:off x="4954156" y="2856880"/>
            <a:ext cx="837217" cy="338554"/>
          </a:xfrm>
          <a:prstGeom prst="rect">
            <a:avLst/>
          </a:prstGeom>
          <a:noFill/>
          <a:ln w="9525">
            <a:noFill/>
            <a:miter lim="800000"/>
            <a:headEnd/>
            <a:tailEnd/>
          </a:ln>
        </p:spPr>
        <p:txBody>
          <a:bodyPr wrap="none">
            <a:spAutoFit/>
          </a:bodyPr>
          <a:lstStyle/>
          <a:p>
            <a:r>
              <a:rPr lang="en-US" sz="1600" dirty="0"/>
              <a:t>extends</a:t>
            </a:r>
          </a:p>
        </p:txBody>
      </p:sp>
      <p:sp>
        <p:nvSpPr>
          <p:cNvPr id="40997" name="Text Box 52"/>
          <p:cNvSpPr txBox="1">
            <a:spLocks noChangeArrowheads="1"/>
          </p:cNvSpPr>
          <p:nvPr/>
        </p:nvSpPr>
        <p:spPr bwMode="auto">
          <a:xfrm>
            <a:off x="3391014" y="2231908"/>
            <a:ext cx="1281120" cy="707886"/>
          </a:xfrm>
          <a:prstGeom prst="rect">
            <a:avLst/>
          </a:prstGeom>
          <a:noFill/>
          <a:ln w="9525">
            <a:noFill/>
            <a:miter lim="800000"/>
            <a:headEnd/>
            <a:tailEnd/>
          </a:ln>
        </p:spPr>
        <p:txBody>
          <a:bodyPr wrap="none">
            <a:spAutoFit/>
          </a:bodyPr>
          <a:lstStyle/>
          <a:p>
            <a:pPr algn="ctr"/>
            <a:r>
              <a:rPr lang="en-US" sz="2000" b="1" dirty="0"/>
              <a:t>Layer </a:t>
            </a:r>
          </a:p>
          <a:p>
            <a:pPr algn="ctr"/>
            <a:r>
              <a:rPr lang="en-US" sz="2000" b="1" dirty="0"/>
              <a:t>Supertype</a:t>
            </a:r>
          </a:p>
        </p:txBody>
      </p:sp>
      <p:sp>
        <p:nvSpPr>
          <p:cNvPr id="40998" name="Text Box 53"/>
          <p:cNvSpPr txBox="1">
            <a:spLocks noChangeArrowheads="1"/>
          </p:cNvSpPr>
          <p:nvPr/>
        </p:nvSpPr>
        <p:spPr bwMode="auto">
          <a:xfrm>
            <a:off x="5423812" y="3230446"/>
            <a:ext cx="1337995" cy="369332"/>
          </a:xfrm>
          <a:prstGeom prst="rect">
            <a:avLst/>
          </a:prstGeom>
          <a:noFill/>
          <a:ln w="9525">
            <a:noFill/>
            <a:miter lim="800000"/>
            <a:headEnd/>
            <a:tailEnd/>
          </a:ln>
        </p:spPr>
        <p:txBody>
          <a:bodyPr wrap="none">
            <a:spAutoFit/>
          </a:bodyPr>
          <a:lstStyle/>
          <a:p>
            <a:r>
              <a:rPr lang="en-US" dirty="0" err="1"/>
              <a:t>AccountMgr</a:t>
            </a:r>
            <a:endParaRPr lang="en-US" dirty="0"/>
          </a:p>
        </p:txBody>
      </p:sp>
      <p:sp>
        <p:nvSpPr>
          <p:cNvPr id="40999" name="Text Box 54"/>
          <p:cNvSpPr txBox="1">
            <a:spLocks noChangeArrowheads="1"/>
          </p:cNvSpPr>
          <p:nvPr/>
        </p:nvSpPr>
        <p:spPr bwMode="auto">
          <a:xfrm>
            <a:off x="7096472" y="3484985"/>
            <a:ext cx="979306" cy="400110"/>
          </a:xfrm>
          <a:prstGeom prst="rect">
            <a:avLst/>
          </a:prstGeom>
          <a:noFill/>
          <a:ln w="9525">
            <a:noFill/>
            <a:miter lim="800000"/>
            <a:headEnd/>
            <a:tailEnd/>
          </a:ln>
        </p:spPr>
        <p:txBody>
          <a:bodyPr wrap="none">
            <a:spAutoFit/>
          </a:bodyPr>
          <a:lstStyle/>
          <a:p>
            <a:pPr algn="ctr"/>
            <a:r>
              <a:rPr lang="en-US" sz="2000" b="1" dirty="0"/>
              <a:t>Facade </a:t>
            </a:r>
          </a:p>
        </p:txBody>
      </p:sp>
      <p:sp>
        <p:nvSpPr>
          <p:cNvPr id="41000" name="Line 55"/>
          <p:cNvSpPr>
            <a:spLocks noChangeShapeType="1"/>
          </p:cNvSpPr>
          <p:nvPr/>
        </p:nvSpPr>
        <p:spPr bwMode="auto">
          <a:xfrm>
            <a:off x="5442862" y="3695583"/>
            <a:ext cx="1600200" cy="0"/>
          </a:xfrm>
          <a:prstGeom prst="line">
            <a:avLst/>
          </a:prstGeom>
          <a:noFill/>
          <a:ln w="9525">
            <a:solidFill>
              <a:schemeClr val="tx1"/>
            </a:solidFill>
            <a:round/>
            <a:headEnd/>
            <a:tailEnd/>
          </a:ln>
        </p:spPr>
        <p:txBody>
          <a:bodyPr/>
          <a:lstStyle/>
          <a:p>
            <a:endParaRPr lang="en-US" dirty="0"/>
          </a:p>
        </p:txBody>
      </p:sp>
      <p:sp>
        <p:nvSpPr>
          <p:cNvPr id="41001" name="Line 57"/>
          <p:cNvSpPr>
            <a:spLocks noChangeShapeType="1"/>
          </p:cNvSpPr>
          <p:nvPr/>
        </p:nvSpPr>
        <p:spPr bwMode="auto">
          <a:xfrm flipV="1">
            <a:off x="5747662" y="2857383"/>
            <a:ext cx="0" cy="304800"/>
          </a:xfrm>
          <a:prstGeom prst="line">
            <a:avLst/>
          </a:prstGeom>
          <a:noFill/>
          <a:ln w="28575">
            <a:solidFill>
              <a:schemeClr val="tx1"/>
            </a:solidFill>
            <a:round/>
            <a:headEnd/>
            <a:tailEnd type="triangle" w="lg" len="lg"/>
          </a:ln>
        </p:spPr>
        <p:txBody>
          <a:bodyPr/>
          <a:lstStyle/>
          <a:p>
            <a:endParaRPr lang="en-US" dirty="0"/>
          </a:p>
        </p:txBody>
      </p:sp>
      <p:sp>
        <p:nvSpPr>
          <p:cNvPr id="41002" name="Rectangle 59"/>
          <p:cNvSpPr>
            <a:spLocks noChangeArrowheads="1"/>
          </p:cNvSpPr>
          <p:nvPr/>
        </p:nvSpPr>
        <p:spPr bwMode="auto">
          <a:xfrm>
            <a:off x="3860800" y="1600200"/>
            <a:ext cx="1981200" cy="4572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1003" name="Line 60"/>
          <p:cNvSpPr>
            <a:spLocks noChangeShapeType="1"/>
          </p:cNvSpPr>
          <p:nvPr/>
        </p:nvSpPr>
        <p:spPr bwMode="auto">
          <a:xfrm flipV="1">
            <a:off x="3860800" y="1981200"/>
            <a:ext cx="1981200" cy="0"/>
          </a:xfrm>
          <a:prstGeom prst="line">
            <a:avLst/>
          </a:prstGeom>
          <a:noFill/>
          <a:ln w="9525">
            <a:solidFill>
              <a:schemeClr val="tx1"/>
            </a:solidFill>
            <a:round/>
            <a:headEnd/>
            <a:tailEnd/>
          </a:ln>
        </p:spPr>
        <p:txBody>
          <a:bodyPr/>
          <a:lstStyle/>
          <a:p>
            <a:endParaRPr lang="en-US" dirty="0"/>
          </a:p>
        </p:txBody>
      </p:sp>
      <p:sp>
        <p:nvSpPr>
          <p:cNvPr id="41004" name="Text Box 61"/>
          <p:cNvSpPr txBox="1">
            <a:spLocks noChangeArrowheads="1"/>
          </p:cNvSpPr>
          <p:nvPr/>
        </p:nvSpPr>
        <p:spPr bwMode="auto">
          <a:xfrm>
            <a:off x="3860800" y="1538288"/>
            <a:ext cx="1847044" cy="369332"/>
          </a:xfrm>
          <a:prstGeom prst="rect">
            <a:avLst/>
          </a:prstGeom>
          <a:noFill/>
          <a:ln w="9525">
            <a:noFill/>
            <a:miter lim="800000"/>
            <a:headEnd/>
            <a:tailEnd/>
          </a:ln>
        </p:spPr>
        <p:txBody>
          <a:bodyPr wrap="none">
            <a:spAutoFit/>
          </a:bodyPr>
          <a:lstStyle/>
          <a:p>
            <a:r>
              <a:rPr lang="en-US" dirty="0"/>
              <a:t>Form1.cs/Deposit</a:t>
            </a:r>
          </a:p>
        </p:txBody>
      </p:sp>
      <p:sp>
        <p:nvSpPr>
          <p:cNvPr id="41005" name="Line 62"/>
          <p:cNvSpPr>
            <a:spLocks noChangeShapeType="1"/>
          </p:cNvSpPr>
          <p:nvPr/>
        </p:nvSpPr>
        <p:spPr bwMode="auto">
          <a:xfrm flipV="1">
            <a:off x="3860800" y="1905000"/>
            <a:ext cx="1981200" cy="0"/>
          </a:xfrm>
          <a:prstGeom prst="line">
            <a:avLst/>
          </a:prstGeom>
          <a:noFill/>
          <a:ln w="9525">
            <a:solidFill>
              <a:schemeClr val="tx1"/>
            </a:solidFill>
            <a:round/>
            <a:headEnd/>
            <a:tailEnd/>
          </a:ln>
        </p:spPr>
        <p:txBody>
          <a:bodyPr/>
          <a:lstStyle/>
          <a:p>
            <a:endParaRPr lang="en-US" dirty="0"/>
          </a:p>
        </p:txBody>
      </p:sp>
      <p:sp>
        <p:nvSpPr>
          <p:cNvPr id="41006" name="Rectangle 63"/>
          <p:cNvSpPr>
            <a:spLocks noChangeArrowheads="1"/>
          </p:cNvSpPr>
          <p:nvPr/>
        </p:nvSpPr>
        <p:spPr bwMode="auto">
          <a:xfrm>
            <a:off x="6711950" y="1600200"/>
            <a:ext cx="2559050" cy="4572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1007" name="Line 64"/>
          <p:cNvSpPr>
            <a:spLocks noChangeShapeType="1"/>
          </p:cNvSpPr>
          <p:nvPr/>
        </p:nvSpPr>
        <p:spPr bwMode="auto">
          <a:xfrm flipV="1">
            <a:off x="6711950" y="1981200"/>
            <a:ext cx="2559050" cy="0"/>
          </a:xfrm>
          <a:prstGeom prst="line">
            <a:avLst/>
          </a:prstGeom>
          <a:noFill/>
          <a:ln w="9525">
            <a:solidFill>
              <a:schemeClr val="tx1"/>
            </a:solidFill>
            <a:round/>
            <a:headEnd/>
            <a:tailEnd/>
          </a:ln>
        </p:spPr>
        <p:txBody>
          <a:bodyPr/>
          <a:lstStyle/>
          <a:p>
            <a:endParaRPr lang="en-US" dirty="0"/>
          </a:p>
        </p:txBody>
      </p:sp>
      <p:sp>
        <p:nvSpPr>
          <p:cNvPr id="41008" name="Text Box 65"/>
          <p:cNvSpPr txBox="1">
            <a:spLocks noChangeArrowheads="1"/>
          </p:cNvSpPr>
          <p:nvPr/>
        </p:nvSpPr>
        <p:spPr bwMode="auto">
          <a:xfrm>
            <a:off x="6711950" y="1538288"/>
            <a:ext cx="1623458" cy="369332"/>
          </a:xfrm>
          <a:prstGeom prst="rect">
            <a:avLst/>
          </a:prstGeom>
          <a:noFill/>
          <a:ln w="9525">
            <a:noFill/>
            <a:miter lim="800000"/>
            <a:headEnd/>
            <a:tailEnd/>
          </a:ln>
        </p:spPr>
        <p:txBody>
          <a:bodyPr wrap="none">
            <a:spAutoFit/>
          </a:bodyPr>
          <a:lstStyle/>
          <a:p>
            <a:r>
              <a:rPr lang="en-US" dirty="0" err="1"/>
              <a:t>TButton_Click</a:t>
            </a:r>
            <a:r>
              <a:rPr lang="en-US" dirty="0"/>
              <a:t>()</a:t>
            </a:r>
          </a:p>
        </p:txBody>
      </p:sp>
      <p:sp>
        <p:nvSpPr>
          <p:cNvPr id="41009" name="Line 66"/>
          <p:cNvSpPr>
            <a:spLocks noChangeShapeType="1"/>
          </p:cNvSpPr>
          <p:nvPr/>
        </p:nvSpPr>
        <p:spPr bwMode="auto">
          <a:xfrm flipV="1">
            <a:off x="6711950" y="1905000"/>
            <a:ext cx="2559050" cy="0"/>
          </a:xfrm>
          <a:prstGeom prst="line">
            <a:avLst/>
          </a:prstGeom>
          <a:noFill/>
          <a:ln w="9525">
            <a:solidFill>
              <a:schemeClr val="tx1"/>
            </a:solidFill>
            <a:round/>
            <a:headEnd/>
            <a:tailEnd/>
          </a:ln>
        </p:spPr>
        <p:txBody>
          <a:bodyPr/>
          <a:lstStyle/>
          <a:p>
            <a:endParaRPr lang="en-US" dirty="0"/>
          </a:p>
        </p:txBody>
      </p:sp>
      <p:sp>
        <p:nvSpPr>
          <p:cNvPr id="41010" name="Line 67"/>
          <p:cNvSpPr>
            <a:spLocks noChangeShapeType="1"/>
          </p:cNvSpPr>
          <p:nvPr/>
        </p:nvSpPr>
        <p:spPr bwMode="auto">
          <a:xfrm>
            <a:off x="5842000" y="1752600"/>
            <a:ext cx="838200" cy="0"/>
          </a:xfrm>
          <a:prstGeom prst="line">
            <a:avLst/>
          </a:prstGeom>
          <a:noFill/>
          <a:ln w="28575">
            <a:solidFill>
              <a:schemeClr val="tx1"/>
            </a:solidFill>
            <a:prstDash val="dash"/>
            <a:round/>
            <a:headEnd/>
            <a:tailEnd type="arrow" w="lg" len="lg"/>
          </a:ln>
        </p:spPr>
        <p:txBody>
          <a:bodyPr/>
          <a:lstStyle/>
          <a:p>
            <a:endParaRPr lang="en-US" dirty="0"/>
          </a:p>
        </p:txBody>
      </p:sp>
      <p:sp>
        <p:nvSpPr>
          <p:cNvPr id="41011" name="Line 68"/>
          <p:cNvSpPr>
            <a:spLocks noChangeShapeType="1"/>
          </p:cNvSpPr>
          <p:nvPr/>
        </p:nvSpPr>
        <p:spPr bwMode="auto">
          <a:xfrm flipH="1">
            <a:off x="6274356" y="2057400"/>
            <a:ext cx="1650444" cy="1146482"/>
          </a:xfrm>
          <a:prstGeom prst="line">
            <a:avLst/>
          </a:prstGeom>
          <a:noFill/>
          <a:ln w="28575">
            <a:solidFill>
              <a:schemeClr val="tx1"/>
            </a:solidFill>
            <a:prstDash val="dash"/>
            <a:round/>
            <a:headEnd/>
            <a:tailEnd type="arrow" w="lg" len="lg"/>
          </a:ln>
        </p:spPr>
        <p:txBody>
          <a:bodyPr/>
          <a:lstStyle/>
          <a:p>
            <a:endParaRPr lang="en-US" dirty="0"/>
          </a:p>
        </p:txBody>
      </p:sp>
      <p:sp>
        <p:nvSpPr>
          <p:cNvPr id="41012" name="Text Box 69"/>
          <p:cNvSpPr txBox="1">
            <a:spLocks noChangeArrowheads="1"/>
          </p:cNvSpPr>
          <p:nvPr/>
        </p:nvSpPr>
        <p:spPr bwMode="auto">
          <a:xfrm>
            <a:off x="3105326" y="1447800"/>
            <a:ext cx="718787" cy="400110"/>
          </a:xfrm>
          <a:prstGeom prst="rect">
            <a:avLst/>
          </a:prstGeom>
          <a:noFill/>
          <a:ln w="9525">
            <a:noFill/>
            <a:miter lim="800000"/>
            <a:headEnd/>
            <a:tailEnd/>
          </a:ln>
        </p:spPr>
        <p:txBody>
          <a:bodyPr wrap="none">
            <a:spAutoFit/>
          </a:bodyPr>
          <a:lstStyle/>
          <a:p>
            <a:pPr algn="ctr"/>
            <a:r>
              <a:rPr lang="en-US" sz="2000" b="1" dirty="0"/>
              <a:t>View</a:t>
            </a:r>
          </a:p>
        </p:txBody>
      </p:sp>
      <p:sp>
        <p:nvSpPr>
          <p:cNvPr id="41013" name="Text Box 70"/>
          <p:cNvSpPr txBox="1">
            <a:spLocks noChangeArrowheads="1"/>
          </p:cNvSpPr>
          <p:nvPr/>
        </p:nvSpPr>
        <p:spPr bwMode="auto">
          <a:xfrm>
            <a:off x="9377836" y="1447800"/>
            <a:ext cx="1254766" cy="400110"/>
          </a:xfrm>
          <a:prstGeom prst="rect">
            <a:avLst/>
          </a:prstGeom>
          <a:noFill/>
          <a:ln w="9525">
            <a:noFill/>
            <a:miter lim="800000"/>
            <a:headEnd/>
            <a:tailEnd/>
          </a:ln>
        </p:spPr>
        <p:txBody>
          <a:bodyPr wrap="none">
            <a:spAutoFit/>
          </a:bodyPr>
          <a:lstStyle/>
          <a:p>
            <a:pPr algn="ctr"/>
            <a:r>
              <a:rPr lang="en-US" sz="2000" b="1" dirty="0"/>
              <a:t>Controller</a:t>
            </a:r>
          </a:p>
        </p:txBody>
      </p:sp>
      <p:sp>
        <p:nvSpPr>
          <p:cNvPr id="41014" name="Text Box 73"/>
          <p:cNvSpPr txBox="1">
            <a:spLocks noChangeArrowheads="1"/>
          </p:cNvSpPr>
          <p:nvPr/>
        </p:nvSpPr>
        <p:spPr bwMode="auto">
          <a:xfrm>
            <a:off x="3493726" y="6033971"/>
            <a:ext cx="886781" cy="400110"/>
          </a:xfrm>
          <a:prstGeom prst="rect">
            <a:avLst/>
          </a:prstGeom>
          <a:noFill/>
          <a:ln w="9525">
            <a:noFill/>
            <a:miter lim="800000"/>
            <a:headEnd/>
            <a:tailEnd/>
          </a:ln>
        </p:spPr>
        <p:txBody>
          <a:bodyPr wrap="none">
            <a:spAutoFit/>
          </a:bodyPr>
          <a:lstStyle/>
          <a:p>
            <a:pPr algn="ctr"/>
            <a:r>
              <a:rPr lang="en-US" sz="2000" b="1" dirty="0"/>
              <a:t>Object</a:t>
            </a:r>
          </a:p>
        </p:txBody>
      </p:sp>
      <p:sp>
        <p:nvSpPr>
          <p:cNvPr id="41015" name="Text Box 74"/>
          <p:cNvSpPr txBox="1">
            <a:spLocks noChangeArrowheads="1"/>
          </p:cNvSpPr>
          <p:nvPr/>
        </p:nvSpPr>
        <p:spPr bwMode="auto">
          <a:xfrm>
            <a:off x="1817101" y="3908308"/>
            <a:ext cx="966611" cy="400110"/>
          </a:xfrm>
          <a:prstGeom prst="rect">
            <a:avLst/>
          </a:prstGeom>
          <a:noFill/>
          <a:ln w="9525">
            <a:noFill/>
            <a:miter lim="800000"/>
            <a:headEnd/>
            <a:tailEnd/>
          </a:ln>
        </p:spPr>
        <p:txBody>
          <a:bodyPr wrap="none">
            <a:spAutoFit/>
          </a:bodyPr>
          <a:lstStyle/>
          <a:p>
            <a:pPr algn="ctr"/>
            <a:r>
              <a:rPr lang="en-US" sz="2000" b="1" dirty="0"/>
              <a:t>Factory</a:t>
            </a:r>
          </a:p>
        </p:txBody>
      </p:sp>
      <p:sp>
        <p:nvSpPr>
          <p:cNvPr id="41016" name="Text Box 75"/>
          <p:cNvSpPr txBox="1">
            <a:spLocks noChangeArrowheads="1"/>
          </p:cNvSpPr>
          <p:nvPr/>
        </p:nvSpPr>
        <p:spPr bwMode="auto">
          <a:xfrm>
            <a:off x="6332750" y="4257528"/>
            <a:ext cx="601447" cy="369332"/>
          </a:xfrm>
          <a:prstGeom prst="rect">
            <a:avLst/>
          </a:prstGeom>
          <a:noFill/>
          <a:ln w="9525">
            <a:noFill/>
            <a:miter lim="800000"/>
            <a:headEnd/>
            <a:tailEnd/>
          </a:ln>
        </p:spPr>
        <p:txBody>
          <a:bodyPr wrap="none">
            <a:spAutoFit/>
          </a:bodyPr>
          <a:lstStyle/>
          <a:p>
            <a:r>
              <a:rPr lang="en-US" dirty="0"/>
              <a:t>uses</a:t>
            </a:r>
          </a:p>
        </p:txBody>
      </p:sp>
      <p:sp>
        <p:nvSpPr>
          <p:cNvPr id="41017" name="Text Box 77"/>
          <p:cNvSpPr txBox="1">
            <a:spLocks noChangeArrowheads="1"/>
          </p:cNvSpPr>
          <p:nvPr/>
        </p:nvSpPr>
        <p:spPr bwMode="auto">
          <a:xfrm>
            <a:off x="4833262" y="2552583"/>
            <a:ext cx="1174424" cy="338554"/>
          </a:xfrm>
          <a:prstGeom prst="rect">
            <a:avLst/>
          </a:prstGeom>
          <a:noFill/>
          <a:ln w="9525">
            <a:noFill/>
            <a:miter lim="800000"/>
            <a:headEnd/>
            <a:tailEnd/>
          </a:ln>
        </p:spPr>
        <p:txBody>
          <a:bodyPr wrap="none">
            <a:spAutoFit/>
          </a:bodyPr>
          <a:lstStyle/>
          <a:p>
            <a:r>
              <a:rPr lang="en-US" sz="1600" dirty="0"/>
              <a:t>getService()</a:t>
            </a:r>
          </a:p>
        </p:txBody>
      </p:sp>
      <p:sp>
        <p:nvSpPr>
          <p:cNvPr id="41018" name="Text Box 78"/>
          <p:cNvSpPr txBox="1">
            <a:spLocks noChangeArrowheads="1"/>
          </p:cNvSpPr>
          <p:nvPr/>
        </p:nvSpPr>
        <p:spPr bwMode="auto">
          <a:xfrm>
            <a:off x="2775862" y="4515765"/>
            <a:ext cx="1174424" cy="338554"/>
          </a:xfrm>
          <a:prstGeom prst="rect">
            <a:avLst/>
          </a:prstGeom>
          <a:noFill/>
          <a:ln w="9525">
            <a:noFill/>
            <a:miter lim="800000"/>
            <a:headEnd/>
            <a:tailEnd/>
          </a:ln>
        </p:spPr>
        <p:txBody>
          <a:bodyPr wrap="none">
            <a:spAutoFit/>
          </a:bodyPr>
          <a:lstStyle/>
          <a:p>
            <a:r>
              <a:rPr lang="en-US" sz="1600" dirty="0"/>
              <a:t>getService()</a:t>
            </a:r>
          </a:p>
        </p:txBody>
      </p:sp>
      <p:sp>
        <p:nvSpPr>
          <p:cNvPr id="41019" name="Text Box 79"/>
          <p:cNvSpPr txBox="1">
            <a:spLocks noChangeArrowheads="1"/>
          </p:cNvSpPr>
          <p:nvPr/>
        </p:nvSpPr>
        <p:spPr bwMode="auto">
          <a:xfrm>
            <a:off x="9683189" y="4099766"/>
            <a:ext cx="877163" cy="400110"/>
          </a:xfrm>
          <a:prstGeom prst="rect">
            <a:avLst/>
          </a:prstGeom>
          <a:noFill/>
          <a:ln w="9525">
            <a:noFill/>
            <a:miter lim="800000"/>
            <a:headEnd/>
            <a:tailEnd/>
          </a:ln>
        </p:spPr>
        <p:txBody>
          <a:bodyPr wrap="none">
            <a:spAutoFit/>
          </a:bodyPr>
          <a:lstStyle/>
          <a:p>
            <a:pPr algn="ctr"/>
            <a:r>
              <a:rPr lang="en-US" sz="2000" b="1" dirty="0"/>
              <a:t>Model</a:t>
            </a:r>
          </a:p>
        </p:txBody>
      </p:sp>
      <p:sp>
        <p:nvSpPr>
          <p:cNvPr id="41020" name="Text Box 81"/>
          <p:cNvSpPr txBox="1">
            <a:spLocks noChangeArrowheads="1"/>
          </p:cNvSpPr>
          <p:nvPr/>
        </p:nvSpPr>
        <p:spPr bwMode="auto">
          <a:xfrm>
            <a:off x="5399517" y="3632720"/>
            <a:ext cx="1464440" cy="338554"/>
          </a:xfrm>
          <a:prstGeom prst="rect">
            <a:avLst/>
          </a:prstGeom>
          <a:noFill/>
          <a:ln w="9525">
            <a:noFill/>
            <a:miter lim="800000"/>
            <a:headEnd/>
            <a:tailEnd/>
          </a:ln>
        </p:spPr>
        <p:txBody>
          <a:bodyPr wrap="none">
            <a:spAutoFit/>
          </a:bodyPr>
          <a:lstStyle/>
          <a:p>
            <a:r>
              <a:rPr lang="en-US" sz="1600" dirty="0" err="1"/>
              <a:t>GenerateTList</a:t>
            </a:r>
            <a:r>
              <a:rPr lang="en-US" sz="1600" dirty="0"/>
              <a:t>()</a:t>
            </a:r>
          </a:p>
        </p:txBody>
      </p:sp>
      <p:sp>
        <p:nvSpPr>
          <p:cNvPr id="41021" name="Text Box 82"/>
          <p:cNvSpPr txBox="1">
            <a:spLocks noChangeArrowheads="1"/>
          </p:cNvSpPr>
          <p:nvPr/>
        </p:nvSpPr>
        <p:spPr bwMode="auto">
          <a:xfrm>
            <a:off x="6980127" y="4457583"/>
            <a:ext cx="1321259" cy="707886"/>
          </a:xfrm>
          <a:prstGeom prst="rect">
            <a:avLst/>
          </a:prstGeom>
          <a:noFill/>
          <a:ln w="9525">
            <a:noFill/>
            <a:miter lim="800000"/>
            <a:headEnd/>
            <a:tailEnd/>
          </a:ln>
        </p:spPr>
        <p:txBody>
          <a:bodyPr wrap="none">
            <a:spAutoFit/>
          </a:bodyPr>
          <a:lstStyle/>
          <a:p>
            <a:pPr algn="ctr"/>
            <a:r>
              <a:rPr lang="en-US" sz="2000" b="1" dirty="0"/>
              <a:t>Separated </a:t>
            </a:r>
          </a:p>
          <a:p>
            <a:pPr algn="ctr"/>
            <a:r>
              <a:rPr lang="en-US" sz="2000" b="1" dirty="0"/>
              <a:t>Interface</a:t>
            </a:r>
          </a:p>
        </p:txBody>
      </p:sp>
      <p:sp>
        <p:nvSpPr>
          <p:cNvPr id="41022" name="Text Box 83"/>
          <p:cNvSpPr txBox="1">
            <a:spLocks noChangeArrowheads="1"/>
          </p:cNvSpPr>
          <p:nvPr/>
        </p:nvSpPr>
        <p:spPr bwMode="auto">
          <a:xfrm>
            <a:off x="6459258" y="5761372"/>
            <a:ext cx="843500" cy="400110"/>
          </a:xfrm>
          <a:prstGeom prst="rect">
            <a:avLst/>
          </a:prstGeom>
          <a:noFill/>
          <a:ln w="9525">
            <a:noFill/>
            <a:miter lim="800000"/>
            <a:headEnd/>
            <a:tailEnd/>
          </a:ln>
        </p:spPr>
        <p:txBody>
          <a:bodyPr wrap="none">
            <a:spAutoFit/>
          </a:bodyPr>
          <a:lstStyle/>
          <a:p>
            <a:pPr algn="ctr"/>
            <a:r>
              <a:rPr lang="en-US" sz="2000" b="1" dirty="0"/>
              <a:t>Plugin</a:t>
            </a:r>
          </a:p>
        </p:txBody>
      </p:sp>
      <p:sp>
        <p:nvSpPr>
          <p:cNvPr id="41023" name="AutoShape 84"/>
          <p:cNvSpPr>
            <a:spLocks/>
          </p:cNvSpPr>
          <p:nvPr/>
        </p:nvSpPr>
        <p:spPr bwMode="auto">
          <a:xfrm>
            <a:off x="9392805" y="2311586"/>
            <a:ext cx="304800" cy="3886200"/>
          </a:xfrm>
          <a:prstGeom prst="rightBrace">
            <a:avLst>
              <a:gd name="adj1" fmla="val 106250"/>
              <a:gd name="adj2" fmla="val 50000"/>
            </a:avLst>
          </a:prstGeom>
          <a:noFill/>
          <a:ln w="25400">
            <a:solidFill>
              <a:schemeClr val="tx1"/>
            </a:solidFill>
            <a:round/>
            <a:headEnd/>
            <a:tailEnd/>
          </a:ln>
        </p:spPr>
        <p:txBody>
          <a:bodyPr wrap="none" anchor="ctr"/>
          <a:lstStyle/>
          <a:p>
            <a:endParaRPr lang="en-US" dirty="0"/>
          </a:p>
        </p:txBody>
      </p:sp>
      <p:sp>
        <p:nvSpPr>
          <p:cNvPr id="41024" name="Text Box 86"/>
          <p:cNvSpPr txBox="1">
            <a:spLocks noChangeArrowheads="1"/>
          </p:cNvSpPr>
          <p:nvPr/>
        </p:nvSpPr>
        <p:spPr bwMode="auto">
          <a:xfrm>
            <a:off x="4311676" y="3511434"/>
            <a:ext cx="1036822" cy="646331"/>
          </a:xfrm>
          <a:prstGeom prst="rect">
            <a:avLst/>
          </a:prstGeom>
          <a:noFill/>
          <a:ln w="9525">
            <a:noFill/>
            <a:miter lim="800000"/>
            <a:headEnd/>
            <a:tailEnd/>
          </a:ln>
        </p:spPr>
        <p:txBody>
          <a:bodyPr wrap="none">
            <a:spAutoFit/>
          </a:bodyPr>
          <a:lstStyle/>
          <a:p>
            <a:pPr algn="ctr"/>
            <a:r>
              <a:rPr lang="en-US" b="1" dirty="0"/>
              <a:t>Marker </a:t>
            </a:r>
          </a:p>
          <a:p>
            <a:pPr algn="ctr"/>
            <a:r>
              <a:rPr lang="en-US" b="1" dirty="0"/>
              <a:t>Interface</a:t>
            </a:r>
          </a:p>
        </p:txBody>
      </p:sp>
      <p:sp>
        <p:nvSpPr>
          <p:cNvPr id="80" name="Text Box 27"/>
          <p:cNvSpPr txBox="1">
            <a:spLocks noChangeArrowheads="1"/>
          </p:cNvSpPr>
          <p:nvPr/>
        </p:nvSpPr>
        <p:spPr bwMode="auto">
          <a:xfrm>
            <a:off x="5688959" y="5511047"/>
            <a:ext cx="2151743" cy="369332"/>
          </a:xfrm>
          <a:prstGeom prst="rect">
            <a:avLst/>
          </a:prstGeom>
          <a:noFill/>
          <a:ln w="9525">
            <a:noFill/>
            <a:miter lim="800000"/>
            <a:headEnd/>
            <a:tailEnd/>
          </a:ln>
        </p:spPr>
        <p:txBody>
          <a:bodyPr wrap="none">
            <a:spAutoFit/>
          </a:bodyPr>
          <a:lstStyle/>
          <a:p>
            <a:r>
              <a:rPr lang="en-US" dirty="0" err="1"/>
              <a:t>AccountSvcJSONImpl</a:t>
            </a:r>
            <a:endParaRPr lang="en-US" dirty="0"/>
          </a:p>
        </p:txBody>
      </p:sp>
    </p:spTree>
    <p:extLst>
      <p:ext uri="{BB962C8B-B14F-4D97-AF65-F5344CB8AC3E}">
        <p14:creationId xmlns:p14="http://schemas.microsoft.com/office/powerpoint/2010/main" val="291821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t>User Guide</a:t>
            </a:r>
          </a:p>
        </p:txBody>
      </p:sp>
      <p:sp>
        <p:nvSpPr>
          <p:cNvPr id="2" name="Content Placeholder 1"/>
          <p:cNvSpPr>
            <a:spLocks noGrp="1"/>
          </p:cNvSpPr>
          <p:nvPr>
            <p:ph idx="1"/>
          </p:nvPr>
        </p:nvSpPr>
        <p:spPr/>
        <p:txBody>
          <a:bodyPr/>
          <a:lstStyle/>
          <a:p>
            <a:pPr marL="0" indent="0">
              <a:buNone/>
            </a:pPr>
            <a:r>
              <a:rPr lang="en-US" dirty="0"/>
              <a:t>You will be presented with one window that contains five tabs.</a:t>
            </a:r>
          </a:p>
          <a:p>
            <a:pPr marL="0" indent="0">
              <a:buNone/>
            </a:pPr>
            <a:r>
              <a:rPr lang="en-US" dirty="0"/>
              <a:t>For the Deposit tab, Exchange tab, and Purchase tab, simply enter the information into the appropriate boxes and click submit.  You only need to click the button once, and the information will be stored.</a:t>
            </a:r>
          </a:p>
          <a:p>
            <a:pPr marL="0" indent="0">
              <a:buNone/>
            </a:pPr>
            <a:r>
              <a:rPr lang="en-US" dirty="0"/>
              <a:t>To confirm it was stored, you can now use the other two tabs, Transactions and Account.  Click the button on either of these tabs, and you will see a display of either a transaction list or the total funds in </a:t>
            </a:r>
            <a:r>
              <a:rPr lang="en-US"/>
              <a:t>your account.</a:t>
            </a:r>
          </a:p>
        </p:txBody>
      </p:sp>
    </p:spTree>
    <p:extLst>
      <p:ext uri="{BB962C8B-B14F-4D97-AF65-F5344CB8AC3E}">
        <p14:creationId xmlns:p14="http://schemas.microsoft.com/office/powerpoint/2010/main" val="3035543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378</Words>
  <Application>Microsoft Office PowerPoint</Application>
  <PresentationFormat>Widescreen</PresentationFormat>
  <Paragraphs>201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Use Case: Process Deposit</vt:lpstr>
      <vt:lpstr>Use Case: Process Purchase</vt:lpstr>
      <vt:lpstr>Use Case: Process Exchange</vt:lpstr>
      <vt:lpstr>Use Case: Display Account</vt:lpstr>
      <vt:lpstr>Use Case: Display Transactions</vt:lpstr>
      <vt:lpstr>User Guide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devin salemi</dc:creator>
  <cp:lastModifiedBy>devin salemi</cp:lastModifiedBy>
  <cp:revision>28</cp:revision>
  <dcterms:created xsi:type="dcterms:W3CDTF">2017-03-04T21:38:07Z</dcterms:created>
  <dcterms:modified xsi:type="dcterms:W3CDTF">2017-03-10T09:55:27Z</dcterms:modified>
</cp:coreProperties>
</file>