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27e5716d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27e5716de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627e5716de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27e5716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27e5716d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627e5716d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27e5716d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27e5716de_1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627e5716de_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27e5716d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627e5716de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627e5716de_1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27e5716de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627e5716de_1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2627e5716de_1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284d6da1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284d6da1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6284d6da1e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284d6da1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6284d6da1e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26284d6da1e_1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284d6da1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6284d6da1e_1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6284d6da1e_1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6284d6da1e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6284d6da1e_1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26284d6da1e_1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6284d6da1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6284d6da1e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6284d6da1e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6284d6da1e_2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26284d6da1e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atrickb1912/ipl-complete-dataset-2008202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ELG 5255 : Applied Machine Learning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7544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900"/>
              <a:t>Course Instructor: Prof. Hitham Jleed</a:t>
            </a:r>
            <a:endParaRPr sz="29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900"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ELG 5255 Final Presentation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 l="7753" t="8018" r="7046" b="4246"/>
          <a:stretch/>
        </p:blipFill>
        <p:spPr>
          <a:xfrm>
            <a:off x="274625" y="1826697"/>
            <a:ext cx="5357475" cy="3752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 rotWithShape="1">
          <a:blip r:embed="rId4">
            <a:alphaModFix/>
          </a:blip>
          <a:srcRect t="5482" r="5195"/>
          <a:stretch/>
        </p:blipFill>
        <p:spPr>
          <a:xfrm>
            <a:off x="6226500" y="1690825"/>
            <a:ext cx="5357474" cy="385052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/>
        </p:nvSpPr>
        <p:spPr>
          <a:xfrm>
            <a:off x="4596000" y="63542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ELG 5255 Final Presentation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1030475" y="5578800"/>
            <a:ext cx="43530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Wise Runs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Exploratory Data Analysis (EDA):</a:t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7091738" y="5578800"/>
            <a:ext cx="43530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Ball Wise Runs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000"/>
              <a:t>Feature engineering:</a:t>
            </a:r>
            <a:endParaRPr sz="5000"/>
          </a:p>
        </p:txBody>
      </p:sp>
      <p:sp>
        <p:nvSpPr>
          <p:cNvPr id="176" name="Google Shape;176;p23"/>
          <p:cNvSpPr txBox="1">
            <a:spLocks noGrp="1"/>
          </p:cNvSpPr>
          <p:nvPr>
            <p:ph type="body" idx="1"/>
          </p:nvPr>
        </p:nvSpPr>
        <p:spPr>
          <a:xfrm>
            <a:off x="838200" y="1599025"/>
            <a:ext cx="10515600" cy="45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Season Wise Boundaries:</a:t>
            </a:r>
            <a:r>
              <a:rPr lang="en-US"/>
              <a:t> </a:t>
            </a:r>
            <a:endParaRPr/>
          </a:p>
          <a:p>
            <a:pPr marL="6858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Analysis of 4s and 6s</a:t>
            </a:r>
            <a:endParaRPr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Batting Strike Rate: </a:t>
            </a:r>
            <a:endParaRPr b="1"/>
          </a:p>
          <a:p>
            <a:pPr marL="6858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Calculated as runs scored divided by balls faced.</a:t>
            </a:r>
            <a:endParaRPr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b="1" i="0"/>
              <a:t>Runs per Inning : </a:t>
            </a:r>
            <a:endParaRPr b="1"/>
          </a:p>
          <a:p>
            <a:pPr marL="6858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i="0"/>
              <a:t>Calculated by dividing total runs by the number of innings played</a:t>
            </a:r>
            <a:endParaRPr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Players Achievements : </a:t>
            </a:r>
            <a:endParaRPr b="1"/>
          </a:p>
          <a:p>
            <a:pPr marL="685800" lvl="1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Calculated total half-centuries and centuries scored by the player</a:t>
            </a:r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ELG 5255 Final Presentation</a:t>
            </a:r>
            <a:endParaRPr sz="1800">
              <a:solidFill>
                <a:srgbClr val="898989"/>
              </a:solidFill>
            </a:endParaRPr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Selection:</a:t>
            </a: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body" idx="1"/>
          </p:nvPr>
        </p:nvSpPr>
        <p:spPr>
          <a:xfrm>
            <a:off x="838200" y="1673225"/>
            <a:ext cx="10515600" cy="453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3000" b="1"/>
              <a:t>Clustering of the players in Batsman, Bowler and All-rounder</a:t>
            </a:r>
            <a:endParaRPr sz="3000" b="1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 sz="2600"/>
              <a:t>K-means Clustering </a:t>
            </a:r>
            <a:endParaRPr sz="26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3000" b="1">
                <a:solidFill>
                  <a:srgbClr val="212121"/>
                </a:solidFill>
                <a:highlight>
                  <a:srgbClr val="FFFFFF"/>
                </a:highlight>
              </a:rPr>
              <a:t>Predicting runs of a player from past performances in future</a:t>
            </a:r>
            <a:endParaRPr sz="3000" b="1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AutoNum type="alphaLcPeriod"/>
            </a:pPr>
            <a:r>
              <a:rPr lang="en-US" sz="2600">
                <a:solidFill>
                  <a:srgbClr val="212121"/>
                </a:solidFill>
                <a:highlight>
                  <a:srgbClr val="FFFFFF"/>
                </a:highlight>
              </a:rPr>
              <a:t>Linear Regression</a:t>
            </a:r>
            <a:endParaRPr sz="2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AutoNum type="alphaLcPeriod"/>
            </a:pPr>
            <a:r>
              <a:rPr lang="en-US" sz="2600">
                <a:solidFill>
                  <a:srgbClr val="212121"/>
                </a:solidFill>
                <a:highlight>
                  <a:srgbClr val="FFFFFF"/>
                </a:highlight>
              </a:rPr>
              <a:t>Linear Regression Variants</a:t>
            </a:r>
            <a:endParaRPr sz="2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1371600" lvl="2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AutoNum type="romanLcPeriod"/>
            </a:pPr>
            <a:r>
              <a:rPr lang="en-US" sz="2300">
                <a:solidFill>
                  <a:srgbClr val="212121"/>
                </a:solidFill>
                <a:highlight>
                  <a:srgbClr val="FFFFFF"/>
                </a:highlight>
              </a:rPr>
              <a:t>With Gradient Descent</a:t>
            </a:r>
            <a:endParaRPr sz="23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1371600" lvl="2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AutoNum type="romanLcPeriod"/>
            </a:pPr>
            <a:r>
              <a:rPr lang="en-US" sz="2300">
                <a:solidFill>
                  <a:srgbClr val="212121"/>
                </a:solidFill>
                <a:highlight>
                  <a:srgbClr val="FFFFFF"/>
                </a:highlight>
              </a:rPr>
              <a:t>With Custom Gradient Descent</a:t>
            </a:r>
            <a:endParaRPr sz="23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AutoNum type="alphaLcPeriod"/>
            </a:pPr>
            <a:r>
              <a:rPr lang="en-US" sz="2600">
                <a:solidFill>
                  <a:srgbClr val="212121"/>
                </a:solidFill>
                <a:highlight>
                  <a:srgbClr val="FFFFFF"/>
                </a:highlight>
              </a:rPr>
              <a:t>Ridge Regression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sp>
        <p:nvSpPr>
          <p:cNvPr id="186" name="Google Shape;18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ELG 5255 Final Presentation</a:t>
            </a:r>
            <a:endParaRPr sz="18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training and Evaluation:</a:t>
            </a:r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73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lvl="0" indent="-404812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000"/>
              <a:t>K-Means Clustering</a:t>
            </a:r>
            <a:endParaRPr sz="3000"/>
          </a:p>
          <a:p>
            <a:pPr marL="914400" lvl="1" indent="-3460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6923"/>
              <a:buChar char="○"/>
            </a:pPr>
            <a:r>
              <a:rPr lang="en-US" sz="2600" b="1"/>
              <a:t>2 Attributes:</a:t>
            </a:r>
            <a:r>
              <a:rPr lang="en-US" sz="2600"/>
              <a:t> Runs Scored, Wickets taken</a:t>
            </a:r>
            <a:endParaRPr sz="2600"/>
          </a:p>
          <a:p>
            <a:pPr marL="914400" lvl="1" indent="-3460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6923"/>
              <a:buChar char="○"/>
            </a:pPr>
            <a:r>
              <a:rPr lang="en-US" sz="2600" b="1"/>
              <a:t>Optimal K:</a:t>
            </a:r>
            <a:r>
              <a:rPr lang="en-US" sz="2600"/>
              <a:t> Elbow method (k = 3)</a:t>
            </a:r>
            <a:endParaRPr sz="2600"/>
          </a:p>
          <a:p>
            <a:pPr marL="914400" lvl="1" indent="-3460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6923"/>
              <a:buChar char="○"/>
            </a:pPr>
            <a:r>
              <a:rPr lang="en-US" sz="2600" b="1"/>
              <a:t>Scaling:</a:t>
            </a:r>
            <a:r>
              <a:rPr lang="en-US" sz="2600"/>
              <a:t> Min-Max Scaler</a:t>
            </a:r>
            <a:endParaRPr sz="2600"/>
          </a:p>
          <a:p>
            <a:pPr marL="914400" lvl="1" indent="-3460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6923"/>
              <a:buChar char="○"/>
            </a:pPr>
            <a:r>
              <a:rPr lang="en-US" sz="2600" b="1"/>
              <a:t>Model:</a:t>
            </a:r>
            <a:r>
              <a:rPr lang="en-US" sz="2600"/>
              <a:t> sklearn.cluster.KMeans</a:t>
            </a:r>
            <a:endParaRPr sz="2600"/>
          </a:p>
          <a:p>
            <a:pPr marL="914400" lvl="1" indent="-3460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6923"/>
              <a:buChar char="○"/>
            </a:pPr>
            <a:r>
              <a:rPr lang="en-US" sz="2600" b="1"/>
              <a:t>Plot:</a:t>
            </a:r>
            <a:r>
              <a:rPr lang="en-US" sz="2600"/>
              <a:t> Scatter plot from matplotlib</a:t>
            </a:r>
            <a:endParaRPr sz="2600"/>
          </a:p>
        </p:txBody>
      </p:sp>
      <p:sp>
        <p:nvSpPr>
          <p:cNvPr id="195" name="Google Shape;19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ELG 5255 Final Presentation</a:t>
            </a:r>
            <a:endParaRPr sz="1800">
              <a:solidFill>
                <a:srgbClr val="898989"/>
              </a:solidFill>
            </a:endParaRPr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1"/>
          </p:nvPr>
        </p:nvSpPr>
        <p:spPr>
          <a:xfrm>
            <a:off x="6200625" y="1825625"/>
            <a:ext cx="56853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3225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750"/>
              <a:buChar char="●"/>
            </a:pPr>
            <a:r>
              <a:rPr lang="en-US" sz="2750"/>
              <a:t>K-Means Clustering</a:t>
            </a:r>
            <a:endParaRPr sz="275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b="1"/>
              <a:t>7 Attributes</a:t>
            </a:r>
            <a:r>
              <a:rPr lang="en-US"/>
              <a:t>: batting innings, bowling innings, high score, best spell, batting average + 2 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b="1"/>
              <a:t>Scaling:</a:t>
            </a:r>
            <a:r>
              <a:rPr lang="en-US"/>
              <a:t> Min-Max Scaler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b="1"/>
              <a:t>Model:</a:t>
            </a:r>
            <a:r>
              <a:rPr lang="en-US"/>
              <a:t> sklearn.cluster.KMeans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b="1"/>
              <a:t>Plot:</a:t>
            </a:r>
            <a:r>
              <a:rPr lang="en-US"/>
              <a:t> Scatter plot from matplotlib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ELG 5255 Final Presentation</a:t>
            </a:r>
            <a:endParaRPr sz="1800">
              <a:solidFill>
                <a:srgbClr val="898989"/>
              </a:solidFill>
            </a:endParaRPr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950" y="485250"/>
            <a:ext cx="3969674" cy="23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775" y="1595094"/>
            <a:ext cx="5684925" cy="38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1888" y="3367463"/>
            <a:ext cx="3733800" cy="23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/>
        </p:nvSpPr>
        <p:spPr>
          <a:xfrm>
            <a:off x="7714475" y="5555925"/>
            <a:ext cx="33528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7 Attributes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7714475" y="2764525"/>
            <a:ext cx="33528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2 Attributes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training and Evaluation:</a:t>
            </a:r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body" idx="1"/>
          </p:nvPr>
        </p:nvSpPr>
        <p:spPr>
          <a:xfrm>
            <a:off x="838200" y="1673225"/>
            <a:ext cx="10515600" cy="460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-US" sz="2900"/>
              <a:t>Linear Regression (Implicit Parameters)</a:t>
            </a:r>
            <a:endParaRPr sz="2900"/>
          </a:p>
          <a:p>
            <a:pPr marL="91440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b="1"/>
              <a:t>Attributes:</a:t>
            </a:r>
            <a:r>
              <a:rPr lang="en-US" sz="2500">
                <a:solidFill>
                  <a:srgbClr val="212121"/>
                </a:solidFill>
                <a:highlight>
                  <a:srgbClr val="FFFFFF"/>
                </a:highlight>
              </a:rPr>
              <a:t> Batsman id, balls_faced, innings, runs, num of 4s, num of 6s, average runs, strike rates, centuries, half centuries</a:t>
            </a:r>
            <a:endParaRPr sz="2500"/>
          </a:p>
          <a:p>
            <a:pPr marL="91440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b="1"/>
              <a:t>Target Variable:</a:t>
            </a:r>
            <a:r>
              <a:rPr lang="en-US" sz="2500"/>
              <a:t> </a:t>
            </a:r>
            <a:r>
              <a:rPr lang="en-US" sz="2500">
                <a:solidFill>
                  <a:srgbClr val="212121"/>
                </a:solidFill>
                <a:highlight>
                  <a:srgbClr val="FFFFFF"/>
                </a:highlight>
              </a:rPr>
              <a:t> Runs in future matches</a:t>
            </a:r>
            <a:endParaRPr sz="2500"/>
          </a:p>
          <a:p>
            <a:pPr marL="91440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○"/>
            </a:pPr>
            <a:r>
              <a:rPr lang="en-US" sz="2500" b="1"/>
              <a:t>Train test split:</a:t>
            </a:r>
            <a:r>
              <a:rPr lang="en-US" sz="2500"/>
              <a:t> 80% train , 20% Test</a:t>
            </a:r>
            <a:endParaRPr sz="2500"/>
          </a:p>
          <a:p>
            <a:pPr marL="91440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○"/>
            </a:pPr>
            <a:r>
              <a:rPr lang="en-US" sz="2500" b="1"/>
              <a:t>Model:</a:t>
            </a:r>
            <a:r>
              <a:rPr lang="en-US" sz="2500"/>
              <a:t> sklearn.linear_model.LinearRegression</a:t>
            </a:r>
            <a:endParaRPr sz="2500"/>
          </a:p>
          <a:p>
            <a:pPr marL="91440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○"/>
            </a:pPr>
            <a:r>
              <a:rPr lang="en-US" sz="2500" b="1"/>
              <a:t>Evaluation Measures</a:t>
            </a:r>
            <a:endParaRPr sz="2500" b="1"/>
          </a:p>
          <a:p>
            <a:pPr marL="1371600" lvl="2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RMSE: 3.88</a:t>
            </a:r>
            <a:endParaRPr sz="2500"/>
          </a:p>
          <a:p>
            <a:pPr marL="1371600" lvl="2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R-squared: </a:t>
            </a:r>
            <a:r>
              <a:rPr lang="en-US" sz="2500">
                <a:solidFill>
                  <a:srgbClr val="212121"/>
                </a:solidFill>
                <a:highlight>
                  <a:srgbClr val="FFFFFF"/>
                </a:highlight>
              </a:rPr>
              <a:t>0.69</a:t>
            </a:r>
            <a:endParaRPr sz="250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4596000" y="63542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ELG 5255 Final Presentation</a:t>
            </a:r>
            <a:endParaRPr sz="18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training and Evaluation:</a:t>
            </a:r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body" idx="1"/>
          </p:nvPr>
        </p:nvSpPr>
        <p:spPr>
          <a:xfrm>
            <a:off x="838200" y="1673225"/>
            <a:ext cx="10515600" cy="460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-US" sz="2900"/>
              <a:t>Linear Regression (Gradient Descent)</a:t>
            </a:r>
            <a:endParaRPr sz="2900"/>
          </a:p>
          <a:p>
            <a:pPr marL="91440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b="1"/>
              <a:t>Attributes:</a:t>
            </a:r>
            <a:r>
              <a:rPr lang="en-US" sz="2500">
                <a:solidFill>
                  <a:srgbClr val="212121"/>
                </a:solidFill>
                <a:highlight>
                  <a:srgbClr val="FFFFFF"/>
                </a:highlight>
              </a:rPr>
              <a:t> Batsman id, balls_faced, innings, runs, num of 4s, num of 6s, average runs, strike rates, centuries, half centuries</a:t>
            </a:r>
            <a:endParaRPr sz="2500"/>
          </a:p>
          <a:p>
            <a:pPr marL="91440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b="1"/>
              <a:t>Target Variable:</a:t>
            </a:r>
            <a:r>
              <a:rPr lang="en-US" sz="2500"/>
              <a:t> </a:t>
            </a:r>
            <a:r>
              <a:rPr lang="en-US" sz="2500">
                <a:solidFill>
                  <a:srgbClr val="212121"/>
                </a:solidFill>
                <a:highlight>
                  <a:srgbClr val="FFFFFF"/>
                </a:highlight>
              </a:rPr>
              <a:t> Runs in future matches</a:t>
            </a:r>
            <a:endParaRPr sz="2500"/>
          </a:p>
          <a:p>
            <a:pPr marL="91440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○"/>
            </a:pPr>
            <a:r>
              <a:rPr lang="en-US" sz="2500" b="1"/>
              <a:t>Train test split:</a:t>
            </a:r>
            <a:r>
              <a:rPr lang="en-US" sz="2500"/>
              <a:t> 80% train , 20% Test</a:t>
            </a:r>
            <a:endParaRPr sz="2500"/>
          </a:p>
          <a:p>
            <a:pPr marL="91440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○"/>
            </a:pPr>
            <a:r>
              <a:rPr lang="en-US" sz="2500" b="1"/>
              <a:t>Model:</a:t>
            </a:r>
            <a:r>
              <a:rPr lang="en-US" sz="2500"/>
              <a:t> sklearn.linear_model.SGDClassifier</a:t>
            </a:r>
            <a:endParaRPr sz="2500"/>
          </a:p>
          <a:p>
            <a:pPr marL="91440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○"/>
            </a:pPr>
            <a:r>
              <a:rPr lang="en-US" sz="2500" b="1"/>
              <a:t>Evaluation Measures</a:t>
            </a:r>
            <a:endParaRPr sz="2500" b="1"/>
          </a:p>
          <a:p>
            <a:pPr marL="1371600" lvl="2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RMSE: 28.31</a:t>
            </a:r>
            <a:endParaRPr sz="2500"/>
          </a:p>
          <a:p>
            <a:pPr marL="1371600" lvl="2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MAE: </a:t>
            </a:r>
            <a:r>
              <a:rPr lang="en-US" sz="2500">
                <a:solidFill>
                  <a:srgbClr val="212121"/>
                </a:solidFill>
                <a:highlight>
                  <a:srgbClr val="FFFFFF"/>
                </a:highlight>
              </a:rPr>
              <a:t>4.19</a:t>
            </a:r>
            <a:endParaRPr sz="2500"/>
          </a:p>
        </p:txBody>
      </p:sp>
      <p:sp>
        <p:nvSpPr>
          <p:cNvPr id="226" name="Google Shape;22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27" name="Google Shape;227;p28"/>
          <p:cNvSpPr txBox="1"/>
          <p:nvPr/>
        </p:nvSpPr>
        <p:spPr>
          <a:xfrm>
            <a:off x="4596000" y="63542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ELG 5255 Final Presentation</a:t>
            </a:r>
            <a:endParaRPr sz="18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training and Evaluation:</a:t>
            </a:r>
            <a:endParaRPr/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1"/>
          </p:nvPr>
        </p:nvSpPr>
        <p:spPr>
          <a:xfrm>
            <a:off x="838200" y="1733650"/>
            <a:ext cx="10515600" cy="49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-US" sz="2900"/>
              <a:t>Linear Regression (Custom Gradient Descent)</a:t>
            </a:r>
            <a:endParaRPr sz="2900"/>
          </a:p>
          <a:p>
            <a:pPr marL="914400" lvl="1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b="1"/>
              <a:t>Attributes:</a:t>
            </a:r>
            <a:r>
              <a:rPr lang="en-US" sz="2500">
                <a:solidFill>
                  <a:srgbClr val="212121"/>
                </a:solidFill>
                <a:highlight>
                  <a:srgbClr val="FFFFFF"/>
                </a:highlight>
              </a:rPr>
              <a:t> Batsman id, balls_faced, innings, runs, num of 4s, num of 6s, average runs, strike rates, centuries, half centuries</a:t>
            </a:r>
            <a:endParaRPr sz="2500"/>
          </a:p>
          <a:p>
            <a:pPr marL="914400" lvl="1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b="1"/>
              <a:t>Target Variable:</a:t>
            </a:r>
            <a:r>
              <a:rPr lang="en-US" sz="2500"/>
              <a:t> </a:t>
            </a:r>
            <a:r>
              <a:rPr lang="en-US" sz="2500">
                <a:solidFill>
                  <a:srgbClr val="212121"/>
                </a:solidFill>
                <a:highlight>
                  <a:srgbClr val="FFFFFF"/>
                </a:highlight>
              </a:rPr>
              <a:t> Runs in future matches</a:t>
            </a:r>
            <a:endParaRPr sz="2500"/>
          </a:p>
          <a:p>
            <a:pPr marL="914400" lvl="1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○"/>
            </a:pPr>
            <a:r>
              <a:rPr lang="en-US" sz="2500" b="1"/>
              <a:t>Train test split:</a:t>
            </a:r>
            <a:r>
              <a:rPr lang="en-US" sz="2500"/>
              <a:t> 80% train , 20% Test</a:t>
            </a:r>
            <a:endParaRPr sz="2500"/>
          </a:p>
          <a:p>
            <a:pPr marL="914400" lvl="1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○"/>
            </a:pPr>
            <a:r>
              <a:rPr lang="en-US" sz="2500" b="1"/>
              <a:t>Model:</a:t>
            </a:r>
            <a:r>
              <a:rPr lang="en-US" sz="2500"/>
              <a:t> sklearn.linear_model.SGDClassifier</a:t>
            </a:r>
            <a:endParaRPr sz="2500"/>
          </a:p>
          <a:p>
            <a:pPr marL="914400" lvl="1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b="1"/>
              <a:t>Hyperparameter Tuning</a:t>
            </a:r>
            <a:r>
              <a:rPr lang="en-US" sz="2500"/>
              <a:t>: Grid Search (Alpha)</a:t>
            </a:r>
            <a:endParaRPr sz="2500"/>
          </a:p>
          <a:p>
            <a:pPr marL="914400" lvl="1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○"/>
            </a:pPr>
            <a:r>
              <a:rPr lang="en-US" sz="2500" b="1"/>
              <a:t>Evaluation Measures</a:t>
            </a:r>
            <a:endParaRPr sz="2500" b="1"/>
          </a:p>
          <a:p>
            <a:pPr marL="1371600" lvl="2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RMSE: 36.60</a:t>
            </a:r>
            <a:endParaRPr sz="2500"/>
          </a:p>
          <a:p>
            <a:pPr marL="1371600" lvl="2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MAE: </a:t>
            </a:r>
            <a:r>
              <a:rPr lang="en-US" sz="2500">
                <a:solidFill>
                  <a:srgbClr val="212121"/>
                </a:solidFill>
                <a:highlight>
                  <a:srgbClr val="FFFFFF"/>
                </a:highlight>
              </a:rPr>
              <a:t>4.88</a:t>
            </a:r>
            <a:endParaRPr sz="2500"/>
          </a:p>
        </p:txBody>
      </p:sp>
      <p:sp>
        <p:nvSpPr>
          <p:cNvPr id="235" name="Google Shape;23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36" name="Google Shape;236;p29"/>
          <p:cNvSpPr txBox="1"/>
          <p:nvPr/>
        </p:nvSpPr>
        <p:spPr>
          <a:xfrm>
            <a:off x="4596000" y="63542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ELG 5255 Final Presentation</a:t>
            </a:r>
            <a:endParaRPr sz="18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training and Evaluation:</a:t>
            </a:r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body" idx="1"/>
          </p:nvPr>
        </p:nvSpPr>
        <p:spPr>
          <a:xfrm>
            <a:off x="838200" y="1733650"/>
            <a:ext cx="10515600" cy="49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-US" sz="2900"/>
              <a:t>Ridge Regression (Regularized Linear Regression)</a:t>
            </a:r>
            <a:endParaRPr sz="2900"/>
          </a:p>
          <a:p>
            <a:pPr marL="914400" lvl="1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b="1"/>
              <a:t>Attributes:</a:t>
            </a:r>
            <a:r>
              <a:rPr lang="en-US" sz="2500">
                <a:solidFill>
                  <a:srgbClr val="212121"/>
                </a:solidFill>
                <a:highlight>
                  <a:srgbClr val="FFFFFF"/>
                </a:highlight>
              </a:rPr>
              <a:t> Batsman id, balls_faced, innings, runs, num of 4s, num of 6s, average runs, strike rates, centuries, half centuries</a:t>
            </a:r>
            <a:endParaRPr sz="2500"/>
          </a:p>
          <a:p>
            <a:pPr marL="914400" lvl="1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b="1"/>
              <a:t>Target Variable:</a:t>
            </a:r>
            <a:r>
              <a:rPr lang="en-US" sz="2500"/>
              <a:t> </a:t>
            </a:r>
            <a:r>
              <a:rPr lang="en-US" sz="2500">
                <a:solidFill>
                  <a:srgbClr val="212121"/>
                </a:solidFill>
                <a:highlight>
                  <a:srgbClr val="FFFFFF"/>
                </a:highlight>
              </a:rPr>
              <a:t> Runs in future matches</a:t>
            </a:r>
            <a:endParaRPr sz="2500"/>
          </a:p>
          <a:p>
            <a:pPr marL="914400" lvl="1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○"/>
            </a:pPr>
            <a:r>
              <a:rPr lang="en-US" sz="2500" b="1"/>
              <a:t>Train test split:</a:t>
            </a:r>
            <a:r>
              <a:rPr lang="en-US" sz="2500"/>
              <a:t> 80% train , 20% Test</a:t>
            </a:r>
            <a:endParaRPr sz="2500"/>
          </a:p>
          <a:p>
            <a:pPr marL="914400" lvl="1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○"/>
            </a:pPr>
            <a:r>
              <a:rPr lang="en-US" sz="2500" b="1"/>
              <a:t>Model:</a:t>
            </a:r>
            <a:r>
              <a:rPr lang="en-US" sz="2500"/>
              <a:t> sklearn.linear_model.Ridge</a:t>
            </a:r>
            <a:endParaRPr sz="2500"/>
          </a:p>
          <a:p>
            <a:pPr marL="914400" lvl="1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○"/>
            </a:pPr>
            <a:r>
              <a:rPr lang="en-US" sz="2500" b="1"/>
              <a:t>Evaluation Measures</a:t>
            </a:r>
            <a:endParaRPr sz="2500" b="1"/>
          </a:p>
          <a:p>
            <a:pPr marL="1371600" lvl="2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RMSE: 16.68</a:t>
            </a:r>
            <a:endParaRPr sz="2500"/>
          </a:p>
          <a:p>
            <a:pPr marL="1371600" lvl="2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MAE: </a:t>
            </a:r>
            <a:r>
              <a:rPr lang="en-US" sz="2500">
                <a:solidFill>
                  <a:srgbClr val="212121"/>
                </a:solidFill>
                <a:highlight>
                  <a:srgbClr val="FFFFFF"/>
                </a:highlight>
              </a:rPr>
              <a:t>2.99</a:t>
            </a:r>
            <a:endParaRPr sz="2500"/>
          </a:p>
        </p:txBody>
      </p:sp>
      <p:sp>
        <p:nvSpPr>
          <p:cNvPr id="244" name="Google Shape;24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45" name="Google Shape;245;p30"/>
          <p:cNvSpPr txBox="1"/>
          <p:nvPr/>
        </p:nvSpPr>
        <p:spPr>
          <a:xfrm>
            <a:off x="4596000" y="63542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ELG 5255 Final Presentation</a:t>
            </a:r>
            <a:endParaRPr sz="18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grpSp>
        <p:nvGrpSpPr>
          <p:cNvPr id="253" name="Google Shape;253;p31"/>
          <p:cNvGrpSpPr/>
          <p:nvPr/>
        </p:nvGrpSpPr>
        <p:grpSpPr>
          <a:xfrm flipH="1">
            <a:off x="7501560" y="3106184"/>
            <a:ext cx="3922340" cy="1396365"/>
            <a:chOff x="857520" y="1684225"/>
            <a:chExt cx="2941829" cy="1047300"/>
          </a:xfrm>
        </p:grpSpPr>
        <p:sp>
          <p:nvSpPr>
            <p:cNvPr id="254" name="Google Shape;254;p31"/>
            <p:cNvSpPr txBox="1"/>
            <p:nvPr/>
          </p:nvSpPr>
          <p:spPr>
            <a:xfrm>
              <a:off x="857520" y="1684225"/>
              <a:ext cx="20772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Gradient Descent</a:t>
              </a:r>
              <a:endParaRPr sz="2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3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(Implicit)</a:t>
              </a:r>
              <a:endParaRPr sz="2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RMSE: 28.31</a:t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2100"/>
                </a:spcBef>
                <a:spcAft>
                  <a:spcPts val="2100"/>
                </a:spcAft>
                <a:buNone/>
              </a:pPr>
              <a:endParaRPr sz="16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5" name="Google Shape;255;p31"/>
            <p:cNvCxnSpPr/>
            <p:nvPr/>
          </p:nvCxnSpPr>
          <p:spPr>
            <a:xfrm rot="10800000">
              <a:off x="3046949" y="2215320"/>
              <a:ext cx="7524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6" name="Google Shape;256;p31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900">
                <a:solidFill>
                  <a:srgbClr val="FFFFFF"/>
                </a:solidFill>
              </a:endParaRPr>
            </a:p>
          </p:txBody>
        </p:sp>
      </p:grpSp>
      <p:grpSp>
        <p:nvGrpSpPr>
          <p:cNvPr id="258" name="Google Shape;258;p31"/>
          <p:cNvGrpSpPr/>
          <p:nvPr/>
        </p:nvGrpSpPr>
        <p:grpSpPr>
          <a:xfrm>
            <a:off x="714025" y="4030617"/>
            <a:ext cx="4426174" cy="1396365"/>
            <a:chOff x="857520" y="1684225"/>
            <a:chExt cx="3319714" cy="1047300"/>
          </a:xfrm>
        </p:grpSpPr>
        <p:sp>
          <p:nvSpPr>
            <p:cNvPr id="259" name="Google Shape;259;p31"/>
            <p:cNvSpPr txBox="1"/>
            <p:nvPr/>
          </p:nvSpPr>
          <p:spPr>
            <a:xfrm>
              <a:off x="857520" y="1684225"/>
              <a:ext cx="20772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3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Custom Gradient Descent</a:t>
              </a:r>
              <a:endParaRPr sz="2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1000"/>
                </a:spcBef>
                <a:spcAft>
                  <a:spcPts val="21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RMSE: 36.60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0" name="Google Shape;260;p31"/>
            <p:cNvCxnSpPr/>
            <p:nvPr/>
          </p:nvCxnSpPr>
          <p:spPr>
            <a:xfrm rot="10800000">
              <a:off x="3046834" y="2215329"/>
              <a:ext cx="11304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1" name="Google Shape;261;p31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900">
                <a:solidFill>
                  <a:srgbClr val="FFFFFF"/>
                </a:solidFill>
              </a:endParaRPr>
            </a:p>
          </p:txBody>
        </p:sp>
      </p:grpSp>
      <p:grpSp>
        <p:nvGrpSpPr>
          <p:cNvPr id="263" name="Google Shape;263;p31"/>
          <p:cNvGrpSpPr/>
          <p:nvPr/>
        </p:nvGrpSpPr>
        <p:grpSpPr>
          <a:xfrm flipH="1">
            <a:off x="6450120" y="1514117"/>
            <a:ext cx="4973781" cy="1396365"/>
            <a:chOff x="857520" y="1684225"/>
            <a:chExt cx="3730429" cy="1047300"/>
          </a:xfrm>
        </p:grpSpPr>
        <p:sp>
          <p:nvSpPr>
            <p:cNvPr id="264" name="Google Shape;264;p31"/>
            <p:cNvSpPr txBox="1"/>
            <p:nvPr/>
          </p:nvSpPr>
          <p:spPr>
            <a:xfrm>
              <a:off x="857520" y="1684225"/>
              <a:ext cx="20772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3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Linear Regression (Implicit)</a:t>
              </a:r>
              <a:endParaRPr sz="2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RMSE: 3.88</a:t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2100"/>
                </a:spcBef>
                <a:spcAft>
                  <a:spcPts val="21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5" name="Google Shape;265;p31"/>
            <p:cNvCxnSpPr/>
            <p:nvPr/>
          </p:nvCxnSpPr>
          <p:spPr>
            <a:xfrm rot="10800000">
              <a:off x="3046849" y="2215320"/>
              <a:ext cx="15411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6" name="Google Shape;266;p31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900">
                <a:solidFill>
                  <a:srgbClr val="FFFFFF"/>
                </a:solidFill>
              </a:endParaRPr>
            </a:p>
          </p:txBody>
        </p:sp>
      </p:grpSp>
      <p:grpSp>
        <p:nvGrpSpPr>
          <p:cNvPr id="268" name="Google Shape;268;p31"/>
          <p:cNvGrpSpPr/>
          <p:nvPr/>
        </p:nvGrpSpPr>
        <p:grpSpPr>
          <a:xfrm>
            <a:off x="3756457" y="1718241"/>
            <a:ext cx="4678784" cy="4336093"/>
            <a:chOff x="3217473" y="1225350"/>
            <a:chExt cx="3118150" cy="3159727"/>
          </a:xfrm>
        </p:grpSpPr>
        <p:sp>
          <p:nvSpPr>
            <p:cNvPr id="269" name="Google Shape;269;p31"/>
            <p:cNvSpPr/>
            <p:nvPr/>
          </p:nvSpPr>
          <p:spPr>
            <a:xfrm>
              <a:off x="3579175" y="2711400"/>
              <a:ext cx="2396410" cy="97116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70" name="Google Shape;270;p31"/>
            <p:cNvSpPr/>
            <p:nvPr/>
          </p:nvSpPr>
          <p:spPr>
            <a:xfrm>
              <a:off x="3730755" y="2527208"/>
              <a:ext cx="2079127" cy="837209"/>
            </a:xfrm>
            <a:custGeom>
              <a:avLst/>
              <a:gdLst/>
              <a:ahLst/>
              <a:cxnLst/>
              <a:rect l="l" t="t" r="r" b="b"/>
              <a:pathLst>
                <a:path w="49248" h="16300" extrusionOk="0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71" name="Google Shape;271;p31"/>
            <p:cNvSpPr/>
            <p:nvPr/>
          </p:nvSpPr>
          <p:spPr>
            <a:xfrm>
              <a:off x="3946479" y="2252239"/>
              <a:ext cx="1647477" cy="663383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72" name="Google Shape;272;p31"/>
            <p:cNvSpPr/>
            <p:nvPr/>
          </p:nvSpPr>
          <p:spPr>
            <a:xfrm>
              <a:off x="4265445" y="1828277"/>
              <a:ext cx="1014014" cy="416547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73" name="Google Shape;273;p31"/>
            <p:cNvSpPr/>
            <p:nvPr/>
          </p:nvSpPr>
          <p:spPr>
            <a:xfrm>
              <a:off x="3217473" y="3154705"/>
              <a:ext cx="1559116" cy="1230372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802017"/>
            </a:solidFill>
            <a:ln>
              <a:noFill/>
            </a:ln>
          </p:spPr>
        </p:sp>
        <p:sp>
          <p:nvSpPr>
            <p:cNvPr id="274" name="Google Shape;274;p31"/>
            <p:cNvSpPr/>
            <p:nvPr/>
          </p:nvSpPr>
          <p:spPr>
            <a:xfrm>
              <a:off x="3790596" y="2554725"/>
              <a:ext cx="982143" cy="653205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75" name="Google Shape;275;p31"/>
            <p:cNvSpPr/>
            <p:nvPr/>
          </p:nvSpPr>
          <p:spPr>
            <a:xfrm flipH="1">
              <a:off x="4770690" y="2554725"/>
              <a:ext cx="982143" cy="653205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276" name="Google Shape;276;p31"/>
            <p:cNvSpPr/>
            <p:nvPr/>
          </p:nvSpPr>
          <p:spPr>
            <a:xfrm>
              <a:off x="4002555" y="2023456"/>
              <a:ext cx="770191" cy="72189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802017"/>
            </a:solidFill>
            <a:ln>
              <a:noFill/>
            </a:ln>
          </p:spPr>
        </p:sp>
        <p:sp>
          <p:nvSpPr>
            <p:cNvPr id="277" name="Google Shape;277;p31"/>
            <p:cNvSpPr/>
            <p:nvPr/>
          </p:nvSpPr>
          <p:spPr>
            <a:xfrm flipH="1">
              <a:off x="4770683" y="2023456"/>
              <a:ext cx="770191" cy="72189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B02C20"/>
            </a:solidFill>
            <a:ln>
              <a:noFill/>
            </a:ln>
          </p:spPr>
        </p:sp>
        <p:sp>
          <p:nvSpPr>
            <p:cNvPr id="278" name="Google Shape;278;p31"/>
            <p:cNvSpPr/>
            <p:nvPr/>
          </p:nvSpPr>
          <p:spPr>
            <a:xfrm>
              <a:off x="4323640" y="1225350"/>
              <a:ext cx="449116" cy="85401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802017"/>
            </a:solidFill>
            <a:ln>
              <a:noFill/>
            </a:ln>
          </p:spPr>
        </p:sp>
        <p:sp>
          <p:nvSpPr>
            <p:cNvPr id="279" name="Google Shape;279;p31"/>
            <p:cNvSpPr/>
            <p:nvPr/>
          </p:nvSpPr>
          <p:spPr>
            <a:xfrm flipH="1">
              <a:off x="4770673" y="1225350"/>
              <a:ext cx="449116" cy="85401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A72A1E"/>
            </a:solidFill>
            <a:ln>
              <a:noFill/>
            </a:ln>
          </p:spPr>
        </p:sp>
        <p:sp>
          <p:nvSpPr>
            <p:cNvPr id="280" name="Google Shape;280;p31"/>
            <p:cNvSpPr/>
            <p:nvPr/>
          </p:nvSpPr>
          <p:spPr>
            <a:xfrm>
              <a:off x="3636034" y="2553603"/>
              <a:ext cx="1136642" cy="946913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802017"/>
            </a:solidFill>
            <a:ln>
              <a:noFill/>
            </a:ln>
          </p:spPr>
        </p:sp>
        <p:sp>
          <p:nvSpPr>
            <p:cNvPr id="281" name="Google Shape;281;p31"/>
            <p:cNvSpPr/>
            <p:nvPr/>
          </p:nvSpPr>
          <p:spPr>
            <a:xfrm flipH="1">
              <a:off x="4770657" y="2555106"/>
              <a:ext cx="1136642" cy="946913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BE2F22"/>
            </a:solidFill>
            <a:ln>
              <a:noFill/>
            </a:ln>
          </p:spPr>
        </p:sp>
        <p:sp>
          <p:nvSpPr>
            <p:cNvPr id="282" name="Google Shape;282;p31"/>
            <p:cNvSpPr/>
            <p:nvPr/>
          </p:nvSpPr>
          <p:spPr>
            <a:xfrm flipH="1">
              <a:off x="4776508" y="3154705"/>
              <a:ext cx="1559116" cy="1230372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D83829"/>
            </a:solidFill>
            <a:ln>
              <a:noFill/>
            </a:ln>
          </p:spPr>
        </p:sp>
      </p:grpSp>
      <p:grpSp>
        <p:nvGrpSpPr>
          <p:cNvPr id="283" name="Google Shape;283;p31"/>
          <p:cNvGrpSpPr/>
          <p:nvPr/>
        </p:nvGrpSpPr>
        <p:grpSpPr>
          <a:xfrm>
            <a:off x="714025" y="2358471"/>
            <a:ext cx="4426174" cy="1396365"/>
            <a:chOff x="857520" y="1684225"/>
            <a:chExt cx="3319714" cy="1047300"/>
          </a:xfrm>
        </p:grpSpPr>
        <p:sp>
          <p:nvSpPr>
            <p:cNvPr id="284" name="Google Shape;284;p31"/>
            <p:cNvSpPr txBox="1"/>
            <p:nvPr/>
          </p:nvSpPr>
          <p:spPr>
            <a:xfrm>
              <a:off x="857520" y="1684225"/>
              <a:ext cx="20772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21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3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Ridge Regression</a:t>
              </a:r>
              <a:endParaRPr sz="2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3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(Regularization)</a:t>
              </a:r>
              <a:endParaRPr sz="2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RMSE: 16.68</a:t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2100"/>
                </a:spcBef>
                <a:spcAft>
                  <a:spcPts val="2100"/>
                </a:spcAft>
                <a:buNone/>
              </a:pPr>
              <a:endParaRPr sz="16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85" name="Google Shape;285;p31"/>
            <p:cNvCxnSpPr/>
            <p:nvPr/>
          </p:nvCxnSpPr>
          <p:spPr>
            <a:xfrm rot="10800000">
              <a:off x="3046834" y="2215329"/>
              <a:ext cx="11304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6" name="Google Shape;286;p31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900">
                <a:solidFill>
                  <a:srgbClr val="FFFFFF"/>
                </a:solidFill>
              </a:endParaRPr>
            </a:p>
          </p:txBody>
        </p:sp>
      </p:grpSp>
      <p:sp>
        <p:nvSpPr>
          <p:cNvPr id="288" name="Google Shape;288;p31"/>
          <p:cNvSpPr txBox="1"/>
          <p:nvPr/>
        </p:nvSpPr>
        <p:spPr>
          <a:xfrm>
            <a:off x="4595850" y="63542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ELG 5255 Final Presentation</a:t>
            </a:r>
            <a:endParaRPr sz="18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Predictive Analysis of IPL Match Outcomes using Machine Learning Algorithms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1524000" y="37544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/>
              <a:t>Semester: Fall 2023</a:t>
            </a:r>
            <a:endParaRPr sz="28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/>
              <a:t>Dataset :</a:t>
            </a:r>
            <a:r>
              <a:rPr lang="en-US"/>
              <a:t> </a:t>
            </a:r>
            <a:r>
              <a:rPr lang="en-US" b="1" i="0" u="sng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IPL Complete Dataset (2008-2020)</a:t>
            </a:r>
            <a:endParaRPr b="1" i="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ELG 5255 Final Presentation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95" name="Google Shape;295;p32"/>
          <p:cNvSpPr txBox="1">
            <a:spLocks noGrp="1"/>
          </p:cNvSpPr>
          <p:nvPr>
            <p:ph type="body" idx="1"/>
          </p:nvPr>
        </p:nvSpPr>
        <p:spPr>
          <a:xfrm>
            <a:off x="838200" y="1571750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b="1"/>
              <a:t>Data Mastery:</a:t>
            </a:r>
            <a:endParaRPr b="1"/>
          </a:p>
          <a:p>
            <a:pPr marL="914400" lvl="1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○"/>
            </a:pPr>
            <a:r>
              <a:rPr lang="en-US" sz="2500"/>
              <a:t>Successfully preprocessed and transformed IPL ball-by-ball data for analysis.</a:t>
            </a:r>
            <a:endParaRPr sz="2500"/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b="1"/>
              <a:t>Insightful Clustering:</a:t>
            </a:r>
            <a:endParaRPr b="1"/>
          </a:p>
          <a:p>
            <a:pPr marL="914400" lvl="1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○"/>
            </a:pPr>
            <a:r>
              <a:rPr lang="en-US" sz="2500"/>
              <a:t>Utilized unsupervised clustering to categorize players into batsmen, bowlers, and all-rounders.</a:t>
            </a:r>
            <a:endParaRPr sz="2500"/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b="1"/>
              <a:t>Feature Engineering Impact:</a:t>
            </a:r>
            <a:endParaRPr b="1"/>
          </a:p>
          <a:p>
            <a:pPr marL="914400" lvl="1" indent="-3873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2500"/>
              <a:buFont typeface="Calibri"/>
              <a:buChar char="○"/>
            </a:pPr>
            <a:r>
              <a:rPr lang="en-US" sz="2500"/>
              <a:t>Engineered features, incorporating player form and match conditions, to enhance model predictive power</a:t>
            </a:r>
            <a:endParaRPr sz="3700"/>
          </a:p>
        </p:txBody>
      </p:sp>
      <p:sp>
        <p:nvSpPr>
          <p:cNvPr id="296" name="Google Shape;29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97" name="Google Shape;297;p32"/>
          <p:cNvSpPr txBox="1"/>
          <p:nvPr/>
        </p:nvSpPr>
        <p:spPr>
          <a:xfrm>
            <a:off x="4596000" y="63542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ELG 5255 Final Presentation</a:t>
            </a:r>
            <a:endParaRPr sz="18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8500">
                <a:latin typeface="Lato"/>
                <a:ea typeface="Lato"/>
                <a:cs typeface="Lato"/>
                <a:sym typeface="Lato"/>
              </a:rPr>
              <a:t>Any Questions?!</a:t>
            </a:r>
            <a:endParaRPr sz="8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ELG 5255 Final Presentation</a:t>
            </a:r>
            <a:endParaRPr/>
          </a:p>
        </p:txBody>
      </p:sp>
      <p:sp>
        <p:nvSpPr>
          <p:cNvPr id="304" name="Google Shape;30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8500">
                <a:latin typeface="Lato"/>
                <a:ea typeface="Lato"/>
                <a:cs typeface="Lato"/>
                <a:sym typeface="Lato"/>
              </a:rPr>
              <a:t>Thank You!!</a:t>
            </a:r>
            <a:endParaRPr sz="8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ELG 5255 Final Presentation</a:t>
            </a:r>
            <a:endParaRPr/>
          </a:p>
        </p:txBody>
      </p:sp>
      <p:sp>
        <p:nvSpPr>
          <p:cNvPr id="311" name="Google Shape;31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Group Member:</a:t>
            </a: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ELG 5255 Final Presentation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3659" y="1943888"/>
            <a:ext cx="2526382" cy="2541601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8" name="Google Shape;108;p15"/>
          <p:cNvSpPr txBox="1"/>
          <p:nvPr/>
        </p:nvSpPr>
        <p:spPr>
          <a:xfrm>
            <a:off x="4402318" y="4628561"/>
            <a:ext cx="386498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Bansari Patel – 300342847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685800" y="441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000"/>
              <a:t>Content:</a:t>
            </a:r>
            <a:endParaRPr sz="5000"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533400" y="1886088"/>
            <a:ext cx="55605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Introduction</a:t>
            </a:r>
            <a:endParaRPr sz="3000"/>
          </a:p>
          <a:p>
            <a:pPr marL="228600" lvl="0" indent="-266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Objectives</a:t>
            </a:r>
            <a:endParaRPr sz="3000"/>
          </a:p>
          <a:p>
            <a:pPr marL="228600" lvl="0" indent="-266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Dataset Overview</a:t>
            </a:r>
            <a:endParaRPr sz="3000"/>
          </a:p>
          <a:p>
            <a:pPr marL="228600" lvl="0" indent="-266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Data Cleaning and Preprocessing</a:t>
            </a:r>
            <a:endParaRPr sz="3000"/>
          </a:p>
          <a:p>
            <a:pPr marL="228600" lvl="0" indent="-266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Exploratory Data Analysis (EDA)</a:t>
            </a:r>
            <a:endParaRPr sz="3000"/>
          </a:p>
          <a:p>
            <a:pPr marL="228600" lvl="0" indent="-266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Feature Selection</a:t>
            </a:r>
            <a:endParaRPr sz="30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/>
          </a:p>
          <a:p>
            <a:pPr marL="2286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2"/>
          </p:nvPr>
        </p:nvSpPr>
        <p:spPr>
          <a:xfrm>
            <a:off x="6400800" y="19780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Problem Statements</a:t>
            </a:r>
            <a:endParaRPr sz="3000"/>
          </a:p>
          <a:p>
            <a:pPr marL="2286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Model Selection </a:t>
            </a:r>
            <a:endParaRPr sz="3000"/>
          </a:p>
          <a:p>
            <a:pPr marL="228600" lvl="0" indent="-266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Model Training</a:t>
            </a:r>
            <a:endParaRPr sz="3000"/>
          </a:p>
          <a:p>
            <a:pPr marL="228600" lvl="0" indent="-266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Model Evaluation</a:t>
            </a:r>
            <a:endParaRPr sz="3000"/>
          </a:p>
          <a:p>
            <a:pPr marL="228600" lvl="0" indent="-266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Results</a:t>
            </a:r>
            <a:endParaRPr sz="3000"/>
          </a:p>
          <a:p>
            <a:pPr marL="228600" lvl="0" indent="-266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Conclusion</a:t>
            </a:r>
            <a:endParaRPr sz="30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ELG 5255 Final Presentation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838200" y="40798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5000"/>
              <a:t>Introduction:</a:t>
            </a:r>
            <a:endParaRPr sz="4600"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5278225" y="1690688"/>
            <a:ext cx="6580695" cy="433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600" b="0" i="0">
                <a:latin typeface="Arial"/>
                <a:ea typeface="Arial"/>
                <a:cs typeface="Arial"/>
                <a:sym typeface="Arial"/>
              </a:rPr>
              <a:t> premier cricket league </a:t>
            </a:r>
            <a:endParaRPr sz="2600"/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Launched in 2008 By </a:t>
            </a:r>
            <a:r>
              <a:rPr lang="en-US" sz="2600" b="0" i="0"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lang="en-US" sz="2600" b="1" i="0">
                <a:latin typeface="Arial"/>
                <a:ea typeface="Arial"/>
                <a:cs typeface="Arial"/>
                <a:sym typeface="Arial"/>
              </a:rPr>
              <a:t>Board of Control for Cricket in India (BCCI)</a:t>
            </a:r>
            <a:endParaRPr sz="2600" b="0" i="0">
              <a:latin typeface="Arial"/>
              <a:ea typeface="Arial"/>
              <a:cs typeface="Arial"/>
              <a:sym typeface="Arial"/>
            </a:endParaRPr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600" b="0" i="0">
                <a:latin typeface="Arial"/>
                <a:ea typeface="Arial"/>
                <a:cs typeface="Arial"/>
                <a:sym typeface="Arial"/>
              </a:rPr>
              <a:t>ntroduced an exciting Twenty20 format</a:t>
            </a:r>
            <a:endParaRPr sz="2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600"/>
          </a:p>
        </p:txBody>
      </p:sp>
      <p:sp>
        <p:nvSpPr>
          <p:cNvPr id="124" name="Google Shape;12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ELG 5255 Final Presentation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185" y="1819374"/>
            <a:ext cx="4366181" cy="3817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838200" y="4508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5000" b="1"/>
              <a:t>Objectives</a:t>
            </a:r>
            <a:endParaRPr sz="5600" b="1"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838200" y="138270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Build a comprehensive IPL dataset</a:t>
            </a:r>
            <a:endParaRPr sz="3000"/>
          </a:p>
          <a:p>
            <a:pPr marL="228600" lvl="0" indent="-215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Data preprocessing</a:t>
            </a:r>
            <a:endParaRPr sz="3000"/>
          </a:p>
          <a:p>
            <a:pPr marL="228600" lvl="0" indent="-215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Exploratory Data Analysis (EDA)</a:t>
            </a:r>
            <a:endParaRPr sz="3000"/>
          </a:p>
          <a:p>
            <a:pPr marL="228600" lvl="0" indent="-215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Feature engineering</a:t>
            </a:r>
            <a:endParaRPr sz="3000"/>
          </a:p>
          <a:p>
            <a:pPr marL="228600" lvl="0" indent="-215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Model development</a:t>
            </a:r>
            <a:endParaRPr sz="3000"/>
          </a:p>
        </p:txBody>
      </p:sp>
      <p:sp>
        <p:nvSpPr>
          <p:cNvPr id="133" name="Google Shape;13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ELG 5255 Final Presentation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838200" y="4365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5000"/>
              <a:t>Dataset Overview:</a:t>
            </a:r>
            <a:endParaRPr sz="5000"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Ball-by-ball data of IPL from 2008-2020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Approximately </a:t>
            </a:r>
            <a:r>
              <a:rPr lang="en-US" b="1"/>
              <a:t>193k</a:t>
            </a:r>
            <a:r>
              <a:rPr lang="en-US"/>
              <a:t> rows of data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Attributes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/>
              <a:t>Nominal Attributes (Encoded attributes included): </a:t>
            </a:r>
            <a:endParaRPr/>
          </a:p>
          <a:p>
            <a:pPr marL="914400" lvl="2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i.e. Match Id, Batsman, Non striker, Bowler, Batting team, Bowling team</a:t>
            </a:r>
            <a:endParaRPr sz="260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/>
              <a:t>Ordinal Attributes: </a:t>
            </a:r>
            <a:endParaRPr/>
          </a:p>
          <a:p>
            <a:pPr marL="914400" lvl="2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i.e. Over, Ball, Batsman runs, Total runs, Extra runs</a:t>
            </a:r>
            <a:endParaRPr sz="220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/>
              <a:t>Binary: </a:t>
            </a:r>
            <a:endParaRPr/>
          </a:p>
          <a:p>
            <a:pPr marL="914400" lvl="2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i.e. Inning, Wicket, Non boundary</a:t>
            </a:r>
            <a:endParaRPr sz="2200"/>
          </a:p>
        </p:txBody>
      </p:sp>
      <p:sp>
        <p:nvSpPr>
          <p:cNvPr id="141" name="Google Shape;14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ELG 5255 Final Presentation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838200" y="4222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5000"/>
              <a:t>Data Cleaning and Preprocessing:</a:t>
            </a:r>
            <a:endParaRPr sz="5000"/>
          </a:p>
        </p:txBody>
      </p:sp>
      <p:sp>
        <p:nvSpPr>
          <p:cNvPr id="148" name="Google Shape;14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ELG 5255 Final Presentation</a:t>
            </a:r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838200" y="1599026"/>
            <a:ext cx="10515600" cy="45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Encoding of attributes:</a:t>
            </a:r>
            <a:endParaRPr/>
          </a:p>
          <a:p>
            <a:pPr marL="685800" lvl="1" indent="-2413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/>
              <a:t>Label encoding of categorical variables, player names</a:t>
            </a:r>
            <a:endParaRPr sz="2600"/>
          </a:p>
          <a:p>
            <a:pPr marL="685800" lvl="1" indent="-2413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/>
              <a:t>Encoding of Ordinal variables</a:t>
            </a:r>
            <a:endParaRPr sz="2600"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Handling missing values and Outliers:</a:t>
            </a:r>
            <a:endParaRPr/>
          </a:p>
          <a:p>
            <a:pPr marL="685800" lvl="1" indent="-2413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/>
              <a:t>Removed some rows if the proportion was very low</a:t>
            </a:r>
            <a:endParaRPr sz="2600"/>
          </a:p>
          <a:p>
            <a:pPr marL="685800" lvl="1" indent="-2413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/>
              <a:t>Replaced them with appropriate values</a:t>
            </a:r>
            <a:endParaRPr sz="2600"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Normalization </a:t>
            </a:r>
            <a:r>
              <a:rPr lang="en-US" sz="1800"/>
              <a:t>OR</a:t>
            </a:r>
            <a:r>
              <a:rPr lang="en-US"/>
              <a:t> Scaling: </a:t>
            </a:r>
            <a:endParaRPr/>
          </a:p>
          <a:p>
            <a:pPr marL="685800" lvl="1" indent="-2413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/>
              <a:t>Min-Max scaling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838200" y="40798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5000"/>
              <a:t>Exploratory Data Analysis (EDA):</a:t>
            </a:r>
            <a:endParaRPr sz="5000"/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b="1"/>
              <a:t>R</a:t>
            </a:r>
            <a:r>
              <a:rPr lang="en-US" b="1" i="0"/>
              <a:t>uns distribution</a:t>
            </a:r>
            <a:endParaRPr b="1"/>
          </a:p>
          <a:p>
            <a:pPr marL="685800" lvl="1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/>
              <a:t>Ball wise</a:t>
            </a:r>
            <a:endParaRPr/>
          </a:p>
          <a:p>
            <a:pPr marL="685800" lvl="1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/>
              <a:t>Player wise </a:t>
            </a:r>
            <a:endParaRPr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b="1" i="0"/>
              <a:t>Explored relationships with other factors</a:t>
            </a:r>
            <a:endParaRPr b="1"/>
          </a:p>
          <a:p>
            <a:pPr marL="685800" lvl="1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/>
              <a:t>Correlation Analysis</a:t>
            </a:r>
            <a:endParaRPr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b="1" i="0"/>
              <a:t>Examined player roles and impact on performance</a:t>
            </a:r>
            <a:endParaRPr b="1"/>
          </a:p>
          <a:p>
            <a:pPr marL="685800" lvl="1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/>
              <a:t>Batsman</a:t>
            </a:r>
            <a:endParaRPr/>
          </a:p>
          <a:p>
            <a:pPr marL="685800" lvl="1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/>
              <a:t>Bowler</a:t>
            </a:r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ELG 5255 Final Presentation</a:t>
            </a:r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Microsoft Office PowerPoint</Application>
  <PresentationFormat>Widescreen</PresentationFormat>
  <Paragraphs>209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Roboto</vt:lpstr>
      <vt:lpstr>Lato</vt:lpstr>
      <vt:lpstr>Calibri</vt:lpstr>
      <vt:lpstr>Arial</vt:lpstr>
      <vt:lpstr>Office Theme</vt:lpstr>
      <vt:lpstr>ELG 5255 : Applied Machine Learning</vt:lpstr>
      <vt:lpstr>Predictive Analysis of IPL Match Outcomes using Machine Learning Algorithms</vt:lpstr>
      <vt:lpstr>Group Member:</vt:lpstr>
      <vt:lpstr>Content:</vt:lpstr>
      <vt:lpstr>Introduction:</vt:lpstr>
      <vt:lpstr>Objectives</vt:lpstr>
      <vt:lpstr>Dataset Overview:</vt:lpstr>
      <vt:lpstr>Data Cleaning and Preprocessing:</vt:lpstr>
      <vt:lpstr>Exploratory Data Analysis (EDA):</vt:lpstr>
      <vt:lpstr>Exploratory Data Analysis (EDA):</vt:lpstr>
      <vt:lpstr>Feature engineering:</vt:lpstr>
      <vt:lpstr>Model Selection:</vt:lpstr>
      <vt:lpstr>Model training and Evaluation:</vt:lpstr>
      <vt:lpstr>PowerPoint Presentation</vt:lpstr>
      <vt:lpstr>Model training and Evaluation:</vt:lpstr>
      <vt:lpstr>Model training and Evaluation:</vt:lpstr>
      <vt:lpstr>Model training and Evaluation:</vt:lpstr>
      <vt:lpstr>Model training and Evaluation:</vt:lpstr>
      <vt:lpstr>Results</vt:lpstr>
      <vt:lpstr>Conclusion</vt:lpstr>
      <vt:lpstr>Any Questions?!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ELG 5255 : Applied Machine Learning</dc:title>
  <dc:creator>BANSARI PATEL</dc:creator>
  <cp:lastModifiedBy>Bansari Patel</cp:lastModifiedBy>
  <cp:revision>1</cp:revision>
  <dcterms:modified xsi:type="dcterms:W3CDTF">2023-11-29T19:22:07Z</dcterms:modified>
</cp:coreProperties>
</file>