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5" r:id="rId4"/>
    <p:sldId id="268" r:id="rId5"/>
    <p:sldId id="272" r:id="rId6"/>
    <p:sldId id="273" r:id="rId7"/>
    <p:sldId id="259" r:id="rId8"/>
    <p:sldId id="274" r:id="rId9"/>
    <p:sldId id="275" r:id="rId10"/>
    <p:sldId id="262" r:id="rId11"/>
    <p:sldId id="263"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32D9FE-5118-4D75-9767-2B943F6A6A71}" v="25" dt="2025-03-01T04:40:15.65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66750" y="588644"/>
            <a:ext cx="821690" cy="541019"/>
          </a:xfrm>
          <a:prstGeom prst="rect">
            <a:avLst/>
          </a:prstGeom>
        </p:spPr>
        <p:txBody>
          <a:bodyPr wrap="square" lIns="0" tIns="0" rIns="0" bIns="0">
            <a:spAutoFit/>
          </a:bodyPr>
          <a:lstStyle>
            <a:lvl1pPr>
              <a:defRPr sz="3350" b="1" i="0">
                <a:solidFill>
                  <a:srgbClr val="161A3D"/>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AEABAB"/>
                </a:solidFill>
                <a:latin typeface="Calibri"/>
                <a:cs typeface="Calibri"/>
              </a:defRPr>
            </a:lvl1pPr>
          </a:lstStyle>
          <a:p>
            <a:pPr marL="12700" marR="5080">
              <a:lnSpc>
                <a:spcPts val="1280"/>
              </a:lnSpc>
              <a:spcBef>
                <a:spcPts val="150"/>
              </a:spcBef>
            </a:pPr>
            <a:r>
              <a:rPr b="1" spc="-10" dirty="0">
                <a:latin typeface="Calibri"/>
                <a:cs typeface="Calibri"/>
              </a:rPr>
              <a:t>CONFIDENTIAL</a:t>
            </a:r>
            <a:r>
              <a:rPr spc="-10" dirty="0"/>
              <a:t>: </a:t>
            </a:r>
            <a:r>
              <a:rPr dirty="0"/>
              <a:t>The</a:t>
            </a:r>
            <a:r>
              <a:rPr spc="30" dirty="0"/>
              <a:t> </a:t>
            </a:r>
            <a:r>
              <a:rPr dirty="0"/>
              <a:t>information</a:t>
            </a:r>
            <a:r>
              <a:rPr spc="-5" dirty="0"/>
              <a:t> </a:t>
            </a:r>
            <a:r>
              <a:rPr dirty="0"/>
              <a:t>in this</a:t>
            </a:r>
            <a:r>
              <a:rPr spc="-5" dirty="0"/>
              <a:t> </a:t>
            </a:r>
            <a:r>
              <a:rPr dirty="0"/>
              <a:t>document</a:t>
            </a:r>
            <a:r>
              <a:rPr spc="-10" dirty="0"/>
              <a:t> belongs</a:t>
            </a:r>
            <a:r>
              <a:rPr spc="-5" dirty="0"/>
              <a:t> </a:t>
            </a:r>
            <a:r>
              <a:rPr dirty="0"/>
              <a:t>to</a:t>
            </a:r>
            <a:r>
              <a:rPr spc="-10" dirty="0"/>
              <a:t> </a:t>
            </a:r>
            <a:r>
              <a:rPr dirty="0"/>
              <a:t>Boston Institute</a:t>
            </a:r>
            <a:r>
              <a:rPr spc="-50" dirty="0"/>
              <a:t> </a:t>
            </a:r>
            <a:r>
              <a:rPr dirty="0"/>
              <a:t>of</a:t>
            </a:r>
            <a:r>
              <a:rPr spc="25" dirty="0"/>
              <a:t> </a:t>
            </a:r>
            <a:r>
              <a:rPr spc="-10" dirty="0"/>
              <a:t>Analytics</a:t>
            </a:r>
            <a:r>
              <a:rPr spc="-5" dirty="0"/>
              <a:t> </a:t>
            </a:r>
            <a:r>
              <a:rPr dirty="0"/>
              <a:t>LLC.</a:t>
            </a:r>
            <a:r>
              <a:rPr spc="10" dirty="0"/>
              <a:t> </a:t>
            </a:r>
            <a:r>
              <a:rPr dirty="0"/>
              <a:t>Any </a:t>
            </a:r>
            <a:r>
              <a:rPr spc="-10" dirty="0"/>
              <a:t>unauthorized</a:t>
            </a:r>
            <a:r>
              <a:rPr dirty="0"/>
              <a:t> sharing</a:t>
            </a:r>
            <a:r>
              <a:rPr spc="-15" dirty="0"/>
              <a:t> </a:t>
            </a:r>
            <a:r>
              <a:rPr dirty="0"/>
              <a:t>of</a:t>
            </a:r>
            <a:r>
              <a:rPr spc="25" dirty="0"/>
              <a:t> </a:t>
            </a:r>
            <a:r>
              <a:rPr spc="-20" dirty="0"/>
              <a:t>this </a:t>
            </a:r>
            <a:r>
              <a:rPr dirty="0"/>
              <a:t>material</a:t>
            </a:r>
            <a:r>
              <a:rPr spc="10" dirty="0"/>
              <a:t> </a:t>
            </a:r>
            <a:r>
              <a:rPr dirty="0"/>
              <a:t>is</a:t>
            </a:r>
            <a:r>
              <a:rPr spc="-25" dirty="0"/>
              <a:t> </a:t>
            </a:r>
            <a:r>
              <a:rPr dirty="0"/>
              <a:t>prohibited</a:t>
            </a:r>
            <a:r>
              <a:rPr spc="-25" dirty="0"/>
              <a:t> </a:t>
            </a:r>
            <a:r>
              <a:rPr dirty="0"/>
              <a:t>and</a:t>
            </a:r>
            <a:r>
              <a:rPr spc="-20" dirty="0"/>
              <a:t> </a:t>
            </a:r>
            <a:r>
              <a:rPr dirty="0"/>
              <a:t>subject</a:t>
            </a:r>
            <a:r>
              <a:rPr spc="-35" dirty="0"/>
              <a:t> </a:t>
            </a:r>
            <a:r>
              <a:rPr dirty="0"/>
              <a:t>to</a:t>
            </a:r>
            <a:r>
              <a:rPr spc="-25" dirty="0"/>
              <a:t> </a:t>
            </a:r>
            <a:r>
              <a:rPr dirty="0"/>
              <a:t>legal</a:t>
            </a:r>
            <a:r>
              <a:rPr spc="10" dirty="0"/>
              <a:t> </a:t>
            </a:r>
            <a:r>
              <a:rPr dirty="0"/>
              <a:t>action</a:t>
            </a:r>
            <a:r>
              <a:rPr spc="-25" dirty="0"/>
              <a:t> </a:t>
            </a:r>
            <a:r>
              <a:rPr dirty="0"/>
              <a:t>under</a:t>
            </a:r>
            <a:r>
              <a:rPr spc="25" dirty="0"/>
              <a:t> </a:t>
            </a:r>
            <a:r>
              <a:rPr dirty="0"/>
              <a:t>breach</a:t>
            </a:r>
            <a:r>
              <a:rPr spc="-20" dirty="0"/>
              <a:t> </a:t>
            </a:r>
            <a:r>
              <a:rPr dirty="0"/>
              <a:t>of IP</a:t>
            </a:r>
            <a:r>
              <a:rPr spc="-15" dirty="0"/>
              <a:t> </a:t>
            </a:r>
            <a:r>
              <a:rPr dirty="0"/>
              <a:t>and</a:t>
            </a:r>
            <a:r>
              <a:rPr spc="-20" dirty="0"/>
              <a:t> </a:t>
            </a:r>
            <a:r>
              <a:rPr spc="-10" dirty="0"/>
              <a:t>confidentiality</a:t>
            </a:r>
            <a:r>
              <a:rPr spc="-15" dirty="0"/>
              <a:t> </a:t>
            </a:r>
            <a:r>
              <a:rPr spc="-10" dirty="0"/>
              <a:t>clauses.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50" b="1" i="0">
                <a:solidFill>
                  <a:srgbClr val="161A3D"/>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AEABAB"/>
                </a:solidFill>
                <a:latin typeface="Calibri"/>
                <a:cs typeface="Calibri"/>
              </a:defRPr>
            </a:lvl1pPr>
          </a:lstStyle>
          <a:p>
            <a:pPr marL="12700" marR="5080">
              <a:lnSpc>
                <a:spcPts val="1280"/>
              </a:lnSpc>
              <a:spcBef>
                <a:spcPts val="150"/>
              </a:spcBef>
            </a:pPr>
            <a:r>
              <a:rPr b="1" spc="-10" dirty="0">
                <a:latin typeface="Calibri"/>
                <a:cs typeface="Calibri"/>
              </a:rPr>
              <a:t>CONFIDENTIAL</a:t>
            </a:r>
            <a:r>
              <a:rPr spc="-10" dirty="0"/>
              <a:t>: </a:t>
            </a:r>
            <a:r>
              <a:rPr dirty="0"/>
              <a:t>The</a:t>
            </a:r>
            <a:r>
              <a:rPr spc="30" dirty="0"/>
              <a:t> </a:t>
            </a:r>
            <a:r>
              <a:rPr dirty="0"/>
              <a:t>information</a:t>
            </a:r>
            <a:r>
              <a:rPr spc="-5" dirty="0"/>
              <a:t> </a:t>
            </a:r>
            <a:r>
              <a:rPr dirty="0"/>
              <a:t>in this</a:t>
            </a:r>
            <a:r>
              <a:rPr spc="-5" dirty="0"/>
              <a:t> </a:t>
            </a:r>
            <a:r>
              <a:rPr dirty="0"/>
              <a:t>document</a:t>
            </a:r>
            <a:r>
              <a:rPr spc="-10" dirty="0"/>
              <a:t> belongs</a:t>
            </a:r>
            <a:r>
              <a:rPr spc="-5" dirty="0"/>
              <a:t> </a:t>
            </a:r>
            <a:r>
              <a:rPr dirty="0"/>
              <a:t>to</a:t>
            </a:r>
            <a:r>
              <a:rPr spc="-10" dirty="0"/>
              <a:t> </a:t>
            </a:r>
            <a:r>
              <a:rPr dirty="0"/>
              <a:t>Boston Institute</a:t>
            </a:r>
            <a:r>
              <a:rPr spc="-50" dirty="0"/>
              <a:t> </a:t>
            </a:r>
            <a:r>
              <a:rPr dirty="0"/>
              <a:t>of</a:t>
            </a:r>
            <a:r>
              <a:rPr spc="25" dirty="0"/>
              <a:t> </a:t>
            </a:r>
            <a:r>
              <a:rPr spc="-10" dirty="0"/>
              <a:t>Analytics</a:t>
            </a:r>
            <a:r>
              <a:rPr spc="-5" dirty="0"/>
              <a:t> </a:t>
            </a:r>
            <a:r>
              <a:rPr dirty="0"/>
              <a:t>LLC.</a:t>
            </a:r>
            <a:r>
              <a:rPr spc="10" dirty="0"/>
              <a:t> </a:t>
            </a:r>
            <a:r>
              <a:rPr dirty="0"/>
              <a:t>Any </a:t>
            </a:r>
            <a:r>
              <a:rPr spc="-10" dirty="0"/>
              <a:t>unauthorized</a:t>
            </a:r>
            <a:r>
              <a:rPr dirty="0"/>
              <a:t> sharing</a:t>
            </a:r>
            <a:r>
              <a:rPr spc="-15" dirty="0"/>
              <a:t> </a:t>
            </a:r>
            <a:r>
              <a:rPr dirty="0"/>
              <a:t>of</a:t>
            </a:r>
            <a:r>
              <a:rPr spc="25" dirty="0"/>
              <a:t> </a:t>
            </a:r>
            <a:r>
              <a:rPr spc="-20" dirty="0"/>
              <a:t>this </a:t>
            </a:r>
            <a:r>
              <a:rPr dirty="0"/>
              <a:t>material</a:t>
            </a:r>
            <a:r>
              <a:rPr spc="10" dirty="0"/>
              <a:t> </a:t>
            </a:r>
            <a:r>
              <a:rPr dirty="0"/>
              <a:t>is</a:t>
            </a:r>
            <a:r>
              <a:rPr spc="-25" dirty="0"/>
              <a:t> </a:t>
            </a:r>
            <a:r>
              <a:rPr dirty="0"/>
              <a:t>prohibited</a:t>
            </a:r>
            <a:r>
              <a:rPr spc="-25" dirty="0"/>
              <a:t> </a:t>
            </a:r>
            <a:r>
              <a:rPr dirty="0"/>
              <a:t>and</a:t>
            </a:r>
            <a:r>
              <a:rPr spc="-20" dirty="0"/>
              <a:t> </a:t>
            </a:r>
            <a:r>
              <a:rPr dirty="0"/>
              <a:t>subject</a:t>
            </a:r>
            <a:r>
              <a:rPr spc="-35" dirty="0"/>
              <a:t> </a:t>
            </a:r>
            <a:r>
              <a:rPr dirty="0"/>
              <a:t>to</a:t>
            </a:r>
            <a:r>
              <a:rPr spc="-25" dirty="0"/>
              <a:t> </a:t>
            </a:r>
            <a:r>
              <a:rPr dirty="0"/>
              <a:t>legal</a:t>
            </a:r>
            <a:r>
              <a:rPr spc="10" dirty="0"/>
              <a:t> </a:t>
            </a:r>
            <a:r>
              <a:rPr dirty="0"/>
              <a:t>action</a:t>
            </a:r>
            <a:r>
              <a:rPr spc="-25" dirty="0"/>
              <a:t> </a:t>
            </a:r>
            <a:r>
              <a:rPr dirty="0"/>
              <a:t>under</a:t>
            </a:r>
            <a:r>
              <a:rPr spc="25" dirty="0"/>
              <a:t> </a:t>
            </a:r>
            <a:r>
              <a:rPr dirty="0"/>
              <a:t>breach</a:t>
            </a:r>
            <a:r>
              <a:rPr spc="-20" dirty="0"/>
              <a:t> </a:t>
            </a:r>
            <a:r>
              <a:rPr dirty="0"/>
              <a:t>of IP</a:t>
            </a:r>
            <a:r>
              <a:rPr spc="-15" dirty="0"/>
              <a:t> </a:t>
            </a:r>
            <a:r>
              <a:rPr dirty="0"/>
              <a:t>and</a:t>
            </a:r>
            <a:r>
              <a:rPr spc="-20" dirty="0"/>
              <a:t> </a:t>
            </a:r>
            <a:r>
              <a:rPr spc="-10" dirty="0"/>
              <a:t>confidentiality</a:t>
            </a:r>
            <a:r>
              <a:rPr spc="-15" dirty="0"/>
              <a:t> </a:t>
            </a:r>
            <a:r>
              <a:rPr spc="-10" dirty="0"/>
              <a:t>clauses.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50" b="1" i="0">
                <a:solidFill>
                  <a:srgbClr val="161A3D"/>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0" i="0">
                <a:solidFill>
                  <a:srgbClr val="AEABAB"/>
                </a:solidFill>
                <a:latin typeface="Calibri"/>
                <a:cs typeface="Calibri"/>
              </a:defRPr>
            </a:lvl1pPr>
          </a:lstStyle>
          <a:p>
            <a:pPr marL="12700" marR="5080">
              <a:lnSpc>
                <a:spcPts val="1280"/>
              </a:lnSpc>
              <a:spcBef>
                <a:spcPts val="150"/>
              </a:spcBef>
            </a:pPr>
            <a:r>
              <a:rPr b="1" spc="-10" dirty="0">
                <a:latin typeface="Calibri"/>
                <a:cs typeface="Calibri"/>
              </a:rPr>
              <a:t>CONFIDENTIAL</a:t>
            </a:r>
            <a:r>
              <a:rPr spc="-10" dirty="0"/>
              <a:t>: </a:t>
            </a:r>
            <a:r>
              <a:rPr dirty="0"/>
              <a:t>The</a:t>
            </a:r>
            <a:r>
              <a:rPr spc="30" dirty="0"/>
              <a:t> </a:t>
            </a:r>
            <a:r>
              <a:rPr dirty="0"/>
              <a:t>information</a:t>
            </a:r>
            <a:r>
              <a:rPr spc="-5" dirty="0"/>
              <a:t> </a:t>
            </a:r>
            <a:r>
              <a:rPr dirty="0"/>
              <a:t>in this</a:t>
            </a:r>
            <a:r>
              <a:rPr spc="-5" dirty="0"/>
              <a:t> </a:t>
            </a:r>
            <a:r>
              <a:rPr dirty="0"/>
              <a:t>document</a:t>
            </a:r>
            <a:r>
              <a:rPr spc="-10" dirty="0"/>
              <a:t> belongs</a:t>
            </a:r>
            <a:r>
              <a:rPr spc="-5" dirty="0"/>
              <a:t> </a:t>
            </a:r>
            <a:r>
              <a:rPr dirty="0"/>
              <a:t>to</a:t>
            </a:r>
            <a:r>
              <a:rPr spc="-10" dirty="0"/>
              <a:t> </a:t>
            </a:r>
            <a:r>
              <a:rPr dirty="0"/>
              <a:t>Boston Institute</a:t>
            </a:r>
            <a:r>
              <a:rPr spc="-50" dirty="0"/>
              <a:t> </a:t>
            </a:r>
            <a:r>
              <a:rPr dirty="0"/>
              <a:t>of</a:t>
            </a:r>
            <a:r>
              <a:rPr spc="25" dirty="0"/>
              <a:t> </a:t>
            </a:r>
            <a:r>
              <a:rPr spc="-10" dirty="0"/>
              <a:t>Analytics</a:t>
            </a:r>
            <a:r>
              <a:rPr spc="-5" dirty="0"/>
              <a:t> </a:t>
            </a:r>
            <a:r>
              <a:rPr dirty="0"/>
              <a:t>LLC.</a:t>
            </a:r>
            <a:r>
              <a:rPr spc="10" dirty="0"/>
              <a:t> </a:t>
            </a:r>
            <a:r>
              <a:rPr dirty="0"/>
              <a:t>Any </a:t>
            </a:r>
            <a:r>
              <a:rPr spc="-10" dirty="0"/>
              <a:t>unauthorized</a:t>
            </a:r>
            <a:r>
              <a:rPr dirty="0"/>
              <a:t> sharing</a:t>
            </a:r>
            <a:r>
              <a:rPr spc="-15" dirty="0"/>
              <a:t> </a:t>
            </a:r>
            <a:r>
              <a:rPr dirty="0"/>
              <a:t>of</a:t>
            </a:r>
            <a:r>
              <a:rPr spc="25" dirty="0"/>
              <a:t> </a:t>
            </a:r>
            <a:r>
              <a:rPr spc="-20" dirty="0"/>
              <a:t>this </a:t>
            </a:r>
            <a:r>
              <a:rPr dirty="0"/>
              <a:t>material</a:t>
            </a:r>
            <a:r>
              <a:rPr spc="10" dirty="0"/>
              <a:t> </a:t>
            </a:r>
            <a:r>
              <a:rPr dirty="0"/>
              <a:t>is</a:t>
            </a:r>
            <a:r>
              <a:rPr spc="-25" dirty="0"/>
              <a:t> </a:t>
            </a:r>
            <a:r>
              <a:rPr dirty="0"/>
              <a:t>prohibited</a:t>
            </a:r>
            <a:r>
              <a:rPr spc="-25" dirty="0"/>
              <a:t> </a:t>
            </a:r>
            <a:r>
              <a:rPr dirty="0"/>
              <a:t>and</a:t>
            </a:r>
            <a:r>
              <a:rPr spc="-20" dirty="0"/>
              <a:t> </a:t>
            </a:r>
            <a:r>
              <a:rPr dirty="0"/>
              <a:t>subject</a:t>
            </a:r>
            <a:r>
              <a:rPr spc="-35" dirty="0"/>
              <a:t> </a:t>
            </a:r>
            <a:r>
              <a:rPr dirty="0"/>
              <a:t>to</a:t>
            </a:r>
            <a:r>
              <a:rPr spc="-25" dirty="0"/>
              <a:t> </a:t>
            </a:r>
            <a:r>
              <a:rPr dirty="0"/>
              <a:t>legal</a:t>
            </a:r>
            <a:r>
              <a:rPr spc="10" dirty="0"/>
              <a:t> </a:t>
            </a:r>
            <a:r>
              <a:rPr dirty="0"/>
              <a:t>action</a:t>
            </a:r>
            <a:r>
              <a:rPr spc="-25" dirty="0"/>
              <a:t> </a:t>
            </a:r>
            <a:r>
              <a:rPr dirty="0"/>
              <a:t>under</a:t>
            </a:r>
            <a:r>
              <a:rPr spc="25" dirty="0"/>
              <a:t> </a:t>
            </a:r>
            <a:r>
              <a:rPr dirty="0"/>
              <a:t>breach</a:t>
            </a:r>
            <a:r>
              <a:rPr spc="-20" dirty="0"/>
              <a:t> </a:t>
            </a:r>
            <a:r>
              <a:rPr dirty="0"/>
              <a:t>of IP</a:t>
            </a:r>
            <a:r>
              <a:rPr spc="-15" dirty="0"/>
              <a:t> </a:t>
            </a:r>
            <a:r>
              <a:rPr dirty="0"/>
              <a:t>and</a:t>
            </a:r>
            <a:r>
              <a:rPr spc="-20" dirty="0"/>
              <a:t> </a:t>
            </a:r>
            <a:r>
              <a:rPr spc="-10" dirty="0"/>
              <a:t>confidentiality</a:t>
            </a:r>
            <a:r>
              <a:rPr spc="-15" dirty="0"/>
              <a:t> </a:t>
            </a:r>
            <a:r>
              <a:rPr spc="-10" dirty="0"/>
              <a:t>clauses.</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50" b="1" i="0">
                <a:solidFill>
                  <a:srgbClr val="161A3D"/>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100" b="0" i="0">
                <a:solidFill>
                  <a:srgbClr val="AEABAB"/>
                </a:solidFill>
                <a:latin typeface="Calibri"/>
                <a:cs typeface="Calibri"/>
              </a:defRPr>
            </a:lvl1pPr>
          </a:lstStyle>
          <a:p>
            <a:pPr marL="12700" marR="5080">
              <a:lnSpc>
                <a:spcPts val="1280"/>
              </a:lnSpc>
              <a:spcBef>
                <a:spcPts val="150"/>
              </a:spcBef>
            </a:pPr>
            <a:r>
              <a:rPr b="1" spc="-10" dirty="0">
                <a:latin typeface="Calibri"/>
                <a:cs typeface="Calibri"/>
              </a:rPr>
              <a:t>CONFIDENTIAL</a:t>
            </a:r>
            <a:r>
              <a:rPr spc="-10" dirty="0"/>
              <a:t>: </a:t>
            </a:r>
            <a:r>
              <a:rPr dirty="0"/>
              <a:t>The</a:t>
            </a:r>
            <a:r>
              <a:rPr spc="30" dirty="0"/>
              <a:t> </a:t>
            </a:r>
            <a:r>
              <a:rPr dirty="0"/>
              <a:t>information</a:t>
            </a:r>
            <a:r>
              <a:rPr spc="-5" dirty="0"/>
              <a:t> </a:t>
            </a:r>
            <a:r>
              <a:rPr dirty="0"/>
              <a:t>in this</a:t>
            </a:r>
            <a:r>
              <a:rPr spc="-5" dirty="0"/>
              <a:t> </a:t>
            </a:r>
            <a:r>
              <a:rPr dirty="0"/>
              <a:t>document</a:t>
            </a:r>
            <a:r>
              <a:rPr spc="-10" dirty="0"/>
              <a:t> belongs</a:t>
            </a:r>
            <a:r>
              <a:rPr spc="-5" dirty="0"/>
              <a:t> </a:t>
            </a:r>
            <a:r>
              <a:rPr dirty="0"/>
              <a:t>to</a:t>
            </a:r>
            <a:r>
              <a:rPr spc="-10" dirty="0"/>
              <a:t> </a:t>
            </a:r>
            <a:r>
              <a:rPr dirty="0"/>
              <a:t>Boston Institute</a:t>
            </a:r>
            <a:r>
              <a:rPr spc="-50" dirty="0"/>
              <a:t> </a:t>
            </a:r>
            <a:r>
              <a:rPr dirty="0"/>
              <a:t>of</a:t>
            </a:r>
            <a:r>
              <a:rPr spc="25" dirty="0"/>
              <a:t> </a:t>
            </a:r>
            <a:r>
              <a:rPr spc="-10" dirty="0"/>
              <a:t>Analytics</a:t>
            </a:r>
            <a:r>
              <a:rPr spc="-5" dirty="0"/>
              <a:t> </a:t>
            </a:r>
            <a:r>
              <a:rPr dirty="0"/>
              <a:t>LLC.</a:t>
            </a:r>
            <a:r>
              <a:rPr spc="10" dirty="0"/>
              <a:t> </a:t>
            </a:r>
            <a:r>
              <a:rPr dirty="0"/>
              <a:t>Any </a:t>
            </a:r>
            <a:r>
              <a:rPr spc="-10" dirty="0"/>
              <a:t>unauthorized</a:t>
            </a:r>
            <a:r>
              <a:rPr dirty="0"/>
              <a:t> sharing</a:t>
            </a:r>
            <a:r>
              <a:rPr spc="-15" dirty="0"/>
              <a:t> </a:t>
            </a:r>
            <a:r>
              <a:rPr dirty="0"/>
              <a:t>of</a:t>
            </a:r>
            <a:r>
              <a:rPr spc="25" dirty="0"/>
              <a:t> </a:t>
            </a:r>
            <a:r>
              <a:rPr spc="-20" dirty="0"/>
              <a:t>this </a:t>
            </a:r>
            <a:r>
              <a:rPr dirty="0"/>
              <a:t>material</a:t>
            </a:r>
            <a:r>
              <a:rPr spc="10" dirty="0"/>
              <a:t> </a:t>
            </a:r>
            <a:r>
              <a:rPr dirty="0"/>
              <a:t>is</a:t>
            </a:r>
            <a:r>
              <a:rPr spc="-25" dirty="0"/>
              <a:t> </a:t>
            </a:r>
            <a:r>
              <a:rPr dirty="0"/>
              <a:t>prohibited</a:t>
            </a:r>
            <a:r>
              <a:rPr spc="-25" dirty="0"/>
              <a:t> </a:t>
            </a:r>
            <a:r>
              <a:rPr dirty="0"/>
              <a:t>and</a:t>
            </a:r>
            <a:r>
              <a:rPr spc="-20" dirty="0"/>
              <a:t> </a:t>
            </a:r>
            <a:r>
              <a:rPr dirty="0"/>
              <a:t>subject</a:t>
            </a:r>
            <a:r>
              <a:rPr spc="-35" dirty="0"/>
              <a:t> </a:t>
            </a:r>
            <a:r>
              <a:rPr dirty="0"/>
              <a:t>to</a:t>
            </a:r>
            <a:r>
              <a:rPr spc="-25" dirty="0"/>
              <a:t> </a:t>
            </a:r>
            <a:r>
              <a:rPr dirty="0"/>
              <a:t>legal</a:t>
            </a:r>
            <a:r>
              <a:rPr spc="10" dirty="0"/>
              <a:t> </a:t>
            </a:r>
            <a:r>
              <a:rPr dirty="0"/>
              <a:t>action</a:t>
            </a:r>
            <a:r>
              <a:rPr spc="-25" dirty="0"/>
              <a:t> </a:t>
            </a:r>
            <a:r>
              <a:rPr dirty="0"/>
              <a:t>under</a:t>
            </a:r>
            <a:r>
              <a:rPr spc="25" dirty="0"/>
              <a:t> </a:t>
            </a:r>
            <a:r>
              <a:rPr dirty="0"/>
              <a:t>breach</a:t>
            </a:r>
            <a:r>
              <a:rPr spc="-20" dirty="0"/>
              <a:t> </a:t>
            </a:r>
            <a:r>
              <a:rPr dirty="0"/>
              <a:t>of IP</a:t>
            </a:r>
            <a:r>
              <a:rPr spc="-15" dirty="0"/>
              <a:t> </a:t>
            </a:r>
            <a:r>
              <a:rPr dirty="0"/>
              <a:t>and</a:t>
            </a:r>
            <a:r>
              <a:rPr spc="-20" dirty="0"/>
              <a:t> </a:t>
            </a:r>
            <a:r>
              <a:rPr spc="-10" dirty="0"/>
              <a:t>confidentiality</a:t>
            </a:r>
            <a:r>
              <a:rPr spc="-15" dirty="0"/>
              <a:t> </a:t>
            </a:r>
            <a:r>
              <a:rPr spc="-10" dirty="0"/>
              <a:t>clauses.</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0" i="0">
                <a:solidFill>
                  <a:srgbClr val="AEABAB"/>
                </a:solidFill>
                <a:latin typeface="Calibri"/>
                <a:cs typeface="Calibri"/>
              </a:defRPr>
            </a:lvl1pPr>
          </a:lstStyle>
          <a:p>
            <a:pPr marL="12700" marR="5080">
              <a:lnSpc>
                <a:spcPts val="1280"/>
              </a:lnSpc>
              <a:spcBef>
                <a:spcPts val="150"/>
              </a:spcBef>
            </a:pPr>
            <a:r>
              <a:rPr b="1" spc="-10" dirty="0">
                <a:latin typeface="Calibri"/>
                <a:cs typeface="Calibri"/>
              </a:rPr>
              <a:t>CONFIDENTIAL</a:t>
            </a:r>
            <a:r>
              <a:rPr spc="-10" dirty="0"/>
              <a:t>: </a:t>
            </a:r>
            <a:r>
              <a:rPr dirty="0"/>
              <a:t>The</a:t>
            </a:r>
            <a:r>
              <a:rPr spc="30" dirty="0"/>
              <a:t> </a:t>
            </a:r>
            <a:r>
              <a:rPr dirty="0"/>
              <a:t>information</a:t>
            </a:r>
            <a:r>
              <a:rPr spc="-5" dirty="0"/>
              <a:t> </a:t>
            </a:r>
            <a:r>
              <a:rPr dirty="0"/>
              <a:t>in this</a:t>
            </a:r>
            <a:r>
              <a:rPr spc="-5" dirty="0"/>
              <a:t> </a:t>
            </a:r>
            <a:r>
              <a:rPr dirty="0"/>
              <a:t>document</a:t>
            </a:r>
            <a:r>
              <a:rPr spc="-10" dirty="0"/>
              <a:t> belongs</a:t>
            </a:r>
            <a:r>
              <a:rPr spc="-5" dirty="0"/>
              <a:t> </a:t>
            </a:r>
            <a:r>
              <a:rPr dirty="0"/>
              <a:t>to</a:t>
            </a:r>
            <a:r>
              <a:rPr spc="-10" dirty="0"/>
              <a:t> </a:t>
            </a:r>
            <a:r>
              <a:rPr dirty="0"/>
              <a:t>Boston Institute</a:t>
            </a:r>
            <a:r>
              <a:rPr spc="-50" dirty="0"/>
              <a:t> </a:t>
            </a:r>
            <a:r>
              <a:rPr dirty="0"/>
              <a:t>of</a:t>
            </a:r>
            <a:r>
              <a:rPr spc="25" dirty="0"/>
              <a:t> </a:t>
            </a:r>
            <a:r>
              <a:rPr spc="-10" dirty="0"/>
              <a:t>Analytics</a:t>
            </a:r>
            <a:r>
              <a:rPr spc="-5" dirty="0"/>
              <a:t> </a:t>
            </a:r>
            <a:r>
              <a:rPr dirty="0"/>
              <a:t>LLC.</a:t>
            </a:r>
            <a:r>
              <a:rPr spc="10" dirty="0"/>
              <a:t> </a:t>
            </a:r>
            <a:r>
              <a:rPr dirty="0"/>
              <a:t>Any </a:t>
            </a:r>
            <a:r>
              <a:rPr spc="-10" dirty="0"/>
              <a:t>unauthorized</a:t>
            </a:r>
            <a:r>
              <a:rPr dirty="0"/>
              <a:t> sharing</a:t>
            </a:r>
            <a:r>
              <a:rPr spc="-15" dirty="0"/>
              <a:t> </a:t>
            </a:r>
            <a:r>
              <a:rPr dirty="0"/>
              <a:t>of</a:t>
            </a:r>
            <a:r>
              <a:rPr spc="25" dirty="0"/>
              <a:t> </a:t>
            </a:r>
            <a:r>
              <a:rPr spc="-20" dirty="0"/>
              <a:t>this </a:t>
            </a:r>
            <a:r>
              <a:rPr dirty="0"/>
              <a:t>material</a:t>
            </a:r>
            <a:r>
              <a:rPr spc="10" dirty="0"/>
              <a:t> </a:t>
            </a:r>
            <a:r>
              <a:rPr dirty="0"/>
              <a:t>is</a:t>
            </a:r>
            <a:r>
              <a:rPr spc="-25" dirty="0"/>
              <a:t> </a:t>
            </a:r>
            <a:r>
              <a:rPr dirty="0"/>
              <a:t>prohibited</a:t>
            </a:r>
            <a:r>
              <a:rPr spc="-25" dirty="0"/>
              <a:t> </a:t>
            </a:r>
            <a:r>
              <a:rPr dirty="0"/>
              <a:t>and</a:t>
            </a:r>
            <a:r>
              <a:rPr spc="-20" dirty="0"/>
              <a:t> </a:t>
            </a:r>
            <a:r>
              <a:rPr dirty="0"/>
              <a:t>subject</a:t>
            </a:r>
            <a:r>
              <a:rPr spc="-35" dirty="0"/>
              <a:t> </a:t>
            </a:r>
            <a:r>
              <a:rPr dirty="0"/>
              <a:t>to</a:t>
            </a:r>
            <a:r>
              <a:rPr spc="-25" dirty="0"/>
              <a:t> </a:t>
            </a:r>
            <a:r>
              <a:rPr dirty="0"/>
              <a:t>legal</a:t>
            </a:r>
            <a:r>
              <a:rPr spc="10" dirty="0"/>
              <a:t> </a:t>
            </a:r>
            <a:r>
              <a:rPr dirty="0"/>
              <a:t>action</a:t>
            </a:r>
            <a:r>
              <a:rPr spc="-25" dirty="0"/>
              <a:t> </a:t>
            </a:r>
            <a:r>
              <a:rPr dirty="0"/>
              <a:t>under</a:t>
            </a:r>
            <a:r>
              <a:rPr spc="25" dirty="0"/>
              <a:t> </a:t>
            </a:r>
            <a:r>
              <a:rPr dirty="0"/>
              <a:t>breach</a:t>
            </a:r>
            <a:r>
              <a:rPr spc="-20" dirty="0"/>
              <a:t> </a:t>
            </a:r>
            <a:r>
              <a:rPr dirty="0"/>
              <a:t>of IP</a:t>
            </a:r>
            <a:r>
              <a:rPr spc="-15" dirty="0"/>
              <a:t> </a:t>
            </a:r>
            <a:r>
              <a:rPr dirty="0"/>
              <a:t>and</a:t>
            </a:r>
            <a:r>
              <a:rPr spc="-20" dirty="0"/>
              <a:t> </a:t>
            </a:r>
            <a:r>
              <a:rPr spc="-10" dirty="0"/>
              <a:t>confidentiality</a:t>
            </a:r>
            <a:r>
              <a:rPr spc="-15" dirty="0"/>
              <a:t> </a:t>
            </a:r>
            <a:r>
              <a:rPr spc="-10" dirty="0"/>
              <a:t>clauses.</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9504717" y="6123420"/>
            <a:ext cx="1998567" cy="535709"/>
          </a:xfrm>
          <a:prstGeom prst="rect">
            <a:avLst/>
          </a:prstGeom>
        </p:spPr>
      </p:pic>
      <p:sp>
        <p:nvSpPr>
          <p:cNvPr id="2" name="Holder 2"/>
          <p:cNvSpPr>
            <a:spLocks noGrp="1"/>
          </p:cNvSpPr>
          <p:nvPr>
            <p:ph type="title"/>
          </p:nvPr>
        </p:nvSpPr>
        <p:spPr>
          <a:xfrm>
            <a:off x="666750" y="588644"/>
            <a:ext cx="1380489" cy="541019"/>
          </a:xfrm>
          <a:prstGeom prst="rect">
            <a:avLst/>
          </a:prstGeom>
        </p:spPr>
        <p:txBody>
          <a:bodyPr wrap="square" lIns="0" tIns="0" rIns="0" bIns="0">
            <a:spAutoFit/>
          </a:bodyPr>
          <a:lstStyle>
            <a:lvl1pPr>
              <a:defRPr sz="3350" b="1" i="0">
                <a:solidFill>
                  <a:srgbClr val="161A3D"/>
                </a:solidFill>
                <a:latin typeface="Calibri"/>
                <a:cs typeface="Calibri"/>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66750" y="6215246"/>
            <a:ext cx="7212965" cy="362584"/>
          </a:xfrm>
          <a:prstGeom prst="rect">
            <a:avLst/>
          </a:prstGeom>
        </p:spPr>
        <p:txBody>
          <a:bodyPr wrap="square" lIns="0" tIns="0" rIns="0" bIns="0">
            <a:spAutoFit/>
          </a:bodyPr>
          <a:lstStyle>
            <a:lvl1pPr>
              <a:defRPr sz="1100" b="0" i="0">
                <a:solidFill>
                  <a:srgbClr val="AEABAB"/>
                </a:solidFill>
                <a:latin typeface="Calibri"/>
                <a:cs typeface="Calibri"/>
              </a:defRPr>
            </a:lvl1pPr>
          </a:lstStyle>
          <a:p>
            <a:pPr marL="12700" marR="5080">
              <a:lnSpc>
                <a:spcPts val="1280"/>
              </a:lnSpc>
              <a:spcBef>
                <a:spcPts val="150"/>
              </a:spcBef>
            </a:pPr>
            <a:r>
              <a:rPr b="1" spc="-10" dirty="0">
                <a:latin typeface="Calibri"/>
                <a:cs typeface="Calibri"/>
              </a:rPr>
              <a:t>CONFIDENTIAL</a:t>
            </a:r>
            <a:r>
              <a:rPr spc="-10" dirty="0"/>
              <a:t>: </a:t>
            </a:r>
            <a:r>
              <a:rPr dirty="0"/>
              <a:t>The</a:t>
            </a:r>
            <a:r>
              <a:rPr spc="30" dirty="0"/>
              <a:t> </a:t>
            </a:r>
            <a:r>
              <a:rPr dirty="0"/>
              <a:t>information</a:t>
            </a:r>
            <a:r>
              <a:rPr spc="-5" dirty="0"/>
              <a:t> </a:t>
            </a:r>
            <a:r>
              <a:rPr dirty="0"/>
              <a:t>in this</a:t>
            </a:r>
            <a:r>
              <a:rPr spc="-5" dirty="0"/>
              <a:t> </a:t>
            </a:r>
            <a:r>
              <a:rPr dirty="0"/>
              <a:t>document</a:t>
            </a:r>
            <a:r>
              <a:rPr spc="-10" dirty="0"/>
              <a:t> belongs</a:t>
            </a:r>
            <a:r>
              <a:rPr spc="-5" dirty="0"/>
              <a:t> </a:t>
            </a:r>
            <a:r>
              <a:rPr dirty="0"/>
              <a:t>to</a:t>
            </a:r>
            <a:r>
              <a:rPr spc="-10" dirty="0"/>
              <a:t> </a:t>
            </a:r>
            <a:r>
              <a:rPr dirty="0"/>
              <a:t>Boston Institute</a:t>
            </a:r>
            <a:r>
              <a:rPr spc="-50" dirty="0"/>
              <a:t> </a:t>
            </a:r>
            <a:r>
              <a:rPr dirty="0"/>
              <a:t>of</a:t>
            </a:r>
            <a:r>
              <a:rPr spc="25" dirty="0"/>
              <a:t> </a:t>
            </a:r>
            <a:r>
              <a:rPr spc="-10" dirty="0"/>
              <a:t>Analytics</a:t>
            </a:r>
            <a:r>
              <a:rPr spc="-5" dirty="0"/>
              <a:t> </a:t>
            </a:r>
            <a:r>
              <a:rPr dirty="0"/>
              <a:t>LLC.</a:t>
            </a:r>
            <a:r>
              <a:rPr spc="10" dirty="0"/>
              <a:t> </a:t>
            </a:r>
            <a:r>
              <a:rPr dirty="0"/>
              <a:t>Any </a:t>
            </a:r>
            <a:r>
              <a:rPr spc="-10" dirty="0"/>
              <a:t>unauthorized</a:t>
            </a:r>
            <a:r>
              <a:rPr dirty="0"/>
              <a:t> sharing</a:t>
            </a:r>
            <a:r>
              <a:rPr spc="-15" dirty="0"/>
              <a:t> </a:t>
            </a:r>
            <a:r>
              <a:rPr dirty="0"/>
              <a:t>of</a:t>
            </a:r>
            <a:r>
              <a:rPr spc="25" dirty="0"/>
              <a:t> </a:t>
            </a:r>
            <a:r>
              <a:rPr spc="-20" dirty="0"/>
              <a:t>this </a:t>
            </a:r>
            <a:r>
              <a:rPr dirty="0"/>
              <a:t>material</a:t>
            </a:r>
            <a:r>
              <a:rPr spc="10" dirty="0"/>
              <a:t> </a:t>
            </a:r>
            <a:r>
              <a:rPr dirty="0"/>
              <a:t>is</a:t>
            </a:r>
            <a:r>
              <a:rPr spc="-25" dirty="0"/>
              <a:t> </a:t>
            </a:r>
            <a:r>
              <a:rPr dirty="0"/>
              <a:t>prohibited</a:t>
            </a:r>
            <a:r>
              <a:rPr spc="-25" dirty="0"/>
              <a:t> </a:t>
            </a:r>
            <a:r>
              <a:rPr dirty="0"/>
              <a:t>and</a:t>
            </a:r>
            <a:r>
              <a:rPr spc="-20" dirty="0"/>
              <a:t> </a:t>
            </a:r>
            <a:r>
              <a:rPr dirty="0"/>
              <a:t>subject</a:t>
            </a:r>
            <a:r>
              <a:rPr spc="-35" dirty="0"/>
              <a:t> </a:t>
            </a:r>
            <a:r>
              <a:rPr dirty="0"/>
              <a:t>to</a:t>
            </a:r>
            <a:r>
              <a:rPr spc="-25" dirty="0"/>
              <a:t> </a:t>
            </a:r>
            <a:r>
              <a:rPr dirty="0"/>
              <a:t>legal</a:t>
            </a:r>
            <a:r>
              <a:rPr spc="10" dirty="0"/>
              <a:t> </a:t>
            </a:r>
            <a:r>
              <a:rPr dirty="0"/>
              <a:t>action</a:t>
            </a:r>
            <a:r>
              <a:rPr spc="-25" dirty="0"/>
              <a:t> </a:t>
            </a:r>
            <a:r>
              <a:rPr dirty="0"/>
              <a:t>under</a:t>
            </a:r>
            <a:r>
              <a:rPr spc="25" dirty="0"/>
              <a:t> </a:t>
            </a:r>
            <a:r>
              <a:rPr dirty="0"/>
              <a:t>breach</a:t>
            </a:r>
            <a:r>
              <a:rPr spc="-20" dirty="0"/>
              <a:t> </a:t>
            </a:r>
            <a:r>
              <a:rPr dirty="0"/>
              <a:t>of IP</a:t>
            </a:r>
            <a:r>
              <a:rPr spc="-15" dirty="0"/>
              <a:t> </a:t>
            </a:r>
            <a:r>
              <a:rPr dirty="0"/>
              <a:t>and</a:t>
            </a:r>
            <a:r>
              <a:rPr spc="-20" dirty="0"/>
              <a:t> </a:t>
            </a:r>
            <a:r>
              <a:rPr spc="-10" dirty="0"/>
              <a:t>confidentiality</a:t>
            </a:r>
            <a:r>
              <a:rPr spc="-15" dirty="0"/>
              <a:t> </a:t>
            </a:r>
            <a:r>
              <a:rPr spc="-10" dirty="0"/>
              <a:t>clauses.</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9450" y="6227946"/>
            <a:ext cx="7187565" cy="337185"/>
          </a:xfrm>
          <a:prstGeom prst="rect">
            <a:avLst/>
          </a:prstGeom>
        </p:spPr>
        <p:txBody>
          <a:bodyPr vert="horz" wrap="square" lIns="0" tIns="6350" rIns="0" bIns="0" rtlCol="0">
            <a:spAutoFit/>
          </a:bodyPr>
          <a:lstStyle/>
          <a:p>
            <a:pPr>
              <a:lnSpc>
                <a:spcPts val="1280"/>
              </a:lnSpc>
              <a:spcBef>
                <a:spcPts val="50"/>
              </a:spcBef>
            </a:pPr>
            <a:r>
              <a:rPr sz="1100" b="1" spc="-10" dirty="0">
                <a:solidFill>
                  <a:srgbClr val="AEABAB"/>
                </a:solidFill>
                <a:latin typeface="Calibri"/>
                <a:cs typeface="Calibri"/>
              </a:rPr>
              <a:t>CONFIDENTIAL</a:t>
            </a:r>
            <a:r>
              <a:rPr sz="1100" spc="-10" dirty="0">
                <a:solidFill>
                  <a:srgbClr val="AEABAB"/>
                </a:solidFill>
                <a:latin typeface="Calibri"/>
                <a:cs typeface="Calibri"/>
              </a:rPr>
              <a:t>: </a:t>
            </a:r>
            <a:r>
              <a:rPr sz="1100" dirty="0">
                <a:solidFill>
                  <a:srgbClr val="AEABAB"/>
                </a:solidFill>
                <a:latin typeface="Calibri"/>
                <a:cs typeface="Calibri"/>
              </a:rPr>
              <a:t>The</a:t>
            </a:r>
            <a:r>
              <a:rPr sz="1100" spc="30" dirty="0">
                <a:solidFill>
                  <a:srgbClr val="AEABAB"/>
                </a:solidFill>
                <a:latin typeface="Calibri"/>
                <a:cs typeface="Calibri"/>
              </a:rPr>
              <a:t> </a:t>
            </a:r>
            <a:r>
              <a:rPr sz="1100" dirty="0">
                <a:solidFill>
                  <a:srgbClr val="AEABAB"/>
                </a:solidFill>
                <a:latin typeface="Calibri"/>
                <a:cs typeface="Calibri"/>
              </a:rPr>
              <a:t>information</a:t>
            </a:r>
            <a:r>
              <a:rPr sz="1100" spc="-5" dirty="0">
                <a:solidFill>
                  <a:srgbClr val="AEABAB"/>
                </a:solidFill>
                <a:latin typeface="Calibri"/>
                <a:cs typeface="Calibri"/>
              </a:rPr>
              <a:t> </a:t>
            </a:r>
            <a:r>
              <a:rPr sz="1100" dirty="0">
                <a:solidFill>
                  <a:srgbClr val="AEABAB"/>
                </a:solidFill>
                <a:latin typeface="Calibri"/>
                <a:cs typeface="Calibri"/>
              </a:rPr>
              <a:t>in this</a:t>
            </a:r>
            <a:r>
              <a:rPr sz="1100" spc="-5" dirty="0">
                <a:solidFill>
                  <a:srgbClr val="AEABAB"/>
                </a:solidFill>
                <a:latin typeface="Calibri"/>
                <a:cs typeface="Calibri"/>
              </a:rPr>
              <a:t> </a:t>
            </a:r>
            <a:r>
              <a:rPr sz="1100" dirty="0">
                <a:solidFill>
                  <a:srgbClr val="AEABAB"/>
                </a:solidFill>
                <a:latin typeface="Calibri"/>
                <a:cs typeface="Calibri"/>
              </a:rPr>
              <a:t>document</a:t>
            </a:r>
            <a:r>
              <a:rPr sz="1100" spc="-10" dirty="0">
                <a:solidFill>
                  <a:srgbClr val="AEABAB"/>
                </a:solidFill>
                <a:latin typeface="Calibri"/>
                <a:cs typeface="Calibri"/>
              </a:rPr>
              <a:t> belongs</a:t>
            </a:r>
            <a:r>
              <a:rPr sz="1100" spc="-5" dirty="0">
                <a:solidFill>
                  <a:srgbClr val="AEABAB"/>
                </a:solidFill>
                <a:latin typeface="Calibri"/>
                <a:cs typeface="Calibri"/>
              </a:rPr>
              <a:t> </a:t>
            </a:r>
            <a:r>
              <a:rPr sz="1100" dirty="0">
                <a:solidFill>
                  <a:srgbClr val="AEABAB"/>
                </a:solidFill>
                <a:latin typeface="Calibri"/>
                <a:cs typeface="Calibri"/>
              </a:rPr>
              <a:t>to</a:t>
            </a:r>
            <a:r>
              <a:rPr sz="1100" spc="-10" dirty="0">
                <a:solidFill>
                  <a:srgbClr val="AEABAB"/>
                </a:solidFill>
                <a:latin typeface="Calibri"/>
                <a:cs typeface="Calibri"/>
              </a:rPr>
              <a:t> </a:t>
            </a:r>
            <a:r>
              <a:rPr sz="1100" dirty="0">
                <a:solidFill>
                  <a:srgbClr val="AEABAB"/>
                </a:solidFill>
                <a:latin typeface="Calibri"/>
                <a:cs typeface="Calibri"/>
              </a:rPr>
              <a:t>Boston Institute</a:t>
            </a:r>
            <a:r>
              <a:rPr sz="1100" spc="-50" dirty="0">
                <a:solidFill>
                  <a:srgbClr val="AEABAB"/>
                </a:solidFill>
                <a:latin typeface="Calibri"/>
                <a:cs typeface="Calibri"/>
              </a:rPr>
              <a:t> </a:t>
            </a:r>
            <a:r>
              <a:rPr sz="1100" dirty="0">
                <a:solidFill>
                  <a:srgbClr val="AEABAB"/>
                </a:solidFill>
                <a:latin typeface="Calibri"/>
                <a:cs typeface="Calibri"/>
              </a:rPr>
              <a:t>of</a:t>
            </a:r>
            <a:r>
              <a:rPr sz="1100" spc="25" dirty="0">
                <a:solidFill>
                  <a:srgbClr val="AEABAB"/>
                </a:solidFill>
                <a:latin typeface="Calibri"/>
                <a:cs typeface="Calibri"/>
              </a:rPr>
              <a:t> </a:t>
            </a:r>
            <a:r>
              <a:rPr sz="1100" spc="-10" dirty="0">
                <a:solidFill>
                  <a:srgbClr val="AEABAB"/>
                </a:solidFill>
                <a:latin typeface="Calibri"/>
                <a:cs typeface="Calibri"/>
              </a:rPr>
              <a:t>Analytics</a:t>
            </a:r>
            <a:r>
              <a:rPr sz="1100" spc="-5" dirty="0">
                <a:solidFill>
                  <a:srgbClr val="AEABAB"/>
                </a:solidFill>
                <a:latin typeface="Calibri"/>
                <a:cs typeface="Calibri"/>
              </a:rPr>
              <a:t> </a:t>
            </a:r>
            <a:r>
              <a:rPr sz="1100" dirty="0">
                <a:solidFill>
                  <a:srgbClr val="AEABAB"/>
                </a:solidFill>
                <a:latin typeface="Calibri"/>
                <a:cs typeface="Calibri"/>
              </a:rPr>
              <a:t>LLC.</a:t>
            </a:r>
            <a:r>
              <a:rPr sz="1100" spc="10" dirty="0">
                <a:solidFill>
                  <a:srgbClr val="AEABAB"/>
                </a:solidFill>
                <a:latin typeface="Calibri"/>
                <a:cs typeface="Calibri"/>
              </a:rPr>
              <a:t> </a:t>
            </a:r>
            <a:r>
              <a:rPr sz="1100" dirty="0">
                <a:solidFill>
                  <a:srgbClr val="AEABAB"/>
                </a:solidFill>
                <a:latin typeface="Calibri"/>
                <a:cs typeface="Calibri"/>
              </a:rPr>
              <a:t>Any </a:t>
            </a:r>
            <a:r>
              <a:rPr sz="1100" spc="-10" dirty="0">
                <a:solidFill>
                  <a:srgbClr val="AEABAB"/>
                </a:solidFill>
                <a:latin typeface="Calibri"/>
                <a:cs typeface="Calibri"/>
              </a:rPr>
              <a:t>unauthorized</a:t>
            </a:r>
            <a:r>
              <a:rPr sz="1100" dirty="0">
                <a:solidFill>
                  <a:srgbClr val="AEABAB"/>
                </a:solidFill>
                <a:latin typeface="Calibri"/>
                <a:cs typeface="Calibri"/>
              </a:rPr>
              <a:t> sharing</a:t>
            </a:r>
            <a:r>
              <a:rPr sz="1100" spc="-15" dirty="0">
                <a:solidFill>
                  <a:srgbClr val="AEABAB"/>
                </a:solidFill>
                <a:latin typeface="Calibri"/>
                <a:cs typeface="Calibri"/>
              </a:rPr>
              <a:t> </a:t>
            </a:r>
            <a:r>
              <a:rPr sz="1100" dirty="0">
                <a:solidFill>
                  <a:srgbClr val="AEABAB"/>
                </a:solidFill>
                <a:latin typeface="Calibri"/>
                <a:cs typeface="Calibri"/>
              </a:rPr>
              <a:t>of</a:t>
            </a:r>
            <a:r>
              <a:rPr sz="1100" spc="25" dirty="0">
                <a:solidFill>
                  <a:srgbClr val="AEABAB"/>
                </a:solidFill>
                <a:latin typeface="Calibri"/>
                <a:cs typeface="Calibri"/>
              </a:rPr>
              <a:t> </a:t>
            </a:r>
            <a:r>
              <a:rPr sz="1100" spc="-20" dirty="0">
                <a:solidFill>
                  <a:srgbClr val="AEABAB"/>
                </a:solidFill>
                <a:latin typeface="Calibri"/>
                <a:cs typeface="Calibri"/>
              </a:rPr>
              <a:t>this </a:t>
            </a:r>
            <a:r>
              <a:rPr sz="1100" dirty="0">
                <a:solidFill>
                  <a:srgbClr val="AEABAB"/>
                </a:solidFill>
                <a:latin typeface="Calibri"/>
                <a:cs typeface="Calibri"/>
              </a:rPr>
              <a:t>material</a:t>
            </a:r>
            <a:r>
              <a:rPr sz="1100" spc="10" dirty="0">
                <a:solidFill>
                  <a:srgbClr val="AEABAB"/>
                </a:solidFill>
                <a:latin typeface="Calibri"/>
                <a:cs typeface="Calibri"/>
              </a:rPr>
              <a:t> </a:t>
            </a:r>
            <a:r>
              <a:rPr sz="1100" dirty="0">
                <a:solidFill>
                  <a:srgbClr val="AEABAB"/>
                </a:solidFill>
                <a:latin typeface="Calibri"/>
                <a:cs typeface="Calibri"/>
              </a:rPr>
              <a:t>is</a:t>
            </a:r>
            <a:r>
              <a:rPr sz="1100" spc="-25" dirty="0">
                <a:solidFill>
                  <a:srgbClr val="AEABAB"/>
                </a:solidFill>
                <a:latin typeface="Calibri"/>
                <a:cs typeface="Calibri"/>
              </a:rPr>
              <a:t> </a:t>
            </a:r>
            <a:r>
              <a:rPr sz="1100" dirty="0">
                <a:solidFill>
                  <a:srgbClr val="AEABAB"/>
                </a:solidFill>
                <a:latin typeface="Calibri"/>
                <a:cs typeface="Calibri"/>
              </a:rPr>
              <a:t>prohibited</a:t>
            </a:r>
            <a:r>
              <a:rPr sz="1100" spc="-25" dirty="0">
                <a:solidFill>
                  <a:srgbClr val="AEABAB"/>
                </a:solidFill>
                <a:latin typeface="Calibri"/>
                <a:cs typeface="Calibri"/>
              </a:rPr>
              <a:t> </a:t>
            </a:r>
            <a:r>
              <a:rPr sz="1100" dirty="0">
                <a:solidFill>
                  <a:srgbClr val="AEABAB"/>
                </a:solidFill>
                <a:latin typeface="Calibri"/>
                <a:cs typeface="Calibri"/>
              </a:rPr>
              <a:t>and</a:t>
            </a:r>
            <a:r>
              <a:rPr sz="1100" spc="-20" dirty="0">
                <a:solidFill>
                  <a:srgbClr val="AEABAB"/>
                </a:solidFill>
                <a:latin typeface="Calibri"/>
                <a:cs typeface="Calibri"/>
              </a:rPr>
              <a:t> </a:t>
            </a:r>
            <a:r>
              <a:rPr sz="1100" dirty="0">
                <a:solidFill>
                  <a:srgbClr val="AEABAB"/>
                </a:solidFill>
                <a:latin typeface="Calibri"/>
                <a:cs typeface="Calibri"/>
              </a:rPr>
              <a:t>subject</a:t>
            </a:r>
            <a:r>
              <a:rPr sz="1100" spc="-35" dirty="0">
                <a:solidFill>
                  <a:srgbClr val="AEABAB"/>
                </a:solidFill>
                <a:latin typeface="Calibri"/>
                <a:cs typeface="Calibri"/>
              </a:rPr>
              <a:t> </a:t>
            </a:r>
            <a:r>
              <a:rPr sz="1100" dirty="0">
                <a:solidFill>
                  <a:srgbClr val="AEABAB"/>
                </a:solidFill>
                <a:latin typeface="Calibri"/>
                <a:cs typeface="Calibri"/>
              </a:rPr>
              <a:t>to</a:t>
            </a:r>
            <a:r>
              <a:rPr sz="1100" spc="-25" dirty="0">
                <a:solidFill>
                  <a:srgbClr val="AEABAB"/>
                </a:solidFill>
                <a:latin typeface="Calibri"/>
                <a:cs typeface="Calibri"/>
              </a:rPr>
              <a:t> </a:t>
            </a:r>
            <a:r>
              <a:rPr sz="1100" dirty="0">
                <a:solidFill>
                  <a:srgbClr val="AEABAB"/>
                </a:solidFill>
                <a:latin typeface="Calibri"/>
                <a:cs typeface="Calibri"/>
              </a:rPr>
              <a:t>legal</a:t>
            </a:r>
            <a:r>
              <a:rPr sz="1100" spc="10" dirty="0">
                <a:solidFill>
                  <a:srgbClr val="AEABAB"/>
                </a:solidFill>
                <a:latin typeface="Calibri"/>
                <a:cs typeface="Calibri"/>
              </a:rPr>
              <a:t> </a:t>
            </a:r>
            <a:r>
              <a:rPr sz="1100" dirty="0">
                <a:solidFill>
                  <a:srgbClr val="AEABAB"/>
                </a:solidFill>
                <a:latin typeface="Calibri"/>
                <a:cs typeface="Calibri"/>
              </a:rPr>
              <a:t>action</a:t>
            </a:r>
            <a:r>
              <a:rPr sz="1100" spc="-25" dirty="0">
                <a:solidFill>
                  <a:srgbClr val="AEABAB"/>
                </a:solidFill>
                <a:latin typeface="Calibri"/>
                <a:cs typeface="Calibri"/>
              </a:rPr>
              <a:t> </a:t>
            </a:r>
            <a:r>
              <a:rPr sz="1100" dirty="0">
                <a:solidFill>
                  <a:srgbClr val="AEABAB"/>
                </a:solidFill>
                <a:latin typeface="Calibri"/>
                <a:cs typeface="Calibri"/>
              </a:rPr>
              <a:t>under</a:t>
            </a:r>
            <a:r>
              <a:rPr sz="1100" spc="25" dirty="0">
                <a:solidFill>
                  <a:srgbClr val="AEABAB"/>
                </a:solidFill>
                <a:latin typeface="Calibri"/>
                <a:cs typeface="Calibri"/>
              </a:rPr>
              <a:t> </a:t>
            </a:r>
            <a:r>
              <a:rPr sz="1100" dirty="0">
                <a:solidFill>
                  <a:srgbClr val="AEABAB"/>
                </a:solidFill>
                <a:latin typeface="Calibri"/>
                <a:cs typeface="Calibri"/>
              </a:rPr>
              <a:t>breach</a:t>
            </a:r>
            <a:r>
              <a:rPr sz="1100" spc="-20" dirty="0">
                <a:solidFill>
                  <a:srgbClr val="AEABAB"/>
                </a:solidFill>
                <a:latin typeface="Calibri"/>
                <a:cs typeface="Calibri"/>
              </a:rPr>
              <a:t> </a:t>
            </a:r>
            <a:r>
              <a:rPr sz="1100" dirty="0">
                <a:solidFill>
                  <a:srgbClr val="AEABAB"/>
                </a:solidFill>
                <a:latin typeface="Calibri"/>
                <a:cs typeface="Calibri"/>
              </a:rPr>
              <a:t>of IP</a:t>
            </a:r>
            <a:r>
              <a:rPr sz="1100" spc="-15" dirty="0">
                <a:solidFill>
                  <a:srgbClr val="AEABAB"/>
                </a:solidFill>
                <a:latin typeface="Calibri"/>
                <a:cs typeface="Calibri"/>
              </a:rPr>
              <a:t> </a:t>
            </a:r>
            <a:r>
              <a:rPr sz="1100" dirty="0">
                <a:solidFill>
                  <a:srgbClr val="AEABAB"/>
                </a:solidFill>
                <a:latin typeface="Calibri"/>
                <a:cs typeface="Calibri"/>
              </a:rPr>
              <a:t>and</a:t>
            </a:r>
            <a:r>
              <a:rPr sz="1100" spc="-20" dirty="0">
                <a:solidFill>
                  <a:srgbClr val="AEABAB"/>
                </a:solidFill>
                <a:latin typeface="Calibri"/>
                <a:cs typeface="Calibri"/>
              </a:rPr>
              <a:t> </a:t>
            </a:r>
            <a:r>
              <a:rPr sz="1100" spc="-10" dirty="0">
                <a:solidFill>
                  <a:srgbClr val="AEABAB"/>
                </a:solidFill>
                <a:latin typeface="Calibri"/>
                <a:cs typeface="Calibri"/>
              </a:rPr>
              <a:t>confidentiality</a:t>
            </a:r>
            <a:r>
              <a:rPr sz="1100" spc="-15" dirty="0">
                <a:solidFill>
                  <a:srgbClr val="AEABAB"/>
                </a:solidFill>
                <a:latin typeface="Calibri"/>
                <a:cs typeface="Calibri"/>
              </a:rPr>
              <a:t> </a:t>
            </a:r>
            <a:r>
              <a:rPr sz="1100" spc="-10" dirty="0">
                <a:solidFill>
                  <a:srgbClr val="AEABAB"/>
                </a:solidFill>
                <a:latin typeface="Calibri"/>
                <a:cs typeface="Calibri"/>
              </a:rPr>
              <a:t>clauses.</a:t>
            </a:r>
            <a:endParaRPr sz="1100">
              <a:latin typeface="Calibri"/>
              <a:cs typeface="Calibri"/>
            </a:endParaRPr>
          </a:p>
        </p:txBody>
      </p:sp>
      <p:grpSp>
        <p:nvGrpSpPr>
          <p:cNvPr id="3" name="object 3"/>
          <p:cNvGrpSpPr/>
          <p:nvPr/>
        </p:nvGrpSpPr>
        <p:grpSpPr>
          <a:xfrm>
            <a:off x="0" y="0"/>
            <a:ext cx="12192000" cy="6858000"/>
            <a:chOff x="0" y="0"/>
            <a:chExt cx="12192000" cy="6858000"/>
          </a:xfrm>
        </p:grpSpPr>
        <p:pic>
          <p:nvPicPr>
            <p:cNvPr id="4" name="object 4"/>
            <p:cNvPicPr/>
            <p:nvPr/>
          </p:nvPicPr>
          <p:blipFill>
            <a:blip r:embed="rId2" cstate="print"/>
            <a:stretch>
              <a:fillRect/>
            </a:stretch>
          </p:blipFill>
          <p:spPr>
            <a:xfrm>
              <a:off x="0" y="0"/>
              <a:ext cx="12192000" cy="6857997"/>
            </a:xfrm>
            <a:prstGeom prst="rect">
              <a:avLst/>
            </a:prstGeom>
          </p:spPr>
        </p:pic>
        <p:pic>
          <p:nvPicPr>
            <p:cNvPr id="5" name="object 5"/>
            <p:cNvPicPr/>
            <p:nvPr/>
          </p:nvPicPr>
          <p:blipFill>
            <a:blip r:embed="rId3" cstate="print"/>
            <a:stretch>
              <a:fillRect/>
            </a:stretch>
          </p:blipFill>
          <p:spPr>
            <a:xfrm>
              <a:off x="4019550" y="914400"/>
              <a:ext cx="5153025" cy="1419225"/>
            </a:xfrm>
            <a:prstGeom prst="rect">
              <a:avLst/>
            </a:prstGeom>
          </p:spPr>
        </p:pic>
      </p:grpSp>
      <p:sp>
        <p:nvSpPr>
          <p:cNvPr id="6" name="object 6"/>
          <p:cNvSpPr txBox="1">
            <a:spLocks noGrp="1"/>
          </p:cNvSpPr>
          <p:nvPr>
            <p:ph type="title"/>
          </p:nvPr>
        </p:nvSpPr>
        <p:spPr>
          <a:xfrm>
            <a:off x="381000" y="3229225"/>
            <a:ext cx="11506200" cy="693780"/>
          </a:xfrm>
          <a:prstGeom prst="rect">
            <a:avLst/>
          </a:prstGeom>
        </p:spPr>
        <p:txBody>
          <a:bodyPr vert="horz" wrap="square" lIns="0" tIns="16510" rIns="0" bIns="0" rtlCol="0">
            <a:spAutoFit/>
          </a:bodyPr>
          <a:lstStyle/>
          <a:p>
            <a:pPr marL="12700" algn="ctr">
              <a:lnSpc>
                <a:spcPct val="100000"/>
              </a:lnSpc>
              <a:spcBef>
                <a:spcPts val="130"/>
              </a:spcBef>
            </a:pPr>
            <a:r>
              <a:rPr lang="en-IN" sz="4400" dirty="0">
                <a:solidFill>
                  <a:srgbClr val="FFFFFF"/>
                </a:solidFill>
              </a:rPr>
              <a:t>Insurance Customer Response Prediction</a:t>
            </a:r>
            <a:endParaRPr lang="en-IN"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6750" y="3594671"/>
            <a:ext cx="3735070" cy="941069"/>
          </a:xfrm>
          <a:prstGeom prst="rect">
            <a:avLst/>
          </a:prstGeom>
        </p:spPr>
        <p:txBody>
          <a:bodyPr vert="horz" wrap="square" lIns="0" tIns="13335" rIns="0" bIns="0" rtlCol="0">
            <a:spAutoFit/>
          </a:bodyPr>
          <a:lstStyle/>
          <a:p>
            <a:pPr marL="12700">
              <a:lnSpc>
                <a:spcPct val="100000"/>
              </a:lnSpc>
              <a:spcBef>
                <a:spcPts val="105"/>
              </a:spcBef>
            </a:pPr>
            <a:r>
              <a:rPr sz="6000" dirty="0"/>
              <a:t>Questions</a:t>
            </a:r>
            <a:r>
              <a:rPr sz="6000" spc="-114" dirty="0"/>
              <a:t> </a:t>
            </a:r>
            <a:r>
              <a:rPr sz="6000" spc="-50" dirty="0"/>
              <a:t>?</a:t>
            </a:r>
            <a:endParaRPr sz="6000"/>
          </a:p>
        </p:txBody>
      </p:sp>
      <p:sp>
        <p:nvSpPr>
          <p:cNvPr id="3" name="object 3"/>
          <p:cNvSpPr txBox="1">
            <a:spLocks noGrp="1"/>
          </p:cNvSpPr>
          <p:nvPr>
            <p:ph type="ftr" sz="quarter" idx="5"/>
          </p:nvPr>
        </p:nvSpPr>
        <p:spPr>
          <a:prstGeom prst="rect">
            <a:avLst/>
          </a:prstGeom>
        </p:spPr>
        <p:txBody>
          <a:bodyPr vert="horz" wrap="square" lIns="0" tIns="19050" rIns="0" bIns="0" rtlCol="0">
            <a:spAutoFit/>
          </a:bodyPr>
          <a:lstStyle/>
          <a:p>
            <a:pPr marL="12700" marR="5080">
              <a:lnSpc>
                <a:spcPts val="1280"/>
              </a:lnSpc>
              <a:spcBef>
                <a:spcPts val="150"/>
              </a:spcBef>
            </a:pPr>
            <a:r>
              <a:rPr b="1" spc="-10" dirty="0">
                <a:latin typeface="Calibri"/>
                <a:cs typeface="Calibri"/>
              </a:rPr>
              <a:t>CONFIDENTIAL</a:t>
            </a:r>
            <a:r>
              <a:rPr spc="-10" dirty="0"/>
              <a:t>: </a:t>
            </a:r>
            <a:r>
              <a:rPr dirty="0"/>
              <a:t>The</a:t>
            </a:r>
            <a:r>
              <a:rPr spc="30" dirty="0"/>
              <a:t> </a:t>
            </a:r>
            <a:r>
              <a:rPr dirty="0"/>
              <a:t>information</a:t>
            </a:r>
            <a:r>
              <a:rPr spc="-5" dirty="0"/>
              <a:t> </a:t>
            </a:r>
            <a:r>
              <a:rPr dirty="0"/>
              <a:t>in this</a:t>
            </a:r>
            <a:r>
              <a:rPr spc="-5" dirty="0"/>
              <a:t> </a:t>
            </a:r>
            <a:r>
              <a:rPr dirty="0"/>
              <a:t>document</a:t>
            </a:r>
            <a:r>
              <a:rPr spc="-10" dirty="0"/>
              <a:t> belongs</a:t>
            </a:r>
            <a:r>
              <a:rPr spc="-5" dirty="0"/>
              <a:t> </a:t>
            </a:r>
            <a:r>
              <a:rPr dirty="0"/>
              <a:t>to</a:t>
            </a:r>
            <a:r>
              <a:rPr spc="-10" dirty="0"/>
              <a:t> </a:t>
            </a:r>
            <a:r>
              <a:rPr dirty="0"/>
              <a:t>Boston Institute</a:t>
            </a:r>
            <a:r>
              <a:rPr spc="-50" dirty="0"/>
              <a:t> </a:t>
            </a:r>
            <a:r>
              <a:rPr dirty="0"/>
              <a:t>of</a:t>
            </a:r>
            <a:r>
              <a:rPr spc="25" dirty="0"/>
              <a:t> </a:t>
            </a:r>
            <a:r>
              <a:rPr spc="-10" dirty="0"/>
              <a:t>Analytics</a:t>
            </a:r>
            <a:r>
              <a:rPr spc="-5" dirty="0"/>
              <a:t> </a:t>
            </a:r>
            <a:r>
              <a:rPr dirty="0"/>
              <a:t>LLC.</a:t>
            </a:r>
            <a:r>
              <a:rPr spc="10" dirty="0"/>
              <a:t> </a:t>
            </a:r>
            <a:r>
              <a:rPr dirty="0"/>
              <a:t>Any </a:t>
            </a:r>
            <a:r>
              <a:rPr spc="-10" dirty="0"/>
              <a:t>unauthorized</a:t>
            </a:r>
            <a:r>
              <a:rPr dirty="0"/>
              <a:t> sharing</a:t>
            </a:r>
            <a:r>
              <a:rPr spc="-15" dirty="0"/>
              <a:t> </a:t>
            </a:r>
            <a:r>
              <a:rPr dirty="0"/>
              <a:t>of</a:t>
            </a:r>
            <a:r>
              <a:rPr spc="25" dirty="0"/>
              <a:t> </a:t>
            </a:r>
            <a:r>
              <a:rPr spc="-20" dirty="0"/>
              <a:t>this </a:t>
            </a:r>
            <a:r>
              <a:rPr dirty="0"/>
              <a:t>material</a:t>
            </a:r>
            <a:r>
              <a:rPr spc="10" dirty="0"/>
              <a:t> </a:t>
            </a:r>
            <a:r>
              <a:rPr dirty="0"/>
              <a:t>is</a:t>
            </a:r>
            <a:r>
              <a:rPr spc="-25" dirty="0"/>
              <a:t> </a:t>
            </a:r>
            <a:r>
              <a:rPr dirty="0"/>
              <a:t>prohibited</a:t>
            </a:r>
            <a:r>
              <a:rPr spc="-25" dirty="0"/>
              <a:t> </a:t>
            </a:r>
            <a:r>
              <a:rPr dirty="0"/>
              <a:t>and</a:t>
            </a:r>
            <a:r>
              <a:rPr spc="-20" dirty="0"/>
              <a:t> </a:t>
            </a:r>
            <a:r>
              <a:rPr dirty="0"/>
              <a:t>subject</a:t>
            </a:r>
            <a:r>
              <a:rPr spc="-35" dirty="0"/>
              <a:t> </a:t>
            </a:r>
            <a:r>
              <a:rPr dirty="0"/>
              <a:t>to</a:t>
            </a:r>
            <a:r>
              <a:rPr spc="-25" dirty="0"/>
              <a:t> </a:t>
            </a:r>
            <a:r>
              <a:rPr dirty="0"/>
              <a:t>legal</a:t>
            </a:r>
            <a:r>
              <a:rPr spc="10" dirty="0"/>
              <a:t> </a:t>
            </a:r>
            <a:r>
              <a:rPr dirty="0"/>
              <a:t>action</a:t>
            </a:r>
            <a:r>
              <a:rPr spc="-25" dirty="0"/>
              <a:t> </a:t>
            </a:r>
            <a:r>
              <a:rPr dirty="0"/>
              <a:t>under</a:t>
            </a:r>
            <a:r>
              <a:rPr spc="25" dirty="0"/>
              <a:t> </a:t>
            </a:r>
            <a:r>
              <a:rPr dirty="0"/>
              <a:t>breach</a:t>
            </a:r>
            <a:r>
              <a:rPr spc="-20" dirty="0"/>
              <a:t> </a:t>
            </a:r>
            <a:r>
              <a:rPr dirty="0"/>
              <a:t>of IP</a:t>
            </a:r>
            <a:r>
              <a:rPr spc="-15" dirty="0"/>
              <a:t> </a:t>
            </a:r>
            <a:r>
              <a:rPr dirty="0"/>
              <a:t>and</a:t>
            </a:r>
            <a:r>
              <a:rPr spc="-20" dirty="0"/>
              <a:t> </a:t>
            </a:r>
            <a:r>
              <a:rPr spc="-10" dirty="0"/>
              <a:t>confidentiality</a:t>
            </a:r>
            <a:r>
              <a:rPr spc="-15" dirty="0"/>
              <a:t> </a:t>
            </a:r>
            <a:r>
              <a:rPr spc="-10" dirty="0"/>
              <a:t>clauses.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9450" y="6227946"/>
            <a:ext cx="7187565" cy="337185"/>
          </a:xfrm>
          <a:prstGeom prst="rect">
            <a:avLst/>
          </a:prstGeom>
        </p:spPr>
        <p:txBody>
          <a:bodyPr vert="horz" wrap="square" lIns="0" tIns="6350" rIns="0" bIns="0" rtlCol="0">
            <a:spAutoFit/>
          </a:bodyPr>
          <a:lstStyle/>
          <a:p>
            <a:pPr>
              <a:lnSpc>
                <a:spcPts val="1280"/>
              </a:lnSpc>
              <a:spcBef>
                <a:spcPts val="50"/>
              </a:spcBef>
            </a:pPr>
            <a:r>
              <a:rPr sz="1100" b="1" spc="-10" dirty="0">
                <a:solidFill>
                  <a:srgbClr val="AEABAB"/>
                </a:solidFill>
                <a:latin typeface="Calibri"/>
                <a:cs typeface="Calibri"/>
              </a:rPr>
              <a:t>CONFIDENTIAL</a:t>
            </a:r>
            <a:r>
              <a:rPr sz="1100" spc="-10" dirty="0">
                <a:solidFill>
                  <a:srgbClr val="AEABAB"/>
                </a:solidFill>
                <a:latin typeface="Calibri"/>
                <a:cs typeface="Calibri"/>
              </a:rPr>
              <a:t>: </a:t>
            </a:r>
            <a:r>
              <a:rPr sz="1100" dirty="0">
                <a:solidFill>
                  <a:srgbClr val="AEABAB"/>
                </a:solidFill>
                <a:latin typeface="Calibri"/>
                <a:cs typeface="Calibri"/>
              </a:rPr>
              <a:t>The</a:t>
            </a:r>
            <a:r>
              <a:rPr sz="1100" spc="30" dirty="0">
                <a:solidFill>
                  <a:srgbClr val="AEABAB"/>
                </a:solidFill>
                <a:latin typeface="Calibri"/>
                <a:cs typeface="Calibri"/>
              </a:rPr>
              <a:t> </a:t>
            </a:r>
            <a:r>
              <a:rPr sz="1100" dirty="0">
                <a:solidFill>
                  <a:srgbClr val="AEABAB"/>
                </a:solidFill>
                <a:latin typeface="Calibri"/>
                <a:cs typeface="Calibri"/>
              </a:rPr>
              <a:t>information</a:t>
            </a:r>
            <a:r>
              <a:rPr sz="1100" spc="-5" dirty="0">
                <a:solidFill>
                  <a:srgbClr val="AEABAB"/>
                </a:solidFill>
                <a:latin typeface="Calibri"/>
                <a:cs typeface="Calibri"/>
              </a:rPr>
              <a:t> </a:t>
            </a:r>
            <a:r>
              <a:rPr sz="1100" dirty="0">
                <a:solidFill>
                  <a:srgbClr val="AEABAB"/>
                </a:solidFill>
                <a:latin typeface="Calibri"/>
                <a:cs typeface="Calibri"/>
              </a:rPr>
              <a:t>in this</a:t>
            </a:r>
            <a:r>
              <a:rPr sz="1100" spc="-5" dirty="0">
                <a:solidFill>
                  <a:srgbClr val="AEABAB"/>
                </a:solidFill>
                <a:latin typeface="Calibri"/>
                <a:cs typeface="Calibri"/>
              </a:rPr>
              <a:t> </a:t>
            </a:r>
            <a:r>
              <a:rPr sz="1100" dirty="0">
                <a:solidFill>
                  <a:srgbClr val="AEABAB"/>
                </a:solidFill>
                <a:latin typeface="Calibri"/>
                <a:cs typeface="Calibri"/>
              </a:rPr>
              <a:t>document</a:t>
            </a:r>
            <a:r>
              <a:rPr sz="1100" spc="-10" dirty="0">
                <a:solidFill>
                  <a:srgbClr val="AEABAB"/>
                </a:solidFill>
                <a:latin typeface="Calibri"/>
                <a:cs typeface="Calibri"/>
              </a:rPr>
              <a:t> belongs</a:t>
            </a:r>
            <a:r>
              <a:rPr sz="1100" spc="-5" dirty="0">
                <a:solidFill>
                  <a:srgbClr val="AEABAB"/>
                </a:solidFill>
                <a:latin typeface="Calibri"/>
                <a:cs typeface="Calibri"/>
              </a:rPr>
              <a:t> </a:t>
            </a:r>
            <a:r>
              <a:rPr sz="1100" dirty="0">
                <a:solidFill>
                  <a:srgbClr val="AEABAB"/>
                </a:solidFill>
                <a:latin typeface="Calibri"/>
                <a:cs typeface="Calibri"/>
              </a:rPr>
              <a:t>to</a:t>
            </a:r>
            <a:r>
              <a:rPr sz="1100" spc="-10" dirty="0">
                <a:solidFill>
                  <a:srgbClr val="AEABAB"/>
                </a:solidFill>
                <a:latin typeface="Calibri"/>
                <a:cs typeface="Calibri"/>
              </a:rPr>
              <a:t> </a:t>
            </a:r>
            <a:r>
              <a:rPr sz="1100" dirty="0">
                <a:solidFill>
                  <a:srgbClr val="AEABAB"/>
                </a:solidFill>
                <a:latin typeface="Calibri"/>
                <a:cs typeface="Calibri"/>
              </a:rPr>
              <a:t>Boston Institute</a:t>
            </a:r>
            <a:r>
              <a:rPr sz="1100" spc="-50" dirty="0">
                <a:solidFill>
                  <a:srgbClr val="AEABAB"/>
                </a:solidFill>
                <a:latin typeface="Calibri"/>
                <a:cs typeface="Calibri"/>
              </a:rPr>
              <a:t> </a:t>
            </a:r>
            <a:r>
              <a:rPr sz="1100" dirty="0">
                <a:solidFill>
                  <a:srgbClr val="AEABAB"/>
                </a:solidFill>
                <a:latin typeface="Calibri"/>
                <a:cs typeface="Calibri"/>
              </a:rPr>
              <a:t>of</a:t>
            </a:r>
            <a:r>
              <a:rPr sz="1100" spc="25" dirty="0">
                <a:solidFill>
                  <a:srgbClr val="AEABAB"/>
                </a:solidFill>
                <a:latin typeface="Calibri"/>
                <a:cs typeface="Calibri"/>
              </a:rPr>
              <a:t> </a:t>
            </a:r>
            <a:r>
              <a:rPr sz="1100" spc="-10" dirty="0">
                <a:solidFill>
                  <a:srgbClr val="AEABAB"/>
                </a:solidFill>
                <a:latin typeface="Calibri"/>
                <a:cs typeface="Calibri"/>
              </a:rPr>
              <a:t>Analytics</a:t>
            </a:r>
            <a:r>
              <a:rPr sz="1100" spc="-5" dirty="0">
                <a:solidFill>
                  <a:srgbClr val="AEABAB"/>
                </a:solidFill>
                <a:latin typeface="Calibri"/>
                <a:cs typeface="Calibri"/>
              </a:rPr>
              <a:t> </a:t>
            </a:r>
            <a:r>
              <a:rPr sz="1100" dirty="0">
                <a:solidFill>
                  <a:srgbClr val="AEABAB"/>
                </a:solidFill>
                <a:latin typeface="Calibri"/>
                <a:cs typeface="Calibri"/>
              </a:rPr>
              <a:t>LLC.</a:t>
            </a:r>
            <a:r>
              <a:rPr sz="1100" spc="10" dirty="0">
                <a:solidFill>
                  <a:srgbClr val="AEABAB"/>
                </a:solidFill>
                <a:latin typeface="Calibri"/>
                <a:cs typeface="Calibri"/>
              </a:rPr>
              <a:t> </a:t>
            </a:r>
            <a:r>
              <a:rPr sz="1100" dirty="0">
                <a:solidFill>
                  <a:srgbClr val="AEABAB"/>
                </a:solidFill>
                <a:latin typeface="Calibri"/>
                <a:cs typeface="Calibri"/>
              </a:rPr>
              <a:t>Any </a:t>
            </a:r>
            <a:r>
              <a:rPr sz="1100" spc="-10" dirty="0">
                <a:solidFill>
                  <a:srgbClr val="AEABAB"/>
                </a:solidFill>
                <a:latin typeface="Calibri"/>
                <a:cs typeface="Calibri"/>
              </a:rPr>
              <a:t>unauthorized</a:t>
            </a:r>
            <a:r>
              <a:rPr sz="1100" dirty="0">
                <a:solidFill>
                  <a:srgbClr val="AEABAB"/>
                </a:solidFill>
                <a:latin typeface="Calibri"/>
                <a:cs typeface="Calibri"/>
              </a:rPr>
              <a:t> sharing</a:t>
            </a:r>
            <a:r>
              <a:rPr sz="1100" spc="-15" dirty="0">
                <a:solidFill>
                  <a:srgbClr val="AEABAB"/>
                </a:solidFill>
                <a:latin typeface="Calibri"/>
                <a:cs typeface="Calibri"/>
              </a:rPr>
              <a:t> </a:t>
            </a:r>
            <a:r>
              <a:rPr sz="1100" dirty="0">
                <a:solidFill>
                  <a:srgbClr val="AEABAB"/>
                </a:solidFill>
                <a:latin typeface="Calibri"/>
                <a:cs typeface="Calibri"/>
              </a:rPr>
              <a:t>of</a:t>
            </a:r>
            <a:r>
              <a:rPr sz="1100" spc="25" dirty="0">
                <a:solidFill>
                  <a:srgbClr val="AEABAB"/>
                </a:solidFill>
                <a:latin typeface="Calibri"/>
                <a:cs typeface="Calibri"/>
              </a:rPr>
              <a:t> </a:t>
            </a:r>
            <a:r>
              <a:rPr sz="1100" spc="-20" dirty="0">
                <a:solidFill>
                  <a:srgbClr val="AEABAB"/>
                </a:solidFill>
                <a:latin typeface="Calibri"/>
                <a:cs typeface="Calibri"/>
              </a:rPr>
              <a:t>this </a:t>
            </a:r>
            <a:r>
              <a:rPr sz="1100" dirty="0">
                <a:solidFill>
                  <a:srgbClr val="AEABAB"/>
                </a:solidFill>
                <a:latin typeface="Calibri"/>
                <a:cs typeface="Calibri"/>
              </a:rPr>
              <a:t>material</a:t>
            </a:r>
            <a:r>
              <a:rPr sz="1100" spc="10" dirty="0">
                <a:solidFill>
                  <a:srgbClr val="AEABAB"/>
                </a:solidFill>
                <a:latin typeface="Calibri"/>
                <a:cs typeface="Calibri"/>
              </a:rPr>
              <a:t> </a:t>
            </a:r>
            <a:r>
              <a:rPr sz="1100" dirty="0">
                <a:solidFill>
                  <a:srgbClr val="AEABAB"/>
                </a:solidFill>
                <a:latin typeface="Calibri"/>
                <a:cs typeface="Calibri"/>
              </a:rPr>
              <a:t>is</a:t>
            </a:r>
            <a:r>
              <a:rPr sz="1100" spc="-25" dirty="0">
                <a:solidFill>
                  <a:srgbClr val="AEABAB"/>
                </a:solidFill>
                <a:latin typeface="Calibri"/>
                <a:cs typeface="Calibri"/>
              </a:rPr>
              <a:t> </a:t>
            </a:r>
            <a:r>
              <a:rPr sz="1100" dirty="0">
                <a:solidFill>
                  <a:srgbClr val="AEABAB"/>
                </a:solidFill>
                <a:latin typeface="Calibri"/>
                <a:cs typeface="Calibri"/>
              </a:rPr>
              <a:t>prohibited</a:t>
            </a:r>
            <a:r>
              <a:rPr sz="1100" spc="-25" dirty="0">
                <a:solidFill>
                  <a:srgbClr val="AEABAB"/>
                </a:solidFill>
                <a:latin typeface="Calibri"/>
                <a:cs typeface="Calibri"/>
              </a:rPr>
              <a:t> </a:t>
            </a:r>
            <a:r>
              <a:rPr sz="1100" dirty="0">
                <a:solidFill>
                  <a:srgbClr val="AEABAB"/>
                </a:solidFill>
                <a:latin typeface="Calibri"/>
                <a:cs typeface="Calibri"/>
              </a:rPr>
              <a:t>and</a:t>
            </a:r>
            <a:r>
              <a:rPr sz="1100" spc="-20" dirty="0">
                <a:solidFill>
                  <a:srgbClr val="AEABAB"/>
                </a:solidFill>
                <a:latin typeface="Calibri"/>
                <a:cs typeface="Calibri"/>
              </a:rPr>
              <a:t> </a:t>
            </a:r>
            <a:r>
              <a:rPr sz="1100" dirty="0">
                <a:solidFill>
                  <a:srgbClr val="AEABAB"/>
                </a:solidFill>
                <a:latin typeface="Calibri"/>
                <a:cs typeface="Calibri"/>
              </a:rPr>
              <a:t>subject</a:t>
            </a:r>
            <a:r>
              <a:rPr sz="1100" spc="-35" dirty="0">
                <a:solidFill>
                  <a:srgbClr val="AEABAB"/>
                </a:solidFill>
                <a:latin typeface="Calibri"/>
                <a:cs typeface="Calibri"/>
              </a:rPr>
              <a:t> </a:t>
            </a:r>
            <a:r>
              <a:rPr sz="1100" dirty="0">
                <a:solidFill>
                  <a:srgbClr val="AEABAB"/>
                </a:solidFill>
                <a:latin typeface="Calibri"/>
                <a:cs typeface="Calibri"/>
              </a:rPr>
              <a:t>to</a:t>
            </a:r>
            <a:r>
              <a:rPr sz="1100" spc="-25" dirty="0">
                <a:solidFill>
                  <a:srgbClr val="AEABAB"/>
                </a:solidFill>
                <a:latin typeface="Calibri"/>
                <a:cs typeface="Calibri"/>
              </a:rPr>
              <a:t> </a:t>
            </a:r>
            <a:r>
              <a:rPr sz="1100" dirty="0">
                <a:solidFill>
                  <a:srgbClr val="AEABAB"/>
                </a:solidFill>
                <a:latin typeface="Calibri"/>
                <a:cs typeface="Calibri"/>
              </a:rPr>
              <a:t>legal</a:t>
            </a:r>
            <a:r>
              <a:rPr sz="1100" spc="10" dirty="0">
                <a:solidFill>
                  <a:srgbClr val="AEABAB"/>
                </a:solidFill>
                <a:latin typeface="Calibri"/>
                <a:cs typeface="Calibri"/>
              </a:rPr>
              <a:t> </a:t>
            </a:r>
            <a:r>
              <a:rPr sz="1100" dirty="0">
                <a:solidFill>
                  <a:srgbClr val="AEABAB"/>
                </a:solidFill>
                <a:latin typeface="Calibri"/>
                <a:cs typeface="Calibri"/>
              </a:rPr>
              <a:t>action</a:t>
            </a:r>
            <a:r>
              <a:rPr sz="1100" spc="-25" dirty="0">
                <a:solidFill>
                  <a:srgbClr val="AEABAB"/>
                </a:solidFill>
                <a:latin typeface="Calibri"/>
                <a:cs typeface="Calibri"/>
              </a:rPr>
              <a:t> </a:t>
            </a:r>
            <a:r>
              <a:rPr sz="1100" dirty="0">
                <a:solidFill>
                  <a:srgbClr val="AEABAB"/>
                </a:solidFill>
                <a:latin typeface="Calibri"/>
                <a:cs typeface="Calibri"/>
              </a:rPr>
              <a:t>under</a:t>
            </a:r>
            <a:r>
              <a:rPr sz="1100" spc="25" dirty="0">
                <a:solidFill>
                  <a:srgbClr val="AEABAB"/>
                </a:solidFill>
                <a:latin typeface="Calibri"/>
                <a:cs typeface="Calibri"/>
              </a:rPr>
              <a:t> </a:t>
            </a:r>
            <a:r>
              <a:rPr sz="1100" dirty="0">
                <a:solidFill>
                  <a:srgbClr val="AEABAB"/>
                </a:solidFill>
                <a:latin typeface="Calibri"/>
                <a:cs typeface="Calibri"/>
              </a:rPr>
              <a:t>breach</a:t>
            </a:r>
            <a:r>
              <a:rPr sz="1100" spc="-20" dirty="0">
                <a:solidFill>
                  <a:srgbClr val="AEABAB"/>
                </a:solidFill>
                <a:latin typeface="Calibri"/>
                <a:cs typeface="Calibri"/>
              </a:rPr>
              <a:t> </a:t>
            </a:r>
            <a:r>
              <a:rPr sz="1100" dirty="0">
                <a:solidFill>
                  <a:srgbClr val="AEABAB"/>
                </a:solidFill>
                <a:latin typeface="Calibri"/>
                <a:cs typeface="Calibri"/>
              </a:rPr>
              <a:t>of IP</a:t>
            </a:r>
            <a:r>
              <a:rPr sz="1100" spc="-15" dirty="0">
                <a:solidFill>
                  <a:srgbClr val="AEABAB"/>
                </a:solidFill>
                <a:latin typeface="Calibri"/>
                <a:cs typeface="Calibri"/>
              </a:rPr>
              <a:t> </a:t>
            </a:r>
            <a:r>
              <a:rPr sz="1100" dirty="0">
                <a:solidFill>
                  <a:srgbClr val="AEABAB"/>
                </a:solidFill>
                <a:latin typeface="Calibri"/>
                <a:cs typeface="Calibri"/>
              </a:rPr>
              <a:t>and</a:t>
            </a:r>
            <a:r>
              <a:rPr sz="1100" spc="-20" dirty="0">
                <a:solidFill>
                  <a:srgbClr val="AEABAB"/>
                </a:solidFill>
                <a:latin typeface="Calibri"/>
                <a:cs typeface="Calibri"/>
              </a:rPr>
              <a:t> </a:t>
            </a:r>
            <a:r>
              <a:rPr sz="1100" spc="-10" dirty="0">
                <a:solidFill>
                  <a:srgbClr val="AEABAB"/>
                </a:solidFill>
                <a:latin typeface="Calibri"/>
                <a:cs typeface="Calibri"/>
              </a:rPr>
              <a:t>confidentiality</a:t>
            </a:r>
            <a:r>
              <a:rPr sz="1100" spc="-15" dirty="0">
                <a:solidFill>
                  <a:srgbClr val="AEABAB"/>
                </a:solidFill>
                <a:latin typeface="Calibri"/>
                <a:cs typeface="Calibri"/>
              </a:rPr>
              <a:t> </a:t>
            </a:r>
            <a:r>
              <a:rPr sz="1100" spc="-10" dirty="0">
                <a:solidFill>
                  <a:srgbClr val="AEABAB"/>
                </a:solidFill>
                <a:latin typeface="Calibri"/>
                <a:cs typeface="Calibri"/>
              </a:rPr>
              <a:t>clauses.</a:t>
            </a:r>
            <a:endParaRPr sz="1100">
              <a:latin typeface="Calibri"/>
              <a:cs typeface="Calibri"/>
            </a:endParaRPr>
          </a:p>
        </p:txBody>
      </p:sp>
      <p:pic>
        <p:nvPicPr>
          <p:cNvPr id="3" name="object 3"/>
          <p:cNvPicPr/>
          <p:nvPr/>
        </p:nvPicPr>
        <p:blipFill>
          <a:blip r:embed="rId2" cstate="print"/>
          <a:stretch>
            <a:fillRect/>
          </a:stretch>
        </p:blipFill>
        <p:spPr>
          <a:xfrm>
            <a:off x="0" y="0"/>
            <a:ext cx="12192000" cy="6857997"/>
          </a:xfrm>
          <a:prstGeom prst="rect">
            <a:avLst/>
          </a:prstGeom>
        </p:spPr>
      </p:pic>
      <p:sp>
        <p:nvSpPr>
          <p:cNvPr id="4" name="object 4"/>
          <p:cNvSpPr txBox="1">
            <a:spLocks noGrp="1"/>
          </p:cNvSpPr>
          <p:nvPr>
            <p:ph type="title"/>
          </p:nvPr>
        </p:nvSpPr>
        <p:spPr>
          <a:xfrm>
            <a:off x="4157345" y="2405443"/>
            <a:ext cx="3881120" cy="1032510"/>
          </a:xfrm>
          <a:prstGeom prst="rect">
            <a:avLst/>
          </a:prstGeom>
        </p:spPr>
        <p:txBody>
          <a:bodyPr vert="horz" wrap="square" lIns="0" tIns="13335" rIns="0" bIns="0" rtlCol="0">
            <a:spAutoFit/>
          </a:bodyPr>
          <a:lstStyle/>
          <a:p>
            <a:pPr marL="12700">
              <a:lnSpc>
                <a:spcPct val="100000"/>
              </a:lnSpc>
              <a:spcBef>
                <a:spcPts val="105"/>
              </a:spcBef>
            </a:pPr>
            <a:r>
              <a:rPr sz="6600" dirty="0">
                <a:solidFill>
                  <a:srgbClr val="FFFFFF"/>
                </a:solidFill>
              </a:rPr>
              <a:t>Thank</a:t>
            </a:r>
            <a:r>
              <a:rPr sz="6600" spc="-110" dirty="0">
                <a:solidFill>
                  <a:srgbClr val="FFFFFF"/>
                </a:solidFill>
              </a:rPr>
              <a:t> </a:t>
            </a:r>
            <a:r>
              <a:rPr sz="6600" spc="-470" dirty="0">
                <a:solidFill>
                  <a:srgbClr val="FFFFFF"/>
                </a:solidFill>
              </a:rPr>
              <a:t>Y</a:t>
            </a:r>
            <a:r>
              <a:rPr sz="6600" spc="15" dirty="0">
                <a:solidFill>
                  <a:srgbClr val="FFFFFF"/>
                </a:solidFill>
              </a:rPr>
              <a:t>o</a:t>
            </a:r>
            <a:r>
              <a:rPr sz="6600" spc="20" dirty="0">
                <a:solidFill>
                  <a:srgbClr val="FFFFFF"/>
                </a:solidFill>
              </a:rPr>
              <a:t>u</a:t>
            </a:r>
            <a:r>
              <a:rPr sz="6600" spc="40" dirty="0">
                <a:solidFill>
                  <a:srgbClr val="FFFFFF"/>
                </a:solidFill>
              </a:rPr>
              <a:t>!</a:t>
            </a:r>
            <a:endParaRPr sz="6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6750" y="588644"/>
            <a:ext cx="1380489" cy="532197"/>
          </a:xfrm>
          <a:prstGeom prst="rect">
            <a:avLst/>
          </a:prstGeom>
        </p:spPr>
        <p:txBody>
          <a:bodyPr vert="horz" wrap="square" lIns="0" tIns="16510" rIns="0" bIns="0" rtlCol="0">
            <a:spAutoFit/>
          </a:bodyPr>
          <a:lstStyle/>
          <a:p>
            <a:pPr marL="12700">
              <a:lnSpc>
                <a:spcPct val="100000"/>
              </a:lnSpc>
              <a:spcBef>
                <a:spcPts val="130"/>
              </a:spcBef>
            </a:pPr>
            <a:r>
              <a:rPr spc="-10" dirty="0"/>
              <a:t>Agenda</a:t>
            </a:r>
          </a:p>
        </p:txBody>
      </p:sp>
      <p:sp>
        <p:nvSpPr>
          <p:cNvPr id="3" name="object 3"/>
          <p:cNvSpPr txBox="1">
            <a:spLocks noGrp="1"/>
          </p:cNvSpPr>
          <p:nvPr>
            <p:ph type="ftr" sz="quarter" idx="5"/>
          </p:nvPr>
        </p:nvSpPr>
        <p:spPr>
          <a:prstGeom prst="rect">
            <a:avLst/>
          </a:prstGeom>
        </p:spPr>
        <p:txBody>
          <a:bodyPr vert="horz" wrap="square" lIns="0" tIns="19050" rIns="0" bIns="0" rtlCol="0">
            <a:spAutoFit/>
          </a:bodyPr>
          <a:lstStyle/>
          <a:p>
            <a:pPr marL="12700" marR="5080">
              <a:lnSpc>
                <a:spcPts val="1280"/>
              </a:lnSpc>
              <a:spcBef>
                <a:spcPts val="150"/>
              </a:spcBef>
            </a:pPr>
            <a:r>
              <a:rPr b="1" spc="-10" dirty="0">
                <a:latin typeface="Calibri"/>
                <a:cs typeface="Calibri"/>
              </a:rPr>
              <a:t>CONFIDENTIAL</a:t>
            </a:r>
            <a:r>
              <a:rPr spc="-10" dirty="0"/>
              <a:t>: </a:t>
            </a:r>
            <a:r>
              <a:rPr dirty="0"/>
              <a:t>The</a:t>
            </a:r>
            <a:r>
              <a:rPr spc="30" dirty="0"/>
              <a:t> </a:t>
            </a:r>
            <a:r>
              <a:rPr dirty="0"/>
              <a:t>information</a:t>
            </a:r>
            <a:r>
              <a:rPr spc="-5" dirty="0"/>
              <a:t> </a:t>
            </a:r>
            <a:r>
              <a:rPr dirty="0"/>
              <a:t>in this</a:t>
            </a:r>
            <a:r>
              <a:rPr spc="-5" dirty="0"/>
              <a:t> </a:t>
            </a:r>
            <a:r>
              <a:rPr dirty="0"/>
              <a:t>document</a:t>
            </a:r>
            <a:r>
              <a:rPr spc="-10" dirty="0"/>
              <a:t> belongs</a:t>
            </a:r>
            <a:r>
              <a:rPr spc="-5" dirty="0"/>
              <a:t> </a:t>
            </a:r>
            <a:r>
              <a:rPr dirty="0"/>
              <a:t>to</a:t>
            </a:r>
            <a:r>
              <a:rPr spc="-10" dirty="0"/>
              <a:t> </a:t>
            </a:r>
            <a:r>
              <a:rPr dirty="0"/>
              <a:t>Boston Institute</a:t>
            </a:r>
            <a:r>
              <a:rPr spc="-50" dirty="0"/>
              <a:t> </a:t>
            </a:r>
            <a:r>
              <a:rPr dirty="0"/>
              <a:t>of</a:t>
            </a:r>
            <a:r>
              <a:rPr spc="25" dirty="0"/>
              <a:t> </a:t>
            </a:r>
            <a:r>
              <a:rPr spc="-10" dirty="0"/>
              <a:t>Analytics</a:t>
            </a:r>
            <a:r>
              <a:rPr spc="-5" dirty="0"/>
              <a:t> </a:t>
            </a:r>
            <a:r>
              <a:rPr dirty="0"/>
              <a:t>LLC.</a:t>
            </a:r>
            <a:r>
              <a:rPr spc="10" dirty="0"/>
              <a:t> </a:t>
            </a:r>
            <a:r>
              <a:rPr dirty="0"/>
              <a:t>Any </a:t>
            </a:r>
            <a:r>
              <a:rPr spc="-10" dirty="0"/>
              <a:t>unauthorized</a:t>
            </a:r>
            <a:r>
              <a:rPr dirty="0"/>
              <a:t> sharing</a:t>
            </a:r>
            <a:r>
              <a:rPr spc="-15" dirty="0"/>
              <a:t> </a:t>
            </a:r>
            <a:r>
              <a:rPr dirty="0"/>
              <a:t>of</a:t>
            </a:r>
            <a:r>
              <a:rPr spc="25" dirty="0"/>
              <a:t> </a:t>
            </a:r>
            <a:r>
              <a:rPr spc="-20" dirty="0"/>
              <a:t>this </a:t>
            </a:r>
            <a:r>
              <a:rPr dirty="0"/>
              <a:t>material</a:t>
            </a:r>
            <a:r>
              <a:rPr spc="10" dirty="0"/>
              <a:t> </a:t>
            </a:r>
            <a:r>
              <a:rPr dirty="0"/>
              <a:t>is</a:t>
            </a:r>
            <a:r>
              <a:rPr spc="-25" dirty="0"/>
              <a:t> </a:t>
            </a:r>
            <a:r>
              <a:rPr dirty="0"/>
              <a:t>prohibited</a:t>
            </a:r>
            <a:r>
              <a:rPr spc="-25" dirty="0"/>
              <a:t> </a:t>
            </a:r>
            <a:r>
              <a:rPr dirty="0"/>
              <a:t>and</a:t>
            </a:r>
            <a:r>
              <a:rPr spc="-20" dirty="0"/>
              <a:t> </a:t>
            </a:r>
            <a:r>
              <a:rPr dirty="0"/>
              <a:t>subject</a:t>
            </a:r>
            <a:r>
              <a:rPr spc="-35" dirty="0"/>
              <a:t> </a:t>
            </a:r>
            <a:r>
              <a:rPr dirty="0"/>
              <a:t>to</a:t>
            </a:r>
            <a:r>
              <a:rPr spc="-25" dirty="0"/>
              <a:t> </a:t>
            </a:r>
            <a:r>
              <a:rPr dirty="0"/>
              <a:t>legal</a:t>
            </a:r>
            <a:r>
              <a:rPr spc="10" dirty="0"/>
              <a:t> </a:t>
            </a:r>
            <a:r>
              <a:rPr dirty="0"/>
              <a:t>action</a:t>
            </a:r>
            <a:r>
              <a:rPr spc="-25" dirty="0"/>
              <a:t> </a:t>
            </a:r>
            <a:r>
              <a:rPr dirty="0"/>
              <a:t>under</a:t>
            </a:r>
            <a:r>
              <a:rPr spc="25" dirty="0"/>
              <a:t> </a:t>
            </a:r>
            <a:r>
              <a:rPr dirty="0"/>
              <a:t>breach</a:t>
            </a:r>
            <a:r>
              <a:rPr spc="-20" dirty="0"/>
              <a:t> </a:t>
            </a:r>
            <a:r>
              <a:rPr dirty="0"/>
              <a:t>of IP</a:t>
            </a:r>
            <a:r>
              <a:rPr spc="-15" dirty="0"/>
              <a:t> </a:t>
            </a:r>
            <a:r>
              <a:rPr dirty="0"/>
              <a:t>and</a:t>
            </a:r>
            <a:r>
              <a:rPr spc="-20" dirty="0"/>
              <a:t> </a:t>
            </a:r>
            <a:r>
              <a:rPr spc="-10" dirty="0"/>
              <a:t>confidentiality</a:t>
            </a:r>
            <a:r>
              <a:rPr spc="-15" dirty="0"/>
              <a:t> </a:t>
            </a:r>
            <a:r>
              <a:rPr spc="-10" dirty="0"/>
              <a:t>clauses.</a:t>
            </a:r>
          </a:p>
        </p:txBody>
      </p:sp>
      <p:sp>
        <p:nvSpPr>
          <p:cNvPr id="4" name="TextBox 3">
            <a:extLst>
              <a:ext uri="{FF2B5EF4-FFF2-40B4-BE49-F238E27FC236}">
                <a16:creationId xmlns:a16="http://schemas.microsoft.com/office/drawing/2014/main" id="{62E7C384-5A32-822B-5AFB-B529D07CCEE3}"/>
              </a:ext>
            </a:extLst>
          </p:cNvPr>
          <p:cNvSpPr txBox="1"/>
          <p:nvPr/>
        </p:nvSpPr>
        <p:spPr>
          <a:xfrm>
            <a:off x="666750" y="1295400"/>
            <a:ext cx="7212965" cy="390177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b="1" dirty="0">
                <a:latin typeface="Cambria" panose="02040503050406030204" pitchFamily="18" charset="0"/>
                <a:ea typeface="Cambria" panose="02040503050406030204" pitchFamily="18" charset="0"/>
              </a:rPr>
              <a:t>Introduction</a:t>
            </a:r>
          </a:p>
          <a:p>
            <a:pPr marL="285750" indent="-285750">
              <a:lnSpc>
                <a:spcPct val="150000"/>
              </a:lnSpc>
              <a:buFont typeface="Arial" panose="020B0604020202020204" pitchFamily="34" charset="0"/>
              <a:buChar char="•"/>
            </a:pPr>
            <a:r>
              <a:rPr lang="en-US" sz="2400" b="1" dirty="0">
                <a:latin typeface="Cambria" panose="02040503050406030204" pitchFamily="18" charset="0"/>
                <a:ea typeface="Cambria" panose="02040503050406030204" pitchFamily="18" charset="0"/>
              </a:rPr>
              <a:t>Data Overview</a:t>
            </a:r>
          </a:p>
          <a:p>
            <a:pPr marL="285750" indent="-285750">
              <a:lnSpc>
                <a:spcPct val="150000"/>
              </a:lnSpc>
              <a:buFont typeface="Arial" panose="020B0604020202020204" pitchFamily="34" charset="0"/>
              <a:buChar char="•"/>
            </a:pPr>
            <a:r>
              <a:rPr lang="en-US" sz="2400" b="1" dirty="0">
                <a:latin typeface="Cambria" panose="02040503050406030204" pitchFamily="18" charset="0"/>
                <a:ea typeface="Cambria" panose="02040503050406030204" pitchFamily="18" charset="0"/>
              </a:rPr>
              <a:t>Data Preprocessing</a:t>
            </a:r>
          </a:p>
          <a:p>
            <a:pPr marL="285750" indent="-285750">
              <a:lnSpc>
                <a:spcPct val="150000"/>
              </a:lnSpc>
              <a:buFont typeface="Arial" panose="020B0604020202020204" pitchFamily="34" charset="0"/>
              <a:buChar char="•"/>
            </a:pPr>
            <a:r>
              <a:rPr lang="en-US" sz="2400" b="1" dirty="0">
                <a:latin typeface="Cambria" panose="02040503050406030204" pitchFamily="18" charset="0"/>
                <a:ea typeface="Cambria" panose="02040503050406030204" pitchFamily="18" charset="0"/>
              </a:rPr>
              <a:t>Feature Selection</a:t>
            </a:r>
          </a:p>
          <a:p>
            <a:pPr marL="285750" indent="-285750">
              <a:lnSpc>
                <a:spcPct val="150000"/>
              </a:lnSpc>
              <a:buFont typeface="Arial" panose="020B0604020202020204" pitchFamily="34" charset="0"/>
              <a:buChar char="•"/>
            </a:pPr>
            <a:r>
              <a:rPr lang="en-US" sz="2400" b="1" dirty="0">
                <a:latin typeface="Cambria" panose="02040503050406030204" pitchFamily="18" charset="0"/>
                <a:ea typeface="Cambria" panose="02040503050406030204" pitchFamily="18" charset="0"/>
              </a:rPr>
              <a:t>Model Selection</a:t>
            </a:r>
          </a:p>
          <a:p>
            <a:pPr marL="285750" indent="-285750">
              <a:lnSpc>
                <a:spcPct val="150000"/>
              </a:lnSpc>
              <a:buFont typeface="Arial" panose="020B0604020202020204" pitchFamily="34" charset="0"/>
              <a:buChar char="•"/>
            </a:pPr>
            <a:r>
              <a:rPr lang="en-US" sz="2400" b="1" dirty="0" err="1">
                <a:latin typeface="Cambria" panose="02040503050406030204" pitchFamily="18" charset="0"/>
                <a:ea typeface="Cambria" panose="02040503050406030204" pitchFamily="18" charset="0"/>
              </a:rPr>
              <a:t>Evalution</a:t>
            </a:r>
            <a:r>
              <a:rPr lang="en-US" sz="2400" b="1" dirty="0">
                <a:latin typeface="Cambria" panose="02040503050406030204" pitchFamily="18" charset="0"/>
                <a:ea typeface="Cambria" panose="02040503050406030204" pitchFamily="18" charset="0"/>
              </a:rPr>
              <a:t> </a:t>
            </a:r>
            <a:r>
              <a:rPr lang="en-US" sz="2400" b="1" dirty="0" err="1">
                <a:latin typeface="Cambria" panose="02040503050406030204" pitchFamily="18" charset="0"/>
                <a:ea typeface="Cambria" panose="02040503050406030204" pitchFamily="18" charset="0"/>
              </a:rPr>
              <a:t>Matrics</a:t>
            </a:r>
            <a:endParaRPr lang="en-US" sz="2400" b="1" dirty="0">
              <a:latin typeface="Cambria" panose="02040503050406030204" pitchFamily="18" charset="0"/>
              <a:ea typeface="Cambria" panose="02040503050406030204" pitchFamily="18" charset="0"/>
            </a:endParaRPr>
          </a:p>
          <a:p>
            <a:pPr marL="285750" indent="-285750">
              <a:lnSpc>
                <a:spcPct val="150000"/>
              </a:lnSpc>
              <a:buFont typeface="Arial" panose="020B0604020202020204" pitchFamily="34" charset="0"/>
              <a:buChar char="•"/>
            </a:pPr>
            <a:r>
              <a:rPr lang="en-US" sz="2400" b="1" dirty="0">
                <a:latin typeface="Cambria" panose="02040503050406030204" pitchFamily="18" charset="0"/>
                <a:ea typeface="Cambria" panose="02040503050406030204" pitchFamily="18" charset="0"/>
              </a:rPr>
              <a:t>Results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0A2CC-4AF1-C2F1-FEC4-D07C4819953F}"/>
              </a:ext>
            </a:extLst>
          </p:cNvPr>
          <p:cNvSpPr>
            <a:spLocks noGrp="1"/>
          </p:cNvSpPr>
          <p:nvPr>
            <p:ph type="title"/>
          </p:nvPr>
        </p:nvSpPr>
        <p:spPr>
          <a:xfrm>
            <a:off x="666750" y="588645"/>
            <a:ext cx="2609850" cy="554355"/>
          </a:xfrm>
        </p:spPr>
        <p:txBody>
          <a:bodyPr/>
          <a:lstStyle/>
          <a:p>
            <a:r>
              <a:rPr lang="en-US" dirty="0">
                <a:latin typeface="Cambria" panose="02040503050406030204" pitchFamily="18" charset="0"/>
                <a:ea typeface="Cambria" panose="02040503050406030204" pitchFamily="18" charset="0"/>
              </a:rPr>
              <a:t>Introduction</a:t>
            </a:r>
            <a:endParaRPr lang="en-IN"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E87D5431-47EC-6938-6C59-2AFBA33F4963}"/>
              </a:ext>
            </a:extLst>
          </p:cNvPr>
          <p:cNvSpPr>
            <a:spLocks noGrp="1"/>
          </p:cNvSpPr>
          <p:nvPr>
            <p:ph type="body" idx="1"/>
          </p:nvPr>
        </p:nvSpPr>
        <p:spPr>
          <a:xfrm>
            <a:off x="666750" y="1371600"/>
            <a:ext cx="10972800" cy="4062651"/>
          </a:xfrm>
        </p:spPr>
        <p:txBody>
          <a:bodyPr/>
          <a:lstStyle/>
          <a:p>
            <a:r>
              <a:rPr lang="en-US" sz="2200" dirty="0">
                <a:latin typeface="Cambria" panose="02040503050406030204" pitchFamily="18" charset="0"/>
                <a:ea typeface="Cambria" panose="02040503050406030204" pitchFamily="18" charset="0"/>
              </a:rPr>
              <a:t>Introduce the problem of predicting insurance customers who are likely to buy a vehicle insurance policy based on their demographics and behavior.</a:t>
            </a:r>
          </a:p>
          <a:p>
            <a:endParaRPr lang="en-US" sz="2200" dirty="0">
              <a:latin typeface="Cambria" panose="02040503050406030204" pitchFamily="18" charset="0"/>
              <a:ea typeface="Cambria" panose="02040503050406030204" pitchFamily="18" charset="0"/>
            </a:endParaRPr>
          </a:p>
          <a:p>
            <a:r>
              <a:rPr lang="en-US" sz="2200" dirty="0">
                <a:latin typeface="Cambria" panose="02040503050406030204" pitchFamily="18" charset="0"/>
                <a:ea typeface="Cambria" panose="02040503050406030204" pitchFamily="18" charset="0"/>
              </a:rPr>
              <a:t>We aim to solve this problem by leveraging machine learning algorithms to predict customer behavior, enabling data-driven decision-making and improving accuracy in insurance risk assessments.</a:t>
            </a:r>
          </a:p>
          <a:p>
            <a:endParaRPr lang="en-US" sz="2200" dirty="0">
              <a:latin typeface="Cambria" panose="02040503050406030204" pitchFamily="18" charset="0"/>
              <a:ea typeface="Cambria" panose="02040503050406030204" pitchFamily="18" charset="0"/>
            </a:endParaRPr>
          </a:p>
          <a:p>
            <a:r>
              <a:rPr lang="en-US" sz="2200" dirty="0">
                <a:latin typeface="Cambria" panose="02040503050406030204" pitchFamily="18" charset="0"/>
                <a:ea typeface="Cambria" panose="02040503050406030204" pitchFamily="18" charset="0"/>
              </a:rPr>
              <a:t>Predicting whether a customer will respond to an insurance offer allows companies to:</a:t>
            </a:r>
            <a:br>
              <a:rPr lang="en-US" sz="2200" dirty="0">
                <a:latin typeface="Cambria" panose="02040503050406030204" pitchFamily="18" charset="0"/>
                <a:ea typeface="Cambria" panose="02040503050406030204" pitchFamily="18" charset="0"/>
              </a:rPr>
            </a:br>
            <a:r>
              <a:rPr lang="en-US" sz="2200" dirty="0">
                <a:latin typeface="Cambria" panose="02040503050406030204" pitchFamily="18" charset="0"/>
                <a:ea typeface="Cambria" panose="02040503050406030204" pitchFamily="18" charset="0"/>
              </a:rPr>
              <a:t>✅ Improve targeting strategies</a:t>
            </a:r>
            <a:br>
              <a:rPr lang="en-US" sz="2200" dirty="0">
                <a:latin typeface="Cambria" panose="02040503050406030204" pitchFamily="18" charset="0"/>
                <a:ea typeface="Cambria" panose="02040503050406030204" pitchFamily="18" charset="0"/>
              </a:rPr>
            </a:br>
            <a:r>
              <a:rPr lang="en-US" sz="2200" dirty="0">
                <a:latin typeface="Cambria" panose="02040503050406030204" pitchFamily="18" charset="0"/>
                <a:ea typeface="Cambria" panose="02040503050406030204" pitchFamily="18" charset="0"/>
              </a:rPr>
              <a:t>✅ Optimize marketing costs</a:t>
            </a:r>
            <a:br>
              <a:rPr lang="en-US" sz="2200" dirty="0">
                <a:latin typeface="Cambria" panose="02040503050406030204" pitchFamily="18" charset="0"/>
                <a:ea typeface="Cambria" panose="02040503050406030204" pitchFamily="18" charset="0"/>
              </a:rPr>
            </a:br>
            <a:r>
              <a:rPr lang="en-US" sz="2200" dirty="0">
                <a:latin typeface="Cambria" panose="02040503050406030204" pitchFamily="18" charset="0"/>
                <a:ea typeface="Cambria" panose="02040503050406030204" pitchFamily="18" charset="0"/>
              </a:rPr>
              <a:t>✅ Enhance customer retention</a:t>
            </a:r>
          </a:p>
          <a:p>
            <a:endParaRPr lang="en-IN"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4715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B052-0243-FF41-8B8F-A1B97EAE9D01}"/>
              </a:ext>
            </a:extLst>
          </p:cNvPr>
          <p:cNvSpPr>
            <a:spLocks noGrp="1"/>
          </p:cNvSpPr>
          <p:nvPr>
            <p:ph type="title"/>
          </p:nvPr>
        </p:nvSpPr>
        <p:spPr>
          <a:xfrm>
            <a:off x="666750" y="588645"/>
            <a:ext cx="3371850" cy="984885"/>
          </a:xfrm>
        </p:spPr>
        <p:txBody>
          <a:bodyPr/>
          <a:lstStyle/>
          <a:p>
            <a:r>
              <a:rPr lang="en-US" sz="3200" dirty="0">
                <a:latin typeface="Cambria" panose="02040503050406030204" pitchFamily="18" charset="0"/>
                <a:ea typeface="Cambria" panose="02040503050406030204" pitchFamily="18" charset="0"/>
              </a:rPr>
              <a:t>Data Overview</a:t>
            </a:r>
            <a:endParaRPr lang="en-IN" sz="3200" dirty="0">
              <a:latin typeface="Cambria" panose="02040503050406030204" pitchFamily="18" charset="0"/>
              <a:ea typeface="Cambria" panose="02040503050406030204" pitchFamily="18" charset="0"/>
            </a:endParaRPr>
          </a:p>
        </p:txBody>
      </p:sp>
      <p:sp>
        <p:nvSpPr>
          <p:cNvPr id="6" name="Rectangle 3">
            <a:extLst>
              <a:ext uri="{FF2B5EF4-FFF2-40B4-BE49-F238E27FC236}">
                <a16:creationId xmlns:a16="http://schemas.microsoft.com/office/drawing/2014/main" id="{6893DF2F-6ED8-48FC-C463-D5635F3DC681}"/>
              </a:ext>
            </a:extLst>
          </p:cNvPr>
          <p:cNvSpPr>
            <a:spLocks noGrp="1" noChangeArrowheads="1"/>
          </p:cNvSpPr>
          <p:nvPr>
            <p:ph type="body" idx="1"/>
          </p:nvPr>
        </p:nvSpPr>
        <p:spPr bwMode="auto">
          <a:xfrm>
            <a:off x="579387" y="1664733"/>
            <a:ext cx="8124340"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r>
              <a:rPr lang="en-IN" sz="2000" dirty="0">
                <a:latin typeface="Cambria" panose="02040503050406030204" pitchFamily="18" charset="0"/>
                <a:ea typeface="Cambria" panose="02040503050406030204" pitchFamily="18" charset="0"/>
              </a:rPr>
              <a:t>1. id: unique identifier for each record</a:t>
            </a:r>
          </a:p>
          <a:p>
            <a:pPr lvl="0"/>
            <a:r>
              <a:rPr lang="en-IN" sz="2000" dirty="0">
                <a:latin typeface="Cambria" panose="02040503050406030204" pitchFamily="18" charset="0"/>
                <a:ea typeface="Cambria" panose="02040503050406030204" pitchFamily="18" charset="0"/>
              </a:rPr>
              <a:t>2. Gender: Gender of the policyholder</a:t>
            </a:r>
          </a:p>
          <a:p>
            <a:pPr lvl="0"/>
            <a:r>
              <a:rPr lang="en-IN" sz="2000" dirty="0">
                <a:latin typeface="Cambria" panose="02040503050406030204" pitchFamily="18" charset="0"/>
                <a:ea typeface="Cambria" panose="02040503050406030204" pitchFamily="18" charset="0"/>
              </a:rPr>
              <a:t>3. Age: Age of the policyholder</a:t>
            </a:r>
            <a:endParaRPr lang="en-US" sz="2000" dirty="0">
              <a:latin typeface="Cambria" panose="02040503050406030204" pitchFamily="18" charset="0"/>
              <a:ea typeface="Cambria" panose="02040503050406030204" pitchFamily="18" charset="0"/>
            </a:endParaRPr>
          </a:p>
          <a:p>
            <a:pPr lvl="0"/>
            <a:r>
              <a:rPr lang="en-IN" sz="2000" dirty="0">
                <a:latin typeface="Cambria" panose="02040503050406030204" pitchFamily="18" charset="0"/>
                <a:ea typeface="Cambria" panose="02040503050406030204" pitchFamily="18" charset="0"/>
              </a:rPr>
              <a:t>4. </a:t>
            </a:r>
            <a:r>
              <a:rPr lang="en-IN" sz="2000" dirty="0" err="1">
                <a:latin typeface="Cambria" panose="02040503050406030204" pitchFamily="18" charset="0"/>
                <a:ea typeface="Cambria" panose="02040503050406030204" pitchFamily="18" charset="0"/>
              </a:rPr>
              <a:t>Driving_License</a:t>
            </a:r>
            <a:r>
              <a:rPr lang="en-IN" sz="2000" dirty="0">
                <a:latin typeface="Cambria" panose="02040503050406030204" pitchFamily="18" charset="0"/>
                <a:ea typeface="Cambria" panose="02040503050406030204" pitchFamily="18" charset="0"/>
              </a:rPr>
              <a:t>: Indicates if the person has a driving license</a:t>
            </a:r>
            <a:endParaRPr lang="en-US" sz="2000" dirty="0">
              <a:latin typeface="Cambria" panose="02040503050406030204" pitchFamily="18" charset="0"/>
              <a:ea typeface="Cambria" panose="02040503050406030204" pitchFamily="18" charset="0"/>
            </a:endParaRPr>
          </a:p>
          <a:p>
            <a:pPr lvl="0"/>
            <a:r>
              <a:rPr lang="en-IN" sz="2000" dirty="0">
                <a:latin typeface="Cambria" panose="02040503050406030204" pitchFamily="18" charset="0"/>
                <a:ea typeface="Cambria" panose="02040503050406030204" pitchFamily="18" charset="0"/>
              </a:rPr>
              <a:t>5. </a:t>
            </a:r>
            <a:r>
              <a:rPr lang="en-IN" sz="2000" dirty="0" err="1">
                <a:latin typeface="Cambria" panose="02040503050406030204" pitchFamily="18" charset="0"/>
                <a:ea typeface="Cambria" panose="02040503050406030204" pitchFamily="18" charset="0"/>
              </a:rPr>
              <a:t>Region_Code</a:t>
            </a:r>
            <a:r>
              <a:rPr lang="en-IN" sz="2000" dirty="0">
                <a:latin typeface="Cambria" panose="02040503050406030204" pitchFamily="18" charset="0"/>
                <a:ea typeface="Cambria" panose="02040503050406030204" pitchFamily="18" charset="0"/>
              </a:rPr>
              <a:t>: Code representing the geographic region</a:t>
            </a:r>
            <a:endParaRPr lang="en-US" sz="2000" dirty="0">
              <a:latin typeface="Cambria" panose="02040503050406030204" pitchFamily="18" charset="0"/>
              <a:ea typeface="Cambria" panose="02040503050406030204" pitchFamily="18" charset="0"/>
            </a:endParaRPr>
          </a:p>
          <a:p>
            <a:pPr lvl="0"/>
            <a:r>
              <a:rPr lang="en-IN" sz="2000" dirty="0">
                <a:latin typeface="Cambria" panose="02040503050406030204" pitchFamily="18" charset="0"/>
                <a:ea typeface="Cambria" panose="02040503050406030204" pitchFamily="18" charset="0"/>
              </a:rPr>
              <a:t>6. </a:t>
            </a:r>
            <a:r>
              <a:rPr lang="en-IN" sz="2000" dirty="0" err="1">
                <a:latin typeface="Cambria" panose="02040503050406030204" pitchFamily="18" charset="0"/>
                <a:ea typeface="Cambria" panose="02040503050406030204" pitchFamily="18" charset="0"/>
              </a:rPr>
              <a:t>Previously_Insured</a:t>
            </a:r>
            <a:r>
              <a:rPr lang="en-IN" sz="2000" dirty="0">
                <a:latin typeface="Cambria" panose="02040503050406030204" pitchFamily="18" charset="0"/>
                <a:ea typeface="Cambria" panose="02040503050406030204" pitchFamily="18" charset="0"/>
              </a:rPr>
              <a:t>: Whether the person was previously insured</a:t>
            </a:r>
            <a:endParaRPr lang="en-US" sz="2000" dirty="0">
              <a:latin typeface="Cambria" panose="02040503050406030204" pitchFamily="18" charset="0"/>
              <a:ea typeface="Cambria" panose="02040503050406030204" pitchFamily="18" charset="0"/>
            </a:endParaRPr>
          </a:p>
          <a:p>
            <a:pPr lvl="0"/>
            <a:r>
              <a:rPr lang="en-IN" sz="2000" dirty="0">
                <a:latin typeface="Cambria" panose="02040503050406030204" pitchFamily="18" charset="0"/>
                <a:ea typeface="Cambria" panose="02040503050406030204" pitchFamily="18" charset="0"/>
              </a:rPr>
              <a:t>7. </a:t>
            </a:r>
            <a:r>
              <a:rPr lang="en-IN" sz="2000" dirty="0" err="1">
                <a:latin typeface="Cambria" panose="02040503050406030204" pitchFamily="18" charset="0"/>
                <a:ea typeface="Cambria" panose="02040503050406030204" pitchFamily="18" charset="0"/>
              </a:rPr>
              <a:t>Vehicle_Age</a:t>
            </a:r>
            <a:r>
              <a:rPr lang="en-IN" sz="2000" dirty="0">
                <a:latin typeface="Cambria" panose="02040503050406030204" pitchFamily="18" charset="0"/>
                <a:ea typeface="Cambria" panose="02040503050406030204" pitchFamily="18" charset="0"/>
              </a:rPr>
              <a:t>: Age of the vehicle</a:t>
            </a:r>
            <a:endParaRPr lang="en-US" sz="2000" dirty="0">
              <a:latin typeface="Cambria" panose="02040503050406030204" pitchFamily="18" charset="0"/>
              <a:ea typeface="Cambria" panose="02040503050406030204" pitchFamily="18" charset="0"/>
            </a:endParaRPr>
          </a:p>
          <a:p>
            <a:pPr lvl="0"/>
            <a:r>
              <a:rPr lang="en-IN" sz="2000" dirty="0">
                <a:latin typeface="Cambria" panose="02040503050406030204" pitchFamily="18" charset="0"/>
                <a:ea typeface="Cambria" panose="02040503050406030204" pitchFamily="18" charset="0"/>
              </a:rPr>
              <a:t>8. </a:t>
            </a:r>
            <a:r>
              <a:rPr lang="en-IN" sz="2000" dirty="0" err="1">
                <a:latin typeface="Cambria" panose="02040503050406030204" pitchFamily="18" charset="0"/>
                <a:ea typeface="Cambria" panose="02040503050406030204" pitchFamily="18" charset="0"/>
              </a:rPr>
              <a:t>Vehicle_Damage</a:t>
            </a:r>
            <a:r>
              <a:rPr lang="en-IN" sz="2000" dirty="0">
                <a:latin typeface="Cambria" panose="02040503050406030204" pitchFamily="18" charset="0"/>
                <a:ea typeface="Cambria" panose="02040503050406030204" pitchFamily="18" charset="0"/>
              </a:rPr>
              <a:t>: Indicates if the vehicle has been damaged</a:t>
            </a:r>
            <a:endParaRPr lang="en-US" sz="2000" dirty="0">
              <a:latin typeface="Cambria" panose="02040503050406030204" pitchFamily="18" charset="0"/>
              <a:ea typeface="Cambria" panose="02040503050406030204" pitchFamily="18" charset="0"/>
            </a:endParaRPr>
          </a:p>
          <a:p>
            <a:pPr lvl="0"/>
            <a:r>
              <a:rPr lang="en-IN" sz="2000" dirty="0">
                <a:latin typeface="Cambria" panose="02040503050406030204" pitchFamily="18" charset="0"/>
                <a:ea typeface="Cambria" panose="02040503050406030204" pitchFamily="18" charset="0"/>
              </a:rPr>
              <a:t>9. </a:t>
            </a:r>
            <a:r>
              <a:rPr lang="en-IN" sz="2000" dirty="0" err="1">
                <a:latin typeface="Cambria" panose="02040503050406030204" pitchFamily="18" charset="0"/>
                <a:ea typeface="Cambria" panose="02040503050406030204" pitchFamily="18" charset="0"/>
              </a:rPr>
              <a:t>Annual_Premium</a:t>
            </a:r>
            <a:r>
              <a:rPr lang="en-IN" sz="2000" dirty="0">
                <a:latin typeface="Cambria" panose="02040503050406030204" pitchFamily="18" charset="0"/>
                <a:ea typeface="Cambria" panose="02040503050406030204" pitchFamily="18" charset="0"/>
              </a:rPr>
              <a:t>: The yearly insurance premium amount</a:t>
            </a:r>
            <a:endParaRPr lang="en-US" sz="2000" dirty="0">
              <a:latin typeface="Cambria" panose="02040503050406030204" pitchFamily="18" charset="0"/>
              <a:ea typeface="Cambria" panose="02040503050406030204" pitchFamily="18" charset="0"/>
            </a:endParaRPr>
          </a:p>
          <a:p>
            <a:pPr lvl="0"/>
            <a:r>
              <a:rPr lang="en-IN" sz="2000" dirty="0">
                <a:latin typeface="Cambria" panose="02040503050406030204" pitchFamily="18" charset="0"/>
                <a:ea typeface="Cambria" panose="02040503050406030204" pitchFamily="18" charset="0"/>
              </a:rPr>
              <a:t>10. </a:t>
            </a:r>
            <a:r>
              <a:rPr lang="en-IN" sz="2000" dirty="0" err="1">
                <a:latin typeface="Cambria" panose="02040503050406030204" pitchFamily="18" charset="0"/>
                <a:ea typeface="Cambria" panose="02040503050406030204" pitchFamily="18" charset="0"/>
              </a:rPr>
              <a:t>Policy_Sales_Channel</a:t>
            </a:r>
            <a:r>
              <a:rPr lang="en-IN" sz="2000" dirty="0">
                <a:latin typeface="Cambria" panose="02040503050406030204" pitchFamily="18" charset="0"/>
                <a:ea typeface="Cambria" panose="02040503050406030204" pitchFamily="18" charset="0"/>
              </a:rPr>
              <a:t>: The channel through which the policy was sold</a:t>
            </a:r>
            <a:endParaRPr lang="en-US" sz="2000" dirty="0">
              <a:latin typeface="Cambria" panose="02040503050406030204" pitchFamily="18" charset="0"/>
              <a:ea typeface="Cambria" panose="02040503050406030204" pitchFamily="18" charset="0"/>
            </a:endParaRPr>
          </a:p>
          <a:p>
            <a:pPr lvl="0"/>
            <a:r>
              <a:rPr lang="en-IN" sz="2000" dirty="0">
                <a:latin typeface="Cambria" panose="02040503050406030204" pitchFamily="18" charset="0"/>
                <a:ea typeface="Cambria" panose="02040503050406030204" pitchFamily="18" charset="0"/>
              </a:rPr>
              <a:t>11. Vintage: length of time as a customer or policy age</a:t>
            </a:r>
            <a:endParaRPr lang="en-US" sz="2000" dirty="0">
              <a:latin typeface="Cambria" panose="02040503050406030204" pitchFamily="18" charset="0"/>
              <a:ea typeface="Cambria" panose="02040503050406030204" pitchFamily="18" charset="0"/>
            </a:endParaRPr>
          </a:p>
          <a:p>
            <a:pPr lvl="0"/>
            <a:r>
              <a:rPr lang="en-IN" sz="2000" dirty="0">
                <a:latin typeface="Cambria" panose="02040503050406030204" pitchFamily="18" charset="0"/>
                <a:ea typeface="Cambria" panose="02040503050406030204" pitchFamily="18" charset="0"/>
              </a:rPr>
              <a:t>12. Response: Indicating policy renewal or claim filing</a:t>
            </a:r>
            <a:endParaRPr lang="en-US" sz="2000" dirty="0">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91449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112B7-A0E5-C763-1927-DD9350D7C53B}"/>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DC739C16-C0AA-2003-C911-DC3EA172C3F6}"/>
              </a:ext>
            </a:extLst>
          </p:cNvPr>
          <p:cNvGrpSpPr/>
          <p:nvPr/>
        </p:nvGrpSpPr>
        <p:grpSpPr>
          <a:xfrm>
            <a:off x="-1586" y="-1523"/>
            <a:ext cx="4236921" cy="6866255"/>
            <a:chOff x="-1586" y="-1523"/>
            <a:chExt cx="4128135" cy="6866255"/>
          </a:xfrm>
        </p:grpSpPr>
        <p:sp>
          <p:nvSpPr>
            <p:cNvPr id="3" name="object 3">
              <a:extLst>
                <a:ext uri="{FF2B5EF4-FFF2-40B4-BE49-F238E27FC236}">
                  <a16:creationId xmlns:a16="http://schemas.microsoft.com/office/drawing/2014/main" id="{DABBB4C9-99DD-88D3-447A-DF4E992DD214}"/>
                </a:ext>
              </a:extLst>
            </p:cNvPr>
            <p:cNvSpPr/>
            <p:nvPr/>
          </p:nvSpPr>
          <p:spPr>
            <a:xfrm>
              <a:off x="4763" y="4826"/>
              <a:ext cx="4115435" cy="6853555"/>
            </a:xfrm>
            <a:custGeom>
              <a:avLst/>
              <a:gdLst/>
              <a:ahLst/>
              <a:cxnLst/>
              <a:rect l="l" t="t" r="r" b="b"/>
              <a:pathLst>
                <a:path w="4115435" h="6853555">
                  <a:moveTo>
                    <a:pt x="3454462" y="0"/>
                  </a:moveTo>
                  <a:lnTo>
                    <a:pt x="0" y="0"/>
                  </a:lnTo>
                  <a:lnTo>
                    <a:pt x="0" y="6853174"/>
                  </a:lnTo>
                  <a:lnTo>
                    <a:pt x="3455380" y="6853174"/>
                  </a:lnTo>
                  <a:lnTo>
                    <a:pt x="4114862" y="3428873"/>
                  </a:lnTo>
                  <a:lnTo>
                    <a:pt x="3454462" y="0"/>
                  </a:lnTo>
                  <a:close/>
                </a:path>
              </a:pathLst>
            </a:custGeom>
            <a:solidFill>
              <a:srgbClr val="1D1B57"/>
            </a:solidFill>
          </p:spPr>
          <p:txBody>
            <a:bodyPr wrap="square" lIns="0" tIns="0" rIns="0" bIns="0" rtlCol="0"/>
            <a:lstStyle/>
            <a:p>
              <a:endParaRPr sz="1400">
                <a:latin typeface="Cambria" panose="02040503050406030204" pitchFamily="18" charset="0"/>
                <a:ea typeface="Cambria" panose="02040503050406030204" pitchFamily="18" charset="0"/>
              </a:endParaRPr>
            </a:p>
          </p:txBody>
        </p:sp>
        <p:sp>
          <p:nvSpPr>
            <p:cNvPr id="4" name="object 4">
              <a:extLst>
                <a:ext uri="{FF2B5EF4-FFF2-40B4-BE49-F238E27FC236}">
                  <a16:creationId xmlns:a16="http://schemas.microsoft.com/office/drawing/2014/main" id="{CF74BFBF-DB6B-9A97-F280-FC0DB909204E}"/>
                </a:ext>
              </a:extLst>
            </p:cNvPr>
            <p:cNvSpPr/>
            <p:nvPr/>
          </p:nvSpPr>
          <p:spPr>
            <a:xfrm>
              <a:off x="4763" y="4826"/>
              <a:ext cx="4115435" cy="6853555"/>
            </a:xfrm>
            <a:custGeom>
              <a:avLst/>
              <a:gdLst/>
              <a:ahLst/>
              <a:cxnLst/>
              <a:rect l="l" t="t" r="r" b="b"/>
              <a:pathLst>
                <a:path w="4115435" h="6853555">
                  <a:moveTo>
                    <a:pt x="0" y="6853174"/>
                  </a:moveTo>
                  <a:lnTo>
                    <a:pt x="0" y="0"/>
                  </a:lnTo>
                  <a:lnTo>
                    <a:pt x="3454462" y="0"/>
                  </a:lnTo>
                  <a:lnTo>
                    <a:pt x="4114862" y="3428873"/>
                  </a:lnTo>
                  <a:lnTo>
                    <a:pt x="3455380" y="6853174"/>
                  </a:lnTo>
                </a:path>
              </a:pathLst>
            </a:custGeom>
            <a:ln w="12700">
              <a:solidFill>
                <a:srgbClr val="1D1B57"/>
              </a:solidFill>
            </a:ln>
          </p:spPr>
          <p:txBody>
            <a:bodyPr wrap="square" lIns="0" tIns="0" rIns="0" bIns="0" rtlCol="0"/>
            <a:lstStyle/>
            <a:p>
              <a:endParaRPr sz="1400">
                <a:latin typeface="Cambria" panose="02040503050406030204" pitchFamily="18" charset="0"/>
                <a:ea typeface="Cambria" panose="02040503050406030204" pitchFamily="18" charset="0"/>
              </a:endParaRPr>
            </a:p>
          </p:txBody>
        </p:sp>
      </p:grpSp>
      <p:sp>
        <p:nvSpPr>
          <p:cNvPr id="5" name="object 5">
            <a:extLst>
              <a:ext uri="{FF2B5EF4-FFF2-40B4-BE49-F238E27FC236}">
                <a16:creationId xmlns:a16="http://schemas.microsoft.com/office/drawing/2014/main" id="{C4EE0327-DFDF-1E90-A8DF-D184022FD56B}"/>
              </a:ext>
            </a:extLst>
          </p:cNvPr>
          <p:cNvSpPr txBox="1">
            <a:spLocks noGrp="1"/>
          </p:cNvSpPr>
          <p:nvPr>
            <p:ph type="title"/>
          </p:nvPr>
        </p:nvSpPr>
        <p:spPr>
          <a:xfrm>
            <a:off x="533400" y="2920207"/>
            <a:ext cx="2819400" cy="980589"/>
          </a:xfrm>
          <a:prstGeom prst="rect">
            <a:avLst/>
          </a:prstGeom>
        </p:spPr>
        <p:txBody>
          <a:bodyPr vert="horz" wrap="square" lIns="0" tIns="67945" rIns="0" bIns="0" rtlCol="0">
            <a:spAutoFit/>
          </a:bodyPr>
          <a:lstStyle/>
          <a:p>
            <a:pPr marL="12700" marR="5080" algn="ctr">
              <a:lnSpc>
                <a:spcPts val="3679"/>
              </a:lnSpc>
              <a:spcBef>
                <a:spcPts val="535"/>
              </a:spcBef>
            </a:pPr>
            <a:r>
              <a:rPr lang="en-US" sz="2800" spc="-10" dirty="0">
                <a:solidFill>
                  <a:srgbClr val="FFFFFF"/>
                </a:solidFill>
                <a:latin typeface="Cambria" panose="02040503050406030204" pitchFamily="18" charset="0"/>
                <a:ea typeface="Cambria" panose="02040503050406030204" pitchFamily="18" charset="0"/>
              </a:rPr>
              <a:t>DATA VISUALIZATION</a:t>
            </a:r>
            <a:endParaRPr sz="2800" spc="-10" dirty="0">
              <a:solidFill>
                <a:srgbClr val="FFFFFF"/>
              </a:solidFill>
              <a:latin typeface="Cambria" panose="02040503050406030204" pitchFamily="18" charset="0"/>
              <a:ea typeface="Cambria" panose="02040503050406030204" pitchFamily="18" charset="0"/>
            </a:endParaRPr>
          </a:p>
        </p:txBody>
      </p:sp>
      <p:sp>
        <p:nvSpPr>
          <p:cNvPr id="6" name="object 6">
            <a:extLst>
              <a:ext uri="{FF2B5EF4-FFF2-40B4-BE49-F238E27FC236}">
                <a16:creationId xmlns:a16="http://schemas.microsoft.com/office/drawing/2014/main" id="{FC1E122C-6C1B-495A-733A-B5918E7B26DC}"/>
              </a:ext>
            </a:extLst>
          </p:cNvPr>
          <p:cNvSpPr txBox="1">
            <a:spLocks noGrp="1"/>
          </p:cNvSpPr>
          <p:nvPr>
            <p:ph type="ftr" sz="quarter" idx="5"/>
          </p:nvPr>
        </p:nvSpPr>
        <p:spPr>
          <a:xfrm>
            <a:off x="666750" y="6215246"/>
            <a:ext cx="7403043" cy="341632"/>
          </a:xfrm>
          <a:prstGeom prst="rect">
            <a:avLst/>
          </a:prstGeom>
        </p:spPr>
        <p:txBody>
          <a:bodyPr vert="horz" wrap="square" lIns="0" tIns="19050" rIns="0" bIns="0" rtlCol="0">
            <a:spAutoFit/>
          </a:bodyPr>
          <a:lstStyle/>
          <a:p>
            <a:pPr marL="12700" marR="5080">
              <a:lnSpc>
                <a:spcPts val="1280"/>
              </a:lnSpc>
              <a:spcBef>
                <a:spcPts val="150"/>
              </a:spcBef>
            </a:pPr>
            <a:r>
              <a:rPr lang="en-US" sz="1000" b="1" spc="-10" dirty="0">
                <a:latin typeface="Cambria" panose="02040503050406030204" pitchFamily="18" charset="0"/>
                <a:ea typeface="Cambria" panose="02040503050406030204" pitchFamily="18" charset="0"/>
              </a:rPr>
              <a:t>CONFIDENTIAL</a:t>
            </a:r>
            <a:r>
              <a:rPr lang="en-US" sz="1000" spc="-10" dirty="0">
                <a:latin typeface="Cambria" panose="02040503050406030204" pitchFamily="18" charset="0"/>
                <a:ea typeface="Cambria" panose="02040503050406030204" pitchFamily="18" charset="0"/>
              </a:rPr>
              <a:t>: </a:t>
            </a:r>
            <a:r>
              <a:rPr lang="en-US" sz="1000" dirty="0">
                <a:latin typeface="Cambria" panose="02040503050406030204" pitchFamily="18" charset="0"/>
                <a:ea typeface="Cambria" panose="02040503050406030204" pitchFamily="18" charset="0"/>
              </a:rPr>
              <a:t>The</a:t>
            </a:r>
            <a:r>
              <a:rPr lang="en-US" sz="1000" spc="30" dirty="0">
                <a:latin typeface="Cambria" panose="02040503050406030204" pitchFamily="18" charset="0"/>
                <a:ea typeface="Cambria" panose="02040503050406030204" pitchFamily="18" charset="0"/>
              </a:rPr>
              <a:t> </a:t>
            </a:r>
            <a:r>
              <a:rPr lang="en-US" sz="1000" dirty="0">
                <a:latin typeface="Cambria" panose="02040503050406030204" pitchFamily="18" charset="0"/>
                <a:ea typeface="Cambria" panose="02040503050406030204" pitchFamily="18" charset="0"/>
              </a:rPr>
              <a:t>information</a:t>
            </a:r>
            <a:r>
              <a:rPr lang="en-US" sz="1000" spc="-5" dirty="0">
                <a:latin typeface="Cambria" panose="02040503050406030204" pitchFamily="18" charset="0"/>
                <a:ea typeface="Cambria" panose="02040503050406030204" pitchFamily="18" charset="0"/>
              </a:rPr>
              <a:t> </a:t>
            </a:r>
            <a:r>
              <a:rPr lang="en-US" sz="1000" dirty="0">
                <a:latin typeface="Cambria" panose="02040503050406030204" pitchFamily="18" charset="0"/>
                <a:ea typeface="Cambria" panose="02040503050406030204" pitchFamily="18" charset="0"/>
              </a:rPr>
              <a:t>in this</a:t>
            </a:r>
            <a:r>
              <a:rPr lang="en-US" sz="1000" spc="-5" dirty="0">
                <a:latin typeface="Cambria" panose="02040503050406030204" pitchFamily="18" charset="0"/>
                <a:ea typeface="Cambria" panose="02040503050406030204" pitchFamily="18" charset="0"/>
              </a:rPr>
              <a:t> </a:t>
            </a:r>
            <a:r>
              <a:rPr lang="en-US" sz="1000" dirty="0">
                <a:latin typeface="Cambria" panose="02040503050406030204" pitchFamily="18" charset="0"/>
                <a:ea typeface="Cambria" panose="02040503050406030204" pitchFamily="18" charset="0"/>
              </a:rPr>
              <a:t>document</a:t>
            </a:r>
            <a:r>
              <a:rPr lang="en-US" sz="1000" spc="-10" dirty="0">
                <a:latin typeface="Cambria" panose="02040503050406030204" pitchFamily="18" charset="0"/>
                <a:ea typeface="Cambria" panose="02040503050406030204" pitchFamily="18" charset="0"/>
              </a:rPr>
              <a:t> belongs</a:t>
            </a:r>
            <a:r>
              <a:rPr lang="en-US" sz="1000" spc="-5" dirty="0">
                <a:latin typeface="Cambria" panose="02040503050406030204" pitchFamily="18" charset="0"/>
                <a:ea typeface="Cambria" panose="02040503050406030204" pitchFamily="18" charset="0"/>
              </a:rPr>
              <a:t> </a:t>
            </a:r>
            <a:r>
              <a:rPr lang="en-US" sz="1000" dirty="0">
                <a:latin typeface="Cambria" panose="02040503050406030204" pitchFamily="18" charset="0"/>
                <a:ea typeface="Cambria" panose="02040503050406030204" pitchFamily="18" charset="0"/>
              </a:rPr>
              <a:t>to</a:t>
            </a:r>
            <a:r>
              <a:rPr lang="en-US" sz="1000" spc="-10" dirty="0">
                <a:latin typeface="Cambria" panose="02040503050406030204" pitchFamily="18" charset="0"/>
                <a:ea typeface="Cambria" panose="02040503050406030204" pitchFamily="18" charset="0"/>
              </a:rPr>
              <a:t> </a:t>
            </a:r>
            <a:r>
              <a:rPr lang="en-US" sz="1000" dirty="0">
                <a:latin typeface="Cambria" panose="02040503050406030204" pitchFamily="18" charset="0"/>
                <a:ea typeface="Cambria" panose="02040503050406030204" pitchFamily="18" charset="0"/>
              </a:rPr>
              <a:t>Boston Institute</a:t>
            </a:r>
            <a:r>
              <a:rPr lang="en-US" sz="1000" spc="-50" dirty="0">
                <a:latin typeface="Cambria" panose="02040503050406030204" pitchFamily="18" charset="0"/>
                <a:ea typeface="Cambria" panose="02040503050406030204" pitchFamily="18" charset="0"/>
              </a:rPr>
              <a:t> </a:t>
            </a:r>
            <a:r>
              <a:rPr lang="en-US" sz="1000" dirty="0">
                <a:latin typeface="Cambria" panose="02040503050406030204" pitchFamily="18" charset="0"/>
                <a:ea typeface="Cambria" panose="02040503050406030204" pitchFamily="18" charset="0"/>
              </a:rPr>
              <a:t>of</a:t>
            </a:r>
            <a:r>
              <a:rPr lang="en-US" sz="1000" spc="25" dirty="0">
                <a:latin typeface="Cambria" panose="02040503050406030204" pitchFamily="18" charset="0"/>
                <a:ea typeface="Cambria" panose="02040503050406030204" pitchFamily="18" charset="0"/>
              </a:rPr>
              <a:t> </a:t>
            </a:r>
            <a:r>
              <a:rPr lang="en-US" sz="1000" spc="-10" dirty="0">
                <a:latin typeface="Cambria" panose="02040503050406030204" pitchFamily="18" charset="0"/>
                <a:ea typeface="Cambria" panose="02040503050406030204" pitchFamily="18" charset="0"/>
              </a:rPr>
              <a:t>Analytics</a:t>
            </a:r>
            <a:r>
              <a:rPr lang="en-US" sz="1000" spc="-5" dirty="0">
                <a:latin typeface="Cambria" panose="02040503050406030204" pitchFamily="18" charset="0"/>
                <a:ea typeface="Cambria" panose="02040503050406030204" pitchFamily="18" charset="0"/>
              </a:rPr>
              <a:t> </a:t>
            </a:r>
            <a:r>
              <a:rPr lang="en-US" sz="1000" dirty="0">
                <a:latin typeface="Cambria" panose="02040503050406030204" pitchFamily="18" charset="0"/>
                <a:ea typeface="Cambria" panose="02040503050406030204" pitchFamily="18" charset="0"/>
              </a:rPr>
              <a:t>LLC.</a:t>
            </a:r>
            <a:r>
              <a:rPr lang="en-US" sz="1000" spc="10" dirty="0">
                <a:latin typeface="Cambria" panose="02040503050406030204" pitchFamily="18" charset="0"/>
                <a:ea typeface="Cambria" panose="02040503050406030204" pitchFamily="18" charset="0"/>
              </a:rPr>
              <a:t> </a:t>
            </a:r>
            <a:r>
              <a:rPr lang="en-US" sz="1000" dirty="0">
                <a:latin typeface="Cambria" panose="02040503050406030204" pitchFamily="18" charset="0"/>
                <a:ea typeface="Cambria" panose="02040503050406030204" pitchFamily="18" charset="0"/>
              </a:rPr>
              <a:t>Any </a:t>
            </a:r>
            <a:r>
              <a:rPr lang="en-US" sz="1000" spc="-10" dirty="0">
                <a:latin typeface="Cambria" panose="02040503050406030204" pitchFamily="18" charset="0"/>
                <a:ea typeface="Cambria" panose="02040503050406030204" pitchFamily="18" charset="0"/>
              </a:rPr>
              <a:t>unauthorized</a:t>
            </a:r>
            <a:r>
              <a:rPr lang="en-US" sz="1000" dirty="0">
                <a:latin typeface="Cambria" panose="02040503050406030204" pitchFamily="18" charset="0"/>
                <a:ea typeface="Cambria" panose="02040503050406030204" pitchFamily="18" charset="0"/>
              </a:rPr>
              <a:t> sharing</a:t>
            </a:r>
            <a:r>
              <a:rPr lang="en-US" sz="1000" spc="-15" dirty="0">
                <a:latin typeface="Cambria" panose="02040503050406030204" pitchFamily="18" charset="0"/>
                <a:ea typeface="Cambria" panose="02040503050406030204" pitchFamily="18" charset="0"/>
              </a:rPr>
              <a:t> </a:t>
            </a:r>
            <a:r>
              <a:rPr lang="en-US" sz="1000" dirty="0">
                <a:latin typeface="Cambria" panose="02040503050406030204" pitchFamily="18" charset="0"/>
                <a:ea typeface="Cambria" panose="02040503050406030204" pitchFamily="18" charset="0"/>
              </a:rPr>
              <a:t>of</a:t>
            </a:r>
            <a:r>
              <a:rPr lang="en-US" sz="1000" spc="25" dirty="0">
                <a:latin typeface="Cambria" panose="02040503050406030204" pitchFamily="18" charset="0"/>
                <a:ea typeface="Cambria" panose="02040503050406030204" pitchFamily="18" charset="0"/>
              </a:rPr>
              <a:t> </a:t>
            </a:r>
            <a:r>
              <a:rPr lang="en-US" sz="1000" spc="-20" dirty="0">
                <a:latin typeface="Cambria" panose="02040503050406030204" pitchFamily="18" charset="0"/>
                <a:ea typeface="Cambria" panose="02040503050406030204" pitchFamily="18" charset="0"/>
              </a:rPr>
              <a:t>this </a:t>
            </a:r>
            <a:r>
              <a:rPr lang="en-US" sz="1000" dirty="0">
                <a:latin typeface="Cambria" panose="02040503050406030204" pitchFamily="18" charset="0"/>
                <a:ea typeface="Cambria" panose="02040503050406030204" pitchFamily="18" charset="0"/>
              </a:rPr>
              <a:t>material</a:t>
            </a:r>
            <a:r>
              <a:rPr lang="en-US" sz="1000" spc="10" dirty="0">
                <a:latin typeface="Cambria" panose="02040503050406030204" pitchFamily="18" charset="0"/>
                <a:ea typeface="Cambria" panose="02040503050406030204" pitchFamily="18" charset="0"/>
              </a:rPr>
              <a:t> </a:t>
            </a:r>
            <a:r>
              <a:rPr lang="en-US" sz="1000" dirty="0">
                <a:latin typeface="Cambria" panose="02040503050406030204" pitchFamily="18" charset="0"/>
                <a:ea typeface="Cambria" panose="02040503050406030204" pitchFamily="18" charset="0"/>
              </a:rPr>
              <a:t>is</a:t>
            </a:r>
            <a:r>
              <a:rPr lang="en-US" sz="1000" spc="-25" dirty="0">
                <a:latin typeface="Cambria" panose="02040503050406030204" pitchFamily="18" charset="0"/>
                <a:ea typeface="Cambria" panose="02040503050406030204" pitchFamily="18" charset="0"/>
              </a:rPr>
              <a:t> </a:t>
            </a:r>
            <a:r>
              <a:rPr lang="en-US" sz="1000" dirty="0">
                <a:latin typeface="Cambria" panose="02040503050406030204" pitchFamily="18" charset="0"/>
                <a:ea typeface="Cambria" panose="02040503050406030204" pitchFamily="18" charset="0"/>
              </a:rPr>
              <a:t>prohibited</a:t>
            </a:r>
            <a:r>
              <a:rPr lang="en-US" sz="1000" spc="-25" dirty="0">
                <a:latin typeface="Cambria" panose="02040503050406030204" pitchFamily="18" charset="0"/>
                <a:ea typeface="Cambria" panose="02040503050406030204" pitchFamily="18" charset="0"/>
              </a:rPr>
              <a:t> </a:t>
            </a:r>
            <a:r>
              <a:rPr lang="en-US" sz="1000" dirty="0">
                <a:latin typeface="Cambria" panose="02040503050406030204" pitchFamily="18" charset="0"/>
                <a:ea typeface="Cambria" panose="02040503050406030204" pitchFamily="18" charset="0"/>
              </a:rPr>
              <a:t>and</a:t>
            </a:r>
            <a:r>
              <a:rPr lang="en-US" sz="1000" spc="-20" dirty="0">
                <a:latin typeface="Cambria" panose="02040503050406030204" pitchFamily="18" charset="0"/>
                <a:ea typeface="Cambria" panose="02040503050406030204" pitchFamily="18" charset="0"/>
              </a:rPr>
              <a:t> </a:t>
            </a:r>
            <a:r>
              <a:rPr lang="en-US" sz="1000" dirty="0">
                <a:latin typeface="Cambria" panose="02040503050406030204" pitchFamily="18" charset="0"/>
                <a:ea typeface="Cambria" panose="02040503050406030204" pitchFamily="18" charset="0"/>
              </a:rPr>
              <a:t>subject</a:t>
            </a:r>
            <a:r>
              <a:rPr lang="en-US" sz="1000" spc="-35" dirty="0">
                <a:latin typeface="Cambria" panose="02040503050406030204" pitchFamily="18" charset="0"/>
                <a:ea typeface="Cambria" panose="02040503050406030204" pitchFamily="18" charset="0"/>
              </a:rPr>
              <a:t> </a:t>
            </a:r>
            <a:r>
              <a:rPr lang="en-US" sz="1000" dirty="0">
                <a:latin typeface="Cambria" panose="02040503050406030204" pitchFamily="18" charset="0"/>
                <a:ea typeface="Cambria" panose="02040503050406030204" pitchFamily="18" charset="0"/>
              </a:rPr>
              <a:t>to</a:t>
            </a:r>
            <a:r>
              <a:rPr lang="en-US" sz="1000" spc="-25" dirty="0">
                <a:latin typeface="Cambria" panose="02040503050406030204" pitchFamily="18" charset="0"/>
                <a:ea typeface="Cambria" panose="02040503050406030204" pitchFamily="18" charset="0"/>
              </a:rPr>
              <a:t> </a:t>
            </a:r>
            <a:r>
              <a:rPr lang="en-US" sz="1000" dirty="0">
                <a:latin typeface="Cambria" panose="02040503050406030204" pitchFamily="18" charset="0"/>
                <a:ea typeface="Cambria" panose="02040503050406030204" pitchFamily="18" charset="0"/>
              </a:rPr>
              <a:t>legal</a:t>
            </a:r>
            <a:r>
              <a:rPr lang="en-US" sz="1000" spc="10" dirty="0">
                <a:latin typeface="Cambria" panose="02040503050406030204" pitchFamily="18" charset="0"/>
                <a:ea typeface="Cambria" panose="02040503050406030204" pitchFamily="18" charset="0"/>
              </a:rPr>
              <a:t> </a:t>
            </a:r>
            <a:r>
              <a:rPr lang="en-US" sz="1000" dirty="0">
                <a:latin typeface="Cambria" panose="02040503050406030204" pitchFamily="18" charset="0"/>
                <a:ea typeface="Cambria" panose="02040503050406030204" pitchFamily="18" charset="0"/>
              </a:rPr>
              <a:t>action</a:t>
            </a:r>
            <a:r>
              <a:rPr lang="en-US" sz="1000" spc="-25" dirty="0">
                <a:latin typeface="Cambria" panose="02040503050406030204" pitchFamily="18" charset="0"/>
                <a:ea typeface="Cambria" panose="02040503050406030204" pitchFamily="18" charset="0"/>
              </a:rPr>
              <a:t> </a:t>
            </a:r>
            <a:r>
              <a:rPr lang="en-US" sz="1000" dirty="0">
                <a:latin typeface="Cambria" panose="02040503050406030204" pitchFamily="18" charset="0"/>
                <a:ea typeface="Cambria" panose="02040503050406030204" pitchFamily="18" charset="0"/>
              </a:rPr>
              <a:t>under</a:t>
            </a:r>
            <a:r>
              <a:rPr lang="en-US" sz="1000" spc="25" dirty="0">
                <a:latin typeface="Cambria" panose="02040503050406030204" pitchFamily="18" charset="0"/>
                <a:ea typeface="Cambria" panose="02040503050406030204" pitchFamily="18" charset="0"/>
              </a:rPr>
              <a:t> </a:t>
            </a:r>
            <a:r>
              <a:rPr lang="en-US" sz="1000" dirty="0">
                <a:latin typeface="Cambria" panose="02040503050406030204" pitchFamily="18" charset="0"/>
                <a:ea typeface="Cambria" panose="02040503050406030204" pitchFamily="18" charset="0"/>
              </a:rPr>
              <a:t>breach</a:t>
            </a:r>
            <a:r>
              <a:rPr lang="en-US" sz="1000" spc="-20" dirty="0">
                <a:latin typeface="Cambria" panose="02040503050406030204" pitchFamily="18" charset="0"/>
                <a:ea typeface="Cambria" panose="02040503050406030204" pitchFamily="18" charset="0"/>
              </a:rPr>
              <a:t> </a:t>
            </a:r>
            <a:r>
              <a:rPr lang="en-US" sz="1000" dirty="0">
                <a:latin typeface="Cambria" panose="02040503050406030204" pitchFamily="18" charset="0"/>
                <a:ea typeface="Cambria" panose="02040503050406030204" pitchFamily="18" charset="0"/>
              </a:rPr>
              <a:t>of IP</a:t>
            </a:r>
            <a:r>
              <a:rPr lang="en-US" sz="1000" spc="-15" dirty="0">
                <a:latin typeface="Cambria" panose="02040503050406030204" pitchFamily="18" charset="0"/>
                <a:ea typeface="Cambria" panose="02040503050406030204" pitchFamily="18" charset="0"/>
              </a:rPr>
              <a:t> </a:t>
            </a:r>
            <a:r>
              <a:rPr lang="en-US" sz="1000" dirty="0">
                <a:latin typeface="Cambria" panose="02040503050406030204" pitchFamily="18" charset="0"/>
                <a:ea typeface="Cambria" panose="02040503050406030204" pitchFamily="18" charset="0"/>
              </a:rPr>
              <a:t>and</a:t>
            </a:r>
            <a:r>
              <a:rPr lang="en-US" sz="1000" spc="-20" dirty="0">
                <a:latin typeface="Cambria" panose="02040503050406030204" pitchFamily="18" charset="0"/>
                <a:ea typeface="Cambria" panose="02040503050406030204" pitchFamily="18" charset="0"/>
              </a:rPr>
              <a:t> </a:t>
            </a:r>
            <a:r>
              <a:rPr lang="en-US" sz="1000" spc="-10" dirty="0">
                <a:latin typeface="Cambria" panose="02040503050406030204" pitchFamily="18" charset="0"/>
                <a:ea typeface="Cambria" panose="02040503050406030204" pitchFamily="18" charset="0"/>
              </a:rPr>
              <a:t>confidentiality</a:t>
            </a:r>
            <a:r>
              <a:rPr lang="en-US" sz="1000" spc="-15" dirty="0">
                <a:latin typeface="Cambria" panose="02040503050406030204" pitchFamily="18" charset="0"/>
                <a:ea typeface="Cambria" panose="02040503050406030204" pitchFamily="18" charset="0"/>
              </a:rPr>
              <a:t> </a:t>
            </a:r>
            <a:r>
              <a:rPr lang="en-US" sz="1000" spc="-10" dirty="0">
                <a:latin typeface="Cambria" panose="02040503050406030204" pitchFamily="18" charset="0"/>
                <a:ea typeface="Cambria" panose="02040503050406030204" pitchFamily="18" charset="0"/>
              </a:rPr>
              <a:t>clauses.</a:t>
            </a:r>
          </a:p>
        </p:txBody>
      </p:sp>
      <p:sp>
        <p:nvSpPr>
          <p:cNvPr id="8" name="TextBox 7">
            <a:extLst>
              <a:ext uri="{FF2B5EF4-FFF2-40B4-BE49-F238E27FC236}">
                <a16:creationId xmlns:a16="http://schemas.microsoft.com/office/drawing/2014/main" id="{1A124EF9-0B42-C665-9433-50BAD461045B}"/>
              </a:ext>
            </a:extLst>
          </p:cNvPr>
          <p:cNvSpPr txBox="1"/>
          <p:nvPr/>
        </p:nvSpPr>
        <p:spPr>
          <a:xfrm>
            <a:off x="4419600" y="1143000"/>
            <a:ext cx="7664388" cy="3785652"/>
          </a:xfrm>
          <a:prstGeom prst="rect">
            <a:avLst/>
          </a:prstGeom>
          <a:noFill/>
        </p:spPr>
        <p:txBody>
          <a:bodyPr wrap="square" rtlCol="0">
            <a:spAutoFit/>
          </a:bodyPr>
          <a:lstStyle/>
          <a:p>
            <a:pPr>
              <a:lnSpc>
                <a:spcPct val="150000"/>
              </a:lnSpc>
            </a:pPr>
            <a:endParaRPr lang="en-US" sz="2400" dirty="0">
              <a:latin typeface="Cambria" panose="02040503050406030204" pitchFamily="18" charset="0"/>
              <a:ea typeface="Cambria" panose="02040503050406030204" pitchFamily="18" charset="0"/>
            </a:endParaRPr>
          </a:p>
          <a:p>
            <a:pPr>
              <a:lnSpc>
                <a:spcPct val="150000"/>
              </a:lnSpc>
            </a:pPr>
            <a:endParaRPr lang="en-US" sz="2400" dirty="0">
              <a:latin typeface="Cambria" panose="02040503050406030204" pitchFamily="18" charset="0"/>
              <a:ea typeface="Cambria" panose="02040503050406030204" pitchFamily="18" charset="0"/>
            </a:endParaRPr>
          </a:p>
          <a:p>
            <a:pPr>
              <a:lnSpc>
                <a:spcPct val="150000"/>
              </a:lnSpc>
            </a:pPr>
            <a:r>
              <a:rPr lang="en-US" sz="2400" dirty="0">
                <a:latin typeface="Cambria" panose="02040503050406030204" pitchFamily="18" charset="0"/>
                <a:ea typeface="Cambria" panose="02040503050406030204" pitchFamily="18" charset="0"/>
              </a:rPr>
              <a:t>The data visualization providing insights into the distribution of numerical features and the relationship between variables. The visualizations will help in identifying patterns and correlations in the data.</a:t>
            </a:r>
          </a:p>
          <a:p>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81828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D4338-AE3A-95D6-F3DF-4982EBD3CB25}"/>
              </a:ext>
            </a:extLst>
          </p:cNvPr>
          <p:cNvSpPr>
            <a:spLocks noGrp="1"/>
          </p:cNvSpPr>
          <p:nvPr>
            <p:ph type="title"/>
          </p:nvPr>
        </p:nvSpPr>
        <p:spPr>
          <a:xfrm>
            <a:off x="666750" y="588645"/>
            <a:ext cx="3219450" cy="515526"/>
          </a:xfrm>
        </p:spPr>
        <p:txBody>
          <a:bodyPr/>
          <a:lstStyle/>
          <a:p>
            <a:r>
              <a:rPr lang="en-US" dirty="0">
                <a:solidFill>
                  <a:schemeClr val="accent1">
                    <a:lumMod val="50000"/>
                  </a:schemeClr>
                </a:solidFill>
                <a:latin typeface="Cambria" panose="02040503050406030204" pitchFamily="18" charset="0"/>
                <a:ea typeface="Cambria" panose="02040503050406030204" pitchFamily="18" charset="0"/>
              </a:rPr>
              <a:t>Model Selection</a:t>
            </a:r>
            <a:endParaRPr lang="en-IN" dirty="0">
              <a:solidFill>
                <a:schemeClr val="accent1">
                  <a:lumMod val="50000"/>
                </a:schemeClr>
              </a:solidFill>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7FF7EF4D-F4BB-1060-B6A1-6F5E40760F5D}"/>
              </a:ext>
            </a:extLst>
          </p:cNvPr>
          <p:cNvSpPr>
            <a:spLocks noGrp="1"/>
          </p:cNvSpPr>
          <p:nvPr>
            <p:ph type="body" idx="1"/>
          </p:nvPr>
        </p:nvSpPr>
        <p:spPr>
          <a:xfrm>
            <a:off x="666750" y="1295400"/>
            <a:ext cx="10972800" cy="5358954"/>
          </a:xfrm>
        </p:spPr>
        <p:txBody>
          <a:bodyPr/>
          <a:lstStyle/>
          <a:p>
            <a:pPr>
              <a:spcBef>
                <a:spcPts val="100"/>
              </a:spcBef>
              <a:spcAft>
                <a:spcPts val="125"/>
              </a:spcAft>
            </a:pPr>
            <a:r>
              <a:rPr lang="en-IN" dirty="0">
                <a:latin typeface="Cambria" panose="02040503050406030204" pitchFamily="18" charset="0"/>
                <a:ea typeface="Cambria" panose="02040503050406030204" pitchFamily="18" charset="0"/>
              </a:rPr>
              <a:t>Model selection is a critical step in the machine learning pipeline, where different algorithms are evaluated to determine the best fit for the problem at hand. The goal is to select a model that balances performance with complexity, ensuring it generalizes well to unseen data.</a:t>
            </a:r>
          </a:p>
          <a:p>
            <a:pPr>
              <a:spcBef>
                <a:spcPts val="100"/>
              </a:spcBef>
              <a:spcAft>
                <a:spcPts val="125"/>
              </a:spcAft>
            </a:pPr>
            <a:endParaRPr lang="en-IN" dirty="0">
              <a:latin typeface="Cambria" panose="02040503050406030204" pitchFamily="18" charset="0"/>
              <a:ea typeface="Cambria" panose="02040503050406030204" pitchFamily="18" charset="0"/>
            </a:endParaRPr>
          </a:p>
          <a:p>
            <a:pPr>
              <a:spcBef>
                <a:spcPts val="100"/>
              </a:spcBef>
              <a:spcAft>
                <a:spcPts val="125"/>
              </a:spcAft>
            </a:pPr>
            <a:r>
              <a:rPr lang="en-US" sz="3200" b="1" dirty="0">
                <a:solidFill>
                  <a:schemeClr val="accent1">
                    <a:lumMod val="50000"/>
                  </a:schemeClr>
                </a:solidFill>
                <a:latin typeface="Cambria" panose="02040503050406030204" pitchFamily="18" charset="0"/>
                <a:ea typeface="Cambria" panose="02040503050406030204" pitchFamily="18" charset="0"/>
              </a:rPr>
              <a:t>Model Training</a:t>
            </a:r>
            <a:endParaRPr lang="en-IN" sz="3200" b="1" u="sng" dirty="0">
              <a:solidFill>
                <a:schemeClr val="accent1">
                  <a:lumMod val="50000"/>
                </a:schemeClr>
              </a:solidFill>
              <a:latin typeface="Cambria" panose="02040503050406030204" pitchFamily="18" charset="0"/>
              <a:ea typeface="Cambria" panose="02040503050406030204" pitchFamily="18" charset="0"/>
            </a:endParaRPr>
          </a:p>
          <a:p>
            <a:pPr algn="ctr">
              <a:spcBef>
                <a:spcPts val="100"/>
              </a:spcBef>
              <a:spcAft>
                <a:spcPts val="125"/>
              </a:spcAft>
            </a:pPr>
            <a:r>
              <a:rPr lang="en-US" b="1" u="sng" dirty="0">
                <a:solidFill>
                  <a:schemeClr val="accent1">
                    <a:lumMod val="50000"/>
                  </a:schemeClr>
                </a:solidFill>
                <a:latin typeface="Cambria" panose="02040503050406030204" pitchFamily="18" charset="0"/>
                <a:ea typeface="Cambria" panose="02040503050406030204" pitchFamily="18" charset="0"/>
                <a:cs typeface="Open Sans Extra Bold"/>
                <a:sym typeface="Open Sans Extra Bold"/>
              </a:rPr>
              <a:t>Hyperparameter Tuning</a:t>
            </a:r>
          </a:p>
          <a:p>
            <a:pPr algn="ctr">
              <a:spcBef>
                <a:spcPts val="100"/>
              </a:spcBef>
              <a:spcAft>
                <a:spcPts val="125"/>
              </a:spcAft>
            </a:pPr>
            <a:r>
              <a:rPr lang="en-US" spc="-39" dirty="0">
                <a:solidFill>
                  <a:schemeClr val="tx1"/>
                </a:solidFill>
                <a:latin typeface="Cambria" panose="02040503050406030204" pitchFamily="18" charset="0"/>
                <a:ea typeface="Cambria" panose="02040503050406030204" pitchFamily="18" charset="0"/>
                <a:cs typeface="Poppins"/>
                <a:sym typeface="Poppins"/>
              </a:rPr>
              <a:t>Hyperparameter tuning optimizes a model's preset parameters to enhance performance. Techniques like Random Search help find the best parameter combinations for accurate predictions.</a:t>
            </a:r>
          </a:p>
          <a:p>
            <a:pPr>
              <a:spcBef>
                <a:spcPts val="100"/>
              </a:spcBef>
              <a:spcAft>
                <a:spcPts val="125"/>
              </a:spcAft>
            </a:pPr>
            <a:endParaRPr lang="en-IN" u="sng" dirty="0">
              <a:solidFill>
                <a:schemeClr val="accent1">
                  <a:lumMod val="50000"/>
                </a:schemeClr>
              </a:solidFill>
              <a:latin typeface="Cambria" panose="02040503050406030204" pitchFamily="18" charset="0"/>
              <a:ea typeface="Cambria" panose="02040503050406030204" pitchFamily="18" charset="0"/>
            </a:endParaRPr>
          </a:p>
          <a:p>
            <a:pPr algn="ctr">
              <a:spcBef>
                <a:spcPts val="100"/>
              </a:spcBef>
              <a:spcAft>
                <a:spcPts val="125"/>
              </a:spcAft>
            </a:pPr>
            <a:r>
              <a:rPr lang="en-US" b="1" u="sng" dirty="0">
                <a:solidFill>
                  <a:schemeClr val="accent1">
                    <a:lumMod val="50000"/>
                  </a:schemeClr>
                </a:solidFill>
                <a:latin typeface="Cambria" panose="02040503050406030204" pitchFamily="18" charset="0"/>
                <a:ea typeface="Cambria" panose="02040503050406030204" pitchFamily="18" charset="0"/>
                <a:cs typeface="Open Sans Extra Bold"/>
                <a:sym typeface="Open Sans Extra Bold"/>
              </a:rPr>
              <a:t>Model Evaluation</a:t>
            </a:r>
          </a:p>
          <a:p>
            <a:pPr algn="ctr">
              <a:spcBef>
                <a:spcPts val="100"/>
              </a:spcBef>
              <a:spcAft>
                <a:spcPts val="125"/>
              </a:spcAft>
            </a:pPr>
            <a:r>
              <a:rPr lang="en-US" spc="-39" dirty="0">
                <a:solidFill>
                  <a:schemeClr val="tx1"/>
                </a:solidFill>
                <a:latin typeface="Cambria" panose="02040503050406030204" pitchFamily="18" charset="0"/>
                <a:ea typeface="Cambria" panose="02040503050406030204" pitchFamily="18" charset="0"/>
                <a:cs typeface="Poppins"/>
                <a:sym typeface="Poppins"/>
              </a:rPr>
              <a:t>Model evaluation assesses the performance of a trained model using metrics like accuracy, precision, recall, and F1-score. This ensures the model's predictions are reliable and generalize well to new data.</a:t>
            </a:r>
          </a:p>
          <a:p>
            <a:pPr algn="ctr">
              <a:spcBef>
                <a:spcPts val="100"/>
              </a:spcBef>
              <a:spcAft>
                <a:spcPts val="125"/>
              </a:spcAft>
            </a:pPr>
            <a:endParaRPr lang="en-US" b="1" u="sng" spc="-39" dirty="0">
              <a:solidFill>
                <a:schemeClr val="accent1">
                  <a:lumMod val="50000"/>
                </a:schemeClr>
              </a:solidFill>
              <a:latin typeface="Cambria" panose="02040503050406030204" pitchFamily="18" charset="0"/>
              <a:ea typeface="Cambria" panose="02040503050406030204" pitchFamily="18" charset="0"/>
              <a:cs typeface="Poppins"/>
              <a:sym typeface="Poppins"/>
            </a:endParaRPr>
          </a:p>
          <a:p>
            <a:pPr algn="ctr">
              <a:spcBef>
                <a:spcPts val="100"/>
              </a:spcBef>
              <a:spcAft>
                <a:spcPts val="125"/>
              </a:spcAft>
            </a:pPr>
            <a:r>
              <a:rPr lang="en-US" b="1" u="sng" dirty="0">
                <a:solidFill>
                  <a:schemeClr val="accent1">
                    <a:lumMod val="50000"/>
                  </a:schemeClr>
                </a:solidFill>
                <a:latin typeface="Cambria" panose="02040503050406030204" pitchFamily="18" charset="0"/>
                <a:ea typeface="Cambria" panose="02040503050406030204" pitchFamily="18" charset="0"/>
                <a:cs typeface="Open Sans Extra Bold"/>
                <a:sym typeface="Open Sans Extra Bold"/>
              </a:rPr>
              <a:t>Save</a:t>
            </a:r>
          </a:p>
          <a:p>
            <a:pPr algn="ctr">
              <a:spcBef>
                <a:spcPts val="100"/>
              </a:spcBef>
              <a:spcAft>
                <a:spcPts val="125"/>
              </a:spcAft>
            </a:pPr>
            <a:r>
              <a:rPr lang="en-US" spc="-39" dirty="0">
                <a:solidFill>
                  <a:schemeClr val="tx1"/>
                </a:solidFill>
                <a:latin typeface="Cambria" panose="02040503050406030204" pitchFamily="18" charset="0"/>
                <a:ea typeface="Cambria" panose="02040503050406030204" pitchFamily="18" charset="0"/>
                <a:cs typeface="Poppins"/>
                <a:sym typeface="Poppins"/>
              </a:rPr>
              <a:t>The trained model is saved for future use, allowing predictions without retraining. It is saved using techniques like </a:t>
            </a:r>
            <a:r>
              <a:rPr lang="en-US" spc="-39" dirty="0" err="1">
                <a:solidFill>
                  <a:schemeClr val="tx1"/>
                </a:solidFill>
                <a:latin typeface="Cambria" panose="02040503050406030204" pitchFamily="18" charset="0"/>
                <a:ea typeface="Cambria" panose="02040503050406030204" pitchFamily="18" charset="0"/>
                <a:cs typeface="Poppins"/>
                <a:sym typeface="Poppins"/>
              </a:rPr>
              <a:t>joblib</a:t>
            </a:r>
            <a:r>
              <a:rPr lang="en-US" spc="-39" dirty="0">
                <a:solidFill>
                  <a:schemeClr val="tx1"/>
                </a:solidFill>
                <a:latin typeface="Cambria" panose="02040503050406030204" pitchFamily="18" charset="0"/>
                <a:ea typeface="Cambria" panose="02040503050406030204" pitchFamily="18" charset="0"/>
                <a:cs typeface="Poppins"/>
                <a:sym typeface="Poppins"/>
              </a:rPr>
              <a:t> ensuring efficient storage and easy deployment for real-world applications.</a:t>
            </a:r>
          </a:p>
          <a:p>
            <a:pPr>
              <a:spcBef>
                <a:spcPts val="100"/>
              </a:spcBef>
              <a:spcAft>
                <a:spcPts val="125"/>
              </a:spcAft>
            </a:pP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84710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762"/>
            <a:ext cx="6091555" cy="6853555"/>
            <a:chOff x="6100826" y="4762"/>
            <a:chExt cx="6091555" cy="6853555"/>
          </a:xfrm>
        </p:grpSpPr>
        <p:sp>
          <p:nvSpPr>
            <p:cNvPr id="3" name="object 3"/>
            <p:cNvSpPr/>
            <p:nvPr/>
          </p:nvSpPr>
          <p:spPr>
            <a:xfrm>
              <a:off x="6100826" y="4762"/>
              <a:ext cx="6091555" cy="6853555"/>
            </a:xfrm>
            <a:custGeom>
              <a:avLst/>
              <a:gdLst/>
              <a:ahLst/>
              <a:cxnLst/>
              <a:rect l="l" t="t" r="r" b="b"/>
              <a:pathLst>
                <a:path w="6091555" h="6853555">
                  <a:moveTo>
                    <a:pt x="6091174" y="0"/>
                  </a:moveTo>
                  <a:lnTo>
                    <a:pt x="0" y="0"/>
                  </a:lnTo>
                  <a:lnTo>
                    <a:pt x="0" y="6853237"/>
                  </a:lnTo>
                  <a:lnTo>
                    <a:pt x="6091174" y="6853237"/>
                  </a:lnTo>
                  <a:lnTo>
                    <a:pt x="6091174" y="0"/>
                  </a:lnTo>
                  <a:close/>
                </a:path>
              </a:pathLst>
            </a:custGeom>
            <a:solidFill>
              <a:srgbClr val="1D1B57"/>
            </a:solidFill>
          </p:spPr>
          <p:txBody>
            <a:bodyPr wrap="square" lIns="0" tIns="0" rIns="0" bIns="0" rtlCol="0"/>
            <a:lstStyle/>
            <a:p>
              <a:endParaRPr/>
            </a:p>
          </p:txBody>
        </p:sp>
        <p:sp>
          <p:nvSpPr>
            <p:cNvPr id="4" name="object 4"/>
            <p:cNvSpPr/>
            <p:nvPr/>
          </p:nvSpPr>
          <p:spPr>
            <a:xfrm>
              <a:off x="6100826" y="4762"/>
              <a:ext cx="6091555" cy="6853555"/>
            </a:xfrm>
            <a:custGeom>
              <a:avLst/>
              <a:gdLst/>
              <a:ahLst/>
              <a:cxnLst/>
              <a:rect l="l" t="t" r="r" b="b"/>
              <a:pathLst>
                <a:path w="6091555" h="6853555">
                  <a:moveTo>
                    <a:pt x="6091174" y="0"/>
                  </a:moveTo>
                  <a:lnTo>
                    <a:pt x="0" y="0"/>
                  </a:lnTo>
                  <a:lnTo>
                    <a:pt x="0" y="6853237"/>
                  </a:lnTo>
                </a:path>
              </a:pathLst>
            </a:custGeom>
            <a:ln w="12700">
              <a:solidFill>
                <a:srgbClr val="1D1B57"/>
              </a:solidFill>
            </a:ln>
          </p:spPr>
          <p:txBody>
            <a:bodyPr wrap="square" lIns="0" tIns="0" rIns="0" bIns="0" rtlCol="0"/>
            <a:lstStyle/>
            <a:p>
              <a:endParaRPr/>
            </a:p>
          </p:txBody>
        </p:sp>
      </p:grpSp>
      <p:sp>
        <p:nvSpPr>
          <p:cNvPr id="6" name="object 6"/>
          <p:cNvSpPr txBox="1">
            <a:spLocks noGrp="1"/>
          </p:cNvSpPr>
          <p:nvPr>
            <p:ph type="ftr" sz="quarter" idx="5"/>
          </p:nvPr>
        </p:nvSpPr>
        <p:spPr>
          <a:prstGeom prst="rect">
            <a:avLst/>
          </a:prstGeom>
        </p:spPr>
        <p:txBody>
          <a:bodyPr vert="horz" wrap="square" lIns="0" tIns="19050" rIns="0" bIns="0" rtlCol="0">
            <a:spAutoFit/>
          </a:bodyPr>
          <a:lstStyle/>
          <a:p>
            <a:pPr marL="12700" marR="5080">
              <a:lnSpc>
                <a:spcPts val="1280"/>
              </a:lnSpc>
              <a:spcBef>
                <a:spcPts val="150"/>
              </a:spcBef>
            </a:pPr>
            <a:r>
              <a:rPr b="1" spc="-10" dirty="0">
                <a:latin typeface="Calibri"/>
                <a:cs typeface="Calibri"/>
              </a:rPr>
              <a:t>CONFIDENTIAL</a:t>
            </a:r>
            <a:r>
              <a:rPr spc="-10" dirty="0"/>
              <a:t>: </a:t>
            </a:r>
            <a:r>
              <a:rPr dirty="0"/>
              <a:t>The</a:t>
            </a:r>
            <a:r>
              <a:rPr spc="30" dirty="0"/>
              <a:t> </a:t>
            </a:r>
            <a:r>
              <a:rPr dirty="0"/>
              <a:t>information</a:t>
            </a:r>
            <a:r>
              <a:rPr spc="-5" dirty="0"/>
              <a:t> </a:t>
            </a:r>
            <a:r>
              <a:rPr dirty="0"/>
              <a:t>in this</a:t>
            </a:r>
            <a:r>
              <a:rPr spc="-5" dirty="0"/>
              <a:t> </a:t>
            </a:r>
            <a:r>
              <a:rPr dirty="0"/>
              <a:t>document</a:t>
            </a:r>
            <a:r>
              <a:rPr spc="-10" dirty="0"/>
              <a:t> belongs</a:t>
            </a:r>
            <a:r>
              <a:rPr spc="-5" dirty="0"/>
              <a:t> </a:t>
            </a:r>
            <a:r>
              <a:rPr dirty="0"/>
              <a:t>to</a:t>
            </a:r>
            <a:r>
              <a:rPr spc="-10" dirty="0"/>
              <a:t> </a:t>
            </a:r>
            <a:r>
              <a:rPr dirty="0"/>
              <a:t>Boston Institute</a:t>
            </a:r>
            <a:r>
              <a:rPr spc="-50" dirty="0"/>
              <a:t> </a:t>
            </a:r>
            <a:r>
              <a:rPr dirty="0"/>
              <a:t>of</a:t>
            </a:r>
            <a:r>
              <a:rPr spc="25" dirty="0"/>
              <a:t> </a:t>
            </a:r>
            <a:r>
              <a:rPr spc="-10" dirty="0"/>
              <a:t>Analytics</a:t>
            </a:r>
            <a:r>
              <a:rPr spc="-5" dirty="0"/>
              <a:t> </a:t>
            </a:r>
            <a:r>
              <a:rPr dirty="0"/>
              <a:t>LLC.</a:t>
            </a:r>
            <a:r>
              <a:rPr spc="10" dirty="0"/>
              <a:t> </a:t>
            </a:r>
            <a:r>
              <a:rPr dirty="0"/>
              <a:t>Any </a:t>
            </a:r>
            <a:r>
              <a:rPr spc="-10" dirty="0"/>
              <a:t>unauthorized</a:t>
            </a:r>
            <a:r>
              <a:rPr dirty="0"/>
              <a:t> sharing</a:t>
            </a:r>
            <a:r>
              <a:rPr spc="-15" dirty="0"/>
              <a:t> </a:t>
            </a:r>
            <a:r>
              <a:rPr dirty="0"/>
              <a:t>of</a:t>
            </a:r>
            <a:r>
              <a:rPr spc="25" dirty="0"/>
              <a:t> </a:t>
            </a:r>
            <a:r>
              <a:rPr spc="-20" dirty="0"/>
              <a:t>this </a:t>
            </a:r>
            <a:r>
              <a:rPr dirty="0"/>
              <a:t>material</a:t>
            </a:r>
            <a:r>
              <a:rPr spc="10" dirty="0"/>
              <a:t> </a:t>
            </a:r>
            <a:r>
              <a:rPr dirty="0"/>
              <a:t>is</a:t>
            </a:r>
            <a:r>
              <a:rPr spc="-25" dirty="0"/>
              <a:t> </a:t>
            </a:r>
            <a:r>
              <a:rPr dirty="0"/>
              <a:t>prohibited</a:t>
            </a:r>
            <a:r>
              <a:rPr spc="-25" dirty="0"/>
              <a:t> </a:t>
            </a:r>
            <a:r>
              <a:rPr dirty="0"/>
              <a:t>and</a:t>
            </a:r>
            <a:r>
              <a:rPr spc="-20" dirty="0"/>
              <a:t> </a:t>
            </a:r>
            <a:r>
              <a:rPr dirty="0"/>
              <a:t>subject</a:t>
            </a:r>
            <a:r>
              <a:rPr spc="-35" dirty="0"/>
              <a:t> </a:t>
            </a:r>
            <a:r>
              <a:rPr dirty="0"/>
              <a:t>to</a:t>
            </a:r>
            <a:r>
              <a:rPr spc="-25" dirty="0"/>
              <a:t> </a:t>
            </a:r>
            <a:r>
              <a:rPr dirty="0"/>
              <a:t>legal</a:t>
            </a:r>
            <a:r>
              <a:rPr spc="10" dirty="0"/>
              <a:t> </a:t>
            </a:r>
            <a:r>
              <a:rPr dirty="0"/>
              <a:t>action</a:t>
            </a:r>
            <a:r>
              <a:rPr spc="-25" dirty="0"/>
              <a:t> </a:t>
            </a:r>
            <a:r>
              <a:rPr dirty="0"/>
              <a:t>under</a:t>
            </a:r>
            <a:r>
              <a:rPr spc="25" dirty="0"/>
              <a:t> </a:t>
            </a:r>
            <a:r>
              <a:rPr dirty="0"/>
              <a:t>breach</a:t>
            </a:r>
            <a:r>
              <a:rPr spc="-20" dirty="0"/>
              <a:t> </a:t>
            </a:r>
            <a:r>
              <a:rPr dirty="0"/>
              <a:t>of IP</a:t>
            </a:r>
            <a:r>
              <a:rPr spc="-15" dirty="0"/>
              <a:t> </a:t>
            </a:r>
            <a:r>
              <a:rPr dirty="0"/>
              <a:t>and</a:t>
            </a:r>
            <a:r>
              <a:rPr spc="-20" dirty="0"/>
              <a:t> </a:t>
            </a:r>
            <a:r>
              <a:rPr spc="-10" dirty="0"/>
              <a:t>confidentiality</a:t>
            </a:r>
            <a:r>
              <a:rPr spc="-15" dirty="0"/>
              <a:t> </a:t>
            </a:r>
            <a:r>
              <a:rPr spc="-10" dirty="0"/>
              <a:t>clauses.</a:t>
            </a:r>
          </a:p>
        </p:txBody>
      </p:sp>
      <p:sp>
        <p:nvSpPr>
          <p:cNvPr id="7" name="TextBox 6">
            <a:extLst>
              <a:ext uri="{FF2B5EF4-FFF2-40B4-BE49-F238E27FC236}">
                <a16:creationId xmlns:a16="http://schemas.microsoft.com/office/drawing/2014/main" id="{DE20C91A-914A-73E0-E226-D0FDCE58F7E5}"/>
              </a:ext>
            </a:extLst>
          </p:cNvPr>
          <p:cNvSpPr txBox="1"/>
          <p:nvPr/>
        </p:nvSpPr>
        <p:spPr>
          <a:xfrm>
            <a:off x="6342972" y="811283"/>
            <a:ext cx="5638800" cy="5113644"/>
          </a:xfrm>
          <a:prstGeom prst="rect">
            <a:avLst/>
          </a:prstGeom>
          <a:noFill/>
        </p:spPr>
        <p:txBody>
          <a:bodyPr wrap="square" rtlCol="0">
            <a:spAutoFit/>
          </a:bodyPr>
          <a:lstStyle/>
          <a:p>
            <a:pPr>
              <a:lnSpc>
                <a:spcPct val="150000"/>
              </a:lnSpc>
            </a:pPr>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Accuracy Score</a:t>
            </a:r>
            <a:r>
              <a:rPr lang="en-US" sz="2000" dirty="0">
                <a:latin typeface="Cambria" panose="02040503050406030204" pitchFamily="18" charset="0"/>
                <a:ea typeface="Cambria" panose="02040503050406030204" pitchFamily="18" charset="0"/>
              </a:rPr>
              <a:t> – Measures overall correctness of predictions.</a:t>
            </a:r>
            <a:br>
              <a:rPr lang="en-US" sz="2000" dirty="0">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Precision Score</a:t>
            </a:r>
            <a:r>
              <a:rPr lang="en-US" sz="2000" dirty="0">
                <a:latin typeface="Cambria" panose="02040503050406030204" pitchFamily="18" charset="0"/>
                <a:ea typeface="Cambria" panose="02040503050406030204" pitchFamily="18" charset="0"/>
              </a:rPr>
              <a:t> – Determines how many predicted </a:t>
            </a:r>
            <a:r>
              <a:rPr lang="en-US" sz="2000" dirty="0" err="1">
                <a:latin typeface="Cambria" panose="02040503050406030204" pitchFamily="18" charset="0"/>
                <a:ea typeface="Cambria" panose="02040503050406030204" pitchFamily="18" charset="0"/>
              </a:rPr>
              <a:t>responce</a:t>
            </a:r>
            <a:r>
              <a:rPr lang="en-US" sz="2000" dirty="0">
                <a:latin typeface="Cambria" panose="02040503050406030204" pitchFamily="18" charset="0"/>
                <a:ea typeface="Cambria" panose="02040503050406030204" pitchFamily="18" charset="0"/>
              </a:rPr>
              <a:t> were actually correct.</a:t>
            </a:r>
            <a:br>
              <a:rPr lang="en-US" sz="2000" dirty="0">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Recall Score</a:t>
            </a:r>
            <a:r>
              <a:rPr lang="en-US" sz="2000" dirty="0">
                <a:latin typeface="Cambria" panose="02040503050406030204" pitchFamily="18" charset="0"/>
                <a:ea typeface="Cambria" panose="02040503050406030204" pitchFamily="18" charset="0"/>
              </a:rPr>
              <a:t> – Measures how well the model identifies actual successes.</a:t>
            </a:r>
            <a:br>
              <a:rPr lang="en-US" sz="2000" dirty="0">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F1-Score</a:t>
            </a:r>
            <a:r>
              <a:rPr lang="en-US" sz="2000" dirty="0">
                <a:latin typeface="Cambria" panose="02040503050406030204" pitchFamily="18" charset="0"/>
                <a:ea typeface="Cambria" panose="02040503050406030204" pitchFamily="18" charset="0"/>
              </a:rPr>
              <a:t> – Balances precision and recall.</a:t>
            </a:r>
            <a:br>
              <a:rPr lang="en-US" sz="2000" dirty="0">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Confusion Matrix</a:t>
            </a:r>
            <a:r>
              <a:rPr lang="en-US" sz="2000" dirty="0">
                <a:latin typeface="Cambria" panose="02040503050406030204" pitchFamily="18" charset="0"/>
                <a:ea typeface="Cambria" panose="02040503050406030204" pitchFamily="18" charset="0"/>
              </a:rPr>
              <a:t> – Provides a detailed breakdown of predictions.</a:t>
            </a:r>
            <a:br>
              <a:rPr lang="en-US" sz="2000" dirty="0">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Classification Report</a:t>
            </a:r>
            <a:r>
              <a:rPr lang="en-US" sz="2000" dirty="0">
                <a:latin typeface="Cambria" panose="02040503050406030204" pitchFamily="18" charset="0"/>
                <a:ea typeface="Cambria" panose="02040503050406030204" pitchFamily="18" charset="0"/>
              </a:rPr>
              <a:t> – Shows precision, recall, F1-score, and support for each class.</a:t>
            </a:r>
            <a:endParaRPr lang="en-IN" sz="2000" dirty="0">
              <a:latin typeface="Cambria" panose="02040503050406030204" pitchFamily="18" charset="0"/>
              <a:ea typeface="Cambria" panose="02040503050406030204" pitchFamily="18" charset="0"/>
            </a:endParaRPr>
          </a:p>
        </p:txBody>
      </p:sp>
      <p:sp>
        <p:nvSpPr>
          <p:cNvPr id="12" name="TextBox 11">
            <a:extLst>
              <a:ext uri="{FF2B5EF4-FFF2-40B4-BE49-F238E27FC236}">
                <a16:creationId xmlns:a16="http://schemas.microsoft.com/office/drawing/2014/main" id="{C30A627C-34AE-F6F8-D07A-95DE1A760DA2}"/>
              </a:ext>
            </a:extLst>
          </p:cNvPr>
          <p:cNvSpPr txBox="1"/>
          <p:nvPr/>
        </p:nvSpPr>
        <p:spPr>
          <a:xfrm>
            <a:off x="2096779" y="2514600"/>
            <a:ext cx="2176453" cy="1638910"/>
          </a:xfrm>
          <a:prstGeom prst="rect">
            <a:avLst/>
          </a:prstGeom>
          <a:noFill/>
        </p:spPr>
        <p:txBody>
          <a:bodyPr wrap="square" rtlCol="0">
            <a:spAutoFit/>
          </a:bodyPr>
          <a:lstStyle/>
          <a:p>
            <a:r>
              <a:rPr lang="en-US" sz="3350" b="1" dirty="0" err="1">
                <a:solidFill>
                  <a:schemeClr val="bg1"/>
                </a:solidFill>
                <a:latin typeface="+mj-lt"/>
                <a:ea typeface="Cambria" panose="02040503050406030204" pitchFamily="18" charset="0"/>
              </a:rPr>
              <a:t>Evalution</a:t>
            </a:r>
            <a:r>
              <a:rPr lang="en-US" sz="3350" b="1" dirty="0">
                <a:latin typeface="Cambria" panose="02040503050406030204" pitchFamily="18" charset="0"/>
                <a:ea typeface="Cambria" panose="02040503050406030204" pitchFamily="18" charset="0"/>
              </a:rPr>
              <a:t> </a:t>
            </a:r>
            <a:r>
              <a:rPr lang="en-US" sz="3350" b="1" dirty="0" err="1">
                <a:solidFill>
                  <a:schemeClr val="bg1"/>
                </a:solidFill>
                <a:latin typeface="Cambria" panose="02040503050406030204" pitchFamily="18" charset="0"/>
                <a:ea typeface="Cambria" panose="02040503050406030204" pitchFamily="18" charset="0"/>
              </a:rPr>
              <a:t>Matrics</a:t>
            </a:r>
            <a:endParaRPr lang="en-US" sz="3350" b="1" dirty="0">
              <a:solidFill>
                <a:schemeClr val="bg1"/>
              </a:solidFill>
              <a:latin typeface="Cambria" panose="02040503050406030204" pitchFamily="18" charset="0"/>
              <a:ea typeface="Cambria" panose="02040503050406030204" pitchFamily="18" charset="0"/>
            </a:endParaRPr>
          </a:p>
          <a:p>
            <a:endParaRPr lang="en-IN" sz="33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55A77-333D-A491-194F-6AE846C96D24}"/>
              </a:ext>
            </a:extLst>
          </p:cNvPr>
          <p:cNvSpPr>
            <a:spLocks noGrp="1"/>
          </p:cNvSpPr>
          <p:nvPr>
            <p:ph type="title"/>
          </p:nvPr>
        </p:nvSpPr>
        <p:spPr>
          <a:xfrm>
            <a:off x="666750" y="588644"/>
            <a:ext cx="1380489" cy="515526"/>
          </a:xfrm>
        </p:spPr>
        <p:txBody>
          <a:bodyPr/>
          <a:lstStyle/>
          <a:p>
            <a:r>
              <a:rPr lang="en-US" dirty="0">
                <a:latin typeface="Cambria" panose="02040503050406030204" pitchFamily="18" charset="0"/>
                <a:ea typeface="Cambria" panose="02040503050406030204" pitchFamily="18" charset="0"/>
              </a:rPr>
              <a:t>Result</a:t>
            </a:r>
            <a:endParaRPr lang="en-IN"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9057762F-574A-8470-0955-96767ADF7D43}"/>
              </a:ext>
            </a:extLst>
          </p:cNvPr>
          <p:cNvSpPr>
            <a:spLocks noGrp="1"/>
          </p:cNvSpPr>
          <p:nvPr>
            <p:ph type="body" idx="1"/>
          </p:nvPr>
        </p:nvSpPr>
        <p:spPr>
          <a:xfrm>
            <a:off x="666750" y="1319546"/>
            <a:ext cx="10972800" cy="2031325"/>
          </a:xfrm>
        </p:spPr>
        <p:txBody>
          <a:bodyPr/>
          <a:lstStyle/>
          <a:p>
            <a:r>
              <a:rPr lang="en-US" sz="2400"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Best Performing Model:</a:t>
            </a:r>
            <a:r>
              <a:rPr lang="en-US" sz="2400"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Random Forest</a:t>
            </a:r>
            <a:r>
              <a:rPr lang="en-US" sz="2400" dirty="0">
                <a:latin typeface="Cambria" panose="02040503050406030204" pitchFamily="18" charset="0"/>
                <a:ea typeface="Cambria" panose="02040503050406030204" pitchFamily="18" charset="0"/>
              </a:rPr>
              <a:t> with </a:t>
            </a:r>
            <a:r>
              <a:rPr lang="en-US" sz="2400" b="1" dirty="0">
                <a:latin typeface="Cambria" panose="02040503050406030204" pitchFamily="18" charset="0"/>
                <a:ea typeface="Cambria" panose="02040503050406030204" pitchFamily="18" charset="0"/>
              </a:rPr>
              <a:t>86% accuracy</a:t>
            </a:r>
            <a:r>
              <a:rPr lang="en-US" sz="2400" dirty="0">
                <a:latin typeface="Cambria" panose="02040503050406030204" pitchFamily="18" charset="0"/>
                <a:ea typeface="Cambria" panose="02040503050406030204" pitchFamily="18" charset="0"/>
              </a:rPr>
              <a:t>.</a:t>
            </a: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Best Model Performance:</a:t>
            </a:r>
          </a:p>
          <a:p>
            <a:endParaRPr lang="en-US" sz="2400" b="1" dirty="0">
              <a:latin typeface="Cambria" panose="02040503050406030204" pitchFamily="18" charset="0"/>
              <a:ea typeface="Cambria" panose="02040503050406030204" pitchFamily="18" charset="0"/>
            </a:endParaRPr>
          </a:p>
          <a:p>
            <a:endParaRPr lang="en-US" sz="2400" b="1"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F50D4C0C-4DAC-4079-9FEB-FD66B71885AB}"/>
              </a:ext>
            </a:extLst>
          </p:cNvPr>
          <p:cNvPicPr>
            <a:picLocks noChangeAspect="1"/>
          </p:cNvPicPr>
          <p:nvPr/>
        </p:nvPicPr>
        <p:blipFill>
          <a:blip r:embed="rId2"/>
          <a:stretch>
            <a:fillRect/>
          </a:stretch>
        </p:blipFill>
        <p:spPr>
          <a:xfrm>
            <a:off x="2590800" y="2335208"/>
            <a:ext cx="6019800" cy="3616332"/>
          </a:xfrm>
          <a:prstGeom prst="rect">
            <a:avLst/>
          </a:prstGeom>
        </p:spPr>
      </p:pic>
    </p:spTree>
    <p:extLst>
      <p:ext uri="{BB962C8B-B14F-4D97-AF65-F5344CB8AC3E}">
        <p14:creationId xmlns:p14="http://schemas.microsoft.com/office/powerpoint/2010/main" val="3606234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01B43-C528-B254-8585-3EB62CDA33F7}"/>
              </a:ext>
            </a:extLst>
          </p:cNvPr>
          <p:cNvSpPr>
            <a:spLocks noGrp="1"/>
          </p:cNvSpPr>
          <p:nvPr>
            <p:ph type="title"/>
          </p:nvPr>
        </p:nvSpPr>
        <p:spPr>
          <a:xfrm>
            <a:off x="666750" y="588645"/>
            <a:ext cx="2381250" cy="1031051"/>
          </a:xfrm>
        </p:spPr>
        <p:txBody>
          <a:bodyPr/>
          <a:lstStyle/>
          <a:p>
            <a:r>
              <a:rPr lang="en-US" dirty="0">
                <a:latin typeface="Cambria" panose="02040503050406030204" pitchFamily="18" charset="0"/>
                <a:ea typeface="Cambria" panose="02040503050406030204" pitchFamily="18" charset="0"/>
              </a:rPr>
              <a:t>Conclusion</a:t>
            </a:r>
            <a:endParaRPr lang="en-IN"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5631FF67-DE5E-4397-A3FC-66B4E31AB2D3}"/>
              </a:ext>
            </a:extLst>
          </p:cNvPr>
          <p:cNvSpPr>
            <a:spLocks noGrp="1"/>
          </p:cNvSpPr>
          <p:nvPr>
            <p:ph type="body" idx="1"/>
          </p:nvPr>
        </p:nvSpPr>
        <p:spPr>
          <a:xfrm>
            <a:off x="609600" y="1371600"/>
            <a:ext cx="11375472" cy="4339650"/>
          </a:xfrm>
        </p:spPr>
        <p:txBody>
          <a:bodyPr/>
          <a:lstStyle/>
          <a:p>
            <a:pPr algn="just"/>
            <a:r>
              <a:rPr lang="en-IN" dirty="0">
                <a:latin typeface="Cambria" panose="02040503050406030204" pitchFamily="18" charset="0"/>
                <a:ea typeface="Cambria" panose="02040503050406030204" pitchFamily="18" charset="0"/>
              </a:rPr>
              <a:t>Machine Learning effectively predicted customer behaviour, enabling improved decision-making.</a:t>
            </a:r>
          </a:p>
          <a:p>
            <a:pPr algn="just"/>
            <a:endParaRPr lang="en-IN" dirty="0">
              <a:latin typeface="Cambria" panose="02040503050406030204" pitchFamily="18" charset="0"/>
              <a:ea typeface="Cambria" panose="02040503050406030204" pitchFamily="18" charset="0"/>
            </a:endParaRPr>
          </a:p>
          <a:p>
            <a:pPr algn="just"/>
            <a:r>
              <a:rPr lang="en-IN" dirty="0">
                <a:latin typeface="Cambria" panose="02040503050406030204" pitchFamily="18" charset="0"/>
                <a:ea typeface="Cambria" panose="02040503050406030204" pitchFamily="18" charset="0"/>
              </a:rPr>
              <a:t>Random forest is the top performing models, offering high accuracy and reliability.</a:t>
            </a:r>
          </a:p>
          <a:p>
            <a:pPr algn="just"/>
            <a:endParaRPr lang="en-IN" dirty="0">
              <a:latin typeface="Cambria" panose="02040503050406030204" pitchFamily="18" charset="0"/>
              <a:ea typeface="Cambria" panose="02040503050406030204" pitchFamily="18" charset="0"/>
            </a:endParaRPr>
          </a:p>
          <a:p>
            <a:pPr algn="just"/>
            <a:r>
              <a:rPr lang="en-IN" dirty="0">
                <a:latin typeface="Cambria" panose="02040503050406030204" pitchFamily="18" charset="0"/>
                <a:ea typeface="Cambria" panose="02040503050406030204" pitchFamily="18" charset="0"/>
              </a:rPr>
              <a:t>The project demonstrated how data </a:t>
            </a:r>
            <a:r>
              <a:rPr lang="en-IN" dirty="0" err="1">
                <a:latin typeface="Cambria" panose="02040503050406030204" pitchFamily="18" charset="0"/>
                <a:ea typeface="Cambria" panose="02040503050406030204" pitchFamily="18" charset="0"/>
              </a:rPr>
              <a:t>preprocessing</a:t>
            </a:r>
            <a:r>
              <a:rPr lang="en-IN" dirty="0">
                <a:latin typeface="Cambria" panose="02040503050406030204" pitchFamily="18" charset="0"/>
                <a:ea typeface="Cambria" panose="02040503050406030204" pitchFamily="18" charset="0"/>
              </a:rPr>
              <a:t>, feature selection, and model tuning contribute to better model performance.</a:t>
            </a:r>
          </a:p>
          <a:p>
            <a:pPr algn="just"/>
            <a:endParaRPr lang="en-IN" dirty="0">
              <a:latin typeface="Cambria" panose="02040503050406030204" pitchFamily="18" charset="0"/>
              <a:ea typeface="Cambria" panose="02040503050406030204" pitchFamily="18" charset="0"/>
            </a:endParaRPr>
          </a:p>
          <a:p>
            <a:pPr algn="just"/>
            <a:r>
              <a:rPr lang="en-IN" dirty="0">
                <a:latin typeface="Cambria" panose="02040503050406030204" pitchFamily="18" charset="0"/>
                <a:ea typeface="Cambria" panose="02040503050406030204" pitchFamily="18" charset="0"/>
              </a:rPr>
              <a:t>Saved models provide a foundation for future use and scalability in real=world applications.</a:t>
            </a:r>
          </a:p>
          <a:p>
            <a:pPr algn="just"/>
            <a:endParaRPr lang="en-IN" dirty="0">
              <a:latin typeface="Cambria" panose="02040503050406030204" pitchFamily="18" charset="0"/>
              <a:ea typeface="Cambria" panose="02040503050406030204" pitchFamily="18" charset="0"/>
            </a:endParaRPr>
          </a:p>
          <a:p>
            <a:pPr algn="just"/>
            <a:endParaRPr lang="en-IN" sz="2400" b="1" dirty="0">
              <a:latin typeface="Cambria" panose="02040503050406030204" pitchFamily="18" charset="0"/>
              <a:ea typeface="Cambria" panose="02040503050406030204" pitchFamily="18" charset="0"/>
            </a:endParaRPr>
          </a:p>
          <a:p>
            <a:pPr algn="just"/>
            <a:r>
              <a:rPr lang="en-IN" sz="2400" b="1" dirty="0">
                <a:latin typeface="Cambria" panose="02040503050406030204" pitchFamily="18" charset="0"/>
                <a:ea typeface="Cambria" panose="02040503050406030204" pitchFamily="18" charset="0"/>
              </a:rPr>
              <a:t>Model Summary:</a:t>
            </a:r>
          </a:p>
          <a:p>
            <a:pPr algn="just"/>
            <a:endParaRPr lang="en-IN" dirty="0">
              <a:latin typeface="Cambria" panose="02040503050406030204" pitchFamily="18" charset="0"/>
              <a:ea typeface="Cambria" panose="02040503050406030204" pitchFamily="18" charset="0"/>
            </a:endParaRPr>
          </a:p>
          <a:p>
            <a:pPr algn="just"/>
            <a:r>
              <a:rPr lang="en-IN" dirty="0">
                <a:latin typeface="Cambria" panose="02040503050406030204" pitchFamily="18" charset="0"/>
                <a:ea typeface="Cambria" panose="02040503050406030204" pitchFamily="18" charset="0"/>
              </a:rPr>
              <a:t>The cross-validation technique has been successfully applied, providing insights into the model’s performance on unseen data. The results show that the random forest classifier has the highest mean accuracy and lowest standard deviation, so it is best performer.</a:t>
            </a:r>
          </a:p>
        </p:txBody>
      </p:sp>
    </p:spTree>
    <p:extLst>
      <p:ext uri="{BB962C8B-B14F-4D97-AF65-F5344CB8AC3E}">
        <p14:creationId xmlns:p14="http://schemas.microsoft.com/office/powerpoint/2010/main" val="3655781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410</TotalTime>
  <Words>840</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Cambria</vt:lpstr>
      <vt:lpstr>Open Sans Extra Bold</vt:lpstr>
      <vt:lpstr>Poppins</vt:lpstr>
      <vt:lpstr>Office Theme</vt:lpstr>
      <vt:lpstr>Insurance Customer Response Prediction</vt:lpstr>
      <vt:lpstr>Agenda</vt:lpstr>
      <vt:lpstr>Introduction</vt:lpstr>
      <vt:lpstr>Data Overview</vt:lpstr>
      <vt:lpstr>DATA VISUALIZATION</vt:lpstr>
      <vt:lpstr>Model Selection</vt:lpstr>
      <vt:lpstr>PowerPoint Presentation</vt:lpstr>
      <vt:lpstr>Result</vt:lpstr>
      <vt:lpstr>Conclusion</vt:lpstr>
      <vt:lpstr>Questions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Customer Response Prediction</dc:title>
  <dc:creator>DELL</dc:creator>
  <cp:lastModifiedBy>DELL</cp:lastModifiedBy>
  <cp:revision>17</cp:revision>
  <dcterms:created xsi:type="dcterms:W3CDTF">2025-02-25T08:01:52Z</dcterms:created>
  <dcterms:modified xsi:type="dcterms:W3CDTF">2025-03-03T12:24:50Z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2025-02-25T00:00:00Z</vt:filetime>
  </property>
  <property fmtid="{D5CDD505-2E9C-101B-9397-08002B2CF9AE}" pid="3" name="LastSaved">
    <vt:filetime>2025-02-25T00:00:00Z</vt:filetime>
  </property>
</Properties>
</file>