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Lst>
  <p:sldIdLst>
    <p:sldId id="290" r:id="rId5"/>
    <p:sldId id="262" r:id="rId6"/>
    <p:sldId id="280" r:id="rId7"/>
    <p:sldId id="261" r:id="rId8"/>
    <p:sldId id="263" r:id="rId9"/>
    <p:sldId id="264" r:id="rId10"/>
    <p:sldId id="265" r:id="rId11"/>
    <p:sldId id="256" r:id="rId12"/>
    <p:sldId id="268" r:id="rId13"/>
    <p:sldId id="281" r:id="rId14"/>
    <p:sldId id="282" r:id="rId15"/>
    <p:sldId id="279" r:id="rId16"/>
    <p:sldId id="257" r:id="rId17"/>
    <p:sldId id="283" r:id="rId18"/>
    <p:sldId id="284" r:id="rId19"/>
    <p:sldId id="287" r:id="rId20"/>
    <p:sldId id="288" r:id="rId21"/>
    <p:sldId id="276" r:id="rId22"/>
    <p:sldId id="285" r:id="rId23"/>
    <p:sldId id="286" r:id="rId24"/>
    <p:sldId id="258" r:id="rId25"/>
    <p:sldId id="266" r:id="rId26"/>
    <p:sldId id="267" r:id="rId27"/>
    <p:sldId id="269" r:id="rId28"/>
    <p:sldId id="278" r:id="rId29"/>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94" d="100"/>
          <a:sy n="94" d="100"/>
        </p:scale>
        <p:origin x="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11/14/2023</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11/14/2023</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11/14/2023</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2960CAF-861B-4DA5-991A-1546B2B4F195}"/>
              </a:ext>
            </a:extLst>
          </p:cNvPr>
          <p:cNvSpPr>
            <a:spLocks noGrp="1"/>
          </p:cNvSpPr>
          <p:nvPr>
            <p:ph type="pic" sz="quarter" idx="10"/>
          </p:nvPr>
        </p:nvSpPr>
        <p:spPr>
          <a:xfrm>
            <a:off x="7353299" y="1095375"/>
            <a:ext cx="3590925" cy="4667250"/>
          </a:xfrm>
          <a:custGeom>
            <a:avLst/>
            <a:gdLst>
              <a:gd name="connsiteX0" fmla="*/ 312734 w 3590925"/>
              <a:gd name="connsiteY0" fmla="*/ 0 h 4667250"/>
              <a:gd name="connsiteX1" fmla="*/ 3278191 w 3590925"/>
              <a:gd name="connsiteY1" fmla="*/ 0 h 4667250"/>
              <a:gd name="connsiteX2" fmla="*/ 3590925 w 3590925"/>
              <a:gd name="connsiteY2" fmla="*/ 312734 h 4667250"/>
              <a:gd name="connsiteX3" fmla="*/ 3590925 w 3590925"/>
              <a:gd name="connsiteY3" fmla="*/ 4354516 h 4667250"/>
              <a:gd name="connsiteX4" fmla="*/ 3278191 w 3590925"/>
              <a:gd name="connsiteY4" fmla="*/ 4667250 h 4667250"/>
              <a:gd name="connsiteX5" fmla="*/ 312734 w 3590925"/>
              <a:gd name="connsiteY5" fmla="*/ 4667250 h 4667250"/>
              <a:gd name="connsiteX6" fmla="*/ 0 w 3590925"/>
              <a:gd name="connsiteY6" fmla="*/ 4354516 h 4667250"/>
              <a:gd name="connsiteX7" fmla="*/ 0 w 3590925"/>
              <a:gd name="connsiteY7" fmla="*/ 312734 h 4667250"/>
              <a:gd name="connsiteX8" fmla="*/ 312734 w 3590925"/>
              <a:gd name="connsiteY8" fmla="*/ 0 h 466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0925" h="4667250">
                <a:moveTo>
                  <a:pt x="312734" y="0"/>
                </a:moveTo>
                <a:lnTo>
                  <a:pt x="3278191" y="0"/>
                </a:lnTo>
                <a:cubicBezTo>
                  <a:pt x="3450909" y="0"/>
                  <a:pt x="3590925" y="140016"/>
                  <a:pt x="3590925" y="312734"/>
                </a:cubicBezTo>
                <a:lnTo>
                  <a:pt x="3590925" y="4354516"/>
                </a:lnTo>
                <a:cubicBezTo>
                  <a:pt x="3590925" y="4527234"/>
                  <a:pt x="3450909" y="4667250"/>
                  <a:pt x="3278191" y="4667250"/>
                </a:cubicBezTo>
                <a:lnTo>
                  <a:pt x="312734" y="4667250"/>
                </a:lnTo>
                <a:cubicBezTo>
                  <a:pt x="140016" y="4667250"/>
                  <a:pt x="0" y="4527234"/>
                  <a:pt x="0" y="4354516"/>
                </a:cubicBezTo>
                <a:lnTo>
                  <a:pt x="0" y="312734"/>
                </a:lnTo>
                <a:cubicBezTo>
                  <a:pt x="0" y="140016"/>
                  <a:pt x="140016" y="0"/>
                  <a:pt x="312734" y="0"/>
                </a:cubicBezTo>
                <a:close/>
              </a:path>
            </a:pathLst>
          </a:custGeom>
        </p:spPr>
        <p:txBody>
          <a:bodyPr wrap="square">
            <a:noAutofit/>
          </a:bodyPr>
          <a:lstStyle/>
          <a:p>
            <a:endParaRPr lang="en-IN"/>
          </a:p>
        </p:txBody>
      </p:sp>
    </p:spTree>
    <p:extLst>
      <p:ext uri="{BB962C8B-B14F-4D97-AF65-F5344CB8AC3E}">
        <p14:creationId xmlns:p14="http://schemas.microsoft.com/office/powerpoint/2010/main" val="785883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7F81A14-FB9F-46B7-B6FB-EA02364F7CFE}"/>
              </a:ext>
            </a:extLst>
          </p:cNvPr>
          <p:cNvSpPr>
            <a:spLocks noGrp="1"/>
          </p:cNvSpPr>
          <p:nvPr>
            <p:ph type="pic" sz="quarter" idx="10"/>
          </p:nvPr>
        </p:nvSpPr>
        <p:spPr>
          <a:xfrm>
            <a:off x="1089025" y="1937268"/>
            <a:ext cx="5206611" cy="3349690"/>
          </a:xfrm>
          <a:custGeom>
            <a:avLst/>
            <a:gdLst>
              <a:gd name="connsiteX0" fmla="*/ 139180 w 5206611"/>
              <a:gd name="connsiteY0" fmla="*/ 0 h 3349690"/>
              <a:gd name="connsiteX1" fmla="*/ 5067431 w 5206611"/>
              <a:gd name="connsiteY1" fmla="*/ 0 h 3349690"/>
              <a:gd name="connsiteX2" fmla="*/ 5206611 w 5206611"/>
              <a:gd name="connsiteY2" fmla="*/ 139180 h 3349690"/>
              <a:gd name="connsiteX3" fmla="*/ 5206611 w 5206611"/>
              <a:gd name="connsiteY3" fmla="*/ 3210510 h 3349690"/>
              <a:gd name="connsiteX4" fmla="*/ 5067431 w 5206611"/>
              <a:gd name="connsiteY4" fmla="*/ 3349690 h 3349690"/>
              <a:gd name="connsiteX5" fmla="*/ 139180 w 5206611"/>
              <a:gd name="connsiteY5" fmla="*/ 3349690 h 3349690"/>
              <a:gd name="connsiteX6" fmla="*/ 0 w 5206611"/>
              <a:gd name="connsiteY6" fmla="*/ 3210510 h 3349690"/>
              <a:gd name="connsiteX7" fmla="*/ 0 w 5206611"/>
              <a:gd name="connsiteY7" fmla="*/ 139180 h 3349690"/>
              <a:gd name="connsiteX8" fmla="*/ 139180 w 5206611"/>
              <a:gd name="connsiteY8" fmla="*/ 0 h 3349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6611" h="3349690">
                <a:moveTo>
                  <a:pt x="139180" y="0"/>
                </a:moveTo>
                <a:lnTo>
                  <a:pt x="5067431" y="0"/>
                </a:lnTo>
                <a:cubicBezTo>
                  <a:pt x="5144298" y="0"/>
                  <a:pt x="5206611" y="62313"/>
                  <a:pt x="5206611" y="139180"/>
                </a:cubicBezTo>
                <a:lnTo>
                  <a:pt x="5206611" y="3210510"/>
                </a:lnTo>
                <a:cubicBezTo>
                  <a:pt x="5206611" y="3287377"/>
                  <a:pt x="5144298" y="3349690"/>
                  <a:pt x="5067431" y="3349690"/>
                </a:cubicBezTo>
                <a:lnTo>
                  <a:pt x="139180" y="3349690"/>
                </a:lnTo>
                <a:cubicBezTo>
                  <a:pt x="62313" y="3349690"/>
                  <a:pt x="0" y="3287377"/>
                  <a:pt x="0" y="3210510"/>
                </a:cubicBezTo>
                <a:lnTo>
                  <a:pt x="0" y="139180"/>
                </a:lnTo>
                <a:cubicBezTo>
                  <a:pt x="0" y="62313"/>
                  <a:pt x="62313" y="0"/>
                  <a:pt x="139180" y="0"/>
                </a:cubicBezTo>
                <a:close/>
              </a:path>
            </a:pathLst>
          </a:custGeom>
        </p:spPr>
        <p:txBody>
          <a:bodyPr wrap="square">
            <a:noAutofit/>
          </a:bodyPr>
          <a:lstStyle/>
          <a:p>
            <a:endParaRPr lang="en-IN"/>
          </a:p>
        </p:txBody>
      </p:sp>
      <p:sp>
        <p:nvSpPr>
          <p:cNvPr id="16" name="Picture Placeholder 15">
            <a:extLst>
              <a:ext uri="{FF2B5EF4-FFF2-40B4-BE49-F238E27FC236}">
                <a16:creationId xmlns:a16="http://schemas.microsoft.com/office/drawing/2014/main" id="{6FE1E317-8122-4D45-8E3E-80072EC743BF}"/>
              </a:ext>
            </a:extLst>
          </p:cNvPr>
          <p:cNvSpPr>
            <a:spLocks noGrp="1"/>
          </p:cNvSpPr>
          <p:nvPr>
            <p:ph type="pic" sz="quarter" idx="11"/>
          </p:nvPr>
        </p:nvSpPr>
        <p:spPr>
          <a:xfrm>
            <a:off x="5781160" y="2620011"/>
            <a:ext cx="1427728" cy="2933647"/>
          </a:xfrm>
          <a:custGeom>
            <a:avLst/>
            <a:gdLst>
              <a:gd name="connsiteX0" fmla="*/ 187889 w 1427728"/>
              <a:gd name="connsiteY0" fmla="*/ 0 h 2933647"/>
              <a:gd name="connsiteX1" fmla="*/ 1239839 w 1427728"/>
              <a:gd name="connsiteY1" fmla="*/ 0 h 2933647"/>
              <a:gd name="connsiteX2" fmla="*/ 1427728 w 1427728"/>
              <a:gd name="connsiteY2" fmla="*/ 187889 h 2933647"/>
              <a:gd name="connsiteX3" fmla="*/ 1427728 w 1427728"/>
              <a:gd name="connsiteY3" fmla="*/ 2745758 h 2933647"/>
              <a:gd name="connsiteX4" fmla="*/ 1239839 w 1427728"/>
              <a:gd name="connsiteY4" fmla="*/ 2933647 h 2933647"/>
              <a:gd name="connsiteX5" fmla="*/ 187889 w 1427728"/>
              <a:gd name="connsiteY5" fmla="*/ 2933647 h 2933647"/>
              <a:gd name="connsiteX6" fmla="*/ 0 w 1427728"/>
              <a:gd name="connsiteY6" fmla="*/ 2745758 h 2933647"/>
              <a:gd name="connsiteX7" fmla="*/ 0 w 1427728"/>
              <a:gd name="connsiteY7" fmla="*/ 187889 h 2933647"/>
              <a:gd name="connsiteX8" fmla="*/ 187889 w 1427728"/>
              <a:gd name="connsiteY8" fmla="*/ 0 h 293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7728" h="2933647">
                <a:moveTo>
                  <a:pt x="187889" y="0"/>
                </a:moveTo>
                <a:lnTo>
                  <a:pt x="1239839" y="0"/>
                </a:lnTo>
                <a:cubicBezTo>
                  <a:pt x="1343607" y="0"/>
                  <a:pt x="1427728" y="84121"/>
                  <a:pt x="1427728" y="187889"/>
                </a:cubicBezTo>
                <a:lnTo>
                  <a:pt x="1427728" y="2745758"/>
                </a:lnTo>
                <a:cubicBezTo>
                  <a:pt x="1427728" y="2849526"/>
                  <a:pt x="1343607" y="2933647"/>
                  <a:pt x="1239839" y="2933647"/>
                </a:cubicBezTo>
                <a:lnTo>
                  <a:pt x="187889" y="2933647"/>
                </a:lnTo>
                <a:cubicBezTo>
                  <a:pt x="84121" y="2933647"/>
                  <a:pt x="0" y="2849526"/>
                  <a:pt x="0" y="2745758"/>
                </a:cubicBezTo>
                <a:lnTo>
                  <a:pt x="0" y="187889"/>
                </a:lnTo>
                <a:cubicBezTo>
                  <a:pt x="0" y="84121"/>
                  <a:pt x="84121" y="0"/>
                  <a:pt x="187889" y="0"/>
                </a:cubicBezTo>
                <a:close/>
              </a:path>
            </a:pathLst>
          </a:custGeom>
        </p:spPr>
        <p:txBody>
          <a:bodyPr wrap="square">
            <a:noAutofit/>
          </a:bodyPr>
          <a:lstStyle/>
          <a:p>
            <a:endParaRPr lang="en-IN" dirty="0"/>
          </a:p>
        </p:txBody>
      </p:sp>
    </p:spTree>
    <p:extLst>
      <p:ext uri="{BB962C8B-B14F-4D97-AF65-F5344CB8AC3E}">
        <p14:creationId xmlns:p14="http://schemas.microsoft.com/office/powerpoint/2010/main" val="396679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11/14/2023</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11/14/2023</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11/14/2023</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11/14/2023</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11/14/2023</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11/14/2023</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11/14/2023</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11/14/2023</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11/14/2023</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7" r:id="rId12"/>
    <p:sldLayoutId id="214748368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hyperlink" Target="https://www.kaggle.com/datasets/datafiniti/consumer-reviews-of-amazon-products" TargetMode="External"/><Relationship Id="rId2" Type="http://schemas.openxmlformats.org/officeDocument/2006/relationships/hyperlink" Target="https://www.kaggle.com/datasets/rhuebner/human-resources-data-set" TargetMode="External"/><Relationship Id="rId1" Type="http://schemas.openxmlformats.org/officeDocument/2006/relationships/slideLayout" Target="../slideLayouts/slideLayout13.xml"/><Relationship Id="rId5" Type="http://schemas.openxmlformats.org/officeDocument/2006/relationships/hyperlink" Target="https://www.kaggle.com/datasets/karkavelrajaj/amazon-sales-dataset" TargetMode="External"/><Relationship Id="rId4" Type="http://schemas.openxmlformats.org/officeDocument/2006/relationships/hyperlink" Target="https://www.kaggle.com/code/govindji/inventory-managemen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21FEF1F-3765-4DD6-BD6D-7D2DE9C59DF4}"/>
              </a:ext>
            </a:extLst>
          </p:cNvPr>
          <p:cNvSpPr/>
          <p:nvPr/>
        </p:nvSpPr>
        <p:spPr>
          <a:xfrm rot="5400000">
            <a:off x="9878829" y="3215937"/>
            <a:ext cx="3316690" cy="4835022"/>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Graphic 11">
            <a:extLst>
              <a:ext uri="{FF2B5EF4-FFF2-40B4-BE49-F238E27FC236}">
                <a16:creationId xmlns:a16="http://schemas.microsoft.com/office/drawing/2014/main" id="{30CDF02D-CAE1-425F-B0D5-8BB3AD1C0C50}"/>
              </a:ext>
            </a:extLst>
          </p:cNvPr>
          <p:cNvSpPr/>
          <p:nvPr/>
        </p:nvSpPr>
        <p:spPr>
          <a:xfrm>
            <a:off x="10747201" y="4961641"/>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6" name="Graphic 4">
            <a:extLst>
              <a:ext uri="{FF2B5EF4-FFF2-40B4-BE49-F238E27FC236}">
                <a16:creationId xmlns:a16="http://schemas.microsoft.com/office/drawing/2014/main" id="{834BA1D4-0C72-474A-83FF-2D1B207A407E}"/>
              </a:ext>
            </a:extLst>
          </p:cNvPr>
          <p:cNvSpPr/>
          <p:nvPr/>
        </p:nvSpPr>
        <p:spPr>
          <a:xfrm rot="2476041">
            <a:off x="-1505993" y="-2254131"/>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a:p>
        </p:txBody>
      </p:sp>
      <p:sp>
        <p:nvSpPr>
          <p:cNvPr id="22" name="Graphic 4">
            <a:extLst>
              <a:ext uri="{FF2B5EF4-FFF2-40B4-BE49-F238E27FC236}">
                <a16:creationId xmlns:a16="http://schemas.microsoft.com/office/drawing/2014/main" id="{8C23666D-AA0B-4055-B6D1-F271DD034ADC}"/>
              </a:ext>
            </a:extLst>
          </p:cNvPr>
          <p:cNvSpPr/>
          <p:nvPr/>
        </p:nvSpPr>
        <p:spPr>
          <a:xfrm rot="3140551">
            <a:off x="-2192543" y="-2808187"/>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sp>
        <p:nvSpPr>
          <p:cNvPr id="25" name="Graphic 11">
            <a:extLst>
              <a:ext uri="{FF2B5EF4-FFF2-40B4-BE49-F238E27FC236}">
                <a16:creationId xmlns:a16="http://schemas.microsoft.com/office/drawing/2014/main" id="{22B03510-4CF1-46CA-BE80-1E37CD0837F6}"/>
              </a:ext>
            </a:extLst>
          </p:cNvPr>
          <p:cNvSpPr/>
          <p:nvPr/>
        </p:nvSpPr>
        <p:spPr>
          <a:xfrm rot="8901965">
            <a:off x="2258794" y="555042"/>
            <a:ext cx="1370251" cy="1274286"/>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dirty="0"/>
          </a:p>
        </p:txBody>
      </p:sp>
      <p:sp>
        <p:nvSpPr>
          <p:cNvPr id="4" name="TextBox 3">
            <a:extLst>
              <a:ext uri="{FF2B5EF4-FFF2-40B4-BE49-F238E27FC236}">
                <a16:creationId xmlns:a16="http://schemas.microsoft.com/office/drawing/2014/main" id="{BFF0BCF0-7463-7E11-3EE4-EA7EF04037F6}"/>
              </a:ext>
            </a:extLst>
          </p:cNvPr>
          <p:cNvSpPr txBox="1"/>
          <p:nvPr/>
        </p:nvSpPr>
        <p:spPr>
          <a:xfrm flipH="1">
            <a:off x="3406632" y="2894585"/>
            <a:ext cx="5916860" cy="584775"/>
          </a:xfrm>
          <a:prstGeom prst="rect">
            <a:avLst/>
          </a:prstGeom>
          <a:noFill/>
        </p:spPr>
        <p:txBody>
          <a:bodyPr wrap="square" rtlCol="0">
            <a:spAutoFit/>
          </a:bodyPr>
          <a:lstStyle/>
          <a:p>
            <a:r>
              <a:rPr lang="en-US" sz="3200" b="1" dirty="0">
                <a:solidFill>
                  <a:srgbClr val="000000"/>
                </a:solidFill>
                <a:latin typeface="Franklin Gothic Demi" panose="020B0703020102020204" pitchFamily="34" charset="0"/>
              </a:rPr>
              <a:t>Data Visualization &amp; Reporting</a:t>
            </a:r>
          </a:p>
        </p:txBody>
      </p:sp>
      <p:sp>
        <p:nvSpPr>
          <p:cNvPr id="5" name="TextBox 4">
            <a:extLst>
              <a:ext uri="{FF2B5EF4-FFF2-40B4-BE49-F238E27FC236}">
                <a16:creationId xmlns:a16="http://schemas.microsoft.com/office/drawing/2014/main" id="{D278BB39-D18A-9131-49B6-0A01BFCCEA9D}"/>
              </a:ext>
            </a:extLst>
          </p:cNvPr>
          <p:cNvSpPr txBox="1"/>
          <p:nvPr/>
        </p:nvSpPr>
        <p:spPr>
          <a:xfrm flipH="1">
            <a:off x="5074915" y="3378244"/>
            <a:ext cx="3823089" cy="400110"/>
          </a:xfrm>
          <a:prstGeom prst="rect">
            <a:avLst/>
          </a:prstGeom>
          <a:noFill/>
        </p:spPr>
        <p:txBody>
          <a:bodyPr wrap="square" rtlCol="0">
            <a:spAutoFit/>
          </a:bodyPr>
          <a:lstStyle/>
          <a:p>
            <a:pPr algn="just"/>
            <a:r>
              <a:rPr lang="en-US" sz="2000" dirty="0">
                <a:solidFill>
                  <a:schemeClr val="tx2">
                    <a:lumMod val="75000"/>
                  </a:schemeClr>
                </a:solidFill>
                <a:latin typeface="Fira Sans Medium" panose="020B0604020202020204" charset="0"/>
              </a:rPr>
              <a:t>By Bansi Saboo</a:t>
            </a:r>
          </a:p>
        </p:txBody>
      </p:sp>
    </p:spTree>
    <p:extLst>
      <p:ext uri="{BB962C8B-B14F-4D97-AF65-F5344CB8AC3E}">
        <p14:creationId xmlns:p14="http://schemas.microsoft.com/office/powerpoint/2010/main" val="19624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21FEF1F-3765-4DD6-BD6D-7D2DE9C59DF4}"/>
              </a:ext>
            </a:extLst>
          </p:cNvPr>
          <p:cNvSpPr/>
          <p:nvPr/>
        </p:nvSpPr>
        <p:spPr>
          <a:xfrm rot="5400000">
            <a:off x="9878829" y="3215937"/>
            <a:ext cx="3316690" cy="4835022"/>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Graphic 11">
            <a:extLst>
              <a:ext uri="{FF2B5EF4-FFF2-40B4-BE49-F238E27FC236}">
                <a16:creationId xmlns:a16="http://schemas.microsoft.com/office/drawing/2014/main" id="{30CDF02D-CAE1-425F-B0D5-8BB3AD1C0C50}"/>
              </a:ext>
            </a:extLst>
          </p:cNvPr>
          <p:cNvSpPr/>
          <p:nvPr/>
        </p:nvSpPr>
        <p:spPr>
          <a:xfrm>
            <a:off x="10747201" y="4961641"/>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6" name="Graphic 4">
            <a:extLst>
              <a:ext uri="{FF2B5EF4-FFF2-40B4-BE49-F238E27FC236}">
                <a16:creationId xmlns:a16="http://schemas.microsoft.com/office/drawing/2014/main" id="{834BA1D4-0C72-474A-83FF-2D1B207A407E}"/>
              </a:ext>
            </a:extLst>
          </p:cNvPr>
          <p:cNvSpPr/>
          <p:nvPr/>
        </p:nvSpPr>
        <p:spPr>
          <a:xfrm rot="2476041">
            <a:off x="-1505993" y="-2254131"/>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a:p>
        </p:txBody>
      </p:sp>
      <p:sp>
        <p:nvSpPr>
          <p:cNvPr id="22" name="Graphic 4">
            <a:extLst>
              <a:ext uri="{FF2B5EF4-FFF2-40B4-BE49-F238E27FC236}">
                <a16:creationId xmlns:a16="http://schemas.microsoft.com/office/drawing/2014/main" id="{8C23666D-AA0B-4055-B6D1-F271DD034ADC}"/>
              </a:ext>
            </a:extLst>
          </p:cNvPr>
          <p:cNvSpPr/>
          <p:nvPr/>
        </p:nvSpPr>
        <p:spPr>
          <a:xfrm rot="3140551">
            <a:off x="-2192543" y="-2808187"/>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grpSp>
        <p:nvGrpSpPr>
          <p:cNvPr id="2" name="Group 1">
            <a:extLst>
              <a:ext uri="{FF2B5EF4-FFF2-40B4-BE49-F238E27FC236}">
                <a16:creationId xmlns:a16="http://schemas.microsoft.com/office/drawing/2014/main" id="{252DD0B8-1BD4-48CA-8863-8067FDD9A41A}"/>
              </a:ext>
            </a:extLst>
          </p:cNvPr>
          <p:cNvGrpSpPr/>
          <p:nvPr/>
        </p:nvGrpSpPr>
        <p:grpSpPr>
          <a:xfrm>
            <a:off x="3986618" y="2611185"/>
            <a:ext cx="4237057" cy="1629333"/>
            <a:chOff x="3986618" y="2544510"/>
            <a:chExt cx="4237057" cy="1629333"/>
          </a:xfrm>
        </p:grpSpPr>
        <p:sp>
          <p:nvSpPr>
            <p:cNvPr id="24" name="TextBox 23">
              <a:extLst>
                <a:ext uri="{FF2B5EF4-FFF2-40B4-BE49-F238E27FC236}">
                  <a16:creationId xmlns:a16="http://schemas.microsoft.com/office/drawing/2014/main" id="{CC9BD28D-55F8-486A-9F93-D3268DEDBC31}"/>
                </a:ext>
              </a:extLst>
            </p:cNvPr>
            <p:cNvSpPr txBox="1"/>
            <p:nvPr/>
          </p:nvSpPr>
          <p:spPr>
            <a:xfrm>
              <a:off x="3986618" y="2544510"/>
              <a:ext cx="4237057" cy="1446550"/>
            </a:xfrm>
            <a:prstGeom prst="rect">
              <a:avLst/>
            </a:prstGeom>
            <a:noFill/>
          </p:spPr>
          <p:txBody>
            <a:bodyPr wrap="none" rtlCol="0">
              <a:spAutoFit/>
            </a:bodyPr>
            <a:lstStyle/>
            <a:p>
              <a:pPr algn="ctr"/>
              <a:r>
                <a:rPr lang="en-IN" sz="8800" dirty="0">
                  <a:latin typeface="Fira Sans Medium" panose="020B0603050000020004" pitchFamily="34" charset="0"/>
                </a:rPr>
                <a:t>Amazon</a:t>
              </a:r>
              <a:endParaRPr lang="en-IN" sz="7200" dirty="0">
                <a:latin typeface="Fira Sans Medium" panose="020B0603050000020004" pitchFamily="34" charset="0"/>
              </a:endParaRPr>
            </a:p>
          </p:txBody>
        </p:sp>
        <p:grpSp>
          <p:nvGrpSpPr>
            <p:cNvPr id="8" name="Group 7">
              <a:extLst>
                <a:ext uri="{FF2B5EF4-FFF2-40B4-BE49-F238E27FC236}">
                  <a16:creationId xmlns:a16="http://schemas.microsoft.com/office/drawing/2014/main" id="{EDDA832C-0B8E-44C3-8812-0B0115BD3728}"/>
                </a:ext>
              </a:extLst>
            </p:cNvPr>
            <p:cNvGrpSpPr/>
            <p:nvPr/>
          </p:nvGrpSpPr>
          <p:grpSpPr>
            <a:xfrm>
              <a:off x="4348163" y="3770174"/>
              <a:ext cx="2162175" cy="403669"/>
              <a:chOff x="3184693" y="3692320"/>
              <a:chExt cx="4123771" cy="928898"/>
            </a:xfrm>
            <a:solidFill>
              <a:srgbClr val="FF9900"/>
            </a:solidFill>
          </p:grpSpPr>
          <p:sp>
            <p:nvSpPr>
              <p:cNvPr id="9" name="Freeform: Shape 8">
                <a:extLst>
                  <a:ext uri="{FF2B5EF4-FFF2-40B4-BE49-F238E27FC236}">
                    <a16:creationId xmlns:a16="http://schemas.microsoft.com/office/drawing/2014/main" id="{E72E5EF1-F411-425A-A90F-C84961599327}"/>
                  </a:ext>
                </a:extLst>
              </p:cNvPr>
              <p:cNvSpPr/>
              <p:nvPr/>
            </p:nvSpPr>
            <p:spPr>
              <a:xfrm>
                <a:off x="3184693" y="3773539"/>
                <a:ext cx="3760827" cy="847679"/>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grp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036A53D7-29B1-45C8-9FA1-87C9D13A5BE1}"/>
                  </a:ext>
                </a:extLst>
              </p:cNvPr>
              <p:cNvSpPr/>
              <p:nvPr/>
            </p:nvSpPr>
            <p:spPr>
              <a:xfrm>
                <a:off x="6535428" y="3692320"/>
                <a:ext cx="773036" cy="761368"/>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grpFill/>
              <a:ln w="9525" cap="flat">
                <a:noFill/>
                <a:prstDash val="solid"/>
                <a:miter/>
              </a:ln>
            </p:spPr>
            <p:txBody>
              <a:bodyPr rtlCol="0" anchor="ctr"/>
              <a:lstStyle/>
              <a:p>
                <a:endParaRPr lang="en-IN"/>
              </a:p>
            </p:txBody>
          </p:sp>
        </p:grpSp>
      </p:grpSp>
      <p:sp>
        <p:nvSpPr>
          <p:cNvPr id="25" name="Graphic 11">
            <a:extLst>
              <a:ext uri="{FF2B5EF4-FFF2-40B4-BE49-F238E27FC236}">
                <a16:creationId xmlns:a16="http://schemas.microsoft.com/office/drawing/2014/main" id="{22B03510-4CF1-46CA-BE80-1E37CD0837F6}"/>
              </a:ext>
            </a:extLst>
          </p:cNvPr>
          <p:cNvSpPr/>
          <p:nvPr/>
        </p:nvSpPr>
        <p:spPr>
          <a:xfrm rot="8901965">
            <a:off x="2258794" y="555042"/>
            <a:ext cx="1370251" cy="1274286"/>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dirty="0"/>
          </a:p>
        </p:txBody>
      </p:sp>
      <p:sp>
        <p:nvSpPr>
          <p:cNvPr id="4" name="TextBox 3">
            <a:extLst>
              <a:ext uri="{FF2B5EF4-FFF2-40B4-BE49-F238E27FC236}">
                <a16:creationId xmlns:a16="http://schemas.microsoft.com/office/drawing/2014/main" id="{BFF0BCF0-7463-7E11-3EE4-EA7EF04037F6}"/>
              </a:ext>
            </a:extLst>
          </p:cNvPr>
          <p:cNvSpPr txBox="1"/>
          <p:nvPr/>
        </p:nvSpPr>
        <p:spPr>
          <a:xfrm flipH="1">
            <a:off x="4734207" y="2598441"/>
            <a:ext cx="4269721" cy="584775"/>
          </a:xfrm>
          <a:prstGeom prst="rect">
            <a:avLst/>
          </a:prstGeom>
          <a:noFill/>
        </p:spPr>
        <p:txBody>
          <a:bodyPr wrap="square" rtlCol="0">
            <a:spAutoFit/>
          </a:bodyPr>
          <a:lstStyle/>
          <a:p>
            <a:r>
              <a:rPr lang="en-US" sz="3200" b="1" dirty="0">
                <a:solidFill>
                  <a:srgbClr val="000000"/>
                </a:solidFill>
                <a:latin typeface="Fira Sans Medium" panose="020B0604020202020204" charset="0"/>
              </a:rPr>
              <a:t>Reviews Dashboard</a:t>
            </a:r>
          </a:p>
        </p:txBody>
      </p:sp>
    </p:spTree>
    <p:extLst>
      <p:ext uri="{BB962C8B-B14F-4D97-AF65-F5344CB8AC3E}">
        <p14:creationId xmlns:p14="http://schemas.microsoft.com/office/powerpoint/2010/main" val="2998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7D2F3FD-31F1-4C82-930D-27CC1B593B02}"/>
              </a:ext>
            </a:extLst>
          </p:cNvPr>
          <p:cNvSpPr txBox="1"/>
          <p:nvPr/>
        </p:nvSpPr>
        <p:spPr>
          <a:xfrm>
            <a:off x="387003" y="1077298"/>
            <a:ext cx="6567979" cy="3904659"/>
          </a:xfrm>
          <a:prstGeom prst="rect">
            <a:avLst/>
          </a:prstGeom>
          <a:noFill/>
        </p:spPr>
        <p:txBody>
          <a:bodyPr wrap="square" rtlCol="0">
            <a:spAutoFit/>
          </a:bodyPr>
          <a:lstStyle/>
          <a:p>
            <a:pPr algn="just">
              <a:lnSpc>
                <a:spcPct val="130000"/>
              </a:lnSpc>
            </a:pPr>
            <a:r>
              <a:rPr lang="en-US" sz="1600" dirty="0">
                <a:effectLst/>
                <a:latin typeface="Roboto" panose="02000000000000000000" pitchFamily="2" charset="0"/>
                <a:ea typeface="Roboto" panose="02000000000000000000" pitchFamily="2" charset="0"/>
              </a:rPr>
              <a:t>In today's connected world, what customers say matters a lot to businesses. This is where the Consumer Reviews section of our dashboard comes in – it shows us the important things that customers are saying.</a:t>
            </a:r>
          </a:p>
          <a:p>
            <a:pPr algn="just">
              <a:lnSpc>
                <a:spcPct val="130000"/>
              </a:lnSpc>
            </a:pPr>
            <a:endParaRPr lang="en-US" sz="1600" dirty="0">
              <a:effectLst/>
              <a:latin typeface="Roboto" panose="02000000000000000000" pitchFamily="2" charset="0"/>
              <a:ea typeface="Roboto" panose="02000000000000000000" pitchFamily="2" charset="0"/>
            </a:endParaRPr>
          </a:p>
          <a:p>
            <a:pPr algn="just">
              <a:lnSpc>
                <a:spcPct val="130000"/>
              </a:lnSpc>
            </a:pPr>
            <a:r>
              <a:rPr lang="en-US" sz="1600" dirty="0">
                <a:effectLst/>
                <a:latin typeface="Roboto" panose="02000000000000000000" pitchFamily="2" charset="0"/>
                <a:ea typeface="Roboto" panose="02000000000000000000" pitchFamily="2" charset="0"/>
              </a:rPr>
              <a:t>Consumer reviews are like a bunch of opinions and experiences from people who use products and services. They give us a peek into how things really work in the real world, showing the gap between what we expect and what we actually get. As we begin exploring this, let's dive into the world of consumer reviews. Here, we use data to tell stories that help us make better decisions, improve products, and make customers happier.</a:t>
            </a:r>
            <a:endParaRPr lang="en-IN" sz="160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FC2E52B-C612-08BD-7704-95F78DA51551}"/>
              </a:ext>
            </a:extLst>
          </p:cNvPr>
          <p:cNvSpPr txBox="1"/>
          <p:nvPr/>
        </p:nvSpPr>
        <p:spPr>
          <a:xfrm>
            <a:off x="387004" y="257674"/>
            <a:ext cx="11845635" cy="646331"/>
          </a:xfrm>
          <a:prstGeom prst="rect">
            <a:avLst/>
          </a:prstGeom>
          <a:noFill/>
        </p:spPr>
        <p:txBody>
          <a:bodyPr wrap="square" rtlCol="0">
            <a:spAutoFit/>
          </a:bodyPr>
          <a:lstStyle/>
          <a:p>
            <a:r>
              <a:rPr lang="en-IN" sz="3600" dirty="0">
                <a:solidFill>
                  <a:schemeClr val="accent2">
                    <a:lumMod val="50000"/>
                  </a:schemeClr>
                </a:solidFill>
                <a:latin typeface="Fira Sans Medium" panose="020B0603050000020004" pitchFamily="34" charset="0"/>
              </a:rPr>
              <a:t>i. Consumer Reviews - Introduction</a:t>
            </a:r>
          </a:p>
        </p:txBody>
      </p:sp>
      <p:pic>
        <p:nvPicPr>
          <p:cNvPr id="6" name="Picture 5" descr="A hand holding a tablet with a star and text&#10;&#10;Description automatically generated">
            <a:extLst>
              <a:ext uri="{FF2B5EF4-FFF2-40B4-BE49-F238E27FC236}">
                <a16:creationId xmlns:a16="http://schemas.microsoft.com/office/drawing/2014/main" id="{455F41EE-A7B8-10D9-AD58-62867C02E061}"/>
              </a:ext>
            </a:extLst>
          </p:cNvPr>
          <p:cNvPicPr>
            <a:picLocks noChangeAspect="1"/>
          </p:cNvPicPr>
          <p:nvPr/>
        </p:nvPicPr>
        <p:blipFill>
          <a:blip r:embed="rId2"/>
          <a:stretch>
            <a:fillRect/>
          </a:stretch>
        </p:blipFill>
        <p:spPr>
          <a:xfrm>
            <a:off x="7794594" y="1180730"/>
            <a:ext cx="4074388" cy="3586579"/>
          </a:xfrm>
          <a:prstGeom prst="rect">
            <a:avLst/>
          </a:prstGeom>
        </p:spPr>
      </p:pic>
      <p:grpSp>
        <p:nvGrpSpPr>
          <p:cNvPr id="8" name="Group 7">
            <a:extLst>
              <a:ext uri="{FF2B5EF4-FFF2-40B4-BE49-F238E27FC236}">
                <a16:creationId xmlns:a16="http://schemas.microsoft.com/office/drawing/2014/main" id="{9AA1FAAA-E59D-6C41-D5AE-FC7AF9C9513A}"/>
              </a:ext>
            </a:extLst>
          </p:cNvPr>
          <p:cNvGrpSpPr/>
          <p:nvPr/>
        </p:nvGrpSpPr>
        <p:grpSpPr>
          <a:xfrm rot="4439350">
            <a:off x="10514817" y="-548826"/>
            <a:ext cx="2210578" cy="2419013"/>
            <a:chOff x="-447720" y="-856723"/>
            <a:chExt cx="2210578" cy="2419013"/>
          </a:xfrm>
        </p:grpSpPr>
        <p:sp>
          <p:nvSpPr>
            <p:cNvPr id="9" name="Graphic 4">
              <a:extLst>
                <a:ext uri="{FF2B5EF4-FFF2-40B4-BE49-F238E27FC236}">
                  <a16:creationId xmlns:a16="http://schemas.microsoft.com/office/drawing/2014/main" id="{C0C0F236-9341-45CA-9228-CA288EDE7205}"/>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0" name="Graphic 4">
              <a:extLst>
                <a:ext uri="{FF2B5EF4-FFF2-40B4-BE49-F238E27FC236}">
                  <a16:creationId xmlns:a16="http://schemas.microsoft.com/office/drawing/2014/main" id="{084E10DE-4045-5BD9-6BBF-EE88492842A5}"/>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11" name="Freeform: Shape 10">
            <a:extLst>
              <a:ext uri="{FF2B5EF4-FFF2-40B4-BE49-F238E27FC236}">
                <a16:creationId xmlns:a16="http://schemas.microsoft.com/office/drawing/2014/main" id="{28CAF7FD-2E10-22BB-4411-12A0A5EE8652}"/>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8864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D8400E-70E7-43AF-BEB5-BAE886A5D6A9}"/>
              </a:ext>
            </a:extLst>
          </p:cNvPr>
          <p:cNvSpPr txBox="1"/>
          <p:nvPr/>
        </p:nvSpPr>
        <p:spPr>
          <a:xfrm>
            <a:off x="387004" y="257674"/>
            <a:ext cx="11845635" cy="646331"/>
          </a:xfrm>
          <a:prstGeom prst="rect">
            <a:avLst/>
          </a:prstGeom>
          <a:noFill/>
        </p:spPr>
        <p:txBody>
          <a:bodyPr wrap="square" rtlCol="0">
            <a:spAutoFit/>
          </a:bodyPr>
          <a:lstStyle/>
          <a:p>
            <a:r>
              <a:rPr lang="en-IN" sz="3600" dirty="0">
                <a:solidFill>
                  <a:schemeClr val="accent2">
                    <a:lumMod val="50000"/>
                  </a:schemeClr>
                </a:solidFill>
                <a:latin typeface="Fira Sans Medium" panose="020B0603050000020004" pitchFamily="34" charset="0"/>
              </a:rPr>
              <a:t>ii. Dashboard Mock-up</a:t>
            </a:r>
          </a:p>
        </p:txBody>
      </p:sp>
      <p:sp>
        <p:nvSpPr>
          <p:cNvPr id="5" name="TextBox 4">
            <a:extLst>
              <a:ext uri="{FF2B5EF4-FFF2-40B4-BE49-F238E27FC236}">
                <a16:creationId xmlns:a16="http://schemas.microsoft.com/office/drawing/2014/main" id="{DB18400E-2868-4C8B-BA34-65DACE70956D}"/>
              </a:ext>
            </a:extLst>
          </p:cNvPr>
          <p:cNvSpPr txBox="1"/>
          <p:nvPr/>
        </p:nvSpPr>
        <p:spPr>
          <a:xfrm>
            <a:off x="597517" y="1092786"/>
            <a:ext cx="11251583" cy="5259388"/>
          </a:xfrm>
          <a:prstGeom prst="rect">
            <a:avLst/>
          </a:prstGeom>
          <a:noFill/>
        </p:spPr>
        <p:txBody>
          <a:bodyPr wrap="square" rtlCol="0">
            <a:spAutoFit/>
          </a:bodyPr>
          <a:lstStyle/>
          <a:p>
            <a:pPr>
              <a:lnSpc>
                <a:spcPct val="130000"/>
              </a:lnSpc>
            </a:pPr>
            <a:r>
              <a:rPr lang="en-US" sz="1400" b="1"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Outlined below are the inquiries that specifically target the content and layout of the dashboard mock-up:</a:t>
            </a:r>
          </a:p>
          <a:p>
            <a:pPr>
              <a:lnSpc>
                <a:spcPct val="20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1. Review Statistics Overview:</a:t>
            </a:r>
          </a:p>
          <a:p>
            <a:pPr lvl="1">
              <a:lnSpc>
                <a:spcPct val="13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How many total reviews are available in the dataset?</a:t>
            </a:r>
          </a:p>
          <a:p>
            <a:pPr lvl="1">
              <a:lnSpc>
                <a:spcPct val="13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What is the breakdown of reviews by manufacturer?</a:t>
            </a:r>
          </a:p>
          <a:p>
            <a:pPr>
              <a:lnSpc>
                <a:spcPct val="13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2. Review Categorization:</a:t>
            </a:r>
          </a:p>
          <a:p>
            <a:pPr lvl="1">
              <a:lnSpc>
                <a:spcPct val="13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How many reviews are there for each category?</a:t>
            </a:r>
          </a:p>
          <a:p>
            <a:pPr lvl="1">
              <a:lnSpc>
                <a:spcPct val="13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Can I see the distribution of reviews across different categories?</a:t>
            </a:r>
          </a:p>
          <a:p>
            <a:pPr>
              <a:lnSpc>
                <a:spcPct val="13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3. Review Text Analysis:</a:t>
            </a:r>
          </a:p>
          <a:p>
            <a:pPr lvl="1">
              <a:lnSpc>
                <a:spcPct val="13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How many reviews have associated text/comments?</a:t>
            </a:r>
          </a:p>
          <a:p>
            <a:pPr>
              <a:lnSpc>
                <a:spcPct val="13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4. Helpfulness Analysis:</a:t>
            </a:r>
          </a:p>
          <a:p>
            <a:pPr lvl="1">
              <a:lnSpc>
                <a:spcPct val="13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How many reviews have been marked as helpful by other users?</a:t>
            </a:r>
          </a:p>
          <a:p>
            <a:pPr lvl="1">
              <a:lnSpc>
                <a:spcPct val="13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Could you show me the ratio of helpful reviews to total reviews?</a:t>
            </a:r>
          </a:p>
          <a:p>
            <a:pPr>
              <a:lnSpc>
                <a:spcPct val="13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5. Manufacturer Insights:</a:t>
            </a:r>
          </a:p>
          <a:p>
            <a:pPr lvl="1">
              <a:lnSpc>
                <a:spcPct val="13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Which manufacturer has the highest number of reviews?</a:t>
            </a:r>
          </a:p>
          <a:p>
            <a:pPr lvl="1">
              <a:lnSpc>
                <a:spcPct val="13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Is there a breakdown of helpful reviews for each manufacturer?</a:t>
            </a:r>
          </a:p>
          <a:p>
            <a:pPr>
              <a:lnSpc>
                <a:spcPct val="13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6. Category Specifics:</a:t>
            </a:r>
          </a:p>
          <a:p>
            <a:pPr lvl="1">
              <a:lnSpc>
                <a:spcPct val="13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What are the top categories with the most reviews?</a:t>
            </a:r>
          </a:p>
          <a:p>
            <a:pPr lvl="1">
              <a:lnSpc>
                <a:spcPct val="130000"/>
              </a:lnSpc>
            </a:pPr>
            <a:r>
              <a:rPr lang="en-US"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Can I see a list of reviews IDs for a specific category?</a:t>
            </a:r>
            <a:endPar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E850E8F1-E9F4-00E2-C15E-6BFD8BB60928}"/>
              </a:ext>
            </a:extLst>
          </p:cNvPr>
          <p:cNvGrpSpPr/>
          <p:nvPr/>
        </p:nvGrpSpPr>
        <p:grpSpPr>
          <a:xfrm rot="4439350">
            <a:off x="10514817" y="-548826"/>
            <a:ext cx="2210578" cy="2419013"/>
            <a:chOff x="-447720" y="-856723"/>
            <a:chExt cx="2210578" cy="2419013"/>
          </a:xfrm>
        </p:grpSpPr>
        <p:sp>
          <p:nvSpPr>
            <p:cNvPr id="3" name="Graphic 4">
              <a:extLst>
                <a:ext uri="{FF2B5EF4-FFF2-40B4-BE49-F238E27FC236}">
                  <a16:creationId xmlns:a16="http://schemas.microsoft.com/office/drawing/2014/main" id="{2F5A3AC2-EAF8-BC1A-DDDD-94C4108BA761}"/>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4" name="Graphic 4">
              <a:extLst>
                <a:ext uri="{FF2B5EF4-FFF2-40B4-BE49-F238E27FC236}">
                  <a16:creationId xmlns:a16="http://schemas.microsoft.com/office/drawing/2014/main" id="{4DC468E8-849B-AA24-2DCA-E099A58CBEFE}"/>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6" name="Freeform: Shape 5">
            <a:extLst>
              <a:ext uri="{FF2B5EF4-FFF2-40B4-BE49-F238E27FC236}">
                <a16:creationId xmlns:a16="http://schemas.microsoft.com/office/drawing/2014/main" id="{E2D8BABE-8403-FB0F-EAEE-FF751815544E}"/>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39197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Content Placeholder 3" title="Microsoft Power BI">
                <a:extLst>
                  <a:ext uri="{FF2B5EF4-FFF2-40B4-BE49-F238E27FC236}">
                    <a16:creationId xmlns:a16="http://schemas.microsoft.com/office/drawing/2014/main" id="{C3E1050E-6E81-7090-2090-C0F7E33AD567}"/>
                  </a:ext>
                </a:extLst>
              </p:cNvPr>
              <p:cNvGraphicFramePr>
                <a:graphicFrameLocks noGrp="1"/>
              </p:cNvGraphicFramePr>
              <p:nvPr>
                <p:ph idx="1"/>
                <p:extLst>
                  <p:ext uri="{D42A27DB-BD31-4B8C-83A1-F6EECF244321}">
                    <p14:modId xmlns:p14="http://schemas.microsoft.com/office/powerpoint/2010/main" val="2551391504"/>
                  </p:ext>
                </p:extLst>
              </p:nvPr>
            </p:nvGraphicFramePr>
            <p:xfrm>
              <a:off x="838200" y="1442719"/>
              <a:ext cx="10515600" cy="498517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Content Placeholder 3" title="Microsoft Power BI">
                <a:extLst>
                  <a:ext uri="{FF2B5EF4-FFF2-40B4-BE49-F238E27FC236}">
                    <a16:creationId xmlns:a16="http://schemas.microsoft.com/office/drawing/2014/main" id="{C3E1050E-6E81-7090-2090-C0F7E33AD567}"/>
                  </a:ext>
                </a:extLst>
              </p:cNvPr>
              <p:cNvPicPr>
                <a:picLocks noGrp="1" noRot="1" noChangeAspect="1" noMove="1" noResize="1" noEditPoints="1" noAdjustHandles="1" noChangeArrowheads="1" noChangeShapeType="1"/>
              </p:cNvPicPr>
              <p:nvPr/>
            </p:nvPicPr>
            <p:blipFill>
              <a:blip r:embed="rId3"/>
              <a:stretch>
                <a:fillRect/>
              </a:stretch>
            </p:blipFill>
            <p:spPr>
              <a:xfrm>
                <a:off x="838200" y="1442719"/>
                <a:ext cx="10515600" cy="4985173"/>
              </a:xfrm>
              <a:prstGeom prst="rect">
                <a:avLst/>
              </a:prstGeom>
            </p:spPr>
          </p:pic>
        </mc:Fallback>
      </mc:AlternateContent>
      <p:sp>
        <p:nvSpPr>
          <p:cNvPr id="5" name="Add-in_Banner">
            <a:extLst>
              <a:ext uri="{FF2B5EF4-FFF2-40B4-BE49-F238E27FC236}">
                <a16:creationId xmlns:a16="http://schemas.microsoft.com/office/drawing/2014/main" id="{BA713C9F-46BD-F920-FEA3-6EE391A8F67D}"/>
              </a:ext>
            </a:extLst>
          </p:cNvPr>
          <p:cNvSpPr txBox="1">
            <a:spLocks noGrp="1"/>
          </p:cNvSpPr>
          <p:nvPr>
            <p:ph type="title"/>
          </p:nvPr>
        </p:nvSpPr>
        <p:spPr>
          <a:xfrm>
            <a:off x="0" y="365245"/>
            <a:ext cx="12192000" cy="6128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 – Dashboard Live Demo</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6" name="Add-in_Icon" descr="Icon for Microsoft Power BI.">
            <a:extLst>
              <a:ext uri="{FF2B5EF4-FFF2-40B4-BE49-F238E27FC236}">
                <a16:creationId xmlns:a16="http://schemas.microsoft.com/office/drawing/2014/main" id="{DB5F6BB8-675A-06B6-7DF7-6FCA35B3EE28}"/>
              </a:ext>
            </a:extLst>
          </p:cNvPr>
          <p:cNvPicPr/>
          <p:nvPr/>
        </p:nvPicPr>
        <p:blipFill>
          <a:blip r:embed="rId4"/>
          <a:stretch>
            <a:fillRect/>
          </a:stretch>
        </p:blipFill>
        <p:spPr bwMode="auto">
          <a:xfrm>
            <a:off x="914400" y="530365"/>
            <a:ext cx="291465" cy="291465"/>
          </a:xfrm>
          <a:prstGeom prst="rect">
            <a:avLst/>
          </a:prstGeom>
          <a:noFill/>
        </p:spPr>
      </p:pic>
      <p:sp>
        <p:nvSpPr>
          <p:cNvPr id="7" name="TextBox 6">
            <a:extLst>
              <a:ext uri="{FF2B5EF4-FFF2-40B4-BE49-F238E27FC236}">
                <a16:creationId xmlns:a16="http://schemas.microsoft.com/office/drawing/2014/main" id="{FF579B54-03B9-3A11-B968-E4ED404D8A2D}"/>
              </a:ext>
            </a:extLst>
          </p:cNvPr>
          <p:cNvSpPr txBox="1"/>
          <p:nvPr/>
        </p:nvSpPr>
        <p:spPr>
          <a:xfrm>
            <a:off x="3894667" y="1002457"/>
            <a:ext cx="3508586" cy="338554"/>
          </a:xfrm>
          <a:prstGeom prst="rect">
            <a:avLst/>
          </a:prstGeom>
          <a:noFill/>
        </p:spPr>
        <p:txBody>
          <a:bodyPr wrap="square" rtlCol="0">
            <a:spAutoFit/>
          </a:bodyPr>
          <a:lstStyle/>
          <a:p>
            <a:pPr algn="ctr"/>
            <a:r>
              <a:rPr lang="en-US" sz="1600" b="1" dirty="0"/>
              <a:t>Amazon Reviews</a:t>
            </a:r>
            <a:endParaRPr lang="en-CA" sz="1600" b="1" dirty="0"/>
          </a:p>
        </p:txBody>
      </p:sp>
    </p:spTree>
    <p:extLst>
      <p:ext uri="{BB962C8B-B14F-4D97-AF65-F5344CB8AC3E}">
        <p14:creationId xmlns:p14="http://schemas.microsoft.com/office/powerpoint/2010/main" val="1481994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10662B-25E3-4D7B-9588-DFA5BC9F153E}"/>
              </a:ext>
            </a:extLst>
          </p:cNvPr>
          <p:cNvSpPr txBox="1"/>
          <p:nvPr/>
        </p:nvSpPr>
        <p:spPr>
          <a:xfrm>
            <a:off x="575291" y="277994"/>
            <a:ext cx="9857181" cy="646331"/>
          </a:xfrm>
          <a:prstGeom prst="rect">
            <a:avLst/>
          </a:prstGeom>
          <a:noFill/>
        </p:spPr>
        <p:txBody>
          <a:bodyPr wrap="square" rtlCol="0">
            <a:spAutoFit/>
          </a:bodyPr>
          <a:lstStyle/>
          <a:p>
            <a:r>
              <a:rPr lang="en-IN" sz="3600" dirty="0">
                <a:solidFill>
                  <a:schemeClr val="accent2">
                    <a:lumMod val="50000"/>
                  </a:schemeClr>
                </a:solidFill>
                <a:latin typeface="Fira Sans Medium" panose="020B0603050000020004" pitchFamily="34" charset="0"/>
              </a:rPr>
              <a:t>Sample Snippet</a:t>
            </a:r>
          </a:p>
        </p:txBody>
      </p:sp>
      <p:sp>
        <p:nvSpPr>
          <p:cNvPr id="9" name="TextBox 8">
            <a:extLst>
              <a:ext uri="{FF2B5EF4-FFF2-40B4-BE49-F238E27FC236}">
                <a16:creationId xmlns:a16="http://schemas.microsoft.com/office/drawing/2014/main" id="{2E4A05CA-4E55-43FB-8F51-BDD5AE05D191}"/>
              </a:ext>
            </a:extLst>
          </p:cNvPr>
          <p:cNvSpPr txBox="1"/>
          <p:nvPr/>
        </p:nvSpPr>
        <p:spPr>
          <a:xfrm>
            <a:off x="597517" y="1092786"/>
            <a:ext cx="11251583" cy="347275"/>
          </a:xfrm>
          <a:prstGeom prst="rect">
            <a:avLst/>
          </a:prstGeom>
          <a:noFill/>
        </p:spPr>
        <p:txBody>
          <a:bodyPr wrap="square" rtlCol="0">
            <a:spAutoFit/>
          </a:bodyPr>
          <a:lstStyle/>
          <a:p>
            <a:pPr>
              <a:lnSpc>
                <a:spcPct val="130000"/>
              </a:lnSpc>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Amazon Reviews dashboard demo is given below:</a:t>
            </a:r>
          </a:p>
        </p:txBody>
      </p:sp>
      <p:pic>
        <p:nvPicPr>
          <p:cNvPr id="6" name="Picture 5">
            <a:extLst>
              <a:ext uri="{FF2B5EF4-FFF2-40B4-BE49-F238E27FC236}">
                <a16:creationId xmlns:a16="http://schemas.microsoft.com/office/drawing/2014/main" id="{2C94A4FA-28FD-307E-0679-A3D5BBD9805C}"/>
              </a:ext>
            </a:extLst>
          </p:cNvPr>
          <p:cNvPicPr>
            <a:picLocks noChangeAspect="1"/>
          </p:cNvPicPr>
          <p:nvPr/>
        </p:nvPicPr>
        <p:blipFill>
          <a:blip r:embed="rId2"/>
          <a:stretch>
            <a:fillRect/>
          </a:stretch>
        </p:blipFill>
        <p:spPr>
          <a:xfrm>
            <a:off x="663296" y="1608522"/>
            <a:ext cx="10865408" cy="4881335"/>
          </a:xfrm>
          <a:prstGeom prst="rect">
            <a:avLst/>
          </a:prstGeom>
        </p:spPr>
      </p:pic>
    </p:spTree>
    <p:extLst>
      <p:ext uri="{BB962C8B-B14F-4D97-AF65-F5344CB8AC3E}">
        <p14:creationId xmlns:p14="http://schemas.microsoft.com/office/powerpoint/2010/main" val="3445887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21FEF1F-3765-4DD6-BD6D-7D2DE9C59DF4}"/>
              </a:ext>
            </a:extLst>
          </p:cNvPr>
          <p:cNvSpPr/>
          <p:nvPr/>
        </p:nvSpPr>
        <p:spPr>
          <a:xfrm rot="5400000">
            <a:off x="9878829" y="3215937"/>
            <a:ext cx="3316690" cy="4835022"/>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Graphic 11">
            <a:extLst>
              <a:ext uri="{FF2B5EF4-FFF2-40B4-BE49-F238E27FC236}">
                <a16:creationId xmlns:a16="http://schemas.microsoft.com/office/drawing/2014/main" id="{30CDF02D-CAE1-425F-B0D5-8BB3AD1C0C50}"/>
              </a:ext>
            </a:extLst>
          </p:cNvPr>
          <p:cNvSpPr/>
          <p:nvPr/>
        </p:nvSpPr>
        <p:spPr>
          <a:xfrm>
            <a:off x="10747201" y="4961641"/>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6" name="Graphic 4">
            <a:extLst>
              <a:ext uri="{FF2B5EF4-FFF2-40B4-BE49-F238E27FC236}">
                <a16:creationId xmlns:a16="http://schemas.microsoft.com/office/drawing/2014/main" id="{834BA1D4-0C72-474A-83FF-2D1B207A407E}"/>
              </a:ext>
            </a:extLst>
          </p:cNvPr>
          <p:cNvSpPr/>
          <p:nvPr/>
        </p:nvSpPr>
        <p:spPr>
          <a:xfrm rot="2476041">
            <a:off x="-1505993" y="-2254131"/>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a:p>
        </p:txBody>
      </p:sp>
      <p:sp>
        <p:nvSpPr>
          <p:cNvPr id="22" name="Graphic 4">
            <a:extLst>
              <a:ext uri="{FF2B5EF4-FFF2-40B4-BE49-F238E27FC236}">
                <a16:creationId xmlns:a16="http://schemas.microsoft.com/office/drawing/2014/main" id="{8C23666D-AA0B-4055-B6D1-F271DD034ADC}"/>
              </a:ext>
            </a:extLst>
          </p:cNvPr>
          <p:cNvSpPr/>
          <p:nvPr/>
        </p:nvSpPr>
        <p:spPr>
          <a:xfrm rot="3140551">
            <a:off x="-2192543" y="-2808187"/>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grpSp>
        <p:nvGrpSpPr>
          <p:cNvPr id="2" name="Group 1">
            <a:extLst>
              <a:ext uri="{FF2B5EF4-FFF2-40B4-BE49-F238E27FC236}">
                <a16:creationId xmlns:a16="http://schemas.microsoft.com/office/drawing/2014/main" id="{252DD0B8-1BD4-48CA-8863-8067FDD9A41A}"/>
              </a:ext>
            </a:extLst>
          </p:cNvPr>
          <p:cNvGrpSpPr/>
          <p:nvPr/>
        </p:nvGrpSpPr>
        <p:grpSpPr>
          <a:xfrm>
            <a:off x="3986618" y="2611185"/>
            <a:ext cx="4237057" cy="1629333"/>
            <a:chOff x="3986618" y="2544510"/>
            <a:chExt cx="4237057" cy="1629333"/>
          </a:xfrm>
        </p:grpSpPr>
        <p:sp>
          <p:nvSpPr>
            <p:cNvPr id="24" name="TextBox 23">
              <a:extLst>
                <a:ext uri="{FF2B5EF4-FFF2-40B4-BE49-F238E27FC236}">
                  <a16:creationId xmlns:a16="http://schemas.microsoft.com/office/drawing/2014/main" id="{CC9BD28D-55F8-486A-9F93-D3268DEDBC31}"/>
                </a:ext>
              </a:extLst>
            </p:cNvPr>
            <p:cNvSpPr txBox="1"/>
            <p:nvPr/>
          </p:nvSpPr>
          <p:spPr>
            <a:xfrm>
              <a:off x="3986618" y="2544510"/>
              <a:ext cx="4237057" cy="1446550"/>
            </a:xfrm>
            <a:prstGeom prst="rect">
              <a:avLst/>
            </a:prstGeom>
            <a:noFill/>
          </p:spPr>
          <p:txBody>
            <a:bodyPr wrap="none" rtlCol="0">
              <a:spAutoFit/>
            </a:bodyPr>
            <a:lstStyle/>
            <a:p>
              <a:pPr algn="ctr"/>
              <a:r>
                <a:rPr lang="en-IN" sz="8800" dirty="0">
                  <a:latin typeface="Fira Sans Medium" panose="020B0603050000020004" pitchFamily="34" charset="0"/>
                </a:rPr>
                <a:t>Amazon</a:t>
              </a:r>
              <a:endParaRPr lang="en-IN" sz="7200" dirty="0">
                <a:latin typeface="Fira Sans Medium" panose="020B0603050000020004" pitchFamily="34" charset="0"/>
              </a:endParaRPr>
            </a:p>
          </p:txBody>
        </p:sp>
        <p:grpSp>
          <p:nvGrpSpPr>
            <p:cNvPr id="8" name="Group 7">
              <a:extLst>
                <a:ext uri="{FF2B5EF4-FFF2-40B4-BE49-F238E27FC236}">
                  <a16:creationId xmlns:a16="http://schemas.microsoft.com/office/drawing/2014/main" id="{EDDA832C-0B8E-44C3-8812-0B0115BD3728}"/>
                </a:ext>
              </a:extLst>
            </p:cNvPr>
            <p:cNvGrpSpPr/>
            <p:nvPr/>
          </p:nvGrpSpPr>
          <p:grpSpPr>
            <a:xfrm>
              <a:off x="4348163" y="3770174"/>
              <a:ext cx="2162175" cy="403669"/>
              <a:chOff x="3184693" y="3692320"/>
              <a:chExt cx="4123771" cy="928898"/>
            </a:xfrm>
            <a:solidFill>
              <a:srgbClr val="FF9900"/>
            </a:solidFill>
          </p:grpSpPr>
          <p:sp>
            <p:nvSpPr>
              <p:cNvPr id="9" name="Freeform: Shape 8">
                <a:extLst>
                  <a:ext uri="{FF2B5EF4-FFF2-40B4-BE49-F238E27FC236}">
                    <a16:creationId xmlns:a16="http://schemas.microsoft.com/office/drawing/2014/main" id="{E72E5EF1-F411-425A-A90F-C84961599327}"/>
                  </a:ext>
                </a:extLst>
              </p:cNvPr>
              <p:cNvSpPr/>
              <p:nvPr/>
            </p:nvSpPr>
            <p:spPr>
              <a:xfrm>
                <a:off x="3184693" y="3773539"/>
                <a:ext cx="3760827" cy="847679"/>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grp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036A53D7-29B1-45C8-9FA1-87C9D13A5BE1}"/>
                  </a:ext>
                </a:extLst>
              </p:cNvPr>
              <p:cNvSpPr/>
              <p:nvPr/>
            </p:nvSpPr>
            <p:spPr>
              <a:xfrm>
                <a:off x="6535428" y="3692320"/>
                <a:ext cx="773036" cy="761368"/>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grpFill/>
              <a:ln w="9525" cap="flat">
                <a:noFill/>
                <a:prstDash val="solid"/>
                <a:miter/>
              </a:ln>
            </p:spPr>
            <p:txBody>
              <a:bodyPr rtlCol="0" anchor="ctr"/>
              <a:lstStyle/>
              <a:p>
                <a:endParaRPr lang="en-IN"/>
              </a:p>
            </p:txBody>
          </p:sp>
        </p:grpSp>
      </p:grpSp>
      <p:sp>
        <p:nvSpPr>
          <p:cNvPr id="25" name="Graphic 11">
            <a:extLst>
              <a:ext uri="{FF2B5EF4-FFF2-40B4-BE49-F238E27FC236}">
                <a16:creationId xmlns:a16="http://schemas.microsoft.com/office/drawing/2014/main" id="{22B03510-4CF1-46CA-BE80-1E37CD0837F6}"/>
              </a:ext>
            </a:extLst>
          </p:cNvPr>
          <p:cNvSpPr/>
          <p:nvPr/>
        </p:nvSpPr>
        <p:spPr>
          <a:xfrm rot="8901965">
            <a:off x="2258794" y="555042"/>
            <a:ext cx="1370251" cy="1274286"/>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dirty="0"/>
          </a:p>
        </p:txBody>
      </p:sp>
      <p:sp>
        <p:nvSpPr>
          <p:cNvPr id="4" name="TextBox 3">
            <a:extLst>
              <a:ext uri="{FF2B5EF4-FFF2-40B4-BE49-F238E27FC236}">
                <a16:creationId xmlns:a16="http://schemas.microsoft.com/office/drawing/2014/main" id="{BFF0BCF0-7463-7E11-3EE4-EA7EF04037F6}"/>
              </a:ext>
            </a:extLst>
          </p:cNvPr>
          <p:cNvSpPr txBox="1"/>
          <p:nvPr/>
        </p:nvSpPr>
        <p:spPr>
          <a:xfrm flipH="1">
            <a:off x="4734207" y="2598441"/>
            <a:ext cx="4269721" cy="584775"/>
          </a:xfrm>
          <a:prstGeom prst="rect">
            <a:avLst/>
          </a:prstGeom>
          <a:noFill/>
        </p:spPr>
        <p:txBody>
          <a:bodyPr wrap="square" rtlCol="0">
            <a:spAutoFit/>
          </a:bodyPr>
          <a:lstStyle/>
          <a:p>
            <a:r>
              <a:rPr lang="en-US" sz="3200" b="1" dirty="0">
                <a:solidFill>
                  <a:srgbClr val="000000"/>
                </a:solidFill>
                <a:latin typeface="Fira Sans Medium" panose="020B0604020202020204" charset="0"/>
              </a:rPr>
              <a:t>Sales Dashboard</a:t>
            </a:r>
          </a:p>
        </p:txBody>
      </p:sp>
    </p:spTree>
    <p:extLst>
      <p:ext uri="{BB962C8B-B14F-4D97-AF65-F5344CB8AC3E}">
        <p14:creationId xmlns:p14="http://schemas.microsoft.com/office/powerpoint/2010/main" val="706528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7D2F3FD-31F1-4C82-930D-27CC1B593B02}"/>
              </a:ext>
            </a:extLst>
          </p:cNvPr>
          <p:cNvSpPr txBox="1"/>
          <p:nvPr/>
        </p:nvSpPr>
        <p:spPr>
          <a:xfrm>
            <a:off x="387003" y="1077298"/>
            <a:ext cx="6567979" cy="3904659"/>
          </a:xfrm>
          <a:prstGeom prst="rect">
            <a:avLst/>
          </a:prstGeom>
          <a:noFill/>
        </p:spPr>
        <p:txBody>
          <a:bodyPr wrap="square" rtlCol="0">
            <a:spAutoFit/>
          </a:bodyPr>
          <a:lstStyle/>
          <a:p>
            <a:pPr algn="just">
              <a:lnSpc>
                <a:spcPct val="130000"/>
              </a:lnSpc>
            </a:pPr>
            <a:r>
              <a:rPr lang="en-US" sz="1600" dirty="0">
                <a:effectLst/>
                <a:latin typeface="Roboto" panose="02000000000000000000" pitchFamily="2" charset="0"/>
                <a:ea typeface="Roboto" panose="02000000000000000000" pitchFamily="2" charset="0"/>
              </a:rPr>
              <a:t>The Sales Dashboard serves as a compass, guiding us through the complexities of our sales landscape. Here, data transforms into meaningful stories, helping us understand what products are resonating with customers, which markets are thriving, and how our strategies translate into real-world outcomes.</a:t>
            </a:r>
          </a:p>
          <a:p>
            <a:pPr algn="just">
              <a:lnSpc>
                <a:spcPct val="130000"/>
              </a:lnSpc>
            </a:pPr>
            <a:endParaRPr lang="en-US" sz="1600" dirty="0">
              <a:effectLst/>
              <a:latin typeface="Roboto" panose="02000000000000000000" pitchFamily="2" charset="0"/>
              <a:ea typeface="Roboto" panose="02000000000000000000" pitchFamily="2" charset="0"/>
            </a:endParaRPr>
          </a:p>
          <a:p>
            <a:pPr algn="just">
              <a:lnSpc>
                <a:spcPct val="130000"/>
              </a:lnSpc>
            </a:pPr>
            <a:r>
              <a:rPr lang="en-US" sz="1600" dirty="0">
                <a:effectLst/>
                <a:latin typeface="Roboto" panose="02000000000000000000" pitchFamily="2" charset="0"/>
                <a:ea typeface="Roboto" panose="02000000000000000000" pitchFamily="2" charset="0"/>
              </a:rPr>
              <a:t>Join us as we navigate through the corridors of sales analytics, where figures come to life and trends take shape. From revenue streams to product popularity, this dashboard equips us with the tools to make informed decisions, fine-tune our approach, and pave the way for sustained success. Let's dive in and explore the dynamic world of sales data, where every number has a story to tell.</a:t>
            </a:r>
            <a:endParaRPr lang="en-IN" sz="160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FC2E52B-C612-08BD-7704-95F78DA51551}"/>
              </a:ext>
            </a:extLst>
          </p:cNvPr>
          <p:cNvSpPr txBox="1"/>
          <p:nvPr/>
        </p:nvSpPr>
        <p:spPr>
          <a:xfrm>
            <a:off x="387004" y="257674"/>
            <a:ext cx="11845635" cy="646331"/>
          </a:xfrm>
          <a:prstGeom prst="rect">
            <a:avLst/>
          </a:prstGeom>
          <a:noFill/>
        </p:spPr>
        <p:txBody>
          <a:bodyPr wrap="square" rtlCol="0">
            <a:spAutoFit/>
          </a:bodyPr>
          <a:lstStyle/>
          <a:p>
            <a:r>
              <a:rPr lang="en-IN" sz="3600" dirty="0">
                <a:solidFill>
                  <a:schemeClr val="accent2">
                    <a:lumMod val="50000"/>
                  </a:schemeClr>
                </a:solidFill>
                <a:latin typeface="Fira Sans Medium" panose="020B0603050000020004" pitchFamily="34" charset="0"/>
              </a:rPr>
              <a:t>i. Sales Dashboard - Introduction</a:t>
            </a:r>
          </a:p>
        </p:txBody>
      </p:sp>
      <p:pic>
        <p:nvPicPr>
          <p:cNvPr id="7" name="Picture 6" descr="A red and white arrow pointing up to a word&#10;&#10;Description automatically generated">
            <a:extLst>
              <a:ext uri="{FF2B5EF4-FFF2-40B4-BE49-F238E27FC236}">
                <a16:creationId xmlns:a16="http://schemas.microsoft.com/office/drawing/2014/main" id="{60F42F1C-4029-5C19-AA62-C256B9E37722}"/>
              </a:ext>
            </a:extLst>
          </p:cNvPr>
          <p:cNvPicPr>
            <a:picLocks noChangeAspect="1"/>
          </p:cNvPicPr>
          <p:nvPr/>
        </p:nvPicPr>
        <p:blipFill>
          <a:blip r:embed="rId2"/>
          <a:stretch>
            <a:fillRect/>
          </a:stretch>
        </p:blipFill>
        <p:spPr>
          <a:xfrm>
            <a:off x="7573153" y="1720427"/>
            <a:ext cx="4231844" cy="2980690"/>
          </a:xfrm>
          <a:prstGeom prst="rect">
            <a:avLst/>
          </a:prstGeom>
        </p:spPr>
      </p:pic>
      <p:grpSp>
        <p:nvGrpSpPr>
          <p:cNvPr id="8" name="Group 7">
            <a:extLst>
              <a:ext uri="{FF2B5EF4-FFF2-40B4-BE49-F238E27FC236}">
                <a16:creationId xmlns:a16="http://schemas.microsoft.com/office/drawing/2014/main" id="{E844A871-6A0F-BAEE-9286-99C52B9E65AD}"/>
              </a:ext>
            </a:extLst>
          </p:cNvPr>
          <p:cNvGrpSpPr/>
          <p:nvPr/>
        </p:nvGrpSpPr>
        <p:grpSpPr>
          <a:xfrm rot="4439350">
            <a:off x="10514817" y="-548826"/>
            <a:ext cx="2210578" cy="2419013"/>
            <a:chOff x="-447720" y="-856723"/>
            <a:chExt cx="2210578" cy="2419013"/>
          </a:xfrm>
        </p:grpSpPr>
        <p:sp>
          <p:nvSpPr>
            <p:cNvPr id="9" name="Graphic 4">
              <a:extLst>
                <a:ext uri="{FF2B5EF4-FFF2-40B4-BE49-F238E27FC236}">
                  <a16:creationId xmlns:a16="http://schemas.microsoft.com/office/drawing/2014/main" id="{DE716DD6-A087-76CB-7441-F2C62DB2488A}"/>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0" name="Graphic 4">
              <a:extLst>
                <a:ext uri="{FF2B5EF4-FFF2-40B4-BE49-F238E27FC236}">
                  <a16:creationId xmlns:a16="http://schemas.microsoft.com/office/drawing/2014/main" id="{7232E2F6-5F58-3720-15DD-984F436E67FA}"/>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11" name="Freeform: Shape 10">
            <a:extLst>
              <a:ext uri="{FF2B5EF4-FFF2-40B4-BE49-F238E27FC236}">
                <a16:creationId xmlns:a16="http://schemas.microsoft.com/office/drawing/2014/main" id="{52C9BEE7-ECE8-3EB8-DC0A-BFCC0EF54152}"/>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52814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D8400E-70E7-43AF-BEB5-BAE886A5D6A9}"/>
              </a:ext>
            </a:extLst>
          </p:cNvPr>
          <p:cNvSpPr txBox="1"/>
          <p:nvPr/>
        </p:nvSpPr>
        <p:spPr>
          <a:xfrm>
            <a:off x="387004" y="257674"/>
            <a:ext cx="11845635" cy="646331"/>
          </a:xfrm>
          <a:prstGeom prst="rect">
            <a:avLst/>
          </a:prstGeom>
          <a:noFill/>
        </p:spPr>
        <p:txBody>
          <a:bodyPr wrap="square" rtlCol="0">
            <a:spAutoFit/>
          </a:bodyPr>
          <a:lstStyle/>
          <a:p>
            <a:r>
              <a:rPr lang="en-IN" sz="3600" dirty="0">
                <a:solidFill>
                  <a:schemeClr val="accent2">
                    <a:lumMod val="50000"/>
                  </a:schemeClr>
                </a:solidFill>
                <a:latin typeface="Fira Sans Medium" panose="020B0603050000020004" pitchFamily="34" charset="0"/>
              </a:rPr>
              <a:t>ii. Dashboard Mock-up</a:t>
            </a:r>
          </a:p>
        </p:txBody>
      </p:sp>
      <p:sp>
        <p:nvSpPr>
          <p:cNvPr id="5" name="TextBox 4">
            <a:extLst>
              <a:ext uri="{FF2B5EF4-FFF2-40B4-BE49-F238E27FC236}">
                <a16:creationId xmlns:a16="http://schemas.microsoft.com/office/drawing/2014/main" id="{DB18400E-2868-4C8B-BA34-65DACE70956D}"/>
              </a:ext>
            </a:extLst>
          </p:cNvPr>
          <p:cNvSpPr txBox="1"/>
          <p:nvPr/>
        </p:nvSpPr>
        <p:spPr>
          <a:xfrm>
            <a:off x="597517" y="1092786"/>
            <a:ext cx="11251583" cy="3148041"/>
          </a:xfrm>
          <a:prstGeom prst="rect">
            <a:avLst/>
          </a:prstGeom>
          <a:noFill/>
        </p:spPr>
        <p:txBody>
          <a:bodyPr wrap="square" rtlCol="0">
            <a:spAutoFit/>
          </a:bodyPr>
          <a:lstStyle/>
          <a:p>
            <a:pPr>
              <a:lnSpc>
                <a:spcPct val="130000"/>
              </a:lnSpc>
            </a:pPr>
            <a:r>
              <a:rPr lang="en-IN" sz="1400" b="0"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Question Focused on dashboard mock-up are given below:</a:t>
            </a:r>
          </a:p>
          <a:p>
            <a:pPr marL="285750" indent="-285750">
              <a:lnSpc>
                <a:spcPct val="130000"/>
              </a:lnSpc>
              <a:buFont typeface="Arial" panose="020B0604020202020204" pitchFamily="34" charset="0"/>
              <a:buChar char="•"/>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Subscriber’s age, gender etc?</a:t>
            </a:r>
          </a:p>
          <a:p>
            <a:pPr>
              <a:lnSpc>
                <a:spcPct val="130000"/>
              </a:lnSpc>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TO identify targeted audiences for next campaigns</a:t>
            </a:r>
          </a:p>
          <a:p>
            <a:pPr marL="285750" indent="-285750">
              <a:lnSpc>
                <a:spcPct val="130000"/>
              </a:lnSpc>
              <a:buFont typeface="Arial" panose="020B0604020202020204" pitchFamily="34" charset="0"/>
              <a:buChar char="•"/>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Male | Female?</a:t>
            </a:r>
          </a:p>
          <a:p>
            <a:pPr>
              <a:lnSpc>
                <a:spcPct val="130000"/>
              </a:lnSpc>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To find out how many male and female have subscribed</a:t>
            </a:r>
          </a:p>
          <a:p>
            <a:pPr marL="285750" indent="-285750">
              <a:lnSpc>
                <a:spcPct val="130000"/>
              </a:lnSpc>
              <a:buFont typeface="Arial" panose="020B0604020202020204" pitchFamily="34" charset="0"/>
              <a:buChar char="•"/>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Revenue and Sales</a:t>
            </a:r>
          </a:p>
          <a:p>
            <a:pPr>
              <a:lnSpc>
                <a:spcPct val="130000"/>
              </a:lnSpc>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To set realistic goals for company, track the revenue</a:t>
            </a:r>
          </a:p>
          <a:p>
            <a:pPr marL="285750" indent="-285750">
              <a:lnSpc>
                <a:spcPct val="130000"/>
              </a:lnSpc>
              <a:buFont typeface="Arial" panose="020B0604020202020204" pitchFamily="34" charset="0"/>
              <a:buChar char="•"/>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Conversion on rates</a:t>
            </a:r>
          </a:p>
          <a:p>
            <a:pPr>
              <a:lnSpc>
                <a:spcPct val="130000"/>
              </a:lnSpc>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To find out conversion ratio of the company</a:t>
            </a:r>
          </a:p>
          <a:p>
            <a:pPr marL="285750" indent="-285750">
              <a:lnSpc>
                <a:spcPct val="130000"/>
              </a:lnSpc>
              <a:buFont typeface="Arial" panose="020B0604020202020204" pitchFamily="34" charset="0"/>
              <a:buChar char="•"/>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Average order value</a:t>
            </a:r>
          </a:p>
          <a:p>
            <a:pPr>
              <a:lnSpc>
                <a:spcPct val="130000"/>
              </a:lnSpc>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To find out the </a:t>
            </a:r>
            <a:r>
              <a:rPr lang="en-IN" sz="1400" dirty="0" err="1">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avg</a:t>
            </a: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sales</a:t>
            </a:r>
          </a:p>
        </p:txBody>
      </p:sp>
      <p:grpSp>
        <p:nvGrpSpPr>
          <p:cNvPr id="2" name="Group 1">
            <a:extLst>
              <a:ext uri="{FF2B5EF4-FFF2-40B4-BE49-F238E27FC236}">
                <a16:creationId xmlns:a16="http://schemas.microsoft.com/office/drawing/2014/main" id="{BEA7D3A1-201E-2A8B-0DDF-73B2029D2FCF}"/>
              </a:ext>
            </a:extLst>
          </p:cNvPr>
          <p:cNvGrpSpPr/>
          <p:nvPr/>
        </p:nvGrpSpPr>
        <p:grpSpPr>
          <a:xfrm rot="4439350">
            <a:off x="10514817" y="-548826"/>
            <a:ext cx="2210578" cy="2419013"/>
            <a:chOff x="-447720" y="-856723"/>
            <a:chExt cx="2210578" cy="2419013"/>
          </a:xfrm>
        </p:grpSpPr>
        <p:sp>
          <p:nvSpPr>
            <p:cNvPr id="3" name="Graphic 4">
              <a:extLst>
                <a:ext uri="{FF2B5EF4-FFF2-40B4-BE49-F238E27FC236}">
                  <a16:creationId xmlns:a16="http://schemas.microsoft.com/office/drawing/2014/main" id="{2E45FCD7-4150-2E15-6923-540005820CD3}"/>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4" name="Graphic 4">
              <a:extLst>
                <a:ext uri="{FF2B5EF4-FFF2-40B4-BE49-F238E27FC236}">
                  <a16:creationId xmlns:a16="http://schemas.microsoft.com/office/drawing/2014/main" id="{E00279ED-58B1-76D2-C7BF-696C2AFD49B6}"/>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6" name="Freeform: Shape 5">
            <a:extLst>
              <a:ext uri="{FF2B5EF4-FFF2-40B4-BE49-F238E27FC236}">
                <a16:creationId xmlns:a16="http://schemas.microsoft.com/office/drawing/2014/main" id="{7DBD8A85-B342-7DBD-6D11-2E0E355AF6FA}"/>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664964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10662B-25E3-4D7B-9588-DFA5BC9F153E}"/>
              </a:ext>
            </a:extLst>
          </p:cNvPr>
          <p:cNvSpPr txBox="1"/>
          <p:nvPr/>
        </p:nvSpPr>
        <p:spPr>
          <a:xfrm>
            <a:off x="575292" y="277994"/>
            <a:ext cx="4227439" cy="1200329"/>
          </a:xfrm>
          <a:prstGeom prst="rect">
            <a:avLst/>
          </a:prstGeom>
          <a:noFill/>
        </p:spPr>
        <p:txBody>
          <a:bodyPr wrap="none" rtlCol="0">
            <a:spAutoFit/>
          </a:bodyPr>
          <a:lstStyle/>
          <a:p>
            <a:r>
              <a:rPr lang="en-IN" sz="3600" dirty="0">
                <a:solidFill>
                  <a:schemeClr val="accent2">
                    <a:lumMod val="50000"/>
                  </a:schemeClr>
                </a:solidFill>
                <a:latin typeface="Fira Sans Medium" panose="020B0603050000020004" pitchFamily="34" charset="0"/>
              </a:rPr>
              <a:t>Dashboard Snippet</a:t>
            </a:r>
          </a:p>
          <a:p>
            <a:endParaRPr lang="en-IN" sz="3600" dirty="0">
              <a:latin typeface="Fira Sans Medium" panose="020B0603050000020004" pitchFamily="34" charset="0"/>
            </a:endParaRPr>
          </a:p>
        </p:txBody>
      </p:sp>
      <p:sp>
        <p:nvSpPr>
          <p:cNvPr id="11" name="Graphic 4">
            <a:extLst>
              <a:ext uri="{FF2B5EF4-FFF2-40B4-BE49-F238E27FC236}">
                <a16:creationId xmlns:a16="http://schemas.microsoft.com/office/drawing/2014/main" id="{4D46FBE6-9A8E-454C-9A10-40FD7BBF73E5}"/>
              </a:ext>
            </a:extLst>
          </p:cNvPr>
          <p:cNvSpPr/>
          <p:nvPr/>
        </p:nvSpPr>
        <p:spPr>
          <a:xfrm rot="18083371">
            <a:off x="-399182" y="5385411"/>
            <a:ext cx="1251936" cy="2929006"/>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3" name="Graphic 11">
            <a:extLst>
              <a:ext uri="{FF2B5EF4-FFF2-40B4-BE49-F238E27FC236}">
                <a16:creationId xmlns:a16="http://schemas.microsoft.com/office/drawing/2014/main" id="{16FFCDF0-D691-4834-953C-976E8D5E0E5B}"/>
              </a:ext>
            </a:extLst>
          </p:cNvPr>
          <p:cNvSpPr/>
          <p:nvPr/>
        </p:nvSpPr>
        <p:spPr>
          <a:xfrm rot="1726970">
            <a:off x="781072" y="6606385"/>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pic>
        <p:nvPicPr>
          <p:cNvPr id="4" name="Picture 3">
            <a:extLst>
              <a:ext uri="{FF2B5EF4-FFF2-40B4-BE49-F238E27FC236}">
                <a16:creationId xmlns:a16="http://schemas.microsoft.com/office/drawing/2014/main" id="{45EB7208-9E65-6751-6A80-20FF0EDAD51D}"/>
              </a:ext>
            </a:extLst>
          </p:cNvPr>
          <p:cNvPicPr>
            <a:picLocks noChangeAspect="1"/>
          </p:cNvPicPr>
          <p:nvPr/>
        </p:nvPicPr>
        <p:blipFill>
          <a:blip r:embed="rId2"/>
          <a:stretch>
            <a:fillRect/>
          </a:stretch>
        </p:blipFill>
        <p:spPr>
          <a:xfrm>
            <a:off x="971106" y="1028492"/>
            <a:ext cx="10249788" cy="4801016"/>
          </a:xfrm>
          <a:prstGeom prst="rect">
            <a:avLst/>
          </a:prstGeom>
        </p:spPr>
      </p:pic>
    </p:spTree>
    <p:extLst>
      <p:ext uri="{BB962C8B-B14F-4D97-AF65-F5344CB8AC3E}">
        <p14:creationId xmlns:p14="http://schemas.microsoft.com/office/powerpoint/2010/main" val="2729743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21FEF1F-3765-4DD6-BD6D-7D2DE9C59DF4}"/>
              </a:ext>
            </a:extLst>
          </p:cNvPr>
          <p:cNvSpPr/>
          <p:nvPr/>
        </p:nvSpPr>
        <p:spPr>
          <a:xfrm rot="5400000">
            <a:off x="9878829" y="3215937"/>
            <a:ext cx="3316690" cy="4835022"/>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Graphic 11">
            <a:extLst>
              <a:ext uri="{FF2B5EF4-FFF2-40B4-BE49-F238E27FC236}">
                <a16:creationId xmlns:a16="http://schemas.microsoft.com/office/drawing/2014/main" id="{30CDF02D-CAE1-425F-B0D5-8BB3AD1C0C50}"/>
              </a:ext>
            </a:extLst>
          </p:cNvPr>
          <p:cNvSpPr/>
          <p:nvPr/>
        </p:nvSpPr>
        <p:spPr>
          <a:xfrm>
            <a:off x="10747201" y="4961641"/>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6" name="Graphic 4">
            <a:extLst>
              <a:ext uri="{FF2B5EF4-FFF2-40B4-BE49-F238E27FC236}">
                <a16:creationId xmlns:a16="http://schemas.microsoft.com/office/drawing/2014/main" id="{834BA1D4-0C72-474A-83FF-2D1B207A407E}"/>
              </a:ext>
            </a:extLst>
          </p:cNvPr>
          <p:cNvSpPr/>
          <p:nvPr/>
        </p:nvSpPr>
        <p:spPr>
          <a:xfrm rot="2476041">
            <a:off x="-1505993" y="-2254131"/>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a:p>
        </p:txBody>
      </p:sp>
      <p:sp>
        <p:nvSpPr>
          <p:cNvPr id="22" name="Graphic 4">
            <a:extLst>
              <a:ext uri="{FF2B5EF4-FFF2-40B4-BE49-F238E27FC236}">
                <a16:creationId xmlns:a16="http://schemas.microsoft.com/office/drawing/2014/main" id="{8C23666D-AA0B-4055-B6D1-F271DD034ADC}"/>
              </a:ext>
            </a:extLst>
          </p:cNvPr>
          <p:cNvSpPr/>
          <p:nvPr/>
        </p:nvSpPr>
        <p:spPr>
          <a:xfrm rot="3140551">
            <a:off x="-2192543" y="-2808187"/>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grpSp>
        <p:nvGrpSpPr>
          <p:cNvPr id="2" name="Group 1">
            <a:extLst>
              <a:ext uri="{FF2B5EF4-FFF2-40B4-BE49-F238E27FC236}">
                <a16:creationId xmlns:a16="http://schemas.microsoft.com/office/drawing/2014/main" id="{252DD0B8-1BD4-48CA-8863-8067FDD9A41A}"/>
              </a:ext>
            </a:extLst>
          </p:cNvPr>
          <p:cNvGrpSpPr/>
          <p:nvPr/>
        </p:nvGrpSpPr>
        <p:grpSpPr>
          <a:xfrm>
            <a:off x="3986618" y="2611185"/>
            <a:ext cx="4237057" cy="1629333"/>
            <a:chOff x="3986618" y="2544510"/>
            <a:chExt cx="4237057" cy="1629333"/>
          </a:xfrm>
        </p:grpSpPr>
        <p:sp>
          <p:nvSpPr>
            <p:cNvPr id="24" name="TextBox 23">
              <a:extLst>
                <a:ext uri="{FF2B5EF4-FFF2-40B4-BE49-F238E27FC236}">
                  <a16:creationId xmlns:a16="http://schemas.microsoft.com/office/drawing/2014/main" id="{CC9BD28D-55F8-486A-9F93-D3268DEDBC31}"/>
                </a:ext>
              </a:extLst>
            </p:cNvPr>
            <p:cNvSpPr txBox="1"/>
            <p:nvPr/>
          </p:nvSpPr>
          <p:spPr>
            <a:xfrm>
              <a:off x="3986618" y="2544510"/>
              <a:ext cx="4237057" cy="1446550"/>
            </a:xfrm>
            <a:prstGeom prst="rect">
              <a:avLst/>
            </a:prstGeom>
            <a:noFill/>
          </p:spPr>
          <p:txBody>
            <a:bodyPr wrap="none" rtlCol="0">
              <a:spAutoFit/>
            </a:bodyPr>
            <a:lstStyle/>
            <a:p>
              <a:pPr algn="ctr"/>
              <a:r>
                <a:rPr lang="en-IN" sz="8800" dirty="0">
                  <a:latin typeface="Fira Sans Medium" panose="020B0603050000020004" pitchFamily="34" charset="0"/>
                </a:rPr>
                <a:t>Amazon</a:t>
              </a:r>
              <a:endParaRPr lang="en-IN" sz="7200" dirty="0">
                <a:latin typeface="Fira Sans Medium" panose="020B0603050000020004" pitchFamily="34" charset="0"/>
              </a:endParaRPr>
            </a:p>
          </p:txBody>
        </p:sp>
        <p:grpSp>
          <p:nvGrpSpPr>
            <p:cNvPr id="8" name="Group 7">
              <a:extLst>
                <a:ext uri="{FF2B5EF4-FFF2-40B4-BE49-F238E27FC236}">
                  <a16:creationId xmlns:a16="http://schemas.microsoft.com/office/drawing/2014/main" id="{EDDA832C-0B8E-44C3-8812-0B0115BD3728}"/>
                </a:ext>
              </a:extLst>
            </p:cNvPr>
            <p:cNvGrpSpPr/>
            <p:nvPr/>
          </p:nvGrpSpPr>
          <p:grpSpPr>
            <a:xfrm>
              <a:off x="4348163" y="3770174"/>
              <a:ext cx="2162175" cy="403669"/>
              <a:chOff x="3184693" y="3692320"/>
              <a:chExt cx="4123771" cy="928898"/>
            </a:xfrm>
            <a:solidFill>
              <a:srgbClr val="FF9900"/>
            </a:solidFill>
          </p:grpSpPr>
          <p:sp>
            <p:nvSpPr>
              <p:cNvPr id="9" name="Freeform: Shape 8">
                <a:extLst>
                  <a:ext uri="{FF2B5EF4-FFF2-40B4-BE49-F238E27FC236}">
                    <a16:creationId xmlns:a16="http://schemas.microsoft.com/office/drawing/2014/main" id="{E72E5EF1-F411-425A-A90F-C84961599327}"/>
                  </a:ext>
                </a:extLst>
              </p:cNvPr>
              <p:cNvSpPr/>
              <p:nvPr/>
            </p:nvSpPr>
            <p:spPr>
              <a:xfrm>
                <a:off x="3184693" y="3773539"/>
                <a:ext cx="3760827" cy="847679"/>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grp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036A53D7-29B1-45C8-9FA1-87C9D13A5BE1}"/>
                  </a:ext>
                </a:extLst>
              </p:cNvPr>
              <p:cNvSpPr/>
              <p:nvPr/>
            </p:nvSpPr>
            <p:spPr>
              <a:xfrm>
                <a:off x="6535428" y="3692320"/>
                <a:ext cx="773036" cy="761368"/>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grpFill/>
              <a:ln w="9525" cap="flat">
                <a:noFill/>
                <a:prstDash val="solid"/>
                <a:miter/>
              </a:ln>
            </p:spPr>
            <p:txBody>
              <a:bodyPr rtlCol="0" anchor="ctr"/>
              <a:lstStyle/>
              <a:p>
                <a:endParaRPr lang="en-IN"/>
              </a:p>
            </p:txBody>
          </p:sp>
        </p:grpSp>
      </p:grpSp>
      <p:sp>
        <p:nvSpPr>
          <p:cNvPr id="25" name="Graphic 11">
            <a:extLst>
              <a:ext uri="{FF2B5EF4-FFF2-40B4-BE49-F238E27FC236}">
                <a16:creationId xmlns:a16="http://schemas.microsoft.com/office/drawing/2014/main" id="{22B03510-4CF1-46CA-BE80-1E37CD0837F6}"/>
              </a:ext>
            </a:extLst>
          </p:cNvPr>
          <p:cNvSpPr/>
          <p:nvPr/>
        </p:nvSpPr>
        <p:spPr>
          <a:xfrm rot="8901965">
            <a:off x="2258794" y="555042"/>
            <a:ext cx="1370251" cy="1274286"/>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dirty="0"/>
          </a:p>
        </p:txBody>
      </p:sp>
      <p:sp>
        <p:nvSpPr>
          <p:cNvPr id="4" name="TextBox 3">
            <a:extLst>
              <a:ext uri="{FF2B5EF4-FFF2-40B4-BE49-F238E27FC236}">
                <a16:creationId xmlns:a16="http://schemas.microsoft.com/office/drawing/2014/main" id="{BFF0BCF0-7463-7E11-3EE4-EA7EF04037F6}"/>
              </a:ext>
            </a:extLst>
          </p:cNvPr>
          <p:cNvSpPr txBox="1"/>
          <p:nvPr/>
        </p:nvSpPr>
        <p:spPr>
          <a:xfrm flipH="1">
            <a:off x="4734207" y="2598441"/>
            <a:ext cx="4269721" cy="584775"/>
          </a:xfrm>
          <a:prstGeom prst="rect">
            <a:avLst/>
          </a:prstGeom>
          <a:noFill/>
        </p:spPr>
        <p:txBody>
          <a:bodyPr wrap="square" rtlCol="0">
            <a:spAutoFit/>
          </a:bodyPr>
          <a:lstStyle/>
          <a:p>
            <a:r>
              <a:rPr lang="en-US" sz="3200" b="1" dirty="0">
                <a:solidFill>
                  <a:srgbClr val="000000"/>
                </a:solidFill>
                <a:latin typeface="Fira Sans Medium" panose="020B0604020202020204" charset="0"/>
              </a:rPr>
              <a:t>Inventory Dashboard</a:t>
            </a:r>
          </a:p>
        </p:txBody>
      </p:sp>
    </p:spTree>
    <p:extLst>
      <p:ext uri="{BB962C8B-B14F-4D97-AF65-F5344CB8AC3E}">
        <p14:creationId xmlns:p14="http://schemas.microsoft.com/office/powerpoint/2010/main" val="841807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1D768DA-1DA7-4CBE-8E6C-2229D90C9DE0}"/>
              </a:ext>
            </a:extLst>
          </p:cNvPr>
          <p:cNvSpPr/>
          <p:nvPr/>
        </p:nvSpPr>
        <p:spPr>
          <a:xfrm>
            <a:off x="0" y="-324873"/>
            <a:ext cx="4372860" cy="7508753"/>
          </a:xfrm>
          <a:custGeom>
            <a:avLst/>
            <a:gdLst>
              <a:gd name="connsiteX0" fmla="*/ 2661351 w 4372860"/>
              <a:gd name="connsiteY0" fmla="*/ 1435 h 7508753"/>
              <a:gd name="connsiteX1" fmla="*/ 4282136 w 4372860"/>
              <a:gd name="connsiteY1" fmla="*/ 739952 h 7508753"/>
              <a:gd name="connsiteX2" fmla="*/ 4175271 w 4372860"/>
              <a:gd name="connsiteY2" fmla="*/ 3127041 h 7508753"/>
              <a:gd name="connsiteX3" fmla="*/ 4164583 w 4372860"/>
              <a:gd name="connsiteY3" fmla="*/ 5152012 h 7508753"/>
              <a:gd name="connsiteX4" fmla="*/ 3477088 w 4372860"/>
              <a:gd name="connsiteY4" fmla="*/ 7200814 h 7508753"/>
              <a:gd name="connsiteX5" fmla="*/ 1951028 w 4372860"/>
              <a:gd name="connsiteY5" fmla="*/ 7350182 h 7508753"/>
              <a:gd name="connsiteX6" fmla="*/ 1790700 w 4372860"/>
              <a:gd name="connsiteY6" fmla="*/ 7268067 h 7508753"/>
              <a:gd name="connsiteX7" fmla="*/ 1790700 w 4372860"/>
              <a:gd name="connsiteY7" fmla="*/ 7360673 h 7508753"/>
              <a:gd name="connsiteX8" fmla="*/ 0 w 4372860"/>
              <a:gd name="connsiteY8" fmla="*/ 7360673 h 7508753"/>
              <a:gd name="connsiteX9" fmla="*/ 0 w 4372860"/>
              <a:gd name="connsiteY9" fmla="*/ 185173 h 7508753"/>
              <a:gd name="connsiteX10" fmla="*/ 1659303 w 4372860"/>
              <a:gd name="connsiteY10" fmla="*/ 185173 h 7508753"/>
              <a:gd name="connsiteX11" fmla="*/ 1661275 w 4372860"/>
              <a:gd name="connsiteY11" fmla="*/ 184277 h 7508753"/>
              <a:gd name="connsiteX12" fmla="*/ 2661351 w 4372860"/>
              <a:gd name="connsiteY12" fmla="*/ 1435 h 7508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72860" h="7508753">
                <a:moveTo>
                  <a:pt x="2661351" y="1435"/>
                </a:moveTo>
                <a:cubicBezTo>
                  <a:pt x="3355974" y="-17624"/>
                  <a:pt x="4057718" y="149141"/>
                  <a:pt x="4282136" y="739952"/>
                </a:cubicBezTo>
                <a:cubicBezTo>
                  <a:pt x="4506550" y="1335535"/>
                  <a:pt x="4253639" y="2350402"/>
                  <a:pt x="4175271" y="3127041"/>
                </a:cubicBezTo>
                <a:cubicBezTo>
                  <a:pt x="4100464" y="3898913"/>
                  <a:pt x="4207329" y="4432554"/>
                  <a:pt x="4164583" y="5152012"/>
                </a:cubicBezTo>
                <a:cubicBezTo>
                  <a:pt x="4118277" y="5871476"/>
                  <a:pt x="3929480" y="6771996"/>
                  <a:pt x="3477088" y="7200814"/>
                </a:cubicBezTo>
                <a:cubicBezTo>
                  <a:pt x="3081241" y="7576030"/>
                  <a:pt x="2489032" y="7586452"/>
                  <a:pt x="1951028" y="7350182"/>
                </a:cubicBezTo>
                <a:lnTo>
                  <a:pt x="1790700" y="7268067"/>
                </a:lnTo>
                <a:lnTo>
                  <a:pt x="1790700" y="7360673"/>
                </a:lnTo>
                <a:lnTo>
                  <a:pt x="0" y="7360673"/>
                </a:lnTo>
                <a:lnTo>
                  <a:pt x="0" y="185173"/>
                </a:lnTo>
                <a:lnTo>
                  <a:pt x="1659303" y="185173"/>
                </a:lnTo>
                <a:lnTo>
                  <a:pt x="1661275" y="184277"/>
                </a:lnTo>
                <a:cubicBezTo>
                  <a:pt x="1972964" y="63374"/>
                  <a:pt x="2315821" y="8581"/>
                  <a:pt x="2661351" y="1435"/>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0" name="TextBox 29">
            <a:extLst>
              <a:ext uri="{FF2B5EF4-FFF2-40B4-BE49-F238E27FC236}">
                <a16:creationId xmlns:a16="http://schemas.microsoft.com/office/drawing/2014/main" id="{8BDC5375-5814-427B-930D-D88EDD79BF3F}"/>
              </a:ext>
            </a:extLst>
          </p:cNvPr>
          <p:cNvSpPr txBox="1"/>
          <p:nvPr/>
        </p:nvSpPr>
        <p:spPr>
          <a:xfrm>
            <a:off x="624664" y="2942769"/>
            <a:ext cx="2701381" cy="830997"/>
          </a:xfrm>
          <a:prstGeom prst="rect">
            <a:avLst/>
          </a:prstGeom>
          <a:noFill/>
        </p:spPr>
        <p:txBody>
          <a:bodyPr wrap="none" rtlCol="0">
            <a:spAutoFit/>
          </a:bodyPr>
          <a:lstStyle/>
          <a:p>
            <a:r>
              <a:rPr lang="en-IN" sz="4800" dirty="0">
                <a:solidFill>
                  <a:schemeClr val="bg1"/>
                </a:solidFill>
                <a:latin typeface="Fira Sans Medium" panose="020B0603050000020004" pitchFamily="34" charset="0"/>
              </a:rPr>
              <a:t>Contents</a:t>
            </a:r>
            <a:endParaRPr lang="en-IN" sz="4000" dirty="0">
              <a:solidFill>
                <a:schemeClr val="bg1"/>
              </a:solidFill>
              <a:latin typeface="Fira Sans Medium" panose="020B0603050000020004" pitchFamily="34" charset="0"/>
            </a:endParaRPr>
          </a:p>
        </p:txBody>
      </p:sp>
      <p:sp>
        <p:nvSpPr>
          <p:cNvPr id="31" name="TextBox 30">
            <a:extLst>
              <a:ext uri="{FF2B5EF4-FFF2-40B4-BE49-F238E27FC236}">
                <a16:creationId xmlns:a16="http://schemas.microsoft.com/office/drawing/2014/main" id="{26C68557-04C1-488C-9420-F0487C59CFAE}"/>
              </a:ext>
            </a:extLst>
          </p:cNvPr>
          <p:cNvSpPr txBox="1"/>
          <p:nvPr/>
        </p:nvSpPr>
        <p:spPr>
          <a:xfrm>
            <a:off x="6382606" y="1719938"/>
            <a:ext cx="234878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Introduction</a:t>
            </a:r>
            <a:endParaRPr lang="en-IN" dirty="0">
              <a:latin typeface="Fira Sans Medium" panose="020B0603050000020004" pitchFamily="34" charset="0"/>
            </a:endParaRPr>
          </a:p>
        </p:txBody>
      </p:sp>
      <p:sp>
        <p:nvSpPr>
          <p:cNvPr id="32" name="TextBox 31">
            <a:extLst>
              <a:ext uri="{FF2B5EF4-FFF2-40B4-BE49-F238E27FC236}">
                <a16:creationId xmlns:a16="http://schemas.microsoft.com/office/drawing/2014/main" id="{189F3F56-1988-439E-BA2E-26475C3AB60B}"/>
              </a:ext>
            </a:extLst>
          </p:cNvPr>
          <p:cNvSpPr txBox="1"/>
          <p:nvPr/>
        </p:nvSpPr>
        <p:spPr>
          <a:xfrm>
            <a:off x="6371500" y="2290150"/>
            <a:ext cx="4822973"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Dashboards (Introduction, </a:t>
            </a:r>
            <a:r>
              <a:rPr lang="en-IN" sz="1600" dirty="0" err="1">
                <a:latin typeface="Fira Sans Medium" panose="020B0603050000020004" pitchFamily="34" charset="0"/>
              </a:rPr>
              <a:t>Mockup</a:t>
            </a:r>
            <a:r>
              <a:rPr lang="en-IN" sz="1600" dirty="0">
                <a:latin typeface="Fira Sans Medium" panose="020B0603050000020004" pitchFamily="34" charset="0"/>
              </a:rPr>
              <a:t>, Demo)</a:t>
            </a:r>
          </a:p>
        </p:txBody>
      </p:sp>
      <p:sp>
        <p:nvSpPr>
          <p:cNvPr id="33" name="TextBox 32">
            <a:extLst>
              <a:ext uri="{FF2B5EF4-FFF2-40B4-BE49-F238E27FC236}">
                <a16:creationId xmlns:a16="http://schemas.microsoft.com/office/drawing/2014/main" id="{5C9B9B7F-18A8-4C58-AAF2-3FB3E1D83597}"/>
              </a:ext>
            </a:extLst>
          </p:cNvPr>
          <p:cNvSpPr txBox="1"/>
          <p:nvPr/>
        </p:nvSpPr>
        <p:spPr>
          <a:xfrm>
            <a:off x="6434199" y="2895767"/>
            <a:ext cx="234878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Data Source</a:t>
            </a:r>
            <a:endParaRPr lang="en-IN" dirty="0">
              <a:latin typeface="Fira Sans Medium" panose="020B0603050000020004" pitchFamily="34" charset="0"/>
            </a:endParaRPr>
          </a:p>
        </p:txBody>
      </p:sp>
      <p:sp>
        <p:nvSpPr>
          <p:cNvPr id="34" name="TextBox 33">
            <a:extLst>
              <a:ext uri="{FF2B5EF4-FFF2-40B4-BE49-F238E27FC236}">
                <a16:creationId xmlns:a16="http://schemas.microsoft.com/office/drawing/2014/main" id="{C382D672-5F99-41CB-9E9E-873E1E7D3065}"/>
              </a:ext>
            </a:extLst>
          </p:cNvPr>
          <p:cNvSpPr txBox="1"/>
          <p:nvPr/>
        </p:nvSpPr>
        <p:spPr>
          <a:xfrm>
            <a:off x="6410332" y="3585224"/>
            <a:ext cx="234878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Tool Selection</a:t>
            </a:r>
            <a:endParaRPr lang="en-IN" dirty="0">
              <a:latin typeface="Fira Sans Medium" panose="020B0603050000020004" pitchFamily="34" charset="0"/>
            </a:endParaRPr>
          </a:p>
        </p:txBody>
      </p:sp>
      <p:sp>
        <p:nvSpPr>
          <p:cNvPr id="35" name="TextBox 34">
            <a:extLst>
              <a:ext uri="{FF2B5EF4-FFF2-40B4-BE49-F238E27FC236}">
                <a16:creationId xmlns:a16="http://schemas.microsoft.com/office/drawing/2014/main" id="{9463D3C9-2C80-4CBA-9EB0-56C1A4688153}"/>
              </a:ext>
            </a:extLst>
          </p:cNvPr>
          <p:cNvSpPr txBox="1"/>
          <p:nvPr/>
        </p:nvSpPr>
        <p:spPr>
          <a:xfrm>
            <a:off x="6407717" y="4206091"/>
            <a:ext cx="234878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Dashboard Demo</a:t>
            </a:r>
            <a:endParaRPr lang="en-IN" dirty="0">
              <a:latin typeface="Fira Sans Medium" panose="020B0603050000020004" pitchFamily="34" charset="0"/>
            </a:endParaRPr>
          </a:p>
        </p:txBody>
      </p:sp>
      <p:sp>
        <p:nvSpPr>
          <p:cNvPr id="36" name="TextBox 35">
            <a:extLst>
              <a:ext uri="{FF2B5EF4-FFF2-40B4-BE49-F238E27FC236}">
                <a16:creationId xmlns:a16="http://schemas.microsoft.com/office/drawing/2014/main" id="{88966208-5B6C-48D9-B93A-D29B368A5542}"/>
              </a:ext>
            </a:extLst>
          </p:cNvPr>
          <p:cNvSpPr txBox="1"/>
          <p:nvPr/>
        </p:nvSpPr>
        <p:spPr>
          <a:xfrm>
            <a:off x="6434199" y="4875206"/>
            <a:ext cx="234878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Update Plan</a:t>
            </a:r>
            <a:endParaRPr lang="en-IN" dirty="0">
              <a:latin typeface="Fira Sans Medium" panose="020B0603050000020004" pitchFamily="34" charset="0"/>
            </a:endParaRPr>
          </a:p>
        </p:txBody>
      </p:sp>
      <p:grpSp>
        <p:nvGrpSpPr>
          <p:cNvPr id="44" name="Group 43">
            <a:extLst>
              <a:ext uri="{FF2B5EF4-FFF2-40B4-BE49-F238E27FC236}">
                <a16:creationId xmlns:a16="http://schemas.microsoft.com/office/drawing/2014/main" id="{7C1C0611-29CB-4817-A0BC-F7BF53A734A8}"/>
              </a:ext>
            </a:extLst>
          </p:cNvPr>
          <p:cNvGrpSpPr/>
          <p:nvPr/>
        </p:nvGrpSpPr>
        <p:grpSpPr>
          <a:xfrm>
            <a:off x="5670979" y="1719937"/>
            <a:ext cx="508147" cy="3542041"/>
            <a:chOff x="5198868" y="938018"/>
            <a:chExt cx="155963" cy="3331663"/>
          </a:xfrm>
        </p:grpSpPr>
        <p:cxnSp>
          <p:nvCxnSpPr>
            <p:cNvPr id="12" name="Straight Connector 11">
              <a:extLst>
                <a:ext uri="{FF2B5EF4-FFF2-40B4-BE49-F238E27FC236}">
                  <a16:creationId xmlns:a16="http://schemas.microsoft.com/office/drawing/2014/main" id="{9A4C75BB-2684-4FC5-8A3B-909FB4A17999}"/>
                </a:ext>
              </a:extLst>
            </p:cNvPr>
            <p:cNvCxnSpPr>
              <a:cxnSpLocks/>
              <a:endCxn id="25" idx="4"/>
            </p:cNvCxnSpPr>
            <p:nvPr/>
          </p:nvCxnSpPr>
          <p:spPr>
            <a:xfrm>
              <a:off x="5276849" y="1016000"/>
              <a:ext cx="1" cy="3253681"/>
            </a:xfrm>
            <a:prstGeom prst="line">
              <a:avLst/>
            </a:prstGeom>
            <a:ln w="38100" cap="rnd">
              <a:solidFill>
                <a:schemeClr val="tx1">
                  <a:lumMod val="65000"/>
                  <a:lumOff val="35000"/>
                  <a:alpha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C28BED4-C907-42EB-BA8D-D0AB5A841AF8}"/>
                </a:ext>
              </a:extLst>
            </p:cNvPr>
            <p:cNvSpPr/>
            <p:nvPr/>
          </p:nvSpPr>
          <p:spPr>
            <a:xfrm>
              <a:off x="5198868" y="938018"/>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20E494FF-2B0F-4AF2-BB3F-F356831C2AA7}"/>
                </a:ext>
              </a:extLst>
            </p:cNvPr>
            <p:cNvSpPr/>
            <p:nvPr/>
          </p:nvSpPr>
          <p:spPr>
            <a:xfrm>
              <a:off x="5198868" y="1564585"/>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FB5A5CD-C6FE-4A85-B64D-9A297D73FA9C}"/>
                </a:ext>
              </a:extLst>
            </p:cNvPr>
            <p:cNvSpPr/>
            <p:nvPr/>
          </p:nvSpPr>
          <p:spPr>
            <a:xfrm>
              <a:off x="5198868" y="2191152"/>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E0ED9E14-D1D3-47D6-84CE-60ACBFCA09C9}"/>
                </a:ext>
              </a:extLst>
            </p:cNvPr>
            <p:cNvSpPr/>
            <p:nvPr/>
          </p:nvSpPr>
          <p:spPr>
            <a:xfrm>
              <a:off x="5198868" y="2846291"/>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0C54AD29-E340-4100-AEAF-2BFD671E827F}"/>
                </a:ext>
              </a:extLst>
            </p:cNvPr>
            <p:cNvSpPr/>
            <p:nvPr/>
          </p:nvSpPr>
          <p:spPr>
            <a:xfrm>
              <a:off x="5198868" y="3480003"/>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965F061A-4290-44CA-A3DC-9E69882AF9E9}"/>
                </a:ext>
              </a:extLst>
            </p:cNvPr>
            <p:cNvSpPr/>
            <p:nvPr/>
          </p:nvSpPr>
          <p:spPr>
            <a:xfrm>
              <a:off x="5198868" y="4113718"/>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Graphic 4">
            <a:extLst>
              <a:ext uri="{FF2B5EF4-FFF2-40B4-BE49-F238E27FC236}">
                <a16:creationId xmlns:a16="http://schemas.microsoft.com/office/drawing/2014/main" id="{FDE3956F-D0F9-4520-9EDA-791F817D6CBB}"/>
              </a:ext>
            </a:extLst>
          </p:cNvPr>
          <p:cNvSpPr/>
          <p:nvPr/>
        </p:nvSpPr>
        <p:spPr>
          <a:xfrm rot="12382247">
            <a:off x="11217169" y="4896190"/>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48" name="Graphic 4">
            <a:extLst>
              <a:ext uri="{FF2B5EF4-FFF2-40B4-BE49-F238E27FC236}">
                <a16:creationId xmlns:a16="http://schemas.microsoft.com/office/drawing/2014/main" id="{145D7E10-549D-49F4-A303-0DA5C5A7C5DD}"/>
              </a:ext>
            </a:extLst>
          </p:cNvPr>
          <p:cNvSpPr/>
          <p:nvPr/>
        </p:nvSpPr>
        <p:spPr>
          <a:xfrm rot="3308474" flipH="1">
            <a:off x="11102532" y="5638359"/>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sp>
        <p:nvSpPr>
          <p:cNvPr id="27" name="TextBox 26">
            <a:extLst>
              <a:ext uri="{FF2B5EF4-FFF2-40B4-BE49-F238E27FC236}">
                <a16:creationId xmlns:a16="http://schemas.microsoft.com/office/drawing/2014/main" id="{560A116B-CEAA-4F52-BBCF-7ACCB506DD15}"/>
              </a:ext>
            </a:extLst>
          </p:cNvPr>
          <p:cNvSpPr txBox="1"/>
          <p:nvPr/>
        </p:nvSpPr>
        <p:spPr>
          <a:xfrm>
            <a:off x="5008057" y="1719938"/>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01</a:t>
            </a:r>
            <a:endParaRPr lang="en-IN" dirty="0">
              <a:latin typeface="Fira Sans Medium" panose="020B0603050000020004" pitchFamily="34" charset="0"/>
            </a:endParaRPr>
          </a:p>
        </p:txBody>
      </p:sp>
      <p:sp>
        <p:nvSpPr>
          <p:cNvPr id="28" name="TextBox 27">
            <a:extLst>
              <a:ext uri="{FF2B5EF4-FFF2-40B4-BE49-F238E27FC236}">
                <a16:creationId xmlns:a16="http://schemas.microsoft.com/office/drawing/2014/main" id="{357E1C47-5F9B-4DEC-AB74-280817249E80}"/>
              </a:ext>
            </a:extLst>
          </p:cNvPr>
          <p:cNvSpPr txBox="1"/>
          <p:nvPr/>
        </p:nvSpPr>
        <p:spPr>
          <a:xfrm>
            <a:off x="5008057" y="2344776"/>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02</a:t>
            </a:r>
            <a:endParaRPr lang="en-IN" dirty="0">
              <a:latin typeface="Fira Sans Medium" panose="020B0603050000020004" pitchFamily="34" charset="0"/>
            </a:endParaRPr>
          </a:p>
        </p:txBody>
      </p:sp>
      <p:sp>
        <p:nvSpPr>
          <p:cNvPr id="29" name="TextBox 28">
            <a:extLst>
              <a:ext uri="{FF2B5EF4-FFF2-40B4-BE49-F238E27FC236}">
                <a16:creationId xmlns:a16="http://schemas.microsoft.com/office/drawing/2014/main" id="{C69CE701-A04C-4B00-A98E-45155D83FCD6}"/>
              </a:ext>
            </a:extLst>
          </p:cNvPr>
          <p:cNvSpPr txBox="1"/>
          <p:nvPr/>
        </p:nvSpPr>
        <p:spPr>
          <a:xfrm>
            <a:off x="5008057" y="2967995"/>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03</a:t>
            </a:r>
            <a:endParaRPr lang="en-IN" dirty="0">
              <a:latin typeface="Fira Sans Medium" panose="020B0603050000020004" pitchFamily="34" charset="0"/>
            </a:endParaRPr>
          </a:p>
        </p:txBody>
      </p:sp>
      <p:sp>
        <p:nvSpPr>
          <p:cNvPr id="39" name="TextBox 38">
            <a:extLst>
              <a:ext uri="{FF2B5EF4-FFF2-40B4-BE49-F238E27FC236}">
                <a16:creationId xmlns:a16="http://schemas.microsoft.com/office/drawing/2014/main" id="{83DF6690-26EA-40D7-A858-D4888A649056}"/>
              </a:ext>
            </a:extLst>
          </p:cNvPr>
          <p:cNvSpPr txBox="1"/>
          <p:nvPr/>
        </p:nvSpPr>
        <p:spPr>
          <a:xfrm>
            <a:off x="5008057" y="3621398"/>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04</a:t>
            </a:r>
            <a:endParaRPr lang="en-IN" dirty="0">
              <a:latin typeface="Fira Sans Medium" panose="020B0603050000020004" pitchFamily="34" charset="0"/>
            </a:endParaRPr>
          </a:p>
        </p:txBody>
      </p:sp>
      <p:sp>
        <p:nvSpPr>
          <p:cNvPr id="43" name="TextBox 42">
            <a:extLst>
              <a:ext uri="{FF2B5EF4-FFF2-40B4-BE49-F238E27FC236}">
                <a16:creationId xmlns:a16="http://schemas.microsoft.com/office/drawing/2014/main" id="{C7991D8B-9248-4507-96C8-9632F6372F65}"/>
              </a:ext>
            </a:extLst>
          </p:cNvPr>
          <p:cNvSpPr txBox="1"/>
          <p:nvPr/>
        </p:nvSpPr>
        <p:spPr>
          <a:xfrm>
            <a:off x="5008057" y="4263716"/>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05</a:t>
            </a:r>
            <a:endParaRPr lang="en-IN" dirty="0">
              <a:latin typeface="Fira Sans Medium" panose="020B0603050000020004" pitchFamily="34" charset="0"/>
            </a:endParaRPr>
          </a:p>
        </p:txBody>
      </p:sp>
      <p:sp>
        <p:nvSpPr>
          <p:cNvPr id="45" name="TextBox 44">
            <a:extLst>
              <a:ext uri="{FF2B5EF4-FFF2-40B4-BE49-F238E27FC236}">
                <a16:creationId xmlns:a16="http://schemas.microsoft.com/office/drawing/2014/main" id="{5FB414D4-51D6-47FB-B7F0-69A452F41C2C}"/>
              </a:ext>
            </a:extLst>
          </p:cNvPr>
          <p:cNvSpPr txBox="1"/>
          <p:nvPr/>
        </p:nvSpPr>
        <p:spPr>
          <a:xfrm>
            <a:off x="5008057" y="4894395"/>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06</a:t>
            </a:r>
            <a:endParaRPr lang="en-IN" dirty="0">
              <a:latin typeface="Fira Sans Medium" panose="020B0603050000020004" pitchFamily="34" charset="0"/>
            </a:endParaRPr>
          </a:p>
        </p:txBody>
      </p:sp>
    </p:spTree>
    <p:extLst>
      <p:ext uri="{BB962C8B-B14F-4D97-AF65-F5344CB8AC3E}">
        <p14:creationId xmlns:p14="http://schemas.microsoft.com/office/powerpoint/2010/main" val="1364433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7D2F3FD-31F1-4C82-930D-27CC1B593B02}"/>
              </a:ext>
            </a:extLst>
          </p:cNvPr>
          <p:cNvSpPr txBox="1"/>
          <p:nvPr/>
        </p:nvSpPr>
        <p:spPr>
          <a:xfrm>
            <a:off x="387003" y="1077298"/>
            <a:ext cx="6567979" cy="3904659"/>
          </a:xfrm>
          <a:prstGeom prst="rect">
            <a:avLst/>
          </a:prstGeom>
          <a:noFill/>
        </p:spPr>
        <p:txBody>
          <a:bodyPr wrap="square" rtlCol="0">
            <a:spAutoFit/>
          </a:bodyPr>
          <a:lstStyle/>
          <a:p>
            <a:pPr algn="just">
              <a:lnSpc>
                <a:spcPct val="130000"/>
              </a:lnSpc>
            </a:pPr>
            <a:r>
              <a:rPr lang="en-US" sz="1600" dirty="0">
                <a:effectLst/>
                <a:latin typeface="Roboto" panose="02000000000000000000" pitchFamily="2" charset="0"/>
                <a:ea typeface="Roboto" panose="02000000000000000000" pitchFamily="2" charset="0"/>
              </a:rPr>
              <a:t>The Inventory Dashboard provides a panoramic view of our inventory ecosystem, guiding us through the labyrinth of stock movement and allocation. Here, data transforms into insights, enabling us to optimize stock levels, minimize shortages, and ensure timely deliveries to meet customer expectations.</a:t>
            </a:r>
          </a:p>
          <a:p>
            <a:pPr algn="just">
              <a:lnSpc>
                <a:spcPct val="130000"/>
              </a:lnSpc>
            </a:pPr>
            <a:endParaRPr lang="en-US" sz="1600" dirty="0">
              <a:effectLst/>
              <a:latin typeface="Roboto" panose="02000000000000000000" pitchFamily="2" charset="0"/>
              <a:ea typeface="Roboto" panose="02000000000000000000" pitchFamily="2" charset="0"/>
            </a:endParaRPr>
          </a:p>
          <a:p>
            <a:pPr algn="just">
              <a:lnSpc>
                <a:spcPct val="130000"/>
              </a:lnSpc>
            </a:pPr>
            <a:r>
              <a:rPr lang="en-US" sz="1600" dirty="0">
                <a:effectLst/>
                <a:latin typeface="Roboto" panose="02000000000000000000" pitchFamily="2" charset="0"/>
                <a:ea typeface="Roboto" panose="02000000000000000000" pitchFamily="2" charset="0"/>
              </a:rPr>
              <a:t>Join us on a journey of inventory exploration as we decode the language of stock data. From inventory turnover to reorder points, this dashboard empowers us to make informed decisions, streamline our operations, and maintain a resilient supply chain. Let's delve into the world of inventory analytics, where data shapes efficiency and keeps our operations running smoothly.</a:t>
            </a:r>
            <a:endParaRPr lang="en-IN" sz="160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FC2E52B-C612-08BD-7704-95F78DA51551}"/>
              </a:ext>
            </a:extLst>
          </p:cNvPr>
          <p:cNvSpPr txBox="1"/>
          <p:nvPr/>
        </p:nvSpPr>
        <p:spPr>
          <a:xfrm>
            <a:off x="387004" y="257674"/>
            <a:ext cx="11845635" cy="646331"/>
          </a:xfrm>
          <a:prstGeom prst="rect">
            <a:avLst/>
          </a:prstGeom>
          <a:noFill/>
        </p:spPr>
        <p:txBody>
          <a:bodyPr wrap="square" rtlCol="0">
            <a:spAutoFit/>
          </a:bodyPr>
          <a:lstStyle/>
          <a:p>
            <a:r>
              <a:rPr lang="en-IN" sz="3600" dirty="0">
                <a:solidFill>
                  <a:schemeClr val="accent2">
                    <a:lumMod val="50000"/>
                  </a:schemeClr>
                </a:solidFill>
                <a:latin typeface="Fira Sans Medium" panose="020B0603050000020004" pitchFamily="34" charset="0"/>
              </a:rPr>
              <a:t>i. Inventory Dashboard - Introduction</a:t>
            </a:r>
          </a:p>
        </p:txBody>
      </p:sp>
      <p:pic>
        <p:nvPicPr>
          <p:cNvPr id="3" name="Picture 2" descr="Several boxes stacked together&#10;&#10;Description automatically generated with medium confidence">
            <a:extLst>
              <a:ext uri="{FF2B5EF4-FFF2-40B4-BE49-F238E27FC236}">
                <a16:creationId xmlns:a16="http://schemas.microsoft.com/office/drawing/2014/main" id="{197B726F-B3C5-3E7D-BD25-CBF042259189}"/>
              </a:ext>
            </a:extLst>
          </p:cNvPr>
          <p:cNvPicPr>
            <a:picLocks noChangeAspect="1"/>
          </p:cNvPicPr>
          <p:nvPr/>
        </p:nvPicPr>
        <p:blipFill>
          <a:blip r:embed="rId2"/>
          <a:stretch>
            <a:fillRect/>
          </a:stretch>
        </p:blipFill>
        <p:spPr>
          <a:xfrm>
            <a:off x="8311197" y="1308947"/>
            <a:ext cx="3209925" cy="3048000"/>
          </a:xfrm>
          <a:prstGeom prst="rect">
            <a:avLst/>
          </a:prstGeom>
        </p:spPr>
      </p:pic>
      <p:grpSp>
        <p:nvGrpSpPr>
          <p:cNvPr id="4" name="Group 3">
            <a:extLst>
              <a:ext uri="{FF2B5EF4-FFF2-40B4-BE49-F238E27FC236}">
                <a16:creationId xmlns:a16="http://schemas.microsoft.com/office/drawing/2014/main" id="{EFC1F218-A3FD-C383-ADE0-FA77EAF5313C}"/>
              </a:ext>
            </a:extLst>
          </p:cNvPr>
          <p:cNvGrpSpPr/>
          <p:nvPr/>
        </p:nvGrpSpPr>
        <p:grpSpPr>
          <a:xfrm rot="4439350">
            <a:off x="10514817" y="-548826"/>
            <a:ext cx="2210578" cy="2419013"/>
            <a:chOff x="-447720" y="-856723"/>
            <a:chExt cx="2210578" cy="2419013"/>
          </a:xfrm>
        </p:grpSpPr>
        <p:sp>
          <p:nvSpPr>
            <p:cNvPr id="7" name="Graphic 4">
              <a:extLst>
                <a:ext uri="{FF2B5EF4-FFF2-40B4-BE49-F238E27FC236}">
                  <a16:creationId xmlns:a16="http://schemas.microsoft.com/office/drawing/2014/main" id="{4D3070A1-852C-BF1A-ADBF-B57EA61CBA46}"/>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8" name="Graphic 4">
              <a:extLst>
                <a:ext uri="{FF2B5EF4-FFF2-40B4-BE49-F238E27FC236}">
                  <a16:creationId xmlns:a16="http://schemas.microsoft.com/office/drawing/2014/main" id="{4B9B01C5-B7B9-E513-A987-E21DCFD47C45}"/>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9" name="Freeform: Shape 8">
            <a:extLst>
              <a:ext uri="{FF2B5EF4-FFF2-40B4-BE49-F238E27FC236}">
                <a16:creationId xmlns:a16="http://schemas.microsoft.com/office/drawing/2014/main" id="{0F2037AD-D7D4-DECB-D7EE-115095484699}"/>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640737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dd-in_Banner">
            <a:extLst>
              <a:ext uri="{FF2B5EF4-FFF2-40B4-BE49-F238E27FC236}">
                <a16:creationId xmlns:a16="http://schemas.microsoft.com/office/drawing/2014/main" id="{BA713C9F-46BD-F920-FEA3-6EE391A8F67D}"/>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6" name="Add-in_Icon" descr="Icon for Microsoft Power BI.">
            <a:extLst>
              <a:ext uri="{FF2B5EF4-FFF2-40B4-BE49-F238E27FC236}">
                <a16:creationId xmlns:a16="http://schemas.microsoft.com/office/drawing/2014/main" id="{DB5F6BB8-675A-06B6-7DF7-6FCA35B3EE2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Content Placeholder 6" title="Microsoft Power BI">
                <a:extLst>
                  <a:ext uri="{FF2B5EF4-FFF2-40B4-BE49-F238E27FC236}">
                    <a16:creationId xmlns:a16="http://schemas.microsoft.com/office/drawing/2014/main" id="{FE701C06-A66F-0125-5E2E-337537BB643C}"/>
                  </a:ext>
                </a:extLst>
              </p:cNvPr>
              <p:cNvGraphicFramePr>
                <a:graphicFrameLocks noGrp="1"/>
              </p:cNvGraphicFramePr>
              <p:nvPr>
                <p:ph idx="1"/>
                <p:extLst>
                  <p:ext uri="{D42A27DB-BD31-4B8C-83A1-F6EECF244321}">
                    <p14:modId xmlns:p14="http://schemas.microsoft.com/office/powerpoint/2010/main" val="2463995811"/>
                  </p:ext>
                </p:extLst>
              </p:nvPr>
            </p:nvGraphicFramePr>
            <p:xfrm>
              <a:off x="838200" y="1354667"/>
              <a:ext cx="10515600" cy="510032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7" name="Content Placeholder 6" title="Microsoft Power BI">
                <a:extLst>
                  <a:ext uri="{FF2B5EF4-FFF2-40B4-BE49-F238E27FC236}">
                    <a16:creationId xmlns:a16="http://schemas.microsoft.com/office/drawing/2014/main" id="{FE701C06-A66F-0125-5E2E-337537BB643C}"/>
                  </a:ext>
                </a:extLst>
              </p:cNvPr>
              <p:cNvPicPr>
                <a:picLocks noGrp="1" noRot="1" noChangeAspect="1" noMove="1" noResize="1" noEditPoints="1" noAdjustHandles="1" noChangeArrowheads="1" noChangeShapeType="1"/>
              </p:cNvPicPr>
              <p:nvPr/>
            </p:nvPicPr>
            <p:blipFill>
              <a:blip r:embed="rId4"/>
              <a:stretch>
                <a:fillRect/>
              </a:stretch>
            </p:blipFill>
            <p:spPr>
              <a:xfrm>
                <a:off x="838200" y="1354667"/>
                <a:ext cx="10515600" cy="5100320"/>
              </a:xfrm>
              <a:prstGeom prst="rect">
                <a:avLst/>
              </a:prstGeom>
            </p:spPr>
          </p:pic>
        </mc:Fallback>
      </mc:AlternateContent>
    </p:spTree>
    <p:extLst>
      <p:ext uri="{BB962C8B-B14F-4D97-AF65-F5344CB8AC3E}">
        <p14:creationId xmlns:p14="http://schemas.microsoft.com/office/powerpoint/2010/main" val="3643376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87">
            <a:extLst>
              <a:ext uri="{FF2B5EF4-FFF2-40B4-BE49-F238E27FC236}">
                <a16:creationId xmlns:a16="http://schemas.microsoft.com/office/drawing/2014/main" id="{AEE66DD6-28FB-4D34-B358-0395924D5DA0}"/>
              </a:ext>
            </a:extLst>
          </p:cNvPr>
          <p:cNvSpPr txBox="1"/>
          <p:nvPr/>
        </p:nvSpPr>
        <p:spPr>
          <a:xfrm>
            <a:off x="597293" y="275962"/>
            <a:ext cx="3406702" cy="646331"/>
          </a:xfrm>
          <a:prstGeom prst="rect">
            <a:avLst/>
          </a:prstGeom>
          <a:noFill/>
        </p:spPr>
        <p:txBody>
          <a:bodyPr wrap="none" rtlCol="0">
            <a:spAutoFit/>
          </a:bodyPr>
          <a:lstStyle/>
          <a:p>
            <a:r>
              <a:rPr lang="en-IN" sz="3600" dirty="0">
                <a:solidFill>
                  <a:schemeClr val="accent2">
                    <a:lumMod val="50000"/>
                  </a:schemeClr>
                </a:solidFill>
                <a:latin typeface="Fira Sans Medium" panose="020B0603050000020004" pitchFamily="34" charset="0"/>
              </a:rPr>
              <a:t>3. Data Sources</a:t>
            </a:r>
          </a:p>
        </p:txBody>
      </p:sp>
      <p:sp>
        <p:nvSpPr>
          <p:cNvPr id="92" name="TextBox 91">
            <a:extLst>
              <a:ext uri="{FF2B5EF4-FFF2-40B4-BE49-F238E27FC236}">
                <a16:creationId xmlns:a16="http://schemas.microsoft.com/office/drawing/2014/main" id="{3BFC7D6B-6EFA-4DED-BD80-A0AD0BA8992F}"/>
              </a:ext>
            </a:extLst>
          </p:cNvPr>
          <p:cNvSpPr txBox="1"/>
          <p:nvPr/>
        </p:nvSpPr>
        <p:spPr>
          <a:xfrm>
            <a:off x="597293" y="1232672"/>
            <a:ext cx="10562543" cy="3428118"/>
          </a:xfrm>
          <a:prstGeom prst="rect">
            <a:avLst/>
          </a:prstGeom>
          <a:noFill/>
        </p:spPr>
        <p:txBody>
          <a:bodyPr wrap="square" rtlCol="0">
            <a:spAutoFit/>
          </a:bodyPr>
          <a:lstStyle/>
          <a:p>
            <a:pPr algn="just">
              <a:lnSpc>
                <a:spcPct val="130000"/>
              </a:lnSpc>
            </a:pPr>
            <a:r>
              <a:rPr lang="en-US" sz="1400" b="0" i="0" dirty="0">
                <a:effectLst/>
                <a:latin typeface="Roboto" panose="02000000000000000000" pitchFamily="2" charset="0"/>
                <a:ea typeface="Roboto" panose="02000000000000000000" pitchFamily="2" charset="0"/>
              </a:rPr>
              <a:t>For accuracy and up-to-date information, we relied on a comprehensive data source. </a:t>
            </a:r>
          </a:p>
          <a:p>
            <a:pPr algn="just">
              <a:lnSpc>
                <a:spcPct val="130000"/>
              </a:lnSpc>
            </a:pPr>
            <a:endParaRPr lang="en-US" sz="1400" dirty="0">
              <a:latin typeface="Roboto" panose="02000000000000000000" pitchFamily="2" charset="0"/>
              <a:ea typeface="Roboto" panose="02000000000000000000" pitchFamily="2" charset="0"/>
            </a:endParaRPr>
          </a:p>
          <a:p>
            <a:pPr algn="just">
              <a:lnSpc>
                <a:spcPct val="130000"/>
              </a:lnSpc>
            </a:pPr>
            <a:r>
              <a:rPr lang="en-US" sz="1400" b="0" i="0" dirty="0">
                <a:effectLst/>
                <a:latin typeface="Roboto" panose="02000000000000000000" pitchFamily="2" charset="0"/>
                <a:ea typeface="Roboto" panose="02000000000000000000" pitchFamily="2" charset="0"/>
              </a:rPr>
              <a:t>We collected the data from a secondary source, specifically the website kaggle.com. You can find the data source we used by following this link:</a:t>
            </a:r>
          </a:p>
          <a:p>
            <a:pPr algn="just">
              <a:lnSpc>
                <a:spcPct val="130000"/>
              </a:lnSpc>
            </a:pPr>
            <a:endPar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hlinkClick r:id="rId2"/>
            </a:endParaRPr>
          </a:p>
          <a:p>
            <a:pPr algn="just">
              <a:lnSpc>
                <a:spcPct val="130000"/>
              </a:lnSpc>
            </a:pPr>
            <a:r>
              <a:rPr lang="en-IN" sz="1400" dirty="0" err="1">
                <a:latin typeface="Roboto" panose="02000000000000000000" pitchFamily="2" charset="0"/>
                <a:ea typeface="Roboto" panose="02000000000000000000" pitchFamily="2" charset="0"/>
                <a:cs typeface="Roboto" panose="02000000000000000000" pitchFamily="2" charset="0"/>
              </a:rPr>
              <a:t>i</a:t>
            </a:r>
            <a:r>
              <a:rPr lang="en-IN" sz="1400" dirty="0">
                <a:latin typeface="Roboto" panose="02000000000000000000" pitchFamily="2" charset="0"/>
                <a:ea typeface="Roboto" panose="02000000000000000000" pitchFamily="2" charset="0"/>
                <a:cs typeface="Roboto" panose="02000000000000000000" pitchFamily="2" charset="0"/>
              </a:rPr>
              <a:t>.   HR: </a:t>
            </a:r>
            <a:r>
              <a:rPr lang="en-US" sz="1400" dirty="0">
                <a:latin typeface="Roboto" panose="02000000000000000000" pitchFamily="2" charset="0"/>
                <a:ea typeface="Roboto" panose="02000000000000000000" pitchFamily="2" charset="0"/>
                <a:cs typeface="Roboto" panose="02000000000000000000" pitchFamily="2" charset="0"/>
                <a:hlinkClick r:id="rId2"/>
              </a:rPr>
              <a:t>Human Resources Data Set | Kaggle</a:t>
            </a:r>
            <a:endParaRPr lang="en-IN" sz="1400" dirty="0">
              <a:latin typeface="Roboto" panose="02000000000000000000" pitchFamily="2" charset="0"/>
              <a:ea typeface="Roboto" panose="02000000000000000000" pitchFamily="2" charset="0"/>
              <a:cs typeface="Roboto" panose="02000000000000000000" pitchFamily="2" charset="0"/>
              <a:hlinkClick r:id="rId2">
                <a:extLst>
                  <a:ext uri="{A12FA001-AC4F-418D-AE19-62706E023703}">
                    <ahyp:hlinkClr xmlns:ahyp="http://schemas.microsoft.com/office/drawing/2018/hyperlinkcolor" val="tx"/>
                  </a:ext>
                </a:extLst>
              </a:hlinkClick>
            </a:endParaRPr>
          </a:p>
          <a:p>
            <a:pPr>
              <a:lnSpc>
                <a:spcPct val="130000"/>
              </a:lnSpc>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ii.  Reviews: </a:t>
            </a:r>
            <a:r>
              <a:rPr lang="en-US" sz="1400" dirty="0">
                <a:latin typeface="Roboto" panose="02000000000000000000" pitchFamily="2" charset="0"/>
                <a:ea typeface="Roboto" panose="02000000000000000000" pitchFamily="2" charset="0"/>
                <a:cs typeface="Roboto" panose="02000000000000000000" pitchFamily="2" charset="0"/>
                <a:hlinkClick r:id="rId3"/>
              </a:rPr>
              <a:t>Consumer Reviews of Amazon Products | Kaggle</a:t>
            </a:r>
            <a:endPar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iii. Inventory: </a:t>
            </a:r>
            <a:r>
              <a:rPr lang="en-CA" sz="1400" dirty="0">
                <a:hlinkClick r:id="rId4"/>
              </a:rPr>
              <a:t>Inventory Management | Kaggle</a:t>
            </a:r>
            <a:endPar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iv. Sales: </a:t>
            </a:r>
            <a:r>
              <a:rPr lang="en-CA" sz="1400" dirty="0">
                <a:latin typeface="Roboto" panose="02000000000000000000" pitchFamily="2" charset="0"/>
                <a:ea typeface="Roboto" panose="02000000000000000000" pitchFamily="2" charset="0"/>
                <a:cs typeface="Roboto" panose="02000000000000000000" pitchFamily="2" charset="0"/>
                <a:hlinkClick r:id="rId5"/>
              </a:rPr>
              <a:t>Amazon Sales Dataset | Kaggle</a:t>
            </a:r>
            <a:endPar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endPar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endPar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pPr>
              <a:lnSpc>
                <a:spcPct val="130000"/>
              </a:lnSpc>
            </a:pPr>
            <a:endPar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65" name="Group 64">
            <a:extLst>
              <a:ext uri="{FF2B5EF4-FFF2-40B4-BE49-F238E27FC236}">
                <a16:creationId xmlns:a16="http://schemas.microsoft.com/office/drawing/2014/main" id="{D58710CA-297C-4A27-A56F-127ECD2FF7BA}"/>
              </a:ext>
            </a:extLst>
          </p:cNvPr>
          <p:cNvGrpSpPr/>
          <p:nvPr/>
        </p:nvGrpSpPr>
        <p:grpSpPr>
          <a:xfrm rot="12147091">
            <a:off x="10215311" y="5533587"/>
            <a:ext cx="2210578" cy="2419013"/>
            <a:chOff x="-447720" y="-856723"/>
            <a:chExt cx="2210578" cy="2419013"/>
          </a:xfrm>
        </p:grpSpPr>
        <p:sp>
          <p:nvSpPr>
            <p:cNvPr id="66" name="Graphic 4">
              <a:extLst>
                <a:ext uri="{FF2B5EF4-FFF2-40B4-BE49-F238E27FC236}">
                  <a16:creationId xmlns:a16="http://schemas.microsoft.com/office/drawing/2014/main" id="{0E6F84CF-D2ED-4815-9903-F856C033FE84}"/>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67" name="Graphic 4">
              <a:extLst>
                <a:ext uri="{FF2B5EF4-FFF2-40B4-BE49-F238E27FC236}">
                  <a16:creationId xmlns:a16="http://schemas.microsoft.com/office/drawing/2014/main" id="{28251FD8-FF15-41FD-AF53-8F9FB476DFCA}"/>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68" name="Graphic 11">
            <a:extLst>
              <a:ext uri="{FF2B5EF4-FFF2-40B4-BE49-F238E27FC236}">
                <a16:creationId xmlns:a16="http://schemas.microsoft.com/office/drawing/2014/main" id="{1D9FDE98-6960-4232-8830-D31133DD0522}"/>
              </a:ext>
            </a:extLst>
          </p:cNvPr>
          <p:cNvSpPr/>
          <p:nvPr/>
        </p:nvSpPr>
        <p:spPr>
          <a:xfrm rot="7707741">
            <a:off x="11670176" y="5713437"/>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2" name="TextBox 1">
            <a:extLst>
              <a:ext uri="{FF2B5EF4-FFF2-40B4-BE49-F238E27FC236}">
                <a16:creationId xmlns:a16="http://schemas.microsoft.com/office/drawing/2014/main" id="{568A69FC-9712-8306-DFA5-56BD789B2315}"/>
              </a:ext>
            </a:extLst>
          </p:cNvPr>
          <p:cNvSpPr txBox="1"/>
          <p:nvPr/>
        </p:nvSpPr>
        <p:spPr>
          <a:xfrm flipH="1">
            <a:off x="4651488" y="4039012"/>
            <a:ext cx="1984242" cy="276999"/>
          </a:xfrm>
          <a:prstGeom prst="rect">
            <a:avLst/>
          </a:prstGeom>
          <a:noFill/>
        </p:spPr>
        <p:txBody>
          <a:bodyPr wrap="square" rtlCol="0">
            <a:spAutoFit/>
          </a:bodyPr>
          <a:lstStyle/>
          <a:p>
            <a:r>
              <a:rPr lang="en-US" sz="1200" dirty="0">
                <a:solidFill>
                  <a:schemeClr val="bg1"/>
                </a:solidFill>
                <a:latin typeface="Fira Sans Medium" panose="020B0604020202020204" charset="0"/>
              </a:rPr>
              <a:t>HR Dashboard</a:t>
            </a:r>
          </a:p>
        </p:txBody>
      </p:sp>
      <p:sp>
        <p:nvSpPr>
          <p:cNvPr id="3" name="TextBox 2">
            <a:extLst>
              <a:ext uri="{FF2B5EF4-FFF2-40B4-BE49-F238E27FC236}">
                <a16:creationId xmlns:a16="http://schemas.microsoft.com/office/drawing/2014/main" id="{FE8505DF-1EEB-22AA-6406-87CAE496ECC3}"/>
              </a:ext>
            </a:extLst>
          </p:cNvPr>
          <p:cNvSpPr txBox="1"/>
          <p:nvPr/>
        </p:nvSpPr>
        <p:spPr>
          <a:xfrm flipH="1">
            <a:off x="6740148" y="2666110"/>
            <a:ext cx="1436455" cy="369332"/>
          </a:xfrm>
          <a:prstGeom prst="rect">
            <a:avLst/>
          </a:prstGeom>
          <a:noFill/>
        </p:spPr>
        <p:txBody>
          <a:bodyPr wrap="square" rtlCol="0">
            <a:spAutoFit/>
          </a:bodyPr>
          <a:lstStyle/>
          <a:p>
            <a:r>
              <a:rPr lang="en-US" dirty="0">
                <a:solidFill>
                  <a:schemeClr val="bg1"/>
                </a:solidFill>
                <a:latin typeface="Fira Sans Medium" panose="020B0604020202020204" charset="0"/>
                <a:hlinkClick r:id="rId2" tooltip="https://www.kaggle.com/datasets/rhuebner/human-resources-data-set">
                  <a:extLst>
                    <a:ext uri="{A12FA001-AC4F-418D-AE19-62706E023703}">
                      <ahyp:hlinkClr xmlns:ahyp="http://schemas.microsoft.com/office/drawing/2018/hyperlinkcolor" val="tx"/>
                    </a:ext>
                  </a:extLst>
                </a:hlinkClick>
              </a:rPr>
              <a:t>Kaggle.com</a:t>
            </a:r>
            <a:endParaRPr lang="en-US" dirty="0">
              <a:solidFill>
                <a:schemeClr val="bg1"/>
              </a:solidFill>
              <a:latin typeface="Fira Sans Medium" panose="020B0604020202020204" charset="0"/>
            </a:endParaRPr>
          </a:p>
        </p:txBody>
      </p:sp>
      <p:grpSp>
        <p:nvGrpSpPr>
          <p:cNvPr id="5" name="Group 4">
            <a:extLst>
              <a:ext uri="{FF2B5EF4-FFF2-40B4-BE49-F238E27FC236}">
                <a16:creationId xmlns:a16="http://schemas.microsoft.com/office/drawing/2014/main" id="{FEEE353D-2016-26F6-5D2F-4591AE5D1213}"/>
              </a:ext>
            </a:extLst>
          </p:cNvPr>
          <p:cNvGrpSpPr/>
          <p:nvPr/>
        </p:nvGrpSpPr>
        <p:grpSpPr>
          <a:xfrm rot="4439350">
            <a:off x="10514817" y="-548826"/>
            <a:ext cx="2210578" cy="2419013"/>
            <a:chOff x="-447720" y="-856723"/>
            <a:chExt cx="2210578" cy="2419013"/>
          </a:xfrm>
        </p:grpSpPr>
        <p:sp>
          <p:nvSpPr>
            <p:cNvPr id="6" name="Graphic 4">
              <a:extLst>
                <a:ext uri="{FF2B5EF4-FFF2-40B4-BE49-F238E27FC236}">
                  <a16:creationId xmlns:a16="http://schemas.microsoft.com/office/drawing/2014/main" id="{89463A42-BFEA-92D6-1D33-CDB192DBB234}"/>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7" name="Graphic 4">
              <a:extLst>
                <a:ext uri="{FF2B5EF4-FFF2-40B4-BE49-F238E27FC236}">
                  <a16:creationId xmlns:a16="http://schemas.microsoft.com/office/drawing/2014/main" id="{B552067B-E88D-3185-BA89-AF8FD75B5BE1}"/>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9" name="Freeform: Shape 8">
            <a:extLst>
              <a:ext uri="{FF2B5EF4-FFF2-40B4-BE49-F238E27FC236}">
                <a16:creationId xmlns:a16="http://schemas.microsoft.com/office/drawing/2014/main" id="{5B362586-057A-A2BD-E769-B8CC80E3EFA8}"/>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009980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D8400E-70E7-43AF-BEB5-BAE886A5D6A9}"/>
              </a:ext>
            </a:extLst>
          </p:cNvPr>
          <p:cNvSpPr txBox="1"/>
          <p:nvPr/>
        </p:nvSpPr>
        <p:spPr>
          <a:xfrm>
            <a:off x="584593" y="277994"/>
            <a:ext cx="10575243" cy="1200329"/>
          </a:xfrm>
          <a:prstGeom prst="rect">
            <a:avLst/>
          </a:prstGeom>
          <a:noFill/>
        </p:spPr>
        <p:txBody>
          <a:bodyPr wrap="square" rtlCol="0">
            <a:spAutoFit/>
          </a:bodyPr>
          <a:lstStyle/>
          <a:p>
            <a:r>
              <a:rPr lang="en-IN" sz="3600" dirty="0">
                <a:solidFill>
                  <a:schemeClr val="accent2">
                    <a:lumMod val="50000"/>
                  </a:schemeClr>
                </a:solidFill>
                <a:latin typeface="Fira Sans Medium" panose="020B0603050000020004" pitchFamily="34" charset="0"/>
              </a:rPr>
              <a:t>4. Tool Selection</a:t>
            </a:r>
          </a:p>
          <a:p>
            <a:endParaRPr lang="en-IN" sz="3600" dirty="0">
              <a:latin typeface="Fira Sans Medium" panose="020B0603050000020004" pitchFamily="34" charset="0"/>
            </a:endParaRPr>
          </a:p>
        </p:txBody>
      </p:sp>
      <p:sp>
        <p:nvSpPr>
          <p:cNvPr id="5" name="TextBox 4">
            <a:extLst>
              <a:ext uri="{FF2B5EF4-FFF2-40B4-BE49-F238E27FC236}">
                <a16:creationId xmlns:a16="http://schemas.microsoft.com/office/drawing/2014/main" id="{DB18400E-2868-4C8B-BA34-65DACE70956D}"/>
              </a:ext>
            </a:extLst>
          </p:cNvPr>
          <p:cNvSpPr txBox="1"/>
          <p:nvPr/>
        </p:nvSpPr>
        <p:spPr>
          <a:xfrm>
            <a:off x="584593" y="1092786"/>
            <a:ext cx="11022814" cy="1187505"/>
          </a:xfrm>
          <a:prstGeom prst="rect">
            <a:avLst/>
          </a:prstGeom>
          <a:noFill/>
        </p:spPr>
        <p:txBody>
          <a:bodyPr wrap="square" rtlCol="0">
            <a:spAutoFit/>
          </a:bodyPr>
          <a:lstStyle/>
          <a:p>
            <a:pPr algn="just">
              <a:lnSpc>
                <a:spcPct val="130000"/>
              </a:lnSpc>
            </a:pPr>
            <a:r>
              <a:rPr lang="en-US" sz="1400" b="0" i="0" dirty="0">
                <a:effectLst/>
                <a:latin typeface="Roboto" panose="02000000000000000000" pitchFamily="2" charset="0"/>
                <a:ea typeface="Roboto" panose="02000000000000000000" pitchFamily="2" charset="0"/>
              </a:rPr>
              <a:t>To craft this informative dashboard, we used Microsoft Excel for data preparation, transformation, and initial analysis.</a:t>
            </a:r>
          </a:p>
          <a:p>
            <a:pPr algn="just">
              <a:lnSpc>
                <a:spcPct val="130000"/>
              </a:lnSpc>
            </a:pPr>
            <a:endParaRPr lang="en-US" sz="1400" dirty="0">
              <a:latin typeface="Roboto" panose="02000000000000000000" pitchFamily="2" charset="0"/>
              <a:ea typeface="Roboto" panose="02000000000000000000" pitchFamily="2" charset="0"/>
            </a:endParaRPr>
          </a:p>
          <a:p>
            <a:pPr algn="just">
              <a:lnSpc>
                <a:spcPct val="130000"/>
              </a:lnSpc>
            </a:pPr>
            <a:r>
              <a:rPr lang="en-US" sz="1400" b="0" i="0" dirty="0">
                <a:effectLst/>
                <a:latin typeface="Roboto" panose="02000000000000000000" pitchFamily="2" charset="0"/>
                <a:ea typeface="Roboto" panose="02000000000000000000" pitchFamily="2" charset="0"/>
              </a:rPr>
              <a:t>Following that, we harnessed the capabilities of Power BI, a robust business intelligence tool, to create interactive and meaningful visualizations that effectively communicate our insights.</a:t>
            </a:r>
            <a:endParaRPr lang="en-IN" sz="1400" dirty="0">
              <a:latin typeface="Roboto" panose="02000000000000000000" pitchFamily="2" charset="0"/>
              <a:ea typeface="Roboto" panose="02000000000000000000" pitchFamily="2" charset="0"/>
              <a:cs typeface="Roboto" panose="02000000000000000000" pitchFamily="2" charset="0"/>
            </a:endParaRPr>
          </a:p>
        </p:txBody>
      </p:sp>
      <p:pic>
        <p:nvPicPr>
          <p:cNvPr id="12" name="Graphic 11">
            <a:extLst>
              <a:ext uri="{FF2B5EF4-FFF2-40B4-BE49-F238E27FC236}">
                <a16:creationId xmlns:a16="http://schemas.microsoft.com/office/drawing/2014/main" id="{DB3BB793-B704-CF18-6C06-8CEE8EB0BC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375" y="2538691"/>
            <a:ext cx="2733269" cy="1822179"/>
          </a:xfrm>
          <a:prstGeom prst="rect">
            <a:avLst/>
          </a:prstGeom>
        </p:spPr>
      </p:pic>
      <p:sp>
        <p:nvSpPr>
          <p:cNvPr id="13" name="TextBox 12">
            <a:extLst>
              <a:ext uri="{FF2B5EF4-FFF2-40B4-BE49-F238E27FC236}">
                <a16:creationId xmlns:a16="http://schemas.microsoft.com/office/drawing/2014/main" id="{983C7901-B4D3-1EC7-BEF6-C0B8DBD109A9}"/>
              </a:ext>
            </a:extLst>
          </p:cNvPr>
          <p:cNvSpPr txBox="1"/>
          <p:nvPr/>
        </p:nvSpPr>
        <p:spPr>
          <a:xfrm flipH="1">
            <a:off x="3614419" y="4161691"/>
            <a:ext cx="2278381" cy="1077218"/>
          </a:xfrm>
          <a:prstGeom prst="rect">
            <a:avLst/>
          </a:prstGeom>
          <a:noFill/>
        </p:spPr>
        <p:txBody>
          <a:bodyPr wrap="square" rtlCol="0">
            <a:spAutoFit/>
          </a:bodyPr>
          <a:lstStyle/>
          <a:p>
            <a:r>
              <a:rPr lang="en-US" sz="3200" b="1" dirty="0"/>
              <a:t>Microsoft Excel</a:t>
            </a:r>
          </a:p>
        </p:txBody>
      </p:sp>
      <p:sp>
        <p:nvSpPr>
          <p:cNvPr id="14" name="TextBox 13">
            <a:extLst>
              <a:ext uri="{FF2B5EF4-FFF2-40B4-BE49-F238E27FC236}">
                <a16:creationId xmlns:a16="http://schemas.microsoft.com/office/drawing/2014/main" id="{616AED83-B7E1-7277-9ACA-232647FAF96C}"/>
              </a:ext>
            </a:extLst>
          </p:cNvPr>
          <p:cNvSpPr txBox="1"/>
          <p:nvPr/>
        </p:nvSpPr>
        <p:spPr>
          <a:xfrm flipH="1">
            <a:off x="6699901" y="4161691"/>
            <a:ext cx="2278381" cy="584775"/>
          </a:xfrm>
          <a:prstGeom prst="rect">
            <a:avLst/>
          </a:prstGeom>
          <a:noFill/>
        </p:spPr>
        <p:txBody>
          <a:bodyPr wrap="square" rtlCol="0">
            <a:spAutoFit/>
          </a:bodyPr>
          <a:lstStyle/>
          <a:p>
            <a:r>
              <a:rPr lang="en-US" sz="3200" b="1" dirty="0"/>
              <a:t>Power BI</a:t>
            </a:r>
          </a:p>
        </p:txBody>
      </p:sp>
      <p:pic>
        <p:nvPicPr>
          <p:cNvPr id="2" name="Add-in_Icon" descr="Icon for Microsoft Power BI.">
            <a:extLst>
              <a:ext uri="{FF2B5EF4-FFF2-40B4-BE49-F238E27FC236}">
                <a16:creationId xmlns:a16="http://schemas.microsoft.com/office/drawing/2014/main" id="{560B8499-F8A2-9009-E94B-85F2BFDB3993}"/>
              </a:ext>
            </a:extLst>
          </p:cNvPr>
          <p:cNvPicPr/>
          <p:nvPr/>
        </p:nvPicPr>
        <p:blipFill>
          <a:blip r:embed="rId4"/>
          <a:stretch>
            <a:fillRect/>
          </a:stretch>
        </p:blipFill>
        <p:spPr bwMode="auto">
          <a:xfrm>
            <a:off x="6554358" y="2777836"/>
            <a:ext cx="1779151" cy="1323109"/>
          </a:xfrm>
          <a:prstGeom prst="rect">
            <a:avLst/>
          </a:prstGeom>
          <a:noFill/>
        </p:spPr>
      </p:pic>
      <p:grpSp>
        <p:nvGrpSpPr>
          <p:cNvPr id="3" name="Group 2">
            <a:extLst>
              <a:ext uri="{FF2B5EF4-FFF2-40B4-BE49-F238E27FC236}">
                <a16:creationId xmlns:a16="http://schemas.microsoft.com/office/drawing/2014/main" id="{EF870EE7-92FE-D378-2FD0-1DC4DDE25F49}"/>
              </a:ext>
            </a:extLst>
          </p:cNvPr>
          <p:cNvGrpSpPr/>
          <p:nvPr/>
        </p:nvGrpSpPr>
        <p:grpSpPr>
          <a:xfrm rot="4439350">
            <a:off x="10514817" y="-548826"/>
            <a:ext cx="2210578" cy="2419013"/>
            <a:chOff x="-447720" y="-856723"/>
            <a:chExt cx="2210578" cy="2419013"/>
          </a:xfrm>
        </p:grpSpPr>
        <p:sp>
          <p:nvSpPr>
            <p:cNvPr id="4" name="Graphic 4">
              <a:extLst>
                <a:ext uri="{FF2B5EF4-FFF2-40B4-BE49-F238E27FC236}">
                  <a16:creationId xmlns:a16="http://schemas.microsoft.com/office/drawing/2014/main" id="{99987DD3-675A-5E43-E8F0-7500BA85F989}"/>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6" name="Graphic 4">
              <a:extLst>
                <a:ext uri="{FF2B5EF4-FFF2-40B4-BE49-F238E27FC236}">
                  <a16:creationId xmlns:a16="http://schemas.microsoft.com/office/drawing/2014/main" id="{4FEED9F1-6181-427A-D61E-A8F257C48B96}"/>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8" name="Freeform: Shape 7">
            <a:extLst>
              <a:ext uri="{FF2B5EF4-FFF2-40B4-BE49-F238E27FC236}">
                <a16:creationId xmlns:a16="http://schemas.microsoft.com/office/drawing/2014/main" id="{D86AB42E-065E-8B3B-D61E-F8C61C1AF3C1}"/>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509084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670B9DC-91C1-484E-9617-115F58B33276}"/>
              </a:ext>
            </a:extLst>
          </p:cNvPr>
          <p:cNvSpPr txBox="1"/>
          <p:nvPr/>
        </p:nvSpPr>
        <p:spPr>
          <a:xfrm>
            <a:off x="571893" y="275962"/>
            <a:ext cx="3905236" cy="769441"/>
          </a:xfrm>
          <a:prstGeom prst="rect">
            <a:avLst/>
          </a:prstGeom>
          <a:noFill/>
        </p:spPr>
        <p:txBody>
          <a:bodyPr wrap="none" rtlCol="0">
            <a:spAutoFit/>
          </a:bodyPr>
          <a:lstStyle/>
          <a:p>
            <a:r>
              <a:rPr lang="en-IN" sz="4400" dirty="0">
                <a:solidFill>
                  <a:schemeClr val="accent2">
                    <a:lumMod val="50000"/>
                  </a:schemeClr>
                </a:solidFill>
                <a:latin typeface="Fira Sans Medium" panose="020B0603050000020004" pitchFamily="34" charset="0"/>
              </a:rPr>
              <a:t>5. Update Plan</a:t>
            </a:r>
            <a:endParaRPr lang="en-IN" sz="3600" dirty="0">
              <a:solidFill>
                <a:schemeClr val="accent2">
                  <a:lumMod val="50000"/>
                </a:schemeClr>
              </a:solidFill>
              <a:latin typeface="Fira Sans Medium" panose="020B0603050000020004" pitchFamily="34" charset="0"/>
            </a:endParaRPr>
          </a:p>
        </p:txBody>
      </p:sp>
      <p:grpSp>
        <p:nvGrpSpPr>
          <p:cNvPr id="2" name="Group 1">
            <a:extLst>
              <a:ext uri="{FF2B5EF4-FFF2-40B4-BE49-F238E27FC236}">
                <a16:creationId xmlns:a16="http://schemas.microsoft.com/office/drawing/2014/main" id="{456B0755-F542-4AD2-806E-5C3E583925D6}"/>
              </a:ext>
            </a:extLst>
          </p:cNvPr>
          <p:cNvGrpSpPr/>
          <p:nvPr/>
        </p:nvGrpSpPr>
        <p:grpSpPr>
          <a:xfrm rot="4439350">
            <a:off x="10514817" y="-548826"/>
            <a:ext cx="2210578" cy="2419013"/>
            <a:chOff x="-447720" y="-856723"/>
            <a:chExt cx="2210578" cy="2419013"/>
          </a:xfrm>
        </p:grpSpPr>
        <p:sp>
          <p:nvSpPr>
            <p:cNvPr id="8" name="Graphic 4">
              <a:extLst>
                <a:ext uri="{FF2B5EF4-FFF2-40B4-BE49-F238E27FC236}">
                  <a16:creationId xmlns:a16="http://schemas.microsoft.com/office/drawing/2014/main" id="{6CDA27CB-64B5-4E07-8322-ADE408B3BE40}"/>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9" name="Graphic 4">
              <a:extLst>
                <a:ext uri="{FF2B5EF4-FFF2-40B4-BE49-F238E27FC236}">
                  <a16:creationId xmlns:a16="http://schemas.microsoft.com/office/drawing/2014/main" id="{88E0D15D-E6FD-45C4-8A4E-6DAA2DFAFABD}"/>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11" name="Freeform: Shape 10">
            <a:extLst>
              <a:ext uri="{FF2B5EF4-FFF2-40B4-BE49-F238E27FC236}">
                <a16:creationId xmlns:a16="http://schemas.microsoft.com/office/drawing/2014/main" id="{07FDEC7E-2582-4D41-9B1B-1B99DEF33F69}"/>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Graphic 11">
            <a:extLst>
              <a:ext uri="{FF2B5EF4-FFF2-40B4-BE49-F238E27FC236}">
                <a16:creationId xmlns:a16="http://schemas.microsoft.com/office/drawing/2014/main" id="{8E92D25A-6A8A-4A17-9F85-0FD4B3B90E81}"/>
              </a:ext>
            </a:extLst>
          </p:cNvPr>
          <p:cNvSpPr/>
          <p:nvPr/>
        </p:nvSpPr>
        <p:spPr>
          <a:xfrm>
            <a:off x="10250002" y="139291"/>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19" name="TextBox 18">
            <a:extLst>
              <a:ext uri="{FF2B5EF4-FFF2-40B4-BE49-F238E27FC236}">
                <a16:creationId xmlns:a16="http://schemas.microsoft.com/office/drawing/2014/main" id="{C18C8ED2-A53C-C22D-2E95-057814513836}"/>
              </a:ext>
            </a:extLst>
          </p:cNvPr>
          <p:cNvSpPr txBox="1"/>
          <p:nvPr/>
        </p:nvSpPr>
        <p:spPr>
          <a:xfrm>
            <a:off x="597517" y="1092786"/>
            <a:ext cx="10427648" cy="4550926"/>
          </a:xfrm>
          <a:prstGeom prst="rect">
            <a:avLst/>
          </a:prstGeom>
          <a:noFill/>
        </p:spPr>
        <p:txBody>
          <a:bodyPr wrap="square" rtlCol="0">
            <a:spAutoFit/>
          </a:bodyPr>
          <a:lstStyle/>
          <a:p>
            <a:pPr algn="just">
              <a:lnSpc>
                <a:spcPct val="130000"/>
              </a:lnSpc>
            </a:pPr>
            <a:r>
              <a:rPr lang="en-US" sz="1400" b="0" i="0" dirty="0">
                <a:solidFill>
                  <a:srgbClr val="374151"/>
                </a:solidFill>
                <a:effectLst/>
                <a:latin typeface="Söhne"/>
              </a:rPr>
              <a:t>Ensuring the dashboard remains pertinent is of paramount importance. We have devised a strategy for updates, assuring ongoing currency and enduring value in the insights provided. This approach encompasses routine data refreshes, quarterly assessments of pivotal metrics, and integration of input from HR stakeholders to align with evolving requirements.</a:t>
            </a:r>
          </a:p>
          <a:p>
            <a:pPr algn="just">
              <a:lnSpc>
                <a:spcPct val="130000"/>
              </a:lnSpc>
            </a:pPr>
            <a:endParaRPr lang="en-US" sz="1400" dirty="0">
              <a:solidFill>
                <a:srgbClr val="374151"/>
              </a:solidFill>
              <a:latin typeface="Söhne"/>
              <a:ea typeface="Roboto" panose="02000000000000000000" pitchFamily="2" charset="0"/>
              <a:cs typeface="Roboto" panose="02000000000000000000" pitchFamily="2" charset="0"/>
            </a:endParaRPr>
          </a:p>
          <a:p>
            <a:pPr algn="just">
              <a:lnSpc>
                <a:spcPct val="130000"/>
              </a:lnSpc>
            </a:pPr>
            <a:r>
              <a:rPr lang="en-US" sz="1400" dirty="0">
                <a:solidFill>
                  <a:srgbClr val="374151"/>
                </a:solidFill>
                <a:latin typeface="Söhne"/>
              </a:rPr>
              <a:t>Here are several approaches to maintain the relevance of the dashboard and ensure that insights remain up-to-date and valuable over time:</a:t>
            </a:r>
          </a:p>
          <a:p>
            <a:pPr algn="just">
              <a:lnSpc>
                <a:spcPct val="130000"/>
              </a:lnSpc>
            </a:pPr>
            <a:endParaRPr lang="en-US" sz="1400" dirty="0">
              <a:solidFill>
                <a:srgbClr val="374151"/>
              </a:solidFill>
              <a:latin typeface="Söhne"/>
            </a:endParaRPr>
          </a:p>
          <a:p>
            <a:pPr marL="285750" indent="-285750" algn="just">
              <a:lnSpc>
                <a:spcPct val="130000"/>
              </a:lnSpc>
              <a:buFont typeface="Arial" panose="020B0604020202020204" pitchFamily="34" charset="0"/>
              <a:buChar char="•"/>
            </a:pPr>
            <a:r>
              <a:rPr lang="en-US" sz="1400" b="1" dirty="0">
                <a:solidFill>
                  <a:srgbClr val="374151"/>
                </a:solidFill>
                <a:latin typeface="Söhne"/>
              </a:rPr>
              <a:t>Regular Data Refreshes</a:t>
            </a:r>
            <a:r>
              <a:rPr lang="en-US" sz="1400" dirty="0">
                <a:solidFill>
                  <a:srgbClr val="374151"/>
                </a:solidFill>
                <a:latin typeface="Söhne"/>
              </a:rPr>
              <a:t>: Set up automated processes to refresh the underlying data at regular intervals. This ensures that the information displayed on the dashboard is current and reflects the most recent data.</a:t>
            </a:r>
          </a:p>
          <a:p>
            <a:pPr marL="285750" indent="-285750" algn="just">
              <a:lnSpc>
                <a:spcPct val="130000"/>
              </a:lnSpc>
              <a:buFont typeface="Arial" panose="020B0604020202020204" pitchFamily="34" charset="0"/>
              <a:buChar char="•"/>
            </a:pPr>
            <a:r>
              <a:rPr lang="en-US" sz="1400" b="1" dirty="0">
                <a:solidFill>
                  <a:srgbClr val="374151"/>
                </a:solidFill>
                <a:latin typeface="Söhne"/>
              </a:rPr>
              <a:t>Real-time Data Integration</a:t>
            </a:r>
            <a:r>
              <a:rPr lang="en-US" sz="1400" dirty="0">
                <a:solidFill>
                  <a:srgbClr val="374151"/>
                </a:solidFill>
                <a:latin typeface="Söhne"/>
              </a:rPr>
              <a:t>: Implement real-time data integration to provide users with instant access to the latest information. This is particularly useful for time-sensitive metrics and dynamic data sources.</a:t>
            </a:r>
          </a:p>
          <a:p>
            <a:pPr marL="285750" indent="-285750" algn="just">
              <a:lnSpc>
                <a:spcPct val="130000"/>
              </a:lnSpc>
              <a:buFont typeface="Arial" panose="020B0604020202020204" pitchFamily="34" charset="0"/>
              <a:buChar char="•"/>
            </a:pPr>
            <a:r>
              <a:rPr lang="en-US" sz="1400" b="1" dirty="0">
                <a:solidFill>
                  <a:srgbClr val="374151"/>
                </a:solidFill>
                <a:latin typeface="Söhne"/>
              </a:rPr>
              <a:t>Automated Alerts</a:t>
            </a:r>
            <a:r>
              <a:rPr lang="en-US" sz="1400" dirty="0">
                <a:solidFill>
                  <a:srgbClr val="374151"/>
                </a:solidFill>
                <a:latin typeface="Söhne"/>
              </a:rPr>
              <a:t>: Set up automated alerts or notifications to inform stakeholders when specific metrics or data points reach predefined thresholds. This ensures timely attention to important changes.</a:t>
            </a:r>
          </a:p>
          <a:p>
            <a:pPr marL="285750" indent="-285750" algn="just">
              <a:lnSpc>
                <a:spcPct val="130000"/>
              </a:lnSpc>
              <a:buFont typeface="Arial" panose="020B0604020202020204" pitchFamily="34" charset="0"/>
              <a:buChar char="•"/>
            </a:pPr>
            <a:r>
              <a:rPr lang="en-US" sz="1400" b="1" dirty="0">
                <a:solidFill>
                  <a:srgbClr val="374151"/>
                </a:solidFill>
                <a:latin typeface="Söhne"/>
              </a:rPr>
              <a:t>Scheduled Reviews</a:t>
            </a:r>
            <a:r>
              <a:rPr lang="en-US" sz="1400" dirty="0">
                <a:solidFill>
                  <a:srgbClr val="374151"/>
                </a:solidFill>
                <a:latin typeface="Söhne"/>
              </a:rPr>
              <a:t>: Conduct periodic reviews of the dashboard's content and metrics. This can be done on a quarterly or semi-annual basis to ensure that the displayed insights remain aligned with business objectives.</a:t>
            </a:r>
          </a:p>
          <a:p>
            <a:pPr marL="285750" indent="-285750" algn="just">
              <a:lnSpc>
                <a:spcPct val="130000"/>
              </a:lnSpc>
              <a:buFont typeface="Arial" panose="020B0604020202020204" pitchFamily="34" charset="0"/>
              <a:buChar char="•"/>
            </a:pPr>
            <a:r>
              <a:rPr lang="en-US" sz="1400" b="1" dirty="0">
                <a:solidFill>
                  <a:srgbClr val="374151"/>
                </a:solidFill>
                <a:latin typeface="Söhne"/>
              </a:rPr>
              <a:t>User Feedback Integration</a:t>
            </a:r>
            <a:r>
              <a:rPr lang="en-US" sz="1400" dirty="0">
                <a:solidFill>
                  <a:srgbClr val="374151"/>
                </a:solidFill>
                <a:latin typeface="Söhne"/>
              </a:rPr>
              <a:t>: Actively solicit feedback from dashboard users, especially key stakeholders. Incorporate their suggestions and requirements to tailor the dashboard to their evolving needs.</a:t>
            </a:r>
            <a:endParaRPr lang="en-IN" sz="1400" dirty="0">
              <a:solidFill>
                <a:srgbClr val="374151"/>
              </a:solidFill>
              <a:latin typeface="Söhne"/>
            </a:endParaRPr>
          </a:p>
        </p:txBody>
      </p:sp>
    </p:spTree>
    <p:extLst>
      <p:ext uri="{BB962C8B-B14F-4D97-AF65-F5344CB8AC3E}">
        <p14:creationId xmlns:p14="http://schemas.microsoft.com/office/powerpoint/2010/main" val="1172159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21FEF1F-3765-4DD6-BD6D-7D2DE9C59DF4}"/>
              </a:ext>
            </a:extLst>
          </p:cNvPr>
          <p:cNvSpPr/>
          <p:nvPr/>
        </p:nvSpPr>
        <p:spPr>
          <a:xfrm rot="5400000">
            <a:off x="9878829" y="3215937"/>
            <a:ext cx="3316690" cy="4835022"/>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TextBox 23">
            <a:extLst>
              <a:ext uri="{FF2B5EF4-FFF2-40B4-BE49-F238E27FC236}">
                <a16:creationId xmlns:a16="http://schemas.microsoft.com/office/drawing/2014/main" id="{CC9BD28D-55F8-486A-9F93-D3268DEDBC31}"/>
              </a:ext>
            </a:extLst>
          </p:cNvPr>
          <p:cNvSpPr txBox="1"/>
          <p:nvPr/>
        </p:nvSpPr>
        <p:spPr>
          <a:xfrm>
            <a:off x="4302411" y="2767280"/>
            <a:ext cx="3605475" cy="1323439"/>
          </a:xfrm>
          <a:prstGeom prst="rect">
            <a:avLst/>
          </a:prstGeom>
          <a:noFill/>
        </p:spPr>
        <p:txBody>
          <a:bodyPr wrap="none" rtlCol="0">
            <a:spAutoFit/>
          </a:bodyPr>
          <a:lstStyle/>
          <a:p>
            <a:pPr algn="ctr"/>
            <a:r>
              <a:rPr lang="en-IN" sz="8000" dirty="0">
                <a:latin typeface="Fira Sans Medium" panose="020B0603050000020004" pitchFamily="34" charset="0"/>
              </a:rPr>
              <a:t>thanks!</a:t>
            </a:r>
            <a:endParaRPr lang="en-IN" sz="6600" dirty="0">
              <a:latin typeface="Fira Sans Medium" panose="020B0603050000020004" pitchFamily="34" charset="0"/>
            </a:endParaRPr>
          </a:p>
        </p:txBody>
      </p:sp>
      <p:sp>
        <p:nvSpPr>
          <p:cNvPr id="15" name="Graphic 11">
            <a:extLst>
              <a:ext uri="{FF2B5EF4-FFF2-40B4-BE49-F238E27FC236}">
                <a16:creationId xmlns:a16="http://schemas.microsoft.com/office/drawing/2014/main" id="{30CDF02D-CAE1-425F-B0D5-8BB3AD1C0C50}"/>
              </a:ext>
            </a:extLst>
          </p:cNvPr>
          <p:cNvSpPr/>
          <p:nvPr/>
        </p:nvSpPr>
        <p:spPr>
          <a:xfrm>
            <a:off x="10747201" y="4961641"/>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grpSp>
        <p:nvGrpSpPr>
          <p:cNvPr id="2" name="Group 1">
            <a:extLst>
              <a:ext uri="{FF2B5EF4-FFF2-40B4-BE49-F238E27FC236}">
                <a16:creationId xmlns:a16="http://schemas.microsoft.com/office/drawing/2014/main" id="{1677F821-6945-4FB5-9887-69FB75DABC89}"/>
              </a:ext>
            </a:extLst>
          </p:cNvPr>
          <p:cNvGrpSpPr/>
          <p:nvPr/>
        </p:nvGrpSpPr>
        <p:grpSpPr>
          <a:xfrm>
            <a:off x="-3681143" y="-2297674"/>
            <a:ext cx="7362285" cy="7105531"/>
            <a:chOff x="-2861483" y="-2254131"/>
            <a:chExt cx="7362285" cy="7105531"/>
          </a:xfrm>
        </p:grpSpPr>
        <p:sp>
          <p:nvSpPr>
            <p:cNvPr id="6" name="Graphic 4">
              <a:extLst>
                <a:ext uri="{FF2B5EF4-FFF2-40B4-BE49-F238E27FC236}">
                  <a16:creationId xmlns:a16="http://schemas.microsoft.com/office/drawing/2014/main" id="{834BA1D4-0C72-474A-83FF-2D1B207A407E}"/>
                </a:ext>
              </a:extLst>
            </p:cNvPr>
            <p:cNvSpPr/>
            <p:nvPr/>
          </p:nvSpPr>
          <p:spPr>
            <a:xfrm rot="2476041">
              <a:off x="-634236" y="-2254131"/>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a:p>
          </p:txBody>
        </p:sp>
        <p:sp>
          <p:nvSpPr>
            <p:cNvPr id="22" name="Graphic 4">
              <a:extLst>
                <a:ext uri="{FF2B5EF4-FFF2-40B4-BE49-F238E27FC236}">
                  <a16:creationId xmlns:a16="http://schemas.microsoft.com/office/drawing/2014/main" id="{8C23666D-AA0B-4055-B6D1-F271DD034ADC}"/>
                </a:ext>
              </a:extLst>
            </p:cNvPr>
            <p:cNvSpPr/>
            <p:nvPr/>
          </p:nvSpPr>
          <p:spPr>
            <a:xfrm rot="3140551">
              <a:off x="-1320786" y="-2808187"/>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sp>
          <p:nvSpPr>
            <p:cNvPr id="25" name="Graphic 11">
              <a:extLst>
                <a:ext uri="{FF2B5EF4-FFF2-40B4-BE49-F238E27FC236}">
                  <a16:creationId xmlns:a16="http://schemas.microsoft.com/office/drawing/2014/main" id="{22B03510-4CF1-46CA-BE80-1E37CD0837F6}"/>
                </a:ext>
              </a:extLst>
            </p:cNvPr>
            <p:cNvSpPr/>
            <p:nvPr/>
          </p:nvSpPr>
          <p:spPr>
            <a:xfrm rot="8901965">
              <a:off x="3130551" y="555042"/>
              <a:ext cx="1370251" cy="1274286"/>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grpSp>
      <p:sp>
        <p:nvSpPr>
          <p:cNvPr id="9" name="Freeform: Shape 8">
            <a:extLst>
              <a:ext uri="{FF2B5EF4-FFF2-40B4-BE49-F238E27FC236}">
                <a16:creationId xmlns:a16="http://schemas.microsoft.com/office/drawing/2014/main" id="{B22F9731-B0FC-4706-9E67-202F61A914FF}"/>
              </a:ext>
            </a:extLst>
          </p:cNvPr>
          <p:cNvSpPr/>
          <p:nvPr/>
        </p:nvSpPr>
        <p:spPr>
          <a:xfrm>
            <a:off x="4636606" y="3867382"/>
            <a:ext cx="1971876" cy="368374"/>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753DC809-06A1-40CF-AA17-0E8089FE7962}"/>
              </a:ext>
            </a:extLst>
          </p:cNvPr>
          <p:cNvSpPr/>
          <p:nvPr/>
        </p:nvSpPr>
        <p:spPr>
          <a:xfrm>
            <a:off x="6393463" y="3832087"/>
            <a:ext cx="405318" cy="330866"/>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w="9525" cap="flat">
            <a:noFill/>
            <a:prstDash val="solid"/>
            <a:miter/>
          </a:ln>
        </p:spPr>
        <p:txBody>
          <a:bodyPr rtlCol="0" anchor="ctr"/>
          <a:lstStyle/>
          <a:p>
            <a:endParaRPr lang="en-IN"/>
          </a:p>
        </p:txBody>
      </p:sp>
      <p:sp>
        <p:nvSpPr>
          <p:cNvPr id="4" name="TextBox 3">
            <a:extLst>
              <a:ext uri="{FF2B5EF4-FFF2-40B4-BE49-F238E27FC236}">
                <a16:creationId xmlns:a16="http://schemas.microsoft.com/office/drawing/2014/main" id="{DCE8C803-D4FB-1AF7-F8D5-16E8D8C35089}"/>
              </a:ext>
            </a:extLst>
          </p:cNvPr>
          <p:cNvSpPr txBox="1"/>
          <p:nvPr/>
        </p:nvSpPr>
        <p:spPr>
          <a:xfrm>
            <a:off x="4140011" y="4536450"/>
            <a:ext cx="3911977" cy="307777"/>
          </a:xfrm>
          <a:prstGeom prst="rect">
            <a:avLst/>
          </a:prstGeom>
          <a:noFill/>
        </p:spPr>
        <p:txBody>
          <a:bodyPr wrap="square">
            <a:spAutoFit/>
          </a:bodyPr>
          <a:lstStyle/>
          <a:p>
            <a:r>
              <a:rPr lang="en-US" sz="1400" b="0" i="0" dirty="0">
                <a:effectLst/>
                <a:latin typeface="Roboto" panose="02000000000000000000" pitchFamily="2" charset="0"/>
                <a:ea typeface="Roboto" panose="02000000000000000000" pitchFamily="2" charset="0"/>
              </a:rPr>
              <a:t>We are now open to questions and feedback.</a:t>
            </a:r>
            <a:endParaRPr lang="en-US"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740697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7D2F3FD-31F1-4C82-930D-27CC1B593B02}"/>
              </a:ext>
            </a:extLst>
          </p:cNvPr>
          <p:cNvSpPr txBox="1"/>
          <p:nvPr/>
        </p:nvSpPr>
        <p:spPr>
          <a:xfrm>
            <a:off x="652031" y="1700653"/>
            <a:ext cx="6566187" cy="3584571"/>
          </a:xfrm>
          <a:prstGeom prst="rect">
            <a:avLst/>
          </a:prstGeom>
          <a:noFill/>
        </p:spPr>
        <p:txBody>
          <a:bodyPr wrap="square" rtlCol="0">
            <a:spAutoFit/>
          </a:bodyPr>
          <a:lstStyle/>
          <a:p>
            <a:pPr algn="just">
              <a:lnSpc>
                <a:spcPct val="130000"/>
              </a:lnSpc>
            </a:pPr>
            <a:r>
              <a:rPr lang="en-US" sz="1600" dirty="0">
                <a:effectLst/>
                <a:latin typeface="Roboto" panose="02000000000000000000" pitchFamily="2" charset="0"/>
                <a:ea typeface="Roboto" panose="02000000000000000000" pitchFamily="2" charset="0"/>
              </a:rPr>
              <a:t>The project focuses on the cutting-edge dashboard designed to revolutionize Amazon's operations showcasing how our comprehensive dashboard enhances decision-making and strategic planning across Amazon's key departments.</a:t>
            </a:r>
          </a:p>
          <a:p>
            <a:pPr algn="just">
              <a:lnSpc>
                <a:spcPct val="130000"/>
              </a:lnSpc>
            </a:pPr>
            <a:endParaRPr lang="en-US" sz="1600" dirty="0">
              <a:latin typeface="Roboto" panose="02000000000000000000" pitchFamily="2" charset="0"/>
              <a:ea typeface="Roboto" panose="02000000000000000000" pitchFamily="2" charset="0"/>
            </a:endParaRPr>
          </a:p>
          <a:p>
            <a:pPr algn="just">
              <a:lnSpc>
                <a:spcPct val="130000"/>
              </a:lnSpc>
            </a:pPr>
            <a:r>
              <a:rPr lang="en-US" sz="1600" dirty="0">
                <a:latin typeface="Roboto" panose="02000000000000000000" pitchFamily="2" charset="0"/>
                <a:ea typeface="Roboto" panose="02000000000000000000" pitchFamily="2" charset="0"/>
              </a:rPr>
              <a:t>Our dashboard addresses this need by offering a consolidated view, providing actionable data-driven insights for informed decision-making. As we navigate through the intricacies of Amazon's operations, we've harnessed the potential of data visualization to create a unified platform for four distinct departments: HR, Sales, Inventory, and Reviews. </a:t>
            </a:r>
            <a:endParaRPr lang="en-IN" sz="1600" dirty="0">
              <a:latin typeface="Roboto" panose="02000000000000000000" pitchFamily="2" charset="0"/>
              <a:ea typeface="Roboto" panose="02000000000000000000" pitchFamily="2" charset="0"/>
            </a:endParaRPr>
          </a:p>
        </p:txBody>
      </p:sp>
      <p:sp>
        <p:nvSpPr>
          <p:cNvPr id="15" name="TextBox 14">
            <a:extLst>
              <a:ext uri="{FF2B5EF4-FFF2-40B4-BE49-F238E27FC236}">
                <a16:creationId xmlns:a16="http://schemas.microsoft.com/office/drawing/2014/main" id="{A2D790AD-8617-40AE-A240-0F2F2CF406C8}"/>
              </a:ext>
            </a:extLst>
          </p:cNvPr>
          <p:cNvSpPr txBox="1"/>
          <p:nvPr/>
        </p:nvSpPr>
        <p:spPr>
          <a:xfrm>
            <a:off x="599427" y="519045"/>
            <a:ext cx="3934090" cy="769441"/>
          </a:xfrm>
          <a:prstGeom prst="rect">
            <a:avLst/>
          </a:prstGeom>
          <a:noFill/>
        </p:spPr>
        <p:txBody>
          <a:bodyPr wrap="none" rtlCol="0">
            <a:spAutoFit/>
          </a:bodyPr>
          <a:lstStyle/>
          <a:p>
            <a:r>
              <a:rPr lang="en-IN" sz="4400" dirty="0">
                <a:solidFill>
                  <a:schemeClr val="accent1">
                    <a:lumMod val="50000"/>
                  </a:schemeClr>
                </a:solidFill>
                <a:latin typeface="Fira Sans Medium" panose="020B0603050000020004" pitchFamily="34" charset="0"/>
              </a:rPr>
              <a:t>1. Introduction</a:t>
            </a:r>
            <a:endParaRPr lang="en-IN" sz="3600" dirty="0">
              <a:solidFill>
                <a:schemeClr val="accent1">
                  <a:lumMod val="50000"/>
                </a:schemeClr>
              </a:solidFill>
              <a:latin typeface="Fira Sans Medium" panose="020B0603050000020004" pitchFamily="34" charset="0"/>
            </a:endParaRPr>
          </a:p>
        </p:txBody>
      </p:sp>
      <p:pic>
        <p:nvPicPr>
          <p:cNvPr id="23" name="Graphic 22">
            <a:extLst>
              <a:ext uri="{FF2B5EF4-FFF2-40B4-BE49-F238E27FC236}">
                <a16:creationId xmlns:a16="http://schemas.microsoft.com/office/drawing/2014/main" id="{94DA99B4-0F0B-620E-5D72-B3E2BD2415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3236" y="1870365"/>
            <a:ext cx="4107871" cy="3103417"/>
          </a:xfrm>
          <a:prstGeom prst="rect">
            <a:avLst/>
          </a:prstGeom>
        </p:spPr>
      </p:pic>
      <p:grpSp>
        <p:nvGrpSpPr>
          <p:cNvPr id="2" name="Group 1">
            <a:extLst>
              <a:ext uri="{FF2B5EF4-FFF2-40B4-BE49-F238E27FC236}">
                <a16:creationId xmlns:a16="http://schemas.microsoft.com/office/drawing/2014/main" id="{B8B258D6-C550-A3C5-7870-D4E789B1C9B3}"/>
              </a:ext>
            </a:extLst>
          </p:cNvPr>
          <p:cNvGrpSpPr/>
          <p:nvPr/>
        </p:nvGrpSpPr>
        <p:grpSpPr>
          <a:xfrm rot="4439350">
            <a:off x="10514817" y="-548826"/>
            <a:ext cx="2210578" cy="2419013"/>
            <a:chOff x="-447720" y="-856723"/>
            <a:chExt cx="2210578" cy="2419013"/>
          </a:xfrm>
        </p:grpSpPr>
        <p:sp>
          <p:nvSpPr>
            <p:cNvPr id="3" name="Graphic 4">
              <a:extLst>
                <a:ext uri="{FF2B5EF4-FFF2-40B4-BE49-F238E27FC236}">
                  <a16:creationId xmlns:a16="http://schemas.microsoft.com/office/drawing/2014/main" id="{11A7349A-8995-3C11-810E-BC12A162F99F}"/>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4" name="Graphic 4">
              <a:extLst>
                <a:ext uri="{FF2B5EF4-FFF2-40B4-BE49-F238E27FC236}">
                  <a16:creationId xmlns:a16="http://schemas.microsoft.com/office/drawing/2014/main" id="{092D6B3D-6815-FBF4-95E6-5B836988627C}"/>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5" name="Freeform: Shape 4">
            <a:extLst>
              <a:ext uri="{FF2B5EF4-FFF2-40B4-BE49-F238E27FC236}">
                <a16:creationId xmlns:a16="http://schemas.microsoft.com/office/drawing/2014/main" id="{D165374A-34BD-8D4D-8F9D-B249CFC27736}"/>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15475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21FEF1F-3765-4DD6-BD6D-7D2DE9C59DF4}"/>
              </a:ext>
            </a:extLst>
          </p:cNvPr>
          <p:cNvSpPr/>
          <p:nvPr/>
        </p:nvSpPr>
        <p:spPr>
          <a:xfrm rot="5400000">
            <a:off x="9878829" y="3215937"/>
            <a:ext cx="3316690" cy="4835022"/>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Graphic 11">
            <a:extLst>
              <a:ext uri="{FF2B5EF4-FFF2-40B4-BE49-F238E27FC236}">
                <a16:creationId xmlns:a16="http://schemas.microsoft.com/office/drawing/2014/main" id="{30CDF02D-CAE1-425F-B0D5-8BB3AD1C0C50}"/>
              </a:ext>
            </a:extLst>
          </p:cNvPr>
          <p:cNvSpPr/>
          <p:nvPr/>
        </p:nvSpPr>
        <p:spPr>
          <a:xfrm>
            <a:off x="10747201" y="4961641"/>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6" name="Graphic 4">
            <a:extLst>
              <a:ext uri="{FF2B5EF4-FFF2-40B4-BE49-F238E27FC236}">
                <a16:creationId xmlns:a16="http://schemas.microsoft.com/office/drawing/2014/main" id="{834BA1D4-0C72-474A-83FF-2D1B207A407E}"/>
              </a:ext>
            </a:extLst>
          </p:cNvPr>
          <p:cNvSpPr/>
          <p:nvPr/>
        </p:nvSpPr>
        <p:spPr>
          <a:xfrm rot="2476041">
            <a:off x="-1505993" y="-2254131"/>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a:p>
        </p:txBody>
      </p:sp>
      <p:sp>
        <p:nvSpPr>
          <p:cNvPr id="22" name="Graphic 4">
            <a:extLst>
              <a:ext uri="{FF2B5EF4-FFF2-40B4-BE49-F238E27FC236}">
                <a16:creationId xmlns:a16="http://schemas.microsoft.com/office/drawing/2014/main" id="{8C23666D-AA0B-4055-B6D1-F271DD034ADC}"/>
              </a:ext>
            </a:extLst>
          </p:cNvPr>
          <p:cNvSpPr/>
          <p:nvPr/>
        </p:nvSpPr>
        <p:spPr>
          <a:xfrm rot="3140551">
            <a:off x="-2192543" y="-2808187"/>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grpSp>
        <p:nvGrpSpPr>
          <p:cNvPr id="2" name="Group 1">
            <a:extLst>
              <a:ext uri="{FF2B5EF4-FFF2-40B4-BE49-F238E27FC236}">
                <a16:creationId xmlns:a16="http://schemas.microsoft.com/office/drawing/2014/main" id="{252DD0B8-1BD4-48CA-8863-8067FDD9A41A}"/>
              </a:ext>
            </a:extLst>
          </p:cNvPr>
          <p:cNvGrpSpPr/>
          <p:nvPr/>
        </p:nvGrpSpPr>
        <p:grpSpPr>
          <a:xfrm>
            <a:off x="3986618" y="2611185"/>
            <a:ext cx="4237057" cy="1629333"/>
            <a:chOff x="3986618" y="2544510"/>
            <a:chExt cx="4237057" cy="1629333"/>
          </a:xfrm>
        </p:grpSpPr>
        <p:sp>
          <p:nvSpPr>
            <p:cNvPr id="24" name="TextBox 23">
              <a:extLst>
                <a:ext uri="{FF2B5EF4-FFF2-40B4-BE49-F238E27FC236}">
                  <a16:creationId xmlns:a16="http://schemas.microsoft.com/office/drawing/2014/main" id="{CC9BD28D-55F8-486A-9F93-D3268DEDBC31}"/>
                </a:ext>
              </a:extLst>
            </p:cNvPr>
            <p:cNvSpPr txBox="1"/>
            <p:nvPr/>
          </p:nvSpPr>
          <p:spPr>
            <a:xfrm>
              <a:off x="3986618" y="2544510"/>
              <a:ext cx="4237057" cy="1446550"/>
            </a:xfrm>
            <a:prstGeom prst="rect">
              <a:avLst/>
            </a:prstGeom>
            <a:noFill/>
          </p:spPr>
          <p:txBody>
            <a:bodyPr wrap="none" rtlCol="0">
              <a:spAutoFit/>
            </a:bodyPr>
            <a:lstStyle/>
            <a:p>
              <a:pPr algn="ctr"/>
              <a:r>
                <a:rPr lang="en-IN" sz="8800" dirty="0">
                  <a:latin typeface="Fira Sans Medium" panose="020B0603050000020004" pitchFamily="34" charset="0"/>
                </a:rPr>
                <a:t>Amazon</a:t>
              </a:r>
              <a:endParaRPr lang="en-IN" sz="7200" dirty="0">
                <a:latin typeface="Fira Sans Medium" panose="020B0603050000020004" pitchFamily="34" charset="0"/>
              </a:endParaRPr>
            </a:p>
          </p:txBody>
        </p:sp>
        <p:grpSp>
          <p:nvGrpSpPr>
            <p:cNvPr id="8" name="Group 7">
              <a:extLst>
                <a:ext uri="{FF2B5EF4-FFF2-40B4-BE49-F238E27FC236}">
                  <a16:creationId xmlns:a16="http://schemas.microsoft.com/office/drawing/2014/main" id="{EDDA832C-0B8E-44C3-8812-0B0115BD3728}"/>
                </a:ext>
              </a:extLst>
            </p:cNvPr>
            <p:cNvGrpSpPr/>
            <p:nvPr/>
          </p:nvGrpSpPr>
          <p:grpSpPr>
            <a:xfrm>
              <a:off x="4348163" y="3770174"/>
              <a:ext cx="2162175" cy="403669"/>
              <a:chOff x="3184693" y="3692320"/>
              <a:chExt cx="4123771" cy="928898"/>
            </a:xfrm>
            <a:solidFill>
              <a:srgbClr val="FF9900"/>
            </a:solidFill>
          </p:grpSpPr>
          <p:sp>
            <p:nvSpPr>
              <p:cNvPr id="9" name="Freeform: Shape 8">
                <a:extLst>
                  <a:ext uri="{FF2B5EF4-FFF2-40B4-BE49-F238E27FC236}">
                    <a16:creationId xmlns:a16="http://schemas.microsoft.com/office/drawing/2014/main" id="{E72E5EF1-F411-425A-A90F-C84961599327}"/>
                  </a:ext>
                </a:extLst>
              </p:cNvPr>
              <p:cNvSpPr/>
              <p:nvPr/>
            </p:nvSpPr>
            <p:spPr>
              <a:xfrm>
                <a:off x="3184693" y="3773539"/>
                <a:ext cx="3760827" cy="847679"/>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grp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036A53D7-29B1-45C8-9FA1-87C9D13A5BE1}"/>
                  </a:ext>
                </a:extLst>
              </p:cNvPr>
              <p:cNvSpPr/>
              <p:nvPr/>
            </p:nvSpPr>
            <p:spPr>
              <a:xfrm>
                <a:off x="6535428" y="3692320"/>
                <a:ext cx="773036" cy="761368"/>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grpFill/>
              <a:ln w="9525" cap="flat">
                <a:noFill/>
                <a:prstDash val="solid"/>
                <a:miter/>
              </a:ln>
            </p:spPr>
            <p:txBody>
              <a:bodyPr rtlCol="0" anchor="ctr"/>
              <a:lstStyle/>
              <a:p>
                <a:endParaRPr lang="en-IN"/>
              </a:p>
            </p:txBody>
          </p:sp>
        </p:grpSp>
      </p:grpSp>
      <p:sp>
        <p:nvSpPr>
          <p:cNvPr id="25" name="Graphic 11">
            <a:extLst>
              <a:ext uri="{FF2B5EF4-FFF2-40B4-BE49-F238E27FC236}">
                <a16:creationId xmlns:a16="http://schemas.microsoft.com/office/drawing/2014/main" id="{22B03510-4CF1-46CA-BE80-1E37CD0837F6}"/>
              </a:ext>
            </a:extLst>
          </p:cNvPr>
          <p:cNvSpPr/>
          <p:nvPr/>
        </p:nvSpPr>
        <p:spPr>
          <a:xfrm rot="8901965">
            <a:off x="2258794" y="555042"/>
            <a:ext cx="1370251" cy="1274286"/>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dirty="0"/>
          </a:p>
        </p:txBody>
      </p:sp>
      <p:sp>
        <p:nvSpPr>
          <p:cNvPr id="4" name="TextBox 3">
            <a:extLst>
              <a:ext uri="{FF2B5EF4-FFF2-40B4-BE49-F238E27FC236}">
                <a16:creationId xmlns:a16="http://schemas.microsoft.com/office/drawing/2014/main" id="{BFF0BCF0-7463-7E11-3EE4-EA7EF04037F6}"/>
              </a:ext>
            </a:extLst>
          </p:cNvPr>
          <p:cNvSpPr txBox="1"/>
          <p:nvPr/>
        </p:nvSpPr>
        <p:spPr>
          <a:xfrm flipH="1">
            <a:off x="4734207" y="2598441"/>
            <a:ext cx="4269721" cy="584775"/>
          </a:xfrm>
          <a:prstGeom prst="rect">
            <a:avLst/>
          </a:prstGeom>
          <a:noFill/>
        </p:spPr>
        <p:txBody>
          <a:bodyPr wrap="square" rtlCol="0">
            <a:spAutoFit/>
          </a:bodyPr>
          <a:lstStyle/>
          <a:p>
            <a:r>
              <a:rPr lang="en-US" sz="3200" b="1" dirty="0">
                <a:solidFill>
                  <a:srgbClr val="000000"/>
                </a:solidFill>
                <a:latin typeface="Fira Sans Medium" panose="020B0604020202020204" charset="0"/>
              </a:rPr>
              <a:t>HR Dashboard</a:t>
            </a:r>
          </a:p>
        </p:txBody>
      </p:sp>
    </p:spTree>
    <p:extLst>
      <p:ext uri="{BB962C8B-B14F-4D97-AF65-F5344CB8AC3E}">
        <p14:creationId xmlns:p14="http://schemas.microsoft.com/office/powerpoint/2010/main" val="89096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7D2F3FD-31F1-4C82-930D-27CC1B593B02}"/>
              </a:ext>
            </a:extLst>
          </p:cNvPr>
          <p:cNvSpPr txBox="1"/>
          <p:nvPr/>
        </p:nvSpPr>
        <p:spPr>
          <a:xfrm>
            <a:off x="387003" y="1077298"/>
            <a:ext cx="6567979" cy="2944396"/>
          </a:xfrm>
          <a:prstGeom prst="rect">
            <a:avLst/>
          </a:prstGeom>
          <a:noFill/>
        </p:spPr>
        <p:txBody>
          <a:bodyPr wrap="square" rtlCol="0">
            <a:spAutoFit/>
          </a:bodyPr>
          <a:lstStyle/>
          <a:p>
            <a:pPr algn="just">
              <a:lnSpc>
                <a:spcPct val="130000"/>
              </a:lnSpc>
            </a:pPr>
            <a:r>
              <a:rPr lang="en-US" sz="1600" dirty="0">
                <a:effectLst/>
                <a:latin typeface="Roboto" panose="02000000000000000000" pitchFamily="2" charset="0"/>
                <a:ea typeface="Roboto" panose="02000000000000000000" pitchFamily="2" charset="0"/>
              </a:rPr>
              <a:t>Human resources (HR) play a crucial role in managing an organization's workforce and ensuring the effective utilization of human capital. HR departments are responsible for various functions such as recruitment, employee onboarding, performance management, training</a:t>
            </a:r>
            <a:r>
              <a:rPr lang="en-US" sz="1600" spc="-20" dirty="0">
                <a:effectLst/>
                <a:latin typeface="Roboto" panose="02000000000000000000" pitchFamily="2" charset="0"/>
                <a:ea typeface="Roboto" panose="02000000000000000000" pitchFamily="2" charset="0"/>
              </a:rPr>
              <a:t> </a:t>
            </a:r>
            <a:r>
              <a:rPr lang="en-US" sz="1600" dirty="0">
                <a:effectLst/>
                <a:latin typeface="Roboto" panose="02000000000000000000" pitchFamily="2" charset="0"/>
                <a:ea typeface="Roboto" panose="02000000000000000000" pitchFamily="2" charset="0"/>
              </a:rPr>
              <a:t>and</a:t>
            </a:r>
            <a:r>
              <a:rPr lang="en-US" sz="1600" spc="-20" dirty="0">
                <a:effectLst/>
                <a:latin typeface="Roboto" panose="02000000000000000000" pitchFamily="2" charset="0"/>
                <a:ea typeface="Roboto" panose="02000000000000000000" pitchFamily="2" charset="0"/>
              </a:rPr>
              <a:t> </a:t>
            </a:r>
            <a:r>
              <a:rPr lang="en-US" sz="1600" dirty="0">
                <a:effectLst/>
                <a:latin typeface="Roboto" panose="02000000000000000000" pitchFamily="2" charset="0"/>
                <a:ea typeface="Roboto" panose="02000000000000000000" pitchFamily="2" charset="0"/>
              </a:rPr>
              <a:t>development,</a:t>
            </a:r>
            <a:r>
              <a:rPr lang="en-US" sz="1600" spc="-20" dirty="0">
                <a:effectLst/>
                <a:latin typeface="Roboto" panose="02000000000000000000" pitchFamily="2" charset="0"/>
                <a:ea typeface="Roboto" panose="02000000000000000000" pitchFamily="2" charset="0"/>
              </a:rPr>
              <a:t> </a:t>
            </a:r>
            <a:r>
              <a:rPr lang="en-US" sz="1600" dirty="0">
                <a:effectLst/>
                <a:latin typeface="Roboto" panose="02000000000000000000" pitchFamily="2" charset="0"/>
                <a:ea typeface="Roboto" panose="02000000000000000000" pitchFamily="2" charset="0"/>
              </a:rPr>
              <a:t>employee</a:t>
            </a:r>
            <a:r>
              <a:rPr lang="en-US" sz="1600" spc="-20" dirty="0">
                <a:effectLst/>
                <a:latin typeface="Roboto" panose="02000000000000000000" pitchFamily="2" charset="0"/>
                <a:ea typeface="Roboto" panose="02000000000000000000" pitchFamily="2" charset="0"/>
              </a:rPr>
              <a:t> </a:t>
            </a:r>
            <a:r>
              <a:rPr lang="en-US" sz="1600" dirty="0">
                <a:effectLst/>
                <a:latin typeface="Roboto" panose="02000000000000000000" pitchFamily="2" charset="0"/>
                <a:ea typeface="Roboto" panose="02000000000000000000" pitchFamily="2" charset="0"/>
              </a:rPr>
              <a:t>engagement,</a:t>
            </a:r>
            <a:r>
              <a:rPr lang="en-US" sz="1600" spc="-20" dirty="0">
                <a:effectLst/>
                <a:latin typeface="Roboto" panose="02000000000000000000" pitchFamily="2" charset="0"/>
                <a:ea typeface="Roboto" panose="02000000000000000000" pitchFamily="2" charset="0"/>
              </a:rPr>
              <a:t> </a:t>
            </a:r>
            <a:r>
              <a:rPr lang="en-US" sz="1600" dirty="0">
                <a:effectLst/>
                <a:latin typeface="Roboto" panose="02000000000000000000" pitchFamily="2" charset="0"/>
                <a:ea typeface="Roboto" panose="02000000000000000000" pitchFamily="2" charset="0"/>
              </a:rPr>
              <a:t>and</a:t>
            </a:r>
            <a:r>
              <a:rPr lang="en-US" sz="1600" spc="-20" dirty="0">
                <a:effectLst/>
                <a:latin typeface="Roboto" panose="02000000000000000000" pitchFamily="2" charset="0"/>
                <a:ea typeface="Roboto" panose="02000000000000000000" pitchFamily="2" charset="0"/>
              </a:rPr>
              <a:t> </a:t>
            </a:r>
            <a:r>
              <a:rPr lang="en-US" sz="1600" dirty="0">
                <a:effectLst/>
                <a:latin typeface="Roboto" panose="02000000000000000000" pitchFamily="2" charset="0"/>
                <a:ea typeface="Roboto" panose="02000000000000000000" pitchFamily="2" charset="0"/>
              </a:rPr>
              <a:t>more.</a:t>
            </a:r>
          </a:p>
          <a:p>
            <a:pPr algn="just">
              <a:lnSpc>
                <a:spcPct val="130000"/>
              </a:lnSpc>
            </a:pPr>
            <a:endParaRPr lang="en-US" sz="1600" dirty="0">
              <a:latin typeface="Roboto" panose="02000000000000000000" pitchFamily="2" charset="0"/>
              <a:ea typeface="Roboto" panose="02000000000000000000" pitchFamily="2" charset="0"/>
            </a:endParaRPr>
          </a:p>
          <a:p>
            <a:pPr algn="just">
              <a:lnSpc>
                <a:spcPct val="130000"/>
              </a:lnSpc>
            </a:pPr>
            <a:r>
              <a:rPr lang="en-US" sz="1600" dirty="0">
                <a:latin typeface="Roboto" panose="02000000000000000000" pitchFamily="2" charset="0"/>
                <a:ea typeface="Roboto" panose="02000000000000000000" pitchFamily="2" charset="0"/>
              </a:rPr>
              <a:t>Our dashboard shows how HR makes all this happen, using charts and numbers to tell the story of Amazon's HR success.</a:t>
            </a:r>
            <a:endParaRPr lang="en-IN" sz="1600" dirty="0">
              <a:latin typeface="Roboto" panose="02000000000000000000" pitchFamily="2" charset="0"/>
              <a:ea typeface="Roboto" panose="02000000000000000000" pitchFamily="2" charset="0"/>
            </a:endParaRPr>
          </a:p>
        </p:txBody>
      </p:sp>
      <p:sp>
        <p:nvSpPr>
          <p:cNvPr id="5" name="TextBox 4">
            <a:extLst>
              <a:ext uri="{FF2B5EF4-FFF2-40B4-BE49-F238E27FC236}">
                <a16:creationId xmlns:a16="http://schemas.microsoft.com/office/drawing/2014/main" id="{8FC2E52B-C612-08BD-7704-95F78DA51551}"/>
              </a:ext>
            </a:extLst>
          </p:cNvPr>
          <p:cNvSpPr txBox="1"/>
          <p:nvPr/>
        </p:nvSpPr>
        <p:spPr>
          <a:xfrm>
            <a:off x="387004" y="257674"/>
            <a:ext cx="11845635" cy="646331"/>
          </a:xfrm>
          <a:prstGeom prst="rect">
            <a:avLst/>
          </a:prstGeom>
          <a:noFill/>
        </p:spPr>
        <p:txBody>
          <a:bodyPr wrap="square" rtlCol="0">
            <a:spAutoFit/>
          </a:bodyPr>
          <a:lstStyle/>
          <a:p>
            <a:r>
              <a:rPr lang="en-IN" sz="3600" dirty="0">
                <a:solidFill>
                  <a:schemeClr val="accent2">
                    <a:lumMod val="50000"/>
                  </a:schemeClr>
                </a:solidFill>
                <a:latin typeface="Fira Sans Medium" panose="020B0603050000020004" pitchFamily="34" charset="0"/>
              </a:rPr>
              <a:t>i. Human resources (HR) - Introduction</a:t>
            </a:r>
          </a:p>
        </p:txBody>
      </p:sp>
      <p:pic>
        <p:nvPicPr>
          <p:cNvPr id="7" name="Picture 6" descr="A logo for a company&#10;&#10;Description automatically generated with medium confidence">
            <a:extLst>
              <a:ext uri="{FF2B5EF4-FFF2-40B4-BE49-F238E27FC236}">
                <a16:creationId xmlns:a16="http://schemas.microsoft.com/office/drawing/2014/main" id="{8BE00F92-3C04-3B63-88F0-EAEB64265651}"/>
              </a:ext>
            </a:extLst>
          </p:cNvPr>
          <p:cNvPicPr>
            <a:picLocks noChangeAspect="1"/>
          </p:cNvPicPr>
          <p:nvPr/>
        </p:nvPicPr>
        <p:blipFill>
          <a:blip r:embed="rId2"/>
          <a:stretch>
            <a:fillRect/>
          </a:stretch>
        </p:blipFill>
        <p:spPr>
          <a:xfrm>
            <a:off x="7668491" y="978506"/>
            <a:ext cx="4329546" cy="3932930"/>
          </a:xfrm>
          <a:prstGeom prst="rect">
            <a:avLst/>
          </a:prstGeom>
        </p:spPr>
      </p:pic>
      <p:grpSp>
        <p:nvGrpSpPr>
          <p:cNvPr id="8" name="Group 7">
            <a:extLst>
              <a:ext uri="{FF2B5EF4-FFF2-40B4-BE49-F238E27FC236}">
                <a16:creationId xmlns:a16="http://schemas.microsoft.com/office/drawing/2014/main" id="{ADC162C9-EC4E-4BD1-7BC4-4712857359E0}"/>
              </a:ext>
            </a:extLst>
          </p:cNvPr>
          <p:cNvGrpSpPr/>
          <p:nvPr/>
        </p:nvGrpSpPr>
        <p:grpSpPr>
          <a:xfrm rot="4439350">
            <a:off x="10514817" y="-548826"/>
            <a:ext cx="2210578" cy="2419013"/>
            <a:chOff x="-447720" y="-856723"/>
            <a:chExt cx="2210578" cy="2419013"/>
          </a:xfrm>
        </p:grpSpPr>
        <p:sp>
          <p:nvSpPr>
            <p:cNvPr id="9" name="Graphic 4">
              <a:extLst>
                <a:ext uri="{FF2B5EF4-FFF2-40B4-BE49-F238E27FC236}">
                  <a16:creationId xmlns:a16="http://schemas.microsoft.com/office/drawing/2014/main" id="{E28DBBFF-984A-9914-920D-ECF3A7DED972}"/>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0" name="Graphic 4">
              <a:extLst>
                <a:ext uri="{FF2B5EF4-FFF2-40B4-BE49-F238E27FC236}">
                  <a16:creationId xmlns:a16="http://schemas.microsoft.com/office/drawing/2014/main" id="{27CC2FA8-F29E-420D-07E3-6F24EE39B258}"/>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11" name="Freeform: Shape 10">
            <a:extLst>
              <a:ext uri="{FF2B5EF4-FFF2-40B4-BE49-F238E27FC236}">
                <a16:creationId xmlns:a16="http://schemas.microsoft.com/office/drawing/2014/main" id="{238ECD29-3DBB-305C-D9D9-2583A5E5B174}"/>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235981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D8400E-70E7-43AF-BEB5-BAE886A5D6A9}"/>
              </a:ext>
            </a:extLst>
          </p:cNvPr>
          <p:cNvSpPr txBox="1"/>
          <p:nvPr/>
        </p:nvSpPr>
        <p:spPr>
          <a:xfrm>
            <a:off x="346364" y="277994"/>
            <a:ext cx="11845635" cy="646331"/>
          </a:xfrm>
          <a:prstGeom prst="rect">
            <a:avLst/>
          </a:prstGeom>
          <a:noFill/>
        </p:spPr>
        <p:txBody>
          <a:bodyPr wrap="square" rtlCol="0">
            <a:spAutoFit/>
          </a:bodyPr>
          <a:lstStyle/>
          <a:p>
            <a:r>
              <a:rPr lang="en-IN" sz="3600" dirty="0">
                <a:solidFill>
                  <a:schemeClr val="accent2">
                    <a:lumMod val="50000"/>
                  </a:schemeClr>
                </a:solidFill>
                <a:latin typeface="Fira Sans Medium" panose="020B0603050000020004" pitchFamily="34" charset="0"/>
              </a:rPr>
              <a:t>ii. Dashboard Mock-up</a:t>
            </a:r>
          </a:p>
        </p:txBody>
      </p:sp>
      <p:sp>
        <p:nvSpPr>
          <p:cNvPr id="5" name="TextBox 4">
            <a:extLst>
              <a:ext uri="{FF2B5EF4-FFF2-40B4-BE49-F238E27FC236}">
                <a16:creationId xmlns:a16="http://schemas.microsoft.com/office/drawing/2014/main" id="{DB18400E-2868-4C8B-BA34-65DACE70956D}"/>
              </a:ext>
            </a:extLst>
          </p:cNvPr>
          <p:cNvSpPr txBox="1"/>
          <p:nvPr/>
        </p:nvSpPr>
        <p:spPr>
          <a:xfrm>
            <a:off x="597517" y="1092786"/>
            <a:ext cx="11251583" cy="4224746"/>
          </a:xfrm>
          <a:prstGeom prst="rect">
            <a:avLst/>
          </a:prstGeom>
          <a:noFill/>
        </p:spPr>
        <p:txBody>
          <a:bodyPr wrap="square" rtlCol="0">
            <a:spAutoFit/>
          </a:bodyPr>
          <a:lstStyle/>
          <a:p>
            <a:pPr>
              <a:lnSpc>
                <a:spcPct val="130000"/>
              </a:lnSpc>
            </a:pPr>
            <a:r>
              <a:rPr lang="en-IN" sz="1600" b="1"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Question Focused on dashboard mock-up are given below:</a:t>
            </a:r>
          </a:p>
          <a:p>
            <a:pPr>
              <a:lnSpc>
                <a:spcPct val="130000"/>
              </a:lnSpc>
            </a:pPr>
            <a:endParaRPr lang="en-IN" sz="1600" b="1" i="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endParaRPr>
          </a:p>
          <a:p>
            <a:pPr marL="285750" indent="-285750">
              <a:lnSpc>
                <a:spcPct val="130000"/>
              </a:lnSpc>
              <a:buFont typeface="Arial" panose="020B0604020202020204" pitchFamily="34" charset="0"/>
              <a:buChar char="•"/>
            </a:pPr>
            <a:r>
              <a:rPr lang="en-IN" sz="16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Number of Employees?</a:t>
            </a:r>
          </a:p>
          <a:p>
            <a:pPr>
              <a:lnSpc>
                <a:spcPct val="130000"/>
              </a:lnSpc>
            </a:pPr>
            <a:r>
              <a:rPr lang="en-IN" sz="16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To find out how many employees  are  working in total and in a specific year</a:t>
            </a:r>
          </a:p>
          <a:p>
            <a:pPr marL="285750" indent="-285750">
              <a:lnSpc>
                <a:spcPct val="130000"/>
              </a:lnSpc>
              <a:buFont typeface="Arial" panose="020B0604020202020204" pitchFamily="34" charset="0"/>
              <a:buChar char="•"/>
            </a:pPr>
            <a:r>
              <a:rPr lang="en-IN" sz="16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Male | Female?</a:t>
            </a:r>
          </a:p>
          <a:p>
            <a:pPr>
              <a:lnSpc>
                <a:spcPct val="130000"/>
              </a:lnSpc>
            </a:pPr>
            <a:r>
              <a:rPr lang="en-IN" sz="16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To find out how many male employees and female employees working in the company</a:t>
            </a:r>
          </a:p>
          <a:p>
            <a:pPr marL="285750" indent="-285750">
              <a:lnSpc>
                <a:spcPct val="130000"/>
              </a:lnSpc>
              <a:buFont typeface="Arial" panose="020B0604020202020204" pitchFamily="34" charset="0"/>
              <a:buChar char="•"/>
            </a:pPr>
            <a:r>
              <a:rPr lang="en-IN" sz="16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Average Tenure of Employees?</a:t>
            </a:r>
          </a:p>
          <a:p>
            <a:pPr>
              <a:lnSpc>
                <a:spcPct val="130000"/>
              </a:lnSpc>
            </a:pPr>
            <a:r>
              <a:rPr lang="en-IN" sz="16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To find out average tenure of employees as per their  race</a:t>
            </a:r>
          </a:p>
          <a:p>
            <a:pPr marL="285750" indent="-285750">
              <a:lnSpc>
                <a:spcPct val="130000"/>
              </a:lnSpc>
              <a:buFont typeface="Arial" panose="020B0604020202020204" pitchFamily="34" charset="0"/>
              <a:buChar char="•"/>
            </a:pPr>
            <a:r>
              <a:rPr lang="en-IN" sz="16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Performance Rating</a:t>
            </a:r>
          </a:p>
          <a:p>
            <a:pPr>
              <a:lnSpc>
                <a:spcPct val="130000"/>
              </a:lnSpc>
            </a:pPr>
            <a:r>
              <a:rPr lang="en-IN" sz="16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To find out performance of each departments of the company</a:t>
            </a:r>
          </a:p>
          <a:p>
            <a:pPr marL="285750" indent="-285750">
              <a:lnSpc>
                <a:spcPct val="130000"/>
              </a:lnSpc>
              <a:buFont typeface="Arial" panose="020B0604020202020204" pitchFamily="34" charset="0"/>
              <a:buChar char="•"/>
            </a:pPr>
            <a:r>
              <a:rPr lang="en-IN" sz="16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Age Distribution</a:t>
            </a:r>
          </a:p>
          <a:p>
            <a:pPr>
              <a:lnSpc>
                <a:spcPct val="130000"/>
              </a:lnSpc>
            </a:pPr>
            <a:r>
              <a:rPr lang="en-IN" sz="16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       To find out the age of employees working on the company</a:t>
            </a:r>
          </a:p>
          <a:p>
            <a:pPr>
              <a:lnSpc>
                <a:spcPct val="130000"/>
              </a:lnSpc>
            </a:pPr>
            <a:endParaRPr lang="en-IN" sz="16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46754FE6-A077-CE34-2B77-AD025A37E5C4}"/>
              </a:ext>
            </a:extLst>
          </p:cNvPr>
          <p:cNvGrpSpPr/>
          <p:nvPr/>
        </p:nvGrpSpPr>
        <p:grpSpPr>
          <a:xfrm rot="4439350">
            <a:off x="10514817" y="-548826"/>
            <a:ext cx="2210578" cy="2419013"/>
            <a:chOff x="-447720" y="-856723"/>
            <a:chExt cx="2210578" cy="2419013"/>
          </a:xfrm>
        </p:grpSpPr>
        <p:sp>
          <p:nvSpPr>
            <p:cNvPr id="3" name="Graphic 4">
              <a:extLst>
                <a:ext uri="{FF2B5EF4-FFF2-40B4-BE49-F238E27FC236}">
                  <a16:creationId xmlns:a16="http://schemas.microsoft.com/office/drawing/2014/main" id="{FF56169E-8A23-53B0-8A3E-DC158B4D1F16}"/>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4" name="Graphic 4">
              <a:extLst>
                <a:ext uri="{FF2B5EF4-FFF2-40B4-BE49-F238E27FC236}">
                  <a16:creationId xmlns:a16="http://schemas.microsoft.com/office/drawing/2014/main" id="{1AEEEFA1-35A9-3DCA-5E10-7B8F01E53B47}"/>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6" name="Freeform: Shape 5">
            <a:extLst>
              <a:ext uri="{FF2B5EF4-FFF2-40B4-BE49-F238E27FC236}">
                <a16:creationId xmlns:a16="http://schemas.microsoft.com/office/drawing/2014/main" id="{EDC8741C-FDAD-2FBF-8C01-645EB8A8ED0C}"/>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45520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D8400E-70E7-43AF-BEB5-BAE886A5D6A9}"/>
              </a:ext>
            </a:extLst>
          </p:cNvPr>
          <p:cNvSpPr txBox="1"/>
          <p:nvPr/>
        </p:nvSpPr>
        <p:spPr>
          <a:xfrm>
            <a:off x="419946" y="277994"/>
            <a:ext cx="11609493" cy="646331"/>
          </a:xfrm>
          <a:prstGeom prst="rect">
            <a:avLst/>
          </a:prstGeom>
          <a:noFill/>
        </p:spPr>
        <p:txBody>
          <a:bodyPr wrap="square" rtlCol="0">
            <a:spAutoFit/>
          </a:bodyPr>
          <a:lstStyle/>
          <a:p>
            <a:r>
              <a:rPr lang="en-IN" sz="3600" dirty="0">
                <a:solidFill>
                  <a:schemeClr val="accent2">
                    <a:lumMod val="50000"/>
                  </a:schemeClr>
                </a:solidFill>
                <a:latin typeface="Fira Sans Medium" panose="020B0603050000020004" pitchFamily="34" charset="0"/>
              </a:rPr>
              <a:t>iii. Dashboard Mock-up Plan</a:t>
            </a:r>
          </a:p>
        </p:txBody>
      </p:sp>
      <p:pic>
        <p:nvPicPr>
          <p:cNvPr id="3" name="Picture 2">
            <a:extLst>
              <a:ext uri="{FF2B5EF4-FFF2-40B4-BE49-F238E27FC236}">
                <a16:creationId xmlns:a16="http://schemas.microsoft.com/office/drawing/2014/main" id="{53CEA384-0EE3-9D1C-3D15-B16560AEF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131147"/>
            <a:ext cx="10735733" cy="5391573"/>
          </a:xfrm>
          <a:prstGeom prst="rect">
            <a:avLst/>
          </a:prstGeom>
        </p:spPr>
      </p:pic>
    </p:spTree>
    <p:extLst>
      <p:ext uri="{BB962C8B-B14F-4D97-AF65-F5344CB8AC3E}">
        <p14:creationId xmlns:p14="http://schemas.microsoft.com/office/powerpoint/2010/main" val="220406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65245"/>
            <a:ext cx="12192000" cy="6128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 – Dashboard Live Demo</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10662B-25E3-4D7B-9588-DFA5BC9F153E}"/>
              </a:ext>
            </a:extLst>
          </p:cNvPr>
          <p:cNvSpPr txBox="1"/>
          <p:nvPr/>
        </p:nvSpPr>
        <p:spPr>
          <a:xfrm>
            <a:off x="575291" y="277994"/>
            <a:ext cx="9857181" cy="646331"/>
          </a:xfrm>
          <a:prstGeom prst="rect">
            <a:avLst/>
          </a:prstGeom>
          <a:noFill/>
        </p:spPr>
        <p:txBody>
          <a:bodyPr wrap="square" rtlCol="0">
            <a:spAutoFit/>
          </a:bodyPr>
          <a:lstStyle/>
          <a:p>
            <a:r>
              <a:rPr lang="en-IN" sz="3600" dirty="0">
                <a:solidFill>
                  <a:schemeClr val="accent2">
                    <a:lumMod val="50000"/>
                  </a:schemeClr>
                </a:solidFill>
                <a:latin typeface="Fira Sans Medium" panose="020B0603050000020004" pitchFamily="34" charset="0"/>
              </a:rPr>
              <a:t>Sample Snippet</a:t>
            </a:r>
          </a:p>
        </p:txBody>
      </p:sp>
      <p:sp>
        <p:nvSpPr>
          <p:cNvPr id="9" name="TextBox 8">
            <a:extLst>
              <a:ext uri="{FF2B5EF4-FFF2-40B4-BE49-F238E27FC236}">
                <a16:creationId xmlns:a16="http://schemas.microsoft.com/office/drawing/2014/main" id="{2E4A05CA-4E55-43FB-8F51-BDD5AE05D191}"/>
              </a:ext>
            </a:extLst>
          </p:cNvPr>
          <p:cNvSpPr txBox="1"/>
          <p:nvPr/>
        </p:nvSpPr>
        <p:spPr>
          <a:xfrm>
            <a:off x="597517" y="1092786"/>
            <a:ext cx="11251583" cy="347275"/>
          </a:xfrm>
          <a:prstGeom prst="rect">
            <a:avLst/>
          </a:prstGeom>
          <a:noFill/>
        </p:spPr>
        <p:txBody>
          <a:bodyPr wrap="square" rtlCol="0">
            <a:spAutoFit/>
          </a:bodyPr>
          <a:lstStyle/>
          <a:p>
            <a:pPr>
              <a:lnSpc>
                <a:spcPct val="130000"/>
              </a:lnSpc>
            </a:pPr>
            <a:r>
              <a:rPr lang="en-IN" sz="14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Amazon HR dashboard demo is given below:</a:t>
            </a:r>
          </a:p>
        </p:txBody>
      </p:sp>
      <p:sp>
        <p:nvSpPr>
          <p:cNvPr id="11" name="Graphic 4">
            <a:extLst>
              <a:ext uri="{FF2B5EF4-FFF2-40B4-BE49-F238E27FC236}">
                <a16:creationId xmlns:a16="http://schemas.microsoft.com/office/drawing/2014/main" id="{4D46FBE6-9A8E-454C-9A10-40FD7BBF73E5}"/>
              </a:ext>
            </a:extLst>
          </p:cNvPr>
          <p:cNvSpPr/>
          <p:nvPr/>
        </p:nvSpPr>
        <p:spPr>
          <a:xfrm rot="18083371">
            <a:off x="-399182" y="5385411"/>
            <a:ext cx="1251936" cy="2929006"/>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3" name="Graphic 11">
            <a:extLst>
              <a:ext uri="{FF2B5EF4-FFF2-40B4-BE49-F238E27FC236}">
                <a16:creationId xmlns:a16="http://schemas.microsoft.com/office/drawing/2014/main" id="{16FFCDF0-D691-4834-953C-976E8D5E0E5B}"/>
              </a:ext>
            </a:extLst>
          </p:cNvPr>
          <p:cNvSpPr/>
          <p:nvPr/>
        </p:nvSpPr>
        <p:spPr>
          <a:xfrm rot="1726970">
            <a:off x="781072" y="6606385"/>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pic>
        <p:nvPicPr>
          <p:cNvPr id="3" name="Picture 2">
            <a:extLst>
              <a:ext uri="{FF2B5EF4-FFF2-40B4-BE49-F238E27FC236}">
                <a16:creationId xmlns:a16="http://schemas.microsoft.com/office/drawing/2014/main" id="{E96C2FE8-FC9E-2C77-0234-619299027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990" y="1532512"/>
            <a:ext cx="8463227" cy="4654697"/>
          </a:xfrm>
          <a:prstGeom prst="rect">
            <a:avLst/>
          </a:prstGeom>
        </p:spPr>
      </p:pic>
    </p:spTree>
    <p:extLst>
      <p:ext uri="{BB962C8B-B14F-4D97-AF65-F5344CB8AC3E}">
        <p14:creationId xmlns:p14="http://schemas.microsoft.com/office/powerpoint/2010/main" val="1816802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4.png"/></Relationships>
</file>

<file path=ppt/webextensions/webextension1.xml><?xml version="1.0" encoding="utf-8"?>
<we:webextension xmlns:we="http://schemas.microsoft.com/office/webextensions/webextension/2010/11" id="{d1c15588-07d1-4593-b4b9-a4ef81d89206}">
  <we:reference id="WA200003233" version="2.0.0.3" store="en-US" storeType="OMEX"/>
  <we:alternateReferences/>
  <we:properties>
    <we:property name="Microsoft.Office.CampaignId" value="&quot;none&quot;"/>
    <we:property name="reportUrl" value="&quot;/groups/me/reports/a4db1bea-6026-4942-a7c6-6fcd76817453/ReportSection?bookmarkGuid=7128a5d6-506e-49b4-8e2e-7b44dd2dcad3&amp;bookmarkUsage=1&amp;ctid=4ddd393a-e98a-4404-841f-c4becdd925a5&amp;fromEntryPoint=export&quot;"/>
    <we:property name="reportState" value="&quot;CONNECTED&quot;"/>
    <we:property name="reportEmbeddedTime" value="&quot;2023-08-10T03:48:38.463Z&quot;"/>
    <we:property name="creatorSessionId" value="&quot;91e38582-3eda-4fa0-930d-f74cefb47c4b&quot;"/>
    <we:property name="creatorUserId" value="&quot;1003200210B1E538&quot;"/>
    <we:property name="creatorTenantId" value="&quot;4ddd393a-e98a-4404-841f-c4becdd925a5&quot;"/>
    <we:property name="reportName" value="&quot;Final Project_Group5&quot;"/>
    <we:property name="isFiltersActionButtonVisible" value="true"/>
    <we:property name="initialStateBookmark" value="&quot;H4sIAAAAAAAAA+1YbW8aORD+K5G/tCeh076ybL4RyKmnvkUQRTqdomjWniVudu2V16TQiP9e27ukJYGSopTS6/FpPWOPZ555GI99RxivqwLm76BEckxOpLwpQd0c+aRDRCt7//712/7o9dW7/ttTI5aV5lLU5PiOaFAT1Be8nkJhLRjhv5cdAkVxBhM7yqGosUMqVLUUUPBP2Ew2Kq2muOgQnFWFVGBNjjVotGZvzXQzNnv7f4ZmR6Ca3+IYqW6kI6yk0stxh9TNl3NpVWeNuQ0HUmjgwhi2Mo/1fJb6sR8nvThOfWAxtfKcF7qdks1PZ5Uy8Zgo55XFoc9uQVBkxDmtsK7bHfqTicIJLDc8XVEOZDEt18jHcqoojjB3KqG5nts9SvgkxdWrEVkYbM6UNMg5xWlZ/T10wr+moo0tsMNr+XGg0ADHyLG3uDSSmotJ0eL8BYDzJggKygYgsw8GIRuoWSAVQ3Uyd7EOuVpCF3QeuPwT4zSBGVEKCYaQIw3TJOxGkd+j3ta0DQw2E6k4NWg8zNwzOT0CikOsKXmckM5h0OccxVThA1z9HfhTa6A3yPpmyeAalD5kLm0KenG5LClm8oevakdLlcb75+eG4bAteHkMeS/o+inQmEZp2MvCQyDxGGeHy991ZSHegb4Vx4On7YZY98rahgwNYYNuQJMIgwi7UZr4CSYYHfZh+WzV7tBPy80VzopYnPayODQlhmVB6vkYe2z3xL3iqEDR6/kbvMXisev3+seqpccXoHjT6bkwdwu/7VTvbZEVRIYmtzI/R1Vy4dRXvlv1lXduztEXgVW3MZF/ENSaKrj9WCw4RbVCFVKiaY7tBwMNDuKq8ZNjo5fMqdFl4I684SYrje0LKKbW7IuhWcHkR/HCOLVM6wYC+g8J+DslbGNxdEjWDqvfCY+mckeB3+uyNKCe53UjRA+87decPbQaQ6zMGVyi0N/sOPbgyRmqXKrSVrwxlW0p/U93QIpnmRTf0wQ9Kiw/ggUW5j3suSbfe+2rVmJu7wMhMIZ+HCcJhFEGmD3hPvArUPEJf5xncqg/waOXGRf1H7uc3Rmo/+8E34tyw13mJ3kcBlHai7MgTLvgoXuQ+SbeGmc6k7NVuN1vffskp7quzC36DASuaaMMo0AwZFtaKfcS6QqN9YZnxbbey75P3nddi8VnHtU4BSoVAAA=&quot;"/>
    <we:property name="bookmark" value="&quot;H4sIAAAAAAAAA+1YbW/TMBD+K5O/AFKF8tok+7a1Q0NCaFqnSQhN6GJfOm+JHTnuaJn637GddNCtZVCNUhj9lNz55Z7nnp7PuSWMN3UJs/dQIdknh1JeV6Cu93zSI2LZVoQR0KiPOSSYsDT1YhqYUbLWXIqG7N8SDWqM+pw3Eyjtgsb48aJHoCxPYGzfCigb7JEaVSMFlPwLtoONS6sJznsEp3UpFdglRxo02mVvzHDzbkLxX4dmR6Ca3+AIqW6tp1hLpRfvPdK0Ty6kZZ9dzG04kEIDF2Zha/NY6rPMj/04SeM484HF1NoLXupuSD47mtbK4DEoZ7Wl5YDdgKDIiAtaYdN0OxyMxwrHsNjwaMk5kOWkWmEfyYmieIqFcwnN9czuUcEXKT4dn5K54eZEScOccxxV9duhM76ZiA5bYF8v5eeBQkMcI/ve/MJYGi7GZcfzNwLOWhAUlAUg8yvDkAVqJkjFUB3OHNYhVwvqgt69kP8gTgPMmDIjxBAKpGGWhP0o8lPqPZq2geFmLBWnho37mXuioE+B4hAbSh4mpLcb8jlDMVF4j1d/A/00Gug1sgMzZXAJSu+yltaBnl8sSooZfPVd7eik0kb/9NowGrYFr4ihSIO+nwGNaZSFaR7ugohHON1d/a4qC/EG8q057rxs12DdqmpbMbSCDfoBTSIMIuxHWeKbXgCj3T4sn6za7fppub7CWROLszSPQ1NiWB5kno+xxzZP3DFHBYpezt7hDZYPQ7/zP3QtIj4HxdtOz8HcDH7XuN6tRZYYGZrcyuIMVcWFc3/y3azvonNj9r4ZrLvDRD4gqBVV8PFjseQU1ZJUSIWmObYPDDQ4ius2To6tXzLnRpeBW/KOm6y0a59DObHLvhiaGUx+Fi9MUIu0rhGgf1+Azylha4ujY7JxXD0nPtrKHQV+2mdZQD3P60eIHniPX3O20GoMsTZncIVC/7Dj2EIkJ6gKqSpb8UZUdqX0n+6AFM9zKX6lCXpQWH6HCizNW9hzRb632lctYe7uAyEwhn4cJwmEUQ6Y/8R94G+Q4k/8cZ4ooIMx7r3MuWhebXJ256D+3wl+leVWu8xPijgMoiyN8yDM+uCh+yDzQ741TnUup8t0u9/q9klOdFObW/QJCFzRRhlFgWDIHmml3JfIuy5qPv8KaNtEGwkVAAA=&quot;"/>
    <we:property name="embedUrl" value="&quot;/reportEmbed?reportId=a4db1bea-6026-4942-a7c6-6fcd76817453&amp;config=eyJjbHVzdGVyVXJsIjoiaHR0cHM6Ly9XQUJJLVVTLU5PUlRILUNFTlRSQUwtRy1QUklNQVJZLXJlZGlyZWN0LmFuYWx5c2lzLndpbmRvd3MubmV0IiwiZW1iZWRGZWF0dXJlcyI6eyJtb2Rlcm5FbWJlZCI6dHJ1ZSwidXNhZ2VNZXRyaWNzVk5leHQiOnRydWV9fQ%3D%3D&amp;disableSensitivityBanner=true&quot;"/>
    <we:property name="datasetId" value="&quot;d3ca5c81-4ec4-4b24-a06d-ae684d4bb071&quot;"/>
    <we:property name="pageName" value="&quot;ReportSection&quot;"/>
    <we:property name="pageDisplayName" value="&quot;Amazon_HR&quot;"/>
    <we:property name="backgroundColor" value="&quot;#FFFFFF&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AE415412-A4A3-4F52-85ED-C82198D244C1}">
  <we:reference id="wa200003233" version="2.0.0.3" store="en-US" storeType="OMEX"/>
  <we:alternateReferences>
    <we:reference id="WA200003233" version="2.0.0.3" store="WA200003233" storeType="OMEX"/>
  </we:alternateReferences>
  <we:properties>
    <we:property name="pptInsertionSessionID" value="&quot;4D8ECD82-D491-4049-A619-8EA5E30BAE35&quot;"/>
    <we:property name="reportUrl" value="&quot;/groups/me/reports/a4db1bea-6026-4942-a7c6-6fcd76817453/ReportSection06eb1f2820ba130d6138?bookmarkGuid=0c17982d-5ca2-4d1f-be7f-9a52039cfcc7&amp;bookmarkUsage=1&amp;ctid=4ddd393a-e98a-4404-841f-c4becdd925a5&amp;fromEntryPoint=export&quot;"/>
    <we:property name="reportName" value="&quot;Final Project_Group5&quot;"/>
    <we:property name="reportState" value="&quot;CONNECTED&quot;"/>
    <we:property name="embedUrl" value="&quot;/reportEmbed?reportId=a4db1bea-6026-4942-a7c6-6fcd76817453&amp;config=eyJjbHVzdGVyVXJsIjoiaHR0cHM6Ly9XQUJJLVVTLU5PUlRILUNFTlRSQUwtRy1QUklNQVJZLXJlZGlyZWN0LmFuYWx5c2lzLndpbmRvd3MubmV0IiwiZW1iZWRGZWF0dXJlcyI6eyJtb2Rlcm5FbWJlZCI6dHJ1ZSwidXNhZ2VNZXRyaWNzVk5leHQiOnRydWV9fQ%3D%3D&amp;disableSensitivityBanner=true&quot;"/>
    <we:property name="pageName" value="&quot;ReportSection06eb1f2820ba130d6138&quot;"/>
    <we:property name="pageDisplayName" value="&quot;Amazon_Reviews&quot;"/>
    <we:property name="datasetId" value="&quot;d3ca5c81-4ec4-4b24-a06d-ae684d4bb071&quot;"/>
    <we:property name="backgroundColor" value="&quot;#FFFFFF&quot;"/>
    <we:property name="bookmark" value="&quot;H4sIAAAAAAAAA+1Z31PcNhD+VzJ+yctxY/tsn80bkDDpNO1QyNDpZG5uZGl9KOgkV5YJF+b+964k+8IPAwlJG6Dh7XbX0u63+6204iJgvKkFWf1OlhBsB7tKnS6JPn0RBaNAXpUljBV5xmg6LYtsEoZ5WMRopWrDlWyC7YvAEL0Ac8yblgi7IArfBxVB+7LKWRgVYZozEkMazEYBEeKALKxNRUQDo6AG3ShJBP8EfglUGd3CehTAeS2UJnajI0MM2M3O0Bx/o4PReIJ+EGr4GRwBNV56CLXSpvsdZlBGVZzHYUmiSciyaJLjN43XOufvt7ebOsf2lDSES3TAyqq0SJJJEUFR0CgiOQ2L0Mm5MJ1JuXp9XmtEAzFa1RbUHXZGJAUWuOA0ND6Wi+ANB000PVm9hTMQVvJ6WH9TdaAVYmhWx0Rzj5VqNYWbhl5+CJVTScMNrha8IoZUXHLD5ztL8knJOcbZtEvQ80M44/CxmauqV+FerKWmmf9GVlERrDFJXQltdsfQeo9QrP0SY2bTZ80vBWK3hhefBVbdhR/8BUQ7wYn6uKcBDVmwHa5HGyT3ULRQmlMifoJ5D5h/tERjTQ7gOUNJw+VCdNz7XOzvPMyN4BS/RL6XH5AjrqwxmoVDBP0grrpr7yMHr1fMqcEV/0XwluPmfu1jIlq77Mtd0nD6Ej3Cv5n1y/MYg/1wiZzOvHFb/MzpIEFmvk0S2fRN0sOllfB9uIMQO6+wX3rt3y3oFcbpLL4hvvFl78ebCMdX/R47X9ED3uwpIUjd2OKzPR5FDBzOv8LKu4YW7VJ+aW7eKuS/3e0dKQXME5pWCQnLrYxEyVYC1XQrT+N0K0kjGrN0mtHMg3wpAT2Q1r0DLmXvm+01/zFOPU9vgeqqe2iklTIWjh7Eni6yFaKjVTadplVeVAXNoiQsiyTLs4efUjuLhYaFr+IbGfq6zH0rqwYoZODcON1+K7vrQHzXEfJUw+RGwLU40we09gVpsY1f7uz4hdIM9O7KVcMrrvtrVTy6Fu0jh2iwEjwjBi+m9zHirtvGD4uWdk4h5Z9hmXN2P5fvrfGaw94JNtXnWeZDENlzYfAu1ZXw6gGn7L9Vs8hHS8gKB62KZSQJwxSmdJpM4qdJyCWRbYXgt3rwsv3kKcnUIVC1XIL8HtykLpxnTM874XrkPL1Wyp6pMcnyeEohjicJpHkYZozdztTuHWnfKemUhgktM1qU2bTMsjiPEsz6IJv9cm7+6x97MPP7Wi3dut08ZcnzXSIfBb4gQ5uSP09AQwe9ZLyvrF+u5eArZpV+2AzYbXUi2+UbEHXVCj+HbKbe98Ozsx2bZ7P1Zvh7TDV/JZZn1wBvHLgD9+4vCPKHx2HfVOXif5Ghh5xMJ61kGtgBti0crI8MoafAdol+xmfVUGU/8iNquH26F8X18Hulak1TEwoHRMLAu6V7R2PAgrvfLt3/LTYvl+v1P+FGy9tNGQAA&quot;"/>
    <we:property name="initialStateBookmark" value="&quot;H4sIAAAAAAAAA+1Z31PbOBD+Vzp+6UvI2I7t2LwBhekNtKXQ4eamk8nI0jqoKJJPlikpk//9VrKd8sOQlvauwJUnvLuWdr/db2VtLj3Gq1KQxVsyB2/T21bqbE702YvAG3iylb17t/9m62h/+nbrzS6KVWm4kpW3eekZomdgTnhVE2FXQOHHycAjQhySmX0qiKhg4JWgKyWJ4F+gMUaV0TUsBx5clEJpYpc8NsSAXfYczfEZ9w6GI9yRUMPP4RioaaRHUCpt2mc/gTwowjT0cxKMfJYEoxTfqRqtc3O9vd3UObajpCFcogNWVsRZFI2yALKMBgFJqZ/5Ts6FaU3yxe5FqTFuRGNRWry22DmRFJjngtNQNbFceq85aKLp6eIAzkFYyW6//rbqUCvE0CxOiOYNVqrWFG4bNvIjKJxKGm5wNe8VMaTgkhs+3ZqTL0pOMc6qnoOeHsE5h8/VVBWdCvdiNTXV9A1ZBJm3xCS11bHaHUPrPEKxbpYYMps+a34lELs1vPgqsOo2fO8vINoJTtXnHQ1oyLxNfzlYIbmDopnSnBLxG8w1YL6vicaa7MFzgpKKy5loufe12D80MFeCU3wTmZ1/Qo64ssZoZg4R9IO46i4bHzk0esWcGlzxX3oHHDdv1j4horbLvtwmFacv0SP8m1i/Gh5jsJ+ukNOZV26L3zntJcikaZNEVl2TbODSSrj/Ogix8wr7ZqP9uwa9wDidxQ/EN7zq/XAV4fC630PnK3rAqx0lBCkrW3y2x6OIgcN5HxaNa2hRz+W35uZAIf/tbh9ILmAa0biIiJ9vJCSINiIoxhtpHMYbURzQkMXjhCYNyFcS0AFp3TvkUna+2V7zH+PU8fQOqK67h0ZaKWPh6EDs6CJrIVpaJeNxXKRZkdEkiPw8i5I0efgptTWbaZg1VXwrQ9+XuR9lVQ+FDFwYp9urZfs5EN53hDzVMLkRcCPO+AGtfUZqbONXOzu+oTQDvb1w1fCK6+6zKhzciPaRQ9RbCQ0jCjLOs7xImR9kfpwyEkK8lhH3fW38smhp6xRS/hmWOWfruby2xksOO6fYVJ9nmfdBZM+F3m+ptoQXDzhl/62aRT5aQhZ40SpYQiLfj2FMx9EofJqEnBNZFwh+rXs/tp88JZk6Aqrmc5A/g5vUhfOM6XkvXI+cpzdKuWFqSJI0HFMIw1EEcer7CWN3M7UdEe05JR1TP6J5QrM8GedJEqZBhFnvZXOznLv/dcMezPyeVnO3bnufsuT5KZEPvKYgfZuSP09BQwu9ZLyrrD9u5OA77irdZdNjd9WJrOevQZRFLZp7yOrW+7H/7myvzZPJcnX5e0w1fy2WZ9cAbx24Pd/d3xDkL4/DzlTl7H+RoYecTKe1ZBrYIbYtvFgfG0LPgG0T/YzPqr7KfuRHVH/7dBPFZf+8UtWmKgmFQyKhZ27p5mgMmHf/7NL9buG5TbBqeC7WDTvtuGY16Vwu/wFXks2MWBkAAA==&quot;"/>
    <we:property name="isFiltersActionButtonVisible" value="true"/>
    <we:property name="reportEmbeddedTime" value="&quot;2023-08-10T03:50:12.825Z&quot;"/>
    <we:property name="creatorTenantId" value="&quot;4ddd393a-e98a-4404-841f-c4becdd925a5&quot;"/>
    <we:property name="creatorUserId" value="&quot;1003200210B1E538&quot;"/>
    <we:property name="creatorSessionId" value="&quot;e7aad3f2-2653-476a-9221-c4114fdae85f&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C5AD69ED-039E-4924-9384-708BBFA91068}">
  <we:reference id="wa200003233" version="2.0.0.3" store="en-US" storeType="OMEX"/>
  <we:alternateReferences>
    <we:reference id="WA200003233" version="2.0.0.3" store="WA200003233" storeType="OMEX"/>
  </we:alternateReferences>
  <we:properties>
    <we:property name="pptInsertionSessionID" value="&quot;4D8ECD82-D491-4049-A619-8EA5E30BAE35&quot;"/>
    <we:property name="reportUrl" value="&quot;/groups/me/reports/0cc444a3-827c-400e-bd70-ba1f6a446719/ReportSectionbf06f16eef9f69f64e24?bookmarkGuid=93784180-f172-44f4-8633-0cfb43fac523&amp;bookmarkUsage=1&amp;ctid=4ddd393a-e98a-4404-841f-c4becdd925a5&amp;fromEntryPoint=export&quot;"/>
    <we:property name="reportName" value="&quot;Final Project_Group 5&quot;"/>
    <we:property name="reportState" value="&quot;CONNECTED&quot;"/>
    <we:property name="embedUrl" value="&quot;/reportEmbed?reportId=0cc444a3-827c-400e-bd70-ba1f6a446719&amp;config=eyJjbHVzdGVyVXJsIjoiaHR0cHM6Ly9XQUJJLVVTLU5PUlRILUNFTlRSQUwtRy1QUklNQVJZLXJlZGlyZWN0LmFuYWx5c2lzLndpbmRvd3MubmV0IiwiZW1iZWRGZWF0dXJlcyI6eyJtb2Rlcm5FbWJlZCI6dHJ1ZSwidXNhZ2VNZXRyaWNzVk5leHQiOnRydWV9fQ%3D%3D&amp;disableSensitivityBanner=true&quot;"/>
    <we:property name="pageName" value="&quot;ReportSectionbf06f16eef9f69f64e24&quot;"/>
    <we:property name="pageDisplayName" value="&quot;Inventory Analysis&quot;"/>
    <we:property name="datasetId" value="&quot;406ea1d3-186e-47b5-91ed-086d835cb4c5&quot;"/>
    <we:property name="backgroundColor" value="&quot;#FFFFFF&quot;"/>
    <we:property name="bookmark" value="&quot;H4sIAAAAAAAAA+2aWW/cNhCA/4qgl7y4BUmJh/xmr1MgSFsEdo4eMIoROdoo0YoLHY63xv73jqRNHG98JIrXVYIYNiyR1HCOTxwOdy9Cl9fLAla/wwLD/fDQ+7cLqN4GPNwLy6ttxmiUXKlIQqRROSG1pFF+2eS+rMP9i7CBao7Ny7xuoegEUuPfp3shFMUzmHd3GRQ17oVLrGpfQpH/i8Ng6mqqFtd7IZ4vC19BJ/KkgQY7sWc0nO5JFf5zRDOCbfIzPEHbDK3HuPRVs7lPM6YyrhCzJFP0G6OI6Zl66O3VvHt8N2mv2MyXDeQlKdC1gdIpzxgkTkIWp1IbB117lhfNZki6eny+rMhu8sZq2blvRlbMfZVbKMLevgrrwZyLcOaLdtFfPb7SfuLbyuIxZn1X2eTNiiS9ggpf+7bGcE2eelZ58uPVjmDm3dD72r+bVUhTu3Cfrfc+aHPgzqC01Lqtym8IdVvh5+ryFFfBDArbFjD4dUulJ+UZlo2vVsGLMm+uUemUWuq8nBcbBC59/nzQ1PmybWavoWo6yNI3FK7Ow/SYrxxWh6veyUd59Z4Dsbel+a5NWp++Z5FGvfkIsE3IBw13FePTdTciNZhGMQDLADIWgdNO3Ynkw0PwEor2djCn8Jp8y0y+9/AUoDTKJKk1MjUigzSJIhGbyUD53C8DGbzE0vmqDn7qX+b6gdC8DFeXWCpfbCs3qBX02XgEn7Zoa/IwukOopoTpTT7fBaxf6OOBWEdp3bgUOdIPi1PHBT5gZv9KLh4+vW8H9Kb1/bshdpfL6yhiLbc6SwlWqazTADFLRCf1Vm83eN6k/vyqj3tpmmGinDQ6AdrbamYEHy8tUxhnjMcKkyR1igtKAlN6mw4OZ8GsABKT0XQ9UCPQrYvcYnXF+nCBVAF1Fw4a6K1bDtPmOPR3aZL+Y2/8RfhrTg4ZZA+E7YePjugJ59+Vjzrc+nDfgFz/RL0L4K510MAdGKNsxIVC52KIjLaGTym2f/z514/YfrGDhtgKkxkjtU7iyCFDQNR379vuL7YnT1/886TBxbbG1D56R/TtBvIzvDFEDTlL0pQWWR1HEafwUQi/IhMIKWLFWcRT6P5QRW68NCM0RoKnWlkdizTTGYrJVALkyVFbFqjcRHYpgwUDfUoIaTk3qYtk5mTqklhOxtWXq9Lztir9Gb2S37bnrzVoCARXnNNGyjLRVb9otJbxBAMx9lxukkH4cCLXjWCOsQSclUIqiFWcGj3FAIyvmaYYgcsCqRsiI1ryZWx5kiHnGdeMm/FZBJ2hwtxEKoqTyEpwQj3knvMV4ttiFRzhAkr3yREYdQZHsLr9COlGug7m8wrnwzbsE3XuUc0TKLAODha+LYe3/pe23DDCRiBY5CV+SbnOtzncUQR2cvr5uZNvCiQk3lOrJO8KpEzYDB5yE/09wNp11h/3/YB1R7Aai4kgYLXU3IoosYKx8anyHvm4s4ztyqAnR1t0yCmcjZJmddD44Bh7vsZk+Dm0VKFOI8V/as6Q4q0WPEKImWQMFKB1TI1P8VoJxVJHUqwjFlFx+xWfY94jiH3i3PbJMRKdLQaXnbcyuNt4/8/GbvbcGcTaJdqCYChoA85TGEtDD8R15zW+beolWHwGJV5zbkMM0KKHbnN909lN/yWUD8c26/V/cHqG6QQjAAA=&quot;"/>
    <we:property name="initialStateBookmark" value="&quot;H4sIAAAAAAAAA+2a60/cOBDA/5UoX/qFO9lOYid8g4WTKq4PQR/3EKrG9mSbNhuv8qBs0f7vN0m2pWx5lMByoSoCbWI79jx+8cyYPfNtVs1zWDyHGfrb/q5zH2dQfvS4v+UXq7YXLw6e7RwevHu+82yfmt28zlxR+dtnfg3lFOs3WdVA3s5Ajf8eb/mQ5y9h2t6lkFe45c+xrFwBefYZ+8HUVZcNLrd8PJ3nroR2yqMaamynPaHhdE9r898DWhFMnZ3gEZq6bz3EuSvr1b1OmUy5REyTVNJviCKkZ6q+txPz5vHtop1gE1fUkBUkQNsGUmmeMkhsBGmoIxVbaNvTLK9XQ/Ri/3Rekt5kjcW8tdeEtJi6MjOQ+51+JVa9Omf+xOXNrLvav9B+5JrS4CGmXVdRZ/WCZnoLJb53TYX+kiz1snRkx4sd3sTZvve9+zQpkZa2/jZbbn2VZseeQGGodV2UZwhVU+KPynKAC28CuWly6O26JtLT4gSL2pUL73WR1ZeIdEwtVVZM8xUC5zZ/1UtqXdHUk/dQ1i1k+gO5q7UwPeZKi+XuojPyXlZ+4UBsrUm+aZWWx19YpFEfvgFs5fJewk35+HjZjtAx6iAEYClAygKwysobkXx4CN5A3lwP5hhek8fM5BcLjwHKWMaJNnGkY5GCToJAhPFooHzl5l7kvcHCurLyfute5uqB0Dx3VxtYSpevC9eL5XXhdwCfJm8qsjDaXSjHhOlVNt8ErLe0cU+spbAeW40c6YeF2nKBDxjZ78jFw4f3dYdetb//NMRucnsdRKzhRqWaYI2ksQogZIloZ73W2jWe1tqdXrRxN5timEgbxSoBym0ViwUfPlsqMUwZDyUmibaSCwoCY3qbdnYn3iQHmial5TqgBqBb5ZnB8oL2/gypAmovLNTQaTfvl82w72/DJH1ip/yZ/2dGBunn7gnb9p/s0RPWfSqetLh17r4Cue6JahPAXWqgnjuIY2kCLiRaG0IQKxPzMfn2r7//+eXbWxuo962I0ziOlErCwCJDQFQ3523359ujg9fvntY4W5eY2gdnRI/XkT9gjd5ryFmiNW2yKgwCTu4jF94hEohIhJKzgGto/1AGdvhssVAYCK6VNCoUOlUpitFUAmTJQSkLlHYkWUqvQU+fFCIynMfaBlFqI22TMBqNqc93pVdNWbgTeiUft+UvVah3BJecUyJlmGirX4yVisIROmLoudwonfD1RK4dwSxjCVgTiUhCKEMdqzE6YHjNNEYPnBdI7ZAooC0/Cg1PUuQ85YrxeHgUQRtTYR4HMgiTwERghXzInPMt4sd84e3hDAr73REYdXp7sLj+COlKunam0xKnfRr2nTj3KOYR5Fh5OzPXFP1b/0dTrBhhAxDMswJvU67zdQ435IGNnH7+6OKrAgmJd21kxNsCKRUmhYdMon8GWNvO6tu+X7BuCNbYYCIIWBUpbkSQGMHY8FB5j3zcWMa2ZdDTvTU6ojGcjZJklVc77xA7voZE+Ck0VKGOI8R/r04f4o0SPEAIWcQYSEBjmRwe4pUUkmlLsxhLLKLk5g7/x7xHELvAuW6TQyQ6G/TOO69lcLP+/p+VXeXcKYTKJsqAYCgoAecahtLQAXHZeY1r6moOBl9CgZec2xADtOmhXV1fdXbTfQnF7xYhaTKd33TY03415esxz3L5H43OHq8lIwAA&quot;"/>
    <we:property name="isFiltersActionButtonVisible" value="true"/>
    <we:property name="reportEmbeddedTime" value="&quot;2023-08-10T03:54:37.870Z&quot;"/>
    <we:property name="creatorTenantId" value="&quot;4ddd393a-e98a-4404-841f-c4becdd925a5&quot;"/>
    <we:property name="creatorUserId" value="&quot;1003200210B1E538&quot;"/>
    <we:property name="creatorSessionId" value="&quot;0d928fae-29f3-4bfe-b395-57376b98175c&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1628</TotalTime>
  <Words>1374</Words>
  <Application>Microsoft Office PowerPoint</Application>
  <PresentationFormat>Widescreen</PresentationFormat>
  <Paragraphs>127</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Fira Sans Medium</vt:lpstr>
      <vt:lpstr>Franklin Gothic Demi</vt:lpstr>
      <vt:lpstr>Roboto</vt:lpstr>
      <vt:lpstr>Segoe UI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Power BI – Dashboard Live Demo</vt:lpstr>
      <vt:lpstr>PowerPoint Presentation</vt:lpstr>
      <vt:lpstr>PowerPoint Presentation</vt:lpstr>
      <vt:lpstr>PowerPoint Presentation</vt:lpstr>
      <vt:lpstr>PowerPoint Presentation</vt:lpstr>
      <vt:lpstr>Microsoft Power BI – Dashboard Live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Power BI</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Bansi Pramodkumar Saboo</cp:lastModifiedBy>
  <cp:revision>20</cp:revision>
  <dcterms:created xsi:type="dcterms:W3CDTF">2018-06-07T21:39:02Z</dcterms:created>
  <dcterms:modified xsi:type="dcterms:W3CDTF">2023-11-14T14:05:15Z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