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4"/>
  </p:sld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37104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3654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4664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25271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6840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9004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9462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4086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437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7468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02029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212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3/30/2020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346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414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6534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3152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3/30/2020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4384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3/30/2020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629314371"/>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52" r:id="rId12"/>
    <p:sldLayoutId id="2147483747" r:id="rId13"/>
    <p:sldLayoutId id="2147483748" r:id="rId14"/>
    <p:sldLayoutId id="2147483749" r:id="rId15"/>
    <p:sldLayoutId id="2147483750" r:id="rId16"/>
    <p:sldLayoutId id="2147483751" r:id="rId17"/>
  </p:sldLayoutIdLst>
  <p:hf sldNum="0" hdr="0" ftr="0" dt="0"/>
  <p:txStyles>
    <p:titleStyle>
      <a:lvl1pPr algn="ctr" defTabSz="457200" rtl="0" eaLnBrk="1" latinLnBrk="0" hangingPunct="1">
        <a:lnSpc>
          <a:spcPct val="90000"/>
        </a:lnSpc>
        <a:spcBef>
          <a:spcPct val="0"/>
        </a:spcBef>
        <a:buNone/>
        <a:defRPr sz="39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6CD23-5581-4A60-BB5C-82C29533F265}"/>
              </a:ext>
            </a:extLst>
          </p:cNvPr>
          <p:cNvSpPr>
            <a:spLocks noGrp="1"/>
          </p:cNvSpPr>
          <p:nvPr>
            <p:ph type="ctrTitle"/>
          </p:nvPr>
        </p:nvSpPr>
        <p:spPr>
          <a:xfrm>
            <a:off x="1370693" y="4406537"/>
            <a:ext cx="9440034" cy="1088336"/>
          </a:xfrm>
        </p:spPr>
        <p:txBody>
          <a:bodyPr>
            <a:normAutofit/>
          </a:bodyPr>
          <a:lstStyle/>
          <a:p>
            <a:r>
              <a:rPr lang="en-US" sz="4800" dirty="0"/>
              <a:t>The Battle of the Neighborhoods</a:t>
            </a:r>
          </a:p>
        </p:txBody>
      </p:sp>
      <p:pic>
        <p:nvPicPr>
          <p:cNvPr id="17" name="Picture 9">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18" name="Picture 2">
            <a:extLst>
              <a:ext uri="{FF2B5EF4-FFF2-40B4-BE49-F238E27FC236}">
                <a16:creationId xmlns:a16="http://schemas.microsoft.com/office/drawing/2014/main" id="{8CB62F34-B161-44E1-AC6A-09595BD90C8C}"/>
              </a:ext>
            </a:extLst>
          </p:cNvPr>
          <p:cNvPicPr>
            <a:picLocks noChangeAspect="1"/>
          </p:cNvPicPr>
          <p:nvPr/>
        </p:nvPicPr>
        <p:blipFill rotWithShape="1">
          <a:blip r:embed="rId4"/>
          <a:srcRect t="759" r="-1" b="47407"/>
          <a:stretch/>
        </p:blipFill>
        <p:spPr>
          <a:xfrm>
            <a:off x="-1" y="-1"/>
            <a:ext cx="12198915" cy="4220682"/>
          </a:xfrm>
          <a:prstGeom prst="rect">
            <a:avLst/>
          </a:prstGeom>
        </p:spPr>
      </p:pic>
    </p:spTree>
    <p:extLst>
      <p:ext uri="{BB962C8B-B14F-4D97-AF65-F5344CB8AC3E}">
        <p14:creationId xmlns:p14="http://schemas.microsoft.com/office/powerpoint/2010/main" val="69517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DAA50-959E-4D6A-A625-672ED1222019}"/>
              </a:ext>
            </a:extLst>
          </p:cNvPr>
          <p:cNvSpPr>
            <a:spLocks noGrp="1"/>
          </p:cNvSpPr>
          <p:nvPr>
            <p:ph type="title"/>
          </p:nvPr>
        </p:nvSpPr>
        <p:spPr/>
        <p:txBody>
          <a:bodyPr/>
          <a:lstStyle/>
          <a:p>
            <a:pPr algn="l"/>
            <a:r>
              <a:rPr lang="en-US" dirty="0"/>
              <a:t>Introduction</a:t>
            </a:r>
          </a:p>
        </p:txBody>
      </p:sp>
      <p:sp>
        <p:nvSpPr>
          <p:cNvPr id="3" name="Content Placeholder 2">
            <a:extLst>
              <a:ext uri="{FF2B5EF4-FFF2-40B4-BE49-F238E27FC236}">
                <a16:creationId xmlns:a16="http://schemas.microsoft.com/office/drawing/2014/main" id="{069EE71B-C0BC-45AD-B2BA-4E31A13EEE0A}"/>
              </a:ext>
            </a:extLst>
          </p:cNvPr>
          <p:cNvSpPr>
            <a:spLocks noGrp="1"/>
          </p:cNvSpPr>
          <p:nvPr>
            <p:ph idx="1"/>
          </p:nvPr>
        </p:nvSpPr>
        <p:spPr>
          <a:xfrm>
            <a:off x="913795" y="2076450"/>
            <a:ext cx="10353762" cy="4499841"/>
          </a:xfrm>
        </p:spPr>
        <p:txBody>
          <a:bodyPr/>
          <a:lstStyle/>
          <a:p>
            <a:pPr marL="0"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This report focuses on Queens, New York city. Bars are common in this city and can be considered as money making business. New York is one of the busiest and progressive cities in the world. Bars are always filled with people. this report will target the best places to put up Bars for business.</a:t>
            </a:r>
          </a:p>
          <a:p>
            <a:pPr marL="36900" indent="0">
              <a:buNone/>
            </a:pPr>
            <a:endParaRPr lang="en-US" dirty="0"/>
          </a:p>
        </p:txBody>
      </p:sp>
      <p:pic>
        <p:nvPicPr>
          <p:cNvPr id="4" name="Picture 3">
            <a:extLst>
              <a:ext uri="{FF2B5EF4-FFF2-40B4-BE49-F238E27FC236}">
                <a16:creationId xmlns:a16="http://schemas.microsoft.com/office/drawing/2014/main" id="{FBE720AC-238E-4C2A-AB53-ECA48508C5C9}"/>
              </a:ext>
            </a:extLst>
          </p:cNvPr>
          <p:cNvPicPr>
            <a:picLocks noChangeAspect="1"/>
          </p:cNvPicPr>
          <p:nvPr/>
        </p:nvPicPr>
        <p:blipFill>
          <a:blip r:embed="rId2"/>
          <a:stretch>
            <a:fillRect/>
          </a:stretch>
        </p:blipFill>
        <p:spPr>
          <a:xfrm>
            <a:off x="3623608" y="3281530"/>
            <a:ext cx="4944783" cy="2966870"/>
          </a:xfrm>
          <a:prstGeom prst="rect">
            <a:avLst/>
          </a:prstGeom>
        </p:spPr>
      </p:pic>
    </p:spTree>
    <p:extLst>
      <p:ext uri="{BB962C8B-B14F-4D97-AF65-F5344CB8AC3E}">
        <p14:creationId xmlns:p14="http://schemas.microsoft.com/office/powerpoint/2010/main" val="2663637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FEA66-6C5D-4F8A-A43C-F78169A2BE79}"/>
              </a:ext>
            </a:extLst>
          </p:cNvPr>
          <p:cNvSpPr>
            <a:spLocks noGrp="1"/>
          </p:cNvSpPr>
          <p:nvPr>
            <p:ph type="title"/>
          </p:nvPr>
        </p:nvSpPr>
        <p:spPr>
          <a:xfrm>
            <a:off x="1066195" y="3260437"/>
            <a:ext cx="10353762" cy="1257300"/>
          </a:xfrm>
        </p:spPr>
        <p:txBody>
          <a:bodyPr/>
          <a:lstStyle/>
          <a:p>
            <a:pPr algn="l"/>
            <a:r>
              <a:rPr lang="en-US" dirty="0"/>
              <a:t>Data</a:t>
            </a:r>
          </a:p>
        </p:txBody>
      </p:sp>
      <p:sp>
        <p:nvSpPr>
          <p:cNvPr id="3" name="Content Placeholder 2">
            <a:extLst>
              <a:ext uri="{FF2B5EF4-FFF2-40B4-BE49-F238E27FC236}">
                <a16:creationId xmlns:a16="http://schemas.microsoft.com/office/drawing/2014/main" id="{74D1E5A4-7044-497C-BC26-540173CACCD3}"/>
              </a:ext>
            </a:extLst>
          </p:cNvPr>
          <p:cNvSpPr>
            <a:spLocks noGrp="1"/>
          </p:cNvSpPr>
          <p:nvPr>
            <p:ph idx="1"/>
          </p:nvPr>
        </p:nvSpPr>
        <p:spPr>
          <a:xfrm>
            <a:off x="913795" y="2076451"/>
            <a:ext cx="10353762" cy="1257300"/>
          </a:xfrm>
        </p:spPr>
        <p:txBody>
          <a:bodyPr>
            <a:normAutofit/>
          </a:bodyPr>
          <a:lstStyle/>
          <a:p>
            <a:pPr marL="36900" indent="0">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Determine the best up to date places in New York, Queens. This report will give small and big entrepreneurs ideas and suggestions where to start up a Bar.</a:t>
            </a:r>
          </a:p>
        </p:txBody>
      </p:sp>
      <p:sp>
        <p:nvSpPr>
          <p:cNvPr id="4" name="Title 1">
            <a:extLst>
              <a:ext uri="{FF2B5EF4-FFF2-40B4-BE49-F238E27FC236}">
                <a16:creationId xmlns:a16="http://schemas.microsoft.com/office/drawing/2014/main" id="{D42CB39E-2DAB-47B4-9F0E-64C1F03A0873}"/>
              </a:ext>
            </a:extLst>
          </p:cNvPr>
          <p:cNvSpPr txBox="1">
            <a:spLocks/>
          </p:cNvSpPr>
          <p:nvPr/>
        </p:nvSpPr>
        <p:spPr>
          <a:xfrm>
            <a:off x="1066195" y="7620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39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Business Problem</a:t>
            </a:r>
          </a:p>
        </p:txBody>
      </p:sp>
      <p:sp>
        <p:nvSpPr>
          <p:cNvPr id="5" name="Content Placeholder 2">
            <a:extLst>
              <a:ext uri="{FF2B5EF4-FFF2-40B4-BE49-F238E27FC236}">
                <a16:creationId xmlns:a16="http://schemas.microsoft.com/office/drawing/2014/main" id="{45FD2464-8CD7-484D-B6C5-BE66FC7F7150}"/>
              </a:ext>
            </a:extLst>
          </p:cNvPr>
          <p:cNvSpPr txBox="1">
            <a:spLocks/>
          </p:cNvSpPr>
          <p:nvPr/>
        </p:nvSpPr>
        <p:spPr>
          <a:xfrm>
            <a:off x="1066195" y="4205432"/>
            <a:ext cx="10353762" cy="189056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following data will be use int his report:</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New York neighborhoods dataset.</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Neighborhood coordinates in Queens, New York.</a:t>
            </a: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Foursquare API for data related to Queens, New York.</a:t>
            </a:r>
          </a:p>
        </p:txBody>
      </p:sp>
    </p:spTree>
    <p:extLst>
      <p:ext uri="{BB962C8B-B14F-4D97-AF65-F5344CB8AC3E}">
        <p14:creationId xmlns:p14="http://schemas.microsoft.com/office/powerpoint/2010/main" val="1098448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9949-583E-4C56-830A-DC517BC6C286}"/>
              </a:ext>
            </a:extLst>
          </p:cNvPr>
          <p:cNvSpPr>
            <a:spLocks noGrp="1"/>
          </p:cNvSpPr>
          <p:nvPr>
            <p:ph type="title"/>
          </p:nvPr>
        </p:nvSpPr>
        <p:spPr/>
        <p:txBody>
          <a:bodyPr/>
          <a:lstStyle/>
          <a:p>
            <a:pPr algn="l"/>
            <a:r>
              <a:rPr lang="en-US" dirty="0"/>
              <a:t>Methodology</a:t>
            </a:r>
          </a:p>
        </p:txBody>
      </p:sp>
      <p:sp>
        <p:nvSpPr>
          <p:cNvPr id="3" name="Content Placeholder 2">
            <a:extLst>
              <a:ext uri="{FF2B5EF4-FFF2-40B4-BE49-F238E27FC236}">
                <a16:creationId xmlns:a16="http://schemas.microsoft.com/office/drawing/2014/main" id="{1DF40C82-C867-41B4-9BDE-527C954D6618}"/>
              </a:ext>
            </a:extLst>
          </p:cNvPr>
          <p:cNvSpPr>
            <a:spLocks noGrp="1"/>
          </p:cNvSpPr>
          <p:nvPr>
            <p:ph idx="1"/>
          </p:nvPr>
        </p:nvSpPr>
        <p:spPr/>
        <p:txBody>
          <a:bodyPr>
            <a:normAutofit/>
          </a:bodyPr>
          <a:lstStyle/>
          <a:p>
            <a:pPr marL="36900" indent="0">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Focusing on Queens, New York. Once the data stated in the data sections has been collected, create the necessary data frames to use for analysis as well as the required libraries to apply different analysis in Python. Most of the analysis was focused on location data, such as the neighborhoods, boroughs, and their corresponding coordinates. Because the aim is to identify the best places to startup a bar business, the location data and the Foursquare API are very useful. Clustering, K-Means, are very helpful in this analysis. Integrating Foursquare API makes the results even more understandable.</a:t>
            </a:r>
          </a:p>
        </p:txBody>
      </p:sp>
    </p:spTree>
    <p:extLst>
      <p:ext uri="{BB962C8B-B14F-4D97-AF65-F5344CB8AC3E}">
        <p14:creationId xmlns:p14="http://schemas.microsoft.com/office/powerpoint/2010/main" val="345664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E5450-60E9-4539-9F7F-35FFB50EABA2}"/>
              </a:ext>
            </a:extLst>
          </p:cNvPr>
          <p:cNvSpPr>
            <a:spLocks noGrp="1"/>
          </p:cNvSpPr>
          <p:nvPr>
            <p:ph type="title"/>
          </p:nvPr>
        </p:nvSpPr>
        <p:spPr/>
        <p:txBody>
          <a:bodyPr/>
          <a:lstStyle/>
          <a:p>
            <a:r>
              <a:rPr lang="en-US" dirty="0"/>
              <a:t>Data Process and Model</a:t>
            </a:r>
          </a:p>
        </p:txBody>
      </p:sp>
      <p:sp>
        <p:nvSpPr>
          <p:cNvPr id="3" name="Content Placeholder 2">
            <a:extLst>
              <a:ext uri="{FF2B5EF4-FFF2-40B4-BE49-F238E27FC236}">
                <a16:creationId xmlns:a16="http://schemas.microsoft.com/office/drawing/2014/main" id="{219D941F-7D24-4AA7-9A8A-3CD5AE3CC45A}"/>
              </a:ext>
            </a:extLst>
          </p:cNvPr>
          <p:cNvSpPr>
            <a:spLocks noGrp="1"/>
          </p:cNvSpPr>
          <p:nvPr>
            <p:ph idx="1"/>
          </p:nvPr>
        </p:nvSpPr>
        <p:spPr>
          <a:xfrm>
            <a:off x="913795" y="2076451"/>
            <a:ext cx="10353762" cy="1257300"/>
          </a:xfrm>
        </p:spPr>
        <p:txBody>
          <a:bodyPr/>
          <a:lstStyle/>
          <a:p>
            <a:pPr marL="3690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K-Means clustering is used to group the venues. Unsupervised, simple and easy to use. Eight clusters are made to narrow down the areas, and easily identify the best venues. </a:t>
            </a:r>
          </a:p>
        </p:txBody>
      </p:sp>
      <p:pic>
        <p:nvPicPr>
          <p:cNvPr id="4" name="Picture 3">
            <a:extLst>
              <a:ext uri="{FF2B5EF4-FFF2-40B4-BE49-F238E27FC236}">
                <a16:creationId xmlns:a16="http://schemas.microsoft.com/office/drawing/2014/main" id="{FE5C422D-7B67-4C58-B509-95E56A84A1EB}"/>
              </a:ext>
            </a:extLst>
          </p:cNvPr>
          <p:cNvPicPr>
            <a:picLocks noChangeAspect="1"/>
          </p:cNvPicPr>
          <p:nvPr/>
        </p:nvPicPr>
        <p:blipFill>
          <a:blip r:embed="rId2"/>
          <a:stretch>
            <a:fillRect/>
          </a:stretch>
        </p:blipFill>
        <p:spPr>
          <a:xfrm>
            <a:off x="1095800" y="2937625"/>
            <a:ext cx="4832928" cy="2899757"/>
          </a:xfrm>
          <a:prstGeom prst="rect">
            <a:avLst/>
          </a:prstGeom>
        </p:spPr>
      </p:pic>
      <p:pic>
        <p:nvPicPr>
          <p:cNvPr id="5" name="Picture 4">
            <a:extLst>
              <a:ext uri="{FF2B5EF4-FFF2-40B4-BE49-F238E27FC236}">
                <a16:creationId xmlns:a16="http://schemas.microsoft.com/office/drawing/2014/main" id="{F92BBDA8-AAFB-47AC-ACEB-4DCFF52B466C}"/>
              </a:ext>
            </a:extLst>
          </p:cNvPr>
          <p:cNvPicPr>
            <a:picLocks noChangeAspect="1"/>
          </p:cNvPicPr>
          <p:nvPr/>
        </p:nvPicPr>
        <p:blipFill>
          <a:blip r:embed="rId3"/>
          <a:stretch>
            <a:fillRect/>
          </a:stretch>
        </p:blipFill>
        <p:spPr>
          <a:xfrm>
            <a:off x="6332819" y="2937625"/>
            <a:ext cx="4832928" cy="2899757"/>
          </a:xfrm>
          <a:prstGeom prst="rect">
            <a:avLst/>
          </a:prstGeom>
        </p:spPr>
      </p:pic>
    </p:spTree>
    <p:extLst>
      <p:ext uri="{BB962C8B-B14F-4D97-AF65-F5344CB8AC3E}">
        <p14:creationId xmlns:p14="http://schemas.microsoft.com/office/powerpoint/2010/main" val="3251613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D31F-EC62-49E8-A25E-3D2C59EEBC19}"/>
              </a:ext>
            </a:extLst>
          </p:cNvPr>
          <p:cNvSpPr>
            <a:spLocks noGrp="1"/>
          </p:cNvSpPr>
          <p:nvPr>
            <p:ph type="title"/>
          </p:nvPr>
        </p:nvSpPr>
        <p:spPr/>
        <p:txBody>
          <a:bodyPr/>
          <a:lstStyle/>
          <a:p>
            <a:pPr algn="l"/>
            <a:r>
              <a:rPr lang="en-US" dirty="0"/>
              <a:t>Results and Observations</a:t>
            </a:r>
          </a:p>
        </p:txBody>
      </p:sp>
      <p:sp>
        <p:nvSpPr>
          <p:cNvPr id="3" name="Content Placeholder 2">
            <a:extLst>
              <a:ext uri="{FF2B5EF4-FFF2-40B4-BE49-F238E27FC236}">
                <a16:creationId xmlns:a16="http://schemas.microsoft.com/office/drawing/2014/main" id="{97C2F115-0BAC-4691-A13F-F3FC93609421}"/>
              </a:ext>
            </a:extLst>
          </p:cNvPr>
          <p:cNvSpPr>
            <a:spLocks noGrp="1"/>
          </p:cNvSpPr>
          <p:nvPr>
            <p:ph idx="1"/>
          </p:nvPr>
        </p:nvSpPr>
        <p:spPr>
          <a:xfrm>
            <a:off x="913795" y="2076450"/>
            <a:ext cx="10353762" cy="3858524"/>
          </a:xfrm>
        </p:spPr>
        <p:txBody>
          <a:bodyPr/>
          <a:lstStyle/>
          <a:p>
            <a:pPr marL="3690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table below shows the number of Bars in each cluster. Cluster 0 is the most promising. It has the greatest number of neighborhoods.</a:t>
            </a:r>
          </a:p>
          <a:p>
            <a:pPr marL="3690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Cluster’s 1 and 2 are the ones with most numbers of Bars already. Clusters 3, 6, and 7 are also good choice to start up a business.</a:t>
            </a:r>
          </a:p>
          <a:p>
            <a:pPr marL="3690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US" dirty="0"/>
          </a:p>
        </p:txBody>
      </p:sp>
      <p:pic>
        <p:nvPicPr>
          <p:cNvPr id="6" name="Picture 5">
            <a:extLst>
              <a:ext uri="{FF2B5EF4-FFF2-40B4-BE49-F238E27FC236}">
                <a16:creationId xmlns:a16="http://schemas.microsoft.com/office/drawing/2014/main" id="{35DEB0B1-A1C5-478C-AE9D-C73BDB982E57}"/>
              </a:ext>
            </a:extLst>
          </p:cNvPr>
          <p:cNvPicPr>
            <a:picLocks noChangeAspect="1"/>
          </p:cNvPicPr>
          <p:nvPr/>
        </p:nvPicPr>
        <p:blipFill>
          <a:blip r:embed="rId2"/>
          <a:stretch>
            <a:fillRect/>
          </a:stretch>
        </p:blipFill>
        <p:spPr>
          <a:xfrm>
            <a:off x="1034624" y="2853836"/>
            <a:ext cx="1323810" cy="1771429"/>
          </a:xfrm>
          <a:prstGeom prst="rect">
            <a:avLst/>
          </a:prstGeom>
        </p:spPr>
      </p:pic>
    </p:spTree>
    <p:extLst>
      <p:ext uri="{BB962C8B-B14F-4D97-AF65-F5344CB8AC3E}">
        <p14:creationId xmlns:p14="http://schemas.microsoft.com/office/powerpoint/2010/main" val="381109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4B97A-3643-48BB-A90B-D02378800C9D}"/>
              </a:ext>
            </a:extLst>
          </p:cNvPr>
          <p:cNvSpPr>
            <a:spLocks noGrp="1"/>
          </p:cNvSpPr>
          <p:nvPr>
            <p:ph type="title"/>
          </p:nvPr>
        </p:nvSpPr>
        <p:spPr/>
        <p:txBody>
          <a:bodyPr/>
          <a:lstStyle/>
          <a:p>
            <a:r>
              <a:rPr lang="en-US" dirty="0"/>
              <a:t>Results and Observations</a:t>
            </a:r>
          </a:p>
        </p:txBody>
      </p:sp>
      <p:sp>
        <p:nvSpPr>
          <p:cNvPr id="3" name="Content Placeholder 2">
            <a:extLst>
              <a:ext uri="{FF2B5EF4-FFF2-40B4-BE49-F238E27FC236}">
                <a16:creationId xmlns:a16="http://schemas.microsoft.com/office/drawing/2014/main" id="{5CF246FB-40AA-447A-83DC-EE239634AA8F}"/>
              </a:ext>
            </a:extLst>
          </p:cNvPr>
          <p:cNvSpPr>
            <a:spLocks noGrp="1"/>
          </p:cNvSpPr>
          <p:nvPr>
            <p:ph idx="1"/>
          </p:nvPr>
        </p:nvSpPr>
        <p:spPr>
          <a:xfrm>
            <a:off x="913795" y="1891129"/>
            <a:ext cx="10353762" cy="4675332"/>
          </a:xfrm>
        </p:spPr>
        <p:txBody>
          <a:bodyPr/>
          <a:lstStyle/>
          <a:p>
            <a:pPr marL="36900" indent="0">
              <a:buNone/>
            </a:pPr>
            <a:r>
              <a:rPr lang="en-US" dirty="0"/>
              <a:t>Neighborhoods with best potential:</a:t>
            </a:r>
          </a:p>
          <a:p>
            <a:pPr marL="36900" indent="0">
              <a:buNone/>
            </a:pPr>
            <a:endParaRPr lang="en-US" dirty="0"/>
          </a:p>
        </p:txBody>
      </p:sp>
      <p:pic>
        <p:nvPicPr>
          <p:cNvPr id="4" name="Picture 3">
            <a:extLst>
              <a:ext uri="{FF2B5EF4-FFF2-40B4-BE49-F238E27FC236}">
                <a16:creationId xmlns:a16="http://schemas.microsoft.com/office/drawing/2014/main" id="{167A6C89-0177-4EFC-B32F-E4A9A3714D62}"/>
              </a:ext>
            </a:extLst>
          </p:cNvPr>
          <p:cNvPicPr>
            <a:picLocks noChangeAspect="1"/>
          </p:cNvPicPr>
          <p:nvPr/>
        </p:nvPicPr>
        <p:blipFill>
          <a:blip r:embed="rId2"/>
          <a:stretch>
            <a:fillRect/>
          </a:stretch>
        </p:blipFill>
        <p:spPr>
          <a:xfrm>
            <a:off x="1051438" y="2355171"/>
            <a:ext cx="5460198" cy="4035799"/>
          </a:xfrm>
          <a:prstGeom prst="rect">
            <a:avLst/>
          </a:prstGeom>
        </p:spPr>
      </p:pic>
    </p:spTree>
    <p:extLst>
      <p:ext uri="{BB962C8B-B14F-4D97-AF65-F5344CB8AC3E}">
        <p14:creationId xmlns:p14="http://schemas.microsoft.com/office/powerpoint/2010/main" val="201482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1C8F-9415-4C72-95E6-C0FA0A0C9083}"/>
              </a:ext>
            </a:extLst>
          </p:cNvPr>
          <p:cNvSpPr>
            <a:spLocks noGrp="1"/>
          </p:cNvSpPr>
          <p:nvPr>
            <p:ph type="title"/>
          </p:nvPr>
        </p:nvSpPr>
        <p:spPr/>
        <p:txBody>
          <a:bodyPr/>
          <a:lstStyle/>
          <a:p>
            <a:pPr algn="l"/>
            <a:r>
              <a:rPr lang="en-US" dirty="0"/>
              <a:t>Conclusion</a:t>
            </a:r>
          </a:p>
        </p:txBody>
      </p:sp>
      <p:sp>
        <p:nvSpPr>
          <p:cNvPr id="3" name="Content Placeholder 2">
            <a:extLst>
              <a:ext uri="{FF2B5EF4-FFF2-40B4-BE49-F238E27FC236}">
                <a16:creationId xmlns:a16="http://schemas.microsoft.com/office/drawing/2014/main" id="{129ACFFA-0637-42AF-BA52-D5702C53FD95}"/>
              </a:ext>
            </a:extLst>
          </p:cNvPr>
          <p:cNvSpPr>
            <a:spLocks noGrp="1"/>
          </p:cNvSpPr>
          <p:nvPr>
            <p:ph idx="1"/>
          </p:nvPr>
        </p:nvSpPr>
        <p:spPr>
          <a:xfrm>
            <a:off x="913795" y="2076450"/>
            <a:ext cx="10353762" cy="1498023"/>
          </a:xfrm>
        </p:spPr>
        <p:txBody>
          <a:bodyPr/>
          <a:lstStyle/>
          <a:p>
            <a:pPr marL="3690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variety of techniques to analyze data. We can conclude that luster 0 neighborhoods offers the great chance of starting up a business. Refer to the list of neighborhoods in cluster 0, there are the best candidates to answer our business problem. This is an advantage to lessen the risk of competition in the area. </a:t>
            </a:r>
          </a:p>
        </p:txBody>
      </p:sp>
    </p:spTree>
    <p:extLst>
      <p:ext uri="{BB962C8B-B14F-4D97-AF65-F5344CB8AC3E}">
        <p14:creationId xmlns:p14="http://schemas.microsoft.com/office/powerpoint/2010/main" val="2593343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RegularSeedLeftStep">
      <a:dk1>
        <a:srgbClr val="000000"/>
      </a:dk1>
      <a:lt1>
        <a:srgbClr val="FFFFFF"/>
      </a:lt1>
      <a:dk2>
        <a:srgbClr val="412424"/>
      </a:dk2>
      <a:lt2>
        <a:srgbClr val="E4E2E8"/>
      </a:lt2>
      <a:accent1>
        <a:srgbClr val="87AB36"/>
      </a:accent1>
      <a:accent2>
        <a:srgbClr val="AFA02C"/>
      </a:accent2>
      <a:accent3>
        <a:srgbClr val="CE8441"/>
      </a:accent3>
      <a:accent4>
        <a:srgbClr val="BD3830"/>
      </a:accent4>
      <a:accent5>
        <a:srgbClr val="CE4174"/>
      </a:accent5>
      <a:accent6>
        <a:srgbClr val="BD309D"/>
      </a:accent6>
      <a:hlink>
        <a:srgbClr val="8464CB"/>
      </a:hlink>
      <a:folHlink>
        <a:srgbClr val="7F7F7F"/>
      </a:folHlink>
    </a:clrScheme>
    <a:fontScheme name="Slate">
      <a:majorFont>
        <a:latin typeface="Georgia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Dubai"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D104720BDA9B4BAA53BA23A864E54F" ma:contentTypeVersion="17" ma:contentTypeDescription="Create a new document." ma:contentTypeScope="" ma:versionID="7f2443a67d9c545ffab57c199ef35e06">
  <xsd:schema xmlns:xsd="http://www.w3.org/2001/XMLSchema" xmlns:xs="http://www.w3.org/2001/XMLSchema" xmlns:p="http://schemas.microsoft.com/office/2006/metadata/properties" xmlns:ns1="http://schemas.microsoft.com/sharepoint/v3" xmlns:ns3="03f099dd-095c-4d2d-91ba-4c8dc4d99cde" xmlns:ns4="d65960bc-3bcc-4747-a647-40a8e0196bff" targetNamespace="http://schemas.microsoft.com/office/2006/metadata/properties" ma:root="true" ma:fieldsID="6903f213e0a2b23e7a35bc6012b751f7" ns1:_="" ns3:_="" ns4:_="">
    <xsd:import namespace="http://schemas.microsoft.com/sharepoint/v3"/>
    <xsd:import namespace="03f099dd-095c-4d2d-91ba-4c8dc4d99cde"/>
    <xsd:import namespace="d65960bc-3bcc-4747-a647-40a8e0196bff"/>
    <xsd:element name="properties">
      <xsd:complexType>
        <xsd:sequence>
          <xsd:element name="documentManagement">
            <xsd:complexType>
              <xsd:all>
                <xsd:element ref="ns3:SharedWithUsers" minOccurs="0"/>
                <xsd:element ref="ns3:SharingHintHash" minOccurs="0"/>
                <xsd:element ref="ns3:SharedWithDetails" minOccurs="0"/>
                <xsd:element ref="ns1:_ip_UnifiedCompliancePolicyProperties" minOccurs="0"/>
                <xsd:element ref="ns1:_ip_UnifiedCompliancePolicyUIAction" minOccurs="0"/>
                <xsd:element ref="ns3:LastSharedByUser" minOccurs="0"/>
                <xsd:element ref="ns3:LastSharedByTime"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f099dd-095c-4d2d-91ba-4c8dc4d99cd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65960bc-3bcc-4747-a647-40a8e0196bff" elementFormDefault="qualified">
    <xsd:import namespace="http://schemas.microsoft.com/office/2006/documentManagement/types"/>
    <xsd:import namespace="http://schemas.microsoft.com/office/infopath/2007/PartnerControls"/>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AutoTags" ma:index="17" nillable="true" ma:displayName="MediaServiceAutoTags" ma:description="" ma:internalName="MediaServiceAutoTags" ma:readOnly="true">
      <xsd:simpleType>
        <xsd:restriction base="dms:Text"/>
      </xsd:simpleType>
    </xsd:element>
    <xsd:element name="MediaServiceDateTaken" ma:index="18" nillable="true" ma:displayName="MediaServiceDateTaken" ma:description="" ma:hidden="true" ma:internalName="MediaServiceDateTaken" ma:readOnly="true">
      <xsd:simpleType>
        <xsd:restriction base="dms:Text"/>
      </xsd:simpleType>
    </xsd:element>
    <xsd:element name="MediaServiceLocation" ma:index="19" nillable="true" ma:displayName="MediaServiceLocation" ma:description="" ma:internalName="MediaServiceLocation" ma:readOnly="true">
      <xsd:simpleType>
        <xsd:restriction base="dms:Text"/>
      </xsd:simpleType>
    </xsd:element>
    <xsd:element name="MediaServiceOCR" ma:index="20" nillable="true" ma:displayName="MediaServiceOCR" ma:description="" ma:internalName="MediaServiceOCR" ma:readOnly="true">
      <xsd:simpleType>
        <xsd:restriction base="dms:Note">
          <xsd:maxLength value="255"/>
        </xsd:restriction>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CE533A0E-365C-47CD-BAC2-75B01D368B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3f099dd-095c-4d2d-91ba-4c8dc4d99cde"/>
    <ds:schemaRef ds:uri="d65960bc-3bcc-4747-a647-40a8e0196b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07A354-C70D-47A3-BB3E-F8BB6D9B323B}">
  <ds:schemaRefs>
    <ds:schemaRef ds:uri="http://schemas.microsoft.com/sharepoint/v3/contenttype/forms"/>
  </ds:schemaRefs>
</ds:datastoreItem>
</file>

<file path=customXml/itemProps3.xml><?xml version="1.0" encoding="utf-8"?>
<ds:datastoreItem xmlns:ds="http://schemas.openxmlformats.org/officeDocument/2006/customXml" ds:itemID="{720077AC-1737-4C01-8357-CA2EEEB04596}">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15</TotalTime>
  <Words>413</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Dubai</vt:lpstr>
      <vt:lpstr>Georgia Pro</vt:lpstr>
      <vt:lpstr>Wingdings 2</vt:lpstr>
      <vt:lpstr>SlateVTI</vt:lpstr>
      <vt:lpstr>The Battle of the Neighborhoods</vt:lpstr>
      <vt:lpstr>Introduction</vt:lpstr>
      <vt:lpstr>Data</vt:lpstr>
      <vt:lpstr>Methodology</vt:lpstr>
      <vt:lpstr>Data Process and Model</vt:lpstr>
      <vt:lpstr>Results and Observations</vt:lpstr>
      <vt:lpstr>Results and Observations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Neighborhoods</dc:title>
  <dc:creator>Larry Panganiban</dc:creator>
  <cp:lastModifiedBy>Larry Panganiban</cp:lastModifiedBy>
  <cp:revision>5</cp:revision>
  <dcterms:created xsi:type="dcterms:W3CDTF">2020-03-29T16:43:20Z</dcterms:created>
  <dcterms:modified xsi:type="dcterms:W3CDTF">2020-03-29T17:09:57Z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0x010100E6D104720BDA9B4BAA53BA23A864E54F</vt:lpwstr>
  </property>
</Properties>
</file>