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7" r:id="rId3"/>
    <p:sldMasterId id="2147483699" r:id="rId4"/>
  </p:sldMasterIdLst>
  <p:notesMasterIdLst>
    <p:notesMasterId r:id="rId53"/>
  </p:notesMasterIdLst>
  <p:handoutMasterIdLst>
    <p:handoutMasterId r:id="rId54"/>
  </p:handoutMasterIdLst>
  <p:sldIdLst>
    <p:sldId id="257" r:id="rId5"/>
    <p:sldId id="778" r:id="rId6"/>
    <p:sldId id="817" r:id="rId7"/>
    <p:sldId id="762" r:id="rId8"/>
    <p:sldId id="816" r:id="rId9"/>
    <p:sldId id="809" r:id="rId10"/>
    <p:sldId id="841" r:id="rId11"/>
    <p:sldId id="811" r:id="rId12"/>
    <p:sldId id="820" r:id="rId13"/>
    <p:sldId id="823" r:id="rId14"/>
    <p:sldId id="842" r:id="rId15"/>
    <p:sldId id="822" r:id="rId16"/>
    <p:sldId id="824" r:id="rId17"/>
    <p:sldId id="825" r:id="rId18"/>
    <p:sldId id="826" r:id="rId19"/>
    <p:sldId id="827" r:id="rId20"/>
    <p:sldId id="828" r:id="rId21"/>
    <p:sldId id="829" r:id="rId22"/>
    <p:sldId id="830" r:id="rId23"/>
    <p:sldId id="831" r:id="rId24"/>
    <p:sldId id="832" r:id="rId25"/>
    <p:sldId id="833" r:id="rId26"/>
    <p:sldId id="834" r:id="rId27"/>
    <p:sldId id="835" r:id="rId28"/>
    <p:sldId id="836" r:id="rId29"/>
    <p:sldId id="837" r:id="rId30"/>
    <p:sldId id="838" r:id="rId31"/>
    <p:sldId id="839" r:id="rId32"/>
    <p:sldId id="840" r:id="rId33"/>
    <p:sldId id="779" r:id="rId34"/>
    <p:sldId id="792" r:id="rId35"/>
    <p:sldId id="793" r:id="rId36"/>
    <p:sldId id="795" r:id="rId37"/>
    <p:sldId id="794" r:id="rId38"/>
    <p:sldId id="798" r:id="rId39"/>
    <p:sldId id="796" r:id="rId40"/>
    <p:sldId id="799" r:id="rId41"/>
    <p:sldId id="800" r:id="rId42"/>
    <p:sldId id="763" r:id="rId43"/>
    <p:sldId id="802" r:id="rId44"/>
    <p:sldId id="810" r:id="rId45"/>
    <p:sldId id="808" r:id="rId46"/>
    <p:sldId id="812" r:id="rId47"/>
    <p:sldId id="814" r:id="rId48"/>
    <p:sldId id="821" r:id="rId49"/>
    <p:sldId id="790" r:id="rId50"/>
    <p:sldId id="783" r:id="rId51"/>
    <p:sldId id="815" r:id="rId5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03AD"/>
    <a:srgbClr val="650492"/>
    <a:srgbClr val="A3A2FF"/>
    <a:srgbClr val="FF838B"/>
    <a:srgbClr val="56DE00"/>
    <a:srgbClr val="348600"/>
    <a:srgbClr val="9E0000"/>
    <a:srgbClr val="FF33CC"/>
    <a:srgbClr val="FF99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2" autoAdjust="0"/>
    <p:restoredTop sz="87449" autoAdjust="0"/>
  </p:normalViewPr>
  <p:slideViewPr>
    <p:cSldViewPr snapToGrid="0">
      <p:cViewPr varScale="1">
        <p:scale>
          <a:sx n="198" d="100"/>
          <a:sy n="198" d="100"/>
        </p:scale>
        <p:origin x="-360" y="-112"/>
      </p:cViewPr>
      <p:guideLst>
        <p:guide orient="horz" pos="1842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5" d="100"/>
        <a:sy n="1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wmf"/><Relationship Id="rId3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60.emf"/><Relationship Id="rId3" Type="http://schemas.openxmlformats.org/officeDocument/2006/relationships/image" Target="../media/image6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5" Type="http://schemas.openxmlformats.org/officeDocument/2006/relationships/image" Target="../media/image18.wmf"/><Relationship Id="rId6" Type="http://schemas.openxmlformats.org/officeDocument/2006/relationships/image" Target="../media/image19.wmf"/><Relationship Id="rId7" Type="http://schemas.openxmlformats.org/officeDocument/2006/relationships/image" Target="../media/image20.wmf"/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8.wmf"/><Relationship Id="rId1" Type="http://schemas.openxmlformats.org/officeDocument/2006/relationships/image" Target="../media/image15.wmf"/><Relationship Id="rId2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5" Type="http://schemas.openxmlformats.org/officeDocument/2006/relationships/image" Target="../media/image30.wmf"/><Relationship Id="rId6" Type="http://schemas.openxmlformats.org/officeDocument/2006/relationships/image" Target="../media/image31.wmf"/><Relationship Id="rId7" Type="http://schemas.openxmlformats.org/officeDocument/2006/relationships/image" Target="../media/image32.emf"/><Relationship Id="rId8" Type="http://schemas.openxmlformats.org/officeDocument/2006/relationships/image" Target="../media/image33.wmf"/><Relationship Id="rId9" Type="http://schemas.openxmlformats.org/officeDocument/2006/relationships/image" Target="../media/image34.emf"/><Relationship Id="rId10" Type="http://schemas.openxmlformats.org/officeDocument/2006/relationships/image" Target="../media/image35.wmf"/><Relationship Id="rId1" Type="http://schemas.openxmlformats.org/officeDocument/2006/relationships/image" Target="../media/image15.wmf"/><Relationship Id="rId2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36.wmf"/><Relationship Id="rId5" Type="http://schemas.openxmlformats.org/officeDocument/2006/relationships/image" Target="../media/image37.wmf"/><Relationship Id="rId6" Type="http://schemas.openxmlformats.org/officeDocument/2006/relationships/image" Target="../media/image38.wmf"/><Relationship Id="rId1" Type="http://schemas.openxmlformats.org/officeDocument/2006/relationships/image" Target="../media/image15.wmf"/><Relationship Id="rId2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Relationship Id="rId2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17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17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7BD4CC44-5DBC-4BF1-AAEC-55408940EBD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888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pPr>
              <a:defRPr/>
            </a:pPr>
            <a:fld id="{CF30CF03-CA3E-4828-82A3-91FC1A7FD0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313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2C99DB-442C-4215-A922-8CA64C834143}" type="slidenum">
              <a:rPr lang="de-DE" altLang="en-US" sz="1300" smtClean="0"/>
              <a:pPr eaLnBrk="1" hangingPunct="1">
                <a:spcBef>
                  <a:spcPct val="0"/>
                </a:spcBef>
              </a:pPr>
              <a:t>1</a:t>
            </a:fld>
            <a:endParaRPr lang="de-DE" altLang="en-US" sz="13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23913" y="0"/>
            <a:ext cx="5375276" cy="4030663"/>
          </a:xfrm>
          <a:solidFill>
            <a:srgbClr val="FFFFFF"/>
          </a:solidFill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830763"/>
            <a:ext cx="6062663" cy="4545012"/>
          </a:xfrm>
          <a:noFill/>
        </p:spPr>
        <p:txBody>
          <a:bodyPr wrap="none" anchor="ctr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088AD-957E-4449-A631-28864B4F81D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72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167FD-2FC8-416E-B84D-976D6D0D7C3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27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F056D-B13D-4004-9F04-B9281F73A26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88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640DD-D190-4F3C-870A-BBF69BED2F6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153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B3FA-A205-46E5-B6EE-8D4502603851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20FC-A4BE-4E52-92EA-FC8833A28131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4281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B3FA-A205-46E5-B6EE-8D4502603851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20FC-A4BE-4E52-92EA-FC8833A28131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6888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B3FA-A205-46E5-B6EE-8D4502603851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20FC-A4BE-4E52-92EA-FC8833A28131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033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B3FA-A205-46E5-B6EE-8D4502603851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20FC-A4BE-4E52-92EA-FC8833A28131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5216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B3FA-A205-46E5-B6EE-8D4502603851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20FC-A4BE-4E52-92EA-FC8833A28131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3123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B3FA-A205-46E5-B6EE-8D4502603851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20FC-A4BE-4E52-92EA-FC8833A28131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9269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B3FA-A205-46E5-B6EE-8D4502603851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20FC-A4BE-4E52-92EA-FC8833A28131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25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D5EAF-03AF-4E9D-B354-0A216E0379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901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B3FA-A205-46E5-B6EE-8D4502603851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20FC-A4BE-4E52-92EA-FC8833A28131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469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B3FA-A205-46E5-B6EE-8D4502603851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20FC-A4BE-4E52-92EA-FC8833A28131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8757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B3FA-A205-46E5-B6EE-8D4502603851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20FC-A4BE-4E52-92EA-FC8833A28131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8581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B3FA-A205-46E5-B6EE-8D4502603851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20FC-A4BE-4E52-92EA-FC8833A28131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1054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DD65-F1AE-3A41-B112-8DCDC134C765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71AC-0653-A941-8813-D4605D8B5CBC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3321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DD65-F1AE-3A41-B112-8DCDC134C765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71AC-0653-A941-8813-D4605D8B5CBC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10815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DD65-F1AE-3A41-B112-8DCDC134C765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71AC-0653-A941-8813-D4605D8B5CBC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071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DD65-F1AE-3A41-B112-8DCDC134C765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71AC-0653-A941-8813-D4605D8B5CBC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8347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DD65-F1AE-3A41-B112-8DCDC134C765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71AC-0653-A941-8813-D4605D8B5CBC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6290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DD65-F1AE-3A41-B112-8DCDC134C765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71AC-0653-A941-8813-D4605D8B5CBC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2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9D285-E4F4-441D-9787-6D3A3281B89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2968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DD65-F1AE-3A41-B112-8DCDC134C765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71AC-0653-A941-8813-D4605D8B5CBC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8094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DD65-F1AE-3A41-B112-8DCDC134C765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71AC-0653-A941-8813-D4605D8B5CBC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8445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DD65-F1AE-3A41-B112-8DCDC134C765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71AC-0653-A941-8813-D4605D8B5CBC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30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DD65-F1AE-3A41-B112-8DCDC134C765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71AC-0653-A941-8813-D4605D8B5CBC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7168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DD65-F1AE-3A41-B112-8DCDC134C765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71AC-0653-A941-8813-D4605D8B5CBC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58064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8D38-C79B-44D4-BFC0-C076FF03CC3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1442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8A9-F7D5-478D-9EE2-194C71D3C33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3435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53E2-884D-426A-9645-212170D9E50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3183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6534-0DE7-4CCA-8AE7-A6265AB11D8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95921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68F4-2C79-42BD-BF25-57601DFBCE6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625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BAE1B-64C0-4EE2-99C3-5E5A97164D0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3507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847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FBEE-762A-416F-99D2-115ADC62B01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957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847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B4F0-6B20-4163-A8BC-98303A7397F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8229600" cy="4572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847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209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48EA-138E-4841-A93D-8C87E62F4F0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92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46C7-9BD5-4020-B816-ACB2825E562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23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DBFF-5F05-4AFC-B9B5-EFA9F097C53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8988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40B9-2B0E-4BDE-B2FA-A637E535B86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3078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CC9A-EFAB-4CEB-8024-FAE1A9FCF26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853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7B316-8012-492C-939A-4ADFB39111A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5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5A8FA-E913-4C73-A89B-62B1A8D8F0C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25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66D9A-2916-42D3-B6D8-ACC4A4E1AE0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46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E42DF-3CE7-43C1-A3E9-338D9BD42C9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50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FC0C6-9EE3-4787-8774-860E7934344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19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Click to edit Master text styles</a:t>
            </a:r>
          </a:p>
          <a:p>
            <a:pPr lvl="1"/>
            <a:r>
              <a:rPr lang="de-DE" altLang="en-US" smtClean="0"/>
              <a:t>Second level</a:t>
            </a:r>
          </a:p>
          <a:p>
            <a:pPr lvl="2"/>
            <a:r>
              <a:rPr lang="de-DE" altLang="en-US" smtClean="0"/>
              <a:t>Third level</a:t>
            </a:r>
          </a:p>
          <a:p>
            <a:pPr lvl="3"/>
            <a:r>
              <a:rPr lang="de-DE" altLang="en-US" smtClean="0"/>
              <a:t>Fourth level</a:t>
            </a:r>
          </a:p>
          <a:p>
            <a:pPr lvl="4"/>
            <a:r>
              <a:rPr lang="de-DE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C34023F5-9CB7-4B60-8973-C2D1601369D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F8B3FA-A205-46E5-B6EE-8D4502603851}" type="datetimeFigureOut">
              <a:rPr lang="en-GB" b="0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12/05/16</a:t>
            </a:fld>
            <a:endParaRPr lang="en-GB" b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GB" b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A1420FC-A4BE-4E52-92EA-FC8833A28131}" type="slidenum">
              <a:rPr lang="en-GB" b="0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b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CDDCDD65-F1AE-3A41-B112-8DCDC134C765}" type="datetimeFigureOut">
              <a:rPr lang="de-DE" b="0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12/05/16</a:t>
            </a:fld>
            <a:endParaRPr lang="de-DE" b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b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A8EF71AC-0653-A941-8813-D4605D8B5CBC}" type="slidenum">
              <a:rPr lang="de-DE" b="0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b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1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288BD69-4872-4D77-9CFB-229B703F7CAA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12/05/16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85FBA49-97FE-4D93-B2E0-B268242E31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36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12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0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.bin"/><Relationship Id="rId12" Type="http://schemas.openxmlformats.org/officeDocument/2006/relationships/image" Target="../media/image18.wmf"/><Relationship Id="rId13" Type="http://schemas.openxmlformats.org/officeDocument/2006/relationships/oleObject" Target="../embeddings/oleObject12.bin"/><Relationship Id="rId14" Type="http://schemas.openxmlformats.org/officeDocument/2006/relationships/image" Target="../media/image19.wmf"/><Relationship Id="rId15" Type="http://schemas.openxmlformats.org/officeDocument/2006/relationships/oleObject" Target="../embeddings/oleObject13.bin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1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5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6.w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6.w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7.w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20" Type="http://schemas.openxmlformats.org/officeDocument/2006/relationships/image" Target="../media/image34.emf"/><Relationship Id="rId21" Type="http://schemas.openxmlformats.org/officeDocument/2006/relationships/oleObject" Target="../embeddings/oleObject32.bin"/><Relationship Id="rId22" Type="http://schemas.openxmlformats.org/officeDocument/2006/relationships/image" Target="../media/image35.wmf"/><Relationship Id="rId10" Type="http://schemas.openxmlformats.org/officeDocument/2006/relationships/image" Target="../media/image29.wmf"/><Relationship Id="rId11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13" Type="http://schemas.openxmlformats.org/officeDocument/2006/relationships/oleObject" Target="../embeddings/oleObject28.bin"/><Relationship Id="rId14" Type="http://schemas.openxmlformats.org/officeDocument/2006/relationships/image" Target="../media/image31.wmf"/><Relationship Id="rId15" Type="http://schemas.openxmlformats.org/officeDocument/2006/relationships/oleObject" Target="../embeddings/oleObject29.bin"/><Relationship Id="rId16" Type="http://schemas.openxmlformats.org/officeDocument/2006/relationships/image" Target="../media/image32.emf"/><Relationship Id="rId17" Type="http://schemas.openxmlformats.org/officeDocument/2006/relationships/oleObject" Target="../embeddings/oleObject30.bin"/><Relationship Id="rId18" Type="http://schemas.openxmlformats.org/officeDocument/2006/relationships/image" Target="../media/image33.wmf"/><Relationship Id="rId19" Type="http://schemas.openxmlformats.org/officeDocument/2006/relationships/oleObject" Target="../embeddings/oleObject3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0.xml"/><Relationship Id="rId3" Type="http://schemas.openxmlformats.org/officeDocument/2006/relationships/oleObject" Target="../embeddings/oleObject2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7.bin"/><Relationship Id="rId12" Type="http://schemas.openxmlformats.org/officeDocument/2006/relationships/image" Target="../media/image37.wmf"/><Relationship Id="rId13" Type="http://schemas.openxmlformats.org/officeDocument/2006/relationships/image" Target="../media/image32.png"/><Relationship Id="rId14" Type="http://schemas.openxmlformats.org/officeDocument/2006/relationships/oleObject" Target="../embeddings/oleObject38.bin"/><Relationship Id="rId15" Type="http://schemas.openxmlformats.org/officeDocument/2006/relationships/image" Target="../media/image3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0.xml"/><Relationship Id="rId3" Type="http://schemas.openxmlformats.org/officeDocument/2006/relationships/oleObject" Target="../embeddings/oleObject3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35.bin"/><Relationship Id="rId8" Type="http://schemas.openxmlformats.org/officeDocument/2006/relationships/image" Target="../media/image28.wmf"/><Relationship Id="rId9" Type="http://schemas.openxmlformats.org/officeDocument/2006/relationships/oleObject" Target="../embeddings/oleObject36.bin"/><Relationship Id="rId10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6" Type="http://schemas.openxmlformats.org/officeDocument/2006/relationships/image" Target="../media/image4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4" Type="http://schemas.openxmlformats.org/officeDocument/2006/relationships/image" Target="../media/image43.wmf"/><Relationship Id="rId5" Type="http://schemas.openxmlformats.org/officeDocument/2006/relationships/oleObject" Target="../embeddings/oleObject44.bin"/><Relationship Id="rId6" Type="http://schemas.openxmlformats.org/officeDocument/2006/relationships/image" Target="../media/image44.wmf"/><Relationship Id="rId7" Type="http://schemas.openxmlformats.org/officeDocument/2006/relationships/oleObject" Target="../embeddings/oleObject45.bin"/><Relationship Id="rId8" Type="http://schemas.openxmlformats.org/officeDocument/2006/relationships/image" Target="../media/image4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5.png"/><Relationship Id="rId3" Type="http://schemas.openxmlformats.org/officeDocument/2006/relationships/image" Target="../media/image56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59.e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60.emf"/><Relationship Id="rId7" Type="http://schemas.openxmlformats.org/officeDocument/2006/relationships/oleObject" Target="../embeddings/oleObject48.bin"/><Relationship Id="rId8" Type="http://schemas.openxmlformats.org/officeDocument/2006/relationships/image" Target="../media/image6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oleObject" Target="../embeddings/oleObject49.bin"/><Relationship Id="rId5" Type="http://schemas.openxmlformats.org/officeDocument/2006/relationships/image" Target="../media/image6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9.gi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7"/>
          <p:cNvSpPr>
            <a:spLocks noChangeArrowheads="1"/>
          </p:cNvSpPr>
          <p:nvPr/>
        </p:nvSpPr>
        <p:spPr bwMode="auto">
          <a:xfrm>
            <a:off x="673100" y="2328863"/>
            <a:ext cx="8002588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defTabSz="4572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60000"/>
              </a:spcBef>
              <a:buFontTx/>
              <a:buNone/>
            </a:pPr>
            <a:r>
              <a:rPr lang="en-GB" altLang="en-US" dirty="0"/>
              <a:t>Identification of disease-associated gen-regulatory networks</a:t>
            </a:r>
          </a:p>
          <a:p>
            <a:pPr algn="ctr" eaLnBrk="1" hangingPunct="1">
              <a:spcBef>
                <a:spcPct val="60000"/>
              </a:spcBef>
              <a:buFontTx/>
              <a:buNone/>
            </a:pPr>
            <a:r>
              <a:rPr lang="de-DE" altLang="en-US" dirty="0"/>
              <a:t>Teilprojekt </a:t>
            </a:r>
            <a:r>
              <a:rPr lang="de-DE" altLang="en-US" dirty="0" smtClean="0"/>
              <a:t>3</a:t>
            </a:r>
            <a:endParaRPr lang="en-GB" altLang="en-US" dirty="0"/>
          </a:p>
          <a:p>
            <a:pPr algn="ctr" eaLnBrk="1" hangingPunct="1">
              <a:spcBef>
                <a:spcPct val="60000"/>
              </a:spcBef>
              <a:buFontTx/>
              <a:buNone/>
            </a:pPr>
            <a:r>
              <a:rPr lang="en-GB" altLang="en-US" sz="2400" b="0" dirty="0"/>
              <a:t>Johannes </a:t>
            </a:r>
            <a:r>
              <a:rPr lang="en-GB" altLang="en-US" sz="2400" b="0" dirty="0" err="1"/>
              <a:t>Söding</a:t>
            </a:r>
            <a:r>
              <a:rPr lang="en-GB" altLang="en-US" sz="2400" b="0" dirty="0"/>
              <a:t/>
            </a:r>
            <a:br>
              <a:rPr lang="en-GB" altLang="en-US" sz="2400" b="0" dirty="0"/>
            </a:br>
            <a:r>
              <a:rPr lang="en-GB" altLang="en-US" sz="2400" b="0" dirty="0"/>
              <a:t>Jeanette Erdmann</a:t>
            </a:r>
          </a:p>
          <a:p>
            <a:pPr algn="ctr" eaLnBrk="1" hangingPunct="1">
              <a:spcBef>
                <a:spcPct val="6000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 sz="2400" b="0" dirty="0" smtClean="0"/>
              <a:t>09</a:t>
            </a:r>
            <a:r>
              <a:rPr lang="en-GB" altLang="en-US" sz="2400" b="0" dirty="0" smtClean="0"/>
              <a:t> May 2016</a:t>
            </a:r>
            <a:endParaRPr lang="en-GB" altLang="en-US" dirty="0">
              <a:solidFill>
                <a:schemeClr val="tx2"/>
              </a:solidFill>
            </a:endParaRP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684" y="5802916"/>
            <a:ext cx="1803338" cy="82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468" y="5796770"/>
            <a:ext cx="2060575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Bild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144" y="1"/>
            <a:ext cx="3882644" cy="1163044"/>
          </a:xfrm>
          <a:prstGeom prst="rect">
            <a:avLst/>
          </a:prstGeom>
        </p:spPr>
      </p:pic>
      <p:sp>
        <p:nvSpPr>
          <p:cNvPr id="6" name="Rechteck 2"/>
          <p:cNvSpPr/>
          <p:nvPr/>
        </p:nvSpPr>
        <p:spPr>
          <a:xfrm>
            <a:off x="3873500" y="0"/>
            <a:ext cx="5270502" cy="1142999"/>
          </a:xfrm>
          <a:prstGeom prst="rect">
            <a:avLst/>
          </a:prstGeom>
          <a:solidFill>
            <a:srgbClr val="0093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sz="1800" b="0" dirty="0">
              <a:solidFill>
                <a:prstClr val="white"/>
              </a:solidFill>
              <a:latin typeface="Tw Cen MT"/>
            </a:endParaRPr>
          </a:p>
        </p:txBody>
      </p:sp>
      <p:pic>
        <p:nvPicPr>
          <p:cNvPr id="7" name="Picture 6" descr="serveima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5" y="5574301"/>
            <a:ext cx="1500825" cy="116245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3"/>
          <p:cNvSpPr/>
          <p:nvPr/>
        </p:nvSpPr>
        <p:spPr>
          <a:xfrm>
            <a:off x="45044" y="44624"/>
            <a:ext cx="903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err="1"/>
              <a:t>Bayesian</a:t>
            </a:r>
            <a:r>
              <a:rPr lang="de-DE" sz="3600" dirty="0"/>
              <a:t> </a:t>
            </a:r>
            <a:r>
              <a:rPr lang="de-DE" sz="3600" dirty="0" err="1" smtClean="0"/>
              <a:t>joint</a:t>
            </a:r>
            <a:r>
              <a:rPr lang="de-DE" sz="3600" dirty="0" smtClean="0"/>
              <a:t> </a:t>
            </a:r>
            <a:r>
              <a:rPr lang="de-DE" sz="3600" dirty="0"/>
              <a:t>GWAS-</a:t>
            </a:r>
            <a:r>
              <a:rPr lang="de-DE" sz="3600" dirty="0" err="1" smtClean="0"/>
              <a:t>eQTL</a:t>
            </a:r>
            <a:r>
              <a:rPr lang="de-DE" sz="3600" dirty="0" smtClean="0"/>
              <a:t> </a:t>
            </a:r>
            <a:r>
              <a:rPr lang="de-DE" sz="3600" dirty="0" err="1" smtClean="0"/>
              <a:t>analysis</a:t>
            </a:r>
            <a:r>
              <a:rPr lang="de-DE" sz="3600" dirty="0" smtClean="0"/>
              <a:t> </a:t>
            </a:r>
            <a:r>
              <a:rPr lang="de-DE" sz="3600" dirty="0" err="1" smtClean="0"/>
              <a:t>aggregates</a:t>
            </a:r>
            <a:r>
              <a:rPr lang="de-DE" sz="3600" dirty="0" smtClean="0"/>
              <a:t> </a:t>
            </a:r>
            <a:r>
              <a:rPr lang="de-DE" sz="3600" dirty="0" err="1" smtClean="0"/>
              <a:t>signal</a:t>
            </a:r>
            <a:r>
              <a:rPr lang="de-DE" sz="3600" dirty="0" smtClean="0"/>
              <a:t> </a:t>
            </a:r>
            <a:r>
              <a:rPr lang="de-DE" sz="3600" dirty="0" err="1" smtClean="0"/>
              <a:t>from</a:t>
            </a:r>
            <a:r>
              <a:rPr lang="de-DE" sz="3600" dirty="0" smtClean="0"/>
              <a:t> all SNPs </a:t>
            </a:r>
            <a:endParaRPr lang="de-DE" sz="3600" dirty="0"/>
          </a:p>
        </p:txBody>
      </p:sp>
      <p:cxnSp>
        <p:nvCxnSpPr>
          <p:cNvPr id="83" name="Straight Connector 82"/>
          <p:cNvCxnSpPr/>
          <p:nvPr/>
        </p:nvCxnSpPr>
        <p:spPr bwMode="auto">
          <a:xfrm>
            <a:off x="1533941" y="3764680"/>
            <a:ext cx="2439253" cy="0"/>
          </a:xfrm>
          <a:prstGeom prst="line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Oval 83"/>
          <p:cNvSpPr/>
          <p:nvPr/>
        </p:nvSpPr>
        <p:spPr bwMode="auto">
          <a:xfrm>
            <a:off x="1803695" y="37138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2277829" y="37138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2430229" y="37138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424356" y="3386740"/>
            <a:ext cx="203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explanatory SNPs</a:t>
            </a:r>
            <a:endParaRPr lang="en-US" sz="1800" b="0" dirty="0"/>
          </a:p>
        </p:txBody>
      </p:sp>
      <p:sp>
        <p:nvSpPr>
          <p:cNvPr id="129" name="Oval 128"/>
          <p:cNvSpPr/>
          <p:nvPr/>
        </p:nvSpPr>
        <p:spPr bwMode="auto">
          <a:xfrm>
            <a:off x="1943522" y="37153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095922" y="37168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2864399" y="37183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3029372" y="37198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3181772" y="37213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4" name="Oval 133"/>
          <p:cNvSpPr/>
          <p:nvPr/>
        </p:nvSpPr>
        <p:spPr bwMode="auto">
          <a:xfrm>
            <a:off x="3346745" y="37228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3624875" y="37243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6" name="Oval 135"/>
          <p:cNvSpPr/>
          <p:nvPr/>
        </p:nvSpPr>
        <p:spPr bwMode="auto">
          <a:xfrm>
            <a:off x="3764702" y="37258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64814" y="2213998"/>
            <a:ext cx="2368376" cy="116955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 Unicode MS"/>
                <a:cs typeface="Arial Unicode MS"/>
              </a:rPr>
              <a:t>0 1 0 0 1 1 0 2 0 0 1 1 0 0 1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0 0 0 1 0 0 0 0 0 0 1 1 0 0 0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0 1 0 0 1 1 0 1 0 1 0 1 0 0 0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0 1 0 1 1 1 0 2 1 1 0 0 0 1 0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0 2 0 0 1 1 0 0 1 1 0 1 0 1 0 </a:t>
            </a:r>
            <a:endParaRPr lang="en-US" sz="1400" b="0" dirty="0">
              <a:latin typeface="Arial Unicode MS"/>
              <a:cs typeface="Arial Unicode MS"/>
            </a:endParaRPr>
          </a:p>
        </p:txBody>
      </p:sp>
      <p:cxnSp>
        <p:nvCxnSpPr>
          <p:cNvPr id="141" name="Straight Arrow Connector 140"/>
          <p:cNvCxnSpPr/>
          <p:nvPr/>
        </p:nvCxnSpPr>
        <p:spPr bwMode="auto">
          <a:xfrm>
            <a:off x="2278034" y="2116839"/>
            <a:ext cx="720080" cy="0"/>
          </a:xfrm>
          <a:prstGeom prst="straightConnector1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141"/>
          <p:cNvSpPr txBox="1"/>
          <p:nvPr/>
        </p:nvSpPr>
        <p:spPr>
          <a:xfrm>
            <a:off x="2206026" y="1772657"/>
            <a:ext cx="81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genes</a:t>
            </a:r>
            <a:endParaRPr lang="en-US" sz="1800" b="0" dirty="0"/>
          </a:p>
        </p:txBody>
      </p:sp>
      <p:cxnSp>
        <p:nvCxnSpPr>
          <p:cNvPr id="143" name="Straight Arrow Connector 142"/>
          <p:cNvCxnSpPr/>
          <p:nvPr/>
        </p:nvCxnSpPr>
        <p:spPr bwMode="auto">
          <a:xfrm>
            <a:off x="1445944" y="2358013"/>
            <a:ext cx="0" cy="783704"/>
          </a:xfrm>
          <a:prstGeom prst="straightConnector1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TextBox 143"/>
          <p:cNvSpPr txBox="1"/>
          <p:nvPr/>
        </p:nvSpPr>
        <p:spPr>
          <a:xfrm rot="16200000">
            <a:off x="748853" y="2540871"/>
            <a:ext cx="99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patients</a:t>
            </a:r>
            <a:endParaRPr lang="en-US" sz="1800" b="0" dirty="0"/>
          </a:p>
        </p:txBody>
      </p:sp>
      <p:sp>
        <p:nvSpPr>
          <p:cNvPr id="145" name="TextBox 144"/>
          <p:cNvSpPr txBox="1"/>
          <p:nvPr/>
        </p:nvSpPr>
        <p:spPr>
          <a:xfrm>
            <a:off x="1905774" y="1434638"/>
            <a:ext cx="1510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Genotypes</a:t>
            </a:r>
            <a:endParaRPr lang="en-US" sz="2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220813" y="1436139"/>
            <a:ext cx="1967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</a:t>
            </a:r>
            <a:r>
              <a:rPr lang="en-US" sz="2000" dirty="0" smtClean="0"/>
              <a:t>isease states</a:t>
            </a:r>
            <a:endParaRPr lang="en-US" sz="2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961135" y="2213998"/>
            <a:ext cx="344811" cy="116955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 Unicode MS"/>
                <a:cs typeface="Arial Unicode MS"/>
              </a:rPr>
              <a:t>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1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1</a:t>
            </a:r>
          </a:p>
          <a:p>
            <a:r>
              <a:rPr lang="en-US" sz="1400" b="0" dirty="0">
                <a:latin typeface="Arial Unicode MS"/>
                <a:cs typeface="Arial Unicode MS"/>
              </a:rPr>
              <a:t>0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1602" y="2505000"/>
            <a:ext cx="968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GWAS</a:t>
            </a:r>
            <a:endParaRPr lang="en-US" sz="2000" dirty="0"/>
          </a:p>
        </p:txBody>
      </p:sp>
      <p:cxnSp>
        <p:nvCxnSpPr>
          <p:cNvPr id="154" name="Straight Arrow Connector 153"/>
          <p:cNvCxnSpPr/>
          <p:nvPr/>
        </p:nvCxnSpPr>
        <p:spPr bwMode="auto">
          <a:xfrm>
            <a:off x="4178135" y="2734508"/>
            <a:ext cx="536890" cy="0"/>
          </a:xfrm>
          <a:prstGeom prst="straightConnector1">
            <a:avLst/>
          </a:prstGeom>
          <a:solidFill>
            <a:srgbClr val="FFFF66"/>
          </a:solidFill>
          <a:ln w="57150" cap="flat" cmpd="sng" algn="ctr">
            <a:solidFill>
              <a:srgbClr val="348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" name="TextBox 164"/>
          <p:cNvSpPr txBox="1"/>
          <p:nvPr/>
        </p:nvSpPr>
        <p:spPr>
          <a:xfrm>
            <a:off x="7870946" y="3839429"/>
            <a:ext cx="1357926" cy="92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dirty="0" smtClean="0"/>
              <a:t>redicted disease risk</a:t>
            </a:r>
            <a:endParaRPr lang="en-US" sz="2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662413" y="4355001"/>
            <a:ext cx="2394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Gene expressions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4598061" y="4616070"/>
            <a:ext cx="2812252" cy="1801019"/>
            <a:chOff x="4598061" y="4616070"/>
            <a:chExt cx="2812252" cy="1801019"/>
          </a:xfrm>
        </p:grpSpPr>
        <p:sp>
          <p:nvSpPr>
            <p:cNvPr id="189" name="TextBox 188"/>
            <p:cNvSpPr txBox="1"/>
            <p:nvPr/>
          </p:nvSpPr>
          <p:spPr>
            <a:xfrm>
              <a:off x="4904385" y="5025688"/>
              <a:ext cx="2505928" cy="116955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latin typeface="Arial Unicode MS"/>
                  <a:cs typeface="Arial Unicode MS"/>
                </a:rPr>
                <a:t>0.13 0.23 0.02 0.29 3.28 2.60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0.16 0.27 0.00 0.67 2.39 2.40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0.11 0.18 0.09 0.83 2.27 3.74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0.22 0.30 0.04 0.26 2.56 3.28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0.17 0.19 0.12 0.64 2.08 2.86</a:t>
              </a:r>
              <a:endParaRPr lang="en-US" sz="1400" b="0" dirty="0">
                <a:latin typeface="Arial Unicode MS"/>
                <a:cs typeface="Arial Unicode MS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802277" y="5099638"/>
              <a:ext cx="2505928" cy="116955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latin typeface="Arial Unicode MS"/>
                  <a:cs typeface="Arial Unicode MS"/>
                </a:rPr>
                <a:t>0.13 0.23 0.02 0.29 3.28 2.60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0.16 0.27 0.00 0.67 2.39 2.40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0.11 0.18 0.09 0.83 2.27 3.74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0.22 0.30 0.04 0.26 2.56 3.28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0.17 0.19 0.12 0.64 2.08 2.86</a:t>
              </a:r>
              <a:endParaRPr lang="en-US" sz="1400" b="0" dirty="0">
                <a:latin typeface="Arial Unicode MS"/>
                <a:cs typeface="Arial Unicode MS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700169" y="5173588"/>
              <a:ext cx="2505928" cy="116955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latin typeface="Arial Unicode MS"/>
                  <a:cs typeface="Arial Unicode MS"/>
                </a:rPr>
                <a:t>0.13 0.23 0.02 0.29 3.28 2.60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0.16 0.27 0.00 0.67 2.39 2.40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0.11 0.18 0.09 0.83 2.27 3.74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0.22 0.30 0.04 0.26 2.56 3.28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0.17 0.19 0.12 0.64 2.08 2.86</a:t>
              </a:r>
              <a:endParaRPr lang="en-US" sz="1400" b="0" dirty="0">
                <a:latin typeface="Arial Unicode MS"/>
                <a:cs typeface="Arial Unicode MS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598061" y="5247538"/>
              <a:ext cx="2505928" cy="116955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latin typeface="Arial Unicode MS"/>
                  <a:cs typeface="Arial Unicode MS"/>
                </a:rPr>
                <a:t>0.13 0.23 0.02 0.29 3.28 …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0.16 0.27 0.00 0.67 2.39 … 0.18 0.09 0.83 2.27 3.74 …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0.22 0.30 0.04 0.26 2.56 …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0.17 0.19 0.12 0.64 2.08 …</a:t>
              </a:r>
              <a:endParaRPr lang="en-US" sz="1400" b="0" dirty="0">
                <a:latin typeface="Arial Unicode MS"/>
                <a:cs typeface="Arial Unicode MS"/>
              </a:endParaRPr>
            </a:p>
          </p:txBody>
        </p:sp>
        <p:cxnSp>
          <p:nvCxnSpPr>
            <p:cNvPr id="194" name="Straight Arrow Connector 193"/>
            <p:cNvCxnSpPr/>
            <p:nvPr/>
          </p:nvCxnSpPr>
          <p:spPr bwMode="auto">
            <a:xfrm>
              <a:off x="5548656" y="4960252"/>
              <a:ext cx="720080" cy="0"/>
            </a:xfrm>
            <a:prstGeom prst="straightConnector1">
              <a:avLst/>
            </a:prstGeom>
            <a:solidFill>
              <a:srgbClr val="FF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" name="TextBox 194"/>
            <p:cNvSpPr txBox="1"/>
            <p:nvPr/>
          </p:nvSpPr>
          <p:spPr>
            <a:xfrm>
              <a:off x="5476648" y="4616070"/>
              <a:ext cx="81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genes</a:t>
              </a:r>
              <a:endParaRPr lang="en-US" sz="1800" b="0" dirty="0"/>
            </a:p>
          </p:txBody>
        </p:sp>
      </p:grpSp>
      <p:cxnSp>
        <p:nvCxnSpPr>
          <p:cNvPr id="196" name="Straight Arrow Connector 195"/>
          <p:cNvCxnSpPr/>
          <p:nvPr/>
        </p:nvCxnSpPr>
        <p:spPr bwMode="auto">
          <a:xfrm>
            <a:off x="7574478" y="5867143"/>
            <a:ext cx="536890" cy="0"/>
          </a:xfrm>
          <a:prstGeom prst="straightConnector1">
            <a:avLst/>
          </a:prstGeom>
          <a:solidFill>
            <a:srgbClr val="FFFF66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" name="Rectangle 200"/>
          <p:cNvSpPr/>
          <p:nvPr/>
        </p:nvSpPr>
        <p:spPr bwMode="auto">
          <a:xfrm>
            <a:off x="8262238" y="5257791"/>
            <a:ext cx="465216" cy="26407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135988" y="3398204"/>
            <a:ext cx="8652821" cy="3409496"/>
            <a:chOff x="135988" y="3398204"/>
            <a:chExt cx="8652821" cy="3409496"/>
          </a:xfrm>
        </p:grpSpPr>
        <p:sp>
          <p:nvSpPr>
            <p:cNvPr id="149" name="TextBox 148"/>
            <p:cNvSpPr txBox="1"/>
            <p:nvPr/>
          </p:nvSpPr>
          <p:spPr>
            <a:xfrm>
              <a:off x="135988" y="5449015"/>
              <a:ext cx="854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GTEx</a:t>
              </a:r>
              <a:endParaRPr lang="en-US" sz="2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578906" y="5246036"/>
              <a:ext cx="2368376" cy="116955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latin typeface="Arial Unicode MS"/>
                  <a:cs typeface="Arial Unicode MS"/>
                </a:rPr>
                <a:t>0 1 0 0 1 0 0 1 0 1 0 1 0 0 0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0 1 0 1 1 1 0 2 1 1 0 0 0 1 0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0 2 0 0 1 1 0 0 1 1 0 1 0 1 0</a:t>
              </a:r>
            </a:p>
            <a:p>
              <a:r>
                <a:rPr lang="en-US" sz="1400" b="0" dirty="0">
                  <a:latin typeface="Arial Unicode MS"/>
                  <a:cs typeface="Arial Unicode MS"/>
                </a:rPr>
                <a:t>0 1 0 0 1 1 0 1 0 0 1 1 0 0 1</a:t>
              </a:r>
            </a:p>
            <a:p>
              <a:r>
                <a:rPr lang="en-US" sz="1400" b="0" dirty="0">
                  <a:latin typeface="Arial Unicode MS"/>
                  <a:cs typeface="Arial Unicode MS"/>
                </a:rPr>
                <a:t>0 0 0 1 0 0 0 0 0 0 1 1 0 0 </a:t>
              </a:r>
              <a:r>
                <a:rPr lang="en-US" sz="1400" b="0" dirty="0" smtClean="0">
                  <a:latin typeface="Arial Unicode MS"/>
                  <a:cs typeface="Arial Unicode MS"/>
                </a:rPr>
                <a:t>0 </a:t>
              </a:r>
              <a:endParaRPr lang="en-US" sz="1400" b="0" dirty="0">
                <a:latin typeface="Arial Unicode MS"/>
                <a:cs typeface="Arial Unicode MS"/>
              </a:endParaRPr>
            </a:p>
          </p:txBody>
        </p:sp>
        <p:cxnSp>
          <p:nvCxnSpPr>
            <p:cNvPr id="151" name="Straight Arrow Connector 150"/>
            <p:cNvCxnSpPr/>
            <p:nvPr/>
          </p:nvCxnSpPr>
          <p:spPr bwMode="auto">
            <a:xfrm>
              <a:off x="1460036" y="5390051"/>
              <a:ext cx="0" cy="783704"/>
            </a:xfrm>
            <a:prstGeom prst="straightConnector1">
              <a:avLst/>
            </a:prstGeom>
            <a:solidFill>
              <a:srgbClr val="FF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2" name="TextBox 151"/>
            <p:cNvSpPr txBox="1"/>
            <p:nvPr/>
          </p:nvSpPr>
          <p:spPr>
            <a:xfrm rot="16200000">
              <a:off x="762945" y="5572909"/>
              <a:ext cx="99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patients</a:t>
              </a:r>
              <a:endParaRPr lang="en-US" sz="1800" b="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006370" y="6438368"/>
              <a:ext cx="81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genes</a:t>
              </a:r>
              <a:endParaRPr lang="en-US" sz="1800" b="0" dirty="0"/>
            </a:p>
          </p:txBody>
        </p:sp>
        <p:cxnSp>
          <p:nvCxnSpPr>
            <p:cNvPr id="160" name="Straight Arrow Connector 159"/>
            <p:cNvCxnSpPr/>
            <p:nvPr/>
          </p:nvCxnSpPr>
          <p:spPr bwMode="auto">
            <a:xfrm>
              <a:off x="2078379" y="6506957"/>
              <a:ext cx="720080" cy="0"/>
            </a:xfrm>
            <a:prstGeom prst="straightConnector1">
              <a:avLst/>
            </a:prstGeom>
            <a:solidFill>
              <a:srgbClr val="FF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3" name="TextBox 162"/>
            <p:cNvSpPr txBox="1"/>
            <p:nvPr/>
          </p:nvSpPr>
          <p:spPr>
            <a:xfrm>
              <a:off x="8235580" y="5246034"/>
              <a:ext cx="553229" cy="116955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latin typeface="Arial Unicode MS"/>
                  <a:cs typeface="Arial Unicode MS"/>
                </a:rPr>
                <a:t>0.33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0.12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0.83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0.53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0.38</a:t>
              </a:r>
              <a:endParaRPr lang="en-US" sz="1400" b="0" dirty="0">
                <a:latin typeface="Arial Unicode MS"/>
                <a:cs typeface="Arial Unicode MS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2539825" y="5268864"/>
              <a:ext cx="465216" cy="264071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215" name="Straight Connector 214"/>
            <p:cNvCxnSpPr/>
            <p:nvPr/>
          </p:nvCxnSpPr>
          <p:spPr bwMode="auto">
            <a:xfrm>
              <a:off x="1860862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6" name="Straight Connector 215"/>
            <p:cNvCxnSpPr/>
            <p:nvPr/>
          </p:nvCxnSpPr>
          <p:spPr bwMode="auto">
            <a:xfrm>
              <a:off x="1988116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Straight Connector 216"/>
            <p:cNvCxnSpPr/>
            <p:nvPr/>
          </p:nvCxnSpPr>
          <p:spPr bwMode="auto">
            <a:xfrm>
              <a:off x="2153089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8" name="Straight Connector 217"/>
            <p:cNvCxnSpPr/>
            <p:nvPr/>
          </p:nvCxnSpPr>
          <p:spPr bwMode="auto">
            <a:xfrm>
              <a:off x="2318062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Straight Connector 218"/>
            <p:cNvCxnSpPr/>
            <p:nvPr/>
          </p:nvCxnSpPr>
          <p:spPr bwMode="auto">
            <a:xfrm>
              <a:off x="2483035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Straight Connector 219"/>
            <p:cNvCxnSpPr/>
            <p:nvPr/>
          </p:nvCxnSpPr>
          <p:spPr bwMode="auto">
            <a:xfrm>
              <a:off x="2924614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" name="Straight Connector 220"/>
            <p:cNvCxnSpPr/>
            <p:nvPr/>
          </p:nvCxnSpPr>
          <p:spPr bwMode="auto">
            <a:xfrm>
              <a:off x="3077014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Straight Connector 221"/>
            <p:cNvCxnSpPr/>
            <p:nvPr/>
          </p:nvCxnSpPr>
          <p:spPr bwMode="auto">
            <a:xfrm>
              <a:off x="3229414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" name="Straight Connector 222"/>
            <p:cNvCxnSpPr/>
            <p:nvPr/>
          </p:nvCxnSpPr>
          <p:spPr bwMode="auto">
            <a:xfrm>
              <a:off x="3406960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" name="Straight Connector 223"/>
            <p:cNvCxnSpPr/>
            <p:nvPr/>
          </p:nvCxnSpPr>
          <p:spPr bwMode="auto">
            <a:xfrm>
              <a:off x="3659944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" name="Straight Connector 224"/>
            <p:cNvCxnSpPr/>
            <p:nvPr/>
          </p:nvCxnSpPr>
          <p:spPr bwMode="auto">
            <a:xfrm>
              <a:off x="3812344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3" name="Curved Connector 202"/>
            <p:cNvCxnSpPr>
              <a:stCxn id="200" idx="0"/>
              <a:endCxn id="201" idx="0"/>
            </p:cNvCxnSpPr>
            <p:nvPr/>
          </p:nvCxnSpPr>
          <p:spPr bwMode="auto">
            <a:xfrm rot="5400000" flipH="1" flipV="1">
              <a:off x="5628103" y="2402122"/>
              <a:ext cx="11073" cy="5722413"/>
            </a:xfrm>
            <a:prstGeom prst="curvedConnector3">
              <a:avLst>
                <a:gd name="adj1" fmla="val 12158024"/>
              </a:avLst>
            </a:prstGeom>
            <a:solidFill>
              <a:srgbClr val="FFFF66"/>
            </a:solidFill>
            <a:ln w="57150" cap="flat" cmpd="sng" algn="ctr">
              <a:solidFill>
                <a:srgbClr val="348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8" name="TextBox 207"/>
            <p:cNvSpPr txBox="1"/>
            <p:nvPr/>
          </p:nvSpPr>
          <p:spPr>
            <a:xfrm>
              <a:off x="4916946" y="3535526"/>
              <a:ext cx="1428596" cy="374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2000" b="0" dirty="0" smtClean="0">
                  <a:solidFill>
                    <a:srgbClr val="348600"/>
                  </a:solidFill>
                </a:rPr>
                <a:t>predict risk</a:t>
              </a:r>
              <a:endParaRPr lang="en-US" sz="2000" b="0" dirty="0">
                <a:solidFill>
                  <a:srgbClr val="348600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873949" y="4588212"/>
            <a:ext cx="14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</a:rPr>
              <a:t>subnetworks</a:t>
            </a:r>
            <a:endParaRPr lang="en-US" sz="1800" b="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83498" y="4960036"/>
            <a:ext cx="1515262" cy="1483468"/>
            <a:chOff x="5483498" y="4960036"/>
            <a:chExt cx="1515262" cy="1483468"/>
          </a:xfrm>
        </p:grpSpPr>
        <p:sp>
          <p:nvSpPr>
            <p:cNvPr id="63" name="TextBox 62"/>
            <p:cNvSpPr txBox="1"/>
            <p:nvPr/>
          </p:nvSpPr>
          <p:spPr>
            <a:xfrm>
              <a:off x="6215409" y="5031034"/>
              <a:ext cx="783351" cy="116955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3486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400" b="0" dirty="0">
                <a:latin typeface="Arial Unicode MS"/>
                <a:cs typeface="Arial Unicode MS"/>
              </a:endParaRPr>
            </a:p>
            <a:p>
              <a:endParaRPr lang="en-US" sz="1400" b="0" dirty="0" smtClean="0">
                <a:latin typeface="Arial Unicode MS"/>
                <a:cs typeface="Arial Unicode MS"/>
              </a:endParaRPr>
            </a:p>
            <a:p>
              <a:endParaRPr lang="en-US" sz="1400" b="0" dirty="0">
                <a:latin typeface="Arial Unicode MS"/>
                <a:cs typeface="Arial Unicode MS"/>
              </a:endParaRPr>
            </a:p>
            <a:p>
              <a:endParaRPr lang="en-US" sz="1400" b="0" dirty="0" smtClean="0">
                <a:latin typeface="Arial Unicode MS"/>
                <a:cs typeface="Arial Unicode MS"/>
              </a:endParaRPr>
            </a:p>
            <a:p>
              <a:endParaRPr lang="en-US" sz="1400" b="0" dirty="0" smtClean="0">
                <a:latin typeface="Arial Unicode MS"/>
                <a:cs typeface="Arial Unicode M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28922" y="5120559"/>
              <a:ext cx="783351" cy="116955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3486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400" b="0" dirty="0">
                <a:latin typeface="Arial Unicode MS"/>
                <a:cs typeface="Arial Unicode MS"/>
              </a:endParaRPr>
            </a:p>
            <a:p>
              <a:endParaRPr lang="en-US" sz="1400" b="0" dirty="0" smtClean="0">
                <a:latin typeface="Arial Unicode MS"/>
                <a:cs typeface="Arial Unicode MS"/>
              </a:endParaRPr>
            </a:p>
            <a:p>
              <a:endParaRPr lang="en-US" sz="1400" b="0" dirty="0">
                <a:latin typeface="Arial Unicode MS"/>
                <a:cs typeface="Arial Unicode MS"/>
              </a:endParaRPr>
            </a:p>
            <a:p>
              <a:endParaRPr lang="en-US" sz="1400" b="0" dirty="0" smtClean="0">
                <a:latin typeface="Arial Unicode MS"/>
                <a:cs typeface="Arial Unicode MS"/>
              </a:endParaRPr>
            </a:p>
            <a:p>
              <a:endParaRPr lang="en-US" sz="1400" b="0" dirty="0" smtClean="0">
                <a:latin typeface="Arial Unicode MS"/>
                <a:cs typeface="Arial Unicode M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42435" y="5210084"/>
              <a:ext cx="783351" cy="116955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3486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400" b="0" dirty="0">
                <a:latin typeface="Arial Unicode MS"/>
                <a:cs typeface="Arial Unicode MS"/>
              </a:endParaRPr>
            </a:p>
            <a:p>
              <a:endParaRPr lang="en-US" sz="1400" b="0" dirty="0" smtClean="0">
                <a:latin typeface="Arial Unicode MS"/>
                <a:cs typeface="Arial Unicode MS"/>
              </a:endParaRPr>
            </a:p>
            <a:p>
              <a:endParaRPr lang="en-US" sz="1400" b="0" dirty="0">
                <a:latin typeface="Arial Unicode MS"/>
                <a:cs typeface="Arial Unicode MS"/>
              </a:endParaRPr>
            </a:p>
            <a:p>
              <a:endParaRPr lang="en-US" sz="1400" b="0" dirty="0" smtClean="0">
                <a:latin typeface="Arial Unicode MS"/>
                <a:cs typeface="Arial Unicode MS"/>
              </a:endParaRPr>
            </a:p>
            <a:p>
              <a:endParaRPr lang="en-US" sz="1400" b="0" dirty="0" smtClean="0">
                <a:latin typeface="Arial Unicode MS"/>
                <a:cs typeface="Arial Unicode M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62362" y="5273953"/>
              <a:ext cx="783351" cy="116955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3486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400" b="0" dirty="0">
                <a:latin typeface="Arial Unicode MS"/>
                <a:cs typeface="Arial Unicode MS"/>
              </a:endParaRPr>
            </a:p>
            <a:p>
              <a:endParaRPr lang="en-US" sz="1400" b="0" dirty="0" smtClean="0">
                <a:latin typeface="Arial Unicode MS"/>
                <a:cs typeface="Arial Unicode MS"/>
              </a:endParaRPr>
            </a:p>
            <a:p>
              <a:endParaRPr lang="en-US" sz="1400" b="0" dirty="0">
                <a:latin typeface="Arial Unicode MS"/>
                <a:cs typeface="Arial Unicode MS"/>
              </a:endParaRPr>
            </a:p>
            <a:p>
              <a:endParaRPr lang="en-US" sz="1400" b="0" dirty="0" smtClean="0">
                <a:latin typeface="Arial Unicode MS"/>
                <a:cs typeface="Arial Unicode MS"/>
              </a:endParaRPr>
            </a:p>
            <a:p>
              <a:endParaRPr lang="en-US" sz="1400" b="0" dirty="0" smtClean="0">
                <a:latin typeface="Arial Unicode MS"/>
                <a:cs typeface="Arial Unicode MS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5868683" y="5387321"/>
              <a:ext cx="0" cy="783704"/>
            </a:xfrm>
            <a:prstGeom prst="straightConnector1">
              <a:avLst/>
            </a:prstGeom>
            <a:solidFill>
              <a:srgbClr val="FF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 rot="16200000">
              <a:off x="5171592" y="5570179"/>
              <a:ext cx="99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patients</a:t>
              </a:r>
              <a:endParaRPr lang="en-US" sz="1800" b="0" dirty="0"/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6211948" y="4960036"/>
              <a:ext cx="720080" cy="0"/>
            </a:xfrm>
            <a:prstGeom prst="straightConnector1">
              <a:avLst/>
            </a:prstGeom>
            <a:solidFill>
              <a:srgbClr val="FFFF66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5199655" y="4340641"/>
            <a:ext cx="2394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Gene expressions</a:t>
            </a:r>
            <a:endParaRPr 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4074819" y="2790515"/>
            <a:ext cx="69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008000"/>
                </a:solidFill>
              </a:rPr>
              <a:t>learn</a:t>
            </a:r>
          </a:p>
          <a:p>
            <a:pPr algn="ctr"/>
            <a:r>
              <a:rPr lang="en-US" sz="1800" b="0" dirty="0" smtClean="0">
                <a:solidFill>
                  <a:srgbClr val="008000"/>
                </a:solidFill>
              </a:rPr>
              <a:t>risk</a:t>
            </a:r>
            <a:endParaRPr lang="en-US" sz="1800" b="0" dirty="0">
              <a:solidFill>
                <a:srgbClr val="008000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>
            <a:off x="4688655" y="3296715"/>
            <a:ext cx="346358" cy="352761"/>
          </a:xfrm>
          <a:prstGeom prst="straightConnector1">
            <a:avLst/>
          </a:prstGeom>
          <a:solidFill>
            <a:srgbClr val="FFFF66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6085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69" grpId="0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 flipV="1">
            <a:off x="4298948" y="2088336"/>
            <a:ext cx="0" cy="4379914"/>
          </a:xfrm>
          <a:prstGeom prst="line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H="1" flipV="1">
            <a:off x="1428591" y="4430693"/>
            <a:ext cx="5788754" cy="7485"/>
          </a:xfrm>
          <a:prstGeom prst="line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337260" y="1405538"/>
            <a:ext cx="1899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/>
              <a:t>Predicted genetic risk</a:t>
            </a:r>
            <a:endParaRPr lang="en-US" sz="20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7043059" y="3741933"/>
            <a:ext cx="1934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/>
              <a:t>expression of </a:t>
            </a:r>
            <a:r>
              <a:rPr lang="en-US" sz="2000" b="0" dirty="0" err="1" smtClean="0"/>
              <a:t>subnetwork</a:t>
            </a:r>
            <a:r>
              <a:rPr lang="en-US" sz="2000" b="0" dirty="0" smtClean="0"/>
              <a:t> </a:t>
            </a:r>
            <a:r>
              <a:rPr lang="en-US" sz="2000" b="0" i="1" dirty="0" smtClean="0"/>
              <a:t>s</a:t>
            </a:r>
            <a:r>
              <a:rPr lang="en-US" sz="2000" b="0" dirty="0" smtClean="0"/>
              <a:t> </a:t>
            </a:r>
            <a:r>
              <a:rPr lang="en-US" sz="2000" b="0" dirty="0" smtClean="0"/>
              <a:t>in tissue </a:t>
            </a:r>
            <a:r>
              <a:rPr lang="en-US" sz="2000" b="0" i="1" dirty="0" smtClean="0"/>
              <a:t>t</a:t>
            </a:r>
            <a:endParaRPr lang="en-US" sz="2000" b="0" i="1" dirty="0"/>
          </a:p>
        </p:txBody>
      </p:sp>
      <p:sp>
        <p:nvSpPr>
          <p:cNvPr id="13" name="Oval 12"/>
          <p:cNvSpPr/>
          <p:nvPr/>
        </p:nvSpPr>
        <p:spPr bwMode="auto">
          <a:xfrm>
            <a:off x="4329839" y="3889855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398574" y="3462990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677330" y="288201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071955" y="3397260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982130" y="318681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760979" y="3531310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286930" y="349161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155331" y="490329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136048" y="3401559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744130" y="394881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519727" y="5296464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31062" y="425361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201330" y="440601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574608" y="323510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 rot="10800000">
            <a:off x="4933739" y="4611778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 rot="10800000">
            <a:off x="5827283" y="473684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 rot="10800000">
            <a:off x="4586248" y="561961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 rot="10800000">
            <a:off x="5380223" y="3947488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 rot="10800000">
            <a:off x="4281448" y="531481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 rot="10800000">
            <a:off x="4438561" y="4628823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 rot="10800000">
            <a:off x="3976648" y="501001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 rot="10800000">
            <a:off x="2607539" y="3971852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 rot="10800000">
            <a:off x="3127530" y="5100074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 rot="10800000">
            <a:off x="3519448" y="455281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 rot="10800000">
            <a:off x="4743851" y="3205169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 rot="10800000">
            <a:off x="4132516" y="424801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 rot="10800000">
            <a:off x="3062248" y="409561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 rot="10800000">
            <a:off x="3688970" y="526652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 rot="10800000">
            <a:off x="5118158" y="4262594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 rot="10800000">
            <a:off x="6011702" y="4387663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 rot="10800000">
            <a:off x="4770667" y="5270432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 rot="10800000">
            <a:off x="5376042" y="4755189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 rot="10800000">
            <a:off x="4465867" y="4965632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 rot="10800000">
            <a:off x="4687018" y="4621139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 rot="10800000">
            <a:off x="4161067" y="4660832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 rot="10800000">
            <a:off x="6035463" y="3060382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 rot="10800000">
            <a:off x="3425109" y="4939512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 rot="10800000">
            <a:off x="3703867" y="4203632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 rot="10800000">
            <a:off x="6468817" y="2499933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 rot="10800000">
            <a:off x="4316935" y="3898832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 rot="10800000">
            <a:off x="5712105" y="2785965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 rot="10800000">
            <a:off x="4022810" y="466121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 rot="5400000">
            <a:off x="5036426" y="4088183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 rot="16200000">
            <a:off x="2208988" y="5166478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 rot="16200000">
            <a:off x="4082742" y="5437905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 rot="16200000">
            <a:off x="3135795" y="539227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 rot="16200000">
            <a:off x="2422150" y="6256843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 rot="16200000">
            <a:off x="3968332" y="3844635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rot="16200000">
            <a:off x="3027779" y="603389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 rot="16200000">
            <a:off x="2937721" y="5184778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 rot="16200000">
            <a:off x="3484979" y="557669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 rot="16200000">
            <a:off x="2920665" y="4550985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 rot="19521902">
            <a:off x="2534618" y="3603310"/>
            <a:ext cx="3542733" cy="160903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4347710" y="414260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4717793" y="4864913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 rot="10800000">
            <a:off x="3903666" y="4510128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Rechteck 3"/>
          <p:cNvSpPr/>
          <p:nvPr/>
        </p:nvSpPr>
        <p:spPr>
          <a:xfrm>
            <a:off x="45044" y="44624"/>
            <a:ext cx="903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err="1"/>
              <a:t>Bayesian</a:t>
            </a:r>
            <a:r>
              <a:rPr lang="de-DE" sz="3600" dirty="0"/>
              <a:t> </a:t>
            </a:r>
            <a:r>
              <a:rPr lang="de-DE" sz="3600" dirty="0" err="1" smtClean="0"/>
              <a:t>joint</a:t>
            </a:r>
            <a:r>
              <a:rPr lang="de-DE" sz="3600" dirty="0" smtClean="0"/>
              <a:t> </a:t>
            </a:r>
            <a:r>
              <a:rPr lang="de-DE" sz="3600" dirty="0"/>
              <a:t>GWAS-</a:t>
            </a:r>
            <a:r>
              <a:rPr lang="de-DE" sz="3600" dirty="0" err="1" smtClean="0"/>
              <a:t>eQTL</a:t>
            </a:r>
            <a:r>
              <a:rPr lang="de-DE" sz="3600" dirty="0" smtClean="0"/>
              <a:t> </a:t>
            </a:r>
            <a:r>
              <a:rPr lang="de-DE" sz="3600" dirty="0" err="1" smtClean="0"/>
              <a:t>analysis</a:t>
            </a:r>
            <a:r>
              <a:rPr lang="de-DE" sz="3600" dirty="0" smtClean="0"/>
              <a:t> links </a:t>
            </a:r>
            <a:r>
              <a:rPr lang="de-DE" sz="3600" dirty="0" err="1" smtClean="0"/>
              <a:t>gene</a:t>
            </a:r>
            <a:r>
              <a:rPr lang="de-DE" sz="3600" dirty="0" smtClean="0"/>
              <a:t> </a:t>
            </a:r>
            <a:r>
              <a:rPr lang="de-DE" sz="3600" dirty="0" err="1" smtClean="0"/>
              <a:t>subnetworks</a:t>
            </a:r>
            <a:r>
              <a:rPr lang="de-DE" sz="3600" dirty="0" smtClean="0"/>
              <a:t> </a:t>
            </a:r>
            <a:r>
              <a:rPr lang="de-DE" sz="3600" dirty="0" err="1" smtClean="0"/>
              <a:t>to</a:t>
            </a:r>
            <a:r>
              <a:rPr lang="de-DE" sz="3600" dirty="0" smtClean="0"/>
              <a:t> </a:t>
            </a:r>
            <a:r>
              <a:rPr lang="de-DE" sz="3600" dirty="0" err="1" smtClean="0"/>
              <a:t>disease</a:t>
            </a:r>
            <a:r>
              <a:rPr lang="de-DE" sz="3600" dirty="0" smtClean="0"/>
              <a:t> </a:t>
            </a:r>
            <a:r>
              <a:rPr lang="de-DE" sz="3600" dirty="0" err="1" smtClean="0"/>
              <a:t>risk</a:t>
            </a:r>
            <a:endParaRPr lang="de-DE" sz="3600" dirty="0"/>
          </a:p>
        </p:txBody>
      </p:sp>
      <p:sp>
        <p:nvSpPr>
          <p:cNvPr id="68" name="Oval 67"/>
          <p:cNvSpPr/>
          <p:nvPr/>
        </p:nvSpPr>
        <p:spPr bwMode="auto">
          <a:xfrm>
            <a:off x="4674484" y="4048380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4512549" y="4326528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3784812" y="4805874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8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2650" y="2227088"/>
            <a:ext cx="88924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err="1" smtClean="0"/>
              <a:t>Bayesian</a:t>
            </a:r>
            <a:r>
              <a:rPr lang="de-DE" sz="3200" dirty="0" smtClean="0"/>
              <a:t> variable </a:t>
            </a:r>
            <a:r>
              <a:rPr lang="de-DE" sz="3200" dirty="0" err="1" smtClean="0"/>
              <a:t>selection</a:t>
            </a:r>
            <a:r>
              <a:rPr lang="de-DE" sz="3200" dirty="0" smtClean="0"/>
              <a:t> </a:t>
            </a:r>
            <a:r>
              <a:rPr lang="de-DE" sz="3200" dirty="0" err="1" smtClean="0"/>
              <a:t>logistic</a:t>
            </a:r>
            <a:r>
              <a:rPr lang="de-DE" sz="3200" dirty="0" smtClean="0"/>
              <a:t> </a:t>
            </a:r>
            <a:r>
              <a:rPr lang="de-DE" sz="3200" dirty="0" err="1" smtClean="0"/>
              <a:t>regression</a:t>
            </a:r>
            <a:r>
              <a:rPr lang="de-DE" sz="3200" dirty="0" smtClean="0"/>
              <a:t> </a:t>
            </a:r>
            <a:r>
              <a:rPr lang="de-DE" sz="3200" dirty="0" err="1" smtClean="0"/>
              <a:t>for</a:t>
            </a:r>
            <a:r>
              <a:rPr lang="de-DE" sz="3200" dirty="0" smtClean="0"/>
              <a:t> </a:t>
            </a:r>
          </a:p>
          <a:p>
            <a:pPr algn="ctr"/>
            <a:r>
              <a:rPr lang="de-DE" sz="3200" dirty="0" err="1" smtClean="0">
                <a:solidFill>
                  <a:srgbClr val="348600"/>
                </a:solidFill>
              </a:rPr>
              <a:t>risk</a:t>
            </a:r>
            <a:r>
              <a:rPr lang="de-DE" sz="3200" dirty="0" smtClean="0">
                <a:solidFill>
                  <a:srgbClr val="348600"/>
                </a:solidFill>
              </a:rPr>
              <a:t> </a:t>
            </a:r>
            <a:r>
              <a:rPr lang="de-DE" sz="3200" dirty="0" err="1" smtClean="0">
                <a:solidFill>
                  <a:srgbClr val="348600"/>
                </a:solidFill>
              </a:rPr>
              <a:t>prediction</a:t>
            </a:r>
            <a:r>
              <a:rPr lang="de-DE" sz="3200" dirty="0" smtClean="0"/>
              <a:t>, </a:t>
            </a:r>
            <a:br>
              <a:rPr lang="de-DE" sz="3200" dirty="0" smtClean="0"/>
            </a:br>
            <a:r>
              <a:rPr lang="de-DE" sz="3200" dirty="0" err="1" smtClean="0"/>
              <a:t>fine</a:t>
            </a:r>
            <a:r>
              <a:rPr lang="de-DE" sz="3200" dirty="0" smtClean="0"/>
              <a:t> </a:t>
            </a:r>
            <a:r>
              <a:rPr lang="de-DE" sz="3200" dirty="0" err="1" smtClean="0"/>
              <a:t>mapping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GWAS SNPs,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br>
              <a:rPr lang="de-DE" sz="3200" dirty="0" smtClean="0"/>
            </a:br>
            <a:r>
              <a:rPr lang="de-DE" sz="3200" dirty="0" err="1" smtClean="0">
                <a:solidFill>
                  <a:srgbClr val="FF0000"/>
                </a:solidFill>
              </a:rPr>
              <a:t>prediction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err="1" smtClean="0">
                <a:solidFill>
                  <a:srgbClr val="FF0000"/>
                </a:solidFill>
              </a:rPr>
              <a:t>of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err="1" smtClean="0">
                <a:solidFill>
                  <a:srgbClr val="FF0000"/>
                </a:solidFill>
              </a:rPr>
              <a:t>disease-associated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err="1" smtClean="0">
                <a:solidFill>
                  <a:srgbClr val="FF0000"/>
                </a:solidFill>
              </a:rPr>
              <a:t>regulatory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err="1" smtClean="0">
                <a:solidFill>
                  <a:srgbClr val="FF0000"/>
                </a:solidFill>
              </a:rPr>
              <a:t>gene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err="1" smtClean="0">
                <a:solidFill>
                  <a:srgbClr val="FF0000"/>
                </a:solidFill>
              </a:rPr>
              <a:t>subnetworks</a:t>
            </a:r>
            <a:endParaRPr lang="de-DE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89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association 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8475"/>
                </a:solidFill>
                <a:latin typeface="Calibri"/>
                <a:cs typeface="+mn-cs"/>
              </a:rPr>
              <a:t>Standard GWAS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0" dirty="0" err="1" smtClean="0">
                <a:solidFill>
                  <a:srgbClr val="FF6600"/>
                </a:solidFill>
                <a:latin typeface="Calibri"/>
                <a:cs typeface="+mn-cs"/>
              </a:rPr>
              <a:t>Univariate</a:t>
            </a:r>
            <a:r>
              <a:rPr lang="en-US" sz="2000" b="0" dirty="0" smtClean="0">
                <a:solidFill>
                  <a:srgbClr val="FF6600"/>
                </a:solidFill>
                <a:latin typeface="Calibri"/>
                <a:cs typeface="+mn-cs"/>
              </a:rPr>
              <a:t> methods</a:t>
            </a:r>
          </a:p>
          <a:p>
            <a:pPr marL="1257300" lvl="2" indent="-3429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Individual test statistics (e.g. Wald test, Cochran-</a:t>
            </a:r>
            <a:r>
              <a:rPr lang="en-US" sz="2000" b="0" dirty="0" err="1" smtClean="0">
                <a:solidFill>
                  <a:prstClr val="black"/>
                </a:solidFill>
                <a:latin typeface="Calibri"/>
                <a:cs typeface="+mn-cs"/>
              </a:rPr>
              <a:t>Armitage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 trend test)</a:t>
            </a:r>
          </a:p>
          <a:p>
            <a:pPr marL="1257300" lvl="2" indent="-34290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Correction for multiple testing</a:t>
            </a:r>
          </a:p>
          <a:p>
            <a:pPr marL="742950" lvl="1" indent="-28575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8475"/>
                </a:solidFill>
                <a:latin typeface="Calibri"/>
                <a:cs typeface="+mn-cs"/>
              </a:rPr>
              <a:t>Incorporating interactions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0" dirty="0" smtClean="0">
                <a:solidFill>
                  <a:srgbClr val="FF6600"/>
                </a:solidFill>
                <a:latin typeface="Calibri"/>
                <a:cs typeface="+mn-cs"/>
              </a:rPr>
              <a:t>Multivariate methods</a:t>
            </a:r>
          </a:p>
          <a:p>
            <a:pPr marL="1200150" lvl="2" indent="-28575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Penalized regression methods (LASSO)</a:t>
            </a:r>
          </a:p>
          <a:p>
            <a:pPr marL="1200150" lvl="2" indent="-28575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Factorial methods (DAPC-based FS)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80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Analysis of each SNP is done independently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1077" y="5791200"/>
            <a:ext cx="145359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Likelihood</a:t>
            </a: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105092"/>
              </p:ext>
            </p:extLst>
          </p:nvPr>
        </p:nvGraphicFramePr>
        <p:xfrm>
          <a:off x="1792423" y="5686330"/>
          <a:ext cx="5295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Equation" r:id="rId3" imgW="5295600" imgH="583920" progId="Equation.DSMT4">
                  <p:embed/>
                </p:oleObj>
              </mc:Choice>
              <mc:Fallback>
                <p:oleObj name="Equation" r:id="rId3" imgW="52956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2423" y="5686330"/>
                        <a:ext cx="52959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473241" y="3810000"/>
            <a:ext cx="5470359" cy="1670669"/>
            <a:chOff x="381000" y="3810000"/>
            <a:chExt cx="5470359" cy="1670669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705076" y="5315569"/>
              <a:ext cx="4135314" cy="0"/>
            </a:xfrm>
            <a:prstGeom prst="line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1209382" y="3810000"/>
              <a:ext cx="0" cy="1613781"/>
            </a:xfrm>
            <a:prstGeom prst="line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732975" y="4019074"/>
              <a:ext cx="4107415" cy="0"/>
            </a:xfrm>
            <a:prstGeom prst="line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381000" y="3831474"/>
              <a:ext cx="249210" cy="32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1</a:t>
              </a:r>
              <a:endParaRPr lang="en-US" sz="1800" b="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838200" y="4042417"/>
              <a:ext cx="3993594" cy="1249111"/>
            </a:xfrm>
            <a:custGeom>
              <a:avLst/>
              <a:gdLst>
                <a:gd name="connsiteX0" fmla="*/ 0 w 1041400"/>
                <a:gd name="connsiteY0" fmla="*/ 755650 h 755650"/>
                <a:gd name="connsiteX1" fmla="*/ 1041400 w 1041400"/>
                <a:gd name="connsiteY1" fmla="*/ 0 h 755650"/>
                <a:gd name="connsiteX0" fmla="*/ 0 w 1041400"/>
                <a:gd name="connsiteY0" fmla="*/ 755650 h 755650"/>
                <a:gd name="connsiteX1" fmla="*/ 444500 w 1041400"/>
                <a:gd name="connsiteY1" fmla="*/ 222250 h 755650"/>
                <a:gd name="connsiteX2" fmla="*/ 1041400 w 1041400"/>
                <a:gd name="connsiteY2" fmla="*/ 0 h 755650"/>
                <a:gd name="connsiteX0" fmla="*/ 0 w 1041400"/>
                <a:gd name="connsiteY0" fmla="*/ 895350 h 895350"/>
                <a:gd name="connsiteX1" fmla="*/ 444500 w 1041400"/>
                <a:gd name="connsiteY1" fmla="*/ 361950 h 895350"/>
                <a:gd name="connsiteX2" fmla="*/ 685800 w 1041400"/>
                <a:gd name="connsiteY2" fmla="*/ 0 h 895350"/>
                <a:gd name="connsiteX3" fmla="*/ 1041400 w 1041400"/>
                <a:gd name="connsiteY3" fmla="*/ 139700 h 895350"/>
                <a:gd name="connsiteX0" fmla="*/ 0 w 1041400"/>
                <a:gd name="connsiteY0" fmla="*/ 959560 h 959560"/>
                <a:gd name="connsiteX1" fmla="*/ 444500 w 1041400"/>
                <a:gd name="connsiteY1" fmla="*/ 426160 h 959560"/>
                <a:gd name="connsiteX2" fmla="*/ 685800 w 1041400"/>
                <a:gd name="connsiteY2" fmla="*/ 64210 h 959560"/>
                <a:gd name="connsiteX3" fmla="*/ 1041400 w 1041400"/>
                <a:gd name="connsiteY3" fmla="*/ 203910 h 959560"/>
                <a:gd name="connsiteX0" fmla="*/ 0 w 1041400"/>
                <a:gd name="connsiteY0" fmla="*/ 895350 h 895350"/>
                <a:gd name="connsiteX1" fmla="*/ 444500 w 1041400"/>
                <a:gd name="connsiteY1" fmla="*/ 361950 h 895350"/>
                <a:gd name="connsiteX2" fmla="*/ 685800 w 1041400"/>
                <a:gd name="connsiteY2" fmla="*/ 0 h 895350"/>
                <a:gd name="connsiteX3" fmla="*/ 1041400 w 1041400"/>
                <a:gd name="connsiteY3" fmla="*/ 139700 h 895350"/>
                <a:gd name="connsiteX0" fmla="*/ 0 w 1041400"/>
                <a:gd name="connsiteY0" fmla="*/ 939830 h 939830"/>
                <a:gd name="connsiteX1" fmla="*/ 444500 w 1041400"/>
                <a:gd name="connsiteY1" fmla="*/ 406430 h 939830"/>
                <a:gd name="connsiteX2" fmla="*/ 685800 w 1041400"/>
                <a:gd name="connsiteY2" fmla="*/ 44480 h 939830"/>
                <a:gd name="connsiteX3" fmla="*/ 1041400 w 1041400"/>
                <a:gd name="connsiteY3" fmla="*/ 184180 h 939830"/>
                <a:gd name="connsiteX0" fmla="*/ 0 w 1041400"/>
                <a:gd name="connsiteY0" fmla="*/ 939830 h 939830"/>
                <a:gd name="connsiteX1" fmla="*/ 444500 w 1041400"/>
                <a:gd name="connsiteY1" fmla="*/ 406430 h 939830"/>
                <a:gd name="connsiteX2" fmla="*/ 685800 w 1041400"/>
                <a:gd name="connsiteY2" fmla="*/ 44480 h 939830"/>
                <a:gd name="connsiteX3" fmla="*/ 1041400 w 1041400"/>
                <a:gd name="connsiteY3" fmla="*/ 184180 h 939830"/>
                <a:gd name="connsiteX0" fmla="*/ 0 w 1041400"/>
                <a:gd name="connsiteY0" fmla="*/ 896202 h 896202"/>
                <a:gd name="connsiteX1" fmla="*/ 444500 w 1041400"/>
                <a:gd name="connsiteY1" fmla="*/ 362802 h 896202"/>
                <a:gd name="connsiteX2" fmla="*/ 685800 w 1041400"/>
                <a:gd name="connsiteY2" fmla="*/ 852 h 896202"/>
                <a:gd name="connsiteX3" fmla="*/ 1041400 w 1041400"/>
                <a:gd name="connsiteY3" fmla="*/ 140552 h 896202"/>
                <a:gd name="connsiteX0" fmla="*/ 0 w 1041400"/>
                <a:gd name="connsiteY0" fmla="*/ 917495 h 917495"/>
                <a:gd name="connsiteX1" fmla="*/ 635000 w 1041400"/>
                <a:gd name="connsiteY1" fmla="*/ 663495 h 917495"/>
                <a:gd name="connsiteX2" fmla="*/ 685800 w 1041400"/>
                <a:gd name="connsiteY2" fmla="*/ 22145 h 917495"/>
                <a:gd name="connsiteX3" fmla="*/ 1041400 w 1041400"/>
                <a:gd name="connsiteY3" fmla="*/ 161845 h 917495"/>
                <a:gd name="connsiteX0" fmla="*/ 0 w 2489200"/>
                <a:gd name="connsiteY0" fmla="*/ 961945 h 961945"/>
                <a:gd name="connsiteX1" fmla="*/ 2082800 w 2489200"/>
                <a:gd name="connsiteY1" fmla="*/ 663495 h 961945"/>
                <a:gd name="connsiteX2" fmla="*/ 2133600 w 2489200"/>
                <a:gd name="connsiteY2" fmla="*/ 22145 h 961945"/>
                <a:gd name="connsiteX3" fmla="*/ 2489200 w 2489200"/>
                <a:gd name="connsiteY3" fmla="*/ 161845 h 961945"/>
                <a:gd name="connsiteX0" fmla="*/ 0 w 2489200"/>
                <a:gd name="connsiteY0" fmla="*/ 961945 h 963635"/>
                <a:gd name="connsiteX1" fmla="*/ 2082800 w 2489200"/>
                <a:gd name="connsiteY1" fmla="*/ 663495 h 963635"/>
                <a:gd name="connsiteX2" fmla="*/ 2133600 w 2489200"/>
                <a:gd name="connsiteY2" fmla="*/ 22145 h 963635"/>
                <a:gd name="connsiteX3" fmla="*/ 2489200 w 2489200"/>
                <a:gd name="connsiteY3" fmla="*/ 161845 h 963635"/>
                <a:gd name="connsiteX0" fmla="*/ 0 w 2489200"/>
                <a:gd name="connsiteY0" fmla="*/ 961945 h 961945"/>
                <a:gd name="connsiteX1" fmla="*/ 1301750 w 2489200"/>
                <a:gd name="connsiteY1" fmla="*/ 917496 h 961945"/>
                <a:gd name="connsiteX2" fmla="*/ 2082800 w 2489200"/>
                <a:gd name="connsiteY2" fmla="*/ 663495 h 961945"/>
                <a:gd name="connsiteX3" fmla="*/ 2133600 w 2489200"/>
                <a:gd name="connsiteY3" fmla="*/ 22145 h 961945"/>
                <a:gd name="connsiteX4" fmla="*/ 2489200 w 2489200"/>
                <a:gd name="connsiteY4" fmla="*/ 161845 h 961945"/>
                <a:gd name="connsiteX0" fmla="*/ 0 w 2489200"/>
                <a:gd name="connsiteY0" fmla="*/ 962338 h 962338"/>
                <a:gd name="connsiteX1" fmla="*/ 1301750 w 2489200"/>
                <a:gd name="connsiteY1" fmla="*/ 917889 h 962338"/>
                <a:gd name="connsiteX2" fmla="*/ 2133600 w 2489200"/>
                <a:gd name="connsiteY2" fmla="*/ 670238 h 962338"/>
                <a:gd name="connsiteX3" fmla="*/ 2133600 w 2489200"/>
                <a:gd name="connsiteY3" fmla="*/ 22538 h 962338"/>
                <a:gd name="connsiteX4" fmla="*/ 2489200 w 2489200"/>
                <a:gd name="connsiteY4" fmla="*/ 162238 h 962338"/>
                <a:gd name="connsiteX0" fmla="*/ 0 w 2489200"/>
                <a:gd name="connsiteY0" fmla="*/ 962338 h 962338"/>
                <a:gd name="connsiteX1" fmla="*/ 1301750 w 2489200"/>
                <a:gd name="connsiteY1" fmla="*/ 917889 h 962338"/>
                <a:gd name="connsiteX2" fmla="*/ 2133600 w 2489200"/>
                <a:gd name="connsiteY2" fmla="*/ 670238 h 962338"/>
                <a:gd name="connsiteX3" fmla="*/ 2133600 w 2489200"/>
                <a:gd name="connsiteY3" fmla="*/ 22538 h 962338"/>
                <a:gd name="connsiteX4" fmla="*/ 2489200 w 2489200"/>
                <a:gd name="connsiteY4" fmla="*/ 162238 h 962338"/>
                <a:gd name="connsiteX0" fmla="*/ 0 w 5581650"/>
                <a:gd name="connsiteY0" fmla="*/ 1755101 h 1755101"/>
                <a:gd name="connsiteX1" fmla="*/ 1301750 w 5581650"/>
                <a:gd name="connsiteY1" fmla="*/ 1710652 h 1755101"/>
                <a:gd name="connsiteX2" fmla="*/ 2133600 w 5581650"/>
                <a:gd name="connsiteY2" fmla="*/ 1463001 h 1755101"/>
                <a:gd name="connsiteX3" fmla="*/ 2133600 w 5581650"/>
                <a:gd name="connsiteY3" fmla="*/ 815301 h 1755101"/>
                <a:gd name="connsiteX4" fmla="*/ 5581650 w 5581650"/>
                <a:gd name="connsiteY4" fmla="*/ 2501 h 1755101"/>
                <a:gd name="connsiteX0" fmla="*/ 0 w 5581650"/>
                <a:gd name="connsiteY0" fmla="*/ 1752877 h 1752877"/>
                <a:gd name="connsiteX1" fmla="*/ 1301750 w 5581650"/>
                <a:gd name="connsiteY1" fmla="*/ 1708428 h 1752877"/>
                <a:gd name="connsiteX2" fmla="*/ 2133600 w 5581650"/>
                <a:gd name="connsiteY2" fmla="*/ 1460777 h 1752877"/>
                <a:gd name="connsiteX3" fmla="*/ 2133600 w 5581650"/>
                <a:gd name="connsiteY3" fmla="*/ 813077 h 1752877"/>
                <a:gd name="connsiteX4" fmla="*/ 5581650 w 5581650"/>
                <a:gd name="connsiteY4" fmla="*/ 277 h 1752877"/>
                <a:gd name="connsiteX0" fmla="*/ 0 w 5581650"/>
                <a:gd name="connsiteY0" fmla="*/ 1752917 h 1752917"/>
                <a:gd name="connsiteX1" fmla="*/ 1301750 w 5581650"/>
                <a:gd name="connsiteY1" fmla="*/ 1708468 h 1752917"/>
                <a:gd name="connsiteX2" fmla="*/ 2133600 w 5581650"/>
                <a:gd name="connsiteY2" fmla="*/ 1460817 h 1752917"/>
                <a:gd name="connsiteX3" fmla="*/ 2933700 w 5581650"/>
                <a:gd name="connsiteY3" fmla="*/ 736917 h 1752917"/>
                <a:gd name="connsiteX4" fmla="*/ 5581650 w 5581650"/>
                <a:gd name="connsiteY4" fmla="*/ 317 h 1752917"/>
                <a:gd name="connsiteX0" fmla="*/ 0 w 5581650"/>
                <a:gd name="connsiteY0" fmla="*/ 1753032 h 1753032"/>
                <a:gd name="connsiteX1" fmla="*/ 1301750 w 5581650"/>
                <a:gd name="connsiteY1" fmla="*/ 1708583 h 1753032"/>
                <a:gd name="connsiteX2" fmla="*/ 2133600 w 5581650"/>
                <a:gd name="connsiteY2" fmla="*/ 1460932 h 1753032"/>
                <a:gd name="connsiteX3" fmla="*/ 2933700 w 5581650"/>
                <a:gd name="connsiteY3" fmla="*/ 737032 h 1753032"/>
                <a:gd name="connsiteX4" fmla="*/ 5581650 w 5581650"/>
                <a:gd name="connsiteY4" fmla="*/ 432 h 1753032"/>
                <a:gd name="connsiteX0" fmla="*/ 0 w 5581650"/>
                <a:gd name="connsiteY0" fmla="*/ 1753808 h 1753808"/>
                <a:gd name="connsiteX1" fmla="*/ 1301750 w 5581650"/>
                <a:gd name="connsiteY1" fmla="*/ 1709359 h 1753808"/>
                <a:gd name="connsiteX2" fmla="*/ 2133600 w 5581650"/>
                <a:gd name="connsiteY2" fmla="*/ 1461708 h 1753808"/>
                <a:gd name="connsiteX3" fmla="*/ 2933700 w 5581650"/>
                <a:gd name="connsiteY3" fmla="*/ 737808 h 1753808"/>
                <a:gd name="connsiteX4" fmla="*/ 4013200 w 5581650"/>
                <a:gd name="connsiteY4" fmla="*/ 58360 h 1753808"/>
                <a:gd name="connsiteX5" fmla="*/ 5581650 w 5581650"/>
                <a:gd name="connsiteY5" fmla="*/ 1208 h 1753808"/>
                <a:gd name="connsiteX0" fmla="*/ 0 w 5581650"/>
                <a:gd name="connsiteY0" fmla="*/ 1753808 h 1753808"/>
                <a:gd name="connsiteX1" fmla="*/ 1301750 w 5581650"/>
                <a:gd name="connsiteY1" fmla="*/ 1709359 h 1753808"/>
                <a:gd name="connsiteX2" fmla="*/ 2133600 w 5581650"/>
                <a:gd name="connsiteY2" fmla="*/ 1461708 h 1753808"/>
                <a:gd name="connsiteX3" fmla="*/ 2965450 w 5581650"/>
                <a:gd name="connsiteY3" fmla="*/ 788608 h 1753808"/>
                <a:gd name="connsiteX4" fmla="*/ 4013200 w 5581650"/>
                <a:gd name="connsiteY4" fmla="*/ 58360 h 1753808"/>
                <a:gd name="connsiteX5" fmla="*/ 5581650 w 5581650"/>
                <a:gd name="connsiteY5" fmla="*/ 1208 h 1753808"/>
                <a:gd name="connsiteX0" fmla="*/ 0 w 5581650"/>
                <a:gd name="connsiteY0" fmla="*/ 1753808 h 1753808"/>
                <a:gd name="connsiteX1" fmla="*/ 1301750 w 5581650"/>
                <a:gd name="connsiteY1" fmla="*/ 1709359 h 1753808"/>
                <a:gd name="connsiteX2" fmla="*/ 2133600 w 5581650"/>
                <a:gd name="connsiteY2" fmla="*/ 1461708 h 1753808"/>
                <a:gd name="connsiteX3" fmla="*/ 2965450 w 5581650"/>
                <a:gd name="connsiteY3" fmla="*/ 788608 h 1753808"/>
                <a:gd name="connsiteX4" fmla="*/ 4013200 w 5581650"/>
                <a:gd name="connsiteY4" fmla="*/ 58360 h 1753808"/>
                <a:gd name="connsiteX5" fmla="*/ 5581650 w 5581650"/>
                <a:gd name="connsiteY5" fmla="*/ 1208 h 1753808"/>
                <a:gd name="connsiteX0" fmla="*/ 0 w 5581650"/>
                <a:gd name="connsiteY0" fmla="*/ 1753808 h 1753808"/>
                <a:gd name="connsiteX1" fmla="*/ 1301750 w 5581650"/>
                <a:gd name="connsiteY1" fmla="*/ 1709359 h 1753808"/>
                <a:gd name="connsiteX2" fmla="*/ 2184400 w 5581650"/>
                <a:gd name="connsiteY2" fmla="*/ 1512508 h 1753808"/>
                <a:gd name="connsiteX3" fmla="*/ 2965450 w 5581650"/>
                <a:gd name="connsiteY3" fmla="*/ 788608 h 1753808"/>
                <a:gd name="connsiteX4" fmla="*/ 4013200 w 5581650"/>
                <a:gd name="connsiteY4" fmla="*/ 58360 h 1753808"/>
                <a:gd name="connsiteX5" fmla="*/ 5581650 w 5581650"/>
                <a:gd name="connsiteY5" fmla="*/ 1208 h 1753808"/>
                <a:gd name="connsiteX0" fmla="*/ 0 w 5581650"/>
                <a:gd name="connsiteY0" fmla="*/ 1753808 h 1777328"/>
                <a:gd name="connsiteX1" fmla="*/ 1301750 w 5581650"/>
                <a:gd name="connsiteY1" fmla="*/ 1760159 h 1777328"/>
                <a:gd name="connsiteX2" fmla="*/ 2184400 w 5581650"/>
                <a:gd name="connsiteY2" fmla="*/ 1512508 h 1777328"/>
                <a:gd name="connsiteX3" fmla="*/ 2965450 w 5581650"/>
                <a:gd name="connsiteY3" fmla="*/ 788608 h 1777328"/>
                <a:gd name="connsiteX4" fmla="*/ 4013200 w 5581650"/>
                <a:gd name="connsiteY4" fmla="*/ 58360 h 1777328"/>
                <a:gd name="connsiteX5" fmla="*/ 5581650 w 5581650"/>
                <a:gd name="connsiteY5" fmla="*/ 1208 h 1777328"/>
                <a:gd name="connsiteX0" fmla="*/ 0 w 5568950"/>
                <a:gd name="connsiteY0" fmla="*/ 1785558 h 1785558"/>
                <a:gd name="connsiteX1" fmla="*/ 1289050 w 5568950"/>
                <a:gd name="connsiteY1" fmla="*/ 1760159 h 1785558"/>
                <a:gd name="connsiteX2" fmla="*/ 2171700 w 5568950"/>
                <a:gd name="connsiteY2" fmla="*/ 1512508 h 1785558"/>
                <a:gd name="connsiteX3" fmla="*/ 2952750 w 5568950"/>
                <a:gd name="connsiteY3" fmla="*/ 788608 h 1785558"/>
                <a:gd name="connsiteX4" fmla="*/ 4000500 w 5568950"/>
                <a:gd name="connsiteY4" fmla="*/ 58360 h 1785558"/>
                <a:gd name="connsiteX5" fmla="*/ 5568950 w 5568950"/>
                <a:gd name="connsiteY5" fmla="*/ 1208 h 1785558"/>
                <a:gd name="connsiteX0" fmla="*/ 0 w 5568950"/>
                <a:gd name="connsiteY0" fmla="*/ 1785558 h 1791115"/>
                <a:gd name="connsiteX1" fmla="*/ 1289050 w 5568950"/>
                <a:gd name="connsiteY1" fmla="*/ 1760159 h 1791115"/>
                <a:gd name="connsiteX2" fmla="*/ 2171700 w 5568950"/>
                <a:gd name="connsiteY2" fmla="*/ 1512508 h 1791115"/>
                <a:gd name="connsiteX3" fmla="*/ 2952750 w 5568950"/>
                <a:gd name="connsiteY3" fmla="*/ 788608 h 1791115"/>
                <a:gd name="connsiteX4" fmla="*/ 4000500 w 5568950"/>
                <a:gd name="connsiteY4" fmla="*/ 58360 h 1791115"/>
                <a:gd name="connsiteX5" fmla="*/ 5568950 w 5568950"/>
                <a:gd name="connsiteY5" fmla="*/ 1208 h 1791115"/>
                <a:gd name="connsiteX0" fmla="*/ 0 w 5568950"/>
                <a:gd name="connsiteY0" fmla="*/ 1785558 h 1791115"/>
                <a:gd name="connsiteX1" fmla="*/ 1289050 w 5568950"/>
                <a:gd name="connsiteY1" fmla="*/ 1760159 h 1791115"/>
                <a:gd name="connsiteX2" fmla="*/ 2171700 w 5568950"/>
                <a:gd name="connsiteY2" fmla="*/ 1512508 h 1791115"/>
                <a:gd name="connsiteX3" fmla="*/ 2628900 w 5568950"/>
                <a:gd name="connsiteY3" fmla="*/ 1131510 h 1791115"/>
                <a:gd name="connsiteX4" fmla="*/ 2952750 w 5568950"/>
                <a:gd name="connsiteY4" fmla="*/ 788608 h 1791115"/>
                <a:gd name="connsiteX5" fmla="*/ 4000500 w 5568950"/>
                <a:gd name="connsiteY5" fmla="*/ 58360 h 1791115"/>
                <a:gd name="connsiteX6" fmla="*/ 5568950 w 5568950"/>
                <a:gd name="connsiteY6" fmla="*/ 1208 h 1791115"/>
                <a:gd name="connsiteX0" fmla="*/ 0 w 5568950"/>
                <a:gd name="connsiteY0" fmla="*/ 1784350 h 1789907"/>
                <a:gd name="connsiteX1" fmla="*/ 1289050 w 5568950"/>
                <a:gd name="connsiteY1" fmla="*/ 1758951 h 1789907"/>
                <a:gd name="connsiteX2" fmla="*/ 2171700 w 5568950"/>
                <a:gd name="connsiteY2" fmla="*/ 1511300 h 1789907"/>
                <a:gd name="connsiteX3" fmla="*/ 2628900 w 5568950"/>
                <a:gd name="connsiteY3" fmla="*/ 1130302 h 1789907"/>
                <a:gd name="connsiteX4" fmla="*/ 2952750 w 5568950"/>
                <a:gd name="connsiteY4" fmla="*/ 787400 h 1789907"/>
                <a:gd name="connsiteX5" fmla="*/ 4000500 w 5568950"/>
                <a:gd name="connsiteY5" fmla="*/ 101602 h 1789907"/>
                <a:gd name="connsiteX6" fmla="*/ 5568950 w 5568950"/>
                <a:gd name="connsiteY6" fmla="*/ 0 h 1789907"/>
                <a:gd name="connsiteX0" fmla="*/ 0 w 5568950"/>
                <a:gd name="connsiteY0" fmla="*/ 1784350 h 1789907"/>
                <a:gd name="connsiteX1" fmla="*/ 1289050 w 5568950"/>
                <a:gd name="connsiteY1" fmla="*/ 1758951 h 1789907"/>
                <a:gd name="connsiteX2" fmla="*/ 2171700 w 5568950"/>
                <a:gd name="connsiteY2" fmla="*/ 1511300 h 1789907"/>
                <a:gd name="connsiteX3" fmla="*/ 2628900 w 5568950"/>
                <a:gd name="connsiteY3" fmla="*/ 1130302 h 1789907"/>
                <a:gd name="connsiteX4" fmla="*/ 2952750 w 5568950"/>
                <a:gd name="connsiteY4" fmla="*/ 787400 h 1789907"/>
                <a:gd name="connsiteX5" fmla="*/ 3390900 w 5568950"/>
                <a:gd name="connsiteY5" fmla="*/ 381002 h 1789907"/>
                <a:gd name="connsiteX6" fmla="*/ 4000500 w 5568950"/>
                <a:gd name="connsiteY6" fmla="*/ 101602 h 1789907"/>
                <a:gd name="connsiteX7" fmla="*/ 5568950 w 5568950"/>
                <a:gd name="connsiteY7" fmla="*/ 0 h 1789907"/>
                <a:gd name="connsiteX0" fmla="*/ 0 w 5702300"/>
                <a:gd name="connsiteY0" fmla="*/ 1778000 h 1783557"/>
                <a:gd name="connsiteX1" fmla="*/ 1289050 w 5702300"/>
                <a:gd name="connsiteY1" fmla="*/ 1752601 h 1783557"/>
                <a:gd name="connsiteX2" fmla="*/ 2171700 w 5702300"/>
                <a:gd name="connsiteY2" fmla="*/ 1504950 h 1783557"/>
                <a:gd name="connsiteX3" fmla="*/ 2628900 w 5702300"/>
                <a:gd name="connsiteY3" fmla="*/ 1123952 h 1783557"/>
                <a:gd name="connsiteX4" fmla="*/ 2952750 w 5702300"/>
                <a:gd name="connsiteY4" fmla="*/ 781050 h 1783557"/>
                <a:gd name="connsiteX5" fmla="*/ 3390900 w 5702300"/>
                <a:gd name="connsiteY5" fmla="*/ 374652 h 1783557"/>
                <a:gd name="connsiteX6" fmla="*/ 4000500 w 5702300"/>
                <a:gd name="connsiteY6" fmla="*/ 95252 h 1783557"/>
                <a:gd name="connsiteX7" fmla="*/ 5702300 w 5702300"/>
                <a:gd name="connsiteY7" fmla="*/ 0 h 1783557"/>
                <a:gd name="connsiteX0" fmla="*/ 0 w 5702300"/>
                <a:gd name="connsiteY0" fmla="*/ 1778000 h 1783557"/>
                <a:gd name="connsiteX1" fmla="*/ 1289050 w 5702300"/>
                <a:gd name="connsiteY1" fmla="*/ 1752601 h 1783557"/>
                <a:gd name="connsiteX2" fmla="*/ 2171700 w 5702300"/>
                <a:gd name="connsiteY2" fmla="*/ 1504950 h 1783557"/>
                <a:gd name="connsiteX3" fmla="*/ 2628900 w 5702300"/>
                <a:gd name="connsiteY3" fmla="*/ 1123952 h 1783557"/>
                <a:gd name="connsiteX4" fmla="*/ 2952750 w 5702300"/>
                <a:gd name="connsiteY4" fmla="*/ 781050 h 1783557"/>
                <a:gd name="connsiteX5" fmla="*/ 3390900 w 5702300"/>
                <a:gd name="connsiteY5" fmla="*/ 374652 h 1783557"/>
                <a:gd name="connsiteX6" fmla="*/ 4000500 w 5702300"/>
                <a:gd name="connsiteY6" fmla="*/ 95252 h 1783557"/>
                <a:gd name="connsiteX7" fmla="*/ 5702300 w 5702300"/>
                <a:gd name="connsiteY7" fmla="*/ 0 h 1783557"/>
                <a:gd name="connsiteX0" fmla="*/ 0 w 5702300"/>
                <a:gd name="connsiteY0" fmla="*/ 1778000 h 1783557"/>
                <a:gd name="connsiteX1" fmla="*/ 1289050 w 5702300"/>
                <a:gd name="connsiteY1" fmla="*/ 1752601 h 1783557"/>
                <a:gd name="connsiteX2" fmla="*/ 1746250 w 5702300"/>
                <a:gd name="connsiteY2" fmla="*/ 1682752 h 1783557"/>
                <a:gd name="connsiteX3" fmla="*/ 2171700 w 5702300"/>
                <a:gd name="connsiteY3" fmla="*/ 1504950 h 1783557"/>
                <a:gd name="connsiteX4" fmla="*/ 2628900 w 5702300"/>
                <a:gd name="connsiteY4" fmla="*/ 1123952 h 1783557"/>
                <a:gd name="connsiteX5" fmla="*/ 2952750 w 5702300"/>
                <a:gd name="connsiteY5" fmla="*/ 781050 h 1783557"/>
                <a:gd name="connsiteX6" fmla="*/ 3390900 w 5702300"/>
                <a:gd name="connsiteY6" fmla="*/ 374652 h 1783557"/>
                <a:gd name="connsiteX7" fmla="*/ 4000500 w 5702300"/>
                <a:gd name="connsiteY7" fmla="*/ 95252 h 1783557"/>
                <a:gd name="connsiteX8" fmla="*/ 5702300 w 5702300"/>
                <a:gd name="connsiteY8" fmla="*/ 0 h 17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2300" h="1783557">
                  <a:moveTo>
                    <a:pt x="0" y="1778000"/>
                  </a:moveTo>
                  <a:cubicBezTo>
                    <a:pt x="212725" y="1776942"/>
                    <a:pt x="941917" y="1802343"/>
                    <a:pt x="1289050" y="1752601"/>
                  </a:cubicBezTo>
                  <a:cubicBezTo>
                    <a:pt x="1577975" y="1733551"/>
                    <a:pt x="1599142" y="1724027"/>
                    <a:pt x="1746250" y="1682752"/>
                  </a:cubicBezTo>
                  <a:cubicBezTo>
                    <a:pt x="1893358" y="1641477"/>
                    <a:pt x="2024592" y="1598083"/>
                    <a:pt x="2171700" y="1504950"/>
                  </a:cubicBezTo>
                  <a:cubicBezTo>
                    <a:pt x="2318808" y="1411817"/>
                    <a:pt x="2498725" y="1244602"/>
                    <a:pt x="2628900" y="1123952"/>
                  </a:cubicBezTo>
                  <a:cubicBezTo>
                    <a:pt x="2759075" y="1003302"/>
                    <a:pt x="2825750" y="905933"/>
                    <a:pt x="2952750" y="781050"/>
                  </a:cubicBezTo>
                  <a:cubicBezTo>
                    <a:pt x="3079750" y="656167"/>
                    <a:pt x="3216275" y="488952"/>
                    <a:pt x="3390900" y="374652"/>
                  </a:cubicBezTo>
                  <a:cubicBezTo>
                    <a:pt x="3565525" y="260352"/>
                    <a:pt x="3640667" y="161927"/>
                    <a:pt x="4000500" y="95252"/>
                  </a:cubicBezTo>
                  <a:cubicBezTo>
                    <a:pt x="4441825" y="-27515"/>
                    <a:pt x="5420784" y="7409"/>
                    <a:pt x="5702300" y="0"/>
                  </a:cubicBezTo>
                </a:path>
              </a:pathLst>
            </a:custGeom>
            <a:ln w="57150" cmpd="sng">
              <a:solidFill>
                <a:srgbClr val="008475"/>
              </a:solidFill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flipH="1">
              <a:off x="783995" y="4040874"/>
              <a:ext cx="3993594" cy="1249111"/>
            </a:xfrm>
            <a:custGeom>
              <a:avLst/>
              <a:gdLst>
                <a:gd name="connsiteX0" fmla="*/ 0 w 1041400"/>
                <a:gd name="connsiteY0" fmla="*/ 755650 h 755650"/>
                <a:gd name="connsiteX1" fmla="*/ 1041400 w 1041400"/>
                <a:gd name="connsiteY1" fmla="*/ 0 h 755650"/>
                <a:gd name="connsiteX0" fmla="*/ 0 w 1041400"/>
                <a:gd name="connsiteY0" fmla="*/ 755650 h 755650"/>
                <a:gd name="connsiteX1" fmla="*/ 444500 w 1041400"/>
                <a:gd name="connsiteY1" fmla="*/ 222250 h 755650"/>
                <a:gd name="connsiteX2" fmla="*/ 1041400 w 1041400"/>
                <a:gd name="connsiteY2" fmla="*/ 0 h 755650"/>
                <a:gd name="connsiteX0" fmla="*/ 0 w 1041400"/>
                <a:gd name="connsiteY0" fmla="*/ 895350 h 895350"/>
                <a:gd name="connsiteX1" fmla="*/ 444500 w 1041400"/>
                <a:gd name="connsiteY1" fmla="*/ 361950 h 895350"/>
                <a:gd name="connsiteX2" fmla="*/ 685800 w 1041400"/>
                <a:gd name="connsiteY2" fmla="*/ 0 h 895350"/>
                <a:gd name="connsiteX3" fmla="*/ 1041400 w 1041400"/>
                <a:gd name="connsiteY3" fmla="*/ 139700 h 895350"/>
                <a:gd name="connsiteX0" fmla="*/ 0 w 1041400"/>
                <a:gd name="connsiteY0" fmla="*/ 959560 h 959560"/>
                <a:gd name="connsiteX1" fmla="*/ 444500 w 1041400"/>
                <a:gd name="connsiteY1" fmla="*/ 426160 h 959560"/>
                <a:gd name="connsiteX2" fmla="*/ 685800 w 1041400"/>
                <a:gd name="connsiteY2" fmla="*/ 64210 h 959560"/>
                <a:gd name="connsiteX3" fmla="*/ 1041400 w 1041400"/>
                <a:gd name="connsiteY3" fmla="*/ 203910 h 959560"/>
                <a:gd name="connsiteX0" fmla="*/ 0 w 1041400"/>
                <a:gd name="connsiteY0" fmla="*/ 895350 h 895350"/>
                <a:gd name="connsiteX1" fmla="*/ 444500 w 1041400"/>
                <a:gd name="connsiteY1" fmla="*/ 361950 h 895350"/>
                <a:gd name="connsiteX2" fmla="*/ 685800 w 1041400"/>
                <a:gd name="connsiteY2" fmla="*/ 0 h 895350"/>
                <a:gd name="connsiteX3" fmla="*/ 1041400 w 1041400"/>
                <a:gd name="connsiteY3" fmla="*/ 139700 h 895350"/>
                <a:gd name="connsiteX0" fmla="*/ 0 w 1041400"/>
                <a:gd name="connsiteY0" fmla="*/ 939830 h 939830"/>
                <a:gd name="connsiteX1" fmla="*/ 444500 w 1041400"/>
                <a:gd name="connsiteY1" fmla="*/ 406430 h 939830"/>
                <a:gd name="connsiteX2" fmla="*/ 685800 w 1041400"/>
                <a:gd name="connsiteY2" fmla="*/ 44480 h 939830"/>
                <a:gd name="connsiteX3" fmla="*/ 1041400 w 1041400"/>
                <a:gd name="connsiteY3" fmla="*/ 184180 h 939830"/>
                <a:gd name="connsiteX0" fmla="*/ 0 w 1041400"/>
                <a:gd name="connsiteY0" fmla="*/ 939830 h 939830"/>
                <a:gd name="connsiteX1" fmla="*/ 444500 w 1041400"/>
                <a:gd name="connsiteY1" fmla="*/ 406430 h 939830"/>
                <a:gd name="connsiteX2" fmla="*/ 685800 w 1041400"/>
                <a:gd name="connsiteY2" fmla="*/ 44480 h 939830"/>
                <a:gd name="connsiteX3" fmla="*/ 1041400 w 1041400"/>
                <a:gd name="connsiteY3" fmla="*/ 184180 h 939830"/>
                <a:gd name="connsiteX0" fmla="*/ 0 w 1041400"/>
                <a:gd name="connsiteY0" fmla="*/ 896202 h 896202"/>
                <a:gd name="connsiteX1" fmla="*/ 444500 w 1041400"/>
                <a:gd name="connsiteY1" fmla="*/ 362802 h 896202"/>
                <a:gd name="connsiteX2" fmla="*/ 685800 w 1041400"/>
                <a:gd name="connsiteY2" fmla="*/ 852 h 896202"/>
                <a:gd name="connsiteX3" fmla="*/ 1041400 w 1041400"/>
                <a:gd name="connsiteY3" fmla="*/ 140552 h 896202"/>
                <a:gd name="connsiteX0" fmla="*/ 0 w 1041400"/>
                <a:gd name="connsiteY0" fmla="*/ 917495 h 917495"/>
                <a:gd name="connsiteX1" fmla="*/ 635000 w 1041400"/>
                <a:gd name="connsiteY1" fmla="*/ 663495 h 917495"/>
                <a:gd name="connsiteX2" fmla="*/ 685800 w 1041400"/>
                <a:gd name="connsiteY2" fmla="*/ 22145 h 917495"/>
                <a:gd name="connsiteX3" fmla="*/ 1041400 w 1041400"/>
                <a:gd name="connsiteY3" fmla="*/ 161845 h 917495"/>
                <a:gd name="connsiteX0" fmla="*/ 0 w 2489200"/>
                <a:gd name="connsiteY0" fmla="*/ 961945 h 961945"/>
                <a:gd name="connsiteX1" fmla="*/ 2082800 w 2489200"/>
                <a:gd name="connsiteY1" fmla="*/ 663495 h 961945"/>
                <a:gd name="connsiteX2" fmla="*/ 2133600 w 2489200"/>
                <a:gd name="connsiteY2" fmla="*/ 22145 h 961945"/>
                <a:gd name="connsiteX3" fmla="*/ 2489200 w 2489200"/>
                <a:gd name="connsiteY3" fmla="*/ 161845 h 961945"/>
                <a:gd name="connsiteX0" fmla="*/ 0 w 2489200"/>
                <a:gd name="connsiteY0" fmla="*/ 961945 h 963635"/>
                <a:gd name="connsiteX1" fmla="*/ 2082800 w 2489200"/>
                <a:gd name="connsiteY1" fmla="*/ 663495 h 963635"/>
                <a:gd name="connsiteX2" fmla="*/ 2133600 w 2489200"/>
                <a:gd name="connsiteY2" fmla="*/ 22145 h 963635"/>
                <a:gd name="connsiteX3" fmla="*/ 2489200 w 2489200"/>
                <a:gd name="connsiteY3" fmla="*/ 161845 h 963635"/>
                <a:gd name="connsiteX0" fmla="*/ 0 w 2489200"/>
                <a:gd name="connsiteY0" fmla="*/ 961945 h 961945"/>
                <a:gd name="connsiteX1" fmla="*/ 1301750 w 2489200"/>
                <a:gd name="connsiteY1" fmla="*/ 917496 h 961945"/>
                <a:gd name="connsiteX2" fmla="*/ 2082800 w 2489200"/>
                <a:gd name="connsiteY2" fmla="*/ 663495 h 961945"/>
                <a:gd name="connsiteX3" fmla="*/ 2133600 w 2489200"/>
                <a:gd name="connsiteY3" fmla="*/ 22145 h 961945"/>
                <a:gd name="connsiteX4" fmla="*/ 2489200 w 2489200"/>
                <a:gd name="connsiteY4" fmla="*/ 161845 h 961945"/>
                <a:gd name="connsiteX0" fmla="*/ 0 w 2489200"/>
                <a:gd name="connsiteY0" fmla="*/ 962338 h 962338"/>
                <a:gd name="connsiteX1" fmla="*/ 1301750 w 2489200"/>
                <a:gd name="connsiteY1" fmla="*/ 917889 h 962338"/>
                <a:gd name="connsiteX2" fmla="*/ 2133600 w 2489200"/>
                <a:gd name="connsiteY2" fmla="*/ 670238 h 962338"/>
                <a:gd name="connsiteX3" fmla="*/ 2133600 w 2489200"/>
                <a:gd name="connsiteY3" fmla="*/ 22538 h 962338"/>
                <a:gd name="connsiteX4" fmla="*/ 2489200 w 2489200"/>
                <a:gd name="connsiteY4" fmla="*/ 162238 h 962338"/>
                <a:gd name="connsiteX0" fmla="*/ 0 w 2489200"/>
                <a:gd name="connsiteY0" fmla="*/ 962338 h 962338"/>
                <a:gd name="connsiteX1" fmla="*/ 1301750 w 2489200"/>
                <a:gd name="connsiteY1" fmla="*/ 917889 h 962338"/>
                <a:gd name="connsiteX2" fmla="*/ 2133600 w 2489200"/>
                <a:gd name="connsiteY2" fmla="*/ 670238 h 962338"/>
                <a:gd name="connsiteX3" fmla="*/ 2133600 w 2489200"/>
                <a:gd name="connsiteY3" fmla="*/ 22538 h 962338"/>
                <a:gd name="connsiteX4" fmla="*/ 2489200 w 2489200"/>
                <a:gd name="connsiteY4" fmla="*/ 162238 h 962338"/>
                <a:gd name="connsiteX0" fmla="*/ 0 w 5581650"/>
                <a:gd name="connsiteY0" fmla="*/ 1755101 h 1755101"/>
                <a:gd name="connsiteX1" fmla="*/ 1301750 w 5581650"/>
                <a:gd name="connsiteY1" fmla="*/ 1710652 h 1755101"/>
                <a:gd name="connsiteX2" fmla="*/ 2133600 w 5581650"/>
                <a:gd name="connsiteY2" fmla="*/ 1463001 h 1755101"/>
                <a:gd name="connsiteX3" fmla="*/ 2133600 w 5581650"/>
                <a:gd name="connsiteY3" fmla="*/ 815301 h 1755101"/>
                <a:gd name="connsiteX4" fmla="*/ 5581650 w 5581650"/>
                <a:gd name="connsiteY4" fmla="*/ 2501 h 1755101"/>
                <a:gd name="connsiteX0" fmla="*/ 0 w 5581650"/>
                <a:gd name="connsiteY0" fmla="*/ 1752877 h 1752877"/>
                <a:gd name="connsiteX1" fmla="*/ 1301750 w 5581650"/>
                <a:gd name="connsiteY1" fmla="*/ 1708428 h 1752877"/>
                <a:gd name="connsiteX2" fmla="*/ 2133600 w 5581650"/>
                <a:gd name="connsiteY2" fmla="*/ 1460777 h 1752877"/>
                <a:gd name="connsiteX3" fmla="*/ 2133600 w 5581650"/>
                <a:gd name="connsiteY3" fmla="*/ 813077 h 1752877"/>
                <a:gd name="connsiteX4" fmla="*/ 5581650 w 5581650"/>
                <a:gd name="connsiteY4" fmla="*/ 277 h 1752877"/>
                <a:gd name="connsiteX0" fmla="*/ 0 w 5581650"/>
                <a:gd name="connsiteY0" fmla="*/ 1752917 h 1752917"/>
                <a:gd name="connsiteX1" fmla="*/ 1301750 w 5581650"/>
                <a:gd name="connsiteY1" fmla="*/ 1708468 h 1752917"/>
                <a:gd name="connsiteX2" fmla="*/ 2133600 w 5581650"/>
                <a:gd name="connsiteY2" fmla="*/ 1460817 h 1752917"/>
                <a:gd name="connsiteX3" fmla="*/ 2933700 w 5581650"/>
                <a:gd name="connsiteY3" fmla="*/ 736917 h 1752917"/>
                <a:gd name="connsiteX4" fmla="*/ 5581650 w 5581650"/>
                <a:gd name="connsiteY4" fmla="*/ 317 h 1752917"/>
                <a:gd name="connsiteX0" fmla="*/ 0 w 5581650"/>
                <a:gd name="connsiteY0" fmla="*/ 1753032 h 1753032"/>
                <a:gd name="connsiteX1" fmla="*/ 1301750 w 5581650"/>
                <a:gd name="connsiteY1" fmla="*/ 1708583 h 1753032"/>
                <a:gd name="connsiteX2" fmla="*/ 2133600 w 5581650"/>
                <a:gd name="connsiteY2" fmla="*/ 1460932 h 1753032"/>
                <a:gd name="connsiteX3" fmla="*/ 2933700 w 5581650"/>
                <a:gd name="connsiteY3" fmla="*/ 737032 h 1753032"/>
                <a:gd name="connsiteX4" fmla="*/ 5581650 w 5581650"/>
                <a:gd name="connsiteY4" fmla="*/ 432 h 1753032"/>
                <a:gd name="connsiteX0" fmla="*/ 0 w 5581650"/>
                <a:gd name="connsiteY0" fmla="*/ 1753808 h 1753808"/>
                <a:gd name="connsiteX1" fmla="*/ 1301750 w 5581650"/>
                <a:gd name="connsiteY1" fmla="*/ 1709359 h 1753808"/>
                <a:gd name="connsiteX2" fmla="*/ 2133600 w 5581650"/>
                <a:gd name="connsiteY2" fmla="*/ 1461708 h 1753808"/>
                <a:gd name="connsiteX3" fmla="*/ 2933700 w 5581650"/>
                <a:gd name="connsiteY3" fmla="*/ 737808 h 1753808"/>
                <a:gd name="connsiteX4" fmla="*/ 4013200 w 5581650"/>
                <a:gd name="connsiteY4" fmla="*/ 58360 h 1753808"/>
                <a:gd name="connsiteX5" fmla="*/ 5581650 w 5581650"/>
                <a:gd name="connsiteY5" fmla="*/ 1208 h 1753808"/>
                <a:gd name="connsiteX0" fmla="*/ 0 w 5581650"/>
                <a:gd name="connsiteY0" fmla="*/ 1753808 h 1753808"/>
                <a:gd name="connsiteX1" fmla="*/ 1301750 w 5581650"/>
                <a:gd name="connsiteY1" fmla="*/ 1709359 h 1753808"/>
                <a:gd name="connsiteX2" fmla="*/ 2133600 w 5581650"/>
                <a:gd name="connsiteY2" fmla="*/ 1461708 h 1753808"/>
                <a:gd name="connsiteX3" fmla="*/ 2965450 w 5581650"/>
                <a:gd name="connsiteY3" fmla="*/ 788608 h 1753808"/>
                <a:gd name="connsiteX4" fmla="*/ 4013200 w 5581650"/>
                <a:gd name="connsiteY4" fmla="*/ 58360 h 1753808"/>
                <a:gd name="connsiteX5" fmla="*/ 5581650 w 5581650"/>
                <a:gd name="connsiteY5" fmla="*/ 1208 h 1753808"/>
                <a:gd name="connsiteX0" fmla="*/ 0 w 5581650"/>
                <a:gd name="connsiteY0" fmla="*/ 1753808 h 1753808"/>
                <a:gd name="connsiteX1" fmla="*/ 1301750 w 5581650"/>
                <a:gd name="connsiteY1" fmla="*/ 1709359 h 1753808"/>
                <a:gd name="connsiteX2" fmla="*/ 2133600 w 5581650"/>
                <a:gd name="connsiteY2" fmla="*/ 1461708 h 1753808"/>
                <a:gd name="connsiteX3" fmla="*/ 2965450 w 5581650"/>
                <a:gd name="connsiteY3" fmla="*/ 788608 h 1753808"/>
                <a:gd name="connsiteX4" fmla="*/ 4013200 w 5581650"/>
                <a:gd name="connsiteY4" fmla="*/ 58360 h 1753808"/>
                <a:gd name="connsiteX5" fmla="*/ 5581650 w 5581650"/>
                <a:gd name="connsiteY5" fmla="*/ 1208 h 1753808"/>
                <a:gd name="connsiteX0" fmla="*/ 0 w 5581650"/>
                <a:gd name="connsiteY0" fmla="*/ 1753808 h 1753808"/>
                <a:gd name="connsiteX1" fmla="*/ 1301750 w 5581650"/>
                <a:gd name="connsiteY1" fmla="*/ 1709359 h 1753808"/>
                <a:gd name="connsiteX2" fmla="*/ 2184400 w 5581650"/>
                <a:gd name="connsiteY2" fmla="*/ 1512508 h 1753808"/>
                <a:gd name="connsiteX3" fmla="*/ 2965450 w 5581650"/>
                <a:gd name="connsiteY3" fmla="*/ 788608 h 1753808"/>
                <a:gd name="connsiteX4" fmla="*/ 4013200 w 5581650"/>
                <a:gd name="connsiteY4" fmla="*/ 58360 h 1753808"/>
                <a:gd name="connsiteX5" fmla="*/ 5581650 w 5581650"/>
                <a:gd name="connsiteY5" fmla="*/ 1208 h 1753808"/>
                <a:gd name="connsiteX0" fmla="*/ 0 w 5581650"/>
                <a:gd name="connsiteY0" fmla="*/ 1753808 h 1777328"/>
                <a:gd name="connsiteX1" fmla="*/ 1301750 w 5581650"/>
                <a:gd name="connsiteY1" fmla="*/ 1760159 h 1777328"/>
                <a:gd name="connsiteX2" fmla="*/ 2184400 w 5581650"/>
                <a:gd name="connsiteY2" fmla="*/ 1512508 h 1777328"/>
                <a:gd name="connsiteX3" fmla="*/ 2965450 w 5581650"/>
                <a:gd name="connsiteY3" fmla="*/ 788608 h 1777328"/>
                <a:gd name="connsiteX4" fmla="*/ 4013200 w 5581650"/>
                <a:gd name="connsiteY4" fmla="*/ 58360 h 1777328"/>
                <a:gd name="connsiteX5" fmla="*/ 5581650 w 5581650"/>
                <a:gd name="connsiteY5" fmla="*/ 1208 h 1777328"/>
                <a:gd name="connsiteX0" fmla="*/ 0 w 5568950"/>
                <a:gd name="connsiteY0" fmla="*/ 1785558 h 1785558"/>
                <a:gd name="connsiteX1" fmla="*/ 1289050 w 5568950"/>
                <a:gd name="connsiteY1" fmla="*/ 1760159 h 1785558"/>
                <a:gd name="connsiteX2" fmla="*/ 2171700 w 5568950"/>
                <a:gd name="connsiteY2" fmla="*/ 1512508 h 1785558"/>
                <a:gd name="connsiteX3" fmla="*/ 2952750 w 5568950"/>
                <a:gd name="connsiteY3" fmla="*/ 788608 h 1785558"/>
                <a:gd name="connsiteX4" fmla="*/ 4000500 w 5568950"/>
                <a:gd name="connsiteY4" fmla="*/ 58360 h 1785558"/>
                <a:gd name="connsiteX5" fmla="*/ 5568950 w 5568950"/>
                <a:gd name="connsiteY5" fmla="*/ 1208 h 1785558"/>
                <a:gd name="connsiteX0" fmla="*/ 0 w 5568950"/>
                <a:gd name="connsiteY0" fmla="*/ 1785558 h 1791115"/>
                <a:gd name="connsiteX1" fmla="*/ 1289050 w 5568950"/>
                <a:gd name="connsiteY1" fmla="*/ 1760159 h 1791115"/>
                <a:gd name="connsiteX2" fmla="*/ 2171700 w 5568950"/>
                <a:gd name="connsiteY2" fmla="*/ 1512508 h 1791115"/>
                <a:gd name="connsiteX3" fmla="*/ 2952750 w 5568950"/>
                <a:gd name="connsiteY3" fmla="*/ 788608 h 1791115"/>
                <a:gd name="connsiteX4" fmla="*/ 4000500 w 5568950"/>
                <a:gd name="connsiteY4" fmla="*/ 58360 h 1791115"/>
                <a:gd name="connsiteX5" fmla="*/ 5568950 w 5568950"/>
                <a:gd name="connsiteY5" fmla="*/ 1208 h 1791115"/>
                <a:gd name="connsiteX0" fmla="*/ 0 w 5568950"/>
                <a:gd name="connsiteY0" fmla="*/ 1785558 h 1791115"/>
                <a:gd name="connsiteX1" fmla="*/ 1289050 w 5568950"/>
                <a:gd name="connsiteY1" fmla="*/ 1760159 h 1791115"/>
                <a:gd name="connsiteX2" fmla="*/ 2171700 w 5568950"/>
                <a:gd name="connsiteY2" fmla="*/ 1512508 h 1791115"/>
                <a:gd name="connsiteX3" fmla="*/ 2628900 w 5568950"/>
                <a:gd name="connsiteY3" fmla="*/ 1131510 h 1791115"/>
                <a:gd name="connsiteX4" fmla="*/ 2952750 w 5568950"/>
                <a:gd name="connsiteY4" fmla="*/ 788608 h 1791115"/>
                <a:gd name="connsiteX5" fmla="*/ 4000500 w 5568950"/>
                <a:gd name="connsiteY5" fmla="*/ 58360 h 1791115"/>
                <a:gd name="connsiteX6" fmla="*/ 5568950 w 5568950"/>
                <a:gd name="connsiteY6" fmla="*/ 1208 h 1791115"/>
                <a:gd name="connsiteX0" fmla="*/ 0 w 5568950"/>
                <a:gd name="connsiteY0" fmla="*/ 1784350 h 1789907"/>
                <a:gd name="connsiteX1" fmla="*/ 1289050 w 5568950"/>
                <a:gd name="connsiteY1" fmla="*/ 1758951 h 1789907"/>
                <a:gd name="connsiteX2" fmla="*/ 2171700 w 5568950"/>
                <a:gd name="connsiteY2" fmla="*/ 1511300 h 1789907"/>
                <a:gd name="connsiteX3" fmla="*/ 2628900 w 5568950"/>
                <a:gd name="connsiteY3" fmla="*/ 1130302 h 1789907"/>
                <a:gd name="connsiteX4" fmla="*/ 2952750 w 5568950"/>
                <a:gd name="connsiteY4" fmla="*/ 787400 h 1789907"/>
                <a:gd name="connsiteX5" fmla="*/ 4000500 w 5568950"/>
                <a:gd name="connsiteY5" fmla="*/ 101602 h 1789907"/>
                <a:gd name="connsiteX6" fmla="*/ 5568950 w 5568950"/>
                <a:gd name="connsiteY6" fmla="*/ 0 h 1789907"/>
                <a:gd name="connsiteX0" fmla="*/ 0 w 5568950"/>
                <a:gd name="connsiteY0" fmla="*/ 1784350 h 1789907"/>
                <a:gd name="connsiteX1" fmla="*/ 1289050 w 5568950"/>
                <a:gd name="connsiteY1" fmla="*/ 1758951 h 1789907"/>
                <a:gd name="connsiteX2" fmla="*/ 2171700 w 5568950"/>
                <a:gd name="connsiteY2" fmla="*/ 1511300 h 1789907"/>
                <a:gd name="connsiteX3" fmla="*/ 2628900 w 5568950"/>
                <a:gd name="connsiteY3" fmla="*/ 1130302 h 1789907"/>
                <a:gd name="connsiteX4" fmla="*/ 2952750 w 5568950"/>
                <a:gd name="connsiteY4" fmla="*/ 787400 h 1789907"/>
                <a:gd name="connsiteX5" fmla="*/ 3390900 w 5568950"/>
                <a:gd name="connsiteY5" fmla="*/ 381002 h 1789907"/>
                <a:gd name="connsiteX6" fmla="*/ 4000500 w 5568950"/>
                <a:gd name="connsiteY6" fmla="*/ 101602 h 1789907"/>
                <a:gd name="connsiteX7" fmla="*/ 5568950 w 5568950"/>
                <a:gd name="connsiteY7" fmla="*/ 0 h 1789907"/>
                <a:gd name="connsiteX0" fmla="*/ 0 w 5702300"/>
                <a:gd name="connsiteY0" fmla="*/ 1778000 h 1783557"/>
                <a:gd name="connsiteX1" fmla="*/ 1289050 w 5702300"/>
                <a:gd name="connsiteY1" fmla="*/ 1752601 h 1783557"/>
                <a:gd name="connsiteX2" fmla="*/ 2171700 w 5702300"/>
                <a:gd name="connsiteY2" fmla="*/ 1504950 h 1783557"/>
                <a:gd name="connsiteX3" fmla="*/ 2628900 w 5702300"/>
                <a:gd name="connsiteY3" fmla="*/ 1123952 h 1783557"/>
                <a:gd name="connsiteX4" fmla="*/ 2952750 w 5702300"/>
                <a:gd name="connsiteY4" fmla="*/ 781050 h 1783557"/>
                <a:gd name="connsiteX5" fmla="*/ 3390900 w 5702300"/>
                <a:gd name="connsiteY5" fmla="*/ 374652 h 1783557"/>
                <a:gd name="connsiteX6" fmla="*/ 4000500 w 5702300"/>
                <a:gd name="connsiteY6" fmla="*/ 95252 h 1783557"/>
                <a:gd name="connsiteX7" fmla="*/ 5702300 w 5702300"/>
                <a:gd name="connsiteY7" fmla="*/ 0 h 1783557"/>
                <a:gd name="connsiteX0" fmla="*/ 0 w 5702300"/>
                <a:gd name="connsiteY0" fmla="*/ 1778000 h 1783557"/>
                <a:gd name="connsiteX1" fmla="*/ 1289050 w 5702300"/>
                <a:gd name="connsiteY1" fmla="*/ 1752601 h 1783557"/>
                <a:gd name="connsiteX2" fmla="*/ 2171700 w 5702300"/>
                <a:gd name="connsiteY2" fmla="*/ 1504950 h 1783557"/>
                <a:gd name="connsiteX3" fmla="*/ 2628900 w 5702300"/>
                <a:gd name="connsiteY3" fmla="*/ 1123952 h 1783557"/>
                <a:gd name="connsiteX4" fmla="*/ 2952750 w 5702300"/>
                <a:gd name="connsiteY4" fmla="*/ 781050 h 1783557"/>
                <a:gd name="connsiteX5" fmla="*/ 3390900 w 5702300"/>
                <a:gd name="connsiteY5" fmla="*/ 374652 h 1783557"/>
                <a:gd name="connsiteX6" fmla="*/ 4000500 w 5702300"/>
                <a:gd name="connsiteY6" fmla="*/ 95252 h 1783557"/>
                <a:gd name="connsiteX7" fmla="*/ 5702300 w 5702300"/>
                <a:gd name="connsiteY7" fmla="*/ 0 h 1783557"/>
                <a:gd name="connsiteX0" fmla="*/ 0 w 5702300"/>
                <a:gd name="connsiteY0" fmla="*/ 1778000 h 1783557"/>
                <a:gd name="connsiteX1" fmla="*/ 1289050 w 5702300"/>
                <a:gd name="connsiteY1" fmla="*/ 1752601 h 1783557"/>
                <a:gd name="connsiteX2" fmla="*/ 1746250 w 5702300"/>
                <a:gd name="connsiteY2" fmla="*/ 1682752 h 1783557"/>
                <a:gd name="connsiteX3" fmla="*/ 2171700 w 5702300"/>
                <a:gd name="connsiteY3" fmla="*/ 1504950 h 1783557"/>
                <a:gd name="connsiteX4" fmla="*/ 2628900 w 5702300"/>
                <a:gd name="connsiteY4" fmla="*/ 1123952 h 1783557"/>
                <a:gd name="connsiteX5" fmla="*/ 2952750 w 5702300"/>
                <a:gd name="connsiteY5" fmla="*/ 781050 h 1783557"/>
                <a:gd name="connsiteX6" fmla="*/ 3390900 w 5702300"/>
                <a:gd name="connsiteY6" fmla="*/ 374652 h 1783557"/>
                <a:gd name="connsiteX7" fmla="*/ 4000500 w 5702300"/>
                <a:gd name="connsiteY7" fmla="*/ 95252 h 1783557"/>
                <a:gd name="connsiteX8" fmla="*/ 5702300 w 5702300"/>
                <a:gd name="connsiteY8" fmla="*/ 0 h 17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2300" h="1783557">
                  <a:moveTo>
                    <a:pt x="0" y="1778000"/>
                  </a:moveTo>
                  <a:cubicBezTo>
                    <a:pt x="212725" y="1776942"/>
                    <a:pt x="941917" y="1802343"/>
                    <a:pt x="1289050" y="1752601"/>
                  </a:cubicBezTo>
                  <a:cubicBezTo>
                    <a:pt x="1577975" y="1733551"/>
                    <a:pt x="1599142" y="1724027"/>
                    <a:pt x="1746250" y="1682752"/>
                  </a:cubicBezTo>
                  <a:cubicBezTo>
                    <a:pt x="1893358" y="1641477"/>
                    <a:pt x="2024592" y="1598083"/>
                    <a:pt x="2171700" y="1504950"/>
                  </a:cubicBezTo>
                  <a:cubicBezTo>
                    <a:pt x="2318808" y="1411817"/>
                    <a:pt x="2498725" y="1244602"/>
                    <a:pt x="2628900" y="1123952"/>
                  </a:cubicBezTo>
                  <a:cubicBezTo>
                    <a:pt x="2759075" y="1003302"/>
                    <a:pt x="2825750" y="905933"/>
                    <a:pt x="2952750" y="781050"/>
                  </a:cubicBezTo>
                  <a:cubicBezTo>
                    <a:pt x="3079750" y="656167"/>
                    <a:pt x="3216275" y="488952"/>
                    <a:pt x="3390900" y="374652"/>
                  </a:cubicBezTo>
                  <a:cubicBezTo>
                    <a:pt x="3565525" y="260352"/>
                    <a:pt x="3640667" y="161927"/>
                    <a:pt x="4000500" y="95252"/>
                  </a:cubicBezTo>
                  <a:cubicBezTo>
                    <a:pt x="4441825" y="-27515"/>
                    <a:pt x="5420784" y="7409"/>
                    <a:pt x="5702300" y="0"/>
                  </a:cubicBezTo>
                </a:path>
              </a:pathLst>
            </a:custGeom>
            <a:ln w="57150" cmpd="sng">
              <a:solidFill>
                <a:srgbClr val="FF6600"/>
              </a:solidFill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prstClr val="black"/>
                </a:solidFill>
              </a:endParaRPr>
            </a:p>
          </p:txBody>
        </p: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2992980"/>
                </p:ext>
              </p:extLst>
            </p:nvPr>
          </p:nvGraphicFramePr>
          <p:xfrm>
            <a:off x="4936959" y="5150469"/>
            <a:ext cx="9144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7" name="Equation" r:id="rId5" imgW="914400" imgH="330120" progId="Equation.DSMT4">
                    <p:embed/>
                  </p:oleObj>
                </mc:Choice>
                <mc:Fallback>
                  <p:oleObj name="Equation" r:id="rId5" imgW="91440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36959" y="5150469"/>
                          <a:ext cx="9144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387123" y="5086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0</a:t>
              </a:r>
              <a:endParaRPr lang="en-US" sz="1800" b="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99576" y="1798022"/>
            <a:ext cx="8058624" cy="1764328"/>
            <a:chOff x="152400" y="1798022"/>
            <a:chExt cx="8058624" cy="1764328"/>
          </a:xfrm>
        </p:grpSpPr>
        <p:sp>
          <p:nvSpPr>
            <p:cNvPr id="5" name="TextBox 4"/>
            <p:cNvSpPr txBox="1"/>
            <p:nvPr/>
          </p:nvSpPr>
          <p:spPr>
            <a:xfrm>
              <a:off x="152400" y="18288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Phenotype of patient </a:t>
              </a:r>
              <a:r>
                <a:rPr lang="en-US" sz="2000" b="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2000" b="0" dirty="0" smtClea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7400" y="2854464"/>
              <a:ext cx="2343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# minor alleles of SNP </a:t>
              </a:r>
              <a:r>
                <a:rPr lang="en-US" sz="2000" b="0" i="1" dirty="0" err="1" smtClean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r>
                <a:rPr lang="en-US" sz="20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 in patient </a:t>
              </a:r>
              <a:r>
                <a:rPr lang="en-US" sz="1800" b="0" i="1" dirty="0" smtClean="0">
                  <a:solidFill>
                    <a:prstClr val="black"/>
                  </a:solidFill>
                  <a:latin typeface="Times New Roman"/>
                  <a:cs typeface="Times New Roman"/>
                </a:rPr>
                <a:t>n</a:t>
              </a:r>
              <a:endParaRPr lang="en-US" sz="1800" b="0" i="1" dirty="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34782" y="1798022"/>
              <a:ext cx="2286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0" dirty="0">
                  <a:solidFill>
                    <a:prstClr val="black"/>
                  </a:solidFill>
                  <a:latin typeface="Calibri"/>
                  <a:cs typeface="+mn-cs"/>
                </a:rPr>
                <a:t>l</a:t>
              </a:r>
              <a:r>
                <a:rPr lang="en-US" sz="20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ogistic function</a:t>
              </a:r>
              <a:endParaRPr lang="en-US" sz="2000" b="0" i="1" dirty="0">
                <a:solidFill>
                  <a:prstClr val="black"/>
                </a:solidFill>
                <a:latin typeface="Cambria"/>
                <a:cs typeface="Cambria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3886200" y="2256012"/>
              <a:ext cx="0" cy="334788"/>
            </a:xfrm>
            <a:prstGeom prst="straightConnector1">
              <a:avLst/>
            </a:prstGeom>
            <a:solidFill>
              <a:srgbClr val="FF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8616519"/>
                </p:ext>
              </p:extLst>
            </p:nvPr>
          </p:nvGraphicFramePr>
          <p:xfrm>
            <a:off x="1611312" y="3200400"/>
            <a:ext cx="38862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8" name="Equation" r:id="rId7" imgW="3886200" imgH="355320" progId="Equation.DSMT4">
                    <p:embed/>
                  </p:oleObj>
                </mc:Choice>
                <mc:Fallback>
                  <p:oleObj name="Equation" r:id="rId7" imgW="3886200" imgH="355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11312" y="3200400"/>
                          <a:ext cx="38862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2673996"/>
                </p:ext>
              </p:extLst>
            </p:nvPr>
          </p:nvGraphicFramePr>
          <p:xfrm>
            <a:off x="1611312" y="2743200"/>
            <a:ext cx="35306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9" name="Equation" r:id="rId9" imgW="3530520" imgH="355320" progId="Equation.DSMT4">
                    <p:embed/>
                  </p:oleObj>
                </mc:Choice>
                <mc:Fallback>
                  <p:oleObj name="Equation" r:id="rId9" imgW="353052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1312" y="2743200"/>
                          <a:ext cx="353060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0" name="Straight Arrow Connector 39"/>
            <p:cNvCxnSpPr/>
            <p:nvPr/>
          </p:nvCxnSpPr>
          <p:spPr bwMode="auto">
            <a:xfrm>
              <a:off x="1981200" y="2264558"/>
              <a:ext cx="0" cy="334788"/>
            </a:xfrm>
            <a:prstGeom prst="straightConnector1">
              <a:avLst/>
            </a:prstGeom>
            <a:solidFill>
              <a:srgbClr val="FF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Right Brace 42"/>
            <p:cNvSpPr/>
            <p:nvPr/>
          </p:nvSpPr>
          <p:spPr>
            <a:xfrm rot="16200000">
              <a:off x="4469776" y="2145674"/>
              <a:ext cx="190500" cy="928352"/>
            </a:xfrm>
            <a:prstGeom prst="rightBrace">
              <a:avLst>
                <a:gd name="adj1" fmla="val 6256"/>
                <a:gd name="adj2" fmla="val 9111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46" name="Straight Connector 45"/>
            <p:cNvCxnSpPr>
              <a:stCxn id="43" idx="1"/>
            </p:cNvCxnSpPr>
            <p:nvPr/>
          </p:nvCxnSpPr>
          <p:spPr>
            <a:xfrm flipV="1">
              <a:off x="4946746" y="2264558"/>
              <a:ext cx="6045" cy="250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8447104"/>
                </p:ext>
              </p:extLst>
            </p:nvPr>
          </p:nvGraphicFramePr>
          <p:xfrm>
            <a:off x="222058" y="2241550"/>
            <a:ext cx="116840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0" name="Equation" r:id="rId11" imgW="1168200" imgH="545760" progId="Equation.DSMT4">
                    <p:embed/>
                  </p:oleObj>
                </mc:Choice>
                <mc:Fallback>
                  <p:oleObj name="Equation" r:id="rId11" imgW="1168200" imgH="545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2058" y="2241550"/>
                          <a:ext cx="1168400" cy="546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4800600" y="1837426"/>
              <a:ext cx="2886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Effect of SNP </a:t>
              </a:r>
              <a:r>
                <a:rPr lang="en-US" sz="2000" b="0" i="1" dirty="0" err="1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="0" dirty="0" smtClea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graphicFrame>
          <p:nvGraphicFramePr>
            <p:cNvPr id="52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532123"/>
                </p:ext>
              </p:extLst>
            </p:nvPr>
          </p:nvGraphicFramePr>
          <p:xfrm>
            <a:off x="5243513" y="2185988"/>
            <a:ext cx="9525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1" name="Equation" r:id="rId13" imgW="952200" imgH="355320" progId="Equation.3">
                    <p:embed/>
                  </p:oleObj>
                </mc:Choice>
                <mc:Fallback>
                  <p:oleObj name="Equation" r:id="rId13" imgW="952200" imgH="35532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243513" y="2185988"/>
                          <a:ext cx="9525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0" name="Straight Arrow Connector 69"/>
            <p:cNvCxnSpPr/>
            <p:nvPr/>
          </p:nvCxnSpPr>
          <p:spPr bwMode="auto">
            <a:xfrm>
              <a:off x="5181600" y="3048000"/>
              <a:ext cx="0" cy="209040"/>
            </a:xfrm>
            <a:prstGeom prst="straightConnector1">
              <a:avLst/>
            </a:prstGeom>
            <a:solidFill>
              <a:srgbClr val="FF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/>
            <p:nvPr/>
          </p:nvCxnSpPr>
          <p:spPr>
            <a:xfrm>
              <a:off x="5181600" y="3048000"/>
              <a:ext cx="685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915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Classical hypothesis tests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Is data compatible with null hypothesis?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 bwMode="auto">
          <a:xfrm flipV="1">
            <a:off x="5674260" y="2002874"/>
            <a:ext cx="1952" cy="4119336"/>
          </a:xfrm>
          <a:prstGeom prst="line">
            <a:avLst/>
          </a:prstGeom>
          <a:solidFill>
            <a:srgbClr val="FFFF66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3733800" y="5946450"/>
            <a:ext cx="4267202" cy="0"/>
          </a:xfrm>
          <a:prstGeom prst="line">
            <a:avLst/>
          </a:prstGeom>
          <a:solidFill>
            <a:srgbClr val="FFFF66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flipH="1" flipV="1">
            <a:off x="5670404" y="2347058"/>
            <a:ext cx="4286" cy="3580178"/>
          </a:xfrm>
          <a:prstGeom prst="line">
            <a:avLst/>
          </a:prstGeom>
          <a:solidFill>
            <a:srgbClr val="FFFF66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6438321" y="1705774"/>
            <a:ext cx="2079214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FF6600"/>
                </a:solidFill>
                <a:latin typeface="Calibri"/>
                <a:cs typeface="+mn-cs"/>
              </a:rPr>
              <a:t>Null-hypothesis (no effect)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5780991" y="2154465"/>
            <a:ext cx="512302" cy="405538"/>
          </a:xfrm>
          <a:prstGeom prst="straightConnector1">
            <a:avLst/>
          </a:prstGeom>
          <a:solidFill>
            <a:srgbClr val="FFFF66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Freeform 24"/>
          <p:cNvSpPr/>
          <p:nvPr/>
        </p:nvSpPr>
        <p:spPr>
          <a:xfrm>
            <a:off x="4919618" y="5361557"/>
            <a:ext cx="2897693" cy="584892"/>
          </a:xfrm>
          <a:custGeom>
            <a:avLst/>
            <a:gdLst>
              <a:gd name="connsiteX0" fmla="*/ 0 w 6414408"/>
              <a:gd name="connsiteY0" fmla="*/ 698639 h 730655"/>
              <a:gd name="connsiteX1" fmla="*/ 896523 w 6414408"/>
              <a:gd name="connsiteY1" fmla="*/ 709311 h 730655"/>
              <a:gd name="connsiteX2" fmla="*/ 1686317 w 6414408"/>
              <a:gd name="connsiteY2" fmla="*/ 581249 h 730655"/>
              <a:gd name="connsiteX3" fmla="*/ 2294672 w 6414408"/>
              <a:gd name="connsiteY3" fmla="*/ 250421 h 730655"/>
              <a:gd name="connsiteX4" fmla="*/ 2561494 w 6414408"/>
              <a:gd name="connsiteY4" fmla="*/ 69000 h 730655"/>
              <a:gd name="connsiteX5" fmla="*/ 2849662 w 6414408"/>
              <a:gd name="connsiteY5" fmla="*/ 15641 h 730655"/>
              <a:gd name="connsiteX6" fmla="*/ 2956391 w 6414408"/>
              <a:gd name="connsiteY6" fmla="*/ 15641 h 730655"/>
              <a:gd name="connsiteX7" fmla="*/ 3351288 w 6414408"/>
              <a:gd name="connsiteY7" fmla="*/ 197062 h 730655"/>
              <a:gd name="connsiteX8" fmla="*/ 3746185 w 6414408"/>
              <a:gd name="connsiteY8" fmla="*/ 431843 h 730655"/>
              <a:gd name="connsiteX9" fmla="*/ 4173101 w 6414408"/>
              <a:gd name="connsiteY9" fmla="*/ 591921 h 730655"/>
              <a:gd name="connsiteX10" fmla="*/ 4674727 w 6414408"/>
              <a:gd name="connsiteY10" fmla="*/ 698639 h 730655"/>
              <a:gd name="connsiteX11" fmla="*/ 5475194 w 6414408"/>
              <a:gd name="connsiteY11" fmla="*/ 719983 h 730655"/>
              <a:gd name="connsiteX12" fmla="*/ 6414408 w 6414408"/>
              <a:gd name="connsiteY12" fmla="*/ 730655 h 730655"/>
              <a:gd name="connsiteX13" fmla="*/ 6414408 w 6414408"/>
              <a:gd name="connsiteY13" fmla="*/ 730655 h 730655"/>
              <a:gd name="connsiteX0" fmla="*/ 0 w 6414408"/>
              <a:gd name="connsiteY0" fmla="*/ 698639 h 730655"/>
              <a:gd name="connsiteX1" fmla="*/ 896523 w 6414408"/>
              <a:gd name="connsiteY1" fmla="*/ 709311 h 730655"/>
              <a:gd name="connsiteX2" fmla="*/ 1686317 w 6414408"/>
              <a:gd name="connsiteY2" fmla="*/ 581249 h 730655"/>
              <a:gd name="connsiteX3" fmla="*/ 2294672 w 6414408"/>
              <a:gd name="connsiteY3" fmla="*/ 250421 h 730655"/>
              <a:gd name="connsiteX4" fmla="*/ 2561494 w 6414408"/>
              <a:gd name="connsiteY4" fmla="*/ 69000 h 730655"/>
              <a:gd name="connsiteX5" fmla="*/ 2849662 w 6414408"/>
              <a:gd name="connsiteY5" fmla="*/ 15641 h 730655"/>
              <a:gd name="connsiteX6" fmla="*/ 2956391 w 6414408"/>
              <a:gd name="connsiteY6" fmla="*/ 15641 h 730655"/>
              <a:gd name="connsiteX7" fmla="*/ 3351288 w 6414408"/>
              <a:gd name="connsiteY7" fmla="*/ 197062 h 730655"/>
              <a:gd name="connsiteX8" fmla="*/ 3746185 w 6414408"/>
              <a:gd name="connsiteY8" fmla="*/ 431843 h 730655"/>
              <a:gd name="connsiteX9" fmla="*/ 4173101 w 6414408"/>
              <a:gd name="connsiteY9" fmla="*/ 634608 h 730655"/>
              <a:gd name="connsiteX10" fmla="*/ 4674727 w 6414408"/>
              <a:gd name="connsiteY10" fmla="*/ 698639 h 730655"/>
              <a:gd name="connsiteX11" fmla="*/ 5475194 w 6414408"/>
              <a:gd name="connsiteY11" fmla="*/ 719983 h 730655"/>
              <a:gd name="connsiteX12" fmla="*/ 6414408 w 6414408"/>
              <a:gd name="connsiteY12" fmla="*/ 730655 h 730655"/>
              <a:gd name="connsiteX13" fmla="*/ 6414408 w 6414408"/>
              <a:gd name="connsiteY13" fmla="*/ 730655 h 730655"/>
              <a:gd name="connsiteX0" fmla="*/ 0 w 6414408"/>
              <a:gd name="connsiteY0" fmla="*/ 709311 h 730655"/>
              <a:gd name="connsiteX1" fmla="*/ 896523 w 6414408"/>
              <a:gd name="connsiteY1" fmla="*/ 709311 h 730655"/>
              <a:gd name="connsiteX2" fmla="*/ 1686317 w 6414408"/>
              <a:gd name="connsiteY2" fmla="*/ 581249 h 730655"/>
              <a:gd name="connsiteX3" fmla="*/ 2294672 w 6414408"/>
              <a:gd name="connsiteY3" fmla="*/ 250421 h 730655"/>
              <a:gd name="connsiteX4" fmla="*/ 2561494 w 6414408"/>
              <a:gd name="connsiteY4" fmla="*/ 69000 h 730655"/>
              <a:gd name="connsiteX5" fmla="*/ 2849662 w 6414408"/>
              <a:gd name="connsiteY5" fmla="*/ 15641 h 730655"/>
              <a:gd name="connsiteX6" fmla="*/ 2956391 w 6414408"/>
              <a:gd name="connsiteY6" fmla="*/ 15641 h 730655"/>
              <a:gd name="connsiteX7" fmla="*/ 3351288 w 6414408"/>
              <a:gd name="connsiteY7" fmla="*/ 197062 h 730655"/>
              <a:gd name="connsiteX8" fmla="*/ 3746185 w 6414408"/>
              <a:gd name="connsiteY8" fmla="*/ 431843 h 730655"/>
              <a:gd name="connsiteX9" fmla="*/ 4173101 w 6414408"/>
              <a:gd name="connsiteY9" fmla="*/ 634608 h 730655"/>
              <a:gd name="connsiteX10" fmla="*/ 4674727 w 6414408"/>
              <a:gd name="connsiteY10" fmla="*/ 698639 h 730655"/>
              <a:gd name="connsiteX11" fmla="*/ 5475194 w 6414408"/>
              <a:gd name="connsiteY11" fmla="*/ 719983 h 730655"/>
              <a:gd name="connsiteX12" fmla="*/ 6414408 w 6414408"/>
              <a:gd name="connsiteY12" fmla="*/ 730655 h 730655"/>
              <a:gd name="connsiteX13" fmla="*/ 6414408 w 6414408"/>
              <a:gd name="connsiteY13" fmla="*/ 730655 h 730655"/>
              <a:gd name="connsiteX0" fmla="*/ 0 w 6414408"/>
              <a:gd name="connsiteY0" fmla="*/ 709311 h 730655"/>
              <a:gd name="connsiteX1" fmla="*/ 896523 w 6414408"/>
              <a:gd name="connsiteY1" fmla="*/ 709311 h 730655"/>
              <a:gd name="connsiteX2" fmla="*/ 1686317 w 6414408"/>
              <a:gd name="connsiteY2" fmla="*/ 581249 h 730655"/>
              <a:gd name="connsiteX3" fmla="*/ 2294672 w 6414408"/>
              <a:gd name="connsiteY3" fmla="*/ 250421 h 730655"/>
              <a:gd name="connsiteX4" fmla="*/ 2561494 w 6414408"/>
              <a:gd name="connsiteY4" fmla="*/ 69000 h 730655"/>
              <a:gd name="connsiteX5" fmla="*/ 2849662 w 6414408"/>
              <a:gd name="connsiteY5" fmla="*/ 15641 h 730655"/>
              <a:gd name="connsiteX6" fmla="*/ 2956391 w 6414408"/>
              <a:gd name="connsiteY6" fmla="*/ 15641 h 730655"/>
              <a:gd name="connsiteX7" fmla="*/ 3351288 w 6414408"/>
              <a:gd name="connsiteY7" fmla="*/ 197062 h 730655"/>
              <a:gd name="connsiteX8" fmla="*/ 3746185 w 6414408"/>
              <a:gd name="connsiteY8" fmla="*/ 431843 h 730655"/>
              <a:gd name="connsiteX9" fmla="*/ 4173101 w 6414408"/>
              <a:gd name="connsiteY9" fmla="*/ 634608 h 730655"/>
              <a:gd name="connsiteX10" fmla="*/ 4674727 w 6414408"/>
              <a:gd name="connsiteY10" fmla="*/ 698639 h 730655"/>
              <a:gd name="connsiteX11" fmla="*/ 5475194 w 6414408"/>
              <a:gd name="connsiteY11" fmla="*/ 719983 h 730655"/>
              <a:gd name="connsiteX12" fmla="*/ 6414408 w 6414408"/>
              <a:gd name="connsiteY12" fmla="*/ 730655 h 730655"/>
              <a:gd name="connsiteX0" fmla="*/ 0 w 5475194"/>
              <a:gd name="connsiteY0" fmla="*/ 709311 h 723082"/>
              <a:gd name="connsiteX1" fmla="*/ 896523 w 5475194"/>
              <a:gd name="connsiteY1" fmla="*/ 709311 h 723082"/>
              <a:gd name="connsiteX2" fmla="*/ 1686317 w 5475194"/>
              <a:gd name="connsiteY2" fmla="*/ 581249 h 723082"/>
              <a:gd name="connsiteX3" fmla="*/ 2294672 w 5475194"/>
              <a:gd name="connsiteY3" fmla="*/ 250421 h 723082"/>
              <a:gd name="connsiteX4" fmla="*/ 2561494 w 5475194"/>
              <a:gd name="connsiteY4" fmla="*/ 69000 h 723082"/>
              <a:gd name="connsiteX5" fmla="*/ 2849662 w 5475194"/>
              <a:gd name="connsiteY5" fmla="*/ 15641 h 723082"/>
              <a:gd name="connsiteX6" fmla="*/ 2956391 w 5475194"/>
              <a:gd name="connsiteY6" fmla="*/ 15641 h 723082"/>
              <a:gd name="connsiteX7" fmla="*/ 3351288 w 5475194"/>
              <a:gd name="connsiteY7" fmla="*/ 197062 h 723082"/>
              <a:gd name="connsiteX8" fmla="*/ 3746185 w 5475194"/>
              <a:gd name="connsiteY8" fmla="*/ 431843 h 723082"/>
              <a:gd name="connsiteX9" fmla="*/ 4173101 w 5475194"/>
              <a:gd name="connsiteY9" fmla="*/ 634608 h 723082"/>
              <a:gd name="connsiteX10" fmla="*/ 4674727 w 5475194"/>
              <a:gd name="connsiteY10" fmla="*/ 698639 h 723082"/>
              <a:gd name="connsiteX11" fmla="*/ 5475194 w 5475194"/>
              <a:gd name="connsiteY11" fmla="*/ 719983 h 723082"/>
              <a:gd name="connsiteX0" fmla="*/ 0 w 5870091"/>
              <a:gd name="connsiteY0" fmla="*/ 709311 h 723082"/>
              <a:gd name="connsiteX1" fmla="*/ 896523 w 5870091"/>
              <a:gd name="connsiteY1" fmla="*/ 709311 h 723082"/>
              <a:gd name="connsiteX2" fmla="*/ 1686317 w 5870091"/>
              <a:gd name="connsiteY2" fmla="*/ 581249 h 723082"/>
              <a:gd name="connsiteX3" fmla="*/ 2294672 w 5870091"/>
              <a:gd name="connsiteY3" fmla="*/ 250421 h 723082"/>
              <a:gd name="connsiteX4" fmla="*/ 2561494 w 5870091"/>
              <a:gd name="connsiteY4" fmla="*/ 69000 h 723082"/>
              <a:gd name="connsiteX5" fmla="*/ 2849662 w 5870091"/>
              <a:gd name="connsiteY5" fmla="*/ 15641 h 723082"/>
              <a:gd name="connsiteX6" fmla="*/ 2956391 w 5870091"/>
              <a:gd name="connsiteY6" fmla="*/ 15641 h 723082"/>
              <a:gd name="connsiteX7" fmla="*/ 3351288 w 5870091"/>
              <a:gd name="connsiteY7" fmla="*/ 197062 h 723082"/>
              <a:gd name="connsiteX8" fmla="*/ 3746185 w 5870091"/>
              <a:gd name="connsiteY8" fmla="*/ 431843 h 723082"/>
              <a:gd name="connsiteX9" fmla="*/ 4173101 w 5870091"/>
              <a:gd name="connsiteY9" fmla="*/ 634608 h 723082"/>
              <a:gd name="connsiteX10" fmla="*/ 4674727 w 5870091"/>
              <a:gd name="connsiteY10" fmla="*/ 698639 h 723082"/>
              <a:gd name="connsiteX11" fmla="*/ 5870091 w 5870091"/>
              <a:gd name="connsiteY11" fmla="*/ 719983 h 723082"/>
              <a:gd name="connsiteX0" fmla="*/ 0 w 5870091"/>
              <a:gd name="connsiteY0" fmla="*/ 709311 h 735046"/>
              <a:gd name="connsiteX1" fmla="*/ 896523 w 5870091"/>
              <a:gd name="connsiteY1" fmla="*/ 709311 h 735046"/>
              <a:gd name="connsiteX2" fmla="*/ 1686317 w 5870091"/>
              <a:gd name="connsiteY2" fmla="*/ 581249 h 735046"/>
              <a:gd name="connsiteX3" fmla="*/ 2294672 w 5870091"/>
              <a:gd name="connsiteY3" fmla="*/ 250421 h 735046"/>
              <a:gd name="connsiteX4" fmla="*/ 2561494 w 5870091"/>
              <a:gd name="connsiteY4" fmla="*/ 69000 h 735046"/>
              <a:gd name="connsiteX5" fmla="*/ 2849662 w 5870091"/>
              <a:gd name="connsiteY5" fmla="*/ 15641 h 735046"/>
              <a:gd name="connsiteX6" fmla="*/ 2956391 w 5870091"/>
              <a:gd name="connsiteY6" fmla="*/ 15641 h 735046"/>
              <a:gd name="connsiteX7" fmla="*/ 3351288 w 5870091"/>
              <a:gd name="connsiteY7" fmla="*/ 197062 h 735046"/>
              <a:gd name="connsiteX8" fmla="*/ 3746185 w 5870091"/>
              <a:gd name="connsiteY8" fmla="*/ 431843 h 735046"/>
              <a:gd name="connsiteX9" fmla="*/ 4173101 w 5870091"/>
              <a:gd name="connsiteY9" fmla="*/ 634608 h 735046"/>
              <a:gd name="connsiteX10" fmla="*/ 4674727 w 5870091"/>
              <a:gd name="connsiteY10" fmla="*/ 730655 h 735046"/>
              <a:gd name="connsiteX11" fmla="*/ 5870091 w 5870091"/>
              <a:gd name="connsiteY11" fmla="*/ 719983 h 735046"/>
              <a:gd name="connsiteX0" fmla="*/ 0 w 5966147"/>
              <a:gd name="connsiteY0" fmla="*/ 709311 h 735046"/>
              <a:gd name="connsiteX1" fmla="*/ 896523 w 5966147"/>
              <a:gd name="connsiteY1" fmla="*/ 709311 h 735046"/>
              <a:gd name="connsiteX2" fmla="*/ 1686317 w 5966147"/>
              <a:gd name="connsiteY2" fmla="*/ 581249 h 735046"/>
              <a:gd name="connsiteX3" fmla="*/ 2294672 w 5966147"/>
              <a:gd name="connsiteY3" fmla="*/ 250421 h 735046"/>
              <a:gd name="connsiteX4" fmla="*/ 2561494 w 5966147"/>
              <a:gd name="connsiteY4" fmla="*/ 69000 h 735046"/>
              <a:gd name="connsiteX5" fmla="*/ 2849662 w 5966147"/>
              <a:gd name="connsiteY5" fmla="*/ 15641 h 735046"/>
              <a:gd name="connsiteX6" fmla="*/ 2956391 w 5966147"/>
              <a:gd name="connsiteY6" fmla="*/ 15641 h 735046"/>
              <a:gd name="connsiteX7" fmla="*/ 3351288 w 5966147"/>
              <a:gd name="connsiteY7" fmla="*/ 197062 h 735046"/>
              <a:gd name="connsiteX8" fmla="*/ 3746185 w 5966147"/>
              <a:gd name="connsiteY8" fmla="*/ 431843 h 735046"/>
              <a:gd name="connsiteX9" fmla="*/ 4173101 w 5966147"/>
              <a:gd name="connsiteY9" fmla="*/ 634608 h 735046"/>
              <a:gd name="connsiteX10" fmla="*/ 4674727 w 5966147"/>
              <a:gd name="connsiteY10" fmla="*/ 730655 h 735046"/>
              <a:gd name="connsiteX11" fmla="*/ 5966147 w 5966147"/>
              <a:gd name="connsiteY11" fmla="*/ 719983 h 735046"/>
              <a:gd name="connsiteX0" fmla="*/ 0 w 5966147"/>
              <a:gd name="connsiteY0" fmla="*/ 710321 h 736056"/>
              <a:gd name="connsiteX1" fmla="*/ 896523 w 5966147"/>
              <a:gd name="connsiteY1" fmla="*/ 710321 h 736056"/>
              <a:gd name="connsiteX2" fmla="*/ 1686317 w 5966147"/>
              <a:gd name="connsiteY2" fmla="*/ 582259 h 736056"/>
              <a:gd name="connsiteX3" fmla="*/ 2294672 w 5966147"/>
              <a:gd name="connsiteY3" fmla="*/ 251431 h 736056"/>
              <a:gd name="connsiteX4" fmla="*/ 2572166 w 5966147"/>
              <a:gd name="connsiteY4" fmla="*/ 91354 h 736056"/>
              <a:gd name="connsiteX5" fmla="*/ 2849662 w 5966147"/>
              <a:gd name="connsiteY5" fmla="*/ 16651 h 736056"/>
              <a:gd name="connsiteX6" fmla="*/ 2956391 w 5966147"/>
              <a:gd name="connsiteY6" fmla="*/ 16651 h 736056"/>
              <a:gd name="connsiteX7" fmla="*/ 3351288 w 5966147"/>
              <a:gd name="connsiteY7" fmla="*/ 198072 h 736056"/>
              <a:gd name="connsiteX8" fmla="*/ 3746185 w 5966147"/>
              <a:gd name="connsiteY8" fmla="*/ 432853 h 736056"/>
              <a:gd name="connsiteX9" fmla="*/ 4173101 w 5966147"/>
              <a:gd name="connsiteY9" fmla="*/ 635618 h 736056"/>
              <a:gd name="connsiteX10" fmla="*/ 4674727 w 5966147"/>
              <a:gd name="connsiteY10" fmla="*/ 731665 h 736056"/>
              <a:gd name="connsiteX11" fmla="*/ 5966147 w 5966147"/>
              <a:gd name="connsiteY11" fmla="*/ 720993 h 736056"/>
              <a:gd name="connsiteX0" fmla="*/ 0 w 5966147"/>
              <a:gd name="connsiteY0" fmla="*/ 695987 h 721722"/>
              <a:gd name="connsiteX1" fmla="*/ 896523 w 5966147"/>
              <a:gd name="connsiteY1" fmla="*/ 695987 h 721722"/>
              <a:gd name="connsiteX2" fmla="*/ 1686317 w 5966147"/>
              <a:gd name="connsiteY2" fmla="*/ 567925 h 721722"/>
              <a:gd name="connsiteX3" fmla="*/ 2294672 w 5966147"/>
              <a:gd name="connsiteY3" fmla="*/ 237097 h 721722"/>
              <a:gd name="connsiteX4" fmla="*/ 2572166 w 5966147"/>
              <a:gd name="connsiteY4" fmla="*/ 77020 h 721722"/>
              <a:gd name="connsiteX5" fmla="*/ 2849662 w 5966147"/>
              <a:gd name="connsiteY5" fmla="*/ 2317 h 721722"/>
              <a:gd name="connsiteX6" fmla="*/ 3073793 w 5966147"/>
              <a:gd name="connsiteY6" fmla="*/ 34332 h 721722"/>
              <a:gd name="connsiteX7" fmla="*/ 3351288 w 5966147"/>
              <a:gd name="connsiteY7" fmla="*/ 183738 h 721722"/>
              <a:gd name="connsiteX8" fmla="*/ 3746185 w 5966147"/>
              <a:gd name="connsiteY8" fmla="*/ 418519 h 721722"/>
              <a:gd name="connsiteX9" fmla="*/ 4173101 w 5966147"/>
              <a:gd name="connsiteY9" fmla="*/ 621284 h 721722"/>
              <a:gd name="connsiteX10" fmla="*/ 4674727 w 5966147"/>
              <a:gd name="connsiteY10" fmla="*/ 717331 h 721722"/>
              <a:gd name="connsiteX11" fmla="*/ 5966147 w 5966147"/>
              <a:gd name="connsiteY11" fmla="*/ 706659 h 721722"/>
              <a:gd name="connsiteX0" fmla="*/ 0 w 5966147"/>
              <a:gd name="connsiteY0" fmla="*/ 744024 h 747754"/>
              <a:gd name="connsiteX1" fmla="*/ 896523 w 5966147"/>
              <a:gd name="connsiteY1" fmla="*/ 695987 h 747754"/>
              <a:gd name="connsiteX2" fmla="*/ 1686317 w 5966147"/>
              <a:gd name="connsiteY2" fmla="*/ 567925 h 747754"/>
              <a:gd name="connsiteX3" fmla="*/ 2294672 w 5966147"/>
              <a:gd name="connsiteY3" fmla="*/ 237097 h 747754"/>
              <a:gd name="connsiteX4" fmla="*/ 2572166 w 5966147"/>
              <a:gd name="connsiteY4" fmla="*/ 77020 h 747754"/>
              <a:gd name="connsiteX5" fmla="*/ 2849662 w 5966147"/>
              <a:gd name="connsiteY5" fmla="*/ 2317 h 747754"/>
              <a:gd name="connsiteX6" fmla="*/ 3073793 w 5966147"/>
              <a:gd name="connsiteY6" fmla="*/ 34332 h 747754"/>
              <a:gd name="connsiteX7" fmla="*/ 3351288 w 5966147"/>
              <a:gd name="connsiteY7" fmla="*/ 183738 h 747754"/>
              <a:gd name="connsiteX8" fmla="*/ 3746185 w 5966147"/>
              <a:gd name="connsiteY8" fmla="*/ 418519 h 747754"/>
              <a:gd name="connsiteX9" fmla="*/ 4173101 w 5966147"/>
              <a:gd name="connsiteY9" fmla="*/ 621284 h 747754"/>
              <a:gd name="connsiteX10" fmla="*/ 4674727 w 5966147"/>
              <a:gd name="connsiteY10" fmla="*/ 717331 h 747754"/>
              <a:gd name="connsiteX11" fmla="*/ 5966147 w 5966147"/>
              <a:gd name="connsiteY11" fmla="*/ 706659 h 747754"/>
              <a:gd name="connsiteX0" fmla="*/ 0 w 5983631"/>
              <a:gd name="connsiteY0" fmla="*/ 744024 h 747754"/>
              <a:gd name="connsiteX1" fmla="*/ 896523 w 5983631"/>
              <a:gd name="connsiteY1" fmla="*/ 695987 h 747754"/>
              <a:gd name="connsiteX2" fmla="*/ 1686317 w 5983631"/>
              <a:gd name="connsiteY2" fmla="*/ 567925 h 747754"/>
              <a:gd name="connsiteX3" fmla="*/ 2294672 w 5983631"/>
              <a:gd name="connsiteY3" fmla="*/ 237097 h 747754"/>
              <a:gd name="connsiteX4" fmla="*/ 2572166 w 5983631"/>
              <a:gd name="connsiteY4" fmla="*/ 77020 h 747754"/>
              <a:gd name="connsiteX5" fmla="*/ 2849662 w 5983631"/>
              <a:gd name="connsiteY5" fmla="*/ 2317 h 747754"/>
              <a:gd name="connsiteX6" fmla="*/ 3073793 w 5983631"/>
              <a:gd name="connsiteY6" fmla="*/ 34332 h 747754"/>
              <a:gd name="connsiteX7" fmla="*/ 3351288 w 5983631"/>
              <a:gd name="connsiteY7" fmla="*/ 183738 h 747754"/>
              <a:gd name="connsiteX8" fmla="*/ 3746185 w 5983631"/>
              <a:gd name="connsiteY8" fmla="*/ 418519 h 747754"/>
              <a:gd name="connsiteX9" fmla="*/ 4173101 w 5983631"/>
              <a:gd name="connsiteY9" fmla="*/ 621284 h 747754"/>
              <a:gd name="connsiteX10" fmla="*/ 4674727 w 5983631"/>
              <a:gd name="connsiteY10" fmla="*/ 717331 h 747754"/>
              <a:gd name="connsiteX11" fmla="*/ 5983631 w 5983631"/>
              <a:gd name="connsiteY11" fmla="*/ 744544 h 74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83631" h="747754">
                <a:moveTo>
                  <a:pt x="0" y="744024"/>
                </a:moveTo>
                <a:cubicBezTo>
                  <a:pt x="307735" y="759142"/>
                  <a:pt x="615470" y="725337"/>
                  <a:pt x="896523" y="695987"/>
                </a:cubicBezTo>
                <a:cubicBezTo>
                  <a:pt x="1177576" y="666637"/>
                  <a:pt x="1453292" y="644407"/>
                  <a:pt x="1686317" y="567925"/>
                </a:cubicBezTo>
                <a:cubicBezTo>
                  <a:pt x="1919342" y="491443"/>
                  <a:pt x="2147031" y="318914"/>
                  <a:pt x="2294672" y="237097"/>
                </a:cubicBezTo>
                <a:cubicBezTo>
                  <a:pt x="2442313" y="155280"/>
                  <a:pt x="2479668" y="116150"/>
                  <a:pt x="2572166" y="77020"/>
                </a:cubicBezTo>
                <a:cubicBezTo>
                  <a:pt x="2664664" y="37890"/>
                  <a:pt x="2766057" y="9432"/>
                  <a:pt x="2849662" y="2317"/>
                </a:cubicBezTo>
                <a:cubicBezTo>
                  <a:pt x="2933267" y="-4798"/>
                  <a:pt x="2990189" y="4095"/>
                  <a:pt x="3073793" y="34332"/>
                </a:cubicBezTo>
                <a:cubicBezTo>
                  <a:pt x="3157397" y="64569"/>
                  <a:pt x="3239223" y="119707"/>
                  <a:pt x="3351288" y="183738"/>
                </a:cubicBezTo>
                <a:cubicBezTo>
                  <a:pt x="3463353" y="247769"/>
                  <a:pt x="3609216" y="345595"/>
                  <a:pt x="3746185" y="418519"/>
                </a:cubicBezTo>
                <a:cubicBezTo>
                  <a:pt x="3883154" y="491443"/>
                  <a:pt x="4018344" y="571482"/>
                  <a:pt x="4173101" y="621284"/>
                </a:cubicBezTo>
                <a:cubicBezTo>
                  <a:pt x="4327858" y="671086"/>
                  <a:pt x="4375886" y="703102"/>
                  <a:pt x="4674727" y="717331"/>
                </a:cubicBezTo>
                <a:cubicBezTo>
                  <a:pt x="4973568" y="731560"/>
                  <a:pt x="5983631" y="744544"/>
                  <a:pt x="5983631" y="744544"/>
                </a:cubicBezTo>
              </a:path>
            </a:pathLst>
          </a:custGeom>
          <a:ln w="57150" cmpd="sng">
            <a:solidFill>
              <a:srgbClr val="00847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prstClr val="black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flipH="1" flipV="1">
            <a:off x="6308222" y="5354051"/>
            <a:ext cx="10854" cy="575338"/>
          </a:xfrm>
          <a:prstGeom prst="line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flipH="1" flipV="1">
            <a:off x="5887504" y="5690567"/>
            <a:ext cx="434630" cy="422"/>
          </a:xfrm>
          <a:prstGeom prst="line">
            <a:avLst/>
          </a:prstGeom>
          <a:solidFill>
            <a:srgbClr val="FFFF66"/>
          </a:solidFill>
          <a:ln w="28575" cap="flat" cmpd="sng" algn="ctr">
            <a:solidFill>
              <a:srgbClr val="008475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6703386" y="4365386"/>
            <a:ext cx="145359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srgbClr val="008475"/>
                </a:solidFill>
                <a:latin typeface="Calibri"/>
                <a:cs typeface="+mn-cs"/>
              </a:rPr>
              <a:t>Likelihood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6465287" y="5222632"/>
            <a:ext cx="220702" cy="214516"/>
          </a:xfrm>
          <a:prstGeom prst="straightConnector1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569928"/>
              </p:ext>
            </p:extLst>
          </p:nvPr>
        </p:nvGraphicFramePr>
        <p:xfrm>
          <a:off x="6762750" y="4733031"/>
          <a:ext cx="85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Equation" r:id="rId3" imgW="850680" imgH="330120" progId="Equation.DSMT4">
                  <p:embed/>
                </p:oleObj>
              </mc:Choice>
              <mc:Fallback>
                <p:oleObj name="Equation" r:id="rId3" imgW="8506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2750" y="4733031"/>
                        <a:ext cx="850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6104819" y="6031468"/>
            <a:ext cx="2779098" cy="369332"/>
            <a:chOff x="5982384" y="5370096"/>
            <a:chExt cx="2779098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982384" y="5370096"/>
              <a:ext cx="2779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effect strength</a:t>
              </a: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0544159"/>
                </p:ext>
              </p:extLst>
            </p:nvPr>
          </p:nvGraphicFramePr>
          <p:xfrm>
            <a:off x="7658784" y="5384384"/>
            <a:ext cx="203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8" name="Equation" r:id="rId5" imgW="203040" imgH="330120" progId="Equation.DSMT4">
                    <p:embed/>
                  </p:oleObj>
                </mc:Choice>
                <mc:Fallback>
                  <p:oleObj name="Equation" r:id="rId5" imgW="20304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58784" y="5384384"/>
                          <a:ext cx="2032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999207"/>
              </p:ext>
            </p:extLst>
          </p:nvPr>
        </p:nvGraphicFramePr>
        <p:xfrm>
          <a:off x="6316663" y="5553769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name="Equation" r:id="rId7" imgW="380880" imgH="368280" progId="Equation.DSMT4">
                  <p:embed/>
                </p:oleObj>
              </mc:Choice>
              <mc:Fallback>
                <p:oleObj name="Equation" r:id="rId7" imgW="3808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16663" y="5553769"/>
                        <a:ext cx="3810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81000" y="1828800"/>
            <a:ext cx="441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1800"/>
              </a:spcAft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      value is calculated from hypothesis tests, </a:t>
            </a:r>
            <a:r>
              <a:rPr lang="en-US" sz="2000" b="0" i="1" dirty="0" smtClean="0">
                <a:solidFill>
                  <a:prstClr val="black"/>
                </a:solidFill>
                <a:latin typeface="Calibri"/>
                <a:cs typeface="+mn-cs"/>
              </a:rPr>
              <a:t>e.g.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 Wald test </a:t>
            </a:r>
          </a:p>
          <a:p>
            <a:pPr fontAlgn="auto">
              <a:spcBef>
                <a:spcPts val="0"/>
              </a:spcBef>
              <a:spcAft>
                <a:spcPts val="1800"/>
              </a:spcAft>
            </a:pPr>
            <a:endParaRPr lang="en-US" sz="2000" b="0" dirty="0">
              <a:solidFill>
                <a:prstClr val="black"/>
              </a:solidFill>
              <a:latin typeface="Calibri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1800"/>
              </a:spcAft>
            </a:pPr>
            <a:endParaRPr lang="en-US" sz="2000" b="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1800"/>
              </a:spcAft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p-value calculated </a:t>
            </a:r>
            <a:r>
              <a:rPr lang="en-US" sz="2000" b="0" dirty="0">
                <a:solidFill>
                  <a:prstClr val="black"/>
                </a:solidFill>
                <a:latin typeface="Calibri"/>
                <a:cs typeface="+mn-cs"/>
              </a:rPr>
              <a:t>for 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      distribution </a:t>
            </a:r>
            <a:r>
              <a:rPr lang="en-US" sz="2000" b="0" dirty="0">
                <a:solidFill>
                  <a:prstClr val="black"/>
                </a:solidFill>
                <a:latin typeface="Calibri"/>
                <a:cs typeface="+mn-cs"/>
              </a:rPr>
              <a:t>with 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1 </a:t>
            </a:r>
            <a:r>
              <a:rPr lang="en-US" sz="2000" b="0" dirty="0" err="1" smtClean="0">
                <a:solidFill>
                  <a:prstClr val="black"/>
                </a:solidFill>
                <a:latin typeface="Calibri"/>
                <a:cs typeface="+mn-cs"/>
              </a:rPr>
              <a:t>df</a:t>
            </a:r>
            <a:endParaRPr lang="en-US" sz="2000" b="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1800"/>
              </a:spcAft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Is       &gt; threshold ?</a:t>
            </a:r>
            <a:endParaRPr lang="en-US" sz="20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499707"/>
              </p:ext>
            </p:extLst>
          </p:nvPr>
        </p:nvGraphicFramePr>
        <p:xfrm>
          <a:off x="457200" y="1792288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" name="Equation" r:id="rId9" imgW="304560" imgH="368280" progId="Equation.DSMT4">
                  <p:embed/>
                </p:oleObj>
              </mc:Choice>
              <mc:Fallback>
                <p:oleObj name="Equation" r:id="rId9" imgW="3045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" y="1792288"/>
                        <a:ext cx="3048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250692"/>
              </p:ext>
            </p:extLst>
          </p:nvPr>
        </p:nvGraphicFramePr>
        <p:xfrm>
          <a:off x="2735263" y="3711575"/>
          <a:ext cx="304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" name="Equation" r:id="rId11" imgW="304560" imgH="355320" progId="Equation.DSMT4">
                  <p:embed/>
                </p:oleObj>
              </mc:Choice>
              <mc:Fallback>
                <p:oleObj name="Equation" r:id="rId11" imgW="3045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3711575"/>
                        <a:ext cx="304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282802"/>
              </p:ext>
            </p:extLst>
          </p:nvPr>
        </p:nvGraphicFramePr>
        <p:xfrm>
          <a:off x="685800" y="4533424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" name="Equation" r:id="rId13" imgW="304560" imgH="368280" progId="Equation.DSMT4">
                  <p:embed/>
                </p:oleObj>
              </mc:Choice>
              <mc:Fallback>
                <p:oleObj name="Equation" r:id="rId13" imgW="304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33424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951510"/>
              </p:ext>
            </p:extLst>
          </p:nvPr>
        </p:nvGraphicFramePr>
        <p:xfrm>
          <a:off x="927100" y="2587065"/>
          <a:ext cx="1358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" name="Equation" r:id="rId15" imgW="1358640" imgH="876240" progId="Equation.3">
                  <p:embed/>
                </p:oleObj>
              </mc:Choice>
              <mc:Fallback>
                <p:oleObj name="Equation" r:id="rId15" imgW="1358640" imgH="876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7100" y="2587065"/>
                        <a:ext cx="13589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036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0" y="1524000"/>
            <a:ext cx="4114800" cy="457200"/>
          </a:xfrm>
        </p:spPr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524000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rgbClr val="00847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2149224"/>
            <a:ext cx="4041648" cy="37181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1200"/>
              </a:spcAft>
            </a:pPr>
            <a:r>
              <a:rPr lang="en-GB" sz="2000" b="0" dirty="0" smtClean="0">
                <a:solidFill>
                  <a:prstClr val="black"/>
                </a:solidFill>
                <a:latin typeface="Calibri"/>
              </a:rPr>
              <a:t>Straightforward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</a:pPr>
            <a:r>
              <a:rPr lang="en-GB" sz="2000" b="0" dirty="0" smtClean="0">
                <a:solidFill>
                  <a:prstClr val="black"/>
                </a:solidFill>
                <a:latin typeface="Calibri"/>
              </a:rPr>
              <a:t>Computationally fast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</a:pPr>
            <a:r>
              <a:rPr lang="en-GB" sz="2000" b="0" dirty="0" smtClean="0">
                <a:solidFill>
                  <a:prstClr val="black"/>
                </a:solidFill>
                <a:latin typeface="Calibri"/>
              </a:rPr>
              <a:t>Conservative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</a:pPr>
            <a:r>
              <a:rPr lang="en-GB" sz="2000" b="0" dirty="0" smtClean="0">
                <a:solidFill>
                  <a:prstClr val="black"/>
                </a:solidFill>
                <a:latin typeface="Calibri"/>
              </a:rPr>
              <a:t>Easy to interpret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</a:pPr>
            <a:endParaRPr lang="en-GB" sz="20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82928" y="2149224"/>
            <a:ext cx="4041648" cy="37181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sz="2000" b="0" dirty="0" smtClean="0">
                <a:solidFill>
                  <a:prstClr val="black"/>
                </a:solidFill>
                <a:latin typeface="Calibri"/>
              </a:rPr>
              <a:t>Multivariate system, </a:t>
            </a:r>
            <a:r>
              <a:rPr lang="en-GB" sz="2000" b="0" dirty="0" err="1" smtClean="0">
                <a:solidFill>
                  <a:prstClr val="black"/>
                </a:solidFill>
                <a:latin typeface="Calibri"/>
              </a:rPr>
              <a:t>univariate</a:t>
            </a:r>
            <a:r>
              <a:rPr lang="en-GB" sz="2000" b="0" dirty="0" smtClean="0">
                <a:solidFill>
                  <a:prstClr val="black"/>
                </a:solidFill>
                <a:latin typeface="Calibri"/>
              </a:rPr>
              <a:t> framework</a:t>
            </a:r>
          </a:p>
          <a:p>
            <a:pPr fontAlgn="auto">
              <a:spcAft>
                <a:spcPts val="0"/>
              </a:spcAft>
            </a:pPr>
            <a:r>
              <a:rPr lang="en-GB" sz="2000" b="0" dirty="0" smtClean="0">
                <a:solidFill>
                  <a:prstClr val="black"/>
                </a:solidFill>
                <a:latin typeface="Calibri"/>
              </a:rPr>
              <a:t>Effect size of individual SNPs may be too small</a:t>
            </a:r>
          </a:p>
          <a:p>
            <a:pPr fontAlgn="auto">
              <a:spcAft>
                <a:spcPts val="0"/>
              </a:spcAft>
            </a:pPr>
            <a:r>
              <a:rPr lang="en-GB" sz="2000" b="0" dirty="0" smtClean="0">
                <a:solidFill>
                  <a:prstClr val="black"/>
                </a:solidFill>
                <a:latin typeface="Calibri"/>
              </a:rPr>
              <a:t>Marginal effects of individual SNPs ≠ combined effects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66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Joint analysis of SNPs takes account of linkage structure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28800"/>
            <a:ext cx="6592849" cy="1828800"/>
            <a:chOff x="533400" y="1752600"/>
            <a:chExt cx="6592849" cy="1828800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0438635"/>
                </p:ext>
              </p:extLst>
            </p:nvPr>
          </p:nvGraphicFramePr>
          <p:xfrm>
            <a:off x="838200" y="2006600"/>
            <a:ext cx="35306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3" name="Equation" r:id="rId3" imgW="3530520" imgH="355320" progId="Equation.DSMT4">
                    <p:embed/>
                  </p:oleObj>
                </mc:Choice>
                <mc:Fallback>
                  <p:oleObj name="Equation" r:id="rId3" imgW="353052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2006600"/>
                          <a:ext cx="353060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029200" y="1933545"/>
              <a:ext cx="20970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Independent SNPs</a:t>
              </a:r>
              <a:endParaRPr lang="en-US" sz="2000" b="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2832604"/>
                </p:ext>
              </p:extLst>
            </p:nvPr>
          </p:nvGraphicFramePr>
          <p:xfrm>
            <a:off x="838200" y="2819400"/>
            <a:ext cx="335280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4" name="Equation" r:id="rId5" imgW="3352680" imgH="609480" progId="Equation.DSMT4">
                    <p:embed/>
                  </p:oleObj>
                </mc:Choice>
                <mc:Fallback>
                  <p:oleObj name="Equation" r:id="rId5" imgW="3352680" imgH="609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2819400"/>
                          <a:ext cx="3352800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5029200" y="2876490"/>
              <a:ext cx="1395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For all SNPs</a:t>
              </a:r>
              <a:endParaRPr lang="en-US" sz="2000" b="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" y="2667000"/>
              <a:ext cx="4191000" cy="914400"/>
            </a:xfrm>
            <a:prstGeom prst="rect">
              <a:avLst/>
            </a:prstGeom>
            <a:noFill/>
            <a:ln w="19050">
              <a:solidFill>
                <a:srgbClr val="0084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3400" y="1752600"/>
              <a:ext cx="4191000" cy="914400"/>
            </a:xfrm>
            <a:prstGeom prst="rect">
              <a:avLst/>
            </a:prstGeom>
            <a:noFill/>
            <a:ln w="19050">
              <a:solidFill>
                <a:srgbClr val="0084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3399" y="3962400"/>
            <a:ext cx="5473701" cy="1593822"/>
            <a:chOff x="533399" y="4343400"/>
            <a:chExt cx="5473701" cy="1593822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824054" y="5708622"/>
              <a:ext cx="3871783" cy="0"/>
            </a:xfrm>
            <a:prstGeom prst="line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1296222" y="4343400"/>
              <a:ext cx="0" cy="1463346"/>
            </a:xfrm>
            <a:prstGeom prst="line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850174" y="4532984"/>
              <a:ext cx="3845662" cy="0"/>
            </a:xfrm>
            <a:prstGeom prst="line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/>
            <p:cNvSpPr txBox="1"/>
            <p:nvPr/>
          </p:nvSpPr>
          <p:spPr>
            <a:xfrm>
              <a:off x="533400" y="4362872"/>
              <a:ext cx="233329" cy="293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1</a:t>
              </a:r>
              <a:endParaRPr lang="en-US" sz="1800" b="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970055" y="4554151"/>
              <a:ext cx="3739094" cy="1132671"/>
            </a:xfrm>
            <a:custGeom>
              <a:avLst/>
              <a:gdLst>
                <a:gd name="connsiteX0" fmla="*/ 0 w 1041400"/>
                <a:gd name="connsiteY0" fmla="*/ 755650 h 755650"/>
                <a:gd name="connsiteX1" fmla="*/ 1041400 w 1041400"/>
                <a:gd name="connsiteY1" fmla="*/ 0 h 755650"/>
                <a:gd name="connsiteX0" fmla="*/ 0 w 1041400"/>
                <a:gd name="connsiteY0" fmla="*/ 755650 h 755650"/>
                <a:gd name="connsiteX1" fmla="*/ 444500 w 1041400"/>
                <a:gd name="connsiteY1" fmla="*/ 222250 h 755650"/>
                <a:gd name="connsiteX2" fmla="*/ 1041400 w 1041400"/>
                <a:gd name="connsiteY2" fmla="*/ 0 h 755650"/>
                <a:gd name="connsiteX0" fmla="*/ 0 w 1041400"/>
                <a:gd name="connsiteY0" fmla="*/ 895350 h 895350"/>
                <a:gd name="connsiteX1" fmla="*/ 444500 w 1041400"/>
                <a:gd name="connsiteY1" fmla="*/ 361950 h 895350"/>
                <a:gd name="connsiteX2" fmla="*/ 685800 w 1041400"/>
                <a:gd name="connsiteY2" fmla="*/ 0 h 895350"/>
                <a:gd name="connsiteX3" fmla="*/ 1041400 w 1041400"/>
                <a:gd name="connsiteY3" fmla="*/ 139700 h 895350"/>
                <a:gd name="connsiteX0" fmla="*/ 0 w 1041400"/>
                <a:gd name="connsiteY0" fmla="*/ 959560 h 959560"/>
                <a:gd name="connsiteX1" fmla="*/ 444500 w 1041400"/>
                <a:gd name="connsiteY1" fmla="*/ 426160 h 959560"/>
                <a:gd name="connsiteX2" fmla="*/ 685800 w 1041400"/>
                <a:gd name="connsiteY2" fmla="*/ 64210 h 959560"/>
                <a:gd name="connsiteX3" fmla="*/ 1041400 w 1041400"/>
                <a:gd name="connsiteY3" fmla="*/ 203910 h 959560"/>
                <a:gd name="connsiteX0" fmla="*/ 0 w 1041400"/>
                <a:gd name="connsiteY0" fmla="*/ 895350 h 895350"/>
                <a:gd name="connsiteX1" fmla="*/ 444500 w 1041400"/>
                <a:gd name="connsiteY1" fmla="*/ 361950 h 895350"/>
                <a:gd name="connsiteX2" fmla="*/ 685800 w 1041400"/>
                <a:gd name="connsiteY2" fmla="*/ 0 h 895350"/>
                <a:gd name="connsiteX3" fmla="*/ 1041400 w 1041400"/>
                <a:gd name="connsiteY3" fmla="*/ 139700 h 895350"/>
                <a:gd name="connsiteX0" fmla="*/ 0 w 1041400"/>
                <a:gd name="connsiteY0" fmla="*/ 939830 h 939830"/>
                <a:gd name="connsiteX1" fmla="*/ 444500 w 1041400"/>
                <a:gd name="connsiteY1" fmla="*/ 406430 h 939830"/>
                <a:gd name="connsiteX2" fmla="*/ 685800 w 1041400"/>
                <a:gd name="connsiteY2" fmla="*/ 44480 h 939830"/>
                <a:gd name="connsiteX3" fmla="*/ 1041400 w 1041400"/>
                <a:gd name="connsiteY3" fmla="*/ 184180 h 939830"/>
                <a:gd name="connsiteX0" fmla="*/ 0 w 1041400"/>
                <a:gd name="connsiteY0" fmla="*/ 939830 h 939830"/>
                <a:gd name="connsiteX1" fmla="*/ 444500 w 1041400"/>
                <a:gd name="connsiteY1" fmla="*/ 406430 h 939830"/>
                <a:gd name="connsiteX2" fmla="*/ 685800 w 1041400"/>
                <a:gd name="connsiteY2" fmla="*/ 44480 h 939830"/>
                <a:gd name="connsiteX3" fmla="*/ 1041400 w 1041400"/>
                <a:gd name="connsiteY3" fmla="*/ 184180 h 939830"/>
                <a:gd name="connsiteX0" fmla="*/ 0 w 1041400"/>
                <a:gd name="connsiteY0" fmla="*/ 896202 h 896202"/>
                <a:gd name="connsiteX1" fmla="*/ 444500 w 1041400"/>
                <a:gd name="connsiteY1" fmla="*/ 362802 h 896202"/>
                <a:gd name="connsiteX2" fmla="*/ 685800 w 1041400"/>
                <a:gd name="connsiteY2" fmla="*/ 852 h 896202"/>
                <a:gd name="connsiteX3" fmla="*/ 1041400 w 1041400"/>
                <a:gd name="connsiteY3" fmla="*/ 140552 h 896202"/>
                <a:gd name="connsiteX0" fmla="*/ 0 w 1041400"/>
                <a:gd name="connsiteY0" fmla="*/ 917495 h 917495"/>
                <a:gd name="connsiteX1" fmla="*/ 635000 w 1041400"/>
                <a:gd name="connsiteY1" fmla="*/ 663495 h 917495"/>
                <a:gd name="connsiteX2" fmla="*/ 685800 w 1041400"/>
                <a:gd name="connsiteY2" fmla="*/ 22145 h 917495"/>
                <a:gd name="connsiteX3" fmla="*/ 1041400 w 1041400"/>
                <a:gd name="connsiteY3" fmla="*/ 161845 h 917495"/>
                <a:gd name="connsiteX0" fmla="*/ 0 w 2489200"/>
                <a:gd name="connsiteY0" fmla="*/ 961945 h 961945"/>
                <a:gd name="connsiteX1" fmla="*/ 2082800 w 2489200"/>
                <a:gd name="connsiteY1" fmla="*/ 663495 h 961945"/>
                <a:gd name="connsiteX2" fmla="*/ 2133600 w 2489200"/>
                <a:gd name="connsiteY2" fmla="*/ 22145 h 961945"/>
                <a:gd name="connsiteX3" fmla="*/ 2489200 w 2489200"/>
                <a:gd name="connsiteY3" fmla="*/ 161845 h 961945"/>
                <a:gd name="connsiteX0" fmla="*/ 0 w 2489200"/>
                <a:gd name="connsiteY0" fmla="*/ 961945 h 963635"/>
                <a:gd name="connsiteX1" fmla="*/ 2082800 w 2489200"/>
                <a:gd name="connsiteY1" fmla="*/ 663495 h 963635"/>
                <a:gd name="connsiteX2" fmla="*/ 2133600 w 2489200"/>
                <a:gd name="connsiteY2" fmla="*/ 22145 h 963635"/>
                <a:gd name="connsiteX3" fmla="*/ 2489200 w 2489200"/>
                <a:gd name="connsiteY3" fmla="*/ 161845 h 963635"/>
                <a:gd name="connsiteX0" fmla="*/ 0 w 2489200"/>
                <a:gd name="connsiteY0" fmla="*/ 961945 h 961945"/>
                <a:gd name="connsiteX1" fmla="*/ 1301750 w 2489200"/>
                <a:gd name="connsiteY1" fmla="*/ 917496 h 961945"/>
                <a:gd name="connsiteX2" fmla="*/ 2082800 w 2489200"/>
                <a:gd name="connsiteY2" fmla="*/ 663495 h 961945"/>
                <a:gd name="connsiteX3" fmla="*/ 2133600 w 2489200"/>
                <a:gd name="connsiteY3" fmla="*/ 22145 h 961945"/>
                <a:gd name="connsiteX4" fmla="*/ 2489200 w 2489200"/>
                <a:gd name="connsiteY4" fmla="*/ 161845 h 961945"/>
                <a:gd name="connsiteX0" fmla="*/ 0 w 2489200"/>
                <a:gd name="connsiteY0" fmla="*/ 962338 h 962338"/>
                <a:gd name="connsiteX1" fmla="*/ 1301750 w 2489200"/>
                <a:gd name="connsiteY1" fmla="*/ 917889 h 962338"/>
                <a:gd name="connsiteX2" fmla="*/ 2133600 w 2489200"/>
                <a:gd name="connsiteY2" fmla="*/ 670238 h 962338"/>
                <a:gd name="connsiteX3" fmla="*/ 2133600 w 2489200"/>
                <a:gd name="connsiteY3" fmla="*/ 22538 h 962338"/>
                <a:gd name="connsiteX4" fmla="*/ 2489200 w 2489200"/>
                <a:gd name="connsiteY4" fmla="*/ 162238 h 962338"/>
                <a:gd name="connsiteX0" fmla="*/ 0 w 2489200"/>
                <a:gd name="connsiteY0" fmla="*/ 962338 h 962338"/>
                <a:gd name="connsiteX1" fmla="*/ 1301750 w 2489200"/>
                <a:gd name="connsiteY1" fmla="*/ 917889 h 962338"/>
                <a:gd name="connsiteX2" fmla="*/ 2133600 w 2489200"/>
                <a:gd name="connsiteY2" fmla="*/ 670238 h 962338"/>
                <a:gd name="connsiteX3" fmla="*/ 2133600 w 2489200"/>
                <a:gd name="connsiteY3" fmla="*/ 22538 h 962338"/>
                <a:gd name="connsiteX4" fmla="*/ 2489200 w 2489200"/>
                <a:gd name="connsiteY4" fmla="*/ 162238 h 962338"/>
                <a:gd name="connsiteX0" fmla="*/ 0 w 5581650"/>
                <a:gd name="connsiteY0" fmla="*/ 1755101 h 1755101"/>
                <a:gd name="connsiteX1" fmla="*/ 1301750 w 5581650"/>
                <a:gd name="connsiteY1" fmla="*/ 1710652 h 1755101"/>
                <a:gd name="connsiteX2" fmla="*/ 2133600 w 5581650"/>
                <a:gd name="connsiteY2" fmla="*/ 1463001 h 1755101"/>
                <a:gd name="connsiteX3" fmla="*/ 2133600 w 5581650"/>
                <a:gd name="connsiteY3" fmla="*/ 815301 h 1755101"/>
                <a:gd name="connsiteX4" fmla="*/ 5581650 w 5581650"/>
                <a:gd name="connsiteY4" fmla="*/ 2501 h 1755101"/>
                <a:gd name="connsiteX0" fmla="*/ 0 w 5581650"/>
                <a:gd name="connsiteY0" fmla="*/ 1752877 h 1752877"/>
                <a:gd name="connsiteX1" fmla="*/ 1301750 w 5581650"/>
                <a:gd name="connsiteY1" fmla="*/ 1708428 h 1752877"/>
                <a:gd name="connsiteX2" fmla="*/ 2133600 w 5581650"/>
                <a:gd name="connsiteY2" fmla="*/ 1460777 h 1752877"/>
                <a:gd name="connsiteX3" fmla="*/ 2133600 w 5581650"/>
                <a:gd name="connsiteY3" fmla="*/ 813077 h 1752877"/>
                <a:gd name="connsiteX4" fmla="*/ 5581650 w 5581650"/>
                <a:gd name="connsiteY4" fmla="*/ 277 h 1752877"/>
                <a:gd name="connsiteX0" fmla="*/ 0 w 5581650"/>
                <a:gd name="connsiteY0" fmla="*/ 1752917 h 1752917"/>
                <a:gd name="connsiteX1" fmla="*/ 1301750 w 5581650"/>
                <a:gd name="connsiteY1" fmla="*/ 1708468 h 1752917"/>
                <a:gd name="connsiteX2" fmla="*/ 2133600 w 5581650"/>
                <a:gd name="connsiteY2" fmla="*/ 1460817 h 1752917"/>
                <a:gd name="connsiteX3" fmla="*/ 2933700 w 5581650"/>
                <a:gd name="connsiteY3" fmla="*/ 736917 h 1752917"/>
                <a:gd name="connsiteX4" fmla="*/ 5581650 w 5581650"/>
                <a:gd name="connsiteY4" fmla="*/ 317 h 1752917"/>
                <a:gd name="connsiteX0" fmla="*/ 0 w 5581650"/>
                <a:gd name="connsiteY0" fmla="*/ 1753032 h 1753032"/>
                <a:gd name="connsiteX1" fmla="*/ 1301750 w 5581650"/>
                <a:gd name="connsiteY1" fmla="*/ 1708583 h 1753032"/>
                <a:gd name="connsiteX2" fmla="*/ 2133600 w 5581650"/>
                <a:gd name="connsiteY2" fmla="*/ 1460932 h 1753032"/>
                <a:gd name="connsiteX3" fmla="*/ 2933700 w 5581650"/>
                <a:gd name="connsiteY3" fmla="*/ 737032 h 1753032"/>
                <a:gd name="connsiteX4" fmla="*/ 5581650 w 5581650"/>
                <a:gd name="connsiteY4" fmla="*/ 432 h 1753032"/>
                <a:gd name="connsiteX0" fmla="*/ 0 w 5581650"/>
                <a:gd name="connsiteY0" fmla="*/ 1753808 h 1753808"/>
                <a:gd name="connsiteX1" fmla="*/ 1301750 w 5581650"/>
                <a:gd name="connsiteY1" fmla="*/ 1709359 h 1753808"/>
                <a:gd name="connsiteX2" fmla="*/ 2133600 w 5581650"/>
                <a:gd name="connsiteY2" fmla="*/ 1461708 h 1753808"/>
                <a:gd name="connsiteX3" fmla="*/ 2933700 w 5581650"/>
                <a:gd name="connsiteY3" fmla="*/ 737808 h 1753808"/>
                <a:gd name="connsiteX4" fmla="*/ 4013200 w 5581650"/>
                <a:gd name="connsiteY4" fmla="*/ 58360 h 1753808"/>
                <a:gd name="connsiteX5" fmla="*/ 5581650 w 5581650"/>
                <a:gd name="connsiteY5" fmla="*/ 1208 h 1753808"/>
                <a:gd name="connsiteX0" fmla="*/ 0 w 5581650"/>
                <a:gd name="connsiteY0" fmla="*/ 1753808 h 1753808"/>
                <a:gd name="connsiteX1" fmla="*/ 1301750 w 5581650"/>
                <a:gd name="connsiteY1" fmla="*/ 1709359 h 1753808"/>
                <a:gd name="connsiteX2" fmla="*/ 2133600 w 5581650"/>
                <a:gd name="connsiteY2" fmla="*/ 1461708 h 1753808"/>
                <a:gd name="connsiteX3" fmla="*/ 2965450 w 5581650"/>
                <a:gd name="connsiteY3" fmla="*/ 788608 h 1753808"/>
                <a:gd name="connsiteX4" fmla="*/ 4013200 w 5581650"/>
                <a:gd name="connsiteY4" fmla="*/ 58360 h 1753808"/>
                <a:gd name="connsiteX5" fmla="*/ 5581650 w 5581650"/>
                <a:gd name="connsiteY5" fmla="*/ 1208 h 1753808"/>
                <a:gd name="connsiteX0" fmla="*/ 0 w 5581650"/>
                <a:gd name="connsiteY0" fmla="*/ 1753808 h 1753808"/>
                <a:gd name="connsiteX1" fmla="*/ 1301750 w 5581650"/>
                <a:gd name="connsiteY1" fmla="*/ 1709359 h 1753808"/>
                <a:gd name="connsiteX2" fmla="*/ 2133600 w 5581650"/>
                <a:gd name="connsiteY2" fmla="*/ 1461708 h 1753808"/>
                <a:gd name="connsiteX3" fmla="*/ 2965450 w 5581650"/>
                <a:gd name="connsiteY3" fmla="*/ 788608 h 1753808"/>
                <a:gd name="connsiteX4" fmla="*/ 4013200 w 5581650"/>
                <a:gd name="connsiteY4" fmla="*/ 58360 h 1753808"/>
                <a:gd name="connsiteX5" fmla="*/ 5581650 w 5581650"/>
                <a:gd name="connsiteY5" fmla="*/ 1208 h 1753808"/>
                <a:gd name="connsiteX0" fmla="*/ 0 w 5581650"/>
                <a:gd name="connsiteY0" fmla="*/ 1753808 h 1753808"/>
                <a:gd name="connsiteX1" fmla="*/ 1301750 w 5581650"/>
                <a:gd name="connsiteY1" fmla="*/ 1709359 h 1753808"/>
                <a:gd name="connsiteX2" fmla="*/ 2184400 w 5581650"/>
                <a:gd name="connsiteY2" fmla="*/ 1512508 h 1753808"/>
                <a:gd name="connsiteX3" fmla="*/ 2965450 w 5581650"/>
                <a:gd name="connsiteY3" fmla="*/ 788608 h 1753808"/>
                <a:gd name="connsiteX4" fmla="*/ 4013200 w 5581650"/>
                <a:gd name="connsiteY4" fmla="*/ 58360 h 1753808"/>
                <a:gd name="connsiteX5" fmla="*/ 5581650 w 5581650"/>
                <a:gd name="connsiteY5" fmla="*/ 1208 h 1753808"/>
                <a:gd name="connsiteX0" fmla="*/ 0 w 5581650"/>
                <a:gd name="connsiteY0" fmla="*/ 1753808 h 1777328"/>
                <a:gd name="connsiteX1" fmla="*/ 1301750 w 5581650"/>
                <a:gd name="connsiteY1" fmla="*/ 1760159 h 1777328"/>
                <a:gd name="connsiteX2" fmla="*/ 2184400 w 5581650"/>
                <a:gd name="connsiteY2" fmla="*/ 1512508 h 1777328"/>
                <a:gd name="connsiteX3" fmla="*/ 2965450 w 5581650"/>
                <a:gd name="connsiteY3" fmla="*/ 788608 h 1777328"/>
                <a:gd name="connsiteX4" fmla="*/ 4013200 w 5581650"/>
                <a:gd name="connsiteY4" fmla="*/ 58360 h 1777328"/>
                <a:gd name="connsiteX5" fmla="*/ 5581650 w 5581650"/>
                <a:gd name="connsiteY5" fmla="*/ 1208 h 1777328"/>
                <a:gd name="connsiteX0" fmla="*/ 0 w 5568950"/>
                <a:gd name="connsiteY0" fmla="*/ 1785558 h 1785558"/>
                <a:gd name="connsiteX1" fmla="*/ 1289050 w 5568950"/>
                <a:gd name="connsiteY1" fmla="*/ 1760159 h 1785558"/>
                <a:gd name="connsiteX2" fmla="*/ 2171700 w 5568950"/>
                <a:gd name="connsiteY2" fmla="*/ 1512508 h 1785558"/>
                <a:gd name="connsiteX3" fmla="*/ 2952750 w 5568950"/>
                <a:gd name="connsiteY3" fmla="*/ 788608 h 1785558"/>
                <a:gd name="connsiteX4" fmla="*/ 4000500 w 5568950"/>
                <a:gd name="connsiteY4" fmla="*/ 58360 h 1785558"/>
                <a:gd name="connsiteX5" fmla="*/ 5568950 w 5568950"/>
                <a:gd name="connsiteY5" fmla="*/ 1208 h 1785558"/>
                <a:gd name="connsiteX0" fmla="*/ 0 w 5568950"/>
                <a:gd name="connsiteY0" fmla="*/ 1785558 h 1791115"/>
                <a:gd name="connsiteX1" fmla="*/ 1289050 w 5568950"/>
                <a:gd name="connsiteY1" fmla="*/ 1760159 h 1791115"/>
                <a:gd name="connsiteX2" fmla="*/ 2171700 w 5568950"/>
                <a:gd name="connsiteY2" fmla="*/ 1512508 h 1791115"/>
                <a:gd name="connsiteX3" fmla="*/ 2952750 w 5568950"/>
                <a:gd name="connsiteY3" fmla="*/ 788608 h 1791115"/>
                <a:gd name="connsiteX4" fmla="*/ 4000500 w 5568950"/>
                <a:gd name="connsiteY4" fmla="*/ 58360 h 1791115"/>
                <a:gd name="connsiteX5" fmla="*/ 5568950 w 5568950"/>
                <a:gd name="connsiteY5" fmla="*/ 1208 h 1791115"/>
                <a:gd name="connsiteX0" fmla="*/ 0 w 5568950"/>
                <a:gd name="connsiteY0" fmla="*/ 1785558 h 1791115"/>
                <a:gd name="connsiteX1" fmla="*/ 1289050 w 5568950"/>
                <a:gd name="connsiteY1" fmla="*/ 1760159 h 1791115"/>
                <a:gd name="connsiteX2" fmla="*/ 2171700 w 5568950"/>
                <a:gd name="connsiteY2" fmla="*/ 1512508 h 1791115"/>
                <a:gd name="connsiteX3" fmla="*/ 2628900 w 5568950"/>
                <a:gd name="connsiteY3" fmla="*/ 1131510 h 1791115"/>
                <a:gd name="connsiteX4" fmla="*/ 2952750 w 5568950"/>
                <a:gd name="connsiteY4" fmla="*/ 788608 h 1791115"/>
                <a:gd name="connsiteX5" fmla="*/ 4000500 w 5568950"/>
                <a:gd name="connsiteY5" fmla="*/ 58360 h 1791115"/>
                <a:gd name="connsiteX6" fmla="*/ 5568950 w 5568950"/>
                <a:gd name="connsiteY6" fmla="*/ 1208 h 1791115"/>
                <a:gd name="connsiteX0" fmla="*/ 0 w 5568950"/>
                <a:gd name="connsiteY0" fmla="*/ 1784350 h 1789907"/>
                <a:gd name="connsiteX1" fmla="*/ 1289050 w 5568950"/>
                <a:gd name="connsiteY1" fmla="*/ 1758951 h 1789907"/>
                <a:gd name="connsiteX2" fmla="*/ 2171700 w 5568950"/>
                <a:gd name="connsiteY2" fmla="*/ 1511300 h 1789907"/>
                <a:gd name="connsiteX3" fmla="*/ 2628900 w 5568950"/>
                <a:gd name="connsiteY3" fmla="*/ 1130302 h 1789907"/>
                <a:gd name="connsiteX4" fmla="*/ 2952750 w 5568950"/>
                <a:gd name="connsiteY4" fmla="*/ 787400 h 1789907"/>
                <a:gd name="connsiteX5" fmla="*/ 4000500 w 5568950"/>
                <a:gd name="connsiteY5" fmla="*/ 101602 h 1789907"/>
                <a:gd name="connsiteX6" fmla="*/ 5568950 w 5568950"/>
                <a:gd name="connsiteY6" fmla="*/ 0 h 1789907"/>
                <a:gd name="connsiteX0" fmla="*/ 0 w 5568950"/>
                <a:gd name="connsiteY0" fmla="*/ 1784350 h 1789907"/>
                <a:gd name="connsiteX1" fmla="*/ 1289050 w 5568950"/>
                <a:gd name="connsiteY1" fmla="*/ 1758951 h 1789907"/>
                <a:gd name="connsiteX2" fmla="*/ 2171700 w 5568950"/>
                <a:gd name="connsiteY2" fmla="*/ 1511300 h 1789907"/>
                <a:gd name="connsiteX3" fmla="*/ 2628900 w 5568950"/>
                <a:gd name="connsiteY3" fmla="*/ 1130302 h 1789907"/>
                <a:gd name="connsiteX4" fmla="*/ 2952750 w 5568950"/>
                <a:gd name="connsiteY4" fmla="*/ 787400 h 1789907"/>
                <a:gd name="connsiteX5" fmla="*/ 3390900 w 5568950"/>
                <a:gd name="connsiteY5" fmla="*/ 381002 h 1789907"/>
                <a:gd name="connsiteX6" fmla="*/ 4000500 w 5568950"/>
                <a:gd name="connsiteY6" fmla="*/ 101602 h 1789907"/>
                <a:gd name="connsiteX7" fmla="*/ 5568950 w 5568950"/>
                <a:gd name="connsiteY7" fmla="*/ 0 h 1789907"/>
                <a:gd name="connsiteX0" fmla="*/ 0 w 5702300"/>
                <a:gd name="connsiteY0" fmla="*/ 1778000 h 1783557"/>
                <a:gd name="connsiteX1" fmla="*/ 1289050 w 5702300"/>
                <a:gd name="connsiteY1" fmla="*/ 1752601 h 1783557"/>
                <a:gd name="connsiteX2" fmla="*/ 2171700 w 5702300"/>
                <a:gd name="connsiteY2" fmla="*/ 1504950 h 1783557"/>
                <a:gd name="connsiteX3" fmla="*/ 2628900 w 5702300"/>
                <a:gd name="connsiteY3" fmla="*/ 1123952 h 1783557"/>
                <a:gd name="connsiteX4" fmla="*/ 2952750 w 5702300"/>
                <a:gd name="connsiteY4" fmla="*/ 781050 h 1783557"/>
                <a:gd name="connsiteX5" fmla="*/ 3390900 w 5702300"/>
                <a:gd name="connsiteY5" fmla="*/ 374652 h 1783557"/>
                <a:gd name="connsiteX6" fmla="*/ 4000500 w 5702300"/>
                <a:gd name="connsiteY6" fmla="*/ 95252 h 1783557"/>
                <a:gd name="connsiteX7" fmla="*/ 5702300 w 5702300"/>
                <a:gd name="connsiteY7" fmla="*/ 0 h 1783557"/>
                <a:gd name="connsiteX0" fmla="*/ 0 w 5702300"/>
                <a:gd name="connsiteY0" fmla="*/ 1778000 h 1783557"/>
                <a:gd name="connsiteX1" fmla="*/ 1289050 w 5702300"/>
                <a:gd name="connsiteY1" fmla="*/ 1752601 h 1783557"/>
                <a:gd name="connsiteX2" fmla="*/ 2171700 w 5702300"/>
                <a:gd name="connsiteY2" fmla="*/ 1504950 h 1783557"/>
                <a:gd name="connsiteX3" fmla="*/ 2628900 w 5702300"/>
                <a:gd name="connsiteY3" fmla="*/ 1123952 h 1783557"/>
                <a:gd name="connsiteX4" fmla="*/ 2952750 w 5702300"/>
                <a:gd name="connsiteY4" fmla="*/ 781050 h 1783557"/>
                <a:gd name="connsiteX5" fmla="*/ 3390900 w 5702300"/>
                <a:gd name="connsiteY5" fmla="*/ 374652 h 1783557"/>
                <a:gd name="connsiteX6" fmla="*/ 4000500 w 5702300"/>
                <a:gd name="connsiteY6" fmla="*/ 95252 h 1783557"/>
                <a:gd name="connsiteX7" fmla="*/ 5702300 w 5702300"/>
                <a:gd name="connsiteY7" fmla="*/ 0 h 1783557"/>
                <a:gd name="connsiteX0" fmla="*/ 0 w 5702300"/>
                <a:gd name="connsiteY0" fmla="*/ 1778000 h 1783557"/>
                <a:gd name="connsiteX1" fmla="*/ 1289050 w 5702300"/>
                <a:gd name="connsiteY1" fmla="*/ 1752601 h 1783557"/>
                <a:gd name="connsiteX2" fmla="*/ 1746250 w 5702300"/>
                <a:gd name="connsiteY2" fmla="*/ 1682752 h 1783557"/>
                <a:gd name="connsiteX3" fmla="*/ 2171700 w 5702300"/>
                <a:gd name="connsiteY3" fmla="*/ 1504950 h 1783557"/>
                <a:gd name="connsiteX4" fmla="*/ 2628900 w 5702300"/>
                <a:gd name="connsiteY4" fmla="*/ 1123952 h 1783557"/>
                <a:gd name="connsiteX5" fmla="*/ 2952750 w 5702300"/>
                <a:gd name="connsiteY5" fmla="*/ 781050 h 1783557"/>
                <a:gd name="connsiteX6" fmla="*/ 3390900 w 5702300"/>
                <a:gd name="connsiteY6" fmla="*/ 374652 h 1783557"/>
                <a:gd name="connsiteX7" fmla="*/ 4000500 w 5702300"/>
                <a:gd name="connsiteY7" fmla="*/ 95252 h 1783557"/>
                <a:gd name="connsiteX8" fmla="*/ 5702300 w 5702300"/>
                <a:gd name="connsiteY8" fmla="*/ 0 h 17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2300" h="1783557">
                  <a:moveTo>
                    <a:pt x="0" y="1778000"/>
                  </a:moveTo>
                  <a:cubicBezTo>
                    <a:pt x="212725" y="1776942"/>
                    <a:pt x="941917" y="1802343"/>
                    <a:pt x="1289050" y="1752601"/>
                  </a:cubicBezTo>
                  <a:cubicBezTo>
                    <a:pt x="1577975" y="1733551"/>
                    <a:pt x="1599142" y="1724027"/>
                    <a:pt x="1746250" y="1682752"/>
                  </a:cubicBezTo>
                  <a:cubicBezTo>
                    <a:pt x="1893358" y="1641477"/>
                    <a:pt x="2024592" y="1598083"/>
                    <a:pt x="2171700" y="1504950"/>
                  </a:cubicBezTo>
                  <a:cubicBezTo>
                    <a:pt x="2318808" y="1411817"/>
                    <a:pt x="2498725" y="1244602"/>
                    <a:pt x="2628900" y="1123952"/>
                  </a:cubicBezTo>
                  <a:cubicBezTo>
                    <a:pt x="2759075" y="1003302"/>
                    <a:pt x="2825750" y="905933"/>
                    <a:pt x="2952750" y="781050"/>
                  </a:cubicBezTo>
                  <a:cubicBezTo>
                    <a:pt x="3079750" y="656167"/>
                    <a:pt x="3216275" y="488952"/>
                    <a:pt x="3390900" y="374652"/>
                  </a:cubicBezTo>
                  <a:cubicBezTo>
                    <a:pt x="3565525" y="260352"/>
                    <a:pt x="3640667" y="161927"/>
                    <a:pt x="4000500" y="95252"/>
                  </a:cubicBezTo>
                  <a:cubicBezTo>
                    <a:pt x="4441825" y="-27515"/>
                    <a:pt x="5420784" y="7409"/>
                    <a:pt x="5702300" y="0"/>
                  </a:cubicBezTo>
                </a:path>
              </a:pathLst>
            </a:custGeom>
            <a:ln w="57150" cmpd="sng">
              <a:solidFill>
                <a:srgbClr val="008475"/>
              </a:solidFill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prstClr val="black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3399" y="55122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0</a:t>
              </a:r>
              <a:endParaRPr lang="en-US" sz="1800" b="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5645227"/>
                </p:ext>
              </p:extLst>
            </p:nvPr>
          </p:nvGraphicFramePr>
          <p:xfrm>
            <a:off x="4876800" y="5480022"/>
            <a:ext cx="11303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5" name="Equation" r:id="rId7" imgW="1130040" imgH="457200" progId="Equation.3">
                    <p:embed/>
                  </p:oleObj>
                </mc:Choice>
                <mc:Fallback>
                  <p:oleObj name="Equation" r:id="rId7" imgW="113004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76800" y="5480022"/>
                          <a:ext cx="11303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Box 19"/>
          <p:cNvSpPr txBox="1"/>
          <p:nvPr/>
        </p:nvSpPr>
        <p:spPr>
          <a:xfrm>
            <a:off x="526284" y="5867400"/>
            <a:ext cx="3561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But, </a:t>
            </a:r>
            <a:r>
              <a:rPr lang="en-US" sz="2000" b="0" dirty="0">
                <a:solidFill>
                  <a:prstClr val="black"/>
                </a:solidFill>
                <a:latin typeface="Calibri"/>
                <a:cs typeface="+mn-cs"/>
              </a:rPr>
              <a:t>n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umber of SNPs &gt;&gt; samples</a:t>
            </a:r>
            <a:endParaRPr lang="en-US" sz="20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87644" y="6087374"/>
            <a:ext cx="4081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92040" y="5876026"/>
            <a:ext cx="1338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prstClr val="black"/>
                </a:solidFill>
                <a:latin typeface="Calibri"/>
                <a:cs typeface="+mn-cs"/>
              </a:rPr>
              <a:t>Overfitting</a:t>
            </a:r>
            <a:endParaRPr lang="en-US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400" y="6248400"/>
            <a:ext cx="3045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8475"/>
                </a:solidFill>
                <a:latin typeface="Calibri"/>
                <a:cs typeface="+mn-cs"/>
              </a:rPr>
              <a:t>How to introduce </a:t>
            </a:r>
            <a:r>
              <a:rPr lang="en-US" sz="2000" dirty="0" err="1" smtClean="0">
                <a:solidFill>
                  <a:srgbClr val="008475"/>
                </a:solidFill>
                <a:latin typeface="Calibri"/>
                <a:cs typeface="+mn-cs"/>
              </a:rPr>
              <a:t>sparsity</a:t>
            </a:r>
            <a:r>
              <a:rPr lang="en-US" sz="2000" dirty="0" smtClean="0">
                <a:solidFill>
                  <a:srgbClr val="008475"/>
                </a:solidFill>
                <a:latin typeface="Calibri"/>
                <a:cs typeface="+mn-cs"/>
              </a:rPr>
              <a:t>?</a:t>
            </a:r>
            <a:endParaRPr lang="en-US" sz="2000" dirty="0">
              <a:solidFill>
                <a:srgbClr val="008475"/>
              </a:solidFill>
              <a:latin typeface="Calibri"/>
              <a:cs typeface="+mn-c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220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penalized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How LASSO produces </a:t>
            </a:r>
            <a:r>
              <a:rPr lang="en-US" dirty="0" err="1" smtClean="0"/>
              <a:t>sparsity</a:t>
            </a:r>
            <a:r>
              <a:rPr lang="en-US" dirty="0" smtClean="0"/>
              <a:t> in multivariate regression?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828800"/>
            <a:ext cx="533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Another way of seeing how the lasso produces </a:t>
            </a:r>
            <a:r>
              <a:rPr lang="en-US" sz="2000" b="0" dirty="0" err="1" smtClean="0">
                <a:solidFill>
                  <a:prstClr val="black"/>
                </a:solidFill>
                <a:latin typeface="Calibri"/>
                <a:cs typeface="+mn-cs"/>
              </a:rPr>
              <a:t>sparsity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 is to view it from a Bayesian perspective, where the lasso penalty produces a double exponential prior</a:t>
            </a:r>
          </a:p>
          <a:p>
            <a:pPr marL="285750" indent="-28575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prstClr val="black"/>
                </a:solidFill>
                <a:latin typeface="Calibri"/>
                <a:cs typeface="+mn-cs"/>
              </a:rPr>
              <a:t>Multicollinearity</a:t>
            </a:r>
            <a:endParaRPr lang="en-US" sz="20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Variability in penalty parameter</a:t>
            </a:r>
            <a:endParaRPr lang="en-US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42175" y="2832100"/>
            <a:ext cx="3844625" cy="3251200"/>
            <a:chOff x="4648200" y="3124200"/>
            <a:chExt cx="3844625" cy="3251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648200" y="6019800"/>
              <a:ext cx="38100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629400" y="3124200"/>
              <a:ext cx="0" cy="28956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6629400" y="3528204"/>
              <a:ext cx="1755475" cy="2495315"/>
            </a:xfrm>
            <a:custGeom>
              <a:avLst/>
              <a:gdLst>
                <a:gd name="connsiteX0" fmla="*/ 0 w 1337094"/>
                <a:gd name="connsiteY0" fmla="*/ 0 h 2495315"/>
                <a:gd name="connsiteX1" fmla="*/ 51758 w 1337094"/>
                <a:gd name="connsiteY1" fmla="*/ 707366 h 2495315"/>
                <a:gd name="connsiteX2" fmla="*/ 224286 w 1337094"/>
                <a:gd name="connsiteY2" fmla="*/ 1526875 h 2495315"/>
                <a:gd name="connsiteX3" fmla="*/ 508958 w 1337094"/>
                <a:gd name="connsiteY3" fmla="*/ 2130724 h 2495315"/>
                <a:gd name="connsiteX4" fmla="*/ 828135 w 1337094"/>
                <a:gd name="connsiteY4" fmla="*/ 2449902 h 2495315"/>
                <a:gd name="connsiteX5" fmla="*/ 1337094 w 1337094"/>
                <a:gd name="connsiteY5" fmla="*/ 2493034 h 2495315"/>
                <a:gd name="connsiteX6" fmla="*/ 1337094 w 1337094"/>
                <a:gd name="connsiteY6" fmla="*/ 2493034 h 249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7094" h="2495315">
                  <a:moveTo>
                    <a:pt x="0" y="0"/>
                  </a:moveTo>
                  <a:cubicBezTo>
                    <a:pt x="7188" y="226443"/>
                    <a:pt x="14377" y="452887"/>
                    <a:pt x="51758" y="707366"/>
                  </a:cubicBezTo>
                  <a:cubicBezTo>
                    <a:pt x="89139" y="961845"/>
                    <a:pt x="148086" y="1289649"/>
                    <a:pt x="224286" y="1526875"/>
                  </a:cubicBezTo>
                  <a:cubicBezTo>
                    <a:pt x="300486" y="1764101"/>
                    <a:pt x="408317" y="1976886"/>
                    <a:pt x="508958" y="2130724"/>
                  </a:cubicBezTo>
                  <a:cubicBezTo>
                    <a:pt x="609600" y="2284562"/>
                    <a:pt x="690112" y="2389517"/>
                    <a:pt x="828135" y="2449902"/>
                  </a:cubicBezTo>
                  <a:cubicBezTo>
                    <a:pt x="966158" y="2510287"/>
                    <a:pt x="1337094" y="2493034"/>
                    <a:pt x="1337094" y="2493034"/>
                  </a:cubicBezTo>
                  <a:lnTo>
                    <a:pt x="1337094" y="2493034"/>
                  </a:lnTo>
                </a:path>
              </a:pathLst>
            </a:custGeom>
            <a:noFill/>
            <a:ln w="38100">
              <a:solidFill>
                <a:srgbClr val="0084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srgbClr val="008475"/>
                </a:solidFill>
                <a:latin typeface="Calibri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flipH="1">
              <a:off x="4873925" y="3526767"/>
              <a:ext cx="1755475" cy="2495315"/>
            </a:xfrm>
            <a:custGeom>
              <a:avLst/>
              <a:gdLst>
                <a:gd name="connsiteX0" fmla="*/ 0 w 1337094"/>
                <a:gd name="connsiteY0" fmla="*/ 0 h 2495315"/>
                <a:gd name="connsiteX1" fmla="*/ 51758 w 1337094"/>
                <a:gd name="connsiteY1" fmla="*/ 707366 h 2495315"/>
                <a:gd name="connsiteX2" fmla="*/ 224286 w 1337094"/>
                <a:gd name="connsiteY2" fmla="*/ 1526875 h 2495315"/>
                <a:gd name="connsiteX3" fmla="*/ 508958 w 1337094"/>
                <a:gd name="connsiteY3" fmla="*/ 2130724 h 2495315"/>
                <a:gd name="connsiteX4" fmla="*/ 828135 w 1337094"/>
                <a:gd name="connsiteY4" fmla="*/ 2449902 h 2495315"/>
                <a:gd name="connsiteX5" fmla="*/ 1337094 w 1337094"/>
                <a:gd name="connsiteY5" fmla="*/ 2493034 h 2495315"/>
                <a:gd name="connsiteX6" fmla="*/ 1337094 w 1337094"/>
                <a:gd name="connsiteY6" fmla="*/ 2493034 h 249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7094" h="2495315">
                  <a:moveTo>
                    <a:pt x="0" y="0"/>
                  </a:moveTo>
                  <a:cubicBezTo>
                    <a:pt x="7188" y="226443"/>
                    <a:pt x="14377" y="452887"/>
                    <a:pt x="51758" y="707366"/>
                  </a:cubicBezTo>
                  <a:cubicBezTo>
                    <a:pt x="89139" y="961845"/>
                    <a:pt x="148086" y="1289649"/>
                    <a:pt x="224286" y="1526875"/>
                  </a:cubicBezTo>
                  <a:cubicBezTo>
                    <a:pt x="300486" y="1764101"/>
                    <a:pt x="408317" y="1976886"/>
                    <a:pt x="508958" y="2130724"/>
                  </a:cubicBezTo>
                  <a:cubicBezTo>
                    <a:pt x="609600" y="2284562"/>
                    <a:pt x="690112" y="2389517"/>
                    <a:pt x="828135" y="2449902"/>
                  </a:cubicBezTo>
                  <a:cubicBezTo>
                    <a:pt x="966158" y="2510287"/>
                    <a:pt x="1337094" y="2493034"/>
                    <a:pt x="1337094" y="2493034"/>
                  </a:cubicBezTo>
                  <a:lnTo>
                    <a:pt x="1337094" y="2493034"/>
                  </a:lnTo>
                </a:path>
              </a:pathLst>
            </a:custGeom>
            <a:noFill/>
            <a:ln w="38100">
              <a:solidFill>
                <a:srgbClr val="0084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srgbClr val="008475"/>
                </a:solidFill>
                <a:latin typeface="Calibri"/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0985527"/>
                </p:ext>
              </p:extLst>
            </p:nvPr>
          </p:nvGraphicFramePr>
          <p:xfrm>
            <a:off x="5902025" y="3204234"/>
            <a:ext cx="6096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0" name="Equation" r:id="rId3" imgW="609480" imgH="355320" progId="Equation.DSMT4">
                    <p:embed/>
                  </p:oleObj>
                </mc:Choice>
                <mc:Fallback>
                  <p:oleObj name="Equation" r:id="rId3" imgW="609480" imgH="355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02025" y="3204234"/>
                          <a:ext cx="6096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5807622"/>
                </p:ext>
              </p:extLst>
            </p:nvPr>
          </p:nvGraphicFramePr>
          <p:xfrm>
            <a:off x="8276925" y="6083300"/>
            <a:ext cx="2159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1" name="Equation" r:id="rId5" imgW="215640" imgH="291960" progId="Equation.3">
                    <p:embed/>
                  </p:oleObj>
                </mc:Choice>
                <mc:Fallback>
                  <p:oleObj name="Equation" r:id="rId5" imgW="215640" imgH="291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276925" y="6083300"/>
                          <a:ext cx="2159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15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… looks at both </a:t>
            </a:r>
            <a:r>
              <a:rPr lang="en-US" dirty="0" smtClean="0">
                <a:solidFill>
                  <a:srgbClr val="0000FF"/>
                </a:solidFill>
              </a:rPr>
              <a:t>null hypothesis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alternate hypothesis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33400" y="2157672"/>
            <a:ext cx="8036898" cy="4395528"/>
            <a:chOff x="533400" y="2209800"/>
            <a:chExt cx="8036898" cy="4395528"/>
          </a:xfrm>
        </p:grpSpPr>
        <p:sp>
          <p:nvSpPr>
            <p:cNvPr id="28" name="Freeform 27"/>
            <p:cNvSpPr/>
            <p:nvPr/>
          </p:nvSpPr>
          <p:spPr>
            <a:xfrm>
              <a:off x="3471818" y="5557627"/>
              <a:ext cx="2897693" cy="584892"/>
            </a:xfrm>
            <a:custGeom>
              <a:avLst/>
              <a:gdLst>
                <a:gd name="connsiteX0" fmla="*/ 0 w 6414408"/>
                <a:gd name="connsiteY0" fmla="*/ 698639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591921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698639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709311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709311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0" fmla="*/ 0 w 5475194"/>
                <a:gd name="connsiteY0" fmla="*/ 709311 h 723082"/>
                <a:gd name="connsiteX1" fmla="*/ 896523 w 5475194"/>
                <a:gd name="connsiteY1" fmla="*/ 709311 h 723082"/>
                <a:gd name="connsiteX2" fmla="*/ 1686317 w 5475194"/>
                <a:gd name="connsiteY2" fmla="*/ 581249 h 723082"/>
                <a:gd name="connsiteX3" fmla="*/ 2294672 w 5475194"/>
                <a:gd name="connsiteY3" fmla="*/ 250421 h 723082"/>
                <a:gd name="connsiteX4" fmla="*/ 2561494 w 5475194"/>
                <a:gd name="connsiteY4" fmla="*/ 69000 h 723082"/>
                <a:gd name="connsiteX5" fmla="*/ 2849662 w 5475194"/>
                <a:gd name="connsiteY5" fmla="*/ 15641 h 723082"/>
                <a:gd name="connsiteX6" fmla="*/ 2956391 w 5475194"/>
                <a:gd name="connsiteY6" fmla="*/ 15641 h 723082"/>
                <a:gd name="connsiteX7" fmla="*/ 3351288 w 5475194"/>
                <a:gd name="connsiteY7" fmla="*/ 197062 h 723082"/>
                <a:gd name="connsiteX8" fmla="*/ 3746185 w 5475194"/>
                <a:gd name="connsiteY8" fmla="*/ 431843 h 723082"/>
                <a:gd name="connsiteX9" fmla="*/ 4173101 w 5475194"/>
                <a:gd name="connsiteY9" fmla="*/ 634608 h 723082"/>
                <a:gd name="connsiteX10" fmla="*/ 4674727 w 5475194"/>
                <a:gd name="connsiteY10" fmla="*/ 698639 h 723082"/>
                <a:gd name="connsiteX11" fmla="*/ 5475194 w 5475194"/>
                <a:gd name="connsiteY11" fmla="*/ 719983 h 723082"/>
                <a:gd name="connsiteX0" fmla="*/ 0 w 5870091"/>
                <a:gd name="connsiteY0" fmla="*/ 709311 h 723082"/>
                <a:gd name="connsiteX1" fmla="*/ 896523 w 5870091"/>
                <a:gd name="connsiteY1" fmla="*/ 709311 h 723082"/>
                <a:gd name="connsiteX2" fmla="*/ 1686317 w 5870091"/>
                <a:gd name="connsiteY2" fmla="*/ 581249 h 723082"/>
                <a:gd name="connsiteX3" fmla="*/ 2294672 w 5870091"/>
                <a:gd name="connsiteY3" fmla="*/ 250421 h 723082"/>
                <a:gd name="connsiteX4" fmla="*/ 2561494 w 5870091"/>
                <a:gd name="connsiteY4" fmla="*/ 69000 h 723082"/>
                <a:gd name="connsiteX5" fmla="*/ 2849662 w 5870091"/>
                <a:gd name="connsiteY5" fmla="*/ 15641 h 723082"/>
                <a:gd name="connsiteX6" fmla="*/ 2956391 w 5870091"/>
                <a:gd name="connsiteY6" fmla="*/ 15641 h 723082"/>
                <a:gd name="connsiteX7" fmla="*/ 3351288 w 5870091"/>
                <a:gd name="connsiteY7" fmla="*/ 197062 h 723082"/>
                <a:gd name="connsiteX8" fmla="*/ 3746185 w 5870091"/>
                <a:gd name="connsiteY8" fmla="*/ 431843 h 723082"/>
                <a:gd name="connsiteX9" fmla="*/ 4173101 w 5870091"/>
                <a:gd name="connsiteY9" fmla="*/ 634608 h 723082"/>
                <a:gd name="connsiteX10" fmla="*/ 4674727 w 5870091"/>
                <a:gd name="connsiteY10" fmla="*/ 698639 h 723082"/>
                <a:gd name="connsiteX11" fmla="*/ 5870091 w 5870091"/>
                <a:gd name="connsiteY11" fmla="*/ 719983 h 723082"/>
                <a:gd name="connsiteX0" fmla="*/ 0 w 5870091"/>
                <a:gd name="connsiteY0" fmla="*/ 709311 h 735046"/>
                <a:gd name="connsiteX1" fmla="*/ 896523 w 5870091"/>
                <a:gd name="connsiteY1" fmla="*/ 709311 h 735046"/>
                <a:gd name="connsiteX2" fmla="*/ 1686317 w 5870091"/>
                <a:gd name="connsiteY2" fmla="*/ 581249 h 735046"/>
                <a:gd name="connsiteX3" fmla="*/ 2294672 w 5870091"/>
                <a:gd name="connsiteY3" fmla="*/ 250421 h 735046"/>
                <a:gd name="connsiteX4" fmla="*/ 2561494 w 5870091"/>
                <a:gd name="connsiteY4" fmla="*/ 69000 h 735046"/>
                <a:gd name="connsiteX5" fmla="*/ 2849662 w 5870091"/>
                <a:gd name="connsiteY5" fmla="*/ 15641 h 735046"/>
                <a:gd name="connsiteX6" fmla="*/ 2956391 w 5870091"/>
                <a:gd name="connsiteY6" fmla="*/ 15641 h 735046"/>
                <a:gd name="connsiteX7" fmla="*/ 3351288 w 5870091"/>
                <a:gd name="connsiteY7" fmla="*/ 197062 h 735046"/>
                <a:gd name="connsiteX8" fmla="*/ 3746185 w 5870091"/>
                <a:gd name="connsiteY8" fmla="*/ 431843 h 735046"/>
                <a:gd name="connsiteX9" fmla="*/ 4173101 w 5870091"/>
                <a:gd name="connsiteY9" fmla="*/ 634608 h 735046"/>
                <a:gd name="connsiteX10" fmla="*/ 4674727 w 5870091"/>
                <a:gd name="connsiteY10" fmla="*/ 730655 h 735046"/>
                <a:gd name="connsiteX11" fmla="*/ 5870091 w 5870091"/>
                <a:gd name="connsiteY11" fmla="*/ 719983 h 735046"/>
                <a:gd name="connsiteX0" fmla="*/ 0 w 5966147"/>
                <a:gd name="connsiteY0" fmla="*/ 709311 h 735046"/>
                <a:gd name="connsiteX1" fmla="*/ 896523 w 5966147"/>
                <a:gd name="connsiteY1" fmla="*/ 709311 h 735046"/>
                <a:gd name="connsiteX2" fmla="*/ 1686317 w 5966147"/>
                <a:gd name="connsiteY2" fmla="*/ 581249 h 735046"/>
                <a:gd name="connsiteX3" fmla="*/ 2294672 w 5966147"/>
                <a:gd name="connsiteY3" fmla="*/ 250421 h 735046"/>
                <a:gd name="connsiteX4" fmla="*/ 2561494 w 5966147"/>
                <a:gd name="connsiteY4" fmla="*/ 69000 h 735046"/>
                <a:gd name="connsiteX5" fmla="*/ 2849662 w 5966147"/>
                <a:gd name="connsiteY5" fmla="*/ 15641 h 735046"/>
                <a:gd name="connsiteX6" fmla="*/ 2956391 w 5966147"/>
                <a:gd name="connsiteY6" fmla="*/ 15641 h 735046"/>
                <a:gd name="connsiteX7" fmla="*/ 3351288 w 5966147"/>
                <a:gd name="connsiteY7" fmla="*/ 197062 h 735046"/>
                <a:gd name="connsiteX8" fmla="*/ 3746185 w 5966147"/>
                <a:gd name="connsiteY8" fmla="*/ 431843 h 735046"/>
                <a:gd name="connsiteX9" fmla="*/ 4173101 w 5966147"/>
                <a:gd name="connsiteY9" fmla="*/ 634608 h 735046"/>
                <a:gd name="connsiteX10" fmla="*/ 4674727 w 5966147"/>
                <a:gd name="connsiteY10" fmla="*/ 730655 h 735046"/>
                <a:gd name="connsiteX11" fmla="*/ 5966147 w 5966147"/>
                <a:gd name="connsiteY11" fmla="*/ 719983 h 735046"/>
                <a:gd name="connsiteX0" fmla="*/ 0 w 5966147"/>
                <a:gd name="connsiteY0" fmla="*/ 710321 h 736056"/>
                <a:gd name="connsiteX1" fmla="*/ 896523 w 5966147"/>
                <a:gd name="connsiteY1" fmla="*/ 710321 h 736056"/>
                <a:gd name="connsiteX2" fmla="*/ 1686317 w 5966147"/>
                <a:gd name="connsiteY2" fmla="*/ 582259 h 736056"/>
                <a:gd name="connsiteX3" fmla="*/ 2294672 w 5966147"/>
                <a:gd name="connsiteY3" fmla="*/ 251431 h 736056"/>
                <a:gd name="connsiteX4" fmla="*/ 2572166 w 5966147"/>
                <a:gd name="connsiteY4" fmla="*/ 91354 h 736056"/>
                <a:gd name="connsiteX5" fmla="*/ 2849662 w 5966147"/>
                <a:gd name="connsiteY5" fmla="*/ 16651 h 736056"/>
                <a:gd name="connsiteX6" fmla="*/ 2956391 w 5966147"/>
                <a:gd name="connsiteY6" fmla="*/ 16651 h 736056"/>
                <a:gd name="connsiteX7" fmla="*/ 3351288 w 5966147"/>
                <a:gd name="connsiteY7" fmla="*/ 198072 h 736056"/>
                <a:gd name="connsiteX8" fmla="*/ 3746185 w 5966147"/>
                <a:gd name="connsiteY8" fmla="*/ 432853 h 736056"/>
                <a:gd name="connsiteX9" fmla="*/ 4173101 w 5966147"/>
                <a:gd name="connsiteY9" fmla="*/ 635618 h 736056"/>
                <a:gd name="connsiteX10" fmla="*/ 4674727 w 5966147"/>
                <a:gd name="connsiteY10" fmla="*/ 731665 h 736056"/>
                <a:gd name="connsiteX11" fmla="*/ 5966147 w 5966147"/>
                <a:gd name="connsiteY11" fmla="*/ 720993 h 736056"/>
                <a:gd name="connsiteX0" fmla="*/ 0 w 5966147"/>
                <a:gd name="connsiteY0" fmla="*/ 695987 h 721722"/>
                <a:gd name="connsiteX1" fmla="*/ 896523 w 5966147"/>
                <a:gd name="connsiteY1" fmla="*/ 695987 h 721722"/>
                <a:gd name="connsiteX2" fmla="*/ 1686317 w 5966147"/>
                <a:gd name="connsiteY2" fmla="*/ 567925 h 721722"/>
                <a:gd name="connsiteX3" fmla="*/ 2294672 w 5966147"/>
                <a:gd name="connsiteY3" fmla="*/ 237097 h 721722"/>
                <a:gd name="connsiteX4" fmla="*/ 2572166 w 5966147"/>
                <a:gd name="connsiteY4" fmla="*/ 77020 h 721722"/>
                <a:gd name="connsiteX5" fmla="*/ 2849662 w 5966147"/>
                <a:gd name="connsiteY5" fmla="*/ 2317 h 721722"/>
                <a:gd name="connsiteX6" fmla="*/ 3073793 w 5966147"/>
                <a:gd name="connsiteY6" fmla="*/ 34332 h 721722"/>
                <a:gd name="connsiteX7" fmla="*/ 3351288 w 5966147"/>
                <a:gd name="connsiteY7" fmla="*/ 183738 h 721722"/>
                <a:gd name="connsiteX8" fmla="*/ 3746185 w 5966147"/>
                <a:gd name="connsiteY8" fmla="*/ 418519 h 721722"/>
                <a:gd name="connsiteX9" fmla="*/ 4173101 w 5966147"/>
                <a:gd name="connsiteY9" fmla="*/ 621284 h 721722"/>
                <a:gd name="connsiteX10" fmla="*/ 4674727 w 5966147"/>
                <a:gd name="connsiteY10" fmla="*/ 717331 h 721722"/>
                <a:gd name="connsiteX11" fmla="*/ 5966147 w 5966147"/>
                <a:gd name="connsiteY11" fmla="*/ 706659 h 721722"/>
                <a:gd name="connsiteX0" fmla="*/ 0 w 5966147"/>
                <a:gd name="connsiteY0" fmla="*/ 744024 h 747754"/>
                <a:gd name="connsiteX1" fmla="*/ 896523 w 5966147"/>
                <a:gd name="connsiteY1" fmla="*/ 695987 h 747754"/>
                <a:gd name="connsiteX2" fmla="*/ 1686317 w 5966147"/>
                <a:gd name="connsiteY2" fmla="*/ 567925 h 747754"/>
                <a:gd name="connsiteX3" fmla="*/ 2294672 w 5966147"/>
                <a:gd name="connsiteY3" fmla="*/ 237097 h 747754"/>
                <a:gd name="connsiteX4" fmla="*/ 2572166 w 5966147"/>
                <a:gd name="connsiteY4" fmla="*/ 77020 h 747754"/>
                <a:gd name="connsiteX5" fmla="*/ 2849662 w 5966147"/>
                <a:gd name="connsiteY5" fmla="*/ 2317 h 747754"/>
                <a:gd name="connsiteX6" fmla="*/ 3073793 w 5966147"/>
                <a:gd name="connsiteY6" fmla="*/ 34332 h 747754"/>
                <a:gd name="connsiteX7" fmla="*/ 3351288 w 5966147"/>
                <a:gd name="connsiteY7" fmla="*/ 183738 h 747754"/>
                <a:gd name="connsiteX8" fmla="*/ 3746185 w 5966147"/>
                <a:gd name="connsiteY8" fmla="*/ 418519 h 747754"/>
                <a:gd name="connsiteX9" fmla="*/ 4173101 w 5966147"/>
                <a:gd name="connsiteY9" fmla="*/ 621284 h 747754"/>
                <a:gd name="connsiteX10" fmla="*/ 4674727 w 5966147"/>
                <a:gd name="connsiteY10" fmla="*/ 717331 h 747754"/>
                <a:gd name="connsiteX11" fmla="*/ 5966147 w 5966147"/>
                <a:gd name="connsiteY11" fmla="*/ 706659 h 747754"/>
                <a:gd name="connsiteX0" fmla="*/ 0 w 5983631"/>
                <a:gd name="connsiteY0" fmla="*/ 744024 h 747754"/>
                <a:gd name="connsiteX1" fmla="*/ 896523 w 5983631"/>
                <a:gd name="connsiteY1" fmla="*/ 695987 h 747754"/>
                <a:gd name="connsiteX2" fmla="*/ 1686317 w 5983631"/>
                <a:gd name="connsiteY2" fmla="*/ 567925 h 747754"/>
                <a:gd name="connsiteX3" fmla="*/ 2294672 w 5983631"/>
                <a:gd name="connsiteY3" fmla="*/ 237097 h 747754"/>
                <a:gd name="connsiteX4" fmla="*/ 2572166 w 5983631"/>
                <a:gd name="connsiteY4" fmla="*/ 77020 h 747754"/>
                <a:gd name="connsiteX5" fmla="*/ 2849662 w 5983631"/>
                <a:gd name="connsiteY5" fmla="*/ 2317 h 747754"/>
                <a:gd name="connsiteX6" fmla="*/ 3073793 w 5983631"/>
                <a:gd name="connsiteY6" fmla="*/ 34332 h 747754"/>
                <a:gd name="connsiteX7" fmla="*/ 3351288 w 5983631"/>
                <a:gd name="connsiteY7" fmla="*/ 183738 h 747754"/>
                <a:gd name="connsiteX8" fmla="*/ 3746185 w 5983631"/>
                <a:gd name="connsiteY8" fmla="*/ 418519 h 747754"/>
                <a:gd name="connsiteX9" fmla="*/ 4173101 w 5983631"/>
                <a:gd name="connsiteY9" fmla="*/ 621284 h 747754"/>
                <a:gd name="connsiteX10" fmla="*/ 4674727 w 5983631"/>
                <a:gd name="connsiteY10" fmla="*/ 717331 h 747754"/>
                <a:gd name="connsiteX11" fmla="*/ 5983631 w 5983631"/>
                <a:gd name="connsiteY11" fmla="*/ 744544 h 74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83631" h="747754">
                  <a:moveTo>
                    <a:pt x="0" y="744024"/>
                  </a:moveTo>
                  <a:cubicBezTo>
                    <a:pt x="307735" y="759142"/>
                    <a:pt x="615470" y="725337"/>
                    <a:pt x="896523" y="695987"/>
                  </a:cubicBezTo>
                  <a:cubicBezTo>
                    <a:pt x="1177576" y="666637"/>
                    <a:pt x="1453292" y="644407"/>
                    <a:pt x="1686317" y="567925"/>
                  </a:cubicBezTo>
                  <a:cubicBezTo>
                    <a:pt x="1919342" y="491443"/>
                    <a:pt x="2147031" y="318914"/>
                    <a:pt x="2294672" y="237097"/>
                  </a:cubicBezTo>
                  <a:cubicBezTo>
                    <a:pt x="2442313" y="155280"/>
                    <a:pt x="2479668" y="116150"/>
                    <a:pt x="2572166" y="77020"/>
                  </a:cubicBezTo>
                  <a:cubicBezTo>
                    <a:pt x="2664664" y="37890"/>
                    <a:pt x="2766057" y="9432"/>
                    <a:pt x="2849662" y="2317"/>
                  </a:cubicBezTo>
                  <a:cubicBezTo>
                    <a:pt x="2933267" y="-4798"/>
                    <a:pt x="2990189" y="4095"/>
                    <a:pt x="3073793" y="34332"/>
                  </a:cubicBezTo>
                  <a:cubicBezTo>
                    <a:pt x="3157397" y="64569"/>
                    <a:pt x="3239223" y="119707"/>
                    <a:pt x="3351288" y="183738"/>
                  </a:cubicBezTo>
                  <a:cubicBezTo>
                    <a:pt x="3463353" y="247769"/>
                    <a:pt x="3609216" y="345595"/>
                    <a:pt x="3746185" y="418519"/>
                  </a:cubicBezTo>
                  <a:cubicBezTo>
                    <a:pt x="3883154" y="491443"/>
                    <a:pt x="4018344" y="571482"/>
                    <a:pt x="4173101" y="621284"/>
                  </a:cubicBezTo>
                  <a:cubicBezTo>
                    <a:pt x="4327858" y="671086"/>
                    <a:pt x="4375886" y="703102"/>
                    <a:pt x="4674727" y="717331"/>
                  </a:cubicBezTo>
                  <a:cubicBezTo>
                    <a:pt x="4973568" y="731560"/>
                    <a:pt x="5983631" y="744544"/>
                    <a:pt x="5983631" y="744544"/>
                  </a:cubicBezTo>
                </a:path>
              </a:pathLst>
            </a:custGeom>
            <a:ln w="38100" cmpd="sng">
              <a:solidFill>
                <a:srgbClr val="348600"/>
              </a:solidFill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rgbClr val="348600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flipV="1">
              <a:off x="4226460" y="2209800"/>
              <a:ext cx="1952" cy="4119336"/>
            </a:xfrm>
            <a:prstGeom prst="line">
              <a:avLst/>
            </a:prstGeom>
            <a:solidFill>
              <a:srgbClr val="FFFF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Freeform 29"/>
            <p:cNvSpPr/>
            <p:nvPr/>
          </p:nvSpPr>
          <p:spPr>
            <a:xfrm>
              <a:off x="1419047" y="2668690"/>
              <a:ext cx="5838762" cy="3454093"/>
            </a:xfrm>
            <a:custGeom>
              <a:avLst/>
              <a:gdLst>
                <a:gd name="connsiteX0" fmla="*/ 0 w 6414408"/>
                <a:gd name="connsiteY0" fmla="*/ 698639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591921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698639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709311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709311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0" fmla="*/ 0 w 5475194"/>
                <a:gd name="connsiteY0" fmla="*/ 709311 h 723082"/>
                <a:gd name="connsiteX1" fmla="*/ 896523 w 5475194"/>
                <a:gd name="connsiteY1" fmla="*/ 709311 h 723082"/>
                <a:gd name="connsiteX2" fmla="*/ 1686317 w 5475194"/>
                <a:gd name="connsiteY2" fmla="*/ 581249 h 723082"/>
                <a:gd name="connsiteX3" fmla="*/ 2294672 w 5475194"/>
                <a:gd name="connsiteY3" fmla="*/ 250421 h 723082"/>
                <a:gd name="connsiteX4" fmla="*/ 2561494 w 5475194"/>
                <a:gd name="connsiteY4" fmla="*/ 69000 h 723082"/>
                <a:gd name="connsiteX5" fmla="*/ 2849662 w 5475194"/>
                <a:gd name="connsiteY5" fmla="*/ 15641 h 723082"/>
                <a:gd name="connsiteX6" fmla="*/ 2956391 w 5475194"/>
                <a:gd name="connsiteY6" fmla="*/ 15641 h 723082"/>
                <a:gd name="connsiteX7" fmla="*/ 3351288 w 5475194"/>
                <a:gd name="connsiteY7" fmla="*/ 197062 h 723082"/>
                <a:gd name="connsiteX8" fmla="*/ 3746185 w 5475194"/>
                <a:gd name="connsiteY8" fmla="*/ 431843 h 723082"/>
                <a:gd name="connsiteX9" fmla="*/ 4173101 w 5475194"/>
                <a:gd name="connsiteY9" fmla="*/ 634608 h 723082"/>
                <a:gd name="connsiteX10" fmla="*/ 4674727 w 5475194"/>
                <a:gd name="connsiteY10" fmla="*/ 698639 h 723082"/>
                <a:gd name="connsiteX11" fmla="*/ 5475194 w 5475194"/>
                <a:gd name="connsiteY11" fmla="*/ 719983 h 723082"/>
                <a:gd name="connsiteX0" fmla="*/ 0 w 5870091"/>
                <a:gd name="connsiteY0" fmla="*/ 709311 h 723082"/>
                <a:gd name="connsiteX1" fmla="*/ 896523 w 5870091"/>
                <a:gd name="connsiteY1" fmla="*/ 709311 h 723082"/>
                <a:gd name="connsiteX2" fmla="*/ 1686317 w 5870091"/>
                <a:gd name="connsiteY2" fmla="*/ 581249 h 723082"/>
                <a:gd name="connsiteX3" fmla="*/ 2294672 w 5870091"/>
                <a:gd name="connsiteY3" fmla="*/ 250421 h 723082"/>
                <a:gd name="connsiteX4" fmla="*/ 2561494 w 5870091"/>
                <a:gd name="connsiteY4" fmla="*/ 69000 h 723082"/>
                <a:gd name="connsiteX5" fmla="*/ 2849662 w 5870091"/>
                <a:gd name="connsiteY5" fmla="*/ 15641 h 723082"/>
                <a:gd name="connsiteX6" fmla="*/ 2956391 w 5870091"/>
                <a:gd name="connsiteY6" fmla="*/ 15641 h 723082"/>
                <a:gd name="connsiteX7" fmla="*/ 3351288 w 5870091"/>
                <a:gd name="connsiteY7" fmla="*/ 197062 h 723082"/>
                <a:gd name="connsiteX8" fmla="*/ 3746185 w 5870091"/>
                <a:gd name="connsiteY8" fmla="*/ 431843 h 723082"/>
                <a:gd name="connsiteX9" fmla="*/ 4173101 w 5870091"/>
                <a:gd name="connsiteY9" fmla="*/ 634608 h 723082"/>
                <a:gd name="connsiteX10" fmla="*/ 4674727 w 5870091"/>
                <a:gd name="connsiteY10" fmla="*/ 698639 h 723082"/>
                <a:gd name="connsiteX11" fmla="*/ 5870091 w 5870091"/>
                <a:gd name="connsiteY11" fmla="*/ 719983 h 723082"/>
                <a:gd name="connsiteX0" fmla="*/ 0 w 5870091"/>
                <a:gd name="connsiteY0" fmla="*/ 709311 h 735046"/>
                <a:gd name="connsiteX1" fmla="*/ 896523 w 5870091"/>
                <a:gd name="connsiteY1" fmla="*/ 709311 h 735046"/>
                <a:gd name="connsiteX2" fmla="*/ 1686317 w 5870091"/>
                <a:gd name="connsiteY2" fmla="*/ 581249 h 735046"/>
                <a:gd name="connsiteX3" fmla="*/ 2294672 w 5870091"/>
                <a:gd name="connsiteY3" fmla="*/ 250421 h 735046"/>
                <a:gd name="connsiteX4" fmla="*/ 2561494 w 5870091"/>
                <a:gd name="connsiteY4" fmla="*/ 69000 h 735046"/>
                <a:gd name="connsiteX5" fmla="*/ 2849662 w 5870091"/>
                <a:gd name="connsiteY5" fmla="*/ 15641 h 735046"/>
                <a:gd name="connsiteX6" fmla="*/ 2956391 w 5870091"/>
                <a:gd name="connsiteY6" fmla="*/ 15641 h 735046"/>
                <a:gd name="connsiteX7" fmla="*/ 3351288 w 5870091"/>
                <a:gd name="connsiteY7" fmla="*/ 197062 h 735046"/>
                <a:gd name="connsiteX8" fmla="*/ 3746185 w 5870091"/>
                <a:gd name="connsiteY8" fmla="*/ 431843 h 735046"/>
                <a:gd name="connsiteX9" fmla="*/ 4173101 w 5870091"/>
                <a:gd name="connsiteY9" fmla="*/ 634608 h 735046"/>
                <a:gd name="connsiteX10" fmla="*/ 4674727 w 5870091"/>
                <a:gd name="connsiteY10" fmla="*/ 730655 h 735046"/>
                <a:gd name="connsiteX11" fmla="*/ 5870091 w 5870091"/>
                <a:gd name="connsiteY11" fmla="*/ 719983 h 735046"/>
                <a:gd name="connsiteX0" fmla="*/ 0 w 5966147"/>
                <a:gd name="connsiteY0" fmla="*/ 709311 h 735046"/>
                <a:gd name="connsiteX1" fmla="*/ 896523 w 5966147"/>
                <a:gd name="connsiteY1" fmla="*/ 709311 h 735046"/>
                <a:gd name="connsiteX2" fmla="*/ 1686317 w 5966147"/>
                <a:gd name="connsiteY2" fmla="*/ 581249 h 735046"/>
                <a:gd name="connsiteX3" fmla="*/ 2294672 w 5966147"/>
                <a:gd name="connsiteY3" fmla="*/ 250421 h 735046"/>
                <a:gd name="connsiteX4" fmla="*/ 2561494 w 5966147"/>
                <a:gd name="connsiteY4" fmla="*/ 69000 h 735046"/>
                <a:gd name="connsiteX5" fmla="*/ 2849662 w 5966147"/>
                <a:gd name="connsiteY5" fmla="*/ 15641 h 735046"/>
                <a:gd name="connsiteX6" fmla="*/ 2956391 w 5966147"/>
                <a:gd name="connsiteY6" fmla="*/ 15641 h 735046"/>
                <a:gd name="connsiteX7" fmla="*/ 3351288 w 5966147"/>
                <a:gd name="connsiteY7" fmla="*/ 197062 h 735046"/>
                <a:gd name="connsiteX8" fmla="*/ 3746185 w 5966147"/>
                <a:gd name="connsiteY8" fmla="*/ 431843 h 735046"/>
                <a:gd name="connsiteX9" fmla="*/ 4173101 w 5966147"/>
                <a:gd name="connsiteY9" fmla="*/ 634608 h 735046"/>
                <a:gd name="connsiteX10" fmla="*/ 4674727 w 5966147"/>
                <a:gd name="connsiteY10" fmla="*/ 730655 h 735046"/>
                <a:gd name="connsiteX11" fmla="*/ 5966147 w 5966147"/>
                <a:gd name="connsiteY11" fmla="*/ 719983 h 735046"/>
                <a:gd name="connsiteX0" fmla="*/ 0 w 5966147"/>
                <a:gd name="connsiteY0" fmla="*/ 710321 h 736056"/>
                <a:gd name="connsiteX1" fmla="*/ 896523 w 5966147"/>
                <a:gd name="connsiteY1" fmla="*/ 710321 h 736056"/>
                <a:gd name="connsiteX2" fmla="*/ 1686317 w 5966147"/>
                <a:gd name="connsiteY2" fmla="*/ 582259 h 736056"/>
                <a:gd name="connsiteX3" fmla="*/ 2294672 w 5966147"/>
                <a:gd name="connsiteY3" fmla="*/ 251431 h 736056"/>
                <a:gd name="connsiteX4" fmla="*/ 2572166 w 5966147"/>
                <a:gd name="connsiteY4" fmla="*/ 91354 h 736056"/>
                <a:gd name="connsiteX5" fmla="*/ 2849662 w 5966147"/>
                <a:gd name="connsiteY5" fmla="*/ 16651 h 736056"/>
                <a:gd name="connsiteX6" fmla="*/ 2956391 w 5966147"/>
                <a:gd name="connsiteY6" fmla="*/ 16651 h 736056"/>
                <a:gd name="connsiteX7" fmla="*/ 3351288 w 5966147"/>
                <a:gd name="connsiteY7" fmla="*/ 198072 h 736056"/>
                <a:gd name="connsiteX8" fmla="*/ 3746185 w 5966147"/>
                <a:gd name="connsiteY8" fmla="*/ 432853 h 736056"/>
                <a:gd name="connsiteX9" fmla="*/ 4173101 w 5966147"/>
                <a:gd name="connsiteY9" fmla="*/ 635618 h 736056"/>
                <a:gd name="connsiteX10" fmla="*/ 4674727 w 5966147"/>
                <a:gd name="connsiteY10" fmla="*/ 731665 h 736056"/>
                <a:gd name="connsiteX11" fmla="*/ 5966147 w 5966147"/>
                <a:gd name="connsiteY11" fmla="*/ 720993 h 736056"/>
                <a:gd name="connsiteX0" fmla="*/ 0 w 5966147"/>
                <a:gd name="connsiteY0" fmla="*/ 695987 h 721722"/>
                <a:gd name="connsiteX1" fmla="*/ 896523 w 5966147"/>
                <a:gd name="connsiteY1" fmla="*/ 695987 h 721722"/>
                <a:gd name="connsiteX2" fmla="*/ 1686317 w 5966147"/>
                <a:gd name="connsiteY2" fmla="*/ 567925 h 721722"/>
                <a:gd name="connsiteX3" fmla="*/ 2294672 w 5966147"/>
                <a:gd name="connsiteY3" fmla="*/ 237097 h 721722"/>
                <a:gd name="connsiteX4" fmla="*/ 2572166 w 5966147"/>
                <a:gd name="connsiteY4" fmla="*/ 77020 h 721722"/>
                <a:gd name="connsiteX5" fmla="*/ 2849662 w 5966147"/>
                <a:gd name="connsiteY5" fmla="*/ 2317 h 721722"/>
                <a:gd name="connsiteX6" fmla="*/ 3073793 w 5966147"/>
                <a:gd name="connsiteY6" fmla="*/ 34332 h 721722"/>
                <a:gd name="connsiteX7" fmla="*/ 3351288 w 5966147"/>
                <a:gd name="connsiteY7" fmla="*/ 183738 h 721722"/>
                <a:gd name="connsiteX8" fmla="*/ 3746185 w 5966147"/>
                <a:gd name="connsiteY8" fmla="*/ 418519 h 721722"/>
                <a:gd name="connsiteX9" fmla="*/ 4173101 w 5966147"/>
                <a:gd name="connsiteY9" fmla="*/ 621284 h 721722"/>
                <a:gd name="connsiteX10" fmla="*/ 4674727 w 5966147"/>
                <a:gd name="connsiteY10" fmla="*/ 717331 h 721722"/>
                <a:gd name="connsiteX11" fmla="*/ 5966147 w 5966147"/>
                <a:gd name="connsiteY11" fmla="*/ 706659 h 721722"/>
                <a:gd name="connsiteX0" fmla="*/ 0 w 6865931"/>
                <a:gd name="connsiteY0" fmla="*/ 695987 h 721722"/>
                <a:gd name="connsiteX1" fmla="*/ 1796307 w 6865931"/>
                <a:gd name="connsiteY1" fmla="*/ 695987 h 721722"/>
                <a:gd name="connsiteX2" fmla="*/ 2586101 w 6865931"/>
                <a:gd name="connsiteY2" fmla="*/ 567925 h 721722"/>
                <a:gd name="connsiteX3" fmla="*/ 3194456 w 6865931"/>
                <a:gd name="connsiteY3" fmla="*/ 237097 h 721722"/>
                <a:gd name="connsiteX4" fmla="*/ 3471950 w 6865931"/>
                <a:gd name="connsiteY4" fmla="*/ 77020 h 721722"/>
                <a:gd name="connsiteX5" fmla="*/ 3749446 w 6865931"/>
                <a:gd name="connsiteY5" fmla="*/ 2317 h 721722"/>
                <a:gd name="connsiteX6" fmla="*/ 3973577 w 6865931"/>
                <a:gd name="connsiteY6" fmla="*/ 34332 h 721722"/>
                <a:gd name="connsiteX7" fmla="*/ 4251072 w 6865931"/>
                <a:gd name="connsiteY7" fmla="*/ 183738 h 721722"/>
                <a:gd name="connsiteX8" fmla="*/ 4645969 w 6865931"/>
                <a:gd name="connsiteY8" fmla="*/ 418519 h 721722"/>
                <a:gd name="connsiteX9" fmla="*/ 5072885 w 6865931"/>
                <a:gd name="connsiteY9" fmla="*/ 621284 h 721722"/>
                <a:gd name="connsiteX10" fmla="*/ 5574511 w 6865931"/>
                <a:gd name="connsiteY10" fmla="*/ 717331 h 721722"/>
                <a:gd name="connsiteX11" fmla="*/ 6865931 w 6865931"/>
                <a:gd name="connsiteY11" fmla="*/ 706659 h 721722"/>
                <a:gd name="connsiteX0" fmla="*/ 0 w 6865931"/>
                <a:gd name="connsiteY0" fmla="*/ 695987 h 721722"/>
                <a:gd name="connsiteX1" fmla="*/ 1796307 w 6865931"/>
                <a:gd name="connsiteY1" fmla="*/ 695987 h 721722"/>
                <a:gd name="connsiteX2" fmla="*/ 2586101 w 6865931"/>
                <a:gd name="connsiteY2" fmla="*/ 567925 h 721722"/>
                <a:gd name="connsiteX3" fmla="*/ 3194456 w 6865931"/>
                <a:gd name="connsiteY3" fmla="*/ 237097 h 721722"/>
                <a:gd name="connsiteX4" fmla="*/ 3471950 w 6865931"/>
                <a:gd name="connsiteY4" fmla="*/ 77020 h 721722"/>
                <a:gd name="connsiteX5" fmla="*/ 3749446 w 6865931"/>
                <a:gd name="connsiteY5" fmla="*/ 2317 h 721722"/>
                <a:gd name="connsiteX6" fmla="*/ 3973577 w 6865931"/>
                <a:gd name="connsiteY6" fmla="*/ 34332 h 721722"/>
                <a:gd name="connsiteX7" fmla="*/ 4251072 w 6865931"/>
                <a:gd name="connsiteY7" fmla="*/ 183738 h 721722"/>
                <a:gd name="connsiteX8" fmla="*/ 4645969 w 6865931"/>
                <a:gd name="connsiteY8" fmla="*/ 418519 h 721722"/>
                <a:gd name="connsiteX9" fmla="*/ 5072885 w 6865931"/>
                <a:gd name="connsiteY9" fmla="*/ 621284 h 721722"/>
                <a:gd name="connsiteX10" fmla="*/ 5574511 w 6865931"/>
                <a:gd name="connsiteY10" fmla="*/ 717331 h 721722"/>
                <a:gd name="connsiteX11" fmla="*/ 6865931 w 6865931"/>
                <a:gd name="connsiteY11" fmla="*/ 706659 h 721722"/>
                <a:gd name="connsiteX0" fmla="*/ 0 w 6865931"/>
                <a:gd name="connsiteY0" fmla="*/ 695987 h 721722"/>
                <a:gd name="connsiteX1" fmla="*/ 1796307 w 6865931"/>
                <a:gd name="connsiteY1" fmla="*/ 695987 h 721722"/>
                <a:gd name="connsiteX2" fmla="*/ 2586101 w 6865931"/>
                <a:gd name="connsiteY2" fmla="*/ 567925 h 721722"/>
                <a:gd name="connsiteX3" fmla="*/ 3194456 w 6865931"/>
                <a:gd name="connsiteY3" fmla="*/ 237097 h 721722"/>
                <a:gd name="connsiteX4" fmla="*/ 3471950 w 6865931"/>
                <a:gd name="connsiteY4" fmla="*/ 77020 h 721722"/>
                <a:gd name="connsiteX5" fmla="*/ 3749446 w 6865931"/>
                <a:gd name="connsiteY5" fmla="*/ 2317 h 721722"/>
                <a:gd name="connsiteX6" fmla="*/ 3973577 w 6865931"/>
                <a:gd name="connsiteY6" fmla="*/ 34332 h 721722"/>
                <a:gd name="connsiteX7" fmla="*/ 4251072 w 6865931"/>
                <a:gd name="connsiteY7" fmla="*/ 183738 h 721722"/>
                <a:gd name="connsiteX8" fmla="*/ 4645969 w 6865931"/>
                <a:gd name="connsiteY8" fmla="*/ 418519 h 721722"/>
                <a:gd name="connsiteX9" fmla="*/ 5072885 w 6865931"/>
                <a:gd name="connsiteY9" fmla="*/ 621284 h 721722"/>
                <a:gd name="connsiteX10" fmla="*/ 5574511 w 6865931"/>
                <a:gd name="connsiteY10" fmla="*/ 717331 h 721722"/>
                <a:gd name="connsiteX11" fmla="*/ 6865931 w 6865931"/>
                <a:gd name="connsiteY11" fmla="*/ 706659 h 721722"/>
                <a:gd name="connsiteX0" fmla="*/ 0 w 6865931"/>
                <a:gd name="connsiteY0" fmla="*/ 695987 h 706659"/>
                <a:gd name="connsiteX1" fmla="*/ 1796307 w 6865931"/>
                <a:gd name="connsiteY1" fmla="*/ 695987 h 706659"/>
                <a:gd name="connsiteX2" fmla="*/ 2586101 w 6865931"/>
                <a:gd name="connsiteY2" fmla="*/ 567925 h 706659"/>
                <a:gd name="connsiteX3" fmla="*/ 3194456 w 6865931"/>
                <a:gd name="connsiteY3" fmla="*/ 237097 h 706659"/>
                <a:gd name="connsiteX4" fmla="*/ 3471950 w 6865931"/>
                <a:gd name="connsiteY4" fmla="*/ 77020 h 706659"/>
                <a:gd name="connsiteX5" fmla="*/ 3749446 w 6865931"/>
                <a:gd name="connsiteY5" fmla="*/ 2317 h 706659"/>
                <a:gd name="connsiteX6" fmla="*/ 3973577 w 6865931"/>
                <a:gd name="connsiteY6" fmla="*/ 34332 h 706659"/>
                <a:gd name="connsiteX7" fmla="*/ 4251072 w 6865931"/>
                <a:gd name="connsiteY7" fmla="*/ 183738 h 706659"/>
                <a:gd name="connsiteX8" fmla="*/ 4645969 w 6865931"/>
                <a:gd name="connsiteY8" fmla="*/ 418519 h 706659"/>
                <a:gd name="connsiteX9" fmla="*/ 5072885 w 6865931"/>
                <a:gd name="connsiteY9" fmla="*/ 621284 h 706659"/>
                <a:gd name="connsiteX10" fmla="*/ 5415726 w 6865931"/>
                <a:gd name="connsiteY10" fmla="*/ 690268 h 706659"/>
                <a:gd name="connsiteX11" fmla="*/ 6865931 w 6865931"/>
                <a:gd name="connsiteY11" fmla="*/ 706659 h 706659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5072885 w 7130571"/>
                <a:gd name="connsiteY9" fmla="*/ 621284 h 695992"/>
                <a:gd name="connsiteX10" fmla="*/ 5415726 w 7130571"/>
                <a:gd name="connsiteY10" fmla="*/ 690268 h 695992"/>
                <a:gd name="connsiteX11" fmla="*/ 7130571 w 7130571"/>
                <a:gd name="connsiteY11" fmla="*/ 689745 h 695992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5072885 w 7130571"/>
                <a:gd name="connsiteY9" fmla="*/ 621284 h 695992"/>
                <a:gd name="connsiteX10" fmla="*/ 5415726 w 7130571"/>
                <a:gd name="connsiteY10" fmla="*/ 690268 h 695992"/>
                <a:gd name="connsiteX11" fmla="*/ 7130571 w 7130571"/>
                <a:gd name="connsiteY11" fmla="*/ 689745 h 695992"/>
                <a:gd name="connsiteX0" fmla="*/ 0 w 7130571"/>
                <a:gd name="connsiteY0" fmla="*/ 695987 h 699252"/>
                <a:gd name="connsiteX1" fmla="*/ 1796307 w 7130571"/>
                <a:gd name="connsiteY1" fmla="*/ 695987 h 699252"/>
                <a:gd name="connsiteX2" fmla="*/ 2586101 w 7130571"/>
                <a:gd name="connsiteY2" fmla="*/ 567925 h 699252"/>
                <a:gd name="connsiteX3" fmla="*/ 3194456 w 7130571"/>
                <a:gd name="connsiteY3" fmla="*/ 237097 h 699252"/>
                <a:gd name="connsiteX4" fmla="*/ 3471950 w 7130571"/>
                <a:gd name="connsiteY4" fmla="*/ 77020 h 699252"/>
                <a:gd name="connsiteX5" fmla="*/ 3749446 w 7130571"/>
                <a:gd name="connsiteY5" fmla="*/ 2317 h 699252"/>
                <a:gd name="connsiteX6" fmla="*/ 3973577 w 7130571"/>
                <a:gd name="connsiteY6" fmla="*/ 34332 h 699252"/>
                <a:gd name="connsiteX7" fmla="*/ 4251072 w 7130571"/>
                <a:gd name="connsiteY7" fmla="*/ 183738 h 699252"/>
                <a:gd name="connsiteX8" fmla="*/ 4645969 w 7130571"/>
                <a:gd name="connsiteY8" fmla="*/ 418519 h 699252"/>
                <a:gd name="connsiteX9" fmla="*/ 4914103 w 7130571"/>
                <a:gd name="connsiteY9" fmla="*/ 567158 h 699252"/>
                <a:gd name="connsiteX10" fmla="*/ 5415726 w 7130571"/>
                <a:gd name="connsiteY10" fmla="*/ 690268 h 699252"/>
                <a:gd name="connsiteX11" fmla="*/ 7130571 w 7130571"/>
                <a:gd name="connsiteY11" fmla="*/ 689745 h 699252"/>
                <a:gd name="connsiteX0" fmla="*/ 0 w 7130571"/>
                <a:gd name="connsiteY0" fmla="*/ 695987 h 701116"/>
                <a:gd name="connsiteX1" fmla="*/ 1796307 w 7130571"/>
                <a:gd name="connsiteY1" fmla="*/ 695987 h 701116"/>
                <a:gd name="connsiteX2" fmla="*/ 2586101 w 7130571"/>
                <a:gd name="connsiteY2" fmla="*/ 567925 h 701116"/>
                <a:gd name="connsiteX3" fmla="*/ 3194456 w 7130571"/>
                <a:gd name="connsiteY3" fmla="*/ 237097 h 701116"/>
                <a:gd name="connsiteX4" fmla="*/ 3471950 w 7130571"/>
                <a:gd name="connsiteY4" fmla="*/ 77020 h 701116"/>
                <a:gd name="connsiteX5" fmla="*/ 3749446 w 7130571"/>
                <a:gd name="connsiteY5" fmla="*/ 2317 h 701116"/>
                <a:gd name="connsiteX6" fmla="*/ 3973577 w 7130571"/>
                <a:gd name="connsiteY6" fmla="*/ 34332 h 701116"/>
                <a:gd name="connsiteX7" fmla="*/ 4251072 w 7130571"/>
                <a:gd name="connsiteY7" fmla="*/ 183738 h 701116"/>
                <a:gd name="connsiteX8" fmla="*/ 4645969 w 7130571"/>
                <a:gd name="connsiteY8" fmla="*/ 418519 h 701116"/>
                <a:gd name="connsiteX9" fmla="*/ 4914103 w 7130571"/>
                <a:gd name="connsiteY9" fmla="*/ 567158 h 701116"/>
                <a:gd name="connsiteX10" fmla="*/ 5415726 w 7130571"/>
                <a:gd name="connsiteY10" fmla="*/ 690268 h 701116"/>
                <a:gd name="connsiteX11" fmla="*/ 7130571 w 7130571"/>
                <a:gd name="connsiteY11" fmla="*/ 694819 h 701116"/>
                <a:gd name="connsiteX0" fmla="*/ 0 w 7130571"/>
                <a:gd name="connsiteY0" fmla="*/ 695987 h 700658"/>
                <a:gd name="connsiteX1" fmla="*/ 1796307 w 7130571"/>
                <a:gd name="connsiteY1" fmla="*/ 695987 h 700658"/>
                <a:gd name="connsiteX2" fmla="*/ 2586101 w 7130571"/>
                <a:gd name="connsiteY2" fmla="*/ 567925 h 700658"/>
                <a:gd name="connsiteX3" fmla="*/ 3194456 w 7130571"/>
                <a:gd name="connsiteY3" fmla="*/ 237097 h 700658"/>
                <a:gd name="connsiteX4" fmla="*/ 3471950 w 7130571"/>
                <a:gd name="connsiteY4" fmla="*/ 77020 h 700658"/>
                <a:gd name="connsiteX5" fmla="*/ 3749446 w 7130571"/>
                <a:gd name="connsiteY5" fmla="*/ 2317 h 700658"/>
                <a:gd name="connsiteX6" fmla="*/ 3973577 w 7130571"/>
                <a:gd name="connsiteY6" fmla="*/ 34332 h 700658"/>
                <a:gd name="connsiteX7" fmla="*/ 4251072 w 7130571"/>
                <a:gd name="connsiteY7" fmla="*/ 183738 h 700658"/>
                <a:gd name="connsiteX8" fmla="*/ 4645969 w 7130571"/>
                <a:gd name="connsiteY8" fmla="*/ 418519 h 700658"/>
                <a:gd name="connsiteX9" fmla="*/ 4914103 w 7130571"/>
                <a:gd name="connsiteY9" fmla="*/ 567158 h 700658"/>
                <a:gd name="connsiteX10" fmla="*/ 5415726 w 7130571"/>
                <a:gd name="connsiteY10" fmla="*/ 690268 h 700658"/>
                <a:gd name="connsiteX11" fmla="*/ 7130571 w 7130571"/>
                <a:gd name="connsiteY11" fmla="*/ 694819 h 700658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4914103 w 7130571"/>
                <a:gd name="connsiteY9" fmla="*/ 567158 h 695992"/>
                <a:gd name="connsiteX10" fmla="*/ 5415726 w 7130571"/>
                <a:gd name="connsiteY10" fmla="*/ 690268 h 695992"/>
                <a:gd name="connsiteX11" fmla="*/ 7130571 w 7130571"/>
                <a:gd name="connsiteY11" fmla="*/ 694819 h 695992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4914103 w 7130571"/>
                <a:gd name="connsiteY9" fmla="*/ 567158 h 695992"/>
                <a:gd name="connsiteX10" fmla="*/ 5415726 w 7130571"/>
                <a:gd name="connsiteY10" fmla="*/ 690268 h 695992"/>
                <a:gd name="connsiteX11" fmla="*/ 7130571 w 7130571"/>
                <a:gd name="connsiteY11" fmla="*/ 694819 h 695992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4914103 w 7130571"/>
                <a:gd name="connsiteY9" fmla="*/ 567158 h 695992"/>
                <a:gd name="connsiteX10" fmla="*/ 5415726 w 7130571"/>
                <a:gd name="connsiteY10" fmla="*/ 690268 h 695992"/>
                <a:gd name="connsiteX11" fmla="*/ 7130571 w 7130571"/>
                <a:gd name="connsiteY11" fmla="*/ 694819 h 695992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4914103 w 7130571"/>
                <a:gd name="connsiteY9" fmla="*/ 567158 h 695992"/>
                <a:gd name="connsiteX10" fmla="*/ 5415726 w 7130571"/>
                <a:gd name="connsiteY10" fmla="*/ 683502 h 695992"/>
                <a:gd name="connsiteX11" fmla="*/ 7130571 w 7130571"/>
                <a:gd name="connsiteY11" fmla="*/ 694819 h 695992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4914103 w 7130571"/>
                <a:gd name="connsiteY9" fmla="*/ 567158 h 695992"/>
                <a:gd name="connsiteX10" fmla="*/ 5415726 w 7130571"/>
                <a:gd name="connsiteY10" fmla="*/ 683502 h 695992"/>
                <a:gd name="connsiteX11" fmla="*/ 7130571 w 7130571"/>
                <a:gd name="connsiteY11" fmla="*/ 694819 h 695992"/>
                <a:gd name="connsiteX0" fmla="*/ 0 w 7130571"/>
                <a:gd name="connsiteY0" fmla="*/ 695987 h 700342"/>
                <a:gd name="connsiteX1" fmla="*/ 1796307 w 7130571"/>
                <a:gd name="connsiteY1" fmla="*/ 695987 h 700342"/>
                <a:gd name="connsiteX2" fmla="*/ 2586101 w 7130571"/>
                <a:gd name="connsiteY2" fmla="*/ 567925 h 700342"/>
                <a:gd name="connsiteX3" fmla="*/ 3194456 w 7130571"/>
                <a:gd name="connsiteY3" fmla="*/ 237097 h 700342"/>
                <a:gd name="connsiteX4" fmla="*/ 3471950 w 7130571"/>
                <a:gd name="connsiteY4" fmla="*/ 77020 h 700342"/>
                <a:gd name="connsiteX5" fmla="*/ 3749446 w 7130571"/>
                <a:gd name="connsiteY5" fmla="*/ 2317 h 700342"/>
                <a:gd name="connsiteX6" fmla="*/ 3973577 w 7130571"/>
                <a:gd name="connsiteY6" fmla="*/ 34332 h 700342"/>
                <a:gd name="connsiteX7" fmla="*/ 4251072 w 7130571"/>
                <a:gd name="connsiteY7" fmla="*/ 183738 h 700342"/>
                <a:gd name="connsiteX8" fmla="*/ 4645969 w 7130571"/>
                <a:gd name="connsiteY8" fmla="*/ 418519 h 700342"/>
                <a:gd name="connsiteX9" fmla="*/ 4914103 w 7130571"/>
                <a:gd name="connsiteY9" fmla="*/ 567158 h 700342"/>
                <a:gd name="connsiteX10" fmla="*/ 5997940 w 7130571"/>
                <a:gd name="connsiteY10" fmla="*/ 693651 h 700342"/>
                <a:gd name="connsiteX11" fmla="*/ 7130571 w 7130571"/>
                <a:gd name="connsiteY11" fmla="*/ 694819 h 700342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4914103 w 7130571"/>
                <a:gd name="connsiteY9" fmla="*/ 567158 h 695992"/>
                <a:gd name="connsiteX10" fmla="*/ 5997940 w 7130571"/>
                <a:gd name="connsiteY10" fmla="*/ 693651 h 695992"/>
                <a:gd name="connsiteX11" fmla="*/ 7130571 w 7130571"/>
                <a:gd name="connsiteY11" fmla="*/ 694819 h 695992"/>
                <a:gd name="connsiteX0" fmla="*/ 0 w 42019265"/>
                <a:gd name="connsiteY0" fmla="*/ 695987 h 695992"/>
                <a:gd name="connsiteX1" fmla="*/ 1796307 w 42019265"/>
                <a:gd name="connsiteY1" fmla="*/ 695987 h 695992"/>
                <a:gd name="connsiteX2" fmla="*/ 2586101 w 42019265"/>
                <a:gd name="connsiteY2" fmla="*/ 567925 h 695992"/>
                <a:gd name="connsiteX3" fmla="*/ 3194456 w 42019265"/>
                <a:gd name="connsiteY3" fmla="*/ 237097 h 695992"/>
                <a:gd name="connsiteX4" fmla="*/ 3471950 w 42019265"/>
                <a:gd name="connsiteY4" fmla="*/ 77020 h 695992"/>
                <a:gd name="connsiteX5" fmla="*/ 3749446 w 42019265"/>
                <a:gd name="connsiteY5" fmla="*/ 2317 h 695992"/>
                <a:gd name="connsiteX6" fmla="*/ 3973577 w 42019265"/>
                <a:gd name="connsiteY6" fmla="*/ 34332 h 695992"/>
                <a:gd name="connsiteX7" fmla="*/ 4251072 w 42019265"/>
                <a:gd name="connsiteY7" fmla="*/ 183738 h 695992"/>
                <a:gd name="connsiteX8" fmla="*/ 4645969 w 42019265"/>
                <a:gd name="connsiteY8" fmla="*/ 418519 h 695992"/>
                <a:gd name="connsiteX9" fmla="*/ 4914103 w 42019265"/>
                <a:gd name="connsiteY9" fmla="*/ 567158 h 695992"/>
                <a:gd name="connsiteX10" fmla="*/ 5997940 w 42019265"/>
                <a:gd name="connsiteY10" fmla="*/ 693651 h 695992"/>
                <a:gd name="connsiteX11" fmla="*/ 42019265 w 42019265"/>
                <a:gd name="connsiteY11" fmla="*/ 694819 h 695992"/>
                <a:gd name="connsiteX0" fmla="*/ 0 w 42019265"/>
                <a:gd name="connsiteY0" fmla="*/ 695987 h 695992"/>
                <a:gd name="connsiteX1" fmla="*/ 1796307 w 42019265"/>
                <a:gd name="connsiteY1" fmla="*/ 695987 h 695992"/>
                <a:gd name="connsiteX2" fmla="*/ 2586101 w 42019265"/>
                <a:gd name="connsiteY2" fmla="*/ 567925 h 695992"/>
                <a:gd name="connsiteX3" fmla="*/ 3194456 w 42019265"/>
                <a:gd name="connsiteY3" fmla="*/ 237097 h 695992"/>
                <a:gd name="connsiteX4" fmla="*/ 3471950 w 42019265"/>
                <a:gd name="connsiteY4" fmla="*/ 77020 h 695992"/>
                <a:gd name="connsiteX5" fmla="*/ 3749446 w 42019265"/>
                <a:gd name="connsiteY5" fmla="*/ 2317 h 695992"/>
                <a:gd name="connsiteX6" fmla="*/ 3973577 w 42019265"/>
                <a:gd name="connsiteY6" fmla="*/ 34332 h 695992"/>
                <a:gd name="connsiteX7" fmla="*/ 4251072 w 42019265"/>
                <a:gd name="connsiteY7" fmla="*/ 183738 h 695992"/>
                <a:gd name="connsiteX8" fmla="*/ 4645969 w 42019265"/>
                <a:gd name="connsiteY8" fmla="*/ 418519 h 695992"/>
                <a:gd name="connsiteX9" fmla="*/ 4914103 w 42019265"/>
                <a:gd name="connsiteY9" fmla="*/ 567158 h 695992"/>
                <a:gd name="connsiteX10" fmla="*/ 9563210 w 42019265"/>
                <a:gd name="connsiteY10" fmla="*/ 693651 h 695992"/>
                <a:gd name="connsiteX11" fmla="*/ 42019265 w 42019265"/>
                <a:gd name="connsiteY11" fmla="*/ 694819 h 695992"/>
                <a:gd name="connsiteX0" fmla="*/ 0 w 42019265"/>
                <a:gd name="connsiteY0" fmla="*/ 695987 h 695992"/>
                <a:gd name="connsiteX1" fmla="*/ 1796307 w 42019265"/>
                <a:gd name="connsiteY1" fmla="*/ 695987 h 695992"/>
                <a:gd name="connsiteX2" fmla="*/ 2586101 w 42019265"/>
                <a:gd name="connsiteY2" fmla="*/ 567925 h 695992"/>
                <a:gd name="connsiteX3" fmla="*/ 3194456 w 42019265"/>
                <a:gd name="connsiteY3" fmla="*/ 237097 h 695992"/>
                <a:gd name="connsiteX4" fmla="*/ 3471950 w 42019265"/>
                <a:gd name="connsiteY4" fmla="*/ 77020 h 695992"/>
                <a:gd name="connsiteX5" fmla="*/ 3749446 w 42019265"/>
                <a:gd name="connsiteY5" fmla="*/ 2317 h 695992"/>
                <a:gd name="connsiteX6" fmla="*/ 3973577 w 42019265"/>
                <a:gd name="connsiteY6" fmla="*/ 34332 h 695992"/>
                <a:gd name="connsiteX7" fmla="*/ 4251072 w 42019265"/>
                <a:gd name="connsiteY7" fmla="*/ 183738 h 695992"/>
                <a:gd name="connsiteX8" fmla="*/ 4645969 w 42019265"/>
                <a:gd name="connsiteY8" fmla="*/ 418519 h 695992"/>
                <a:gd name="connsiteX9" fmla="*/ 4914103 w 42019265"/>
                <a:gd name="connsiteY9" fmla="*/ 567158 h 695992"/>
                <a:gd name="connsiteX10" fmla="*/ 9563210 w 42019265"/>
                <a:gd name="connsiteY10" fmla="*/ 693651 h 695992"/>
                <a:gd name="connsiteX11" fmla="*/ 42019265 w 42019265"/>
                <a:gd name="connsiteY11" fmla="*/ 694819 h 695992"/>
                <a:gd name="connsiteX0" fmla="*/ 0 w 69777412"/>
                <a:gd name="connsiteY0" fmla="*/ 699370 h 699370"/>
                <a:gd name="connsiteX1" fmla="*/ 29554454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7321357 w 69904744"/>
                <a:gd name="connsiteY10" fmla="*/ 693651 h 701585"/>
                <a:gd name="connsiteX11" fmla="*/ 69904744 w 69904744"/>
                <a:gd name="connsiteY11" fmla="*/ 701585 h 701585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7448689 w 69904744"/>
                <a:gd name="connsiteY10" fmla="*/ 698725 h 701585"/>
                <a:gd name="connsiteX11" fmla="*/ 69904744 w 69904744"/>
                <a:gd name="connsiteY11" fmla="*/ 701585 h 701585"/>
                <a:gd name="connsiteX0" fmla="*/ 0 w 69904744"/>
                <a:gd name="connsiteY0" fmla="*/ 699370 h 796087"/>
                <a:gd name="connsiteX1" fmla="*/ 26243856 w 69904744"/>
                <a:gd name="connsiteY1" fmla="*/ 695987 h 796087"/>
                <a:gd name="connsiteX2" fmla="*/ 30344248 w 69904744"/>
                <a:gd name="connsiteY2" fmla="*/ 567925 h 796087"/>
                <a:gd name="connsiteX3" fmla="*/ 30952603 w 69904744"/>
                <a:gd name="connsiteY3" fmla="*/ 237097 h 796087"/>
                <a:gd name="connsiteX4" fmla="*/ 31230097 w 69904744"/>
                <a:gd name="connsiteY4" fmla="*/ 77020 h 796087"/>
                <a:gd name="connsiteX5" fmla="*/ 31507593 w 69904744"/>
                <a:gd name="connsiteY5" fmla="*/ 2317 h 796087"/>
                <a:gd name="connsiteX6" fmla="*/ 31731724 w 69904744"/>
                <a:gd name="connsiteY6" fmla="*/ 34332 h 796087"/>
                <a:gd name="connsiteX7" fmla="*/ 32009219 w 69904744"/>
                <a:gd name="connsiteY7" fmla="*/ 183738 h 796087"/>
                <a:gd name="connsiteX8" fmla="*/ 32404116 w 69904744"/>
                <a:gd name="connsiteY8" fmla="*/ 418519 h 796087"/>
                <a:gd name="connsiteX9" fmla="*/ 32672250 w 69904744"/>
                <a:gd name="connsiteY9" fmla="*/ 567158 h 796087"/>
                <a:gd name="connsiteX10" fmla="*/ 37448689 w 69904744"/>
                <a:gd name="connsiteY10" fmla="*/ 698725 h 796087"/>
                <a:gd name="connsiteX11" fmla="*/ 69904744 w 69904744"/>
                <a:gd name="connsiteY11" fmla="*/ 701585 h 796087"/>
                <a:gd name="connsiteX0" fmla="*/ 0 w 69904744"/>
                <a:gd name="connsiteY0" fmla="*/ 699370 h 802612"/>
                <a:gd name="connsiteX1" fmla="*/ 26243856 w 69904744"/>
                <a:gd name="connsiteY1" fmla="*/ 695987 h 802612"/>
                <a:gd name="connsiteX2" fmla="*/ 30344248 w 69904744"/>
                <a:gd name="connsiteY2" fmla="*/ 567925 h 802612"/>
                <a:gd name="connsiteX3" fmla="*/ 30952603 w 69904744"/>
                <a:gd name="connsiteY3" fmla="*/ 237097 h 802612"/>
                <a:gd name="connsiteX4" fmla="*/ 31230097 w 69904744"/>
                <a:gd name="connsiteY4" fmla="*/ 77020 h 802612"/>
                <a:gd name="connsiteX5" fmla="*/ 31507593 w 69904744"/>
                <a:gd name="connsiteY5" fmla="*/ 2317 h 802612"/>
                <a:gd name="connsiteX6" fmla="*/ 31731724 w 69904744"/>
                <a:gd name="connsiteY6" fmla="*/ 34332 h 802612"/>
                <a:gd name="connsiteX7" fmla="*/ 32009219 w 69904744"/>
                <a:gd name="connsiteY7" fmla="*/ 183738 h 802612"/>
                <a:gd name="connsiteX8" fmla="*/ 32404116 w 69904744"/>
                <a:gd name="connsiteY8" fmla="*/ 418519 h 802612"/>
                <a:gd name="connsiteX9" fmla="*/ 32672250 w 69904744"/>
                <a:gd name="connsiteY9" fmla="*/ 567158 h 802612"/>
                <a:gd name="connsiteX10" fmla="*/ 37448689 w 69904744"/>
                <a:gd name="connsiteY10" fmla="*/ 698725 h 802612"/>
                <a:gd name="connsiteX11" fmla="*/ 69904744 w 69904744"/>
                <a:gd name="connsiteY11" fmla="*/ 701585 h 802612"/>
                <a:gd name="connsiteX0" fmla="*/ 0 w 69904744"/>
                <a:gd name="connsiteY0" fmla="*/ 699370 h 802612"/>
                <a:gd name="connsiteX1" fmla="*/ 26243856 w 69904744"/>
                <a:gd name="connsiteY1" fmla="*/ 695987 h 802612"/>
                <a:gd name="connsiteX2" fmla="*/ 30344248 w 69904744"/>
                <a:gd name="connsiteY2" fmla="*/ 567925 h 802612"/>
                <a:gd name="connsiteX3" fmla="*/ 30952603 w 69904744"/>
                <a:gd name="connsiteY3" fmla="*/ 237097 h 802612"/>
                <a:gd name="connsiteX4" fmla="*/ 31230097 w 69904744"/>
                <a:gd name="connsiteY4" fmla="*/ 77020 h 802612"/>
                <a:gd name="connsiteX5" fmla="*/ 31507593 w 69904744"/>
                <a:gd name="connsiteY5" fmla="*/ 2317 h 802612"/>
                <a:gd name="connsiteX6" fmla="*/ 31731724 w 69904744"/>
                <a:gd name="connsiteY6" fmla="*/ 34332 h 802612"/>
                <a:gd name="connsiteX7" fmla="*/ 32009219 w 69904744"/>
                <a:gd name="connsiteY7" fmla="*/ 183738 h 802612"/>
                <a:gd name="connsiteX8" fmla="*/ 32404116 w 69904744"/>
                <a:gd name="connsiteY8" fmla="*/ 418519 h 802612"/>
                <a:gd name="connsiteX9" fmla="*/ 32672250 w 69904744"/>
                <a:gd name="connsiteY9" fmla="*/ 567158 h 802612"/>
                <a:gd name="connsiteX10" fmla="*/ 37448689 w 69904744"/>
                <a:gd name="connsiteY10" fmla="*/ 698725 h 802612"/>
                <a:gd name="connsiteX11" fmla="*/ 69904744 w 69904744"/>
                <a:gd name="connsiteY11" fmla="*/ 701585 h 802612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3615204 w 69904744"/>
                <a:gd name="connsiteY10" fmla="*/ 674883 h 701585"/>
                <a:gd name="connsiteX11" fmla="*/ 37448689 w 69904744"/>
                <a:gd name="connsiteY11" fmla="*/ 698725 h 701585"/>
                <a:gd name="connsiteX12" fmla="*/ 69904744 w 69904744"/>
                <a:gd name="connsiteY12" fmla="*/ 701585 h 701585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3615204 w 69904744"/>
                <a:gd name="connsiteY10" fmla="*/ 674883 h 701585"/>
                <a:gd name="connsiteX11" fmla="*/ 37448689 w 69904744"/>
                <a:gd name="connsiteY11" fmla="*/ 698725 h 701585"/>
                <a:gd name="connsiteX12" fmla="*/ 69904744 w 69904744"/>
                <a:gd name="connsiteY12" fmla="*/ 701585 h 701585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3615204 w 69904744"/>
                <a:gd name="connsiteY10" fmla="*/ 674883 h 701585"/>
                <a:gd name="connsiteX11" fmla="*/ 37448689 w 69904744"/>
                <a:gd name="connsiteY11" fmla="*/ 698725 h 701585"/>
                <a:gd name="connsiteX12" fmla="*/ 69904744 w 69904744"/>
                <a:gd name="connsiteY12" fmla="*/ 701585 h 701585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3615204 w 69904744"/>
                <a:gd name="connsiteY10" fmla="*/ 674883 h 701585"/>
                <a:gd name="connsiteX11" fmla="*/ 37448689 w 69904744"/>
                <a:gd name="connsiteY11" fmla="*/ 698725 h 701585"/>
                <a:gd name="connsiteX12" fmla="*/ 69904744 w 69904744"/>
                <a:gd name="connsiteY12" fmla="*/ 701585 h 701585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4379198 w 69904744"/>
                <a:gd name="connsiteY10" fmla="*/ 688415 h 701585"/>
                <a:gd name="connsiteX11" fmla="*/ 37448689 w 69904744"/>
                <a:gd name="connsiteY11" fmla="*/ 698725 h 701585"/>
                <a:gd name="connsiteX12" fmla="*/ 69904744 w 69904744"/>
                <a:gd name="connsiteY12" fmla="*/ 701585 h 701585"/>
                <a:gd name="connsiteX0" fmla="*/ 0 w 72324033"/>
                <a:gd name="connsiteY0" fmla="*/ 699370 h 701585"/>
                <a:gd name="connsiteX1" fmla="*/ 28663145 w 72324033"/>
                <a:gd name="connsiteY1" fmla="*/ 695987 h 701585"/>
                <a:gd name="connsiteX2" fmla="*/ 32763537 w 72324033"/>
                <a:gd name="connsiteY2" fmla="*/ 567925 h 701585"/>
                <a:gd name="connsiteX3" fmla="*/ 33371892 w 72324033"/>
                <a:gd name="connsiteY3" fmla="*/ 237097 h 701585"/>
                <a:gd name="connsiteX4" fmla="*/ 33649386 w 72324033"/>
                <a:gd name="connsiteY4" fmla="*/ 77020 h 701585"/>
                <a:gd name="connsiteX5" fmla="*/ 33926882 w 72324033"/>
                <a:gd name="connsiteY5" fmla="*/ 2317 h 701585"/>
                <a:gd name="connsiteX6" fmla="*/ 34151013 w 72324033"/>
                <a:gd name="connsiteY6" fmla="*/ 34332 h 701585"/>
                <a:gd name="connsiteX7" fmla="*/ 34428508 w 72324033"/>
                <a:gd name="connsiteY7" fmla="*/ 183738 h 701585"/>
                <a:gd name="connsiteX8" fmla="*/ 34823405 w 72324033"/>
                <a:gd name="connsiteY8" fmla="*/ 418519 h 701585"/>
                <a:gd name="connsiteX9" fmla="*/ 35091539 w 72324033"/>
                <a:gd name="connsiteY9" fmla="*/ 567158 h 701585"/>
                <a:gd name="connsiteX10" fmla="*/ 36798487 w 72324033"/>
                <a:gd name="connsiteY10" fmla="*/ 688415 h 701585"/>
                <a:gd name="connsiteX11" fmla="*/ 39867978 w 72324033"/>
                <a:gd name="connsiteY11" fmla="*/ 698725 h 701585"/>
                <a:gd name="connsiteX12" fmla="*/ 72324033 w 72324033"/>
                <a:gd name="connsiteY12" fmla="*/ 701585 h 701585"/>
                <a:gd name="connsiteX0" fmla="*/ 0 w 70414073"/>
                <a:gd name="connsiteY0" fmla="*/ 699370 h 699894"/>
                <a:gd name="connsiteX1" fmla="*/ 28663145 w 70414073"/>
                <a:gd name="connsiteY1" fmla="*/ 695987 h 699894"/>
                <a:gd name="connsiteX2" fmla="*/ 32763537 w 70414073"/>
                <a:gd name="connsiteY2" fmla="*/ 567925 h 699894"/>
                <a:gd name="connsiteX3" fmla="*/ 33371892 w 70414073"/>
                <a:gd name="connsiteY3" fmla="*/ 237097 h 699894"/>
                <a:gd name="connsiteX4" fmla="*/ 33649386 w 70414073"/>
                <a:gd name="connsiteY4" fmla="*/ 77020 h 699894"/>
                <a:gd name="connsiteX5" fmla="*/ 33926882 w 70414073"/>
                <a:gd name="connsiteY5" fmla="*/ 2317 h 699894"/>
                <a:gd name="connsiteX6" fmla="*/ 34151013 w 70414073"/>
                <a:gd name="connsiteY6" fmla="*/ 34332 h 699894"/>
                <a:gd name="connsiteX7" fmla="*/ 34428508 w 70414073"/>
                <a:gd name="connsiteY7" fmla="*/ 183738 h 699894"/>
                <a:gd name="connsiteX8" fmla="*/ 34823405 w 70414073"/>
                <a:gd name="connsiteY8" fmla="*/ 418519 h 699894"/>
                <a:gd name="connsiteX9" fmla="*/ 35091539 w 70414073"/>
                <a:gd name="connsiteY9" fmla="*/ 567158 h 699894"/>
                <a:gd name="connsiteX10" fmla="*/ 36798487 w 70414073"/>
                <a:gd name="connsiteY10" fmla="*/ 688415 h 699894"/>
                <a:gd name="connsiteX11" fmla="*/ 39867978 w 70414073"/>
                <a:gd name="connsiteY11" fmla="*/ 698725 h 699894"/>
                <a:gd name="connsiteX12" fmla="*/ 70414073 w 70414073"/>
                <a:gd name="connsiteY12" fmla="*/ 699894 h 699894"/>
                <a:gd name="connsiteX0" fmla="*/ 0 w 70414073"/>
                <a:gd name="connsiteY0" fmla="*/ 699370 h 699894"/>
                <a:gd name="connsiteX1" fmla="*/ 28663145 w 70414073"/>
                <a:gd name="connsiteY1" fmla="*/ 695987 h 699894"/>
                <a:gd name="connsiteX2" fmla="*/ 32763537 w 70414073"/>
                <a:gd name="connsiteY2" fmla="*/ 567925 h 699894"/>
                <a:gd name="connsiteX3" fmla="*/ 33371892 w 70414073"/>
                <a:gd name="connsiteY3" fmla="*/ 237097 h 699894"/>
                <a:gd name="connsiteX4" fmla="*/ 33649386 w 70414073"/>
                <a:gd name="connsiteY4" fmla="*/ 77020 h 699894"/>
                <a:gd name="connsiteX5" fmla="*/ 33926882 w 70414073"/>
                <a:gd name="connsiteY5" fmla="*/ 2317 h 699894"/>
                <a:gd name="connsiteX6" fmla="*/ 34151013 w 70414073"/>
                <a:gd name="connsiteY6" fmla="*/ 34332 h 699894"/>
                <a:gd name="connsiteX7" fmla="*/ 34428508 w 70414073"/>
                <a:gd name="connsiteY7" fmla="*/ 183738 h 699894"/>
                <a:gd name="connsiteX8" fmla="*/ 34823405 w 70414073"/>
                <a:gd name="connsiteY8" fmla="*/ 418519 h 699894"/>
                <a:gd name="connsiteX9" fmla="*/ 35091539 w 70414073"/>
                <a:gd name="connsiteY9" fmla="*/ 567158 h 699894"/>
                <a:gd name="connsiteX10" fmla="*/ 37180484 w 70414073"/>
                <a:gd name="connsiteY10" fmla="*/ 690106 h 699894"/>
                <a:gd name="connsiteX11" fmla="*/ 39867978 w 70414073"/>
                <a:gd name="connsiteY11" fmla="*/ 698725 h 699894"/>
                <a:gd name="connsiteX12" fmla="*/ 70414073 w 70414073"/>
                <a:gd name="connsiteY12" fmla="*/ 699894 h 699894"/>
                <a:gd name="connsiteX0" fmla="*/ 0 w 70414073"/>
                <a:gd name="connsiteY0" fmla="*/ 699370 h 699894"/>
                <a:gd name="connsiteX1" fmla="*/ 28663145 w 70414073"/>
                <a:gd name="connsiteY1" fmla="*/ 695987 h 699894"/>
                <a:gd name="connsiteX2" fmla="*/ 32763537 w 70414073"/>
                <a:gd name="connsiteY2" fmla="*/ 567925 h 699894"/>
                <a:gd name="connsiteX3" fmla="*/ 33371892 w 70414073"/>
                <a:gd name="connsiteY3" fmla="*/ 237097 h 699894"/>
                <a:gd name="connsiteX4" fmla="*/ 33649386 w 70414073"/>
                <a:gd name="connsiteY4" fmla="*/ 77020 h 699894"/>
                <a:gd name="connsiteX5" fmla="*/ 33926882 w 70414073"/>
                <a:gd name="connsiteY5" fmla="*/ 2317 h 699894"/>
                <a:gd name="connsiteX6" fmla="*/ 34151013 w 70414073"/>
                <a:gd name="connsiteY6" fmla="*/ 34332 h 699894"/>
                <a:gd name="connsiteX7" fmla="*/ 34428508 w 70414073"/>
                <a:gd name="connsiteY7" fmla="*/ 183738 h 699894"/>
                <a:gd name="connsiteX8" fmla="*/ 34823405 w 70414073"/>
                <a:gd name="connsiteY8" fmla="*/ 418519 h 699894"/>
                <a:gd name="connsiteX9" fmla="*/ 35091539 w 70414073"/>
                <a:gd name="connsiteY9" fmla="*/ 567158 h 699894"/>
                <a:gd name="connsiteX10" fmla="*/ 37180484 w 70414073"/>
                <a:gd name="connsiteY10" fmla="*/ 690106 h 699894"/>
                <a:gd name="connsiteX11" fmla="*/ 39867978 w 70414073"/>
                <a:gd name="connsiteY11" fmla="*/ 698725 h 699894"/>
                <a:gd name="connsiteX12" fmla="*/ 70414073 w 70414073"/>
                <a:gd name="connsiteY12" fmla="*/ 699894 h 69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0414073" h="699894">
                  <a:moveTo>
                    <a:pt x="0" y="699370"/>
                  </a:moveTo>
                  <a:lnTo>
                    <a:pt x="28663145" y="695987"/>
                  </a:lnTo>
                  <a:cubicBezTo>
                    <a:pt x="34123734" y="674080"/>
                    <a:pt x="31978746" y="644407"/>
                    <a:pt x="32763537" y="567925"/>
                  </a:cubicBezTo>
                  <a:cubicBezTo>
                    <a:pt x="32911666" y="491443"/>
                    <a:pt x="33224251" y="318914"/>
                    <a:pt x="33371892" y="237097"/>
                  </a:cubicBezTo>
                  <a:cubicBezTo>
                    <a:pt x="33519533" y="155280"/>
                    <a:pt x="33556888" y="116150"/>
                    <a:pt x="33649386" y="77020"/>
                  </a:cubicBezTo>
                  <a:cubicBezTo>
                    <a:pt x="33741884" y="37890"/>
                    <a:pt x="33843277" y="9432"/>
                    <a:pt x="33926882" y="2317"/>
                  </a:cubicBezTo>
                  <a:cubicBezTo>
                    <a:pt x="34010487" y="-4798"/>
                    <a:pt x="34067409" y="4095"/>
                    <a:pt x="34151013" y="34332"/>
                  </a:cubicBezTo>
                  <a:cubicBezTo>
                    <a:pt x="34234617" y="64569"/>
                    <a:pt x="34316443" y="119707"/>
                    <a:pt x="34428508" y="183738"/>
                  </a:cubicBezTo>
                  <a:cubicBezTo>
                    <a:pt x="34540573" y="247769"/>
                    <a:pt x="34712900" y="354616"/>
                    <a:pt x="34823405" y="418519"/>
                  </a:cubicBezTo>
                  <a:cubicBezTo>
                    <a:pt x="34933910" y="482422"/>
                    <a:pt x="34698693" y="521894"/>
                    <a:pt x="35091539" y="567158"/>
                  </a:cubicBezTo>
                  <a:cubicBezTo>
                    <a:pt x="35484386" y="612423"/>
                    <a:pt x="35238431" y="674944"/>
                    <a:pt x="37180484" y="690106"/>
                  </a:cubicBezTo>
                  <a:lnTo>
                    <a:pt x="39867978" y="698725"/>
                  </a:lnTo>
                  <a:lnTo>
                    <a:pt x="70414073" y="699894"/>
                  </a:lnTo>
                </a:path>
              </a:pathLst>
            </a:custGeom>
            <a:ln w="38100" cmpd="sng">
              <a:solidFill>
                <a:srgbClr val="0000FF"/>
              </a:solidFill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prstClr val="black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1376798" y="5546771"/>
              <a:ext cx="5902109" cy="584892"/>
            </a:xfrm>
            <a:custGeom>
              <a:avLst/>
              <a:gdLst>
                <a:gd name="connsiteX0" fmla="*/ 0 w 6414408"/>
                <a:gd name="connsiteY0" fmla="*/ 698639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591921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698639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709311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709311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0" fmla="*/ 0 w 5475194"/>
                <a:gd name="connsiteY0" fmla="*/ 709311 h 723082"/>
                <a:gd name="connsiteX1" fmla="*/ 896523 w 5475194"/>
                <a:gd name="connsiteY1" fmla="*/ 709311 h 723082"/>
                <a:gd name="connsiteX2" fmla="*/ 1686317 w 5475194"/>
                <a:gd name="connsiteY2" fmla="*/ 581249 h 723082"/>
                <a:gd name="connsiteX3" fmla="*/ 2294672 w 5475194"/>
                <a:gd name="connsiteY3" fmla="*/ 250421 h 723082"/>
                <a:gd name="connsiteX4" fmla="*/ 2561494 w 5475194"/>
                <a:gd name="connsiteY4" fmla="*/ 69000 h 723082"/>
                <a:gd name="connsiteX5" fmla="*/ 2849662 w 5475194"/>
                <a:gd name="connsiteY5" fmla="*/ 15641 h 723082"/>
                <a:gd name="connsiteX6" fmla="*/ 2956391 w 5475194"/>
                <a:gd name="connsiteY6" fmla="*/ 15641 h 723082"/>
                <a:gd name="connsiteX7" fmla="*/ 3351288 w 5475194"/>
                <a:gd name="connsiteY7" fmla="*/ 197062 h 723082"/>
                <a:gd name="connsiteX8" fmla="*/ 3746185 w 5475194"/>
                <a:gd name="connsiteY8" fmla="*/ 431843 h 723082"/>
                <a:gd name="connsiteX9" fmla="*/ 4173101 w 5475194"/>
                <a:gd name="connsiteY9" fmla="*/ 634608 h 723082"/>
                <a:gd name="connsiteX10" fmla="*/ 4674727 w 5475194"/>
                <a:gd name="connsiteY10" fmla="*/ 698639 h 723082"/>
                <a:gd name="connsiteX11" fmla="*/ 5475194 w 5475194"/>
                <a:gd name="connsiteY11" fmla="*/ 719983 h 723082"/>
                <a:gd name="connsiteX0" fmla="*/ 0 w 5870091"/>
                <a:gd name="connsiteY0" fmla="*/ 709311 h 723082"/>
                <a:gd name="connsiteX1" fmla="*/ 896523 w 5870091"/>
                <a:gd name="connsiteY1" fmla="*/ 709311 h 723082"/>
                <a:gd name="connsiteX2" fmla="*/ 1686317 w 5870091"/>
                <a:gd name="connsiteY2" fmla="*/ 581249 h 723082"/>
                <a:gd name="connsiteX3" fmla="*/ 2294672 w 5870091"/>
                <a:gd name="connsiteY3" fmla="*/ 250421 h 723082"/>
                <a:gd name="connsiteX4" fmla="*/ 2561494 w 5870091"/>
                <a:gd name="connsiteY4" fmla="*/ 69000 h 723082"/>
                <a:gd name="connsiteX5" fmla="*/ 2849662 w 5870091"/>
                <a:gd name="connsiteY5" fmla="*/ 15641 h 723082"/>
                <a:gd name="connsiteX6" fmla="*/ 2956391 w 5870091"/>
                <a:gd name="connsiteY6" fmla="*/ 15641 h 723082"/>
                <a:gd name="connsiteX7" fmla="*/ 3351288 w 5870091"/>
                <a:gd name="connsiteY7" fmla="*/ 197062 h 723082"/>
                <a:gd name="connsiteX8" fmla="*/ 3746185 w 5870091"/>
                <a:gd name="connsiteY8" fmla="*/ 431843 h 723082"/>
                <a:gd name="connsiteX9" fmla="*/ 4173101 w 5870091"/>
                <a:gd name="connsiteY9" fmla="*/ 634608 h 723082"/>
                <a:gd name="connsiteX10" fmla="*/ 4674727 w 5870091"/>
                <a:gd name="connsiteY10" fmla="*/ 698639 h 723082"/>
                <a:gd name="connsiteX11" fmla="*/ 5870091 w 5870091"/>
                <a:gd name="connsiteY11" fmla="*/ 719983 h 723082"/>
                <a:gd name="connsiteX0" fmla="*/ 0 w 5870091"/>
                <a:gd name="connsiteY0" fmla="*/ 709311 h 735046"/>
                <a:gd name="connsiteX1" fmla="*/ 896523 w 5870091"/>
                <a:gd name="connsiteY1" fmla="*/ 709311 h 735046"/>
                <a:gd name="connsiteX2" fmla="*/ 1686317 w 5870091"/>
                <a:gd name="connsiteY2" fmla="*/ 581249 h 735046"/>
                <a:gd name="connsiteX3" fmla="*/ 2294672 w 5870091"/>
                <a:gd name="connsiteY3" fmla="*/ 250421 h 735046"/>
                <a:gd name="connsiteX4" fmla="*/ 2561494 w 5870091"/>
                <a:gd name="connsiteY4" fmla="*/ 69000 h 735046"/>
                <a:gd name="connsiteX5" fmla="*/ 2849662 w 5870091"/>
                <a:gd name="connsiteY5" fmla="*/ 15641 h 735046"/>
                <a:gd name="connsiteX6" fmla="*/ 2956391 w 5870091"/>
                <a:gd name="connsiteY6" fmla="*/ 15641 h 735046"/>
                <a:gd name="connsiteX7" fmla="*/ 3351288 w 5870091"/>
                <a:gd name="connsiteY7" fmla="*/ 197062 h 735046"/>
                <a:gd name="connsiteX8" fmla="*/ 3746185 w 5870091"/>
                <a:gd name="connsiteY8" fmla="*/ 431843 h 735046"/>
                <a:gd name="connsiteX9" fmla="*/ 4173101 w 5870091"/>
                <a:gd name="connsiteY9" fmla="*/ 634608 h 735046"/>
                <a:gd name="connsiteX10" fmla="*/ 4674727 w 5870091"/>
                <a:gd name="connsiteY10" fmla="*/ 730655 h 735046"/>
                <a:gd name="connsiteX11" fmla="*/ 5870091 w 5870091"/>
                <a:gd name="connsiteY11" fmla="*/ 719983 h 735046"/>
                <a:gd name="connsiteX0" fmla="*/ 0 w 5966147"/>
                <a:gd name="connsiteY0" fmla="*/ 709311 h 735046"/>
                <a:gd name="connsiteX1" fmla="*/ 896523 w 5966147"/>
                <a:gd name="connsiteY1" fmla="*/ 709311 h 735046"/>
                <a:gd name="connsiteX2" fmla="*/ 1686317 w 5966147"/>
                <a:gd name="connsiteY2" fmla="*/ 581249 h 735046"/>
                <a:gd name="connsiteX3" fmla="*/ 2294672 w 5966147"/>
                <a:gd name="connsiteY3" fmla="*/ 250421 h 735046"/>
                <a:gd name="connsiteX4" fmla="*/ 2561494 w 5966147"/>
                <a:gd name="connsiteY4" fmla="*/ 69000 h 735046"/>
                <a:gd name="connsiteX5" fmla="*/ 2849662 w 5966147"/>
                <a:gd name="connsiteY5" fmla="*/ 15641 h 735046"/>
                <a:gd name="connsiteX6" fmla="*/ 2956391 w 5966147"/>
                <a:gd name="connsiteY6" fmla="*/ 15641 h 735046"/>
                <a:gd name="connsiteX7" fmla="*/ 3351288 w 5966147"/>
                <a:gd name="connsiteY7" fmla="*/ 197062 h 735046"/>
                <a:gd name="connsiteX8" fmla="*/ 3746185 w 5966147"/>
                <a:gd name="connsiteY8" fmla="*/ 431843 h 735046"/>
                <a:gd name="connsiteX9" fmla="*/ 4173101 w 5966147"/>
                <a:gd name="connsiteY9" fmla="*/ 634608 h 735046"/>
                <a:gd name="connsiteX10" fmla="*/ 4674727 w 5966147"/>
                <a:gd name="connsiteY10" fmla="*/ 730655 h 735046"/>
                <a:gd name="connsiteX11" fmla="*/ 5966147 w 5966147"/>
                <a:gd name="connsiteY11" fmla="*/ 719983 h 735046"/>
                <a:gd name="connsiteX0" fmla="*/ 0 w 5966147"/>
                <a:gd name="connsiteY0" fmla="*/ 710321 h 736056"/>
                <a:gd name="connsiteX1" fmla="*/ 896523 w 5966147"/>
                <a:gd name="connsiteY1" fmla="*/ 710321 h 736056"/>
                <a:gd name="connsiteX2" fmla="*/ 1686317 w 5966147"/>
                <a:gd name="connsiteY2" fmla="*/ 582259 h 736056"/>
                <a:gd name="connsiteX3" fmla="*/ 2294672 w 5966147"/>
                <a:gd name="connsiteY3" fmla="*/ 251431 h 736056"/>
                <a:gd name="connsiteX4" fmla="*/ 2572166 w 5966147"/>
                <a:gd name="connsiteY4" fmla="*/ 91354 h 736056"/>
                <a:gd name="connsiteX5" fmla="*/ 2849662 w 5966147"/>
                <a:gd name="connsiteY5" fmla="*/ 16651 h 736056"/>
                <a:gd name="connsiteX6" fmla="*/ 2956391 w 5966147"/>
                <a:gd name="connsiteY6" fmla="*/ 16651 h 736056"/>
                <a:gd name="connsiteX7" fmla="*/ 3351288 w 5966147"/>
                <a:gd name="connsiteY7" fmla="*/ 198072 h 736056"/>
                <a:gd name="connsiteX8" fmla="*/ 3746185 w 5966147"/>
                <a:gd name="connsiteY8" fmla="*/ 432853 h 736056"/>
                <a:gd name="connsiteX9" fmla="*/ 4173101 w 5966147"/>
                <a:gd name="connsiteY9" fmla="*/ 635618 h 736056"/>
                <a:gd name="connsiteX10" fmla="*/ 4674727 w 5966147"/>
                <a:gd name="connsiteY10" fmla="*/ 731665 h 736056"/>
                <a:gd name="connsiteX11" fmla="*/ 5966147 w 5966147"/>
                <a:gd name="connsiteY11" fmla="*/ 720993 h 736056"/>
                <a:gd name="connsiteX0" fmla="*/ 0 w 5966147"/>
                <a:gd name="connsiteY0" fmla="*/ 695987 h 721722"/>
                <a:gd name="connsiteX1" fmla="*/ 896523 w 5966147"/>
                <a:gd name="connsiteY1" fmla="*/ 695987 h 721722"/>
                <a:gd name="connsiteX2" fmla="*/ 1686317 w 5966147"/>
                <a:gd name="connsiteY2" fmla="*/ 567925 h 721722"/>
                <a:gd name="connsiteX3" fmla="*/ 2294672 w 5966147"/>
                <a:gd name="connsiteY3" fmla="*/ 237097 h 721722"/>
                <a:gd name="connsiteX4" fmla="*/ 2572166 w 5966147"/>
                <a:gd name="connsiteY4" fmla="*/ 77020 h 721722"/>
                <a:gd name="connsiteX5" fmla="*/ 2849662 w 5966147"/>
                <a:gd name="connsiteY5" fmla="*/ 2317 h 721722"/>
                <a:gd name="connsiteX6" fmla="*/ 3073793 w 5966147"/>
                <a:gd name="connsiteY6" fmla="*/ 34332 h 721722"/>
                <a:gd name="connsiteX7" fmla="*/ 3351288 w 5966147"/>
                <a:gd name="connsiteY7" fmla="*/ 183738 h 721722"/>
                <a:gd name="connsiteX8" fmla="*/ 3746185 w 5966147"/>
                <a:gd name="connsiteY8" fmla="*/ 418519 h 721722"/>
                <a:gd name="connsiteX9" fmla="*/ 4173101 w 5966147"/>
                <a:gd name="connsiteY9" fmla="*/ 621284 h 721722"/>
                <a:gd name="connsiteX10" fmla="*/ 4674727 w 5966147"/>
                <a:gd name="connsiteY10" fmla="*/ 717331 h 721722"/>
                <a:gd name="connsiteX11" fmla="*/ 5966147 w 5966147"/>
                <a:gd name="connsiteY11" fmla="*/ 706659 h 721722"/>
                <a:gd name="connsiteX0" fmla="*/ 0 w 5966147"/>
                <a:gd name="connsiteY0" fmla="*/ 744024 h 747754"/>
                <a:gd name="connsiteX1" fmla="*/ 896523 w 5966147"/>
                <a:gd name="connsiteY1" fmla="*/ 695987 h 747754"/>
                <a:gd name="connsiteX2" fmla="*/ 1686317 w 5966147"/>
                <a:gd name="connsiteY2" fmla="*/ 567925 h 747754"/>
                <a:gd name="connsiteX3" fmla="*/ 2294672 w 5966147"/>
                <a:gd name="connsiteY3" fmla="*/ 237097 h 747754"/>
                <a:gd name="connsiteX4" fmla="*/ 2572166 w 5966147"/>
                <a:gd name="connsiteY4" fmla="*/ 77020 h 747754"/>
                <a:gd name="connsiteX5" fmla="*/ 2849662 w 5966147"/>
                <a:gd name="connsiteY5" fmla="*/ 2317 h 747754"/>
                <a:gd name="connsiteX6" fmla="*/ 3073793 w 5966147"/>
                <a:gd name="connsiteY6" fmla="*/ 34332 h 747754"/>
                <a:gd name="connsiteX7" fmla="*/ 3351288 w 5966147"/>
                <a:gd name="connsiteY7" fmla="*/ 183738 h 747754"/>
                <a:gd name="connsiteX8" fmla="*/ 3746185 w 5966147"/>
                <a:gd name="connsiteY8" fmla="*/ 418519 h 747754"/>
                <a:gd name="connsiteX9" fmla="*/ 4173101 w 5966147"/>
                <a:gd name="connsiteY9" fmla="*/ 621284 h 747754"/>
                <a:gd name="connsiteX10" fmla="*/ 4674727 w 5966147"/>
                <a:gd name="connsiteY10" fmla="*/ 717331 h 747754"/>
                <a:gd name="connsiteX11" fmla="*/ 5966147 w 5966147"/>
                <a:gd name="connsiteY11" fmla="*/ 706659 h 74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66147" h="747754">
                  <a:moveTo>
                    <a:pt x="0" y="744024"/>
                  </a:moveTo>
                  <a:cubicBezTo>
                    <a:pt x="307735" y="759142"/>
                    <a:pt x="615470" y="725337"/>
                    <a:pt x="896523" y="695987"/>
                  </a:cubicBezTo>
                  <a:cubicBezTo>
                    <a:pt x="1177576" y="666637"/>
                    <a:pt x="1453292" y="644407"/>
                    <a:pt x="1686317" y="567925"/>
                  </a:cubicBezTo>
                  <a:cubicBezTo>
                    <a:pt x="1919342" y="491443"/>
                    <a:pt x="2147031" y="318914"/>
                    <a:pt x="2294672" y="237097"/>
                  </a:cubicBezTo>
                  <a:cubicBezTo>
                    <a:pt x="2442313" y="155280"/>
                    <a:pt x="2479668" y="116150"/>
                    <a:pt x="2572166" y="77020"/>
                  </a:cubicBezTo>
                  <a:cubicBezTo>
                    <a:pt x="2664664" y="37890"/>
                    <a:pt x="2766057" y="9432"/>
                    <a:pt x="2849662" y="2317"/>
                  </a:cubicBezTo>
                  <a:cubicBezTo>
                    <a:pt x="2933267" y="-4798"/>
                    <a:pt x="2990189" y="4095"/>
                    <a:pt x="3073793" y="34332"/>
                  </a:cubicBezTo>
                  <a:cubicBezTo>
                    <a:pt x="3157397" y="64569"/>
                    <a:pt x="3239223" y="119707"/>
                    <a:pt x="3351288" y="183738"/>
                  </a:cubicBezTo>
                  <a:cubicBezTo>
                    <a:pt x="3463353" y="247769"/>
                    <a:pt x="3609216" y="345595"/>
                    <a:pt x="3746185" y="418519"/>
                  </a:cubicBezTo>
                  <a:cubicBezTo>
                    <a:pt x="3883154" y="491443"/>
                    <a:pt x="4018344" y="571482"/>
                    <a:pt x="4173101" y="621284"/>
                  </a:cubicBezTo>
                  <a:cubicBezTo>
                    <a:pt x="4327858" y="671086"/>
                    <a:pt x="4375886" y="703102"/>
                    <a:pt x="4674727" y="717331"/>
                  </a:cubicBezTo>
                  <a:cubicBezTo>
                    <a:pt x="4973568" y="731560"/>
                    <a:pt x="5966147" y="706659"/>
                    <a:pt x="5966147" y="706659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prstClr val="black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flipH="1">
              <a:off x="1284898" y="6149732"/>
              <a:ext cx="6132757" cy="0"/>
            </a:xfrm>
            <a:prstGeom prst="line">
              <a:avLst/>
            </a:prstGeom>
            <a:solidFill>
              <a:srgbClr val="FFFF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Box 34"/>
            <p:cNvSpPr txBox="1"/>
            <p:nvPr/>
          </p:nvSpPr>
          <p:spPr>
            <a:xfrm>
              <a:off x="5017037" y="2827906"/>
              <a:ext cx="2704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0" dirty="0" smtClean="0">
                  <a:solidFill>
                    <a:srgbClr val="0000FF"/>
                  </a:solidFill>
                  <a:latin typeface="Calibri"/>
                  <a:cs typeface="+mn-cs"/>
                </a:rPr>
                <a:t>prior probability </a:t>
              </a:r>
              <a:br>
                <a:rPr lang="en-US" sz="2000" b="0" dirty="0" smtClean="0">
                  <a:solidFill>
                    <a:srgbClr val="0000FF"/>
                  </a:solidFill>
                  <a:latin typeface="Calibri"/>
                  <a:cs typeface="+mn-cs"/>
                </a:rPr>
              </a:br>
              <a:r>
                <a:rPr lang="en-US" sz="2000" b="0" dirty="0" smtClean="0">
                  <a:solidFill>
                    <a:srgbClr val="0000FF"/>
                  </a:solidFill>
                  <a:latin typeface="Calibri"/>
                  <a:cs typeface="+mn-cs"/>
                </a:rPr>
                <a:t>for non-causal</a:t>
              </a:r>
              <a:endParaRPr lang="en-US" sz="1800" b="0" dirty="0" smtClean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3400" y="4621797"/>
              <a:ext cx="2769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0" dirty="0" smtClean="0">
                  <a:solidFill>
                    <a:srgbClr val="FF0000"/>
                  </a:solidFill>
                  <a:latin typeface="Calibri"/>
                  <a:cs typeface="+mn-cs"/>
                </a:rPr>
                <a:t>prior probability </a:t>
              </a:r>
              <a:br>
                <a:rPr lang="en-US" sz="2000" b="0" dirty="0" smtClean="0">
                  <a:solidFill>
                    <a:srgbClr val="FF0000"/>
                  </a:solidFill>
                  <a:latin typeface="Calibri"/>
                  <a:cs typeface="+mn-cs"/>
                </a:rPr>
              </a:br>
              <a:r>
                <a:rPr lang="en-US" sz="2000" b="0" dirty="0" smtClean="0">
                  <a:solidFill>
                    <a:srgbClr val="FF0000"/>
                  </a:solidFill>
                  <a:latin typeface="Calibri"/>
                  <a:cs typeface="+mn-cs"/>
                </a:rPr>
                <a:t>for causal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 flipH="1">
              <a:off x="4333191" y="3490415"/>
              <a:ext cx="512302" cy="405538"/>
            </a:xfrm>
            <a:prstGeom prst="straightConnector1">
              <a:avLst/>
            </a:prstGeom>
            <a:solidFill>
              <a:srgbClr val="FFFF66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3430187" y="5376426"/>
              <a:ext cx="336506" cy="293100"/>
            </a:xfrm>
            <a:prstGeom prst="straightConnector1">
              <a:avLst/>
            </a:prstGeom>
            <a:solidFill>
              <a:srgbClr val="FFFF66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TextBox 39"/>
            <p:cNvSpPr txBox="1"/>
            <p:nvPr/>
          </p:nvSpPr>
          <p:spPr>
            <a:xfrm>
              <a:off x="5238189" y="4921958"/>
              <a:ext cx="1453595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0" dirty="0" smtClean="0">
                  <a:solidFill>
                    <a:srgbClr val="348600"/>
                  </a:solidFill>
                  <a:latin typeface="Calibri"/>
                  <a:cs typeface="+mn-cs"/>
                </a:rPr>
                <a:t>Likelihood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 flipH="1">
              <a:off x="5017487" y="5429558"/>
              <a:ext cx="220702" cy="214516"/>
            </a:xfrm>
            <a:prstGeom prst="straightConnector1">
              <a:avLst/>
            </a:prstGeom>
            <a:solidFill>
              <a:srgbClr val="FFFF66"/>
            </a:solidFill>
            <a:ln w="38100" cap="flat" cmpd="sng" algn="ctr">
              <a:solidFill>
                <a:srgbClr val="348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2" name="Group 41"/>
            <p:cNvGrpSpPr/>
            <p:nvPr/>
          </p:nvGrpSpPr>
          <p:grpSpPr>
            <a:xfrm>
              <a:off x="5791200" y="6235996"/>
              <a:ext cx="2779098" cy="369332"/>
              <a:chOff x="5982384" y="5370096"/>
              <a:chExt cx="2779098" cy="36933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5982384" y="5370096"/>
                <a:ext cx="2779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0" dirty="0" smtClean="0">
                    <a:solidFill>
                      <a:prstClr val="black"/>
                    </a:solidFill>
                    <a:latin typeface="Calibri"/>
                    <a:cs typeface="+mn-cs"/>
                  </a:rPr>
                  <a:t>effect strength</a:t>
                </a:r>
              </a:p>
            </p:txBody>
          </p:sp>
          <p:graphicFrame>
            <p:nvGraphicFramePr>
              <p:cNvPr id="44" name="Object 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166008"/>
                  </p:ext>
                </p:extLst>
              </p:nvPr>
            </p:nvGraphicFramePr>
            <p:xfrm>
              <a:off x="7658784" y="5384384"/>
              <a:ext cx="2032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98" name="Equation" r:id="rId3" imgW="203040" imgH="330120" progId="Equation.DSMT4">
                      <p:embed/>
                    </p:oleObj>
                  </mc:Choice>
                  <mc:Fallback>
                    <p:oleObj name="Equation" r:id="rId3" imgW="203040" imgH="3301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658784" y="5384384"/>
                            <a:ext cx="2032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0470921"/>
                </p:ext>
              </p:extLst>
            </p:nvPr>
          </p:nvGraphicFramePr>
          <p:xfrm>
            <a:off x="5526175" y="5268128"/>
            <a:ext cx="850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9" name="Equation" r:id="rId5" imgW="850680" imgH="330120" progId="Equation.DSMT4">
                    <p:embed/>
                  </p:oleObj>
                </mc:Choice>
                <mc:Fallback>
                  <p:oleObj name="Equation" r:id="rId5" imgW="8506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6175" y="5268128"/>
                          <a:ext cx="850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726039"/>
                </p:ext>
              </p:extLst>
            </p:nvPr>
          </p:nvGraphicFramePr>
          <p:xfrm>
            <a:off x="1828800" y="5259823"/>
            <a:ext cx="13589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0" name="Equation" r:id="rId7" imgW="1358640" imgH="457200" progId="Equation.DSMT4">
                    <p:embed/>
                  </p:oleObj>
                </mc:Choice>
                <mc:Fallback>
                  <p:oleObj name="Equation" r:id="rId7" imgW="135864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28800" y="5259823"/>
                          <a:ext cx="13589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9911829"/>
                </p:ext>
              </p:extLst>
            </p:nvPr>
          </p:nvGraphicFramePr>
          <p:xfrm>
            <a:off x="5127838" y="3474237"/>
            <a:ext cx="5969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1" name="Equation" r:id="rId9" imgW="596880" imgH="355320" progId="Equation.3">
                    <p:embed/>
                  </p:oleObj>
                </mc:Choice>
                <mc:Fallback>
                  <p:oleObj name="Equation" r:id="rId9" imgW="596880" imgH="35532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127838" y="3474237"/>
                          <a:ext cx="5969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193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89393"/>
            <a:ext cx="9036495" cy="519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25237" y="1979072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︎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228184" y="1915776"/>
            <a:ext cx="0" cy="792088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6732240" y="4220032"/>
            <a:ext cx="0" cy="1368152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5148064" y="3427944"/>
            <a:ext cx="0" cy="792088"/>
          </a:xfrm>
          <a:prstGeom prst="line">
            <a:avLst/>
          </a:prstGeom>
          <a:solidFill>
            <a:srgbClr val="FFFF66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7092280" y="2707864"/>
            <a:ext cx="0" cy="792088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5796136" y="5588184"/>
            <a:ext cx="0" cy="792088"/>
          </a:xfrm>
          <a:prstGeom prst="line">
            <a:avLst/>
          </a:prstGeom>
          <a:solidFill>
            <a:srgbClr val="FFFF66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 bwMode="auto">
          <a:xfrm>
            <a:off x="177481" y="116632"/>
            <a:ext cx="8596559" cy="89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</a:t>
            </a:r>
            <a:r>
              <a:rPr kumimoji="0" lang="de-DE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de-DE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started</a:t>
            </a:r>
            <a:r>
              <a:rPr kumimoji="0" lang="de-DE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de-DE" sz="3200" b="1" dirty="0" err="1" smtClean="0">
                <a:solidFill>
                  <a:sysClr val="windowText" lastClr="000000"/>
                </a:solidFill>
              </a:rPr>
              <a:t>with</a:t>
            </a:r>
            <a:r>
              <a:rPr lang="de-DE" sz="3200" b="1" dirty="0" smtClean="0">
                <a:solidFill>
                  <a:sysClr val="windowText" lastClr="000000"/>
                </a:solidFill>
              </a:rPr>
              <a:t> </a:t>
            </a:r>
            <a:r>
              <a:rPr lang="de-DE" sz="3200" b="1" dirty="0" err="1" smtClean="0">
                <a:solidFill>
                  <a:sysClr val="windowText" lastClr="000000"/>
                </a:solidFill>
              </a:rPr>
              <a:t>our</a:t>
            </a:r>
            <a:r>
              <a:rPr lang="de-DE" sz="3200" b="1" dirty="0" smtClean="0">
                <a:solidFill>
                  <a:sysClr val="windowText" lastClr="000000"/>
                </a:solidFill>
              </a:rPr>
              <a:t> </a:t>
            </a:r>
            <a:r>
              <a:rPr lang="de-DE" sz="3200" b="1" dirty="0" err="1" smtClean="0">
                <a:solidFill>
                  <a:sysClr val="windowText" lastClr="000000"/>
                </a:solidFill>
              </a:rPr>
              <a:t>work</a:t>
            </a:r>
            <a:r>
              <a:rPr lang="de-DE" sz="3200" b="1" dirty="0" smtClean="0">
                <a:solidFill>
                  <a:sysClr val="windowText" lastClr="000000"/>
                </a:solidFill>
              </a:rPr>
              <a:t> 18 </a:t>
            </a:r>
            <a:r>
              <a:rPr lang="de-DE" sz="3200" b="1" dirty="0" err="1" smtClean="0">
                <a:solidFill>
                  <a:sysClr val="windowText" lastClr="000000"/>
                </a:solidFill>
              </a:rPr>
              <a:t>months</a:t>
            </a:r>
            <a:r>
              <a:rPr lang="de-DE" sz="3200" b="1" dirty="0" smtClean="0">
                <a:solidFill>
                  <a:sysClr val="windowText" lastClr="000000"/>
                </a:solidFill>
              </a:rPr>
              <a:t> </a:t>
            </a:r>
            <a:r>
              <a:rPr lang="de-DE" sz="3200" b="1" dirty="0" err="1" smtClean="0">
                <a:solidFill>
                  <a:sysClr val="windowText" lastClr="000000"/>
                </a:solidFill>
              </a:rPr>
              <a:t>late</a:t>
            </a:r>
            <a:r>
              <a:rPr lang="de-DE" sz="3200" b="1" dirty="0" smtClean="0">
                <a:solidFill>
                  <a:sysClr val="windowText" lastClr="000000"/>
                </a:solidFill>
              </a:rPr>
              <a:t>, 11 </a:t>
            </a:r>
            <a:r>
              <a:rPr lang="de-DE" sz="3200" b="1" dirty="0" err="1" smtClean="0">
                <a:solidFill>
                  <a:sysClr val="windowText" lastClr="000000"/>
                </a:solidFill>
              </a:rPr>
              <a:t>months</a:t>
            </a:r>
            <a:r>
              <a:rPr lang="de-DE" sz="3200" b="1" dirty="0" smtClean="0">
                <a:solidFill>
                  <a:sysClr val="windowText" lastClr="000000"/>
                </a:solidFill>
              </a:rPr>
              <a:t> </a:t>
            </a:r>
            <a:r>
              <a:rPr lang="de-DE" sz="3200" b="1" dirty="0" err="1" smtClean="0">
                <a:solidFill>
                  <a:sysClr val="windowText" lastClr="000000"/>
                </a:solidFill>
              </a:rPr>
              <a:t>ago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456022" y="1942426"/>
            <a:ext cx="0" cy="792088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7136502" y="2710991"/>
            <a:ext cx="0" cy="792088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8382785" y="4183747"/>
            <a:ext cx="3668" cy="1349180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5831904" y="5568479"/>
            <a:ext cx="2151" cy="794387"/>
          </a:xfrm>
          <a:prstGeom prst="line">
            <a:avLst/>
          </a:prstGeom>
          <a:solidFill>
            <a:srgbClr val="FFFF66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604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on effect size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453121" y="1242057"/>
            <a:ext cx="3455256" cy="2356182"/>
            <a:chOff x="1376798" y="2157672"/>
            <a:chExt cx="6040858" cy="4119336"/>
          </a:xfrm>
        </p:grpSpPr>
        <p:cxnSp>
          <p:nvCxnSpPr>
            <p:cNvPr id="5" name="Straight Connector 4"/>
            <p:cNvCxnSpPr/>
            <p:nvPr/>
          </p:nvCxnSpPr>
          <p:spPr bwMode="auto">
            <a:xfrm flipV="1">
              <a:off x="4226460" y="2157672"/>
              <a:ext cx="1952" cy="4119336"/>
            </a:xfrm>
            <a:prstGeom prst="line">
              <a:avLst/>
            </a:prstGeom>
            <a:solidFill>
              <a:srgbClr val="FFFF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Freeform 5"/>
            <p:cNvSpPr/>
            <p:nvPr/>
          </p:nvSpPr>
          <p:spPr>
            <a:xfrm>
              <a:off x="1419047" y="2616562"/>
              <a:ext cx="5838762" cy="3454093"/>
            </a:xfrm>
            <a:custGeom>
              <a:avLst/>
              <a:gdLst>
                <a:gd name="connsiteX0" fmla="*/ 0 w 6414408"/>
                <a:gd name="connsiteY0" fmla="*/ 698639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591921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698639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709311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709311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0" fmla="*/ 0 w 5475194"/>
                <a:gd name="connsiteY0" fmla="*/ 709311 h 723082"/>
                <a:gd name="connsiteX1" fmla="*/ 896523 w 5475194"/>
                <a:gd name="connsiteY1" fmla="*/ 709311 h 723082"/>
                <a:gd name="connsiteX2" fmla="*/ 1686317 w 5475194"/>
                <a:gd name="connsiteY2" fmla="*/ 581249 h 723082"/>
                <a:gd name="connsiteX3" fmla="*/ 2294672 w 5475194"/>
                <a:gd name="connsiteY3" fmla="*/ 250421 h 723082"/>
                <a:gd name="connsiteX4" fmla="*/ 2561494 w 5475194"/>
                <a:gd name="connsiteY4" fmla="*/ 69000 h 723082"/>
                <a:gd name="connsiteX5" fmla="*/ 2849662 w 5475194"/>
                <a:gd name="connsiteY5" fmla="*/ 15641 h 723082"/>
                <a:gd name="connsiteX6" fmla="*/ 2956391 w 5475194"/>
                <a:gd name="connsiteY6" fmla="*/ 15641 h 723082"/>
                <a:gd name="connsiteX7" fmla="*/ 3351288 w 5475194"/>
                <a:gd name="connsiteY7" fmla="*/ 197062 h 723082"/>
                <a:gd name="connsiteX8" fmla="*/ 3746185 w 5475194"/>
                <a:gd name="connsiteY8" fmla="*/ 431843 h 723082"/>
                <a:gd name="connsiteX9" fmla="*/ 4173101 w 5475194"/>
                <a:gd name="connsiteY9" fmla="*/ 634608 h 723082"/>
                <a:gd name="connsiteX10" fmla="*/ 4674727 w 5475194"/>
                <a:gd name="connsiteY10" fmla="*/ 698639 h 723082"/>
                <a:gd name="connsiteX11" fmla="*/ 5475194 w 5475194"/>
                <a:gd name="connsiteY11" fmla="*/ 719983 h 723082"/>
                <a:gd name="connsiteX0" fmla="*/ 0 w 5870091"/>
                <a:gd name="connsiteY0" fmla="*/ 709311 h 723082"/>
                <a:gd name="connsiteX1" fmla="*/ 896523 w 5870091"/>
                <a:gd name="connsiteY1" fmla="*/ 709311 h 723082"/>
                <a:gd name="connsiteX2" fmla="*/ 1686317 w 5870091"/>
                <a:gd name="connsiteY2" fmla="*/ 581249 h 723082"/>
                <a:gd name="connsiteX3" fmla="*/ 2294672 w 5870091"/>
                <a:gd name="connsiteY3" fmla="*/ 250421 h 723082"/>
                <a:gd name="connsiteX4" fmla="*/ 2561494 w 5870091"/>
                <a:gd name="connsiteY4" fmla="*/ 69000 h 723082"/>
                <a:gd name="connsiteX5" fmla="*/ 2849662 w 5870091"/>
                <a:gd name="connsiteY5" fmla="*/ 15641 h 723082"/>
                <a:gd name="connsiteX6" fmla="*/ 2956391 w 5870091"/>
                <a:gd name="connsiteY6" fmla="*/ 15641 h 723082"/>
                <a:gd name="connsiteX7" fmla="*/ 3351288 w 5870091"/>
                <a:gd name="connsiteY7" fmla="*/ 197062 h 723082"/>
                <a:gd name="connsiteX8" fmla="*/ 3746185 w 5870091"/>
                <a:gd name="connsiteY8" fmla="*/ 431843 h 723082"/>
                <a:gd name="connsiteX9" fmla="*/ 4173101 w 5870091"/>
                <a:gd name="connsiteY9" fmla="*/ 634608 h 723082"/>
                <a:gd name="connsiteX10" fmla="*/ 4674727 w 5870091"/>
                <a:gd name="connsiteY10" fmla="*/ 698639 h 723082"/>
                <a:gd name="connsiteX11" fmla="*/ 5870091 w 5870091"/>
                <a:gd name="connsiteY11" fmla="*/ 719983 h 723082"/>
                <a:gd name="connsiteX0" fmla="*/ 0 w 5870091"/>
                <a:gd name="connsiteY0" fmla="*/ 709311 h 735046"/>
                <a:gd name="connsiteX1" fmla="*/ 896523 w 5870091"/>
                <a:gd name="connsiteY1" fmla="*/ 709311 h 735046"/>
                <a:gd name="connsiteX2" fmla="*/ 1686317 w 5870091"/>
                <a:gd name="connsiteY2" fmla="*/ 581249 h 735046"/>
                <a:gd name="connsiteX3" fmla="*/ 2294672 w 5870091"/>
                <a:gd name="connsiteY3" fmla="*/ 250421 h 735046"/>
                <a:gd name="connsiteX4" fmla="*/ 2561494 w 5870091"/>
                <a:gd name="connsiteY4" fmla="*/ 69000 h 735046"/>
                <a:gd name="connsiteX5" fmla="*/ 2849662 w 5870091"/>
                <a:gd name="connsiteY5" fmla="*/ 15641 h 735046"/>
                <a:gd name="connsiteX6" fmla="*/ 2956391 w 5870091"/>
                <a:gd name="connsiteY6" fmla="*/ 15641 h 735046"/>
                <a:gd name="connsiteX7" fmla="*/ 3351288 w 5870091"/>
                <a:gd name="connsiteY7" fmla="*/ 197062 h 735046"/>
                <a:gd name="connsiteX8" fmla="*/ 3746185 w 5870091"/>
                <a:gd name="connsiteY8" fmla="*/ 431843 h 735046"/>
                <a:gd name="connsiteX9" fmla="*/ 4173101 w 5870091"/>
                <a:gd name="connsiteY9" fmla="*/ 634608 h 735046"/>
                <a:gd name="connsiteX10" fmla="*/ 4674727 w 5870091"/>
                <a:gd name="connsiteY10" fmla="*/ 730655 h 735046"/>
                <a:gd name="connsiteX11" fmla="*/ 5870091 w 5870091"/>
                <a:gd name="connsiteY11" fmla="*/ 719983 h 735046"/>
                <a:gd name="connsiteX0" fmla="*/ 0 w 5966147"/>
                <a:gd name="connsiteY0" fmla="*/ 709311 h 735046"/>
                <a:gd name="connsiteX1" fmla="*/ 896523 w 5966147"/>
                <a:gd name="connsiteY1" fmla="*/ 709311 h 735046"/>
                <a:gd name="connsiteX2" fmla="*/ 1686317 w 5966147"/>
                <a:gd name="connsiteY2" fmla="*/ 581249 h 735046"/>
                <a:gd name="connsiteX3" fmla="*/ 2294672 w 5966147"/>
                <a:gd name="connsiteY3" fmla="*/ 250421 h 735046"/>
                <a:gd name="connsiteX4" fmla="*/ 2561494 w 5966147"/>
                <a:gd name="connsiteY4" fmla="*/ 69000 h 735046"/>
                <a:gd name="connsiteX5" fmla="*/ 2849662 w 5966147"/>
                <a:gd name="connsiteY5" fmla="*/ 15641 h 735046"/>
                <a:gd name="connsiteX6" fmla="*/ 2956391 w 5966147"/>
                <a:gd name="connsiteY6" fmla="*/ 15641 h 735046"/>
                <a:gd name="connsiteX7" fmla="*/ 3351288 w 5966147"/>
                <a:gd name="connsiteY7" fmla="*/ 197062 h 735046"/>
                <a:gd name="connsiteX8" fmla="*/ 3746185 w 5966147"/>
                <a:gd name="connsiteY8" fmla="*/ 431843 h 735046"/>
                <a:gd name="connsiteX9" fmla="*/ 4173101 w 5966147"/>
                <a:gd name="connsiteY9" fmla="*/ 634608 h 735046"/>
                <a:gd name="connsiteX10" fmla="*/ 4674727 w 5966147"/>
                <a:gd name="connsiteY10" fmla="*/ 730655 h 735046"/>
                <a:gd name="connsiteX11" fmla="*/ 5966147 w 5966147"/>
                <a:gd name="connsiteY11" fmla="*/ 719983 h 735046"/>
                <a:gd name="connsiteX0" fmla="*/ 0 w 5966147"/>
                <a:gd name="connsiteY0" fmla="*/ 710321 h 736056"/>
                <a:gd name="connsiteX1" fmla="*/ 896523 w 5966147"/>
                <a:gd name="connsiteY1" fmla="*/ 710321 h 736056"/>
                <a:gd name="connsiteX2" fmla="*/ 1686317 w 5966147"/>
                <a:gd name="connsiteY2" fmla="*/ 582259 h 736056"/>
                <a:gd name="connsiteX3" fmla="*/ 2294672 w 5966147"/>
                <a:gd name="connsiteY3" fmla="*/ 251431 h 736056"/>
                <a:gd name="connsiteX4" fmla="*/ 2572166 w 5966147"/>
                <a:gd name="connsiteY4" fmla="*/ 91354 h 736056"/>
                <a:gd name="connsiteX5" fmla="*/ 2849662 w 5966147"/>
                <a:gd name="connsiteY5" fmla="*/ 16651 h 736056"/>
                <a:gd name="connsiteX6" fmla="*/ 2956391 w 5966147"/>
                <a:gd name="connsiteY6" fmla="*/ 16651 h 736056"/>
                <a:gd name="connsiteX7" fmla="*/ 3351288 w 5966147"/>
                <a:gd name="connsiteY7" fmla="*/ 198072 h 736056"/>
                <a:gd name="connsiteX8" fmla="*/ 3746185 w 5966147"/>
                <a:gd name="connsiteY8" fmla="*/ 432853 h 736056"/>
                <a:gd name="connsiteX9" fmla="*/ 4173101 w 5966147"/>
                <a:gd name="connsiteY9" fmla="*/ 635618 h 736056"/>
                <a:gd name="connsiteX10" fmla="*/ 4674727 w 5966147"/>
                <a:gd name="connsiteY10" fmla="*/ 731665 h 736056"/>
                <a:gd name="connsiteX11" fmla="*/ 5966147 w 5966147"/>
                <a:gd name="connsiteY11" fmla="*/ 720993 h 736056"/>
                <a:gd name="connsiteX0" fmla="*/ 0 w 5966147"/>
                <a:gd name="connsiteY0" fmla="*/ 695987 h 721722"/>
                <a:gd name="connsiteX1" fmla="*/ 896523 w 5966147"/>
                <a:gd name="connsiteY1" fmla="*/ 695987 h 721722"/>
                <a:gd name="connsiteX2" fmla="*/ 1686317 w 5966147"/>
                <a:gd name="connsiteY2" fmla="*/ 567925 h 721722"/>
                <a:gd name="connsiteX3" fmla="*/ 2294672 w 5966147"/>
                <a:gd name="connsiteY3" fmla="*/ 237097 h 721722"/>
                <a:gd name="connsiteX4" fmla="*/ 2572166 w 5966147"/>
                <a:gd name="connsiteY4" fmla="*/ 77020 h 721722"/>
                <a:gd name="connsiteX5" fmla="*/ 2849662 w 5966147"/>
                <a:gd name="connsiteY5" fmla="*/ 2317 h 721722"/>
                <a:gd name="connsiteX6" fmla="*/ 3073793 w 5966147"/>
                <a:gd name="connsiteY6" fmla="*/ 34332 h 721722"/>
                <a:gd name="connsiteX7" fmla="*/ 3351288 w 5966147"/>
                <a:gd name="connsiteY7" fmla="*/ 183738 h 721722"/>
                <a:gd name="connsiteX8" fmla="*/ 3746185 w 5966147"/>
                <a:gd name="connsiteY8" fmla="*/ 418519 h 721722"/>
                <a:gd name="connsiteX9" fmla="*/ 4173101 w 5966147"/>
                <a:gd name="connsiteY9" fmla="*/ 621284 h 721722"/>
                <a:gd name="connsiteX10" fmla="*/ 4674727 w 5966147"/>
                <a:gd name="connsiteY10" fmla="*/ 717331 h 721722"/>
                <a:gd name="connsiteX11" fmla="*/ 5966147 w 5966147"/>
                <a:gd name="connsiteY11" fmla="*/ 706659 h 721722"/>
                <a:gd name="connsiteX0" fmla="*/ 0 w 6865931"/>
                <a:gd name="connsiteY0" fmla="*/ 695987 h 721722"/>
                <a:gd name="connsiteX1" fmla="*/ 1796307 w 6865931"/>
                <a:gd name="connsiteY1" fmla="*/ 695987 h 721722"/>
                <a:gd name="connsiteX2" fmla="*/ 2586101 w 6865931"/>
                <a:gd name="connsiteY2" fmla="*/ 567925 h 721722"/>
                <a:gd name="connsiteX3" fmla="*/ 3194456 w 6865931"/>
                <a:gd name="connsiteY3" fmla="*/ 237097 h 721722"/>
                <a:gd name="connsiteX4" fmla="*/ 3471950 w 6865931"/>
                <a:gd name="connsiteY4" fmla="*/ 77020 h 721722"/>
                <a:gd name="connsiteX5" fmla="*/ 3749446 w 6865931"/>
                <a:gd name="connsiteY5" fmla="*/ 2317 h 721722"/>
                <a:gd name="connsiteX6" fmla="*/ 3973577 w 6865931"/>
                <a:gd name="connsiteY6" fmla="*/ 34332 h 721722"/>
                <a:gd name="connsiteX7" fmla="*/ 4251072 w 6865931"/>
                <a:gd name="connsiteY7" fmla="*/ 183738 h 721722"/>
                <a:gd name="connsiteX8" fmla="*/ 4645969 w 6865931"/>
                <a:gd name="connsiteY8" fmla="*/ 418519 h 721722"/>
                <a:gd name="connsiteX9" fmla="*/ 5072885 w 6865931"/>
                <a:gd name="connsiteY9" fmla="*/ 621284 h 721722"/>
                <a:gd name="connsiteX10" fmla="*/ 5574511 w 6865931"/>
                <a:gd name="connsiteY10" fmla="*/ 717331 h 721722"/>
                <a:gd name="connsiteX11" fmla="*/ 6865931 w 6865931"/>
                <a:gd name="connsiteY11" fmla="*/ 706659 h 721722"/>
                <a:gd name="connsiteX0" fmla="*/ 0 w 6865931"/>
                <a:gd name="connsiteY0" fmla="*/ 695987 h 721722"/>
                <a:gd name="connsiteX1" fmla="*/ 1796307 w 6865931"/>
                <a:gd name="connsiteY1" fmla="*/ 695987 h 721722"/>
                <a:gd name="connsiteX2" fmla="*/ 2586101 w 6865931"/>
                <a:gd name="connsiteY2" fmla="*/ 567925 h 721722"/>
                <a:gd name="connsiteX3" fmla="*/ 3194456 w 6865931"/>
                <a:gd name="connsiteY3" fmla="*/ 237097 h 721722"/>
                <a:gd name="connsiteX4" fmla="*/ 3471950 w 6865931"/>
                <a:gd name="connsiteY4" fmla="*/ 77020 h 721722"/>
                <a:gd name="connsiteX5" fmla="*/ 3749446 w 6865931"/>
                <a:gd name="connsiteY5" fmla="*/ 2317 h 721722"/>
                <a:gd name="connsiteX6" fmla="*/ 3973577 w 6865931"/>
                <a:gd name="connsiteY6" fmla="*/ 34332 h 721722"/>
                <a:gd name="connsiteX7" fmla="*/ 4251072 w 6865931"/>
                <a:gd name="connsiteY7" fmla="*/ 183738 h 721722"/>
                <a:gd name="connsiteX8" fmla="*/ 4645969 w 6865931"/>
                <a:gd name="connsiteY8" fmla="*/ 418519 h 721722"/>
                <a:gd name="connsiteX9" fmla="*/ 5072885 w 6865931"/>
                <a:gd name="connsiteY9" fmla="*/ 621284 h 721722"/>
                <a:gd name="connsiteX10" fmla="*/ 5574511 w 6865931"/>
                <a:gd name="connsiteY10" fmla="*/ 717331 h 721722"/>
                <a:gd name="connsiteX11" fmla="*/ 6865931 w 6865931"/>
                <a:gd name="connsiteY11" fmla="*/ 706659 h 721722"/>
                <a:gd name="connsiteX0" fmla="*/ 0 w 6865931"/>
                <a:gd name="connsiteY0" fmla="*/ 695987 h 721722"/>
                <a:gd name="connsiteX1" fmla="*/ 1796307 w 6865931"/>
                <a:gd name="connsiteY1" fmla="*/ 695987 h 721722"/>
                <a:gd name="connsiteX2" fmla="*/ 2586101 w 6865931"/>
                <a:gd name="connsiteY2" fmla="*/ 567925 h 721722"/>
                <a:gd name="connsiteX3" fmla="*/ 3194456 w 6865931"/>
                <a:gd name="connsiteY3" fmla="*/ 237097 h 721722"/>
                <a:gd name="connsiteX4" fmla="*/ 3471950 w 6865931"/>
                <a:gd name="connsiteY4" fmla="*/ 77020 h 721722"/>
                <a:gd name="connsiteX5" fmla="*/ 3749446 w 6865931"/>
                <a:gd name="connsiteY5" fmla="*/ 2317 h 721722"/>
                <a:gd name="connsiteX6" fmla="*/ 3973577 w 6865931"/>
                <a:gd name="connsiteY6" fmla="*/ 34332 h 721722"/>
                <a:gd name="connsiteX7" fmla="*/ 4251072 w 6865931"/>
                <a:gd name="connsiteY7" fmla="*/ 183738 h 721722"/>
                <a:gd name="connsiteX8" fmla="*/ 4645969 w 6865931"/>
                <a:gd name="connsiteY8" fmla="*/ 418519 h 721722"/>
                <a:gd name="connsiteX9" fmla="*/ 5072885 w 6865931"/>
                <a:gd name="connsiteY9" fmla="*/ 621284 h 721722"/>
                <a:gd name="connsiteX10" fmla="*/ 5574511 w 6865931"/>
                <a:gd name="connsiteY10" fmla="*/ 717331 h 721722"/>
                <a:gd name="connsiteX11" fmla="*/ 6865931 w 6865931"/>
                <a:gd name="connsiteY11" fmla="*/ 706659 h 721722"/>
                <a:gd name="connsiteX0" fmla="*/ 0 w 6865931"/>
                <a:gd name="connsiteY0" fmla="*/ 695987 h 706659"/>
                <a:gd name="connsiteX1" fmla="*/ 1796307 w 6865931"/>
                <a:gd name="connsiteY1" fmla="*/ 695987 h 706659"/>
                <a:gd name="connsiteX2" fmla="*/ 2586101 w 6865931"/>
                <a:gd name="connsiteY2" fmla="*/ 567925 h 706659"/>
                <a:gd name="connsiteX3" fmla="*/ 3194456 w 6865931"/>
                <a:gd name="connsiteY3" fmla="*/ 237097 h 706659"/>
                <a:gd name="connsiteX4" fmla="*/ 3471950 w 6865931"/>
                <a:gd name="connsiteY4" fmla="*/ 77020 h 706659"/>
                <a:gd name="connsiteX5" fmla="*/ 3749446 w 6865931"/>
                <a:gd name="connsiteY5" fmla="*/ 2317 h 706659"/>
                <a:gd name="connsiteX6" fmla="*/ 3973577 w 6865931"/>
                <a:gd name="connsiteY6" fmla="*/ 34332 h 706659"/>
                <a:gd name="connsiteX7" fmla="*/ 4251072 w 6865931"/>
                <a:gd name="connsiteY7" fmla="*/ 183738 h 706659"/>
                <a:gd name="connsiteX8" fmla="*/ 4645969 w 6865931"/>
                <a:gd name="connsiteY8" fmla="*/ 418519 h 706659"/>
                <a:gd name="connsiteX9" fmla="*/ 5072885 w 6865931"/>
                <a:gd name="connsiteY9" fmla="*/ 621284 h 706659"/>
                <a:gd name="connsiteX10" fmla="*/ 5415726 w 6865931"/>
                <a:gd name="connsiteY10" fmla="*/ 690268 h 706659"/>
                <a:gd name="connsiteX11" fmla="*/ 6865931 w 6865931"/>
                <a:gd name="connsiteY11" fmla="*/ 706659 h 706659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5072885 w 7130571"/>
                <a:gd name="connsiteY9" fmla="*/ 621284 h 695992"/>
                <a:gd name="connsiteX10" fmla="*/ 5415726 w 7130571"/>
                <a:gd name="connsiteY10" fmla="*/ 690268 h 695992"/>
                <a:gd name="connsiteX11" fmla="*/ 7130571 w 7130571"/>
                <a:gd name="connsiteY11" fmla="*/ 689745 h 695992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5072885 w 7130571"/>
                <a:gd name="connsiteY9" fmla="*/ 621284 h 695992"/>
                <a:gd name="connsiteX10" fmla="*/ 5415726 w 7130571"/>
                <a:gd name="connsiteY10" fmla="*/ 690268 h 695992"/>
                <a:gd name="connsiteX11" fmla="*/ 7130571 w 7130571"/>
                <a:gd name="connsiteY11" fmla="*/ 689745 h 695992"/>
                <a:gd name="connsiteX0" fmla="*/ 0 w 7130571"/>
                <a:gd name="connsiteY0" fmla="*/ 695987 h 699252"/>
                <a:gd name="connsiteX1" fmla="*/ 1796307 w 7130571"/>
                <a:gd name="connsiteY1" fmla="*/ 695987 h 699252"/>
                <a:gd name="connsiteX2" fmla="*/ 2586101 w 7130571"/>
                <a:gd name="connsiteY2" fmla="*/ 567925 h 699252"/>
                <a:gd name="connsiteX3" fmla="*/ 3194456 w 7130571"/>
                <a:gd name="connsiteY3" fmla="*/ 237097 h 699252"/>
                <a:gd name="connsiteX4" fmla="*/ 3471950 w 7130571"/>
                <a:gd name="connsiteY4" fmla="*/ 77020 h 699252"/>
                <a:gd name="connsiteX5" fmla="*/ 3749446 w 7130571"/>
                <a:gd name="connsiteY5" fmla="*/ 2317 h 699252"/>
                <a:gd name="connsiteX6" fmla="*/ 3973577 w 7130571"/>
                <a:gd name="connsiteY6" fmla="*/ 34332 h 699252"/>
                <a:gd name="connsiteX7" fmla="*/ 4251072 w 7130571"/>
                <a:gd name="connsiteY7" fmla="*/ 183738 h 699252"/>
                <a:gd name="connsiteX8" fmla="*/ 4645969 w 7130571"/>
                <a:gd name="connsiteY8" fmla="*/ 418519 h 699252"/>
                <a:gd name="connsiteX9" fmla="*/ 4914103 w 7130571"/>
                <a:gd name="connsiteY9" fmla="*/ 567158 h 699252"/>
                <a:gd name="connsiteX10" fmla="*/ 5415726 w 7130571"/>
                <a:gd name="connsiteY10" fmla="*/ 690268 h 699252"/>
                <a:gd name="connsiteX11" fmla="*/ 7130571 w 7130571"/>
                <a:gd name="connsiteY11" fmla="*/ 689745 h 699252"/>
                <a:gd name="connsiteX0" fmla="*/ 0 w 7130571"/>
                <a:gd name="connsiteY0" fmla="*/ 695987 h 701116"/>
                <a:gd name="connsiteX1" fmla="*/ 1796307 w 7130571"/>
                <a:gd name="connsiteY1" fmla="*/ 695987 h 701116"/>
                <a:gd name="connsiteX2" fmla="*/ 2586101 w 7130571"/>
                <a:gd name="connsiteY2" fmla="*/ 567925 h 701116"/>
                <a:gd name="connsiteX3" fmla="*/ 3194456 w 7130571"/>
                <a:gd name="connsiteY3" fmla="*/ 237097 h 701116"/>
                <a:gd name="connsiteX4" fmla="*/ 3471950 w 7130571"/>
                <a:gd name="connsiteY4" fmla="*/ 77020 h 701116"/>
                <a:gd name="connsiteX5" fmla="*/ 3749446 w 7130571"/>
                <a:gd name="connsiteY5" fmla="*/ 2317 h 701116"/>
                <a:gd name="connsiteX6" fmla="*/ 3973577 w 7130571"/>
                <a:gd name="connsiteY6" fmla="*/ 34332 h 701116"/>
                <a:gd name="connsiteX7" fmla="*/ 4251072 w 7130571"/>
                <a:gd name="connsiteY7" fmla="*/ 183738 h 701116"/>
                <a:gd name="connsiteX8" fmla="*/ 4645969 w 7130571"/>
                <a:gd name="connsiteY8" fmla="*/ 418519 h 701116"/>
                <a:gd name="connsiteX9" fmla="*/ 4914103 w 7130571"/>
                <a:gd name="connsiteY9" fmla="*/ 567158 h 701116"/>
                <a:gd name="connsiteX10" fmla="*/ 5415726 w 7130571"/>
                <a:gd name="connsiteY10" fmla="*/ 690268 h 701116"/>
                <a:gd name="connsiteX11" fmla="*/ 7130571 w 7130571"/>
                <a:gd name="connsiteY11" fmla="*/ 694819 h 701116"/>
                <a:gd name="connsiteX0" fmla="*/ 0 w 7130571"/>
                <a:gd name="connsiteY0" fmla="*/ 695987 h 700658"/>
                <a:gd name="connsiteX1" fmla="*/ 1796307 w 7130571"/>
                <a:gd name="connsiteY1" fmla="*/ 695987 h 700658"/>
                <a:gd name="connsiteX2" fmla="*/ 2586101 w 7130571"/>
                <a:gd name="connsiteY2" fmla="*/ 567925 h 700658"/>
                <a:gd name="connsiteX3" fmla="*/ 3194456 w 7130571"/>
                <a:gd name="connsiteY3" fmla="*/ 237097 h 700658"/>
                <a:gd name="connsiteX4" fmla="*/ 3471950 w 7130571"/>
                <a:gd name="connsiteY4" fmla="*/ 77020 h 700658"/>
                <a:gd name="connsiteX5" fmla="*/ 3749446 w 7130571"/>
                <a:gd name="connsiteY5" fmla="*/ 2317 h 700658"/>
                <a:gd name="connsiteX6" fmla="*/ 3973577 w 7130571"/>
                <a:gd name="connsiteY6" fmla="*/ 34332 h 700658"/>
                <a:gd name="connsiteX7" fmla="*/ 4251072 w 7130571"/>
                <a:gd name="connsiteY7" fmla="*/ 183738 h 700658"/>
                <a:gd name="connsiteX8" fmla="*/ 4645969 w 7130571"/>
                <a:gd name="connsiteY8" fmla="*/ 418519 h 700658"/>
                <a:gd name="connsiteX9" fmla="*/ 4914103 w 7130571"/>
                <a:gd name="connsiteY9" fmla="*/ 567158 h 700658"/>
                <a:gd name="connsiteX10" fmla="*/ 5415726 w 7130571"/>
                <a:gd name="connsiteY10" fmla="*/ 690268 h 700658"/>
                <a:gd name="connsiteX11" fmla="*/ 7130571 w 7130571"/>
                <a:gd name="connsiteY11" fmla="*/ 694819 h 700658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4914103 w 7130571"/>
                <a:gd name="connsiteY9" fmla="*/ 567158 h 695992"/>
                <a:gd name="connsiteX10" fmla="*/ 5415726 w 7130571"/>
                <a:gd name="connsiteY10" fmla="*/ 690268 h 695992"/>
                <a:gd name="connsiteX11" fmla="*/ 7130571 w 7130571"/>
                <a:gd name="connsiteY11" fmla="*/ 694819 h 695992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4914103 w 7130571"/>
                <a:gd name="connsiteY9" fmla="*/ 567158 h 695992"/>
                <a:gd name="connsiteX10" fmla="*/ 5415726 w 7130571"/>
                <a:gd name="connsiteY10" fmla="*/ 690268 h 695992"/>
                <a:gd name="connsiteX11" fmla="*/ 7130571 w 7130571"/>
                <a:gd name="connsiteY11" fmla="*/ 694819 h 695992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4914103 w 7130571"/>
                <a:gd name="connsiteY9" fmla="*/ 567158 h 695992"/>
                <a:gd name="connsiteX10" fmla="*/ 5415726 w 7130571"/>
                <a:gd name="connsiteY10" fmla="*/ 690268 h 695992"/>
                <a:gd name="connsiteX11" fmla="*/ 7130571 w 7130571"/>
                <a:gd name="connsiteY11" fmla="*/ 694819 h 695992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4914103 w 7130571"/>
                <a:gd name="connsiteY9" fmla="*/ 567158 h 695992"/>
                <a:gd name="connsiteX10" fmla="*/ 5415726 w 7130571"/>
                <a:gd name="connsiteY10" fmla="*/ 683502 h 695992"/>
                <a:gd name="connsiteX11" fmla="*/ 7130571 w 7130571"/>
                <a:gd name="connsiteY11" fmla="*/ 694819 h 695992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4914103 w 7130571"/>
                <a:gd name="connsiteY9" fmla="*/ 567158 h 695992"/>
                <a:gd name="connsiteX10" fmla="*/ 5415726 w 7130571"/>
                <a:gd name="connsiteY10" fmla="*/ 683502 h 695992"/>
                <a:gd name="connsiteX11" fmla="*/ 7130571 w 7130571"/>
                <a:gd name="connsiteY11" fmla="*/ 694819 h 695992"/>
                <a:gd name="connsiteX0" fmla="*/ 0 w 7130571"/>
                <a:gd name="connsiteY0" fmla="*/ 695987 h 700342"/>
                <a:gd name="connsiteX1" fmla="*/ 1796307 w 7130571"/>
                <a:gd name="connsiteY1" fmla="*/ 695987 h 700342"/>
                <a:gd name="connsiteX2" fmla="*/ 2586101 w 7130571"/>
                <a:gd name="connsiteY2" fmla="*/ 567925 h 700342"/>
                <a:gd name="connsiteX3" fmla="*/ 3194456 w 7130571"/>
                <a:gd name="connsiteY3" fmla="*/ 237097 h 700342"/>
                <a:gd name="connsiteX4" fmla="*/ 3471950 w 7130571"/>
                <a:gd name="connsiteY4" fmla="*/ 77020 h 700342"/>
                <a:gd name="connsiteX5" fmla="*/ 3749446 w 7130571"/>
                <a:gd name="connsiteY5" fmla="*/ 2317 h 700342"/>
                <a:gd name="connsiteX6" fmla="*/ 3973577 w 7130571"/>
                <a:gd name="connsiteY6" fmla="*/ 34332 h 700342"/>
                <a:gd name="connsiteX7" fmla="*/ 4251072 w 7130571"/>
                <a:gd name="connsiteY7" fmla="*/ 183738 h 700342"/>
                <a:gd name="connsiteX8" fmla="*/ 4645969 w 7130571"/>
                <a:gd name="connsiteY8" fmla="*/ 418519 h 700342"/>
                <a:gd name="connsiteX9" fmla="*/ 4914103 w 7130571"/>
                <a:gd name="connsiteY9" fmla="*/ 567158 h 700342"/>
                <a:gd name="connsiteX10" fmla="*/ 5997940 w 7130571"/>
                <a:gd name="connsiteY10" fmla="*/ 693651 h 700342"/>
                <a:gd name="connsiteX11" fmla="*/ 7130571 w 7130571"/>
                <a:gd name="connsiteY11" fmla="*/ 694819 h 700342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4914103 w 7130571"/>
                <a:gd name="connsiteY9" fmla="*/ 567158 h 695992"/>
                <a:gd name="connsiteX10" fmla="*/ 5997940 w 7130571"/>
                <a:gd name="connsiteY10" fmla="*/ 693651 h 695992"/>
                <a:gd name="connsiteX11" fmla="*/ 7130571 w 7130571"/>
                <a:gd name="connsiteY11" fmla="*/ 694819 h 695992"/>
                <a:gd name="connsiteX0" fmla="*/ 0 w 42019265"/>
                <a:gd name="connsiteY0" fmla="*/ 695987 h 695992"/>
                <a:gd name="connsiteX1" fmla="*/ 1796307 w 42019265"/>
                <a:gd name="connsiteY1" fmla="*/ 695987 h 695992"/>
                <a:gd name="connsiteX2" fmla="*/ 2586101 w 42019265"/>
                <a:gd name="connsiteY2" fmla="*/ 567925 h 695992"/>
                <a:gd name="connsiteX3" fmla="*/ 3194456 w 42019265"/>
                <a:gd name="connsiteY3" fmla="*/ 237097 h 695992"/>
                <a:gd name="connsiteX4" fmla="*/ 3471950 w 42019265"/>
                <a:gd name="connsiteY4" fmla="*/ 77020 h 695992"/>
                <a:gd name="connsiteX5" fmla="*/ 3749446 w 42019265"/>
                <a:gd name="connsiteY5" fmla="*/ 2317 h 695992"/>
                <a:gd name="connsiteX6" fmla="*/ 3973577 w 42019265"/>
                <a:gd name="connsiteY6" fmla="*/ 34332 h 695992"/>
                <a:gd name="connsiteX7" fmla="*/ 4251072 w 42019265"/>
                <a:gd name="connsiteY7" fmla="*/ 183738 h 695992"/>
                <a:gd name="connsiteX8" fmla="*/ 4645969 w 42019265"/>
                <a:gd name="connsiteY8" fmla="*/ 418519 h 695992"/>
                <a:gd name="connsiteX9" fmla="*/ 4914103 w 42019265"/>
                <a:gd name="connsiteY9" fmla="*/ 567158 h 695992"/>
                <a:gd name="connsiteX10" fmla="*/ 5997940 w 42019265"/>
                <a:gd name="connsiteY10" fmla="*/ 693651 h 695992"/>
                <a:gd name="connsiteX11" fmla="*/ 42019265 w 42019265"/>
                <a:gd name="connsiteY11" fmla="*/ 694819 h 695992"/>
                <a:gd name="connsiteX0" fmla="*/ 0 w 42019265"/>
                <a:gd name="connsiteY0" fmla="*/ 695987 h 695992"/>
                <a:gd name="connsiteX1" fmla="*/ 1796307 w 42019265"/>
                <a:gd name="connsiteY1" fmla="*/ 695987 h 695992"/>
                <a:gd name="connsiteX2" fmla="*/ 2586101 w 42019265"/>
                <a:gd name="connsiteY2" fmla="*/ 567925 h 695992"/>
                <a:gd name="connsiteX3" fmla="*/ 3194456 w 42019265"/>
                <a:gd name="connsiteY3" fmla="*/ 237097 h 695992"/>
                <a:gd name="connsiteX4" fmla="*/ 3471950 w 42019265"/>
                <a:gd name="connsiteY4" fmla="*/ 77020 h 695992"/>
                <a:gd name="connsiteX5" fmla="*/ 3749446 w 42019265"/>
                <a:gd name="connsiteY5" fmla="*/ 2317 h 695992"/>
                <a:gd name="connsiteX6" fmla="*/ 3973577 w 42019265"/>
                <a:gd name="connsiteY6" fmla="*/ 34332 h 695992"/>
                <a:gd name="connsiteX7" fmla="*/ 4251072 w 42019265"/>
                <a:gd name="connsiteY7" fmla="*/ 183738 h 695992"/>
                <a:gd name="connsiteX8" fmla="*/ 4645969 w 42019265"/>
                <a:gd name="connsiteY8" fmla="*/ 418519 h 695992"/>
                <a:gd name="connsiteX9" fmla="*/ 4914103 w 42019265"/>
                <a:gd name="connsiteY9" fmla="*/ 567158 h 695992"/>
                <a:gd name="connsiteX10" fmla="*/ 9563210 w 42019265"/>
                <a:gd name="connsiteY10" fmla="*/ 693651 h 695992"/>
                <a:gd name="connsiteX11" fmla="*/ 42019265 w 42019265"/>
                <a:gd name="connsiteY11" fmla="*/ 694819 h 695992"/>
                <a:gd name="connsiteX0" fmla="*/ 0 w 42019265"/>
                <a:gd name="connsiteY0" fmla="*/ 695987 h 695992"/>
                <a:gd name="connsiteX1" fmla="*/ 1796307 w 42019265"/>
                <a:gd name="connsiteY1" fmla="*/ 695987 h 695992"/>
                <a:gd name="connsiteX2" fmla="*/ 2586101 w 42019265"/>
                <a:gd name="connsiteY2" fmla="*/ 567925 h 695992"/>
                <a:gd name="connsiteX3" fmla="*/ 3194456 w 42019265"/>
                <a:gd name="connsiteY3" fmla="*/ 237097 h 695992"/>
                <a:gd name="connsiteX4" fmla="*/ 3471950 w 42019265"/>
                <a:gd name="connsiteY4" fmla="*/ 77020 h 695992"/>
                <a:gd name="connsiteX5" fmla="*/ 3749446 w 42019265"/>
                <a:gd name="connsiteY5" fmla="*/ 2317 h 695992"/>
                <a:gd name="connsiteX6" fmla="*/ 3973577 w 42019265"/>
                <a:gd name="connsiteY6" fmla="*/ 34332 h 695992"/>
                <a:gd name="connsiteX7" fmla="*/ 4251072 w 42019265"/>
                <a:gd name="connsiteY7" fmla="*/ 183738 h 695992"/>
                <a:gd name="connsiteX8" fmla="*/ 4645969 w 42019265"/>
                <a:gd name="connsiteY8" fmla="*/ 418519 h 695992"/>
                <a:gd name="connsiteX9" fmla="*/ 4914103 w 42019265"/>
                <a:gd name="connsiteY9" fmla="*/ 567158 h 695992"/>
                <a:gd name="connsiteX10" fmla="*/ 9563210 w 42019265"/>
                <a:gd name="connsiteY10" fmla="*/ 693651 h 695992"/>
                <a:gd name="connsiteX11" fmla="*/ 42019265 w 42019265"/>
                <a:gd name="connsiteY11" fmla="*/ 694819 h 695992"/>
                <a:gd name="connsiteX0" fmla="*/ 0 w 69777412"/>
                <a:gd name="connsiteY0" fmla="*/ 699370 h 699370"/>
                <a:gd name="connsiteX1" fmla="*/ 29554454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7321357 w 69904744"/>
                <a:gd name="connsiteY10" fmla="*/ 693651 h 701585"/>
                <a:gd name="connsiteX11" fmla="*/ 69904744 w 69904744"/>
                <a:gd name="connsiteY11" fmla="*/ 701585 h 701585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7448689 w 69904744"/>
                <a:gd name="connsiteY10" fmla="*/ 698725 h 701585"/>
                <a:gd name="connsiteX11" fmla="*/ 69904744 w 69904744"/>
                <a:gd name="connsiteY11" fmla="*/ 701585 h 701585"/>
                <a:gd name="connsiteX0" fmla="*/ 0 w 69904744"/>
                <a:gd name="connsiteY0" fmla="*/ 699370 h 796087"/>
                <a:gd name="connsiteX1" fmla="*/ 26243856 w 69904744"/>
                <a:gd name="connsiteY1" fmla="*/ 695987 h 796087"/>
                <a:gd name="connsiteX2" fmla="*/ 30344248 w 69904744"/>
                <a:gd name="connsiteY2" fmla="*/ 567925 h 796087"/>
                <a:gd name="connsiteX3" fmla="*/ 30952603 w 69904744"/>
                <a:gd name="connsiteY3" fmla="*/ 237097 h 796087"/>
                <a:gd name="connsiteX4" fmla="*/ 31230097 w 69904744"/>
                <a:gd name="connsiteY4" fmla="*/ 77020 h 796087"/>
                <a:gd name="connsiteX5" fmla="*/ 31507593 w 69904744"/>
                <a:gd name="connsiteY5" fmla="*/ 2317 h 796087"/>
                <a:gd name="connsiteX6" fmla="*/ 31731724 w 69904744"/>
                <a:gd name="connsiteY6" fmla="*/ 34332 h 796087"/>
                <a:gd name="connsiteX7" fmla="*/ 32009219 w 69904744"/>
                <a:gd name="connsiteY7" fmla="*/ 183738 h 796087"/>
                <a:gd name="connsiteX8" fmla="*/ 32404116 w 69904744"/>
                <a:gd name="connsiteY8" fmla="*/ 418519 h 796087"/>
                <a:gd name="connsiteX9" fmla="*/ 32672250 w 69904744"/>
                <a:gd name="connsiteY9" fmla="*/ 567158 h 796087"/>
                <a:gd name="connsiteX10" fmla="*/ 37448689 w 69904744"/>
                <a:gd name="connsiteY10" fmla="*/ 698725 h 796087"/>
                <a:gd name="connsiteX11" fmla="*/ 69904744 w 69904744"/>
                <a:gd name="connsiteY11" fmla="*/ 701585 h 796087"/>
                <a:gd name="connsiteX0" fmla="*/ 0 w 69904744"/>
                <a:gd name="connsiteY0" fmla="*/ 699370 h 802612"/>
                <a:gd name="connsiteX1" fmla="*/ 26243856 w 69904744"/>
                <a:gd name="connsiteY1" fmla="*/ 695987 h 802612"/>
                <a:gd name="connsiteX2" fmla="*/ 30344248 w 69904744"/>
                <a:gd name="connsiteY2" fmla="*/ 567925 h 802612"/>
                <a:gd name="connsiteX3" fmla="*/ 30952603 w 69904744"/>
                <a:gd name="connsiteY3" fmla="*/ 237097 h 802612"/>
                <a:gd name="connsiteX4" fmla="*/ 31230097 w 69904744"/>
                <a:gd name="connsiteY4" fmla="*/ 77020 h 802612"/>
                <a:gd name="connsiteX5" fmla="*/ 31507593 w 69904744"/>
                <a:gd name="connsiteY5" fmla="*/ 2317 h 802612"/>
                <a:gd name="connsiteX6" fmla="*/ 31731724 w 69904744"/>
                <a:gd name="connsiteY6" fmla="*/ 34332 h 802612"/>
                <a:gd name="connsiteX7" fmla="*/ 32009219 w 69904744"/>
                <a:gd name="connsiteY7" fmla="*/ 183738 h 802612"/>
                <a:gd name="connsiteX8" fmla="*/ 32404116 w 69904744"/>
                <a:gd name="connsiteY8" fmla="*/ 418519 h 802612"/>
                <a:gd name="connsiteX9" fmla="*/ 32672250 w 69904744"/>
                <a:gd name="connsiteY9" fmla="*/ 567158 h 802612"/>
                <a:gd name="connsiteX10" fmla="*/ 37448689 w 69904744"/>
                <a:gd name="connsiteY10" fmla="*/ 698725 h 802612"/>
                <a:gd name="connsiteX11" fmla="*/ 69904744 w 69904744"/>
                <a:gd name="connsiteY11" fmla="*/ 701585 h 802612"/>
                <a:gd name="connsiteX0" fmla="*/ 0 w 69904744"/>
                <a:gd name="connsiteY0" fmla="*/ 699370 h 802612"/>
                <a:gd name="connsiteX1" fmla="*/ 26243856 w 69904744"/>
                <a:gd name="connsiteY1" fmla="*/ 695987 h 802612"/>
                <a:gd name="connsiteX2" fmla="*/ 30344248 w 69904744"/>
                <a:gd name="connsiteY2" fmla="*/ 567925 h 802612"/>
                <a:gd name="connsiteX3" fmla="*/ 30952603 w 69904744"/>
                <a:gd name="connsiteY3" fmla="*/ 237097 h 802612"/>
                <a:gd name="connsiteX4" fmla="*/ 31230097 w 69904744"/>
                <a:gd name="connsiteY4" fmla="*/ 77020 h 802612"/>
                <a:gd name="connsiteX5" fmla="*/ 31507593 w 69904744"/>
                <a:gd name="connsiteY5" fmla="*/ 2317 h 802612"/>
                <a:gd name="connsiteX6" fmla="*/ 31731724 w 69904744"/>
                <a:gd name="connsiteY6" fmla="*/ 34332 h 802612"/>
                <a:gd name="connsiteX7" fmla="*/ 32009219 w 69904744"/>
                <a:gd name="connsiteY7" fmla="*/ 183738 h 802612"/>
                <a:gd name="connsiteX8" fmla="*/ 32404116 w 69904744"/>
                <a:gd name="connsiteY8" fmla="*/ 418519 h 802612"/>
                <a:gd name="connsiteX9" fmla="*/ 32672250 w 69904744"/>
                <a:gd name="connsiteY9" fmla="*/ 567158 h 802612"/>
                <a:gd name="connsiteX10" fmla="*/ 37448689 w 69904744"/>
                <a:gd name="connsiteY10" fmla="*/ 698725 h 802612"/>
                <a:gd name="connsiteX11" fmla="*/ 69904744 w 69904744"/>
                <a:gd name="connsiteY11" fmla="*/ 701585 h 802612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3615204 w 69904744"/>
                <a:gd name="connsiteY10" fmla="*/ 674883 h 701585"/>
                <a:gd name="connsiteX11" fmla="*/ 37448689 w 69904744"/>
                <a:gd name="connsiteY11" fmla="*/ 698725 h 701585"/>
                <a:gd name="connsiteX12" fmla="*/ 69904744 w 69904744"/>
                <a:gd name="connsiteY12" fmla="*/ 701585 h 701585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3615204 w 69904744"/>
                <a:gd name="connsiteY10" fmla="*/ 674883 h 701585"/>
                <a:gd name="connsiteX11" fmla="*/ 37448689 w 69904744"/>
                <a:gd name="connsiteY11" fmla="*/ 698725 h 701585"/>
                <a:gd name="connsiteX12" fmla="*/ 69904744 w 69904744"/>
                <a:gd name="connsiteY12" fmla="*/ 701585 h 701585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3615204 w 69904744"/>
                <a:gd name="connsiteY10" fmla="*/ 674883 h 701585"/>
                <a:gd name="connsiteX11" fmla="*/ 37448689 w 69904744"/>
                <a:gd name="connsiteY11" fmla="*/ 698725 h 701585"/>
                <a:gd name="connsiteX12" fmla="*/ 69904744 w 69904744"/>
                <a:gd name="connsiteY12" fmla="*/ 701585 h 701585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3615204 w 69904744"/>
                <a:gd name="connsiteY10" fmla="*/ 674883 h 701585"/>
                <a:gd name="connsiteX11" fmla="*/ 37448689 w 69904744"/>
                <a:gd name="connsiteY11" fmla="*/ 698725 h 701585"/>
                <a:gd name="connsiteX12" fmla="*/ 69904744 w 69904744"/>
                <a:gd name="connsiteY12" fmla="*/ 701585 h 701585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4379198 w 69904744"/>
                <a:gd name="connsiteY10" fmla="*/ 688415 h 701585"/>
                <a:gd name="connsiteX11" fmla="*/ 37448689 w 69904744"/>
                <a:gd name="connsiteY11" fmla="*/ 698725 h 701585"/>
                <a:gd name="connsiteX12" fmla="*/ 69904744 w 69904744"/>
                <a:gd name="connsiteY12" fmla="*/ 701585 h 701585"/>
                <a:gd name="connsiteX0" fmla="*/ 0 w 72324033"/>
                <a:gd name="connsiteY0" fmla="*/ 699370 h 701585"/>
                <a:gd name="connsiteX1" fmla="*/ 28663145 w 72324033"/>
                <a:gd name="connsiteY1" fmla="*/ 695987 h 701585"/>
                <a:gd name="connsiteX2" fmla="*/ 32763537 w 72324033"/>
                <a:gd name="connsiteY2" fmla="*/ 567925 h 701585"/>
                <a:gd name="connsiteX3" fmla="*/ 33371892 w 72324033"/>
                <a:gd name="connsiteY3" fmla="*/ 237097 h 701585"/>
                <a:gd name="connsiteX4" fmla="*/ 33649386 w 72324033"/>
                <a:gd name="connsiteY4" fmla="*/ 77020 h 701585"/>
                <a:gd name="connsiteX5" fmla="*/ 33926882 w 72324033"/>
                <a:gd name="connsiteY5" fmla="*/ 2317 h 701585"/>
                <a:gd name="connsiteX6" fmla="*/ 34151013 w 72324033"/>
                <a:gd name="connsiteY6" fmla="*/ 34332 h 701585"/>
                <a:gd name="connsiteX7" fmla="*/ 34428508 w 72324033"/>
                <a:gd name="connsiteY7" fmla="*/ 183738 h 701585"/>
                <a:gd name="connsiteX8" fmla="*/ 34823405 w 72324033"/>
                <a:gd name="connsiteY8" fmla="*/ 418519 h 701585"/>
                <a:gd name="connsiteX9" fmla="*/ 35091539 w 72324033"/>
                <a:gd name="connsiteY9" fmla="*/ 567158 h 701585"/>
                <a:gd name="connsiteX10" fmla="*/ 36798487 w 72324033"/>
                <a:gd name="connsiteY10" fmla="*/ 688415 h 701585"/>
                <a:gd name="connsiteX11" fmla="*/ 39867978 w 72324033"/>
                <a:gd name="connsiteY11" fmla="*/ 698725 h 701585"/>
                <a:gd name="connsiteX12" fmla="*/ 72324033 w 72324033"/>
                <a:gd name="connsiteY12" fmla="*/ 701585 h 701585"/>
                <a:gd name="connsiteX0" fmla="*/ 0 w 70414073"/>
                <a:gd name="connsiteY0" fmla="*/ 699370 h 699894"/>
                <a:gd name="connsiteX1" fmla="*/ 28663145 w 70414073"/>
                <a:gd name="connsiteY1" fmla="*/ 695987 h 699894"/>
                <a:gd name="connsiteX2" fmla="*/ 32763537 w 70414073"/>
                <a:gd name="connsiteY2" fmla="*/ 567925 h 699894"/>
                <a:gd name="connsiteX3" fmla="*/ 33371892 w 70414073"/>
                <a:gd name="connsiteY3" fmla="*/ 237097 h 699894"/>
                <a:gd name="connsiteX4" fmla="*/ 33649386 w 70414073"/>
                <a:gd name="connsiteY4" fmla="*/ 77020 h 699894"/>
                <a:gd name="connsiteX5" fmla="*/ 33926882 w 70414073"/>
                <a:gd name="connsiteY5" fmla="*/ 2317 h 699894"/>
                <a:gd name="connsiteX6" fmla="*/ 34151013 w 70414073"/>
                <a:gd name="connsiteY6" fmla="*/ 34332 h 699894"/>
                <a:gd name="connsiteX7" fmla="*/ 34428508 w 70414073"/>
                <a:gd name="connsiteY7" fmla="*/ 183738 h 699894"/>
                <a:gd name="connsiteX8" fmla="*/ 34823405 w 70414073"/>
                <a:gd name="connsiteY8" fmla="*/ 418519 h 699894"/>
                <a:gd name="connsiteX9" fmla="*/ 35091539 w 70414073"/>
                <a:gd name="connsiteY9" fmla="*/ 567158 h 699894"/>
                <a:gd name="connsiteX10" fmla="*/ 36798487 w 70414073"/>
                <a:gd name="connsiteY10" fmla="*/ 688415 h 699894"/>
                <a:gd name="connsiteX11" fmla="*/ 39867978 w 70414073"/>
                <a:gd name="connsiteY11" fmla="*/ 698725 h 699894"/>
                <a:gd name="connsiteX12" fmla="*/ 70414073 w 70414073"/>
                <a:gd name="connsiteY12" fmla="*/ 699894 h 699894"/>
                <a:gd name="connsiteX0" fmla="*/ 0 w 70414073"/>
                <a:gd name="connsiteY0" fmla="*/ 699370 h 699894"/>
                <a:gd name="connsiteX1" fmla="*/ 28663145 w 70414073"/>
                <a:gd name="connsiteY1" fmla="*/ 695987 h 699894"/>
                <a:gd name="connsiteX2" fmla="*/ 32763537 w 70414073"/>
                <a:gd name="connsiteY2" fmla="*/ 567925 h 699894"/>
                <a:gd name="connsiteX3" fmla="*/ 33371892 w 70414073"/>
                <a:gd name="connsiteY3" fmla="*/ 237097 h 699894"/>
                <a:gd name="connsiteX4" fmla="*/ 33649386 w 70414073"/>
                <a:gd name="connsiteY4" fmla="*/ 77020 h 699894"/>
                <a:gd name="connsiteX5" fmla="*/ 33926882 w 70414073"/>
                <a:gd name="connsiteY5" fmla="*/ 2317 h 699894"/>
                <a:gd name="connsiteX6" fmla="*/ 34151013 w 70414073"/>
                <a:gd name="connsiteY6" fmla="*/ 34332 h 699894"/>
                <a:gd name="connsiteX7" fmla="*/ 34428508 w 70414073"/>
                <a:gd name="connsiteY7" fmla="*/ 183738 h 699894"/>
                <a:gd name="connsiteX8" fmla="*/ 34823405 w 70414073"/>
                <a:gd name="connsiteY8" fmla="*/ 418519 h 699894"/>
                <a:gd name="connsiteX9" fmla="*/ 35091539 w 70414073"/>
                <a:gd name="connsiteY9" fmla="*/ 567158 h 699894"/>
                <a:gd name="connsiteX10" fmla="*/ 37180484 w 70414073"/>
                <a:gd name="connsiteY10" fmla="*/ 690106 h 699894"/>
                <a:gd name="connsiteX11" fmla="*/ 39867978 w 70414073"/>
                <a:gd name="connsiteY11" fmla="*/ 698725 h 699894"/>
                <a:gd name="connsiteX12" fmla="*/ 70414073 w 70414073"/>
                <a:gd name="connsiteY12" fmla="*/ 699894 h 699894"/>
                <a:gd name="connsiteX0" fmla="*/ 0 w 70414073"/>
                <a:gd name="connsiteY0" fmla="*/ 699370 h 699894"/>
                <a:gd name="connsiteX1" fmla="*/ 28663145 w 70414073"/>
                <a:gd name="connsiteY1" fmla="*/ 695987 h 699894"/>
                <a:gd name="connsiteX2" fmla="*/ 32763537 w 70414073"/>
                <a:gd name="connsiteY2" fmla="*/ 567925 h 699894"/>
                <a:gd name="connsiteX3" fmla="*/ 33371892 w 70414073"/>
                <a:gd name="connsiteY3" fmla="*/ 237097 h 699894"/>
                <a:gd name="connsiteX4" fmla="*/ 33649386 w 70414073"/>
                <a:gd name="connsiteY4" fmla="*/ 77020 h 699894"/>
                <a:gd name="connsiteX5" fmla="*/ 33926882 w 70414073"/>
                <a:gd name="connsiteY5" fmla="*/ 2317 h 699894"/>
                <a:gd name="connsiteX6" fmla="*/ 34151013 w 70414073"/>
                <a:gd name="connsiteY6" fmla="*/ 34332 h 699894"/>
                <a:gd name="connsiteX7" fmla="*/ 34428508 w 70414073"/>
                <a:gd name="connsiteY7" fmla="*/ 183738 h 699894"/>
                <a:gd name="connsiteX8" fmla="*/ 34823405 w 70414073"/>
                <a:gd name="connsiteY8" fmla="*/ 418519 h 699894"/>
                <a:gd name="connsiteX9" fmla="*/ 35091539 w 70414073"/>
                <a:gd name="connsiteY9" fmla="*/ 567158 h 699894"/>
                <a:gd name="connsiteX10" fmla="*/ 37180484 w 70414073"/>
                <a:gd name="connsiteY10" fmla="*/ 690106 h 699894"/>
                <a:gd name="connsiteX11" fmla="*/ 39867978 w 70414073"/>
                <a:gd name="connsiteY11" fmla="*/ 698725 h 699894"/>
                <a:gd name="connsiteX12" fmla="*/ 70414073 w 70414073"/>
                <a:gd name="connsiteY12" fmla="*/ 699894 h 69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0414073" h="699894">
                  <a:moveTo>
                    <a:pt x="0" y="699370"/>
                  </a:moveTo>
                  <a:lnTo>
                    <a:pt x="28663145" y="695987"/>
                  </a:lnTo>
                  <a:cubicBezTo>
                    <a:pt x="34123734" y="674080"/>
                    <a:pt x="31978746" y="644407"/>
                    <a:pt x="32763537" y="567925"/>
                  </a:cubicBezTo>
                  <a:cubicBezTo>
                    <a:pt x="32911666" y="491443"/>
                    <a:pt x="33224251" y="318914"/>
                    <a:pt x="33371892" y="237097"/>
                  </a:cubicBezTo>
                  <a:cubicBezTo>
                    <a:pt x="33519533" y="155280"/>
                    <a:pt x="33556888" y="116150"/>
                    <a:pt x="33649386" y="77020"/>
                  </a:cubicBezTo>
                  <a:cubicBezTo>
                    <a:pt x="33741884" y="37890"/>
                    <a:pt x="33843277" y="9432"/>
                    <a:pt x="33926882" y="2317"/>
                  </a:cubicBezTo>
                  <a:cubicBezTo>
                    <a:pt x="34010487" y="-4798"/>
                    <a:pt x="34067409" y="4095"/>
                    <a:pt x="34151013" y="34332"/>
                  </a:cubicBezTo>
                  <a:cubicBezTo>
                    <a:pt x="34234617" y="64569"/>
                    <a:pt x="34316443" y="119707"/>
                    <a:pt x="34428508" y="183738"/>
                  </a:cubicBezTo>
                  <a:cubicBezTo>
                    <a:pt x="34540573" y="247769"/>
                    <a:pt x="34712900" y="354616"/>
                    <a:pt x="34823405" y="418519"/>
                  </a:cubicBezTo>
                  <a:cubicBezTo>
                    <a:pt x="34933910" y="482422"/>
                    <a:pt x="34698693" y="521894"/>
                    <a:pt x="35091539" y="567158"/>
                  </a:cubicBezTo>
                  <a:cubicBezTo>
                    <a:pt x="35484386" y="612423"/>
                    <a:pt x="35238431" y="674944"/>
                    <a:pt x="37180484" y="690106"/>
                  </a:cubicBezTo>
                  <a:lnTo>
                    <a:pt x="39867978" y="698725"/>
                  </a:lnTo>
                  <a:lnTo>
                    <a:pt x="70414073" y="699894"/>
                  </a:lnTo>
                </a:path>
              </a:pathLst>
            </a:custGeom>
            <a:ln w="38100" cmpd="sng">
              <a:solidFill>
                <a:srgbClr val="0000FF"/>
              </a:solidFill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376798" y="5494643"/>
              <a:ext cx="5902109" cy="584892"/>
            </a:xfrm>
            <a:custGeom>
              <a:avLst/>
              <a:gdLst>
                <a:gd name="connsiteX0" fmla="*/ 0 w 6414408"/>
                <a:gd name="connsiteY0" fmla="*/ 698639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591921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698639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709311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709311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0" fmla="*/ 0 w 5475194"/>
                <a:gd name="connsiteY0" fmla="*/ 709311 h 723082"/>
                <a:gd name="connsiteX1" fmla="*/ 896523 w 5475194"/>
                <a:gd name="connsiteY1" fmla="*/ 709311 h 723082"/>
                <a:gd name="connsiteX2" fmla="*/ 1686317 w 5475194"/>
                <a:gd name="connsiteY2" fmla="*/ 581249 h 723082"/>
                <a:gd name="connsiteX3" fmla="*/ 2294672 w 5475194"/>
                <a:gd name="connsiteY3" fmla="*/ 250421 h 723082"/>
                <a:gd name="connsiteX4" fmla="*/ 2561494 w 5475194"/>
                <a:gd name="connsiteY4" fmla="*/ 69000 h 723082"/>
                <a:gd name="connsiteX5" fmla="*/ 2849662 w 5475194"/>
                <a:gd name="connsiteY5" fmla="*/ 15641 h 723082"/>
                <a:gd name="connsiteX6" fmla="*/ 2956391 w 5475194"/>
                <a:gd name="connsiteY6" fmla="*/ 15641 h 723082"/>
                <a:gd name="connsiteX7" fmla="*/ 3351288 w 5475194"/>
                <a:gd name="connsiteY7" fmla="*/ 197062 h 723082"/>
                <a:gd name="connsiteX8" fmla="*/ 3746185 w 5475194"/>
                <a:gd name="connsiteY8" fmla="*/ 431843 h 723082"/>
                <a:gd name="connsiteX9" fmla="*/ 4173101 w 5475194"/>
                <a:gd name="connsiteY9" fmla="*/ 634608 h 723082"/>
                <a:gd name="connsiteX10" fmla="*/ 4674727 w 5475194"/>
                <a:gd name="connsiteY10" fmla="*/ 698639 h 723082"/>
                <a:gd name="connsiteX11" fmla="*/ 5475194 w 5475194"/>
                <a:gd name="connsiteY11" fmla="*/ 719983 h 723082"/>
                <a:gd name="connsiteX0" fmla="*/ 0 w 5870091"/>
                <a:gd name="connsiteY0" fmla="*/ 709311 h 723082"/>
                <a:gd name="connsiteX1" fmla="*/ 896523 w 5870091"/>
                <a:gd name="connsiteY1" fmla="*/ 709311 h 723082"/>
                <a:gd name="connsiteX2" fmla="*/ 1686317 w 5870091"/>
                <a:gd name="connsiteY2" fmla="*/ 581249 h 723082"/>
                <a:gd name="connsiteX3" fmla="*/ 2294672 w 5870091"/>
                <a:gd name="connsiteY3" fmla="*/ 250421 h 723082"/>
                <a:gd name="connsiteX4" fmla="*/ 2561494 w 5870091"/>
                <a:gd name="connsiteY4" fmla="*/ 69000 h 723082"/>
                <a:gd name="connsiteX5" fmla="*/ 2849662 w 5870091"/>
                <a:gd name="connsiteY5" fmla="*/ 15641 h 723082"/>
                <a:gd name="connsiteX6" fmla="*/ 2956391 w 5870091"/>
                <a:gd name="connsiteY6" fmla="*/ 15641 h 723082"/>
                <a:gd name="connsiteX7" fmla="*/ 3351288 w 5870091"/>
                <a:gd name="connsiteY7" fmla="*/ 197062 h 723082"/>
                <a:gd name="connsiteX8" fmla="*/ 3746185 w 5870091"/>
                <a:gd name="connsiteY8" fmla="*/ 431843 h 723082"/>
                <a:gd name="connsiteX9" fmla="*/ 4173101 w 5870091"/>
                <a:gd name="connsiteY9" fmla="*/ 634608 h 723082"/>
                <a:gd name="connsiteX10" fmla="*/ 4674727 w 5870091"/>
                <a:gd name="connsiteY10" fmla="*/ 698639 h 723082"/>
                <a:gd name="connsiteX11" fmla="*/ 5870091 w 5870091"/>
                <a:gd name="connsiteY11" fmla="*/ 719983 h 723082"/>
                <a:gd name="connsiteX0" fmla="*/ 0 w 5870091"/>
                <a:gd name="connsiteY0" fmla="*/ 709311 h 735046"/>
                <a:gd name="connsiteX1" fmla="*/ 896523 w 5870091"/>
                <a:gd name="connsiteY1" fmla="*/ 709311 h 735046"/>
                <a:gd name="connsiteX2" fmla="*/ 1686317 w 5870091"/>
                <a:gd name="connsiteY2" fmla="*/ 581249 h 735046"/>
                <a:gd name="connsiteX3" fmla="*/ 2294672 w 5870091"/>
                <a:gd name="connsiteY3" fmla="*/ 250421 h 735046"/>
                <a:gd name="connsiteX4" fmla="*/ 2561494 w 5870091"/>
                <a:gd name="connsiteY4" fmla="*/ 69000 h 735046"/>
                <a:gd name="connsiteX5" fmla="*/ 2849662 w 5870091"/>
                <a:gd name="connsiteY5" fmla="*/ 15641 h 735046"/>
                <a:gd name="connsiteX6" fmla="*/ 2956391 w 5870091"/>
                <a:gd name="connsiteY6" fmla="*/ 15641 h 735046"/>
                <a:gd name="connsiteX7" fmla="*/ 3351288 w 5870091"/>
                <a:gd name="connsiteY7" fmla="*/ 197062 h 735046"/>
                <a:gd name="connsiteX8" fmla="*/ 3746185 w 5870091"/>
                <a:gd name="connsiteY8" fmla="*/ 431843 h 735046"/>
                <a:gd name="connsiteX9" fmla="*/ 4173101 w 5870091"/>
                <a:gd name="connsiteY9" fmla="*/ 634608 h 735046"/>
                <a:gd name="connsiteX10" fmla="*/ 4674727 w 5870091"/>
                <a:gd name="connsiteY10" fmla="*/ 730655 h 735046"/>
                <a:gd name="connsiteX11" fmla="*/ 5870091 w 5870091"/>
                <a:gd name="connsiteY11" fmla="*/ 719983 h 735046"/>
                <a:gd name="connsiteX0" fmla="*/ 0 w 5966147"/>
                <a:gd name="connsiteY0" fmla="*/ 709311 h 735046"/>
                <a:gd name="connsiteX1" fmla="*/ 896523 w 5966147"/>
                <a:gd name="connsiteY1" fmla="*/ 709311 h 735046"/>
                <a:gd name="connsiteX2" fmla="*/ 1686317 w 5966147"/>
                <a:gd name="connsiteY2" fmla="*/ 581249 h 735046"/>
                <a:gd name="connsiteX3" fmla="*/ 2294672 w 5966147"/>
                <a:gd name="connsiteY3" fmla="*/ 250421 h 735046"/>
                <a:gd name="connsiteX4" fmla="*/ 2561494 w 5966147"/>
                <a:gd name="connsiteY4" fmla="*/ 69000 h 735046"/>
                <a:gd name="connsiteX5" fmla="*/ 2849662 w 5966147"/>
                <a:gd name="connsiteY5" fmla="*/ 15641 h 735046"/>
                <a:gd name="connsiteX6" fmla="*/ 2956391 w 5966147"/>
                <a:gd name="connsiteY6" fmla="*/ 15641 h 735046"/>
                <a:gd name="connsiteX7" fmla="*/ 3351288 w 5966147"/>
                <a:gd name="connsiteY7" fmla="*/ 197062 h 735046"/>
                <a:gd name="connsiteX8" fmla="*/ 3746185 w 5966147"/>
                <a:gd name="connsiteY8" fmla="*/ 431843 h 735046"/>
                <a:gd name="connsiteX9" fmla="*/ 4173101 w 5966147"/>
                <a:gd name="connsiteY9" fmla="*/ 634608 h 735046"/>
                <a:gd name="connsiteX10" fmla="*/ 4674727 w 5966147"/>
                <a:gd name="connsiteY10" fmla="*/ 730655 h 735046"/>
                <a:gd name="connsiteX11" fmla="*/ 5966147 w 5966147"/>
                <a:gd name="connsiteY11" fmla="*/ 719983 h 735046"/>
                <a:gd name="connsiteX0" fmla="*/ 0 w 5966147"/>
                <a:gd name="connsiteY0" fmla="*/ 710321 h 736056"/>
                <a:gd name="connsiteX1" fmla="*/ 896523 w 5966147"/>
                <a:gd name="connsiteY1" fmla="*/ 710321 h 736056"/>
                <a:gd name="connsiteX2" fmla="*/ 1686317 w 5966147"/>
                <a:gd name="connsiteY2" fmla="*/ 582259 h 736056"/>
                <a:gd name="connsiteX3" fmla="*/ 2294672 w 5966147"/>
                <a:gd name="connsiteY3" fmla="*/ 251431 h 736056"/>
                <a:gd name="connsiteX4" fmla="*/ 2572166 w 5966147"/>
                <a:gd name="connsiteY4" fmla="*/ 91354 h 736056"/>
                <a:gd name="connsiteX5" fmla="*/ 2849662 w 5966147"/>
                <a:gd name="connsiteY5" fmla="*/ 16651 h 736056"/>
                <a:gd name="connsiteX6" fmla="*/ 2956391 w 5966147"/>
                <a:gd name="connsiteY6" fmla="*/ 16651 h 736056"/>
                <a:gd name="connsiteX7" fmla="*/ 3351288 w 5966147"/>
                <a:gd name="connsiteY7" fmla="*/ 198072 h 736056"/>
                <a:gd name="connsiteX8" fmla="*/ 3746185 w 5966147"/>
                <a:gd name="connsiteY8" fmla="*/ 432853 h 736056"/>
                <a:gd name="connsiteX9" fmla="*/ 4173101 w 5966147"/>
                <a:gd name="connsiteY9" fmla="*/ 635618 h 736056"/>
                <a:gd name="connsiteX10" fmla="*/ 4674727 w 5966147"/>
                <a:gd name="connsiteY10" fmla="*/ 731665 h 736056"/>
                <a:gd name="connsiteX11" fmla="*/ 5966147 w 5966147"/>
                <a:gd name="connsiteY11" fmla="*/ 720993 h 736056"/>
                <a:gd name="connsiteX0" fmla="*/ 0 w 5966147"/>
                <a:gd name="connsiteY0" fmla="*/ 695987 h 721722"/>
                <a:gd name="connsiteX1" fmla="*/ 896523 w 5966147"/>
                <a:gd name="connsiteY1" fmla="*/ 695987 h 721722"/>
                <a:gd name="connsiteX2" fmla="*/ 1686317 w 5966147"/>
                <a:gd name="connsiteY2" fmla="*/ 567925 h 721722"/>
                <a:gd name="connsiteX3" fmla="*/ 2294672 w 5966147"/>
                <a:gd name="connsiteY3" fmla="*/ 237097 h 721722"/>
                <a:gd name="connsiteX4" fmla="*/ 2572166 w 5966147"/>
                <a:gd name="connsiteY4" fmla="*/ 77020 h 721722"/>
                <a:gd name="connsiteX5" fmla="*/ 2849662 w 5966147"/>
                <a:gd name="connsiteY5" fmla="*/ 2317 h 721722"/>
                <a:gd name="connsiteX6" fmla="*/ 3073793 w 5966147"/>
                <a:gd name="connsiteY6" fmla="*/ 34332 h 721722"/>
                <a:gd name="connsiteX7" fmla="*/ 3351288 w 5966147"/>
                <a:gd name="connsiteY7" fmla="*/ 183738 h 721722"/>
                <a:gd name="connsiteX8" fmla="*/ 3746185 w 5966147"/>
                <a:gd name="connsiteY8" fmla="*/ 418519 h 721722"/>
                <a:gd name="connsiteX9" fmla="*/ 4173101 w 5966147"/>
                <a:gd name="connsiteY9" fmla="*/ 621284 h 721722"/>
                <a:gd name="connsiteX10" fmla="*/ 4674727 w 5966147"/>
                <a:gd name="connsiteY10" fmla="*/ 717331 h 721722"/>
                <a:gd name="connsiteX11" fmla="*/ 5966147 w 5966147"/>
                <a:gd name="connsiteY11" fmla="*/ 706659 h 721722"/>
                <a:gd name="connsiteX0" fmla="*/ 0 w 5966147"/>
                <a:gd name="connsiteY0" fmla="*/ 744024 h 747754"/>
                <a:gd name="connsiteX1" fmla="*/ 896523 w 5966147"/>
                <a:gd name="connsiteY1" fmla="*/ 695987 h 747754"/>
                <a:gd name="connsiteX2" fmla="*/ 1686317 w 5966147"/>
                <a:gd name="connsiteY2" fmla="*/ 567925 h 747754"/>
                <a:gd name="connsiteX3" fmla="*/ 2294672 w 5966147"/>
                <a:gd name="connsiteY3" fmla="*/ 237097 h 747754"/>
                <a:gd name="connsiteX4" fmla="*/ 2572166 w 5966147"/>
                <a:gd name="connsiteY4" fmla="*/ 77020 h 747754"/>
                <a:gd name="connsiteX5" fmla="*/ 2849662 w 5966147"/>
                <a:gd name="connsiteY5" fmla="*/ 2317 h 747754"/>
                <a:gd name="connsiteX6" fmla="*/ 3073793 w 5966147"/>
                <a:gd name="connsiteY6" fmla="*/ 34332 h 747754"/>
                <a:gd name="connsiteX7" fmla="*/ 3351288 w 5966147"/>
                <a:gd name="connsiteY7" fmla="*/ 183738 h 747754"/>
                <a:gd name="connsiteX8" fmla="*/ 3746185 w 5966147"/>
                <a:gd name="connsiteY8" fmla="*/ 418519 h 747754"/>
                <a:gd name="connsiteX9" fmla="*/ 4173101 w 5966147"/>
                <a:gd name="connsiteY9" fmla="*/ 621284 h 747754"/>
                <a:gd name="connsiteX10" fmla="*/ 4674727 w 5966147"/>
                <a:gd name="connsiteY10" fmla="*/ 717331 h 747754"/>
                <a:gd name="connsiteX11" fmla="*/ 5966147 w 5966147"/>
                <a:gd name="connsiteY11" fmla="*/ 706659 h 74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66147" h="747754">
                  <a:moveTo>
                    <a:pt x="0" y="744024"/>
                  </a:moveTo>
                  <a:cubicBezTo>
                    <a:pt x="307735" y="759142"/>
                    <a:pt x="615470" y="725337"/>
                    <a:pt x="896523" y="695987"/>
                  </a:cubicBezTo>
                  <a:cubicBezTo>
                    <a:pt x="1177576" y="666637"/>
                    <a:pt x="1453292" y="644407"/>
                    <a:pt x="1686317" y="567925"/>
                  </a:cubicBezTo>
                  <a:cubicBezTo>
                    <a:pt x="1919342" y="491443"/>
                    <a:pt x="2147031" y="318914"/>
                    <a:pt x="2294672" y="237097"/>
                  </a:cubicBezTo>
                  <a:cubicBezTo>
                    <a:pt x="2442313" y="155280"/>
                    <a:pt x="2479668" y="116150"/>
                    <a:pt x="2572166" y="77020"/>
                  </a:cubicBezTo>
                  <a:cubicBezTo>
                    <a:pt x="2664664" y="37890"/>
                    <a:pt x="2766057" y="9432"/>
                    <a:pt x="2849662" y="2317"/>
                  </a:cubicBezTo>
                  <a:cubicBezTo>
                    <a:pt x="2933267" y="-4798"/>
                    <a:pt x="2990189" y="4095"/>
                    <a:pt x="3073793" y="34332"/>
                  </a:cubicBezTo>
                  <a:cubicBezTo>
                    <a:pt x="3157397" y="64569"/>
                    <a:pt x="3239223" y="119707"/>
                    <a:pt x="3351288" y="183738"/>
                  </a:cubicBezTo>
                  <a:cubicBezTo>
                    <a:pt x="3463353" y="247769"/>
                    <a:pt x="3609216" y="345595"/>
                    <a:pt x="3746185" y="418519"/>
                  </a:cubicBezTo>
                  <a:cubicBezTo>
                    <a:pt x="3883154" y="491443"/>
                    <a:pt x="4018344" y="571482"/>
                    <a:pt x="4173101" y="621284"/>
                  </a:cubicBezTo>
                  <a:cubicBezTo>
                    <a:pt x="4327858" y="671086"/>
                    <a:pt x="4375886" y="703102"/>
                    <a:pt x="4674727" y="717331"/>
                  </a:cubicBezTo>
                  <a:cubicBezTo>
                    <a:pt x="4973568" y="731560"/>
                    <a:pt x="5966147" y="706659"/>
                    <a:pt x="5966147" y="706659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prstClr val="black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 flipH="1">
              <a:off x="1905000" y="6097604"/>
              <a:ext cx="5512656" cy="0"/>
            </a:xfrm>
            <a:prstGeom prst="line">
              <a:avLst/>
            </a:prstGeom>
            <a:solidFill>
              <a:srgbClr val="FFFF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4"/>
          <p:cNvGrpSpPr/>
          <p:nvPr/>
        </p:nvGrpSpPr>
        <p:grpSpPr>
          <a:xfrm>
            <a:off x="6960456" y="3598239"/>
            <a:ext cx="1947921" cy="369332"/>
            <a:chOff x="5982384" y="5370096"/>
            <a:chExt cx="1947921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982384" y="5370096"/>
              <a:ext cx="1947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effect strength</a:t>
              </a: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7429662"/>
                </p:ext>
              </p:extLst>
            </p:nvPr>
          </p:nvGraphicFramePr>
          <p:xfrm>
            <a:off x="7658784" y="5384384"/>
            <a:ext cx="203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4" name="Equation" r:id="rId3" imgW="203040" imgH="330120" progId="Equation.DSMT4">
                    <p:embed/>
                  </p:oleObj>
                </mc:Choice>
                <mc:Fallback>
                  <p:oleObj name="Equation" r:id="rId3" imgW="20304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658784" y="5384384"/>
                          <a:ext cx="2032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783383"/>
              </p:ext>
            </p:extLst>
          </p:nvPr>
        </p:nvGraphicFramePr>
        <p:xfrm>
          <a:off x="7452297" y="2720858"/>
          <a:ext cx="135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5" name="Equation" r:id="rId5" imgW="1358640" imgH="457200" progId="Equation.DSMT4">
                  <p:embed/>
                </p:oleObj>
              </mc:Choice>
              <mc:Fallback>
                <p:oleObj name="Equation" r:id="rId5" imgW="1358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2297" y="2720858"/>
                        <a:ext cx="1358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128999"/>
              </p:ext>
            </p:extLst>
          </p:nvPr>
        </p:nvGraphicFramePr>
        <p:xfrm>
          <a:off x="7304493" y="1752600"/>
          <a:ext cx="596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6" name="Equation" r:id="rId7" imgW="596880" imgH="355320" progId="Equation.DSMT4">
                  <p:embed/>
                </p:oleObj>
              </mc:Choice>
              <mc:Fallback>
                <p:oleObj name="Equation" r:id="rId7" imgW="5968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04493" y="1752600"/>
                        <a:ext cx="596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46428" y="3200362"/>
            <a:ext cx="3589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Dependence of parameters on external information </a:t>
            </a:r>
            <a:r>
              <a:rPr lang="de-DE" sz="2000" b="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de-DE" sz="2000" b="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:</a:t>
            </a:r>
            <a:endParaRPr lang="en-US" sz="20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8328" y="6069297"/>
            <a:ext cx="832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0" dirty="0" err="1" smtClean="0">
                <a:solidFill>
                  <a:srgbClr val="008475"/>
                </a:solidFill>
                <a:latin typeface="Calibri"/>
                <a:cs typeface="+mn-cs"/>
              </a:rPr>
              <a:t>Hyperparameters</a:t>
            </a:r>
            <a:r>
              <a:rPr lang="en-US" sz="2000" b="0" dirty="0" smtClean="0">
                <a:solidFill>
                  <a:srgbClr val="008475"/>
                </a:solidFill>
                <a:latin typeface="Calibri"/>
                <a:cs typeface="+mn-cs"/>
              </a:rPr>
              <a:t>  </a:t>
            </a:r>
            <a:r>
              <a:rPr lang="en-US" sz="2000" b="0" i="1" dirty="0" smtClean="0">
                <a:solidFill>
                  <a:srgbClr val="008475"/>
                </a:solidFill>
                <a:latin typeface="Times New Roman"/>
                <a:cs typeface="Times New Roman"/>
              </a:rPr>
              <a:t>β</a:t>
            </a:r>
            <a:r>
              <a:rPr lang="en-US" sz="2000" b="0" i="1" baseline="-25000" dirty="0" smtClean="0">
                <a:solidFill>
                  <a:srgbClr val="008475"/>
                </a:solidFill>
                <a:latin typeface="Times New Roman"/>
                <a:cs typeface="Times New Roman"/>
              </a:rPr>
              <a:t>f</a:t>
            </a:r>
            <a:r>
              <a:rPr lang="en-US" sz="2000" b="0" dirty="0" smtClean="0">
                <a:solidFill>
                  <a:srgbClr val="008475"/>
                </a:solidFill>
                <a:latin typeface="Times New Roman"/>
                <a:cs typeface="Times New Roman"/>
              </a:rPr>
              <a:t>,</a:t>
            </a:r>
            <a:r>
              <a:rPr lang="en-US" sz="2000" b="0" i="1" dirty="0" smtClean="0">
                <a:solidFill>
                  <a:srgbClr val="008475"/>
                </a:solidFill>
                <a:latin typeface="Times New Roman"/>
                <a:cs typeface="Times New Roman"/>
              </a:rPr>
              <a:t> </a:t>
            </a:r>
            <a:r>
              <a:rPr lang="en-US" sz="2000" b="0" i="1" dirty="0" err="1" smtClean="0">
                <a:solidFill>
                  <a:srgbClr val="008475"/>
                </a:solidFill>
                <a:latin typeface="Times New Roman"/>
                <a:cs typeface="Times New Roman"/>
              </a:rPr>
              <a:t>γ</a:t>
            </a:r>
            <a:r>
              <a:rPr lang="en-US" sz="2000" b="0" i="1" baseline="-25000" dirty="0" err="1" smtClean="0">
                <a:solidFill>
                  <a:srgbClr val="008475"/>
                </a:solidFill>
                <a:latin typeface="Times New Roman"/>
                <a:cs typeface="Times New Roman"/>
              </a:rPr>
              <a:t>f</a:t>
            </a:r>
            <a:r>
              <a:rPr lang="en-US" sz="2000" b="0" i="1" dirty="0" smtClean="0">
                <a:solidFill>
                  <a:srgbClr val="008475"/>
                </a:solidFill>
                <a:latin typeface="Times New Roman"/>
                <a:cs typeface="Times New Roman"/>
              </a:rPr>
              <a:t>  </a:t>
            </a:r>
            <a:r>
              <a:rPr lang="en-US" sz="2000" b="0" dirty="0" smtClean="0">
                <a:solidFill>
                  <a:srgbClr val="008475"/>
                </a:solidFill>
                <a:latin typeface="Calibri"/>
                <a:cs typeface="+mn-cs"/>
              </a:rPr>
              <a:t>can be learnt from the data!</a:t>
            </a:r>
            <a:endParaRPr lang="en-US" sz="2000" b="0" dirty="0">
              <a:solidFill>
                <a:srgbClr val="008475"/>
              </a:solidFill>
              <a:latin typeface="Calibri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6800" y="2191548"/>
            <a:ext cx="2134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prior probability for causality</a:t>
            </a:r>
            <a:endParaRPr lang="en-US" sz="20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68455" y="2171125"/>
            <a:ext cx="1698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expected effect size</a:t>
            </a:r>
            <a:endParaRPr lang="en-US" sz="20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767099"/>
              </p:ext>
            </p:extLst>
          </p:nvPr>
        </p:nvGraphicFramePr>
        <p:xfrm>
          <a:off x="457200" y="1371600"/>
          <a:ext cx="453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7" name="Equation" r:id="rId9" imgW="4533840" imgH="457200" progId="Equation.DSMT4">
                  <p:embed/>
                </p:oleObj>
              </mc:Choice>
              <mc:Fallback>
                <p:oleObj name="Equation" r:id="rId9" imgW="4533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" y="1371600"/>
                        <a:ext cx="4533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Arrow Connector 47"/>
          <p:cNvCxnSpPr/>
          <p:nvPr/>
        </p:nvCxnSpPr>
        <p:spPr bwMode="auto">
          <a:xfrm flipV="1">
            <a:off x="2471470" y="1856179"/>
            <a:ext cx="0" cy="359558"/>
          </a:xfrm>
          <a:prstGeom prst="straightConnector1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4648200" y="1850242"/>
            <a:ext cx="0" cy="359558"/>
          </a:xfrm>
          <a:prstGeom prst="straightConnector1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057728"/>
              </p:ext>
            </p:extLst>
          </p:nvPr>
        </p:nvGraphicFramePr>
        <p:xfrm>
          <a:off x="476250" y="4116388"/>
          <a:ext cx="1739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8" name="Equation" r:id="rId11" imgW="1739880" imgH="685800" progId="Equation.DSMT4">
                  <p:embed/>
                </p:oleObj>
              </mc:Choice>
              <mc:Fallback>
                <p:oleObj name="Equation" r:id="rId11" imgW="17398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6250" y="4116388"/>
                        <a:ext cx="1739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824359"/>
              </p:ext>
            </p:extLst>
          </p:nvPr>
        </p:nvGraphicFramePr>
        <p:xfrm>
          <a:off x="457200" y="4911725"/>
          <a:ext cx="195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9" name="Equation" r:id="rId13" imgW="1955520" imgH="685800" progId="Equation.DSMT4">
                  <p:embed/>
                </p:oleObj>
              </mc:Choice>
              <mc:Fallback>
                <p:oleObj name="Equation" r:id="rId13" imgW="19555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7200" y="4911725"/>
                        <a:ext cx="19558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3124200" y="3810000"/>
            <a:ext cx="3035891" cy="1157057"/>
            <a:chOff x="4700223" y="4401580"/>
            <a:chExt cx="3035891" cy="1157057"/>
          </a:xfrm>
        </p:grpSpPr>
        <p:cxnSp>
          <p:nvCxnSpPr>
            <p:cNvPr id="36" name="Straight Connector 35"/>
            <p:cNvCxnSpPr/>
            <p:nvPr/>
          </p:nvCxnSpPr>
          <p:spPr bwMode="auto">
            <a:xfrm>
              <a:off x="4700223" y="5310987"/>
              <a:ext cx="2120699" cy="0"/>
            </a:xfrm>
            <a:prstGeom prst="line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5512449" y="4700457"/>
              <a:ext cx="0" cy="654412"/>
            </a:xfrm>
            <a:prstGeom prst="line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4714530" y="4785239"/>
              <a:ext cx="2106392" cy="0"/>
            </a:xfrm>
            <a:prstGeom prst="line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Freeform 38"/>
            <p:cNvSpPr/>
            <p:nvPr/>
          </p:nvSpPr>
          <p:spPr>
            <a:xfrm>
              <a:off x="4780192" y="4794706"/>
              <a:ext cx="2048021" cy="506533"/>
            </a:xfrm>
            <a:custGeom>
              <a:avLst/>
              <a:gdLst>
                <a:gd name="connsiteX0" fmla="*/ 0 w 1041400"/>
                <a:gd name="connsiteY0" fmla="*/ 755650 h 755650"/>
                <a:gd name="connsiteX1" fmla="*/ 1041400 w 1041400"/>
                <a:gd name="connsiteY1" fmla="*/ 0 h 755650"/>
                <a:gd name="connsiteX0" fmla="*/ 0 w 1041400"/>
                <a:gd name="connsiteY0" fmla="*/ 755650 h 755650"/>
                <a:gd name="connsiteX1" fmla="*/ 444500 w 1041400"/>
                <a:gd name="connsiteY1" fmla="*/ 222250 h 755650"/>
                <a:gd name="connsiteX2" fmla="*/ 1041400 w 1041400"/>
                <a:gd name="connsiteY2" fmla="*/ 0 h 755650"/>
                <a:gd name="connsiteX0" fmla="*/ 0 w 1041400"/>
                <a:gd name="connsiteY0" fmla="*/ 895350 h 895350"/>
                <a:gd name="connsiteX1" fmla="*/ 444500 w 1041400"/>
                <a:gd name="connsiteY1" fmla="*/ 361950 h 895350"/>
                <a:gd name="connsiteX2" fmla="*/ 685800 w 1041400"/>
                <a:gd name="connsiteY2" fmla="*/ 0 h 895350"/>
                <a:gd name="connsiteX3" fmla="*/ 1041400 w 1041400"/>
                <a:gd name="connsiteY3" fmla="*/ 139700 h 895350"/>
                <a:gd name="connsiteX0" fmla="*/ 0 w 1041400"/>
                <a:gd name="connsiteY0" fmla="*/ 959560 h 959560"/>
                <a:gd name="connsiteX1" fmla="*/ 444500 w 1041400"/>
                <a:gd name="connsiteY1" fmla="*/ 426160 h 959560"/>
                <a:gd name="connsiteX2" fmla="*/ 685800 w 1041400"/>
                <a:gd name="connsiteY2" fmla="*/ 64210 h 959560"/>
                <a:gd name="connsiteX3" fmla="*/ 1041400 w 1041400"/>
                <a:gd name="connsiteY3" fmla="*/ 203910 h 959560"/>
                <a:gd name="connsiteX0" fmla="*/ 0 w 1041400"/>
                <a:gd name="connsiteY0" fmla="*/ 895350 h 895350"/>
                <a:gd name="connsiteX1" fmla="*/ 444500 w 1041400"/>
                <a:gd name="connsiteY1" fmla="*/ 361950 h 895350"/>
                <a:gd name="connsiteX2" fmla="*/ 685800 w 1041400"/>
                <a:gd name="connsiteY2" fmla="*/ 0 h 895350"/>
                <a:gd name="connsiteX3" fmla="*/ 1041400 w 1041400"/>
                <a:gd name="connsiteY3" fmla="*/ 139700 h 895350"/>
                <a:gd name="connsiteX0" fmla="*/ 0 w 1041400"/>
                <a:gd name="connsiteY0" fmla="*/ 939830 h 939830"/>
                <a:gd name="connsiteX1" fmla="*/ 444500 w 1041400"/>
                <a:gd name="connsiteY1" fmla="*/ 406430 h 939830"/>
                <a:gd name="connsiteX2" fmla="*/ 685800 w 1041400"/>
                <a:gd name="connsiteY2" fmla="*/ 44480 h 939830"/>
                <a:gd name="connsiteX3" fmla="*/ 1041400 w 1041400"/>
                <a:gd name="connsiteY3" fmla="*/ 184180 h 939830"/>
                <a:gd name="connsiteX0" fmla="*/ 0 w 1041400"/>
                <a:gd name="connsiteY0" fmla="*/ 939830 h 939830"/>
                <a:gd name="connsiteX1" fmla="*/ 444500 w 1041400"/>
                <a:gd name="connsiteY1" fmla="*/ 406430 h 939830"/>
                <a:gd name="connsiteX2" fmla="*/ 685800 w 1041400"/>
                <a:gd name="connsiteY2" fmla="*/ 44480 h 939830"/>
                <a:gd name="connsiteX3" fmla="*/ 1041400 w 1041400"/>
                <a:gd name="connsiteY3" fmla="*/ 184180 h 939830"/>
                <a:gd name="connsiteX0" fmla="*/ 0 w 1041400"/>
                <a:gd name="connsiteY0" fmla="*/ 896202 h 896202"/>
                <a:gd name="connsiteX1" fmla="*/ 444500 w 1041400"/>
                <a:gd name="connsiteY1" fmla="*/ 362802 h 896202"/>
                <a:gd name="connsiteX2" fmla="*/ 685800 w 1041400"/>
                <a:gd name="connsiteY2" fmla="*/ 852 h 896202"/>
                <a:gd name="connsiteX3" fmla="*/ 1041400 w 1041400"/>
                <a:gd name="connsiteY3" fmla="*/ 140552 h 896202"/>
                <a:gd name="connsiteX0" fmla="*/ 0 w 1041400"/>
                <a:gd name="connsiteY0" fmla="*/ 917495 h 917495"/>
                <a:gd name="connsiteX1" fmla="*/ 635000 w 1041400"/>
                <a:gd name="connsiteY1" fmla="*/ 663495 h 917495"/>
                <a:gd name="connsiteX2" fmla="*/ 685800 w 1041400"/>
                <a:gd name="connsiteY2" fmla="*/ 22145 h 917495"/>
                <a:gd name="connsiteX3" fmla="*/ 1041400 w 1041400"/>
                <a:gd name="connsiteY3" fmla="*/ 161845 h 917495"/>
                <a:gd name="connsiteX0" fmla="*/ 0 w 2489200"/>
                <a:gd name="connsiteY0" fmla="*/ 961945 h 961945"/>
                <a:gd name="connsiteX1" fmla="*/ 2082800 w 2489200"/>
                <a:gd name="connsiteY1" fmla="*/ 663495 h 961945"/>
                <a:gd name="connsiteX2" fmla="*/ 2133600 w 2489200"/>
                <a:gd name="connsiteY2" fmla="*/ 22145 h 961945"/>
                <a:gd name="connsiteX3" fmla="*/ 2489200 w 2489200"/>
                <a:gd name="connsiteY3" fmla="*/ 161845 h 961945"/>
                <a:gd name="connsiteX0" fmla="*/ 0 w 2489200"/>
                <a:gd name="connsiteY0" fmla="*/ 961945 h 963635"/>
                <a:gd name="connsiteX1" fmla="*/ 2082800 w 2489200"/>
                <a:gd name="connsiteY1" fmla="*/ 663495 h 963635"/>
                <a:gd name="connsiteX2" fmla="*/ 2133600 w 2489200"/>
                <a:gd name="connsiteY2" fmla="*/ 22145 h 963635"/>
                <a:gd name="connsiteX3" fmla="*/ 2489200 w 2489200"/>
                <a:gd name="connsiteY3" fmla="*/ 161845 h 963635"/>
                <a:gd name="connsiteX0" fmla="*/ 0 w 2489200"/>
                <a:gd name="connsiteY0" fmla="*/ 961945 h 961945"/>
                <a:gd name="connsiteX1" fmla="*/ 1301750 w 2489200"/>
                <a:gd name="connsiteY1" fmla="*/ 917496 h 961945"/>
                <a:gd name="connsiteX2" fmla="*/ 2082800 w 2489200"/>
                <a:gd name="connsiteY2" fmla="*/ 663495 h 961945"/>
                <a:gd name="connsiteX3" fmla="*/ 2133600 w 2489200"/>
                <a:gd name="connsiteY3" fmla="*/ 22145 h 961945"/>
                <a:gd name="connsiteX4" fmla="*/ 2489200 w 2489200"/>
                <a:gd name="connsiteY4" fmla="*/ 161845 h 961945"/>
                <a:gd name="connsiteX0" fmla="*/ 0 w 2489200"/>
                <a:gd name="connsiteY0" fmla="*/ 962338 h 962338"/>
                <a:gd name="connsiteX1" fmla="*/ 1301750 w 2489200"/>
                <a:gd name="connsiteY1" fmla="*/ 917889 h 962338"/>
                <a:gd name="connsiteX2" fmla="*/ 2133600 w 2489200"/>
                <a:gd name="connsiteY2" fmla="*/ 670238 h 962338"/>
                <a:gd name="connsiteX3" fmla="*/ 2133600 w 2489200"/>
                <a:gd name="connsiteY3" fmla="*/ 22538 h 962338"/>
                <a:gd name="connsiteX4" fmla="*/ 2489200 w 2489200"/>
                <a:gd name="connsiteY4" fmla="*/ 162238 h 962338"/>
                <a:gd name="connsiteX0" fmla="*/ 0 w 2489200"/>
                <a:gd name="connsiteY0" fmla="*/ 962338 h 962338"/>
                <a:gd name="connsiteX1" fmla="*/ 1301750 w 2489200"/>
                <a:gd name="connsiteY1" fmla="*/ 917889 h 962338"/>
                <a:gd name="connsiteX2" fmla="*/ 2133600 w 2489200"/>
                <a:gd name="connsiteY2" fmla="*/ 670238 h 962338"/>
                <a:gd name="connsiteX3" fmla="*/ 2133600 w 2489200"/>
                <a:gd name="connsiteY3" fmla="*/ 22538 h 962338"/>
                <a:gd name="connsiteX4" fmla="*/ 2489200 w 2489200"/>
                <a:gd name="connsiteY4" fmla="*/ 162238 h 962338"/>
                <a:gd name="connsiteX0" fmla="*/ 0 w 5581650"/>
                <a:gd name="connsiteY0" fmla="*/ 1755101 h 1755101"/>
                <a:gd name="connsiteX1" fmla="*/ 1301750 w 5581650"/>
                <a:gd name="connsiteY1" fmla="*/ 1710652 h 1755101"/>
                <a:gd name="connsiteX2" fmla="*/ 2133600 w 5581650"/>
                <a:gd name="connsiteY2" fmla="*/ 1463001 h 1755101"/>
                <a:gd name="connsiteX3" fmla="*/ 2133600 w 5581650"/>
                <a:gd name="connsiteY3" fmla="*/ 815301 h 1755101"/>
                <a:gd name="connsiteX4" fmla="*/ 5581650 w 5581650"/>
                <a:gd name="connsiteY4" fmla="*/ 2501 h 1755101"/>
                <a:gd name="connsiteX0" fmla="*/ 0 w 5581650"/>
                <a:gd name="connsiteY0" fmla="*/ 1752877 h 1752877"/>
                <a:gd name="connsiteX1" fmla="*/ 1301750 w 5581650"/>
                <a:gd name="connsiteY1" fmla="*/ 1708428 h 1752877"/>
                <a:gd name="connsiteX2" fmla="*/ 2133600 w 5581650"/>
                <a:gd name="connsiteY2" fmla="*/ 1460777 h 1752877"/>
                <a:gd name="connsiteX3" fmla="*/ 2133600 w 5581650"/>
                <a:gd name="connsiteY3" fmla="*/ 813077 h 1752877"/>
                <a:gd name="connsiteX4" fmla="*/ 5581650 w 5581650"/>
                <a:gd name="connsiteY4" fmla="*/ 277 h 1752877"/>
                <a:gd name="connsiteX0" fmla="*/ 0 w 5581650"/>
                <a:gd name="connsiteY0" fmla="*/ 1752917 h 1752917"/>
                <a:gd name="connsiteX1" fmla="*/ 1301750 w 5581650"/>
                <a:gd name="connsiteY1" fmla="*/ 1708468 h 1752917"/>
                <a:gd name="connsiteX2" fmla="*/ 2133600 w 5581650"/>
                <a:gd name="connsiteY2" fmla="*/ 1460817 h 1752917"/>
                <a:gd name="connsiteX3" fmla="*/ 2933700 w 5581650"/>
                <a:gd name="connsiteY3" fmla="*/ 736917 h 1752917"/>
                <a:gd name="connsiteX4" fmla="*/ 5581650 w 5581650"/>
                <a:gd name="connsiteY4" fmla="*/ 317 h 1752917"/>
                <a:gd name="connsiteX0" fmla="*/ 0 w 5581650"/>
                <a:gd name="connsiteY0" fmla="*/ 1753032 h 1753032"/>
                <a:gd name="connsiteX1" fmla="*/ 1301750 w 5581650"/>
                <a:gd name="connsiteY1" fmla="*/ 1708583 h 1753032"/>
                <a:gd name="connsiteX2" fmla="*/ 2133600 w 5581650"/>
                <a:gd name="connsiteY2" fmla="*/ 1460932 h 1753032"/>
                <a:gd name="connsiteX3" fmla="*/ 2933700 w 5581650"/>
                <a:gd name="connsiteY3" fmla="*/ 737032 h 1753032"/>
                <a:gd name="connsiteX4" fmla="*/ 5581650 w 5581650"/>
                <a:gd name="connsiteY4" fmla="*/ 432 h 1753032"/>
                <a:gd name="connsiteX0" fmla="*/ 0 w 5581650"/>
                <a:gd name="connsiteY0" fmla="*/ 1753808 h 1753808"/>
                <a:gd name="connsiteX1" fmla="*/ 1301750 w 5581650"/>
                <a:gd name="connsiteY1" fmla="*/ 1709359 h 1753808"/>
                <a:gd name="connsiteX2" fmla="*/ 2133600 w 5581650"/>
                <a:gd name="connsiteY2" fmla="*/ 1461708 h 1753808"/>
                <a:gd name="connsiteX3" fmla="*/ 2933700 w 5581650"/>
                <a:gd name="connsiteY3" fmla="*/ 737808 h 1753808"/>
                <a:gd name="connsiteX4" fmla="*/ 4013200 w 5581650"/>
                <a:gd name="connsiteY4" fmla="*/ 58360 h 1753808"/>
                <a:gd name="connsiteX5" fmla="*/ 5581650 w 5581650"/>
                <a:gd name="connsiteY5" fmla="*/ 1208 h 1753808"/>
                <a:gd name="connsiteX0" fmla="*/ 0 w 5581650"/>
                <a:gd name="connsiteY0" fmla="*/ 1753808 h 1753808"/>
                <a:gd name="connsiteX1" fmla="*/ 1301750 w 5581650"/>
                <a:gd name="connsiteY1" fmla="*/ 1709359 h 1753808"/>
                <a:gd name="connsiteX2" fmla="*/ 2133600 w 5581650"/>
                <a:gd name="connsiteY2" fmla="*/ 1461708 h 1753808"/>
                <a:gd name="connsiteX3" fmla="*/ 2965450 w 5581650"/>
                <a:gd name="connsiteY3" fmla="*/ 788608 h 1753808"/>
                <a:gd name="connsiteX4" fmla="*/ 4013200 w 5581650"/>
                <a:gd name="connsiteY4" fmla="*/ 58360 h 1753808"/>
                <a:gd name="connsiteX5" fmla="*/ 5581650 w 5581650"/>
                <a:gd name="connsiteY5" fmla="*/ 1208 h 1753808"/>
                <a:gd name="connsiteX0" fmla="*/ 0 w 5581650"/>
                <a:gd name="connsiteY0" fmla="*/ 1753808 h 1753808"/>
                <a:gd name="connsiteX1" fmla="*/ 1301750 w 5581650"/>
                <a:gd name="connsiteY1" fmla="*/ 1709359 h 1753808"/>
                <a:gd name="connsiteX2" fmla="*/ 2133600 w 5581650"/>
                <a:gd name="connsiteY2" fmla="*/ 1461708 h 1753808"/>
                <a:gd name="connsiteX3" fmla="*/ 2965450 w 5581650"/>
                <a:gd name="connsiteY3" fmla="*/ 788608 h 1753808"/>
                <a:gd name="connsiteX4" fmla="*/ 4013200 w 5581650"/>
                <a:gd name="connsiteY4" fmla="*/ 58360 h 1753808"/>
                <a:gd name="connsiteX5" fmla="*/ 5581650 w 5581650"/>
                <a:gd name="connsiteY5" fmla="*/ 1208 h 1753808"/>
                <a:gd name="connsiteX0" fmla="*/ 0 w 5581650"/>
                <a:gd name="connsiteY0" fmla="*/ 1753808 h 1753808"/>
                <a:gd name="connsiteX1" fmla="*/ 1301750 w 5581650"/>
                <a:gd name="connsiteY1" fmla="*/ 1709359 h 1753808"/>
                <a:gd name="connsiteX2" fmla="*/ 2184400 w 5581650"/>
                <a:gd name="connsiteY2" fmla="*/ 1512508 h 1753808"/>
                <a:gd name="connsiteX3" fmla="*/ 2965450 w 5581650"/>
                <a:gd name="connsiteY3" fmla="*/ 788608 h 1753808"/>
                <a:gd name="connsiteX4" fmla="*/ 4013200 w 5581650"/>
                <a:gd name="connsiteY4" fmla="*/ 58360 h 1753808"/>
                <a:gd name="connsiteX5" fmla="*/ 5581650 w 5581650"/>
                <a:gd name="connsiteY5" fmla="*/ 1208 h 1753808"/>
                <a:gd name="connsiteX0" fmla="*/ 0 w 5581650"/>
                <a:gd name="connsiteY0" fmla="*/ 1753808 h 1777328"/>
                <a:gd name="connsiteX1" fmla="*/ 1301750 w 5581650"/>
                <a:gd name="connsiteY1" fmla="*/ 1760159 h 1777328"/>
                <a:gd name="connsiteX2" fmla="*/ 2184400 w 5581650"/>
                <a:gd name="connsiteY2" fmla="*/ 1512508 h 1777328"/>
                <a:gd name="connsiteX3" fmla="*/ 2965450 w 5581650"/>
                <a:gd name="connsiteY3" fmla="*/ 788608 h 1777328"/>
                <a:gd name="connsiteX4" fmla="*/ 4013200 w 5581650"/>
                <a:gd name="connsiteY4" fmla="*/ 58360 h 1777328"/>
                <a:gd name="connsiteX5" fmla="*/ 5581650 w 5581650"/>
                <a:gd name="connsiteY5" fmla="*/ 1208 h 1777328"/>
                <a:gd name="connsiteX0" fmla="*/ 0 w 5568950"/>
                <a:gd name="connsiteY0" fmla="*/ 1785558 h 1785558"/>
                <a:gd name="connsiteX1" fmla="*/ 1289050 w 5568950"/>
                <a:gd name="connsiteY1" fmla="*/ 1760159 h 1785558"/>
                <a:gd name="connsiteX2" fmla="*/ 2171700 w 5568950"/>
                <a:gd name="connsiteY2" fmla="*/ 1512508 h 1785558"/>
                <a:gd name="connsiteX3" fmla="*/ 2952750 w 5568950"/>
                <a:gd name="connsiteY3" fmla="*/ 788608 h 1785558"/>
                <a:gd name="connsiteX4" fmla="*/ 4000500 w 5568950"/>
                <a:gd name="connsiteY4" fmla="*/ 58360 h 1785558"/>
                <a:gd name="connsiteX5" fmla="*/ 5568950 w 5568950"/>
                <a:gd name="connsiteY5" fmla="*/ 1208 h 1785558"/>
                <a:gd name="connsiteX0" fmla="*/ 0 w 5568950"/>
                <a:gd name="connsiteY0" fmla="*/ 1785558 h 1791115"/>
                <a:gd name="connsiteX1" fmla="*/ 1289050 w 5568950"/>
                <a:gd name="connsiteY1" fmla="*/ 1760159 h 1791115"/>
                <a:gd name="connsiteX2" fmla="*/ 2171700 w 5568950"/>
                <a:gd name="connsiteY2" fmla="*/ 1512508 h 1791115"/>
                <a:gd name="connsiteX3" fmla="*/ 2952750 w 5568950"/>
                <a:gd name="connsiteY3" fmla="*/ 788608 h 1791115"/>
                <a:gd name="connsiteX4" fmla="*/ 4000500 w 5568950"/>
                <a:gd name="connsiteY4" fmla="*/ 58360 h 1791115"/>
                <a:gd name="connsiteX5" fmla="*/ 5568950 w 5568950"/>
                <a:gd name="connsiteY5" fmla="*/ 1208 h 1791115"/>
                <a:gd name="connsiteX0" fmla="*/ 0 w 5568950"/>
                <a:gd name="connsiteY0" fmla="*/ 1785558 h 1791115"/>
                <a:gd name="connsiteX1" fmla="*/ 1289050 w 5568950"/>
                <a:gd name="connsiteY1" fmla="*/ 1760159 h 1791115"/>
                <a:gd name="connsiteX2" fmla="*/ 2171700 w 5568950"/>
                <a:gd name="connsiteY2" fmla="*/ 1512508 h 1791115"/>
                <a:gd name="connsiteX3" fmla="*/ 2628900 w 5568950"/>
                <a:gd name="connsiteY3" fmla="*/ 1131510 h 1791115"/>
                <a:gd name="connsiteX4" fmla="*/ 2952750 w 5568950"/>
                <a:gd name="connsiteY4" fmla="*/ 788608 h 1791115"/>
                <a:gd name="connsiteX5" fmla="*/ 4000500 w 5568950"/>
                <a:gd name="connsiteY5" fmla="*/ 58360 h 1791115"/>
                <a:gd name="connsiteX6" fmla="*/ 5568950 w 5568950"/>
                <a:gd name="connsiteY6" fmla="*/ 1208 h 1791115"/>
                <a:gd name="connsiteX0" fmla="*/ 0 w 5568950"/>
                <a:gd name="connsiteY0" fmla="*/ 1784350 h 1789907"/>
                <a:gd name="connsiteX1" fmla="*/ 1289050 w 5568950"/>
                <a:gd name="connsiteY1" fmla="*/ 1758951 h 1789907"/>
                <a:gd name="connsiteX2" fmla="*/ 2171700 w 5568950"/>
                <a:gd name="connsiteY2" fmla="*/ 1511300 h 1789907"/>
                <a:gd name="connsiteX3" fmla="*/ 2628900 w 5568950"/>
                <a:gd name="connsiteY3" fmla="*/ 1130302 h 1789907"/>
                <a:gd name="connsiteX4" fmla="*/ 2952750 w 5568950"/>
                <a:gd name="connsiteY4" fmla="*/ 787400 h 1789907"/>
                <a:gd name="connsiteX5" fmla="*/ 4000500 w 5568950"/>
                <a:gd name="connsiteY5" fmla="*/ 101602 h 1789907"/>
                <a:gd name="connsiteX6" fmla="*/ 5568950 w 5568950"/>
                <a:gd name="connsiteY6" fmla="*/ 0 h 1789907"/>
                <a:gd name="connsiteX0" fmla="*/ 0 w 5568950"/>
                <a:gd name="connsiteY0" fmla="*/ 1784350 h 1789907"/>
                <a:gd name="connsiteX1" fmla="*/ 1289050 w 5568950"/>
                <a:gd name="connsiteY1" fmla="*/ 1758951 h 1789907"/>
                <a:gd name="connsiteX2" fmla="*/ 2171700 w 5568950"/>
                <a:gd name="connsiteY2" fmla="*/ 1511300 h 1789907"/>
                <a:gd name="connsiteX3" fmla="*/ 2628900 w 5568950"/>
                <a:gd name="connsiteY3" fmla="*/ 1130302 h 1789907"/>
                <a:gd name="connsiteX4" fmla="*/ 2952750 w 5568950"/>
                <a:gd name="connsiteY4" fmla="*/ 787400 h 1789907"/>
                <a:gd name="connsiteX5" fmla="*/ 3390900 w 5568950"/>
                <a:gd name="connsiteY5" fmla="*/ 381002 h 1789907"/>
                <a:gd name="connsiteX6" fmla="*/ 4000500 w 5568950"/>
                <a:gd name="connsiteY6" fmla="*/ 101602 h 1789907"/>
                <a:gd name="connsiteX7" fmla="*/ 5568950 w 5568950"/>
                <a:gd name="connsiteY7" fmla="*/ 0 h 1789907"/>
                <a:gd name="connsiteX0" fmla="*/ 0 w 5702300"/>
                <a:gd name="connsiteY0" fmla="*/ 1778000 h 1783557"/>
                <a:gd name="connsiteX1" fmla="*/ 1289050 w 5702300"/>
                <a:gd name="connsiteY1" fmla="*/ 1752601 h 1783557"/>
                <a:gd name="connsiteX2" fmla="*/ 2171700 w 5702300"/>
                <a:gd name="connsiteY2" fmla="*/ 1504950 h 1783557"/>
                <a:gd name="connsiteX3" fmla="*/ 2628900 w 5702300"/>
                <a:gd name="connsiteY3" fmla="*/ 1123952 h 1783557"/>
                <a:gd name="connsiteX4" fmla="*/ 2952750 w 5702300"/>
                <a:gd name="connsiteY4" fmla="*/ 781050 h 1783557"/>
                <a:gd name="connsiteX5" fmla="*/ 3390900 w 5702300"/>
                <a:gd name="connsiteY5" fmla="*/ 374652 h 1783557"/>
                <a:gd name="connsiteX6" fmla="*/ 4000500 w 5702300"/>
                <a:gd name="connsiteY6" fmla="*/ 95252 h 1783557"/>
                <a:gd name="connsiteX7" fmla="*/ 5702300 w 5702300"/>
                <a:gd name="connsiteY7" fmla="*/ 0 h 1783557"/>
                <a:gd name="connsiteX0" fmla="*/ 0 w 5702300"/>
                <a:gd name="connsiteY0" fmla="*/ 1778000 h 1783557"/>
                <a:gd name="connsiteX1" fmla="*/ 1289050 w 5702300"/>
                <a:gd name="connsiteY1" fmla="*/ 1752601 h 1783557"/>
                <a:gd name="connsiteX2" fmla="*/ 2171700 w 5702300"/>
                <a:gd name="connsiteY2" fmla="*/ 1504950 h 1783557"/>
                <a:gd name="connsiteX3" fmla="*/ 2628900 w 5702300"/>
                <a:gd name="connsiteY3" fmla="*/ 1123952 h 1783557"/>
                <a:gd name="connsiteX4" fmla="*/ 2952750 w 5702300"/>
                <a:gd name="connsiteY4" fmla="*/ 781050 h 1783557"/>
                <a:gd name="connsiteX5" fmla="*/ 3390900 w 5702300"/>
                <a:gd name="connsiteY5" fmla="*/ 374652 h 1783557"/>
                <a:gd name="connsiteX6" fmla="*/ 4000500 w 5702300"/>
                <a:gd name="connsiteY6" fmla="*/ 95252 h 1783557"/>
                <a:gd name="connsiteX7" fmla="*/ 5702300 w 5702300"/>
                <a:gd name="connsiteY7" fmla="*/ 0 h 1783557"/>
                <a:gd name="connsiteX0" fmla="*/ 0 w 5702300"/>
                <a:gd name="connsiteY0" fmla="*/ 1778000 h 1783557"/>
                <a:gd name="connsiteX1" fmla="*/ 1289050 w 5702300"/>
                <a:gd name="connsiteY1" fmla="*/ 1752601 h 1783557"/>
                <a:gd name="connsiteX2" fmla="*/ 1746250 w 5702300"/>
                <a:gd name="connsiteY2" fmla="*/ 1682752 h 1783557"/>
                <a:gd name="connsiteX3" fmla="*/ 2171700 w 5702300"/>
                <a:gd name="connsiteY3" fmla="*/ 1504950 h 1783557"/>
                <a:gd name="connsiteX4" fmla="*/ 2628900 w 5702300"/>
                <a:gd name="connsiteY4" fmla="*/ 1123952 h 1783557"/>
                <a:gd name="connsiteX5" fmla="*/ 2952750 w 5702300"/>
                <a:gd name="connsiteY5" fmla="*/ 781050 h 1783557"/>
                <a:gd name="connsiteX6" fmla="*/ 3390900 w 5702300"/>
                <a:gd name="connsiteY6" fmla="*/ 374652 h 1783557"/>
                <a:gd name="connsiteX7" fmla="*/ 4000500 w 5702300"/>
                <a:gd name="connsiteY7" fmla="*/ 95252 h 1783557"/>
                <a:gd name="connsiteX8" fmla="*/ 5702300 w 5702300"/>
                <a:gd name="connsiteY8" fmla="*/ 0 h 17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2300" h="1783557">
                  <a:moveTo>
                    <a:pt x="0" y="1778000"/>
                  </a:moveTo>
                  <a:cubicBezTo>
                    <a:pt x="212725" y="1776942"/>
                    <a:pt x="941917" y="1802343"/>
                    <a:pt x="1289050" y="1752601"/>
                  </a:cubicBezTo>
                  <a:cubicBezTo>
                    <a:pt x="1577975" y="1733551"/>
                    <a:pt x="1599142" y="1724027"/>
                    <a:pt x="1746250" y="1682752"/>
                  </a:cubicBezTo>
                  <a:cubicBezTo>
                    <a:pt x="1893358" y="1641477"/>
                    <a:pt x="2024592" y="1598083"/>
                    <a:pt x="2171700" y="1504950"/>
                  </a:cubicBezTo>
                  <a:cubicBezTo>
                    <a:pt x="2318808" y="1411817"/>
                    <a:pt x="2498725" y="1244602"/>
                    <a:pt x="2628900" y="1123952"/>
                  </a:cubicBezTo>
                  <a:cubicBezTo>
                    <a:pt x="2759075" y="1003302"/>
                    <a:pt x="2825750" y="905933"/>
                    <a:pt x="2952750" y="781050"/>
                  </a:cubicBezTo>
                  <a:cubicBezTo>
                    <a:pt x="3079750" y="656167"/>
                    <a:pt x="3216275" y="488952"/>
                    <a:pt x="3390900" y="374652"/>
                  </a:cubicBezTo>
                  <a:cubicBezTo>
                    <a:pt x="3565525" y="260352"/>
                    <a:pt x="3640667" y="161927"/>
                    <a:pt x="4000500" y="95252"/>
                  </a:cubicBezTo>
                  <a:cubicBezTo>
                    <a:pt x="4441825" y="-27515"/>
                    <a:pt x="5420784" y="7409"/>
                    <a:pt x="5702300" y="0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prstClr val="black"/>
                </a:solidFill>
              </a:endParaRPr>
            </a:p>
          </p:txBody>
        </p:sp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1830142"/>
                </p:ext>
              </p:extLst>
            </p:nvPr>
          </p:nvGraphicFramePr>
          <p:xfrm>
            <a:off x="5385046" y="4401580"/>
            <a:ext cx="313842" cy="363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0" name="Equation" r:id="rId15" imgW="165100" imgH="215900" progId="Equation.3">
                    <p:embed/>
                  </p:oleObj>
                </mc:Choice>
                <mc:Fallback>
                  <p:oleObj name="Equation" r:id="rId15" imgW="1651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385046" y="4401580"/>
                          <a:ext cx="313842" cy="3636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7862510"/>
                </p:ext>
              </p:extLst>
            </p:nvPr>
          </p:nvGraphicFramePr>
          <p:xfrm>
            <a:off x="6936014" y="5063337"/>
            <a:ext cx="8001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1" name="Equation" r:id="rId17" imgW="799920" imgH="495000" progId="Equation.DSMT4">
                    <p:embed/>
                  </p:oleObj>
                </mc:Choice>
                <mc:Fallback>
                  <p:oleObj name="Equation" r:id="rId17" imgW="79992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936014" y="5063337"/>
                          <a:ext cx="800100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Group 55"/>
          <p:cNvGrpSpPr/>
          <p:nvPr/>
        </p:nvGrpSpPr>
        <p:grpSpPr>
          <a:xfrm>
            <a:off x="3145476" y="4907607"/>
            <a:ext cx="3014615" cy="1030616"/>
            <a:chOff x="4700653" y="5364807"/>
            <a:chExt cx="3014615" cy="1030616"/>
          </a:xfrm>
        </p:grpSpPr>
        <p:cxnSp>
          <p:nvCxnSpPr>
            <p:cNvPr id="41" name="Straight Connector 40"/>
            <p:cNvCxnSpPr/>
            <p:nvPr/>
          </p:nvCxnSpPr>
          <p:spPr bwMode="auto">
            <a:xfrm>
              <a:off x="4700653" y="6103891"/>
              <a:ext cx="2120699" cy="0"/>
            </a:xfrm>
            <a:prstGeom prst="line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 flipV="1">
              <a:off x="5512879" y="5493361"/>
              <a:ext cx="0" cy="654412"/>
            </a:xfrm>
            <a:prstGeom prst="line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Freeform 43"/>
            <p:cNvSpPr/>
            <p:nvPr/>
          </p:nvSpPr>
          <p:spPr>
            <a:xfrm>
              <a:off x="4740275" y="5565775"/>
              <a:ext cx="2032000" cy="469900"/>
            </a:xfrm>
            <a:custGeom>
              <a:avLst/>
              <a:gdLst>
                <a:gd name="connsiteX0" fmla="*/ 0 w 1736725"/>
                <a:gd name="connsiteY0" fmla="*/ 1117600 h 1117600"/>
                <a:gd name="connsiteX1" fmla="*/ 346075 w 1736725"/>
                <a:gd name="connsiteY1" fmla="*/ 1092200 h 1117600"/>
                <a:gd name="connsiteX2" fmla="*/ 669925 w 1736725"/>
                <a:gd name="connsiteY2" fmla="*/ 1047750 h 1117600"/>
                <a:gd name="connsiteX3" fmla="*/ 987425 w 1736725"/>
                <a:gd name="connsiteY3" fmla="*/ 930275 h 1117600"/>
                <a:gd name="connsiteX4" fmla="*/ 1241425 w 1736725"/>
                <a:gd name="connsiteY4" fmla="*/ 730250 h 1117600"/>
                <a:gd name="connsiteX5" fmla="*/ 1517650 w 1736725"/>
                <a:gd name="connsiteY5" fmla="*/ 412750 h 1117600"/>
                <a:gd name="connsiteX6" fmla="*/ 1736725 w 1736725"/>
                <a:gd name="connsiteY6" fmla="*/ 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6725" h="1117600">
                  <a:moveTo>
                    <a:pt x="0" y="1117600"/>
                  </a:moveTo>
                  <a:lnTo>
                    <a:pt x="346075" y="1092200"/>
                  </a:lnTo>
                  <a:lnTo>
                    <a:pt x="669925" y="1047750"/>
                  </a:lnTo>
                  <a:lnTo>
                    <a:pt x="987425" y="930275"/>
                  </a:lnTo>
                  <a:lnTo>
                    <a:pt x="1241425" y="730250"/>
                  </a:lnTo>
                  <a:lnTo>
                    <a:pt x="1517650" y="412750"/>
                  </a:lnTo>
                  <a:lnTo>
                    <a:pt x="1736725" y="0"/>
                  </a:lnTo>
                </a:path>
              </a:pathLst>
            </a:custGeom>
            <a:ln w="38100" cmpd="sng">
              <a:solidFill>
                <a:srgbClr val="FF0000"/>
              </a:solidFill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prstClr val="black"/>
                </a:solidFill>
              </a:endParaRPr>
            </a:p>
          </p:txBody>
        </p:sp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785889"/>
                </p:ext>
              </p:extLst>
            </p:nvPr>
          </p:nvGraphicFramePr>
          <p:xfrm>
            <a:off x="5539890" y="5364807"/>
            <a:ext cx="385231" cy="405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2" name="Equation" r:id="rId19" imgW="203200" imgH="241300" progId="Equation.3">
                    <p:embed/>
                  </p:oleObj>
                </mc:Choice>
                <mc:Fallback>
                  <p:oleObj name="Equation" r:id="rId19" imgW="2032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539890" y="5364807"/>
                          <a:ext cx="385231" cy="4054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9250006"/>
                </p:ext>
              </p:extLst>
            </p:nvPr>
          </p:nvGraphicFramePr>
          <p:xfrm>
            <a:off x="6953268" y="5900123"/>
            <a:ext cx="7620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3" name="Equation" r:id="rId21" imgW="761760" imgH="495000" progId="Equation.3">
                    <p:embed/>
                  </p:oleObj>
                </mc:Choice>
                <mc:Fallback>
                  <p:oleObj name="Equation" r:id="rId21" imgW="761760" imgH="495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953268" y="5900123"/>
                          <a:ext cx="762000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99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on effect size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453121" y="1242057"/>
            <a:ext cx="3455256" cy="2356182"/>
            <a:chOff x="1376798" y="2157672"/>
            <a:chExt cx="6040858" cy="4119336"/>
          </a:xfrm>
        </p:grpSpPr>
        <p:cxnSp>
          <p:nvCxnSpPr>
            <p:cNvPr id="5" name="Straight Connector 4"/>
            <p:cNvCxnSpPr/>
            <p:nvPr/>
          </p:nvCxnSpPr>
          <p:spPr bwMode="auto">
            <a:xfrm flipV="1">
              <a:off x="4226460" y="2157672"/>
              <a:ext cx="1952" cy="4119336"/>
            </a:xfrm>
            <a:prstGeom prst="line">
              <a:avLst/>
            </a:prstGeom>
            <a:solidFill>
              <a:srgbClr val="FFFF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Freeform 5"/>
            <p:cNvSpPr/>
            <p:nvPr/>
          </p:nvSpPr>
          <p:spPr>
            <a:xfrm>
              <a:off x="1419047" y="2616562"/>
              <a:ext cx="5838762" cy="3454093"/>
            </a:xfrm>
            <a:custGeom>
              <a:avLst/>
              <a:gdLst>
                <a:gd name="connsiteX0" fmla="*/ 0 w 6414408"/>
                <a:gd name="connsiteY0" fmla="*/ 698639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591921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698639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709311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709311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0" fmla="*/ 0 w 5475194"/>
                <a:gd name="connsiteY0" fmla="*/ 709311 h 723082"/>
                <a:gd name="connsiteX1" fmla="*/ 896523 w 5475194"/>
                <a:gd name="connsiteY1" fmla="*/ 709311 h 723082"/>
                <a:gd name="connsiteX2" fmla="*/ 1686317 w 5475194"/>
                <a:gd name="connsiteY2" fmla="*/ 581249 h 723082"/>
                <a:gd name="connsiteX3" fmla="*/ 2294672 w 5475194"/>
                <a:gd name="connsiteY3" fmla="*/ 250421 h 723082"/>
                <a:gd name="connsiteX4" fmla="*/ 2561494 w 5475194"/>
                <a:gd name="connsiteY4" fmla="*/ 69000 h 723082"/>
                <a:gd name="connsiteX5" fmla="*/ 2849662 w 5475194"/>
                <a:gd name="connsiteY5" fmla="*/ 15641 h 723082"/>
                <a:gd name="connsiteX6" fmla="*/ 2956391 w 5475194"/>
                <a:gd name="connsiteY6" fmla="*/ 15641 h 723082"/>
                <a:gd name="connsiteX7" fmla="*/ 3351288 w 5475194"/>
                <a:gd name="connsiteY7" fmla="*/ 197062 h 723082"/>
                <a:gd name="connsiteX8" fmla="*/ 3746185 w 5475194"/>
                <a:gd name="connsiteY8" fmla="*/ 431843 h 723082"/>
                <a:gd name="connsiteX9" fmla="*/ 4173101 w 5475194"/>
                <a:gd name="connsiteY9" fmla="*/ 634608 h 723082"/>
                <a:gd name="connsiteX10" fmla="*/ 4674727 w 5475194"/>
                <a:gd name="connsiteY10" fmla="*/ 698639 h 723082"/>
                <a:gd name="connsiteX11" fmla="*/ 5475194 w 5475194"/>
                <a:gd name="connsiteY11" fmla="*/ 719983 h 723082"/>
                <a:gd name="connsiteX0" fmla="*/ 0 w 5870091"/>
                <a:gd name="connsiteY0" fmla="*/ 709311 h 723082"/>
                <a:gd name="connsiteX1" fmla="*/ 896523 w 5870091"/>
                <a:gd name="connsiteY1" fmla="*/ 709311 h 723082"/>
                <a:gd name="connsiteX2" fmla="*/ 1686317 w 5870091"/>
                <a:gd name="connsiteY2" fmla="*/ 581249 h 723082"/>
                <a:gd name="connsiteX3" fmla="*/ 2294672 w 5870091"/>
                <a:gd name="connsiteY3" fmla="*/ 250421 h 723082"/>
                <a:gd name="connsiteX4" fmla="*/ 2561494 w 5870091"/>
                <a:gd name="connsiteY4" fmla="*/ 69000 h 723082"/>
                <a:gd name="connsiteX5" fmla="*/ 2849662 w 5870091"/>
                <a:gd name="connsiteY5" fmla="*/ 15641 h 723082"/>
                <a:gd name="connsiteX6" fmla="*/ 2956391 w 5870091"/>
                <a:gd name="connsiteY6" fmla="*/ 15641 h 723082"/>
                <a:gd name="connsiteX7" fmla="*/ 3351288 w 5870091"/>
                <a:gd name="connsiteY7" fmla="*/ 197062 h 723082"/>
                <a:gd name="connsiteX8" fmla="*/ 3746185 w 5870091"/>
                <a:gd name="connsiteY8" fmla="*/ 431843 h 723082"/>
                <a:gd name="connsiteX9" fmla="*/ 4173101 w 5870091"/>
                <a:gd name="connsiteY9" fmla="*/ 634608 h 723082"/>
                <a:gd name="connsiteX10" fmla="*/ 4674727 w 5870091"/>
                <a:gd name="connsiteY10" fmla="*/ 698639 h 723082"/>
                <a:gd name="connsiteX11" fmla="*/ 5870091 w 5870091"/>
                <a:gd name="connsiteY11" fmla="*/ 719983 h 723082"/>
                <a:gd name="connsiteX0" fmla="*/ 0 w 5870091"/>
                <a:gd name="connsiteY0" fmla="*/ 709311 h 735046"/>
                <a:gd name="connsiteX1" fmla="*/ 896523 w 5870091"/>
                <a:gd name="connsiteY1" fmla="*/ 709311 h 735046"/>
                <a:gd name="connsiteX2" fmla="*/ 1686317 w 5870091"/>
                <a:gd name="connsiteY2" fmla="*/ 581249 h 735046"/>
                <a:gd name="connsiteX3" fmla="*/ 2294672 w 5870091"/>
                <a:gd name="connsiteY3" fmla="*/ 250421 h 735046"/>
                <a:gd name="connsiteX4" fmla="*/ 2561494 w 5870091"/>
                <a:gd name="connsiteY4" fmla="*/ 69000 h 735046"/>
                <a:gd name="connsiteX5" fmla="*/ 2849662 w 5870091"/>
                <a:gd name="connsiteY5" fmla="*/ 15641 h 735046"/>
                <a:gd name="connsiteX6" fmla="*/ 2956391 w 5870091"/>
                <a:gd name="connsiteY6" fmla="*/ 15641 h 735046"/>
                <a:gd name="connsiteX7" fmla="*/ 3351288 w 5870091"/>
                <a:gd name="connsiteY7" fmla="*/ 197062 h 735046"/>
                <a:gd name="connsiteX8" fmla="*/ 3746185 w 5870091"/>
                <a:gd name="connsiteY8" fmla="*/ 431843 h 735046"/>
                <a:gd name="connsiteX9" fmla="*/ 4173101 w 5870091"/>
                <a:gd name="connsiteY9" fmla="*/ 634608 h 735046"/>
                <a:gd name="connsiteX10" fmla="*/ 4674727 w 5870091"/>
                <a:gd name="connsiteY10" fmla="*/ 730655 h 735046"/>
                <a:gd name="connsiteX11" fmla="*/ 5870091 w 5870091"/>
                <a:gd name="connsiteY11" fmla="*/ 719983 h 735046"/>
                <a:gd name="connsiteX0" fmla="*/ 0 w 5966147"/>
                <a:gd name="connsiteY0" fmla="*/ 709311 h 735046"/>
                <a:gd name="connsiteX1" fmla="*/ 896523 w 5966147"/>
                <a:gd name="connsiteY1" fmla="*/ 709311 h 735046"/>
                <a:gd name="connsiteX2" fmla="*/ 1686317 w 5966147"/>
                <a:gd name="connsiteY2" fmla="*/ 581249 h 735046"/>
                <a:gd name="connsiteX3" fmla="*/ 2294672 w 5966147"/>
                <a:gd name="connsiteY3" fmla="*/ 250421 h 735046"/>
                <a:gd name="connsiteX4" fmla="*/ 2561494 w 5966147"/>
                <a:gd name="connsiteY4" fmla="*/ 69000 h 735046"/>
                <a:gd name="connsiteX5" fmla="*/ 2849662 w 5966147"/>
                <a:gd name="connsiteY5" fmla="*/ 15641 h 735046"/>
                <a:gd name="connsiteX6" fmla="*/ 2956391 w 5966147"/>
                <a:gd name="connsiteY6" fmla="*/ 15641 h 735046"/>
                <a:gd name="connsiteX7" fmla="*/ 3351288 w 5966147"/>
                <a:gd name="connsiteY7" fmla="*/ 197062 h 735046"/>
                <a:gd name="connsiteX8" fmla="*/ 3746185 w 5966147"/>
                <a:gd name="connsiteY8" fmla="*/ 431843 h 735046"/>
                <a:gd name="connsiteX9" fmla="*/ 4173101 w 5966147"/>
                <a:gd name="connsiteY9" fmla="*/ 634608 h 735046"/>
                <a:gd name="connsiteX10" fmla="*/ 4674727 w 5966147"/>
                <a:gd name="connsiteY10" fmla="*/ 730655 h 735046"/>
                <a:gd name="connsiteX11" fmla="*/ 5966147 w 5966147"/>
                <a:gd name="connsiteY11" fmla="*/ 719983 h 735046"/>
                <a:gd name="connsiteX0" fmla="*/ 0 w 5966147"/>
                <a:gd name="connsiteY0" fmla="*/ 710321 h 736056"/>
                <a:gd name="connsiteX1" fmla="*/ 896523 w 5966147"/>
                <a:gd name="connsiteY1" fmla="*/ 710321 h 736056"/>
                <a:gd name="connsiteX2" fmla="*/ 1686317 w 5966147"/>
                <a:gd name="connsiteY2" fmla="*/ 582259 h 736056"/>
                <a:gd name="connsiteX3" fmla="*/ 2294672 w 5966147"/>
                <a:gd name="connsiteY3" fmla="*/ 251431 h 736056"/>
                <a:gd name="connsiteX4" fmla="*/ 2572166 w 5966147"/>
                <a:gd name="connsiteY4" fmla="*/ 91354 h 736056"/>
                <a:gd name="connsiteX5" fmla="*/ 2849662 w 5966147"/>
                <a:gd name="connsiteY5" fmla="*/ 16651 h 736056"/>
                <a:gd name="connsiteX6" fmla="*/ 2956391 w 5966147"/>
                <a:gd name="connsiteY6" fmla="*/ 16651 h 736056"/>
                <a:gd name="connsiteX7" fmla="*/ 3351288 w 5966147"/>
                <a:gd name="connsiteY7" fmla="*/ 198072 h 736056"/>
                <a:gd name="connsiteX8" fmla="*/ 3746185 w 5966147"/>
                <a:gd name="connsiteY8" fmla="*/ 432853 h 736056"/>
                <a:gd name="connsiteX9" fmla="*/ 4173101 w 5966147"/>
                <a:gd name="connsiteY9" fmla="*/ 635618 h 736056"/>
                <a:gd name="connsiteX10" fmla="*/ 4674727 w 5966147"/>
                <a:gd name="connsiteY10" fmla="*/ 731665 h 736056"/>
                <a:gd name="connsiteX11" fmla="*/ 5966147 w 5966147"/>
                <a:gd name="connsiteY11" fmla="*/ 720993 h 736056"/>
                <a:gd name="connsiteX0" fmla="*/ 0 w 5966147"/>
                <a:gd name="connsiteY0" fmla="*/ 695987 h 721722"/>
                <a:gd name="connsiteX1" fmla="*/ 896523 w 5966147"/>
                <a:gd name="connsiteY1" fmla="*/ 695987 h 721722"/>
                <a:gd name="connsiteX2" fmla="*/ 1686317 w 5966147"/>
                <a:gd name="connsiteY2" fmla="*/ 567925 h 721722"/>
                <a:gd name="connsiteX3" fmla="*/ 2294672 w 5966147"/>
                <a:gd name="connsiteY3" fmla="*/ 237097 h 721722"/>
                <a:gd name="connsiteX4" fmla="*/ 2572166 w 5966147"/>
                <a:gd name="connsiteY4" fmla="*/ 77020 h 721722"/>
                <a:gd name="connsiteX5" fmla="*/ 2849662 w 5966147"/>
                <a:gd name="connsiteY5" fmla="*/ 2317 h 721722"/>
                <a:gd name="connsiteX6" fmla="*/ 3073793 w 5966147"/>
                <a:gd name="connsiteY6" fmla="*/ 34332 h 721722"/>
                <a:gd name="connsiteX7" fmla="*/ 3351288 w 5966147"/>
                <a:gd name="connsiteY7" fmla="*/ 183738 h 721722"/>
                <a:gd name="connsiteX8" fmla="*/ 3746185 w 5966147"/>
                <a:gd name="connsiteY8" fmla="*/ 418519 h 721722"/>
                <a:gd name="connsiteX9" fmla="*/ 4173101 w 5966147"/>
                <a:gd name="connsiteY9" fmla="*/ 621284 h 721722"/>
                <a:gd name="connsiteX10" fmla="*/ 4674727 w 5966147"/>
                <a:gd name="connsiteY10" fmla="*/ 717331 h 721722"/>
                <a:gd name="connsiteX11" fmla="*/ 5966147 w 5966147"/>
                <a:gd name="connsiteY11" fmla="*/ 706659 h 721722"/>
                <a:gd name="connsiteX0" fmla="*/ 0 w 6865931"/>
                <a:gd name="connsiteY0" fmla="*/ 695987 h 721722"/>
                <a:gd name="connsiteX1" fmla="*/ 1796307 w 6865931"/>
                <a:gd name="connsiteY1" fmla="*/ 695987 h 721722"/>
                <a:gd name="connsiteX2" fmla="*/ 2586101 w 6865931"/>
                <a:gd name="connsiteY2" fmla="*/ 567925 h 721722"/>
                <a:gd name="connsiteX3" fmla="*/ 3194456 w 6865931"/>
                <a:gd name="connsiteY3" fmla="*/ 237097 h 721722"/>
                <a:gd name="connsiteX4" fmla="*/ 3471950 w 6865931"/>
                <a:gd name="connsiteY4" fmla="*/ 77020 h 721722"/>
                <a:gd name="connsiteX5" fmla="*/ 3749446 w 6865931"/>
                <a:gd name="connsiteY5" fmla="*/ 2317 h 721722"/>
                <a:gd name="connsiteX6" fmla="*/ 3973577 w 6865931"/>
                <a:gd name="connsiteY6" fmla="*/ 34332 h 721722"/>
                <a:gd name="connsiteX7" fmla="*/ 4251072 w 6865931"/>
                <a:gd name="connsiteY7" fmla="*/ 183738 h 721722"/>
                <a:gd name="connsiteX8" fmla="*/ 4645969 w 6865931"/>
                <a:gd name="connsiteY8" fmla="*/ 418519 h 721722"/>
                <a:gd name="connsiteX9" fmla="*/ 5072885 w 6865931"/>
                <a:gd name="connsiteY9" fmla="*/ 621284 h 721722"/>
                <a:gd name="connsiteX10" fmla="*/ 5574511 w 6865931"/>
                <a:gd name="connsiteY10" fmla="*/ 717331 h 721722"/>
                <a:gd name="connsiteX11" fmla="*/ 6865931 w 6865931"/>
                <a:gd name="connsiteY11" fmla="*/ 706659 h 721722"/>
                <a:gd name="connsiteX0" fmla="*/ 0 w 6865931"/>
                <a:gd name="connsiteY0" fmla="*/ 695987 h 721722"/>
                <a:gd name="connsiteX1" fmla="*/ 1796307 w 6865931"/>
                <a:gd name="connsiteY1" fmla="*/ 695987 h 721722"/>
                <a:gd name="connsiteX2" fmla="*/ 2586101 w 6865931"/>
                <a:gd name="connsiteY2" fmla="*/ 567925 h 721722"/>
                <a:gd name="connsiteX3" fmla="*/ 3194456 w 6865931"/>
                <a:gd name="connsiteY3" fmla="*/ 237097 h 721722"/>
                <a:gd name="connsiteX4" fmla="*/ 3471950 w 6865931"/>
                <a:gd name="connsiteY4" fmla="*/ 77020 h 721722"/>
                <a:gd name="connsiteX5" fmla="*/ 3749446 w 6865931"/>
                <a:gd name="connsiteY5" fmla="*/ 2317 h 721722"/>
                <a:gd name="connsiteX6" fmla="*/ 3973577 w 6865931"/>
                <a:gd name="connsiteY6" fmla="*/ 34332 h 721722"/>
                <a:gd name="connsiteX7" fmla="*/ 4251072 w 6865931"/>
                <a:gd name="connsiteY7" fmla="*/ 183738 h 721722"/>
                <a:gd name="connsiteX8" fmla="*/ 4645969 w 6865931"/>
                <a:gd name="connsiteY8" fmla="*/ 418519 h 721722"/>
                <a:gd name="connsiteX9" fmla="*/ 5072885 w 6865931"/>
                <a:gd name="connsiteY9" fmla="*/ 621284 h 721722"/>
                <a:gd name="connsiteX10" fmla="*/ 5574511 w 6865931"/>
                <a:gd name="connsiteY10" fmla="*/ 717331 h 721722"/>
                <a:gd name="connsiteX11" fmla="*/ 6865931 w 6865931"/>
                <a:gd name="connsiteY11" fmla="*/ 706659 h 721722"/>
                <a:gd name="connsiteX0" fmla="*/ 0 w 6865931"/>
                <a:gd name="connsiteY0" fmla="*/ 695987 h 721722"/>
                <a:gd name="connsiteX1" fmla="*/ 1796307 w 6865931"/>
                <a:gd name="connsiteY1" fmla="*/ 695987 h 721722"/>
                <a:gd name="connsiteX2" fmla="*/ 2586101 w 6865931"/>
                <a:gd name="connsiteY2" fmla="*/ 567925 h 721722"/>
                <a:gd name="connsiteX3" fmla="*/ 3194456 w 6865931"/>
                <a:gd name="connsiteY3" fmla="*/ 237097 h 721722"/>
                <a:gd name="connsiteX4" fmla="*/ 3471950 w 6865931"/>
                <a:gd name="connsiteY4" fmla="*/ 77020 h 721722"/>
                <a:gd name="connsiteX5" fmla="*/ 3749446 w 6865931"/>
                <a:gd name="connsiteY5" fmla="*/ 2317 h 721722"/>
                <a:gd name="connsiteX6" fmla="*/ 3973577 w 6865931"/>
                <a:gd name="connsiteY6" fmla="*/ 34332 h 721722"/>
                <a:gd name="connsiteX7" fmla="*/ 4251072 w 6865931"/>
                <a:gd name="connsiteY7" fmla="*/ 183738 h 721722"/>
                <a:gd name="connsiteX8" fmla="*/ 4645969 w 6865931"/>
                <a:gd name="connsiteY8" fmla="*/ 418519 h 721722"/>
                <a:gd name="connsiteX9" fmla="*/ 5072885 w 6865931"/>
                <a:gd name="connsiteY9" fmla="*/ 621284 h 721722"/>
                <a:gd name="connsiteX10" fmla="*/ 5574511 w 6865931"/>
                <a:gd name="connsiteY10" fmla="*/ 717331 h 721722"/>
                <a:gd name="connsiteX11" fmla="*/ 6865931 w 6865931"/>
                <a:gd name="connsiteY11" fmla="*/ 706659 h 721722"/>
                <a:gd name="connsiteX0" fmla="*/ 0 w 6865931"/>
                <a:gd name="connsiteY0" fmla="*/ 695987 h 706659"/>
                <a:gd name="connsiteX1" fmla="*/ 1796307 w 6865931"/>
                <a:gd name="connsiteY1" fmla="*/ 695987 h 706659"/>
                <a:gd name="connsiteX2" fmla="*/ 2586101 w 6865931"/>
                <a:gd name="connsiteY2" fmla="*/ 567925 h 706659"/>
                <a:gd name="connsiteX3" fmla="*/ 3194456 w 6865931"/>
                <a:gd name="connsiteY3" fmla="*/ 237097 h 706659"/>
                <a:gd name="connsiteX4" fmla="*/ 3471950 w 6865931"/>
                <a:gd name="connsiteY4" fmla="*/ 77020 h 706659"/>
                <a:gd name="connsiteX5" fmla="*/ 3749446 w 6865931"/>
                <a:gd name="connsiteY5" fmla="*/ 2317 h 706659"/>
                <a:gd name="connsiteX6" fmla="*/ 3973577 w 6865931"/>
                <a:gd name="connsiteY6" fmla="*/ 34332 h 706659"/>
                <a:gd name="connsiteX7" fmla="*/ 4251072 w 6865931"/>
                <a:gd name="connsiteY7" fmla="*/ 183738 h 706659"/>
                <a:gd name="connsiteX8" fmla="*/ 4645969 w 6865931"/>
                <a:gd name="connsiteY8" fmla="*/ 418519 h 706659"/>
                <a:gd name="connsiteX9" fmla="*/ 5072885 w 6865931"/>
                <a:gd name="connsiteY9" fmla="*/ 621284 h 706659"/>
                <a:gd name="connsiteX10" fmla="*/ 5415726 w 6865931"/>
                <a:gd name="connsiteY10" fmla="*/ 690268 h 706659"/>
                <a:gd name="connsiteX11" fmla="*/ 6865931 w 6865931"/>
                <a:gd name="connsiteY11" fmla="*/ 706659 h 706659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5072885 w 7130571"/>
                <a:gd name="connsiteY9" fmla="*/ 621284 h 695992"/>
                <a:gd name="connsiteX10" fmla="*/ 5415726 w 7130571"/>
                <a:gd name="connsiteY10" fmla="*/ 690268 h 695992"/>
                <a:gd name="connsiteX11" fmla="*/ 7130571 w 7130571"/>
                <a:gd name="connsiteY11" fmla="*/ 689745 h 695992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5072885 w 7130571"/>
                <a:gd name="connsiteY9" fmla="*/ 621284 h 695992"/>
                <a:gd name="connsiteX10" fmla="*/ 5415726 w 7130571"/>
                <a:gd name="connsiteY10" fmla="*/ 690268 h 695992"/>
                <a:gd name="connsiteX11" fmla="*/ 7130571 w 7130571"/>
                <a:gd name="connsiteY11" fmla="*/ 689745 h 695992"/>
                <a:gd name="connsiteX0" fmla="*/ 0 w 7130571"/>
                <a:gd name="connsiteY0" fmla="*/ 695987 h 699252"/>
                <a:gd name="connsiteX1" fmla="*/ 1796307 w 7130571"/>
                <a:gd name="connsiteY1" fmla="*/ 695987 h 699252"/>
                <a:gd name="connsiteX2" fmla="*/ 2586101 w 7130571"/>
                <a:gd name="connsiteY2" fmla="*/ 567925 h 699252"/>
                <a:gd name="connsiteX3" fmla="*/ 3194456 w 7130571"/>
                <a:gd name="connsiteY3" fmla="*/ 237097 h 699252"/>
                <a:gd name="connsiteX4" fmla="*/ 3471950 w 7130571"/>
                <a:gd name="connsiteY4" fmla="*/ 77020 h 699252"/>
                <a:gd name="connsiteX5" fmla="*/ 3749446 w 7130571"/>
                <a:gd name="connsiteY5" fmla="*/ 2317 h 699252"/>
                <a:gd name="connsiteX6" fmla="*/ 3973577 w 7130571"/>
                <a:gd name="connsiteY6" fmla="*/ 34332 h 699252"/>
                <a:gd name="connsiteX7" fmla="*/ 4251072 w 7130571"/>
                <a:gd name="connsiteY7" fmla="*/ 183738 h 699252"/>
                <a:gd name="connsiteX8" fmla="*/ 4645969 w 7130571"/>
                <a:gd name="connsiteY8" fmla="*/ 418519 h 699252"/>
                <a:gd name="connsiteX9" fmla="*/ 4914103 w 7130571"/>
                <a:gd name="connsiteY9" fmla="*/ 567158 h 699252"/>
                <a:gd name="connsiteX10" fmla="*/ 5415726 w 7130571"/>
                <a:gd name="connsiteY10" fmla="*/ 690268 h 699252"/>
                <a:gd name="connsiteX11" fmla="*/ 7130571 w 7130571"/>
                <a:gd name="connsiteY11" fmla="*/ 689745 h 699252"/>
                <a:gd name="connsiteX0" fmla="*/ 0 w 7130571"/>
                <a:gd name="connsiteY0" fmla="*/ 695987 h 701116"/>
                <a:gd name="connsiteX1" fmla="*/ 1796307 w 7130571"/>
                <a:gd name="connsiteY1" fmla="*/ 695987 h 701116"/>
                <a:gd name="connsiteX2" fmla="*/ 2586101 w 7130571"/>
                <a:gd name="connsiteY2" fmla="*/ 567925 h 701116"/>
                <a:gd name="connsiteX3" fmla="*/ 3194456 w 7130571"/>
                <a:gd name="connsiteY3" fmla="*/ 237097 h 701116"/>
                <a:gd name="connsiteX4" fmla="*/ 3471950 w 7130571"/>
                <a:gd name="connsiteY4" fmla="*/ 77020 h 701116"/>
                <a:gd name="connsiteX5" fmla="*/ 3749446 w 7130571"/>
                <a:gd name="connsiteY5" fmla="*/ 2317 h 701116"/>
                <a:gd name="connsiteX6" fmla="*/ 3973577 w 7130571"/>
                <a:gd name="connsiteY6" fmla="*/ 34332 h 701116"/>
                <a:gd name="connsiteX7" fmla="*/ 4251072 w 7130571"/>
                <a:gd name="connsiteY7" fmla="*/ 183738 h 701116"/>
                <a:gd name="connsiteX8" fmla="*/ 4645969 w 7130571"/>
                <a:gd name="connsiteY8" fmla="*/ 418519 h 701116"/>
                <a:gd name="connsiteX9" fmla="*/ 4914103 w 7130571"/>
                <a:gd name="connsiteY9" fmla="*/ 567158 h 701116"/>
                <a:gd name="connsiteX10" fmla="*/ 5415726 w 7130571"/>
                <a:gd name="connsiteY10" fmla="*/ 690268 h 701116"/>
                <a:gd name="connsiteX11" fmla="*/ 7130571 w 7130571"/>
                <a:gd name="connsiteY11" fmla="*/ 694819 h 701116"/>
                <a:gd name="connsiteX0" fmla="*/ 0 w 7130571"/>
                <a:gd name="connsiteY0" fmla="*/ 695987 h 700658"/>
                <a:gd name="connsiteX1" fmla="*/ 1796307 w 7130571"/>
                <a:gd name="connsiteY1" fmla="*/ 695987 h 700658"/>
                <a:gd name="connsiteX2" fmla="*/ 2586101 w 7130571"/>
                <a:gd name="connsiteY2" fmla="*/ 567925 h 700658"/>
                <a:gd name="connsiteX3" fmla="*/ 3194456 w 7130571"/>
                <a:gd name="connsiteY3" fmla="*/ 237097 h 700658"/>
                <a:gd name="connsiteX4" fmla="*/ 3471950 w 7130571"/>
                <a:gd name="connsiteY4" fmla="*/ 77020 h 700658"/>
                <a:gd name="connsiteX5" fmla="*/ 3749446 w 7130571"/>
                <a:gd name="connsiteY5" fmla="*/ 2317 h 700658"/>
                <a:gd name="connsiteX6" fmla="*/ 3973577 w 7130571"/>
                <a:gd name="connsiteY6" fmla="*/ 34332 h 700658"/>
                <a:gd name="connsiteX7" fmla="*/ 4251072 w 7130571"/>
                <a:gd name="connsiteY7" fmla="*/ 183738 h 700658"/>
                <a:gd name="connsiteX8" fmla="*/ 4645969 w 7130571"/>
                <a:gd name="connsiteY8" fmla="*/ 418519 h 700658"/>
                <a:gd name="connsiteX9" fmla="*/ 4914103 w 7130571"/>
                <a:gd name="connsiteY9" fmla="*/ 567158 h 700658"/>
                <a:gd name="connsiteX10" fmla="*/ 5415726 w 7130571"/>
                <a:gd name="connsiteY10" fmla="*/ 690268 h 700658"/>
                <a:gd name="connsiteX11" fmla="*/ 7130571 w 7130571"/>
                <a:gd name="connsiteY11" fmla="*/ 694819 h 700658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4914103 w 7130571"/>
                <a:gd name="connsiteY9" fmla="*/ 567158 h 695992"/>
                <a:gd name="connsiteX10" fmla="*/ 5415726 w 7130571"/>
                <a:gd name="connsiteY10" fmla="*/ 690268 h 695992"/>
                <a:gd name="connsiteX11" fmla="*/ 7130571 w 7130571"/>
                <a:gd name="connsiteY11" fmla="*/ 694819 h 695992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4914103 w 7130571"/>
                <a:gd name="connsiteY9" fmla="*/ 567158 h 695992"/>
                <a:gd name="connsiteX10" fmla="*/ 5415726 w 7130571"/>
                <a:gd name="connsiteY10" fmla="*/ 690268 h 695992"/>
                <a:gd name="connsiteX11" fmla="*/ 7130571 w 7130571"/>
                <a:gd name="connsiteY11" fmla="*/ 694819 h 695992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4914103 w 7130571"/>
                <a:gd name="connsiteY9" fmla="*/ 567158 h 695992"/>
                <a:gd name="connsiteX10" fmla="*/ 5415726 w 7130571"/>
                <a:gd name="connsiteY10" fmla="*/ 690268 h 695992"/>
                <a:gd name="connsiteX11" fmla="*/ 7130571 w 7130571"/>
                <a:gd name="connsiteY11" fmla="*/ 694819 h 695992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4914103 w 7130571"/>
                <a:gd name="connsiteY9" fmla="*/ 567158 h 695992"/>
                <a:gd name="connsiteX10" fmla="*/ 5415726 w 7130571"/>
                <a:gd name="connsiteY10" fmla="*/ 683502 h 695992"/>
                <a:gd name="connsiteX11" fmla="*/ 7130571 w 7130571"/>
                <a:gd name="connsiteY11" fmla="*/ 694819 h 695992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4914103 w 7130571"/>
                <a:gd name="connsiteY9" fmla="*/ 567158 h 695992"/>
                <a:gd name="connsiteX10" fmla="*/ 5415726 w 7130571"/>
                <a:gd name="connsiteY10" fmla="*/ 683502 h 695992"/>
                <a:gd name="connsiteX11" fmla="*/ 7130571 w 7130571"/>
                <a:gd name="connsiteY11" fmla="*/ 694819 h 695992"/>
                <a:gd name="connsiteX0" fmla="*/ 0 w 7130571"/>
                <a:gd name="connsiteY0" fmla="*/ 695987 h 700342"/>
                <a:gd name="connsiteX1" fmla="*/ 1796307 w 7130571"/>
                <a:gd name="connsiteY1" fmla="*/ 695987 h 700342"/>
                <a:gd name="connsiteX2" fmla="*/ 2586101 w 7130571"/>
                <a:gd name="connsiteY2" fmla="*/ 567925 h 700342"/>
                <a:gd name="connsiteX3" fmla="*/ 3194456 w 7130571"/>
                <a:gd name="connsiteY3" fmla="*/ 237097 h 700342"/>
                <a:gd name="connsiteX4" fmla="*/ 3471950 w 7130571"/>
                <a:gd name="connsiteY4" fmla="*/ 77020 h 700342"/>
                <a:gd name="connsiteX5" fmla="*/ 3749446 w 7130571"/>
                <a:gd name="connsiteY5" fmla="*/ 2317 h 700342"/>
                <a:gd name="connsiteX6" fmla="*/ 3973577 w 7130571"/>
                <a:gd name="connsiteY6" fmla="*/ 34332 h 700342"/>
                <a:gd name="connsiteX7" fmla="*/ 4251072 w 7130571"/>
                <a:gd name="connsiteY7" fmla="*/ 183738 h 700342"/>
                <a:gd name="connsiteX8" fmla="*/ 4645969 w 7130571"/>
                <a:gd name="connsiteY8" fmla="*/ 418519 h 700342"/>
                <a:gd name="connsiteX9" fmla="*/ 4914103 w 7130571"/>
                <a:gd name="connsiteY9" fmla="*/ 567158 h 700342"/>
                <a:gd name="connsiteX10" fmla="*/ 5997940 w 7130571"/>
                <a:gd name="connsiteY10" fmla="*/ 693651 h 700342"/>
                <a:gd name="connsiteX11" fmla="*/ 7130571 w 7130571"/>
                <a:gd name="connsiteY11" fmla="*/ 694819 h 700342"/>
                <a:gd name="connsiteX0" fmla="*/ 0 w 7130571"/>
                <a:gd name="connsiteY0" fmla="*/ 695987 h 695992"/>
                <a:gd name="connsiteX1" fmla="*/ 1796307 w 7130571"/>
                <a:gd name="connsiteY1" fmla="*/ 695987 h 695992"/>
                <a:gd name="connsiteX2" fmla="*/ 2586101 w 7130571"/>
                <a:gd name="connsiteY2" fmla="*/ 567925 h 695992"/>
                <a:gd name="connsiteX3" fmla="*/ 3194456 w 7130571"/>
                <a:gd name="connsiteY3" fmla="*/ 237097 h 695992"/>
                <a:gd name="connsiteX4" fmla="*/ 3471950 w 7130571"/>
                <a:gd name="connsiteY4" fmla="*/ 77020 h 695992"/>
                <a:gd name="connsiteX5" fmla="*/ 3749446 w 7130571"/>
                <a:gd name="connsiteY5" fmla="*/ 2317 h 695992"/>
                <a:gd name="connsiteX6" fmla="*/ 3973577 w 7130571"/>
                <a:gd name="connsiteY6" fmla="*/ 34332 h 695992"/>
                <a:gd name="connsiteX7" fmla="*/ 4251072 w 7130571"/>
                <a:gd name="connsiteY7" fmla="*/ 183738 h 695992"/>
                <a:gd name="connsiteX8" fmla="*/ 4645969 w 7130571"/>
                <a:gd name="connsiteY8" fmla="*/ 418519 h 695992"/>
                <a:gd name="connsiteX9" fmla="*/ 4914103 w 7130571"/>
                <a:gd name="connsiteY9" fmla="*/ 567158 h 695992"/>
                <a:gd name="connsiteX10" fmla="*/ 5997940 w 7130571"/>
                <a:gd name="connsiteY10" fmla="*/ 693651 h 695992"/>
                <a:gd name="connsiteX11" fmla="*/ 7130571 w 7130571"/>
                <a:gd name="connsiteY11" fmla="*/ 694819 h 695992"/>
                <a:gd name="connsiteX0" fmla="*/ 0 w 42019265"/>
                <a:gd name="connsiteY0" fmla="*/ 695987 h 695992"/>
                <a:gd name="connsiteX1" fmla="*/ 1796307 w 42019265"/>
                <a:gd name="connsiteY1" fmla="*/ 695987 h 695992"/>
                <a:gd name="connsiteX2" fmla="*/ 2586101 w 42019265"/>
                <a:gd name="connsiteY2" fmla="*/ 567925 h 695992"/>
                <a:gd name="connsiteX3" fmla="*/ 3194456 w 42019265"/>
                <a:gd name="connsiteY3" fmla="*/ 237097 h 695992"/>
                <a:gd name="connsiteX4" fmla="*/ 3471950 w 42019265"/>
                <a:gd name="connsiteY4" fmla="*/ 77020 h 695992"/>
                <a:gd name="connsiteX5" fmla="*/ 3749446 w 42019265"/>
                <a:gd name="connsiteY5" fmla="*/ 2317 h 695992"/>
                <a:gd name="connsiteX6" fmla="*/ 3973577 w 42019265"/>
                <a:gd name="connsiteY6" fmla="*/ 34332 h 695992"/>
                <a:gd name="connsiteX7" fmla="*/ 4251072 w 42019265"/>
                <a:gd name="connsiteY7" fmla="*/ 183738 h 695992"/>
                <a:gd name="connsiteX8" fmla="*/ 4645969 w 42019265"/>
                <a:gd name="connsiteY8" fmla="*/ 418519 h 695992"/>
                <a:gd name="connsiteX9" fmla="*/ 4914103 w 42019265"/>
                <a:gd name="connsiteY9" fmla="*/ 567158 h 695992"/>
                <a:gd name="connsiteX10" fmla="*/ 5997940 w 42019265"/>
                <a:gd name="connsiteY10" fmla="*/ 693651 h 695992"/>
                <a:gd name="connsiteX11" fmla="*/ 42019265 w 42019265"/>
                <a:gd name="connsiteY11" fmla="*/ 694819 h 695992"/>
                <a:gd name="connsiteX0" fmla="*/ 0 w 42019265"/>
                <a:gd name="connsiteY0" fmla="*/ 695987 h 695992"/>
                <a:gd name="connsiteX1" fmla="*/ 1796307 w 42019265"/>
                <a:gd name="connsiteY1" fmla="*/ 695987 h 695992"/>
                <a:gd name="connsiteX2" fmla="*/ 2586101 w 42019265"/>
                <a:gd name="connsiteY2" fmla="*/ 567925 h 695992"/>
                <a:gd name="connsiteX3" fmla="*/ 3194456 w 42019265"/>
                <a:gd name="connsiteY3" fmla="*/ 237097 h 695992"/>
                <a:gd name="connsiteX4" fmla="*/ 3471950 w 42019265"/>
                <a:gd name="connsiteY4" fmla="*/ 77020 h 695992"/>
                <a:gd name="connsiteX5" fmla="*/ 3749446 w 42019265"/>
                <a:gd name="connsiteY5" fmla="*/ 2317 h 695992"/>
                <a:gd name="connsiteX6" fmla="*/ 3973577 w 42019265"/>
                <a:gd name="connsiteY6" fmla="*/ 34332 h 695992"/>
                <a:gd name="connsiteX7" fmla="*/ 4251072 w 42019265"/>
                <a:gd name="connsiteY7" fmla="*/ 183738 h 695992"/>
                <a:gd name="connsiteX8" fmla="*/ 4645969 w 42019265"/>
                <a:gd name="connsiteY8" fmla="*/ 418519 h 695992"/>
                <a:gd name="connsiteX9" fmla="*/ 4914103 w 42019265"/>
                <a:gd name="connsiteY9" fmla="*/ 567158 h 695992"/>
                <a:gd name="connsiteX10" fmla="*/ 9563210 w 42019265"/>
                <a:gd name="connsiteY10" fmla="*/ 693651 h 695992"/>
                <a:gd name="connsiteX11" fmla="*/ 42019265 w 42019265"/>
                <a:gd name="connsiteY11" fmla="*/ 694819 h 695992"/>
                <a:gd name="connsiteX0" fmla="*/ 0 w 42019265"/>
                <a:gd name="connsiteY0" fmla="*/ 695987 h 695992"/>
                <a:gd name="connsiteX1" fmla="*/ 1796307 w 42019265"/>
                <a:gd name="connsiteY1" fmla="*/ 695987 h 695992"/>
                <a:gd name="connsiteX2" fmla="*/ 2586101 w 42019265"/>
                <a:gd name="connsiteY2" fmla="*/ 567925 h 695992"/>
                <a:gd name="connsiteX3" fmla="*/ 3194456 w 42019265"/>
                <a:gd name="connsiteY3" fmla="*/ 237097 h 695992"/>
                <a:gd name="connsiteX4" fmla="*/ 3471950 w 42019265"/>
                <a:gd name="connsiteY4" fmla="*/ 77020 h 695992"/>
                <a:gd name="connsiteX5" fmla="*/ 3749446 w 42019265"/>
                <a:gd name="connsiteY5" fmla="*/ 2317 h 695992"/>
                <a:gd name="connsiteX6" fmla="*/ 3973577 w 42019265"/>
                <a:gd name="connsiteY6" fmla="*/ 34332 h 695992"/>
                <a:gd name="connsiteX7" fmla="*/ 4251072 w 42019265"/>
                <a:gd name="connsiteY7" fmla="*/ 183738 h 695992"/>
                <a:gd name="connsiteX8" fmla="*/ 4645969 w 42019265"/>
                <a:gd name="connsiteY8" fmla="*/ 418519 h 695992"/>
                <a:gd name="connsiteX9" fmla="*/ 4914103 w 42019265"/>
                <a:gd name="connsiteY9" fmla="*/ 567158 h 695992"/>
                <a:gd name="connsiteX10" fmla="*/ 9563210 w 42019265"/>
                <a:gd name="connsiteY10" fmla="*/ 693651 h 695992"/>
                <a:gd name="connsiteX11" fmla="*/ 42019265 w 42019265"/>
                <a:gd name="connsiteY11" fmla="*/ 694819 h 695992"/>
                <a:gd name="connsiteX0" fmla="*/ 0 w 69777412"/>
                <a:gd name="connsiteY0" fmla="*/ 699370 h 699370"/>
                <a:gd name="connsiteX1" fmla="*/ 29554454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777412"/>
                <a:gd name="connsiteY0" fmla="*/ 699370 h 699370"/>
                <a:gd name="connsiteX1" fmla="*/ 26243856 w 69777412"/>
                <a:gd name="connsiteY1" fmla="*/ 695987 h 699370"/>
                <a:gd name="connsiteX2" fmla="*/ 30344248 w 69777412"/>
                <a:gd name="connsiteY2" fmla="*/ 567925 h 699370"/>
                <a:gd name="connsiteX3" fmla="*/ 30952603 w 69777412"/>
                <a:gd name="connsiteY3" fmla="*/ 237097 h 699370"/>
                <a:gd name="connsiteX4" fmla="*/ 31230097 w 69777412"/>
                <a:gd name="connsiteY4" fmla="*/ 77020 h 699370"/>
                <a:gd name="connsiteX5" fmla="*/ 31507593 w 69777412"/>
                <a:gd name="connsiteY5" fmla="*/ 2317 h 699370"/>
                <a:gd name="connsiteX6" fmla="*/ 31731724 w 69777412"/>
                <a:gd name="connsiteY6" fmla="*/ 34332 h 699370"/>
                <a:gd name="connsiteX7" fmla="*/ 32009219 w 69777412"/>
                <a:gd name="connsiteY7" fmla="*/ 183738 h 699370"/>
                <a:gd name="connsiteX8" fmla="*/ 32404116 w 69777412"/>
                <a:gd name="connsiteY8" fmla="*/ 418519 h 699370"/>
                <a:gd name="connsiteX9" fmla="*/ 32672250 w 69777412"/>
                <a:gd name="connsiteY9" fmla="*/ 567158 h 699370"/>
                <a:gd name="connsiteX10" fmla="*/ 37321357 w 69777412"/>
                <a:gd name="connsiteY10" fmla="*/ 693651 h 699370"/>
                <a:gd name="connsiteX11" fmla="*/ 69777412 w 69777412"/>
                <a:gd name="connsiteY11" fmla="*/ 694819 h 699370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7321357 w 69904744"/>
                <a:gd name="connsiteY10" fmla="*/ 693651 h 701585"/>
                <a:gd name="connsiteX11" fmla="*/ 69904744 w 69904744"/>
                <a:gd name="connsiteY11" fmla="*/ 701585 h 701585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7448689 w 69904744"/>
                <a:gd name="connsiteY10" fmla="*/ 698725 h 701585"/>
                <a:gd name="connsiteX11" fmla="*/ 69904744 w 69904744"/>
                <a:gd name="connsiteY11" fmla="*/ 701585 h 701585"/>
                <a:gd name="connsiteX0" fmla="*/ 0 w 69904744"/>
                <a:gd name="connsiteY0" fmla="*/ 699370 h 796087"/>
                <a:gd name="connsiteX1" fmla="*/ 26243856 w 69904744"/>
                <a:gd name="connsiteY1" fmla="*/ 695987 h 796087"/>
                <a:gd name="connsiteX2" fmla="*/ 30344248 w 69904744"/>
                <a:gd name="connsiteY2" fmla="*/ 567925 h 796087"/>
                <a:gd name="connsiteX3" fmla="*/ 30952603 w 69904744"/>
                <a:gd name="connsiteY3" fmla="*/ 237097 h 796087"/>
                <a:gd name="connsiteX4" fmla="*/ 31230097 w 69904744"/>
                <a:gd name="connsiteY4" fmla="*/ 77020 h 796087"/>
                <a:gd name="connsiteX5" fmla="*/ 31507593 w 69904744"/>
                <a:gd name="connsiteY5" fmla="*/ 2317 h 796087"/>
                <a:gd name="connsiteX6" fmla="*/ 31731724 w 69904744"/>
                <a:gd name="connsiteY6" fmla="*/ 34332 h 796087"/>
                <a:gd name="connsiteX7" fmla="*/ 32009219 w 69904744"/>
                <a:gd name="connsiteY7" fmla="*/ 183738 h 796087"/>
                <a:gd name="connsiteX8" fmla="*/ 32404116 w 69904744"/>
                <a:gd name="connsiteY8" fmla="*/ 418519 h 796087"/>
                <a:gd name="connsiteX9" fmla="*/ 32672250 w 69904744"/>
                <a:gd name="connsiteY9" fmla="*/ 567158 h 796087"/>
                <a:gd name="connsiteX10" fmla="*/ 37448689 w 69904744"/>
                <a:gd name="connsiteY10" fmla="*/ 698725 h 796087"/>
                <a:gd name="connsiteX11" fmla="*/ 69904744 w 69904744"/>
                <a:gd name="connsiteY11" fmla="*/ 701585 h 796087"/>
                <a:gd name="connsiteX0" fmla="*/ 0 w 69904744"/>
                <a:gd name="connsiteY0" fmla="*/ 699370 h 802612"/>
                <a:gd name="connsiteX1" fmla="*/ 26243856 w 69904744"/>
                <a:gd name="connsiteY1" fmla="*/ 695987 h 802612"/>
                <a:gd name="connsiteX2" fmla="*/ 30344248 w 69904744"/>
                <a:gd name="connsiteY2" fmla="*/ 567925 h 802612"/>
                <a:gd name="connsiteX3" fmla="*/ 30952603 w 69904744"/>
                <a:gd name="connsiteY3" fmla="*/ 237097 h 802612"/>
                <a:gd name="connsiteX4" fmla="*/ 31230097 w 69904744"/>
                <a:gd name="connsiteY4" fmla="*/ 77020 h 802612"/>
                <a:gd name="connsiteX5" fmla="*/ 31507593 w 69904744"/>
                <a:gd name="connsiteY5" fmla="*/ 2317 h 802612"/>
                <a:gd name="connsiteX6" fmla="*/ 31731724 w 69904744"/>
                <a:gd name="connsiteY6" fmla="*/ 34332 h 802612"/>
                <a:gd name="connsiteX7" fmla="*/ 32009219 w 69904744"/>
                <a:gd name="connsiteY7" fmla="*/ 183738 h 802612"/>
                <a:gd name="connsiteX8" fmla="*/ 32404116 w 69904744"/>
                <a:gd name="connsiteY8" fmla="*/ 418519 h 802612"/>
                <a:gd name="connsiteX9" fmla="*/ 32672250 w 69904744"/>
                <a:gd name="connsiteY9" fmla="*/ 567158 h 802612"/>
                <a:gd name="connsiteX10" fmla="*/ 37448689 w 69904744"/>
                <a:gd name="connsiteY10" fmla="*/ 698725 h 802612"/>
                <a:gd name="connsiteX11" fmla="*/ 69904744 w 69904744"/>
                <a:gd name="connsiteY11" fmla="*/ 701585 h 802612"/>
                <a:gd name="connsiteX0" fmla="*/ 0 w 69904744"/>
                <a:gd name="connsiteY0" fmla="*/ 699370 h 802612"/>
                <a:gd name="connsiteX1" fmla="*/ 26243856 w 69904744"/>
                <a:gd name="connsiteY1" fmla="*/ 695987 h 802612"/>
                <a:gd name="connsiteX2" fmla="*/ 30344248 w 69904744"/>
                <a:gd name="connsiteY2" fmla="*/ 567925 h 802612"/>
                <a:gd name="connsiteX3" fmla="*/ 30952603 w 69904744"/>
                <a:gd name="connsiteY3" fmla="*/ 237097 h 802612"/>
                <a:gd name="connsiteX4" fmla="*/ 31230097 w 69904744"/>
                <a:gd name="connsiteY4" fmla="*/ 77020 h 802612"/>
                <a:gd name="connsiteX5" fmla="*/ 31507593 w 69904744"/>
                <a:gd name="connsiteY5" fmla="*/ 2317 h 802612"/>
                <a:gd name="connsiteX6" fmla="*/ 31731724 w 69904744"/>
                <a:gd name="connsiteY6" fmla="*/ 34332 h 802612"/>
                <a:gd name="connsiteX7" fmla="*/ 32009219 w 69904744"/>
                <a:gd name="connsiteY7" fmla="*/ 183738 h 802612"/>
                <a:gd name="connsiteX8" fmla="*/ 32404116 w 69904744"/>
                <a:gd name="connsiteY8" fmla="*/ 418519 h 802612"/>
                <a:gd name="connsiteX9" fmla="*/ 32672250 w 69904744"/>
                <a:gd name="connsiteY9" fmla="*/ 567158 h 802612"/>
                <a:gd name="connsiteX10" fmla="*/ 37448689 w 69904744"/>
                <a:gd name="connsiteY10" fmla="*/ 698725 h 802612"/>
                <a:gd name="connsiteX11" fmla="*/ 69904744 w 69904744"/>
                <a:gd name="connsiteY11" fmla="*/ 701585 h 802612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3615204 w 69904744"/>
                <a:gd name="connsiteY10" fmla="*/ 674883 h 701585"/>
                <a:gd name="connsiteX11" fmla="*/ 37448689 w 69904744"/>
                <a:gd name="connsiteY11" fmla="*/ 698725 h 701585"/>
                <a:gd name="connsiteX12" fmla="*/ 69904744 w 69904744"/>
                <a:gd name="connsiteY12" fmla="*/ 701585 h 701585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3615204 w 69904744"/>
                <a:gd name="connsiteY10" fmla="*/ 674883 h 701585"/>
                <a:gd name="connsiteX11" fmla="*/ 37448689 w 69904744"/>
                <a:gd name="connsiteY11" fmla="*/ 698725 h 701585"/>
                <a:gd name="connsiteX12" fmla="*/ 69904744 w 69904744"/>
                <a:gd name="connsiteY12" fmla="*/ 701585 h 701585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3615204 w 69904744"/>
                <a:gd name="connsiteY10" fmla="*/ 674883 h 701585"/>
                <a:gd name="connsiteX11" fmla="*/ 37448689 w 69904744"/>
                <a:gd name="connsiteY11" fmla="*/ 698725 h 701585"/>
                <a:gd name="connsiteX12" fmla="*/ 69904744 w 69904744"/>
                <a:gd name="connsiteY12" fmla="*/ 701585 h 701585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3615204 w 69904744"/>
                <a:gd name="connsiteY10" fmla="*/ 674883 h 701585"/>
                <a:gd name="connsiteX11" fmla="*/ 37448689 w 69904744"/>
                <a:gd name="connsiteY11" fmla="*/ 698725 h 701585"/>
                <a:gd name="connsiteX12" fmla="*/ 69904744 w 69904744"/>
                <a:gd name="connsiteY12" fmla="*/ 701585 h 701585"/>
                <a:gd name="connsiteX0" fmla="*/ 0 w 69904744"/>
                <a:gd name="connsiteY0" fmla="*/ 699370 h 701585"/>
                <a:gd name="connsiteX1" fmla="*/ 26243856 w 69904744"/>
                <a:gd name="connsiteY1" fmla="*/ 695987 h 701585"/>
                <a:gd name="connsiteX2" fmla="*/ 30344248 w 69904744"/>
                <a:gd name="connsiteY2" fmla="*/ 567925 h 701585"/>
                <a:gd name="connsiteX3" fmla="*/ 30952603 w 69904744"/>
                <a:gd name="connsiteY3" fmla="*/ 237097 h 701585"/>
                <a:gd name="connsiteX4" fmla="*/ 31230097 w 69904744"/>
                <a:gd name="connsiteY4" fmla="*/ 77020 h 701585"/>
                <a:gd name="connsiteX5" fmla="*/ 31507593 w 69904744"/>
                <a:gd name="connsiteY5" fmla="*/ 2317 h 701585"/>
                <a:gd name="connsiteX6" fmla="*/ 31731724 w 69904744"/>
                <a:gd name="connsiteY6" fmla="*/ 34332 h 701585"/>
                <a:gd name="connsiteX7" fmla="*/ 32009219 w 69904744"/>
                <a:gd name="connsiteY7" fmla="*/ 183738 h 701585"/>
                <a:gd name="connsiteX8" fmla="*/ 32404116 w 69904744"/>
                <a:gd name="connsiteY8" fmla="*/ 418519 h 701585"/>
                <a:gd name="connsiteX9" fmla="*/ 32672250 w 69904744"/>
                <a:gd name="connsiteY9" fmla="*/ 567158 h 701585"/>
                <a:gd name="connsiteX10" fmla="*/ 34379198 w 69904744"/>
                <a:gd name="connsiteY10" fmla="*/ 688415 h 701585"/>
                <a:gd name="connsiteX11" fmla="*/ 37448689 w 69904744"/>
                <a:gd name="connsiteY11" fmla="*/ 698725 h 701585"/>
                <a:gd name="connsiteX12" fmla="*/ 69904744 w 69904744"/>
                <a:gd name="connsiteY12" fmla="*/ 701585 h 701585"/>
                <a:gd name="connsiteX0" fmla="*/ 0 w 72324033"/>
                <a:gd name="connsiteY0" fmla="*/ 699370 h 701585"/>
                <a:gd name="connsiteX1" fmla="*/ 28663145 w 72324033"/>
                <a:gd name="connsiteY1" fmla="*/ 695987 h 701585"/>
                <a:gd name="connsiteX2" fmla="*/ 32763537 w 72324033"/>
                <a:gd name="connsiteY2" fmla="*/ 567925 h 701585"/>
                <a:gd name="connsiteX3" fmla="*/ 33371892 w 72324033"/>
                <a:gd name="connsiteY3" fmla="*/ 237097 h 701585"/>
                <a:gd name="connsiteX4" fmla="*/ 33649386 w 72324033"/>
                <a:gd name="connsiteY4" fmla="*/ 77020 h 701585"/>
                <a:gd name="connsiteX5" fmla="*/ 33926882 w 72324033"/>
                <a:gd name="connsiteY5" fmla="*/ 2317 h 701585"/>
                <a:gd name="connsiteX6" fmla="*/ 34151013 w 72324033"/>
                <a:gd name="connsiteY6" fmla="*/ 34332 h 701585"/>
                <a:gd name="connsiteX7" fmla="*/ 34428508 w 72324033"/>
                <a:gd name="connsiteY7" fmla="*/ 183738 h 701585"/>
                <a:gd name="connsiteX8" fmla="*/ 34823405 w 72324033"/>
                <a:gd name="connsiteY8" fmla="*/ 418519 h 701585"/>
                <a:gd name="connsiteX9" fmla="*/ 35091539 w 72324033"/>
                <a:gd name="connsiteY9" fmla="*/ 567158 h 701585"/>
                <a:gd name="connsiteX10" fmla="*/ 36798487 w 72324033"/>
                <a:gd name="connsiteY10" fmla="*/ 688415 h 701585"/>
                <a:gd name="connsiteX11" fmla="*/ 39867978 w 72324033"/>
                <a:gd name="connsiteY11" fmla="*/ 698725 h 701585"/>
                <a:gd name="connsiteX12" fmla="*/ 72324033 w 72324033"/>
                <a:gd name="connsiteY12" fmla="*/ 701585 h 701585"/>
                <a:gd name="connsiteX0" fmla="*/ 0 w 70414073"/>
                <a:gd name="connsiteY0" fmla="*/ 699370 h 699894"/>
                <a:gd name="connsiteX1" fmla="*/ 28663145 w 70414073"/>
                <a:gd name="connsiteY1" fmla="*/ 695987 h 699894"/>
                <a:gd name="connsiteX2" fmla="*/ 32763537 w 70414073"/>
                <a:gd name="connsiteY2" fmla="*/ 567925 h 699894"/>
                <a:gd name="connsiteX3" fmla="*/ 33371892 w 70414073"/>
                <a:gd name="connsiteY3" fmla="*/ 237097 h 699894"/>
                <a:gd name="connsiteX4" fmla="*/ 33649386 w 70414073"/>
                <a:gd name="connsiteY4" fmla="*/ 77020 h 699894"/>
                <a:gd name="connsiteX5" fmla="*/ 33926882 w 70414073"/>
                <a:gd name="connsiteY5" fmla="*/ 2317 h 699894"/>
                <a:gd name="connsiteX6" fmla="*/ 34151013 w 70414073"/>
                <a:gd name="connsiteY6" fmla="*/ 34332 h 699894"/>
                <a:gd name="connsiteX7" fmla="*/ 34428508 w 70414073"/>
                <a:gd name="connsiteY7" fmla="*/ 183738 h 699894"/>
                <a:gd name="connsiteX8" fmla="*/ 34823405 w 70414073"/>
                <a:gd name="connsiteY8" fmla="*/ 418519 h 699894"/>
                <a:gd name="connsiteX9" fmla="*/ 35091539 w 70414073"/>
                <a:gd name="connsiteY9" fmla="*/ 567158 h 699894"/>
                <a:gd name="connsiteX10" fmla="*/ 36798487 w 70414073"/>
                <a:gd name="connsiteY10" fmla="*/ 688415 h 699894"/>
                <a:gd name="connsiteX11" fmla="*/ 39867978 w 70414073"/>
                <a:gd name="connsiteY11" fmla="*/ 698725 h 699894"/>
                <a:gd name="connsiteX12" fmla="*/ 70414073 w 70414073"/>
                <a:gd name="connsiteY12" fmla="*/ 699894 h 699894"/>
                <a:gd name="connsiteX0" fmla="*/ 0 w 70414073"/>
                <a:gd name="connsiteY0" fmla="*/ 699370 h 699894"/>
                <a:gd name="connsiteX1" fmla="*/ 28663145 w 70414073"/>
                <a:gd name="connsiteY1" fmla="*/ 695987 h 699894"/>
                <a:gd name="connsiteX2" fmla="*/ 32763537 w 70414073"/>
                <a:gd name="connsiteY2" fmla="*/ 567925 h 699894"/>
                <a:gd name="connsiteX3" fmla="*/ 33371892 w 70414073"/>
                <a:gd name="connsiteY3" fmla="*/ 237097 h 699894"/>
                <a:gd name="connsiteX4" fmla="*/ 33649386 w 70414073"/>
                <a:gd name="connsiteY4" fmla="*/ 77020 h 699894"/>
                <a:gd name="connsiteX5" fmla="*/ 33926882 w 70414073"/>
                <a:gd name="connsiteY5" fmla="*/ 2317 h 699894"/>
                <a:gd name="connsiteX6" fmla="*/ 34151013 w 70414073"/>
                <a:gd name="connsiteY6" fmla="*/ 34332 h 699894"/>
                <a:gd name="connsiteX7" fmla="*/ 34428508 w 70414073"/>
                <a:gd name="connsiteY7" fmla="*/ 183738 h 699894"/>
                <a:gd name="connsiteX8" fmla="*/ 34823405 w 70414073"/>
                <a:gd name="connsiteY8" fmla="*/ 418519 h 699894"/>
                <a:gd name="connsiteX9" fmla="*/ 35091539 w 70414073"/>
                <a:gd name="connsiteY9" fmla="*/ 567158 h 699894"/>
                <a:gd name="connsiteX10" fmla="*/ 37180484 w 70414073"/>
                <a:gd name="connsiteY10" fmla="*/ 690106 h 699894"/>
                <a:gd name="connsiteX11" fmla="*/ 39867978 w 70414073"/>
                <a:gd name="connsiteY11" fmla="*/ 698725 h 699894"/>
                <a:gd name="connsiteX12" fmla="*/ 70414073 w 70414073"/>
                <a:gd name="connsiteY12" fmla="*/ 699894 h 699894"/>
                <a:gd name="connsiteX0" fmla="*/ 0 w 70414073"/>
                <a:gd name="connsiteY0" fmla="*/ 699370 h 699894"/>
                <a:gd name="connsiteX1" fmla="*/ 28663145 w 70414073"/>
                <a:gd name="connsiteY1" fmla="*/ 695987 h 699894"/>
                <a:gd name="connsiteX2" fmla="*/ 32763537 w 70414073"/>
                <a:gd name="connsiteY2" fmla="*/ 567925 h 699894"/>
                <a:gd name="connsiteX3" fmla="*/ 33371892 w 70414073"/>
                <a:gd name="connsiteY3" fmla="*/ 237097 h 699894"/>
                <a:gd name="connsiteX4" fmla="*/ 33649386 w 70414073"/>
                <a:gd name="connsiteY4" fmla="*/ 77020 h 699894"/>
                <a:gd name="connsiteX5" fmla="*/ 33926882 w 70414073"/>
                <a:gd name="connsiteY5" fmla="*/ 2317 h 699894"/>
                <a:gd name="connsiteX6" fmla="*/ 34151013 w 70414073"/>
                <a:gd name="connsiteY6" fmla="*/ 34332 h 699894"/>
                <a:gd name="connsiteX7" fmla="*/ 34428508 w 70414073"/>
                <a:gd name="connsiteY7" fmla="*/ 183738 h 699894"/>
                <a:gd name="connsiteX8" fmla="*/ 34823405 w 70414073"/>
                <a:gd name="connsiteY8" fmla="*/ 418519 h 699894"/>
                <a:gd name="connsiteX9" fmla="*/ 35091539 w 70414073"/>
                <a:gd name="connsiteY9" fmla="*/ 567158 h 699894"/>
                <a:gd name="connsiteX10" fmla="*/ 37180484 w 70414073"/>
                <a:gd name="connsiteY10" fmla="*/ 690106 h 699894"/>
                <a:gd name="connsiteX11" fmla="*/ 39867978 w 70414073"/>
                <a:gd name="connsiteY11" fmla="*/ 698725 h 699894"/>
                <a:gd name="connsiteX12" fmla="*/ 70414073 w 70414073"/>
                <a:gd name="connsiteY12" fmla="*/ 699894 h 69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0414073" h="699894">
                  <a:moveTo>
                    <a:pt x="0" y="699370"/>
                  </a:moveTo>
                  <a:lnTo>
                    <a:pt x="28663145" y="695987"/>
                  </a:lnTo>
                  <a:cubicBezTo>
                    <a:pt x="34123734" y="674080"/>
                    <a:pt x="31978746" y="644407"/>
                    <a:pt x="32763537" y="567925"/>
                  </a:cubicBezTo>
                  <a:cubicBezTo>
                    <a:pt x="32911666" y="491443"/>
                    <a:pt x="33224251" y="318914"/>
                    <a:pt x="33371892" y="237097"/>
                  </a:cubicBezTo>
                  <a:cubicBezTo>
                    <a:pt x="33519533" y="155280"/>
                    <a:pt x="33556888" y="116150"/>
                    <a:pt x="33649386" y="77020"/>
                  </a:cubicBezTo>
                  <a:cubicBezTo>
                    <a:pt x="33741884" y="37890"/>
                    <a:pt x="33843277" y="9432"/>
                    <a:pt x="33926882" y="2317"/>
                  </a:cubicBezTo>
                  <a:cubicBezTo>
                    <a:pt x="34010487" y="-4798"/>
                    <a:pt x="34067409" y="4095"/>
                    <a:pt x="34151013" y="34332"/>
                  </a:cubicBezTo>
                  <a:cubicBezTo>
                    <a:pt x="34234617" y="64569"/>
                    <a:pt x="34316443" y="119707"/>
                    <a:pt x="34428508" y="183738"/>
                  </a:cubicBezTo>
                  <a:cubicBezTo>
                    <a:pt x="34540573" y="247769"/>
                    <a:pt x="34712900" y="354616"/>
                    <a:pt x="34823405" y="418519"/>
                  </a:cubicBezTo>
                  <a:cubicBezTo>
                    <a:pt x="34933910" y="482422"/>
                    <a:pt x="34698693" y="521894"/>
                    <a:pt x="35091539" y="567158"/>
                  </a:cubicBezTo>
                  <a:cubicBezTo>
                    <a:pt x="35484386" y="612423"/>
                    <a:pt x="35238431" y="674944"/>
                    <a:pt x="37180484" y="690106"/>
                  </a:cubicBezTo>
                  <a:lnTo>
                    <a:pt x="39867978" y="698725"/>
                  </a:lnTo>
                  <a:lnTo>
                    <a:pt x="70414073" y="699894"/>
                  </a:lnTo>
                </a:path>
              </a:pathLst>
            </a:custGeom>
            <a:ln w="38100" cmpd="sng">
              <a:solidFill>
                <a:srgbClr val="0000FF"/>
              </a:solidFill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376798" y="5494643"/>
              <a:ext cx="5902109" cy="584892"/>
            </a:xfrm>
            <a:custGeom>
              <a:avLst/>
              <a:gdLst>
                <a:gd name="connsiteX0" fmla="*/ 0 w 6414408"/>
                <a:gd name="connsiteY0" fmla="*/ 698639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591921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698639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709311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13" fmla="*/ 6414408 w 6414408"/>
                <a:gd name="connsiteY13" fmla="*/ 730655 h 730655"/>
                <a:gd name="connsiteX0" fmla="*/ 0 w 6414408"/>
                <a:gd name="connsiteY0" fmla="*/ 709311 h 730655"/>
                <a:gd name="connsiteX1" fmla="*/ 896523 w 6414408"/>
                <a:gd name="connsiteY1" fmla="*/ 709311 h 730655"/>
                <a:gd name="connsiteX2" fmla="*/ 1686317 w 6414408"/>
                <a:gd name="connsiteY2" fmla="*/ 581249 h 730655"/>
                <a:gd name="connsiteX3" fmla="*/ 2294672 w 6414408"/>
                <a:gd name="connsiteY3" fmla="*/ 250421 h 730655"/>
                <a:gd name="connsiteX4" fmla="*/ 2561494 w 6414408"/>
                <a:gd name="connsiteY4" fmla="*/ 69000 h 730655"/>
                <a:gd name="connsiteX5" fmla="*/ 2849662 w 6414408"/>
                <a:gd name="connsiteY5" fmla="*/ 15641 h 730655"/>
                <a:gd name="connsiteX6" fmla="*/ 2956391 w 6414408"/>
                <a:gd name="connsiteY6" fmla="*/ 15641 h 730655"/>
                <a:gd name="connsiteX7" fmla="*/ 3351288 w 6414408"/>
                <a:gd name="connsiteY7" fmla="*/ 197062 h 730655"/>
                <a:gd name="connsiteX8" fmla="*/ 3746185 w 6414408"/>
                <a:gd name="connsiteY8" fmla="*/ 431843 h 730655"/>
                <a:gd name="connsiteX9" fmla="*/ 4173101 w 6414408"/>
                <a:gd name="connsiteY9" fmla="*/ 634608 h 730655"/>
                <a:gd name="connsiteX10" fmla="*/ 4674727 w 6414408"/>
                <a:gd name="connsiteY10" fmla="*/ 698639 h 730655"/>
                <a:gd name="connsiteX11" fmla="*/ 5475194 w 6414408"/>
                <a:gd name="connsiteY11" fmla="*/ 719983 h 730655"/>
                <a:gd name="connsiteX12" fmla="*/ 6414408 w 6414408"/>
                <a:gd name="connsiteY12" fmla="*/ 730655 h 730655"/>
                <a:gd name="connsiteX0" fmla="*/ 0 w 5475194"/>
                <a:gd name="connsiteY0" fmla="*/ 709311 h 723082"/>
                <a:gd name="connsiteX1" fmla="*/ 896523 w 5475194"/>
                <a:gd name="connsiteY1" fmla="*/ 709311 h 723082"/>
                <a:gd name="connsiteX2" fmla="*/ 1686317 w 5475194"/>
                <a:gd name="connsiteY2" fmla="*/ 581249 h 723082"/>
                <a:gd name="connsiteX3" fmla="*/ 2294672 w 5475194"/>
                <a:gd name="connsiteY3" fmla="*/ 250421 h 723082"/>
                <a:gd name="connsiteX4" fmla="*/ 2561494 w 5475194"/>
                <a:gd name="connsiteY4" fmla="*/ 69000 h 723082"/>
                <a:gd name="connsiteX5" fmla="*/ 2849662 w 5475194"/>
                <a:gd name="connsiteY5" fmla="*/ 15641 h 723082"/>
                <a:gd name="connsiteX6" fmla="*/ 2956391 w 5475194"/>
                <a:gd name="connsiteY6" fmla="*/ 15641 h 723082"/>
                <a:gd name="connsiteX7" fmla="*/ 3351288 w 5475194"/>
                <a:gd name="connsiteY7" fmla="*/ 197062 h 723082"/>
                <a:gd name="connsiteX8" fmla="*/ 3746185 w 5475194"/>
                <a:gd name="connsiteY8" fmla="*/ 431843 h 723082"/>
                <a:gd name="connsiteX9" fmla="*/ 4173101 w 5475194"/>
                <a:gd name="connsiteY9" fmla="*/ 634608 h 723082"/>
                <a:gd name="connsiteX10" fmla="*/ 4674727 w 5475194"/>
                <a:gd name="connsiteY10" fmla="*/ 698639 h 723082"/>
                <a:gd name="connsiteX11" fmla="*/ 5475194 w 5475194"/>
                <a:gd name="connsiteY11" fmla="*/ 719983 h 723082"/>
                <a:gd name="connsiteX0" fmla="*/ 0 w 5870091"/>
                <a:gd name="connsiteY0" fmla="*/ 709311 h 723082"/>
                <a:gd name="connsiteX1" fmla="*/ 896523 w 5870091"/>
                <a:gd name="connsiteY1" fmla="*/ 709311 h 723082"/>
                <a:gd name="connsiteX2" fmla="*/ 1686317 w 5870091"/>
                <a:gd name="connsiteY2" fmla="*/ 581249 h 723082"/>
                <a:gd name="connsiteX3" fmla="*/ 2294672 w 5870091"/>
                <a:gd name="connsiteY3" fmla="*/ 250421 h 723082"/>
                <a:gd name="connsiteX4" fmla="*/ 2561494 w 5870091"/>
                <a:gd name="connsiteY4" fmla="*/ 69000 h 723082"/>
                <a:gd name="connsiteX5" fmla="*/ 2849662 w 5870091"/>
                <a:gd name="connsiteY5" fmla="*/ 15641 h 723082"/>
                <a:gd name="connsiteX6" fmla="*/ 2956391 w 5870091"/>
                <a:gd name="connsiteY6" fmla="*/ 15641 h 723082"/>
                <a:gd name="connsiteX7" fmla="*/ 3351288 w 5870091"/>
                <a:gd name="connsiteY7" fmla="*/ 197062 h 723082"/>
                <a:gd name="connsiteX8" fmla="*/ 3746185 w 5870091"/>
                <a:gd name="connsiteY8" fmla="*/ 431843 h 723082"/>
                <a:gd name="connsiteX9" fmla="*/ 4173101 w 5870091"/>
                <a:gd name="connsiteY9" fmla="*/ 634608 h 723082"/>
                <a:gd name="connsiteX10" fmla="*/ 4674727 w 5870091"/>
                <a:gd name="connsiteY10" fmla="*/ 698639 h 723082"/>
                <a:gd name="connsiteX11" fmla="*/ 5870091 w 5870091"/>
                <a:gd name="connsiteY11" fmla="*/ 719983 h 723082"/>
                <a:gd name="connsiteX0" fmla="*/ 0 w 5870091"/>
                <a:gd name="connsiteY0" fmla="*/ 709311 h 735046"/>
                <a:gd name="connsiteX1" fmla="*/ 896523 w 5870091"/>
                <a:gd name="connsiteY1" fmla="*/ 709311 h 735046"/>
                <a:gd name="connsiteX2" fmla="*/ 1686317 w 5870091"/>
                <a:gd name="connsiteY2" fmla="*/ 581249 h 735046"/>
                <a:gd name="connsiteX3" fmla="*/ 2294672 w 5870091"/>
                <a:gd name="connsiteY3" fmla="*/ 250421 h 735046"/>
                <a:gd name="connsiteX4" fmla="*/ 2561494 w 5870091"/>
                <a:gd name="connsiteY4" fmla="*/ 69000 h 735046"/>
                <a:gd name="connsiteX5" fmla="*/ 2849662 w 5870091"/>
                <a:gd name="connsiteY5" fmla="*/ 15641 h 735046"/>
                <a:gd name="connsiteX6" fmla="*/ 2956391 w 5870091"/>
                <a:gd name="connsiteY6" fmla="*/ 15641 h 735046"/>
                <a:gd name="connsiteX7" fmla="*/ 3351288 w 5870091"/>
                <a:gd name="connsiteY7" fmla="*/ 197062 h 735046"/>
                <a:gd name="connsiteX8" fmla="*/ 3746185 w 5870091"/>
                <a:gd name="connsiteY8" fmla="*/ 431843 h 735046"/>
                <a:gd name="connsiteX9" fmla="*/ 4173101 w 5870091"/>
                <a:gd name="connsiteY9" fmla="*/ 634608 h 735046"/>
                <a:gd name="connsiteX10" fmla="*/ 4674727 w 5870091"/>
                <a:gd name="connsiteY10" fmla="*/ 730655 h 735046"/>
                <a:gd name="connsiteX11" fmla="*/ 5870091 w 5870091"/>
                <a:gd name="connsiteY11" fmla="*/ 719983 h 735046"/>
                <a:gd name="connsiteX0" fmla="*/ 0 w 5966147"/>
                <a:gd name="connsiteY0" fmla="*/ 709311 h 735046"/>
                <a:gd name="connsiteX1" fmla="*/ 896523 w 5966147"/>
                <a:gd name="connsiteY1" fmla="*/ 709311 h 735046"/>
                <a:gd name="connsiteX2" fmla="*/ 1686317 w 5966147"/>
                <a:gd name="connsiteY2" fmla="*/ 581249 h 735046"/>
                <a:gd name="connsiteX3" fmla="*/ 2294672 w 5966147"/>
                <a:gd name="connsiteY3" fmla="*/ 250421 h 735046"/>
                <a:gd name="connsiteX4" fmla="*/ 2561494 w 5966147"/>
                <a:gd name="connsiteY4" fmla="*/ 69000 h 735046"/>
                <a:gd name="connsiteX5" fmla="*/ 2849662 w 5966147"/>
                <a:gd name="connsiteY5" fmla="*/ 15641 h 735046"/>
                <a:gd name="connsiteX6" fmla="*/ 2956391 w 5966147"/>
                <a:gd name="connsiteY6" fmla="*/ 15641 h 735046"/>
                <a:gd name="connsiteX7" fmla="*/ 3351288 w 5966147"/>
                <a:gd name="connsiteY7" fmla="*/ 197062 h 735046"/>
                <a:gd name="connsiteX8" fmla="*/ 3746185 w 5966147"/>
                <a:gd name="connsiteY8" fmla="*/ 431843 h 735046"/>
                <a:gd name="connsiteX9" fmla="*/ 4173101 w 5966147"/>
                <a:gd name="connsiteY9" fmla="*/ 634608 h 735046"/>
                <a:gd name="connsiteX10" fmla="*/ 4674727 w 5966147"/>
                <a:gd name="connsiteY10" fmla="*/ 730655 h 735046"/>
                <a:gd name="connsiteX11" fmla="*/ 5966147 w 5966147"/>
                <a:gd name="connsiteY11" fmla="*/ 719983 h 735046"/>
                <a:gd name="connsiteX0" fmla="*/ 0 w 5966147"/>
                <a:gd name="connsiteY0" fmla="*/ 710321 h 736056"/>
                <a:gd name="connsiteX1" fmla="*/ 896523 w 5966147"/>
                <a:gd name="connsiteY1" fmla="*/ 710321 h 736056"/>
                <a:gd name="connsiteX2" fmla="*/ 1686317 w 5966147"/>
                <a:gd name="connsiteY2" fmla="*/ 582259 h 736056"/>
                <a:gd name="connsiteX3" fmla="*/ 2294672 w 5966147"/>
                <a:gd name="connsiteY3" fmla="*/ 251431 h 736056"/>
                <a:gd name="connsiteX4" fmla="*/ 2572166 w 5966147"/>
                <a:gd name="connsiteY4" fmla="*/ 91354 h 736056"/>
                <a:gd name="connsiteX5" fmla="*/ 2849662 w 5966147"/>
                <a:gd name="connsiteY5" fmla="*/ 16651 h 736056"/>
                <a:gd name="connsiteX6" fmla="*/ 2956391 w 5966147"/>
                <a:gd name="connsiteY6" fmla="*/ 16651 h 736056"/>
                <a:gd name="connsiteX7" fmla="*/ 3351288 w 5966147"/>
                <a:gd name="connsiteY7" fmla="*/ 198072 h 736056"/>
                <a:gd name="connsiteX8" fmla="*/ 3746185 w 5966147"/>
                <a:gd name="connsiteY8" fmla="*/ 432853 h 736056"/>
                <a:gd name="connsiteX9" fmla="*/ 4173101 w 5966147"/>
                <a:gd name="connsiteY9" fmla="*/ 635618 h 736056"/>
                <a:gd name="connsiteX10" fmla="*/ 4674727 w 5966147"/>
                <a:gd name="connsiteY10" fmla="*/ 731665 h 736056"/>
                <a:gd name="connsiteX11" fmla="*/ 5966147 w 5966147"/>
                <a:gd name="connsiteY11" fmla="*/ 720993 h 736056"/>
                <a:gd name="connsiteX0" fmla="*/ 0 w 5966147"/>
                <a:gd name="connsiteY0" fmla="*/ 695987 h 721722"/>
                <a:gd name="connsiteX1" fmla="*/ 896523 w 5966147"/>
                <a:gd name="connsiteY1" fmla="*/ 695987 h 721722"/>
                <a:gd name="connsiteX2" fmla="*/ 1686317 w 5966147"/>
                <a:gd name="connsiteY2" fmla="*/ 567925 h 721722"/>
                <a:gd name="connsiteX3" fmla="*/ 2294672 w 5966147"/>
                <a:gd name="connsiteY3" fmla="*/ 237097 h 721722"/>
                <a:gd name="connsiteX4" fmla="*/ 2572166 w 5966147"/>
                <a:gd name="connsiteY4" fmla="*/ 77020 h 721722"/>
                <a:gd name="connsiteX5" fmla="*/ 2849662 w 5966147"/>
                <a:gd name="connsiteY5" fmla="*/ 2317 h 721722"/>
                <a:gd name="connsiteX6" fmla="*/ 3073793 w 5966147"/>
                <a:gd name="connsiteY6" fmla="*/ 34332 h 721722"/>
                <a:gd name="connsiteX7" fmla="*/ 3351288 w 5966147"/>
                <a:gd name="connsiteY7" fmla="*/ 183738 h 721722"/>
                <a:gd name="connsiteX8" fmla="*/ 3746185 w 5966147"/>
                <a:gd name="connsiteY8" fmla="*/ 418519 h 721722"/>
                <a:gd name="connsiteX9" fmla="*/ 4173101 w 5966147"/>
                <a:gd name="connsiteY9" fmla="*/ 621284 h 721722"/>
                <a:gd name="connsiteX10" fmla="*/ 4674727 w 5966147"/>
                <a:gd name="connsiteY10" fmla="*/ 717331 h 721722"/>
                <a:gd name="connsiteX11" fmla="*/ 5966147 w 5966147"/>
                <a:gd name="connsiteY11" fmla="*/ 706659 h 721722"/>
                <a:gd name="connsiteX0" fmla="*/ 0 w 5966147"/>
                <a:gd name="connsiteY0" fmla="*/ 744024 h 747754"/>
                <a:gd name="connsiteX1" fmla="*/ 896523 w 5966147"/>
                <a:gd name="connsiteY1" fmla="*/ 695987 h 747754"/>
                <a:gd name="connsiteX2" fmla="*/ 1686317 w 5966147"/>
                <a:gd name="connsiteY2" fmla="*/ 567925 h 747754"/>
                <a:gd name="connsiteX3" fmla="*/ 2294672 w 5966147"/>
                <a:gd name="connsiteY3" fmla="*/ 237097 h 747754"/>
                <a:gd name="connsiteX4" fmla="*/ 2572166 w 5966147"/>
                <a:gd name="connsiteY4" fmla="*/ 77020 h 747754"/>
                <a:gd name="connsiteX5" fmla="*/ 2849662 w 5966147"/>
                <a:gd name="connsiteY5" fmla="*/ 2317 h 747754"/>
                <a:gd name="connsiteX6" fmla="*/ 3073793 w 5966147"/>
                <a:gd name="connsiteY6" fmla="*/ 34332 h 747754"/>
                <a:gd name="connsiteX7" fmla="*/ 3351288 w 5966147"/>
                <a:gd name="connsiteY7" fmla="*/ 183738 h 747754"/>
                <a:gd name="connsiteX8" fmla="*/ 3746185 w 5966147"/>
                <a:gd name="connsiteY8" fmla="*/ 418519 h 747754"/>
                <a:gd name="connsiteX9" fmla="*/ 4173101 w 5966147"/>
                <a:gd name="connsiteY9" fmla="*/ 621284 h 747754"/>
                <a:gd name="connsiteX10" fmla="*/ 4674727 w 5966147"/>
                <a:gd name="connsiteY10" fmla="*/ 717331 h 747754"/>
                <a:gd name="connsiteX11" fmla="*/ 5966147 w 5966147"/>
                <a:gd name="connsiteY11" fmla="*/ 706659 h 74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66147" h="747754">
                  <a:moveTo>
                    <a:pt x="0" y="744024"/>
                  </a:moveTo>
                  <a:cubicBezTo>
                    <a:pt x="307735" y="759142"/>
                    <a:pt x="615470" y="725337"/>
                    <a:pt x="896523" y="695987"/>
                  </a:cubicBezTo>
                  <a:cubicBezTo>
                    <a:pt x="1177576" y="666637"/>
                    <a:pt x="1453292" y="644407"/>
                    <a:pt x="1686317" y="567925"/>
                  </a:cubicBezTo>
                  <a:cubicBezTo>
                    <a:pt x="1919342" y="491443"/>
                    <a:pt x="2147031" y="318914"/>
                    <a:pt x="2294672" y="237097"/>
                  </a:cubicBezTo>
                  <a:cubicBezTo>
                    <a:pt x="2442313" y="155280"/>
                    <a:pt x="2479668" y="116150"/>
                    <a:pt x="2572166" y="77020"/>
                  </a:cubicBezTo>
                  <a:cubicBezTo>
                    <a:pt x="2664664" y="37890"/>
                    <a:pt x="2766057" y="9432"/>
                    <a:pt x="2849662" y="2317"/>
                  </a:cubicBezTo>
                  <a:cubicBezTo>
                    <a:pt x="2933267" y="-4798"/>
                    <a:pt x="2990189" y="4095"/>
                    <a:pt x="3073793" y="34332"/>
                  </a:cubicBezTo>
                  <a:cubicBezTo>
                    <a:pt x="3157397" y="64569"/>
                    <a:pt x="3239223" y="119707"/>
                    <a:pt x="3351288" y="183738"/>
                  </a:cubicBezTo>
                  <a:cubicBezTo>
                    <a:pt x="3463353" y="247769"/>
                    <a:pt x="3609216" y="345595"/>
                    <a:pt x="3746185" y="418519"/>
                  </a:cubicBezTo>
                  <a:cubicBezTo>
                    <a:pt x="3883154" y="491443"/>
                    <a:pt x="4018344" y="571482"/>
                    <a:pt x="4173101" y="621284"/>
                  </a:cubicBezTo>
                  <a:cubicBezTo>
                    <a:pt x="4327858" y="671086"/>
                    <a:pt x="4375886" y="703102"/>
                    <a:pt x="4674727" y="717331"/>
                  </a:cubicBezTo>
                  <a:cubicBezTo>
                    <a:pt x="4973568" y="731560"/>
                    <a:pt x="5966147" y="706659"/>
                    <a:pt x="5966147" y="706659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prstClr val="black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 flipH="1">
              <a:off x="1905000" y="6097604"/>
              <a:ext cx="5512656" cy="0"/>
            </a:xfrm>
            <a:prstGeom prst="line">
              <a:avLst/>
            </a:prstGeom>
            <a:solidFill>
              <a:srgbClr val="FFFF6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4"/>
          <p:cNvGrpSpPr/>
          <p:nvPr/>
        </p:nvGrpSpPr>
        <p:grpSpPr>
          <a:xfrm>
            <a:off x="6960456" y="3598239"/>
            <a:ext cx="1947921" cy="369332"/>
            <a:chOff x="5982384" y="5370096"/>
            <a:chExt cx="1947921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982384" y="5370096"/>
              <a:ext cx="1947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effect strength</a:t>
              </a: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4386714"/>
                </p:ext>
              </p:extLst>
            </p:nvPr>
          </p:nvGraphicFramePr>
          <p:xfrm>
            <a:off x="7658784" y="5384384"/>
            <a:ext cx="203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0" name="Equation" r:id="rId3" imgW="203040" imgH="330120" progId="Equation.DSMT4">
                    <p:embed/>
                  </p:oleObj>
                </mc:Choice>
                <mc:Fallback>
                  <p:oleObj name="Equation" r:id="rId3" imgW="20304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658784" y="5384384"/>
                          <a:ext cx="2032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18381"/>
              </p:ext>
            </p:extLst>
          </p:nvPr>
        </p:nvGraphicFramePr>
        <p:xfrm>
          <a:off x="7452297" y="2720858"/>
          <a:ext cx="135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name="Equation" r:id="rId5" imgW="1358640" imgH="457200" progId="Equation.DSMT4">
                  <p:embed/>
                </p:oleObj>
              </mc:Choice>
              <mc:Fallback>
                <p:oleObj name="Equation" r:id="rId5" imgW="1358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2297" y="2720858"/>
                        <a:ext cx="1358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049461"/>
              </p:ext>
            </p:extLst>
          </p:nvPr>
        </p:nvGraphicFramePr>
        <p:xfrm>
          <a:off x="7304493" y="1752600"/>
          <a:ext cx="596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" name="Equation" r:id="rId7" imgW="596880" imgH="355320" progId="Equation.DSMT4">
                  <p:embed/>
                </p:oleObj>
              </mc:Choice>
              <mc:Fallback>
                <p:oleObj name="Equation" r:id="rId7" imgW="5968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04493" y="1752600"/>
                        <a:ext cx="596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289300"/>
              </p:ext>
            </p:extLst>
          </p:nvPr>
        </p:nvGraphicFramePr>
        <p:xfrm>
          <a:off x="425450" y="1600200"/>
          <a:ext cx="459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" name="Equation" r:id="rId9" imgW="4597200" imgH="457200" progId="Equation.DSMT4">
                  <p:embed/>
                </p:oleObj>
              </mc:Choice>
              <mc:Fallback>
                <p:oleObj name="Equation" r:id="rId9" imgW="4597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450" y="1600200"/>
                        <a:ext cx="4597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807423"/>
              </p:ext>
            </p:extLst>
          </p:nvPr>
        </p:nvGraphicFramePr>
        <p:xfrm>
          <a:off x="1657350" y="2209800"/>
          <a:ext cx="3721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Equation" r:id="rId11" imgW="3720960" imgH="685800" progId="Equation.DSMT4">
                  <p:embed/>
                </p:oleObj>
              </mc:Choice>
              <mc:Fallback>
                <p:oleObj name="Equation" r:id="rId11" imgW="37209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57350" y="2209800"/>
                        <a:ext cx="3721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81001" y="3400961"/>
            <a:ext cx="4495800" cy="1631216"/>
            <a:chOff x="381001" y="3496574"/>
            <a:chExt cx="4495800" cy="16312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81001" y="3496574"/>
                  <a:ext cx="4495800" cy="1631216"/>
                </a:xfrm>
                <a:prstGeom prst="rect">
                  <a:avLst/>
                </a:prstGeom>
                <a:solidFill>
                  <a:srgbClr val="008475">
                    <a:alpha val="14902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1200"/>
                    </a:spcAft>
                  </a:pPr>
                  <a:r>
                    <a:rPr lang="en-US" sz="2000" b="0" dirty="0" smtClean="0">
                      <a:solidFill>
                        <a:prstClr val="black"/>
                      </a:solidFill>
                      <a:latin typeface="Calibri"/>
                      <a:cs typeface="+mn-cs"/>
                    </a:rPr>
                    <a:t>                  indicates from which of the two components </a:t>
                  </a:r>
                  <a:r>
                    <a:rPr lang="en-US" sz="2000" b="0" i="1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000" b="0" i="1" baseline="-2500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000" b="0" dirty="0" smtClean="0">
                      <a:solidFill>
                        <a:prstClr val="black"/>
                      </a:solidFill>
                      <a:latin typeface="Calibri"/>
                      <a:cs typeface="+mn-cs"/>
                    </a:rPr>
                    <a:t> was generated. </a:t>
                  </a:r>
                </a:p>
                <a:p>
                  <a:pPr fontAlgn="auto">
                    <a:spcBef>
                      <a:spcPts val="0"/>
                    </a:spcBef>
                    <a:spcAft>
                      <a:spcPts val="1200"/>
                    </a:spcAft>
                  </a:pPr>
                  <a:r>
                    <a:rPr lang="en-US" sz="2000" b="0" i="1" dirty="0" err="1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r>
                    <a:rPr lang="en-US" sz="2000" b="0" i="1" baseline="-25000" dirty="0" err="1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000" b="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1</a:t>
                  </a:r>
                  <a:r>
                    <a:rPr lang="en-US" sz="2000" b="0" dirty="0" smtClean="0">
                      <a:solidFill>
                        <a:prstClr val="black"/>
                      </a:solidFill>
                      <a:latin typeface="Calibri"/>
                      <a:cs typeface="+mn-cs"/>
                    </a:rPr>
                    <a:t>  </a:t>
                  </a:r>
                  <a:r>
                    <a:rPr lang="en-US" sz="2000" b="0" dirty="0">
                      <a:solidFill>
                        <a:prstClr val="black"/>
                      </a:solidFill>
                      <a:latin typeface="Calibri"/>
                      <a:cs typeface="+mn-cs"/>
                    </a:rPr>
                    <a:t> </a:t>
                  </a:r>
                  <a:r>
                    <a:rPr lang="en-US" sz="2000" b="0" dirty="0" smtClean="0">
                      <a:solidFill>
                        <a:prstClr val="black"/>
                      </a:solidFill>
                      <a:latin typeface="Calibri"/>
                      <a:cs typeface="+mn-cs"/>
                    </a:rPr>
                    <a:t>SNP </a:t>
                  </a:r>
                  <a:r>
                    <a:rPr lang="en-US" sz="2000" b="0" i="1" dirty="0" err="1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000" b="0" dirty="0" smtClean="0">
                      <a:solidFill>
                        <a:prstClr val="black"/>
                      </a:solidFill>
                      <a:latin typeface="Calibri"/>
                      <a:cs typeface="+mn-cs"/>
                    </a:rPr>
                    <a:t> is causal</a:t>
                  </a:r>
                </a:p>
                <a:p>
                  <a:pPr fontAlgn="auto">
                    <a:spcBef>
                      <a:spcPts val="0"/>
                    </a:spcBef>
                    <a:spcAft>
                      <a:spcPts val="1200"/>
                    </a:spcAft>
                  </a:pPr>
                  <a:r>
                    <a:rPr lang="en-US" sz="2000" b="0" i="1" dirty="0" err="1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r>
                    <a:rPr lang="en-US" sz="2000" b="0" i="1" baseline="-25000" dirty="0" err="1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000" b="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0</a:t>
                  </a:r>
                  <a:r>
                    <a:rPr lang="en-US" sz="2000" b="0" dirty="0" smtClean="0">
                      <a:solidFill>
                        <a:prstClr val="black"/>
                      </a:solidFill>
                      <a:latin typeface="Calibri"/>
                      <a:cs typeface="+mn-cs"/>
                    </a:rPr>
                    <a:t>  SNP </a:t>
                  </a:r>
                  <a:r>
                    <a:rPr lang="en-US" sz="2000" b="0" i="1" dirty="0" err="1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000" b="0" dirty="0" smtClean="0">
                      <a:solidFill>
                        <a:prstClr val="black"/>
                      </a:solidFill>
                      <a:latin typeface="Calibri"/>
                      <a:cs typeface="+mn-cs"/>
                    </a:rPr>
                    <a:t> is not causal</a:t>
                  </a:r>
                  <a:endParaRPr lang="en-US" sz="2000" b="0" dirty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1" y="3496574"/>
                  <a:ext cx="4495800" cy="132343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493" t="-2304" r="-2442" b="-7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5278345"/>
                </p:ext>
              </p:extLst>
            </p:nvPr>
          </p:nvGraphicFramePr>
          <p:xfrm>
            <a:off x="457200" y="3531153"/>
            <a:ext cx="9652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5" name="Equation" r:id="rId14" imgW="965160" imgH="355320" progId="Equation.3">
                    <p:embed/>
                  </p:oleObj>
                </mc:Choice>
                <mc:Fallback>
                  <p:oleObj name="Equation" r:id="rId14" imgW="965160" imgH="35532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57200" y="3531153"/>
                          <a:ext cx="9652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592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learn </a:t>
            </a:r>
            <a:r>
              <a:rPr lang="en-US" dirty="0" err="1" smtClean="0"/>
              <a:t>hyperparameters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687639"/>
              </p:ext>
            </p:extLst>
          </p:nvPr>
        </p:nvGraphicFramePr>
        <p:xfrm>
          <a:off x="457200" y="3657600"/>
          <a:ext cx="447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3" imgW="4470120" imgH="457200" progId="Equation.DSMT4">
                  <p:embed/>
                </p:oleObj>
              </mc:Choice>
              <mc:Fallback>
                <p:oleObj name="Equation" r:id="rId3" imgW="44701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3657600"/>
                        <a:ext cx="4470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189" y="2362200"/>
            <a:ext cx="52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475"/>
                </a:solidFill>
                <a:latin typeface="Calibri"/>
                <a:cs typeface="+mn-cs"/>
              </a:rPr>
              <a:t>M</a:t>
            </a:r>
            <a:r>
              <a:rPr lang="en-US" sz="1800" dirty="0" smtClean="0">
                <a:solidFill>
                  <a:srgbClr val="008475"/>
                </a:solidFill>
                <a:latin typeface="Calibri"/>
                <a:cs typeface="+mn-cs"/>
              </a:rPr>
              <a:t>aximize the </a:t>
            </a:r>
            <a:r>
              <a:rPr lang="en-US" sz="1800" i="1" dirty="0" smtClean="0">
                <a:solidFill>
                  <a:srgbClr val="008475"/>
                </a:solidFill>
                <a:latin typeface="Calibri"/>
                <a:cs typeface="+mn-cs"/>
              </a:rPr>
              <a:t>marginal </a:t>
            </a:r>
            <a:r>
              <a:rPr lang="en-US" sz="1800" dirty="0" smtClean="0">
                <a:solidFill>
                  <a:srgbClr val="008475"/>
                </a:solidFill>
                <a:latin typeface="Calibri"/>
                <a:cs typeface="+mn-cs"/>
              </a:rPr>
              <a:t>likelihood:</a:t>
            </a:r>
            <a:endParaRPr lang="en-US" sz="2800" i="1" baseline="-25000" dirty="0">
              <a:solidFill>
                <a:srgbClr val="008475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0" y="1425714"/>
            <a:ext cx="8610600" cy="707886"/>
            <a:chOff x="381000" y="3124200"/>
            <a:chExt cx="8610600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381000" y="3124200"/>
              <a:ext cx="434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600"/>
                </a:spcAft>
              </a:pPr>
              <a:r>
                <a:rPr lang="en-US" sz="20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Avoid point estimates of </a:t>
              </a:r>
              <a:r>
                <a:rPr lang="en-US" sz="2000" b="0" i="1" dirty="0" smtClean="0">
                  <a:solidFill>
                    <a:prstClr val="black"/>
                  </a:solidFill>
                  <a:latin typeface="Times New Roman"/>
                  <a:cs typeface="Times New Roman"/>
                </a:rPr>
                <a:t>v</a:t>
              </a:r>
              <a:r>
                <a:rPr lang="en-US" sz="2000" b="0" i="1" baseline="-25000" dirty="0" smtClean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r>
                <a:rPr lang="en-US" sz="20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 because </a:t>
              </a:r>
              <a:r>
                <a:rPr lang="en-US" sz="2000" b="0" dirty="0">
                  <a:solidFill>
                    <a:prstClr val="black"/>
                  </a:solidFill>
                  <a:latin typeface="Calibri"/>
                  <a:cs typeface="+mn-cs"/>
                </a:rPr>
                <a:t>they can only be estimated very </a:t>
              </a:r>
              <a:r>
                <a:rPr lang="en-US" sz="20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unreliably</a:t>
              </a:r>
              <a:endParaRPr lang="en-US" sz="2000" b="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29200" y="3352800"/>
              <a:ext cx="3962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600"/>
                </a:spcAft>
              </a:pPr>
              <a:r>
                <a:rPr lang="en-US" sz="1800" b="0" dirty="0" smtClean="0">
                  <a:solidFill>
                    <a:srgbClr val="008475"/>
                  </a:solidFill>
                  <a:latin typeface="Calibri"/>
                  <a:cs typeface="+mn-cs"/>
                </a:rPr>
                <a:t>⇒      integrate out </a:t>
              </a:r>
              <a:r>
                <a:rPr lang="en-US" sz="1800" b="0" i="1" dirty="0" smtClean="0">
                  <a:solidFill>
                    <a:srgbClr val="008475"/>
                  </a:solidFill>
                  <a:latin typeface="Times New Roman"/>
                  <a:cs typeface="Times New Roman"/>
                </a:rPr>
                <a:t>v</a:t>
              </a:r>
              <a:r>
                <a:rPr lang="en-US" sz="1800" b="0" dirty="0" smtClean="0">
                  <a:solidFill>
                    <a:srgbClr val="008475"/>
                  </a:solidFill>
                  <a:latin typeface="Times New Roman"/>
                  <a:cs typeface="Times New Roman"/>
                </a:rPr>
                <a:t> = (</a:t>
              </a:r>
              <a:r>
                <a:rPr lang="en-US" sz="1800" b="0" i="1" dirty="0" smtClean="0">
                  <a:solidFill>
                    <a:srgbClr val="008475"/>
                  </a:solidFill>
                  <a:latin typeface="Times New Roman"/>
                  <a:cs typeface="Times New Roman"/>
                </a:rPr>
                <a:t>v</a:t>
              </a:r>
              <a:r>
                <a:rPr lang="en-US" sz="1800" b="0" baseline="-25000" dirty="0" smtClean="0">
                  <a:solidFill>
                    <a:srgbClr val="008475"/>
                  </a:solidFill>
                  <a:latin typeface="Times New Roman"/>
                  <a:cs typeface="Times New Roman"/>
                </a:rPr>
                <a:t>0 </a:t>
              </a:r>
              <a:r>
                <a:rPr lang="en-US" sz="1800" b="0" dirty="0" smtClean="0">
                  <a:solidFill>
                    <a:srgbClr val="008475"/>
                  </a:solidFill>
                  <a:latin typeface="Times New Roman"/>
                  <a:cs typeface="Times New Roman"/>
                </a:rPr>
                <a:t>,</a:t>
              </a:r>
              <a:r>
                <a:rPr lang="en-US" sz="1800" b="0" i="1" dirty="0" smtClean="0">
                  <a:solidFill>
                    <a:srgbClr val="008475"/>
                  </a:solidFill>
                  <a:latin typeface="Times New Roman"/>
                  <a:cs typeface="Times New Roman"/>
                </a:rPr>
                <a:t>v</a:t>
              </a:r>
              <a:r>
                <a:rPr lang="en-US" sz="1800" b="0" baseline="-25000" dirty="0" smtClean="0">
                  <a:solidFill>
                    <a:srgbClr val="008475"/>
                  </a:solidFill>
                  <a:latin typeface="Times New Roman"/>
                  <a:cs typeface="Times New Roman"/>
                </a:rPr>
                <a:t>1</a:t>
              </a:r>
              <a:r>
                <a:rPr lang="en-US" sz="1800" b="0" dirty="0" smtClean="0">
                  <a:solidFill>
                    <a:srgbClr val="008475"/>
                  </a:solidFill>
                  <a:latin typeface="Times New Roman"/>
                  <a:cs typeface="Times New Roman"/>
                </a:rPr>
                <a:t>,</a:t>
              </a:r>
              <a:r>
                <a:rPr lang="en-US" sz="1800" b="0" i="1" dirty="0" smtClean="0">
                  <a:solidFill>
                    <a:srgbClr val="008475"/>
                  </a:solidFill>
                  <a:latin typeface="Times New Roman"/>
                  <a:cs typeface="Times New Roman"/>
                </a:rPr>
                <a:t>…,v</a:t>
              </a:r>
              <a:r>
                <a:rPr lang="en-US" sz="1800" b="0" i="1" baseline="-25000" dirty="0" smtClean="0">
                  <a:solidFill>
                    <a:srgbClr val="008475"/>
                  </a:solidFill>
                  <a:latin typeface="Times New Roman"/>
                  <a:cs typeface="Times New Roman"/>
                </a:rPr>
                <a:t>i </a:t>
              </a:r>
              <a:r>
                <a:rPr lang="en-US" sz="1800" b="0" i="1" dirty="0" smtClean="0">
                  <a:solidFill>
                    <a:srgbClr val="008475"/>
                  </a:solidFill>
                  <a:latin typeface="Times New Roman"/>
                  <a:cs typeface="Times New Roman"/>
                </a:rPr>
                <a:t>,…</a:t>
              </a:r>
              <a:r>
                <a:rPr lang="en-US" sz="1800" b="0" dirty="0" smtClean="0">
                  <a:solidFill>
                    <a:srgbClr val="008475"/>
                  </a:solidFill>
                  <a:latin typeface="Times New Roman"/>
                  <a:cs typeface="Times New Roman"/>
                </a:rPr>
                <a:t>) </a:t>
              </a:r>
              <a:endParaRPr lang="en-US" sz="1800" b="0" dirty="0">
                <a:solidFill>
                  <a:srgbClr val="008475"/>
                </a:solidFill>
                <a:latin typeface="Calibri"/>
                <a:cs typeface="Times New Roman"/>
              </a:endParaRPr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93681"/>
              </p:ext>
            </p:extLst>
          </p:nvPr>
        </p:nvGraphicFramePr>
        <p:xfrm>
          <a:off x="457200" y="2971800"/>
          <a:ext cx="368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5" imgW="3682800" imgH="355320" progId="Equation.3">
                  <p:embed/>
                </p:oleObj>
              </mc:Choice>
              <mc:Fallback>
                <p:oleObj name="Equation" r:id="rId5" imgW="36828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3683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992508" y="3352800"/>
            <a:ext cx="512692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21108" y="3352800"/>
            <a:ext cx="512692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3314" y="4557568"/>
            <a:ext cx="753528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900"/>
              </a:spcAft>
              <a:buFont typeface="Arial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Integral over </a:t>
            </a:r>
            <a:r>
              <a:rPr lang="en-US" sz="2000" b="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 usually by MCMC sampling. </a:t>
            </a:r>
            <a:r>
              <a:rPr lang="en-US" sz="2000" b="0" dirty="0">
                <a:solidFill>
                  <a:prstClr val="black"/>
                </a:solidFill>
                <a:latin typeface="Calibri"/>
                <a:cs typeface="+mn-cs"/>
              </a:rPr>
              <a:t>V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ery inefficient.</a:t>
            </a:r>
          </a:p>
          <a:p>
            <a:pPr marL="342900" indent="-342900" fontAlgn="auto">
              <a:spcBef>
                <a:spcPts val="0"/>
              </a:spcBef>
              <a:spcAft>
                <a:spcPts val="900"/>
              </a:spcAft>
              <a:buFont typeface="Arial"/>
              <a:buChar char="•"/>
            </a:pPr>
            <a:r>
              <a:rPr lang="en-US" sz="2000" b="0" i="1" dirty="0" smtClean="0">
                <a:solidFill>
                  <a:prstClr val="black"/>
                </a:solidFill>
                <a:latin typeface="Calibri"/>
                <a:cs typeface="+mn-cs"/>
              </a:rPr>
              <a:t>We found analytical approximation 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(iterative Laplace approx.)</a:t>
            </a:r>
            <a:r>
              <a:rPr lang="en-US" sz="2000" b="0" u="sng" dirty="0" smtClean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br>
              <a:rPr lang="en-US" sz="2000" b="0" u="sng" dirty="0" smtClean="0">
                <a:solidFill>
                  <a:prstClr val="black"/>
                </a:solidFill>
                <a:latin typeface="Calibri"/>
                <a:cs typeface="+mn-cs"/>
              </a:rPr>
            </a:b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⇒ can efficiently optimize marginal likelihood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Bayesian approach allows us to learn </a:t>
            </a:r>
            <a:r>
              <a:rPr lang="en-US" sz="2000" b="0" dirty="0" err="1" smtClean="0">
                <a:solidFill>
                  <a:prstClr val="black"/>
                </a:solidFill>
                <a:latin typeface="Calibri"/>
                <a:cs typeface="+mn-cs"/>
              </a:rPr>
              <a:t>hyperparameters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 even though we have no reliable point estimates for any of the </a:t>
            </a:r>
            <a:r>
              <a:rPr lang="en-US" sz="2000" b="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lang="en-US" sz="2000" b="0" i="1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lang="en-US" sz="2000" b="0" dirty="0" smtClean="0">
                <a:solidFill>
                  <a:prstClr val="black"/>
                </a:solidFill>
                <a:latin typeface="Times New Roman"/>
                <a:cs typeface="Times New Roman"/>
              </a:rPr>
              <a:t>’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36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</a:t>
            </a:r>
            <a:r>
              <a:rPr lang="en-US" dirty="0" err="1" smtClean="0"/>
              <a:t>hyperparameters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828800"/>
            <a:ext cx="8229600" cy="457200"/>
          </a:xfrm>
        </p:spPr>
        <p:txBody>
          <a:bodyPr/>
          <a:lstStyle/>
          <a:p>
            <a:r>
              <a:rPr lang="en-US" dirty="0" smtClean="0"/>
              <a:t>Fine mapping causal variants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808196"/>
              </p:ext>
            </p:extLst>
          </p:nvPr>
        </p:nvGraphicFramePr>
        <p:xfrm>
          <a:off x="1085850" y="2438400"/>
          <a:ext cx="1993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3" imgW="1993680" imgH="355320" progId="Equation.DSMT4">
                  <p:embed/>
                </p:oleObj>
              </mc:Choice>
              <mc:Fallback>
                <p:oleObj name="Equation" r:id="rId3" imgW="19936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5850" y="2438400"/>
                        <a:ext cx="1993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76600" y="2393412"/>
            <a:ext cx="5113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[Posterior probability for a SNP to be causative]</a:t>
            </a:r>
            <a:endParaRPr lang="en-US" sz="20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3530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rgbClr val="00847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Risk prediction of patients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345399"/>
              </p:ext>
            </p:extLst>
          </p:nvPr>
        </p:nvGraphicFramePr>
        <p:xfrm>
          <a:off x="990600" y="4191000"/>
          <a:ext cx="6311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5" imgW="6311880" imgH="355320" progId="Equation.3">
                  <p:embed/>
                </p:oleObj>
              </mc:Choice>
              <mc:Fallback>
                <p:oleObj name="Equation" r:id="rId5" imgW="631188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4191000"/>
                        <a:ext cx="6311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5105400"/>
            <a:ext cx="82032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Risk prediction methodology is not well-developed, limited by heritability.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We benchmark our method against existing </a:t>
            </a:r>
            <a:r>
              <a:rPr lang="en-US" sz="2000" b="0" dirty="0" err="1" smtClean="0">
                <a:solidFill>
                  <a:prstClr val="black"/>
                </a:solidFill>
                <a:latin typeface="Calibri"/>
                <a:cs typeface="+mn-cs"/>
              </a:rPr>
              <a:t>finemapping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 methods.</a:t>
            </a:r>
            <a:endParaRPr lang="en-US" sz="20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15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613026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Randomly select 100 loci (each with 120-200 SNPs)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Randomly pick 50 loci to be causal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In each causal loci, pick 2 SNPs as causal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Generate phenotype</a:t>
            </a:r>
          </a:p>
          <a:p>
            <a:pPr marL="800100" lvl="1" indent="-342900" fontAlgn="auto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With NO environmental variance (heritability = 1)</a:t>
            </a:r>
          </a:p>
          <a:p>
            <a:pPr marL="800100" lvl="1" indent="-342900" fontAlgn="auto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—"/>
            </a:pPr>
            <a:endParaRPr lang="en-US" sz="2000" b="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—"/>
            </a:pPr>
            <a:endParaRPr lang="en-US" sz="2000" b="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—"/>
            </a:pPr>
            <a:endParaRPr lang="en-US" sz="2000" b="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With environmental variance (heritability = 0.3)</a:t>
            </a:r>
            <a:endParaRPr lang="en-US" sz="20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394764"/>
              </p:ext>
            </p:extLst>
          </p:nvPr>
        </p:nvGraphicFramePr>
        <p:xfrm>
          <a:off x="1828800" y="3581400"/>
          <a:ext cx="2959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Equation" r:id="rId3" imgW="2958840" imgH="888840" progId="Equation.DSMT4">
                  <p:embed/>
                </p:oleObj>
              </mc:Choice>
              <mc:Fallback>
                <p:oleObj name="Equation" r:id="rId3" imgW="295884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3581400"/>
                        <a:ext cx="29591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56633"/>
              </p:ext>
            </p:extLst>
          </p:nvPr>
        </p:nvGraphicFramePr>
        <p:xfrm>
          <a:off x="1828800" y="54864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Equation" r:id="rId5" imgW="1600200" imgH="457200" progId="Equation.DSMT4">
                  <p:embed/>
                </p:oleObj>
              </mc:Choice>
              <mc:Fallback>
                <p:oleObj name="Equation" r:id="rId5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5486400"/>
                        <a:ext cx="160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537250"/>
              </p:ext>
            </p:extLst>
          </p:nvPr>
        </p:nvGraphicFramePr>
        <p:xfrm>
          <a:off x="3598534" y="5341203"/>
          <a:ext cx="4965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7" imgW="4965480" imgH="609480" progId="Equation.3">
                  <p:embed/>
                </p:oleObj>
              </mc:Choice>
              <mc:Fallback>
                <p:oleObj name="Equation" r:id="rId7" imgW="496548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8534" y="5341203"/>
                        <a:ext cx="49657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77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Finemapping</a:t>
            </a:r>
            <a:r>
              <a:rPr lang="en-US" dirty="0" smtClean="0"/>
              <a:t> causal variants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200" y="1524000"/>
            <a:ext cx="7772400" cy="4708981"/>
            <a:chOff x="457200" y="1772483"/>
            <a:chExt cx="7772400" cy="4708981"/>
          </a:xfrm>
        </p:grpSpPr>
        <p:sp>
          <p:nvSpPr>
            <p:cNvPr id="3" name="TextBox 2"/>
            <p:cNvSpPr txBox="1"/>
            <p:nvPr/>
          </p:nvSpPr>
          <p:spPr>
            <a:xfrm>
              <a:off x="457200" y="1772483"/>
              <a:ext cx="7620000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auto"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0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Requires significant coverage of genotyped / imputed SNPs at the causal loci.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0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Most existing statistical methods use point estimates.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0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PAINTOR is the best method till date.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2000" b="0" dirty="0">
                <a:solidFill>
                  <a:prstClr val="black"/>
                </a:solidFill>
                <a:latin typeface="Calibri"/>
                <a:cs typeface="+mn-cs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2000" b="0" dirty="0" smtClean="0">
                <a:solidFill>
                  <a:prstClr val="black"/>
                </a:solidFill>
                <a:latin typeface="Calibri"/>
                <a:cs typeface="+mn-cs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2000" b="0" dirty="0">
                <a:solidFill>
                  <a:prstClr val="black"/>
                </a:solidFill>
                <a:latin typeface="Calibri"/>
                <a:cs typeface="+mn-cs"/>
              </a:endParaRPr>
            </a:p>
            <a:p>
              <a:pPr marL="800100" lvl="1" indent="-342900" fontAlgn="auto">
                <a:spcBef>
                  <a:spcPts val="0"/>
                </a:spcBef>
                <a:spcAft>
                  <a:spcPts val="1200"/>
                </a:spcAft>
                <a:buFont typeface="Calibri" panose="020F0502020204030204" pitchFamily="34" charset="0"/>
                <a:buChar char="—"/>
              </a:pPr>
              <a:endParaRPr lang="en-US" sz="2000" b="0" dirty="0" smtClean="0">
                <a:solidFill>
                  <a:prstClr val="black"/>
                </a:solidFill>
                <a:latin typeface="Calibri"/>
                <a:cs typeface="+mn-cs"/>
              </a:endParaRPr>
            </a:p>
            <a:p>
              <a:pPr marL="800100" lvl="1" indent="-342900" fontAlgn="auto">
                <a:spcBef>
                  <a:spcPts val="0"/>
                </a:spcBef>
                <a:spcAft>
                  <a:spcPts val="1200"/>
                </a:spcAft>
                <a:buFont typeface="Calibri" panose="020F0502020204030204" pitchFamily="34" charset="0"/>
                <a:buChar char="—"/>
              </a:pPr>
              <a:r>
                <a:rPr lang="en-US" sz="20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Uses annotation from ENCODE, DHS, etc.</a:t>
              </a:r>
            </a:p>
            <a:p>
              <a:pPr marL="800100" lvl="1" indent="-342900" fontAlgn="auto">
                <a:spcBef>
                  <a:spcPts val="0"/>
                </a:spcBef>
                <a:spcAft>
                  <a:spcPts val="1200"/>
                </a:spcAft>
                <a:buFont typeface="Calibri" panose="020F0502020204030204" pitchFamily="34" charset="0"/>
                <a:buChar char="—"/>
              </a:pPr>
              <a:r>
                <a:rPr lang="en-US" sz="2000" b="0" dirty="0" smtClean="0">
                  <a:solidFill>
                    <a:prstClr val="black"/>
                  </a:solidFill>
                  <a:latin typeface="Calibri"/>
                  <a:cs typeface="+mn-cs"/>
                </a:rPr>
                <a:t>Assumes distribution of z-score would be same as distribution of LD (and tries to find the best overlap region)</a:t>
              </a:r>
              <a:endParaRPr lang="en-US" sz="2000" b="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13" y="3962400"/>
              <a:ext cx="7464287" cy="11456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313" y="3537527"/>
              <a:ext cx="2667000" cy="337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110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PAINTOR outperforms other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828800" y="1752600"/>
            <a:ext cx="5257800" cy="37858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371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" t="7697" r="50000" b="49692"/>
          <a:stretch/>
        </p:blipFill>
        <p:spPr>
          <a:xfrm>
            <a:off x="259306" y="1219200"/>
            <a:ext cx="4122193" cy="39288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" t="51647" r="50000" b="4095"/>
          <a:stretch/>
        </p:blipFill>
        <p:spPr>
          <a:xfrm>
            <a:off x="4572000" y="1246496"/>
            <a:ext cx="4116506" cy="40806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352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prediction cross-validation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05000"/>
            <a:ext cx="55625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Select loci and generate phenotype (discussed earlier)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Randomly pick 20 samples for cross-validation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Learn from remaining 2400 samples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Predict on the 20 samples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210300" y="1981199"/>
            <a:ext cx="228600" cy="201668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2275" y="2714625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Repeat </a:t>
            </a:r>
            <a:r>
              <a:rPr lang="en-US" sz="2000" b="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 times</a:t>
            </a:r>
            <a:endParaRPr lang="en-US" sz="20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4295774" y="409573"/>
            <a:ext cx="457200" cy="815339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9387" y="5048250"/>
            <a:ext cx="361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Repeat whole simulation </a:t>
            </a:r>
            <a:r>
              <a:rPr lang="en-US" sz="2000" b="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 times</a:t>
            </a:r>
            <a:endParaRPr lang="en-US" sz="20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99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16492" r="6666" b="11285"/>
          <a:stretch/>
        </p:blipFill>
        <p:spPr>
          <a:xfrm>
            <a:off x="228600" y="1523999"/>
            <a:ext cx="8534400" cy="42265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A49-97FE-4D93-B2E0-B268242E31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052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7481" y="60720"/>
            <a:ext cx="8596559" cy="1006429"/>
          </a:xfr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3600" b="1" dirty="0" smtClean="0"/>
              <a:t>GWAS </a:t>
            </a:r>
            <a:r>
              <a:rPr lang="de-DE" sz="3600" b="1" dirty="0" err="1" smtClean="0"/>
              <a:t>have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discovered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many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new</a:t>
            </a:r>
            <a:r>
              <a:rPr lang="de-DE" sz="3600" b="1" dirty="0" smtClean="0"/>
              <a:t> loci... </a:t>
            </a:r>
            <a:br>
              <a:rPr lang="de-DE" sz="3600" b="1" dirty="0" smtClean="0"/>
            </a:br>
            <a:r>
              <a:rPr lang="de-DE" sz="3600" b="1" dirty="0" smtClean="0"/>
              <a:t>but </a:t>
            </a:r>
            <a:r>
              <a:rPr lang="de-DE" sz="3600" b="1" dirty="0" err="1" smtClean="0"/>
              <a:t>fewer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new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mechamisms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than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hoped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for</a:t>
            </a:r>
            <a:endParaRPr lang="de-DE" sz="3600" b="1" dirty="0"/>
          </a:p>
        </p:txBody>
      </p:sp>
      <p:sp>
        <p:nvSpPr>
          <p:cNvPr id="15" name="Rechteck 5"/>
          <p:cNvSpPr/>
          <p:nvPr/>
        </p:nvSpPr>
        <p:spPr>
          <a:xfrm>
            <a:off x="272872" y="1530772"/>
            <a:ext cx="37109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charset="2"/>
              <a:buChar char="§"/>
            </a:pPr>
            <a:r>
              <a:rPr lang="de-DE" sz="2000" b="0" dirty="0" smtClean="0">
                <a:solidFill>
                  <a:prstClr val="black"/>
                </a:solidFill>
              </a:rPr>
              <a:t>CAD GWAS </a:t>
            </a:r>
            <a:r>
              <a:rPr lang="de-DE" sz="2000" b="0" dirty="0" err="1" smtClean="0">
                <a:solidFill>
                  <a:prstClr val="black"/>
                </a:solidFill>
              </a:rPr>
              <a:t>identified</a:t>
            </a:r>
            <a:r>
              <a:rPr lang="de-DE" sz="2000" b="0" dirty="0" smtClean="0">
                <a:solidFill>
                  <a:prstClr val="black"/>
                </a:solidFill>
              </a:rPr>
              <a:t> ~54 </a:t>
            </a:r>
            <a:r>
              <a:rPr lang="de-DE" sz="2000" b="0" dirty="0" err="1" smtClean="0">
                <a:solidFill>
                  <a:prstClr val="black"/>
                </a:solidFill>
              </a:rPr>
              <a:t>statistically</a:t>
            </a:r>
            <a:r>
              <a:rPr lang="de-DE" sz="2000" b="0" dirty="0" smtClean="0">
                <a:solidFill>
                  <a:prstClr val="black"/>
                </a:solidFill>
              </a:rPr>
              <a:t> </a:t>
            </a:r>
            <a:r>
              <a:rPr lang="de-DE" sz="2000" b="0" dirty="0" err="1" smtClean="0">
                <a:solidFill>
                  <a:prstClr val="black"/>
                </a:solidFill>
              </a:rPr>
              <a:t>significant</a:t>
            </a:r>
            <a:r>
              <a:rPr lang="de-DE" sz="2000" b="0" dirty="0" smtClean="0">
                <a:solidFill>
                  <a:prstClr val="black"/>
                </a:solidFill>
              </a:rPr>
              <a:t> </a:t>
            </a:r>
            <a:r>
              <a:rPr lang="de-DE" sz="2000" b="0" dirty="0" err="1" smtClean="0">
                <a:solidFill>
                  <a:prstClr val="black"/>
                </a:solidFill>
              </a:rPr>
              <a:t>risk</a:t>
            </a:r>
            <a:r>
              <a:rPr lang="de-DE" sz="2000" b="0" dirty="0" smtClean="0">
                <a:solidFill>
                  <a:prstClr val="black"/>
                </a:solidFill>
              </a:rPr>
              <a:t> loci in </a:t>
            </a:r>
            <a:r>
              <a:rPr lang="de-DE" sz="2000" b="0" dirty="0" err="1" smtClean="0">
                <a:solidFill>
                  <a:prstClr val="black"/>
                </a:solidFill>
              </a:rPr>
              <a:t>unbiased</a:t>
            </a:r>
            <a:r>
              <a:rPr lang="de-DE" sz="2000" b="0" dirty="0" smtClean="0">
                <a:solidFill>
                  <a:prstClr val="black"/>
                </a:solidFill>
              </a:rPr>
              <a:t> </a:t>
            </a:r>
            <a:r>
              <a:rPr lang="de-DE" sz="2000" b="0" dirty="0" err="1" smtClean="0">
                <a:solidFill>
                  <a:prstClr val="black"/>
                </a:solidFill>
              </a:rPr>
              <a:t>way</a:t>
            </a:r>
            <a:r>
              <a:rPr lang="de-DE" sz="2000" b="0" dirty="0" smtClean="0">
                <a:solidFill>
                  <a:prstClr val="black"/>
                </a:solidFill>
              </a:rPr>
              <a:t>!</a:t>
            </a:r>
            <a:r>
              <a:rPr lang="de-DE" sz="2000" b="0" baseline="30000" dirty="0">
                <a:solidFill>
                  <a:prstClr val="black"/>
                </a:solidFill>
              </a:rPr>
              <a:t> (1</a:t>
            </a:r>
            <a:r>
              <a:rPr lang="de-DE" sz="2000" b="0" baseline="30000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4" name="Rechteck 5"/>
          <p:cNvSpPr/>
          <p:nvPr/>
        </p:nvSpPr>
        <p:spPr>
          <a:xfrm>
            <a:off x="304365" y="6289188"/>
            <a:ext cx="8679583" cy="560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de-DE" sz="1400" b="0" baseline="30000" dirty="0" smtClean="0">
                <a:solidFill>
                  <a:prstClr val="black"/>
                </a:solidFill>
              </a:rPr>
              <a:t>(1)</a:t>
            </a:r>
            <a:r>
              <a:rPr lang="de-DE" sz="1400" b="0" dirty="0" smtClean="0">
                <a:solidFill>
                  <a:prstClr val="black"/>
                </a:solidFill>
              </a:rPr>
              <a:t> </a:t>
            </a:r>
            <a:r>
              <a:rPr lang="de-DE" sz="1400" b="0" dirty="0">
                <a:solidFill>
                  <a:prstClr val="black"/>
                </a:solidFill>
              </a:rPr>
              <a:t>CARDIoGRAMplusC4D </a:t>
            </a:r>
            <a:r>
              <a:rPr lang="de-DE" sz="1400" b="0" dirty="0" err="1" smtClean="0">
                <a:solidFill>
                  <a:prstClr val="black"/>
                </a:solidFill>
              </a:rPr>
              <a:t>Consortium</a:t>
            </a:r>
            <a:r>
              <a:rPr lang="de-DE" sz="1400" b="0" dirty="0" smtClean="0">
                <a:solidFill>
                  <a:prstClr val="black"/>
                </a:solidFill>
              </a:rPr>
              <a:t>, Nature </a:t>
            </a:r>
            <a:r>
              <a:rPr lang="de-DE" sz="1400" b="0" dirty="0" err="1" smtClean="0">
                <a:solidFill>
                  <a:prstClr val="black"/>
                </a:solidFill>
              </a:rPr>
              <a:t>Genetics</a:t>
            </a:r>
            <a:r>
              <a:rPr lang="de-DE" sz="1400" b="0" dirty="0" smtClean="0">
                <a:solidFill>
                  <a:prstClr val="black"/>
                </a:solidFill>
              </a:rPr>
              <a:t> (2015),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de-DE" sz="1400" b="0" baseline="30000" dirty="0" smtClean="0">
                <a:solidFill>
                  <a:prstClr val="black"/>
                </a:solidFill>
              </a:rPr>
              <a:t>(2)</a:t>
            </a:r>
            <a:r>
              <a:rPr lang="de-DE" sz="1400" b="0" dirty="0" smtClean="0">
                <a:solidFill>
                  <a:prstClr val="black"/>
                </a:solidFill>
              </a:rPr>
              <a:t> </a:t>
            </a:r>
            <a:r>
              <a:rPr lang="de-DE" sz="1400" b="0" dirty="0" err="1" smtClean="0">
                <a:solidFill>
                  <a:prstClr val="black"/>
                </a:solidFill>
              </a:rPr>
              <a:t>Hannou</a:t>
            </a:r>
            <a:r>
              <a:rPr lang="de-DE" sz="1400" b="0" dirty="0" smtClean="0">
                <a:solidFill>
                  <a:prstClr val="black"/>
                </a:solidFill>
              </a:rPr>
              <a:t> et al., Trends in </a:t>
            </a:r>
            <a:r>
              <a:rPr lang="de-DE" sz="1400" b="0" dirty="0" err="1" smtClean="0">
                <a:solidFill>
                  <a:prstClr val="black"/>
                </a:solidFill>
              </a:rPr>
              <a:t>Endocrin</a:t>
            </a:r>
            <a:r>
              <a:rPr lang="de-DE" sz="1400" b="0" dirty="0" smtClean="0">
                <a:solidFill>
                  <a:prstClr val="black"/>
                </a:solidFill>
              </a:rPr>
              <a:t>. &amp; </a:t>
            </a:r>
            <a:r>
              <a:rPr lang="de-DE" sz="1400" b="0" dirty="0" err="1" smtClean="0">
                <a:solidFill>
                  <a:prstClr val="black"/>
                </a:solidFill>
              </a:rPr>
              <a:t>Metabolism</a:t>
            </a:r>
            <a:r>
              <a:rPr lang="de-DE" sz="1400" b="0" dirty="0" smtClean="0">
                <a:solidFill>
                  <a:prstClr val="black"/>
                </a:solidFill>
              </a:rPr>
              <a:t> (2015); </a:t>
            </a:r>
            <a:r>
              <a:rPr lang="de-DE" sz="1400" b="0" dirty="0" err="1" smtClean="0">
                <a:solidFill>
                  <a:prstClr val="black"/>
                </a:solidFill>
              </a:rPr>
              <a:t>Swerdlow</a:t>
            </a:r>
            <a:r>
              <a:rPr lang="de-DE" sz="1400" b="0" dirty="0" smtClean="0">
                <a:solidFill>
                  <a:prstClr val="black"/>
                </a:solidFill>
              </a:rPr>
              <a:t> et al., </a:t>
            </a:r>
            <a:r>
              <a:rPr lang="de-DE" sz="1400" b="0" dirty="0" err="1" smtClean="0">
                <a:solidFill>
                  <a:prstClr val="black"/>
                </a:solidFill>
              </a:rPr>
              <a:t>Curr</a:t>
            </a:r>
            <a:r>
              <a:rPr lang="de-DE" sz="1400" b="0" dirty="0" smtClean="0">
                <a:solidFill>
                  <a:prstClr val="black"/>
                </a:solidFill>
              </a:rPr>
              <a:t>. </a:t>
            </a:r>
            <a:r>
              <a:rPr lang="de-DE" sz="1400" b="0" dirty="0" err="1" smtClean="0">
                <a:solidFill>
                  <a:prstClr val="black"/>
                </a:solidFill>
              </a:rPr>
              <a:t>Cardiol</a:t>
            </a:r>
            <a:r>
              <a:rPr lang="de-DE" sz="1400" b="0" dirty="0" smtClean="0">
                <a:solidFill>
                  <a:prstClr val="black"/>
                </a:solidFill>
              </a:rPr>
              <a:t>. Rep. (2015)</a:t>
            </a:r>
            <a:endParaRPr lang="de-DE" sz="1400" b="0" dirty="0">
              <a:solidFill>
                <a:prstClr val="black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62446" y="3899742"/>
            <a:ext cx="84486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charset="2"/>
              <a:buChar char="§"/>
            </a:pPr>
            <a:r>
              <a:rPr lang="de-DE" sz="2000" b="0" dirty="0" smtClean="0">
                <a:solidFill>
                  <a:prstClr val="black"/>
                </a:solidFill>
              </a:rPr>
              <a:t>But: </a:t>
            </a:r>
            <a:r>
              <a:rPr lang="de-DE" sz="2000" b="0" dirty="0" err="1" smtClean="0">
                <a:solidFill>
                  <a:prstClr val="black"/>
                </a:solidFill>
              </a:rPr>
              <a:t>we</a:t>
            </a:r>
            <a:r>
              <a:rPr lang="de-DE" sz="2000" b="0" dirty="0" smtClean="0">
                <a:solidFill>
                  <a:prstClr val="black"/>
                </a:solidFill>
              </a:rPr>
              <a:t> </a:t>
            </a:r>
            <a:r>
              <a:rPr lang="de-DE" sz="2000" b="0" dirty="0" err="1" smtClean="0">
                <a:solidFill>
                  <a:prstClr val="black"/>
                </a:solidFill>
              </a:rPr>
              <a:t>need</a:t>
            </a:r>
            <a:r>
              <a:rPr lang="de-DE" sz="2000" b="0" dirty="0" smtClean="0">
                <a:solidFill>
                  <a:prstClr val="black"/>
                </a:solidFill>
              </a:rPr>
              <a:t> </a:t>
            </a:r>
            <a:r>
              <a:rPr lang="de-DE" sz="2000" b="0" dirty="0" err="1" smtClean="0">
                <a:solidFill>
                  <a:prstClr val="black"/>
                </a:solidFill>
              </a:rPr>
              <a:t>new</a:t>
            </a:r>
            <a:r>
              <a:rPr lang="de-DE" sz="2000" b="0" dirty="0" smtClean="0">
                <a:solidFill>
                  <a:prstClr val="black"/>
                </a:solidFill>
              </a:rPr>
              <a:t> </a:t>
            </a:r>
            <a:r>
              <a:rPr lang="de-DE" sz="2000" b="0" dirty="0" err="1" smtClean="0">
                <a:solidFill>
                  <a:prstClr val="black"/>
                </a:solidFill>
              </a:rPr>
              <a:t>mechanisms</a:t>
            </a:r>
            <a:r>
              <a:rPr lang="de-DE" sz="2000" b="0" dirty="0" smtClean="0">
                <a:solidFill>
                  <a:prstClr val="black"/>
                </a:solidFill>
              </a:rPr>
              <a:t>!</a:t>
            </a:r>
          </a:p>
          <a:p>
            <a:pPr marL="715963" lvl="1" indent="-346075">
              <a:spcBef>
                <a:spcPts val="1200"/>
              </a:spcBef>
              <a:buFont typeface="Arial"/>
              <a:buChar char="•"/>
            </a:pPr>
            <a:r>
              <a:rPr lang="de-DE" sz="2000" b="0" dirty="0" smtClean="0">
                <a:solidFill>
                  <a:prstClr val="black"/>
                </a:solidFill>
              </a:rPr>
              <a:t>~30% </a:t>
            </a:r>
            <a:r>
              <a:rPr lang="de-DE" sz="2000" b="0" dirty="0" err="1" smtClean="0">
                <a:solidFill>
                  <a:prstClr val="black"/>
                </a:solidFill>
              </a:rPr>
              <a:t>of</a:t>
            </a:r>
            <a:r>
              <a:rPr lang="de-DE" sz="2000" b="0" dirty="0" smtClean="0">
                <a:solidFill>
                  <a:prstClr val="black"/>
                </a:solidFill>
              </a:rPr>
              <a:t> loci </a:t>
            </a:r>
            <a:r>
              <a:rPr lang="de-DE" sz="2000" b="0" dirty="0" err="1" smtClean="0">
                <a:solidFill>
                  <a:prstClr val="black"/>
                </a:solidFill>
              </a:rPr>
              <a:t>linked</a:t>
            </a:r>
            <a:r>
              <a:rPr lang="de-DE" sz="2000" b="0" dirty="0" smtClean="0">
                <a:solidFill>
                  <a:prstClr val="black"/>
                </a:solidFill>
              </a:rPr>
              <a:t> </a:t>
            </a:r>
            <a:r>
              <a:rPr lang="de-DE" sz="2000" b="0" dirty="0" err="1" smtClean="0">
                <a:solidFill>
                  <a:prstClr val="black"/>
                </a:solidFill>
              </a:rPr>
              <a:t>to</a:t>
            </a:r>
            <a:r>
              <a:rPr lang="de-DE" sz="2000" b="0" dirty="0" smtClean="0">
                <a:solidFill>
                  <a:prstClr val="black"/>
                </a:solidFill>
              </a:rPr>
              <a:t> LDL/HDL </a:t>
            </a:r>
            <a:r>
              <a:rPr lang="de-DE" sz="2000" b="0" dirty="0" err="1" smtClean="0">
                <a:solidFill>
                  <a:prstClr val="black"/>
                </a:solidFill>
              </a:rPr>
              <a:t>metabolism</a:t>
            </a:r>
            <a:r>
              <a:rPr lang="de-DE" sz="2000" b="0" dirty="0" smtClean="0">
                <a:solidFill>
                  <a:prstClr val="black"/>
                </a:solidFill>
              </a:rPr>
              <a:t> </a:t>
            </a:r>
            <a:r>
              <a:rPr lang="de-DE" sz="2000" b="0" dirty="0" err="1" smtClean="0">
                <a:solidFill>
                  <a:prstClr val="black"/>
                </a:solidFill>
              </a:rPr>
              <a:t>or</a:t>
            </a:r>
            <a:r>
              <a:rPr lang="de-DE" sz="2000" b="0" dirty="0" smtClean="0">
                <a:solidFill>
                  <a:prstClr val="black"/>
                </a:solidFill>
              </a:rPr>
              <a:t> high </a:t>
            </a:r>
            <a:r>
              <a:rPr lang="de-DE" sz="2000" b="0" dirty="0" err="1" smtClean="0">
                <a:solidFill>
                  <a:prstClr val="black"/>
                </a:solidFill>
              </a:rPr>
              <a:t>blood</a:t>
            </a:r>
            <a:r>
              <a:rPr lang="de-DE" sz="2000" b="0" dirty="0" smtClean="0">
                <a:solidFill>
                  <a:prstClr val="black"/>
                </a:solidFill>
              </a:rPr>
              <a:t> </a:t>
            </a:r>
            <a:r>
              <a:rPr lang="de-DE" sz="2000" b="0" dirty="0" err="1" smtClean="0">
                <a:solidFill>
                  <a:prstClr val="black"/>
                </a:solidFill>
              </a:rPr>
              <a:t>pressure</a:t>
            </a:r>
            <a:r>
              <a:rPr lang="de-DE" sz="2000" b="0" dirty="0" smtClean="0">
                <a:solidFill>
                  <a:prstClr val="black"/>
                </a:solidFill>
              </a:rPr>
              <a:t> </a:t>
            </a:r>
          </a:p>
          <a:p>
            <a:pPr marL="1173163" lvl="3" indent="-346075">
              <a:spcBef>
                <a:spcPts val="1200"/>
              </a:spcBef>
              <a:buFont typeface="Arial"/>
              <a:buChar char="•"/>
            </a:pPr>
            <a:r>
              <a:rPr lang="de-DE" sz="2000" b="0" dirty="0" smtClean="0">
                <a:solidFill>
                  <a:prstClr val="black"/>
                </a:solidFill>
              </a:rPr>
              <a:t>PCKS7 </a:t>
            </a:r>
            <a:r>
              <a:rPr lang="de-DE" sz="2000" b="0" dirty="0" err="1" smtClean="0">
                <a:solidFill>
                  <a:prstClr val="black"/>
                </a:solidFill>
              </a:rPr>
              <a:t>found</a:t>
            </a:r>
            <a:r>
              <a:rPr lang="de-DE" sz="2000" b="0" dirty="0" smtClean="0">
                <a:solidFill>
                  <a:prstClr val="black"/>
                </a:solidFill>
              </a:rPr>
              <a:t> in GWAS </a:t>
            </a:r>
            <a:r>
              <a:rPr lang="de-DE" sz="2000" b="0" dirty="0" err="1" smtClean="0">
                <a:solidFill>
                  <a:prstClr val="black"/>
                </a:solidFill>
              </a:rPr>
              <a:t>is</a:t>
            </a:r>
            <a:r>
              <a:rPr lang="de-DE" sz="2000" b="0" dirty="0" smtClean="0">
                <a:solidFill>
                  <a:prstClr val="black"/>
                </a:solidFill>
              </a:rPr>
              <a:t> </a:t>
            </a:r>
            <a:r>
              <a:rPr lang="de-DE" sz="2000" b="0" dirty="0" err="1" smtClean="0">
                <a:solidFill>
                  <a:prstClr val="black"/>
                </a:solidFill>
              </a:rPr>
              <a:t>targeted</a:t>
            </a:r>
            <a:r>
              <a:rPr lang="de-DE" sz="2000" b="0" dirty="0" smtClean="0">
                <a:solidFill>
                  <a:prstClr val="black"/>
                </a:solidFill>
              </a:rPr>
              <a:t> </a:t>
            </a:r>
            <a:r>
              <a:rPr lang="de-DE" sz="2000" b="0" dirty="0" err="1" smtClean="0">
                <a:solidFill>
                  <a:prstClr val="black"/>
                </a:solidFill>
              </a:rPr>
              <a:t>by</a:t>
            </a:r>
            <a:r>
              <a:rPr lang="de-DE" sz="2000" b="0" dirty="0" smtClean="0">
                <a:solidFill>
                  <a:prstClr val="black"/>
                </a:solidFill>
              </a:rPr>
              <a:t> 2 </a:t>
            </a:r>
            <a:r>
              <a:rPr lang="de-DE" sz="2000" b="0" dirty="0" err="1" smtClean="0">
                <a:solidFill>
                  <a:prstClr val="black"/>
                </a:solidFill>
              </a:rPr>
              <a:t>phase</a:t>
            </a:r>
            <a:r>
              <a:rPr lang="de-DE" sz="2000" b="0" dirty="0">
                <a:solidFill>
                  <a:prstClr val="black"/>
                </a:solidFill>
              </a:rPr>
              <a:t>-</a:t>
            </a:r>
            <a:r>
              <a:rPr lang="de-DE" sz="2000" b="0" dirty="0" smtClean="0">
                <a:solidFill>
                  <a:prstClr val="black"/>
                </a:solidFill>
              </a:rPr>
              <a:t>III </a:t>
            </a:r>
            <a:r>
              <a:rPr lang="de-DE" sz="2000" b="0" dirty="0" err="1" smtClean="0">
                <a:solidFill>
                  <a:prstClr val="black"/>
                </a:solidFill>
              </a:rPr>
              <a:t>drugs</a:t>
            </a:r>
            <a:endParaRPr lang="de-DE" sz="2000" b="0" dirty="0">
              <a:solidFill>
                <a:prstClr val="black"/>
              </a:solidFill>
            </a:endParaRPr>
          </a:p>
          <a:p>
            <a:pPr marL="715963" lvl="1" indent="-346075">
              <a:spcBef>
                <a:spcPts val="1200"/>
              </a:spcBef>
              <a:buFont typeface="Arial"/>
              <a:buChar char="•"/>
            </a:pPr>
            <a:r>
              <a:rPr lang="de-DE" sz="2000" b="0" dirty="0" smtClean="0">
                <a:solidFill>
                  <a:prstClr val="black"/>
                </a:solidFill>
              </a:rPr>
              <a:t>Most </a:t>
            </a:r>
            <a:r>
              <a:rPr lang="de-DE" sz="2000" b="0" dirty="0" err="1" smtClean="0">
                <a:solidFill>
                  <a:prstClr val="black"/>
                </a:solidFill>
              </a:rPr>
              <a:t>others</a:t>
            </a:r>
            <a:r>
              <a:rPr lang="de-DE" sz="2000" b="0" dirty="0" smtClean="0">
                <a:solidFill>
                  <a:prstClr val="black"/>
                </a:solidFill>
              </a:rPr>
              <a:t> </a:t>
            </a:r>
            <a:r>
              <a:rPr lang="de-DE" sz="2000" b="0" dirty="0" err="1" smtClean="0">
                <a:solidFill>
                  <a:prstClr val="black"/>
                </a:solidFill>
              </a:rPr>
              <a:t>cannot</a:t>
            </a:r>
            <a:r>
              <a:rPr lang="de-DE" sz="2000" b="0" dirty="0" smtClean="0">
                <a:solidFill>
                  <a:prstClr val="black"/>
                </a:solidFill>
              </a:rPr>
              <a:t> </a:t>
            </a:r>
            <a:r>
              <a:rPr lang="de-DE" sz="2000" b="0" dirty="0" err="1" smtClean="0">
                <a:solidFill>
                  <a:prstClr val="black"/>
                </a:solidFill>
              </a:rPr>
              <a:t>be</a:t>
            </a:r>
            <a:r>
              <a:rPr lang="de-DE" sz="2000" b="0" dirty="0" smtClean="0">
                <a:solidFill>
                  <a:prstClr val="black"/>
                </a:solidFill>
              </a:rPr>
              <a:t> </a:t>
            </a:r>
            <a:r>
              <a:rPr lang="de-DE" sz="2000" b="0" dirty="0" err="1" smtClean="0">
                <a:solidFill>
                  <a:prstClr val="black"/>
                </a:solidFill>
              </a:rPr>
              <a:t>linked</a:t>
            </a:r>
            <a:r>
              <a:rPr lang="de-DE" sz="2000" b="0" dirty="0" smtClean="0">
                <a:solidFill>
                  <a:prstClr val="black"/>
                </a:solidFill>
              </a:rPr>
              <a:t> </a:t>
            </a:r>
            <a:r>
              <a:rPr lang="de-DE" sz="2000" b="0" dirty="0" err="1" smtClean="0">
                <a:solidFill>
                  <a:prstClr val="black"/>
                </a:solidFill>
              </a:rPr>
              <a:t>to</a:t>
            </a:r>
            <a:r>
              <a:rPr lang="de-DE" sz="2000" b="0" dirty="0" smtClean="0">
                <a:solidFill>
                  <a:prstClr val="black"/>
                </a:solidFill>
              </a:rPr>
              <a:t> plausible genes </a:t>
            </a:r>
            <a:r>
              <a:rPr lang="de-DE" sz="2000" b="0" dirty="0" err="1" smtClean="0">
                <a:solidFill>
                  <a:prstClr val="black"/>
                </a:solidFill>
              </a:rPr>
              <a:t>or</a:t>
            </a:r>
            <a:r>
              <a:rPr lang="de-DE" sz="2000" b="0" dirty="0" smtClean="0">
                <a:solidFill>
                  <a:prstClr val="black"/>
                </a:solidFill>
              </a:rPr>
              <a:t> </a:t>
            </a:r>
            <a:r>
              <a:rPr lang="de-DE" sz="2000" b="0" dirty="0" err="1" smtClean="0">
                <a:solidFill>
                  <a:prstClr val="black"/>
                </a:solidFill>
              </a:rPr>
              <a:t>mechanisms</a:t>
            </a:r>
            <a:endParaRPr lang="de-DE" sz="2000" b="0" dirty="0" smtClean="0">
              <a:solidFill>
                <a:prstClr val="black"/>
              </a:solidFill>
            </a:endParaRPr>
          </a:p>
          <a:p>
            <a:pPr marL="715963" lvl="1" indent="-346075">
              <a:spcBef>
                <a:spcPts val="1200"/>
              </a:spcBef>
              <a:buFont typeface="Arial"/>
              <a:buChar char="•"/>
            </a:pPr>
            <a:r>
              <a:rPr lang="de-DE" sz="2000" b="0" dirty="0" smtClean="0">
                <a:solidFill>
                  <a:prstClr val="black"/>
                </a:solidFill>
              </a:rPr>
              <a:t>E.g. </a:t>
            </a:r>
            <a:r>
              <a:rPr lang="de-DE" sz="2000" b="0" dirty="0" err="1" smtClean="0">
                <a:solidFill>
                  <a:prstClr val="black"/>
                </a:solidFill>
              </a:rPr>
              <a:t>strongest</a:t>
            </a:r>
            <a:r>
              <a:rPr lang="de-DE" sz="2000" b="0" dirty="0" smtClean="0">
                <a:solidFill>
                  <a:prstClr val="black"/>
                </a:solidFill>
              </a:rPr>
              <a:t> CVD </a:t>
            </a:r>
            <a:r>
              <a:rPr lang="de-DE" sz="2000" b="0" dirty="0" err="1" smtClean="0">
                <a:solidFill>
                  <a:prstClr val="black"/>
                </a:solidFill>
              </a:rPr>
              <a:t>locus</a:t>
            </a:r>
            <a:r>
              <a:rPr lang="de-DE" sz="2000" b="0" dirty="0" smtClean="0">
                <a:solidFill>
                  <a:prstClr val="black"/>
                </a:solidFill>
              </a:rPr>
              <a:t> (9p21.3) </a:t>
            </a:r>
            <a:r>
              <a:rPr lang="de-DE" sz="2000" b="0" dirty="0" err="1" smtClean="0">
                <a:solidFill>
                  <a:prstClr val="black"/>
                </a:solidFill>
              </a:rPr>
              <a:t>with</a:t>
            </a:r>
            <a:r>
              <a:rPr lang="de-DE" sz="2000" b="0" dirty="0" smtClean="0">
                <a:solidFill>
                  <a:prstClr val="black"/>
                </a:solidFill>
              </a:rPr>
              <a:t> OR 1.5(!) still </a:t>
            </a:r>
            <a:r>
              <a:rPr lang="de-DE" sz="2000" b="0" dirty="0" err="1" smtClean="0">
                <a:solidFill>
                  <a:prstClr val="black"/>
                </a:solidFill>
              </a:rPr>
              <a:t>mysterious</a:t>
            </a:r>
            <a:r>
              <a:rPr lang="de-DE" sz="2000" b="0" baseline="30000" dirty="0" smtClean="0">
                <a:solidFill>
                  <a:prstClr val="black"/>
                </a:solidFill>
              </a:rPr>
              <a:t>(2)</a:t>
            </a:r>
            <a:r>
              <a:rPr lang="de-DE" sz="2000" b="0" dirty="0" smtClean="0">
                <a:solidFill>
                  <a:prstClr val="black"/>
                </a:solidFill>
              </a:rPr>
              <a:t> </a:t>
            </a:r>
          </a:p>
        </p:txBody>
      </p:sp>
      <p:pic>
        <p:nvPicPr>
          <p:cNvPr id="5" name="Picture 4" descr="Screen Shot 2015-10-25 at 13.19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677" y="1083340"/>
            <a:ext cx="3991437" cy="2662788"/>
          </a:xfrm>
          <a:prstGeom prst="rect">
            <a:avLst/>
          </a:prstGeom>
        </p:spPr>
      </p:pic>
      <p:sp>
        <p:nvSpPr>
          <p:cNvPr id="8" name="Rechteck 5"/>
          <p:cNvSpPr/>
          <p:nvPr/>
        </p:nvSpPr>
        <p:spPr>
          <a:xfrm>
            <a:off x="5503862" y="3616493"/>
            <a:ext cx="2635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de-DE" sz="1600" b="0" dirty="0" err="1" smtClean="0">
                <a:solidFill>
                  <a:prstClr val="black"/>
                </a:solidFill>
              </a:rPr>
              <a:t>Effect</a:t>
            </a:r>
            <a:r>
              <a:rPr lang="de-DE" sz="1600" b="0" dirty="0" smtClean="0">
                <a:solidFill>
                  <a:prstClr val="black"/>
                </a:solidFill>
              </a:rPr>
              <a:t> Allele </a:t>
            </a:r>
            <a:r>
              <a:rPr lang="de-DE" sz="1600" b="0" dirty="0" err="1" smtClean="0">
                <a:solidFill>
                  <a:prstClr val="black"/>
                </a:solidFill>
              </a:rPr>
              <a:t>Frequency</a:t>
            </a:r>
            <a:endParaRPr lang="de-DE" sz="1600" b="0" dirty="0" smtClean="0">
              <a:solidFill>
                <a:prstClr val="black"/>
              </a:solidFill>
            </a:endParaRPr>
          </a:p>
        </p:txBody>
      </p:sp>
      <p:sp>
        <p:nvSpPr>
          <p:cNvPr id="9" name="Rechteck 5"/>
          <p:cNvSpPr/>
          <p:nvPr/>
        </p:nvSpPr>
        <p:spPr>
          <a:xfrm rot="16200000">
            <a:off x="3494154" y="2018745"/>
            <a:ext cx="20081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de-DE" sz="1600" b="0" dirty="0" smtClean="0">
                <a:solidFill>
                  <a:prstClr val="black"/>
                </a:solidFill>
              </a:rPr>
              <a:t>Odds Ratio (OR)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5317" y="6086656"/>
            <a:ext cx="204138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Why?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7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7504" y="2855838"/>
            <a:ext cx="88924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err="1" smtClean="0"/>
              <a:t>Identification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target</a:t>
            </a:r>
            <a:r>
              <a:rPr lang="de-DE" sz="3200" dirty="0" smtClean="0"/>
              <a:t> genes </a:t>
            </a:r>
            <a:r>
              <a:rPr lang="de-DE" sz="3200" dirty="0" err="1" smtClean="0"/>
              <a:t>for</a:t>
            </a:r>
            <a:r>
              <a:rPr lang="de-DE" sz="3200" dirty="0" smtClean="0"/>
              <a:t> </a:t>
            </a:r>
            <a:r>
              <a:rPr lang="de-DE" sz="3200" dirty="0" err="1" smtClean="0"/>
              <a:t>regulatory</a:t>
            </a:r>
            <a:r>
              <a:rPr lang="de-DE" sz="3200" dirty="0" smtClean="0"/>
              <a:t> SNPs</a:t>
            </a:r>
          </a:p>
        </p:txBody>
      </p:sp>
    </p:spTree>
    <p:extLst>
      <p:ext uri="{BB962C8B-B14F-4D97-AF65-F5344CB8AC3E}">
        <p14:creationId xmlns:p14="http://schemas.microsoft.com/office/powerpoint/2010/main" val="688198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066" y="167918"/>
            <a:ext cx="8550721" cy="685829"/>
          </a:xfrm>
        </p:spPr>
        <p:txBody>
          <a:bodyPr/>
          <a:lstStyle/>
          <a:p>
            <a:r>
              <a:rPr lang="de-DE" sz="3600" b="1" dirty="0" smtClean="0"/>
              <a:t>Goal: </a:t>
            </a:r>
            <a:r>
              <a:rPr lang="de-DE" sz="3600" b="1" dirty="0" err="1" smtClean="0"/>
              <a:t>predict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target</a:t>
            </a:r>
            <a:r>
              <a:rPr lang="de-DE" sz="3600" b="1" dirty="0" smtClean="0"/>
              <a:t> genes </a:t>
            </a:r>
            <a:r>
              <a:rPr lang="de-DE" sz="3600" b="1" dirty="0" err="1" smtClean="0"/>
              <a:t>for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regulatory</a:t>
            </a:r>
            <a:r>
              <a:rPr lang="de-DE" sz="3600" b="1" dirty="0" smtClean="0"/>
              <a:t> SNPs</a:t>
            </a:r>
            <a:endParaRPr lang="de-DE" sz="36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729621" y="2712840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/>
              <a:t>Enhancer</a:t>
            </a:r>
            <a:endParaRPr lang="de-DE" b="0" dirty="0" smtClean="0"/>
          </a:p>
        </p:txBody>
      </p:sp>
      <p:cxnSp>
        <p:nvCxnSpPr>
          <p:cNvPr id="5" name="Gerade Verbindung 4"/>
          <p:cNvCxnSpPr/>
          <p:nvPr/>
        </p:nvCxnSpPr>
        <p:spPr>
          <a:xfrm>
            <a:off x="729621" y="2358272"/>
            <a:ext cx="7667625" cy="1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hteckiger Pfeil 5"/>
          <p:cNvSpPr/>
          <p:nvPr/>
        </p:nvSpPr>
        <p:spPr>
          <a:xfrm>
            <a:off x="5365121" y="1961397"/>
            <a:ext cx="254000" cy="317500"/>
          </a:xfrm>
          <a:prstGeom prst="bentArrow">
            <a:avLst/>
          </a:prstGeom>
          <a:solidFill>
            <a:srgbClr val="C3D69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253996" y="2278897"/>
            <a:ext cx="2524125" cy="2063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/>
          </a:p>
        </p:txBody>
      </p:sp>
      <p:sp>
        <p:nvSpPr>
          <p:cNvPr id="8" name="Textfeld 7"/>
          <p:cNvSpPr txBox="1"/>
          <p:nvPr/>
        </p:nvSpPr>
        <p:spPr>
          <a:xfrm>
            <a:off x="6047746" y="2712840"/>
            <a:ext cx="937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/>
              <a:t>Gene</a:t>
            </a:r>
            <a:endParaRPr lang="de-DE" b="0" dirty="0"/>
          </a:p>
        </p:txBody>
      </p:sp>
      <p:sp>
        <p:nvSpPr>
          <p:cNvPr id="9" name="Textfeld 8"/>
          <p:cNvSpPr txBox="1"/>
          <p:nvPr/>
        </p:nvSpPr>
        <p:spPr>
          <a:xfrm>
            <a:off x="3764578" y="2712840"/>
            <a:ext cx="2202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/>
              <a:t>Core Promoter</a:t>
            </a:r>
            <a:endParaRPr lang="de-DE" b="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126871" y="2278897"/>
            <a:ext cx="962025" cy="2063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/>
          </a:p>
        </p:txBody>
      </p:sp>
      <p:sp>
        <p:nvSpPr>
          <p:cNvPr id="15" name="Abgerundetes Rechteck 14"/>
          <p:cNvSpPr/>
          <p:nvPr/>
        </p:nvSpPr>
        <p:spPr>
          <a:xfrm>
            <a:off x="915125" y="2270959"/>
            <a:ext cx="720000" cy="206375"/>
          </a:xfrm>
          <a:prstGeom prst="roundRect">
            <a:avLst/>
          </a:prstGeom>
          <a:solidFill>
            <a:srgbClr val="95B3D7"/>
          </a:solidFill>
          <a:ln>
            <a:solidFill>
              <a:srgbClr val="2540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/>
          </a:p>
        </p:txBody>
      </p:sp>
      <p:sp>
        <p:nvSpPr>
          <p:cNvPr id="23" name="Nach unten gekrümmter Pfeil 22"/>
          <p:cNvSpPr/>
          <p:nvPr/>
        </p:nvSpPr>
        <p:spPr>
          <a:xfrm>
            <a:off x="1457706" y="1731209"/>
            <a:ext cx="2893039" cy="466238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882021" y="5042532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/>
              <a:t>Enhancer</a:t>
            </a:r>
            <a:endParaRPr lang="de-DE" b="0" dirty="0" smtClean="0"/>
          </a:p>
        </p:txBody>
      </p:sp>
      <p:cxnSp>
        <p:nvCxnSpPr>
          <p:cNvPr id="27" name="Gerade Verbindung 26"/>
          <p:cNvCxnSpPr/>
          <p:nvPr/>
        </p:nvCxnSpPr>
        <p:spPr>
          <a:xfrm>
            <a:off x="882021" y="4687964"/>
            <a:ext cx="7667625" cy="1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iger Pfeil 27"/>
          <p:cNvSpPr/>
          <p:nvPr/>
        </p:nvSpPr>
        <p:spPr>
          <a:xfrm>
            <a:off x="5517521" y="4291089"/>
            <a:ext cx="254000" cy="317500"/>
          </a:xfrm>
          <a:prstGeom prst="bentArrow">
            <a:avLst/>
          </a:prstGeom>
          <a:solidFill>
            <a:srgbClr val="C3D69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>
              <a:solidFill>
                <a:schemeClr val="tx1"/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5406396" y="4608589"/>
            <a:ext cx="2524125" cy="2063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/>
          </a:p>
        </p:txBody>
      </p:sp>
      <p:sp>
        <p:nvSpPr>
          <p:cNvPr id="30" name="Textfeld 29"/>
          <p:cNvSpPr txBox="1"/>
          <p:nvPr/>
        </p:nvSpPr>
        <p:spPr>
          <a:xfrm>
            <a:off x="6200146" y="5042532"/>
            <a:ext cx="937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/>
              <a:t>Gene</a:t>
            </a:r>
            <a:endParaRPr lang="de-DE" b="0" dirty="0"/>
          </a:p>
        </p:txBody>
      </p:sp>
      <p:sp>
        <p:nvSpPr>
          <p:cNvPr id="31" name="Textfeld 30"/>
          <p:cNvSpPr txBox="1"/>
          <p:nvPr/>
        </p:nvSpPr>
        <p:spPr>
          <a:xfrm>
            <a:off x="3916978" y="5042532"/>
            <a:ext cx="2202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/>
              <a:t>Core Promoter</a:t>
            </a:r>
            <a:endParaRPr lang="de-DE" b="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4279271" y="4608589"/>
            <a:ext cx="962025" cy="2063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/>
          </a:p>
        </p:txBody>
      </p:sp>
      <p:sp>
        <p:nvSpPr>
          <p:cNvPr id="33" name="Abgerundetes Rechteck 32"/>
          <p:cNvSpPr/>
          <p:nvPr/>
        </p:nvSpPr>
        <p:spPr>
          <a:xfrm>
            <a:off x="1067525" y="4600651"/>
            <a:ext cx="720000" cy="206375"/>
          </a:xfrm>
          <a:prstGeom prst="roundRect">
            <a:avLst/>
          </a:prstGeom>
          <a:solidFill>
            <a:srgbClr val="95B3D7"/>
          </a:solidFill>
          <a:ln>
            <a:solidFill>
              <a:srgbClr val="2540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/>
          </a:p>
        </p:txBody>
      </p:sp>
      <p:sp>
        <p:nvSpPr>
          <p:cNvPr id="34" name="Nach unten gekrümmter Pfeil 33"/>
          <p:cNvSpPr/>
          <p:nvPr/>
        </p:nvSpPr>
        <p:spPr>
          <a:xfrm>
            <a:off x="1610106" y="4060901"/>
            <a:ext cx="2893039" cy="466238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>
              <a:solidFill>
                <a:schemeClr val="tx1"/>
              </a:solidFill>
            </a:endParaRPr>
          </a:p>
        </p:txBody>
      </p:sp>
      <p:sp>
        <p:nvSpPr>
          <p:cNvPr id="38" name="Gewitterblitz 37"/>
          <p:cNvSpPr/>
          <p:nvPr/>
        </p:nvSpPr>
        <p:spPr>
          <a:xfrm>
            <a:off x="965581" y="4140276"/>
            <a:ext cx="492125" cy="460375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/>
          </a:p>
        </p:txBody>
      </p:sp>
      <p:sp>
        <p:nvSpPr>
          <p:cNvPr id="40" name="Textfeld 39"/>
          <p:cNvSpPr txBox="1"/>
          <p:nvPr/>
        </p:nvSpPr>
        <p:spPr>
          <a:xfrm>
            <a:off x="729621" y="1165096"/>
            <a:ext cx="7644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dirty="0" err="1" smtClean="0"/>
              <a:t>Step</a:t>
            </a:r>
            <a:r>
              <a:rPr lang="de-DE" sz="2400" b="0" dirty="0" smtClean="0"/>
              <a:t> 1:  Create a </a:t>
            </a:r>
            <a:r>
              <a:rPr lang="de-DE" sz="2400" b="0" dirty="0" err="1" smtClean="0"/>
              <a:t>map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of</a:t>
            </a:r>
            <a:r>
              <a:rPr lang="de-DE" sz="2400" b="0" dirty="0" smtClean="0"/>
              <a:t> </a:t>
            </a:r>
            <a:r>
              <a:rPr lang="de-DE" sz="2400" b="0" dirty="0" err="1"/>
              <a:t>E</a:t>
            </a:r>
            <a:r>
              <a:rPr lang="de-DE" sz="2400" b="0" dirty="0" err="1" smtClean="0"/>
              <a:t>nhancer</a:t>
            </a:r>
            <a:r>
              <a:rPr lang="de-DE" sz="2400" b="0" dirty="0" smtClean="0"/>
              <a:t>-Gene Interactions </a:t>
            </a:r>
            <a:endParaRPr lang="de-DE" sz="2400" b="0" dirty="0"/>
          </a:p>
        </p:txBody>
      </p:sp>
      <p:sp>
        <p:nvSpPr>
          <p:cNvPr id="42" name="Textfeld 41"/>
          <p:cNvSpPr txBox="1"/>
          <p:nvPr/>
        </p:nvSpPr>
        <p:spPr>
          <a:xfrm>
            <a:off x="742471" y="3349998"/>
            <a:ext cx="7253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dirty="0" err="1" smtClean="0"/>
              <a:t>Step</a:t>
            </a:r>
            <a:r>
              <a:rPr lang="de-DE" sz="2400" b="0" dirty="0" smtClean="0"/>
              <a:t> 2:	 </a:t>
            </a:r>
            <a:r>
              <a:rPr lang="de-DE" sz="2400" b="0" dirty="0" err="1" smtClean="0"/>
              <a:t>Predict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likely</a:t>
            </a:r>
            <a:r>
              <a:rPr lang="de-DE" sz="2400" b="0" dirty="0"/>
              <a:t> </a:t>
            </a:r>
            <a:r>
              <a:rPr lang="de-DE" sz="2400" b="0" dirty="0" err="1" smtClean="0"/>
              <a:t>targets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for</a:t>
            </a:r>
            <a:r>
              <a:rPr lang="de-DE" sz="2400" b="0" dirty="0" smtClean="0"/>
              <a:t> GWAS SNPS</a:t>
            </a:r>
            <a:endParaRPr lang="de-DE" sz="2400" b="0" dirty="0"/>
          </a:p>
        </p:txBody>
      </p:sp>
      <p:sp>
        <p:nvSpPr>
          <p:cNvPr id="43" name="Textfeld 42"/>
          <p:cNvSpPr txBox="1"/>
          <p:nvPr/>
        </p:nvSpPr>
        <p:spPr>
          <a:xfrm>
            <a:off x="986966" y="5883288"/>
            <a:ext cx="7947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0" dirty="0" err="1" smtClean="0"/>
              <a:t>Predict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most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likely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target</a:t>
            </a:r>
            <a:r>
              <a:rPr lang="de-DE" sz="2400" b="0" dirty="0" smtClean="0"/>
              <a:t> genes </a:t>
            </a:r>
            <a:r>
              <a:rPr lang="de-DE" sz="2400" b="0" dirty="0" err="1" smtClean="0"/>
              <a:t>of</a:t>
            </a:r>
            <a:r>
              <a:rPr lang="de-DE" sz="2400" b="0" dirty="0" smtClean="0"/>
              <a:t> GWAS SNPs</a:t>
            </a:r>
          </a:p>
          <a:p>
            <a:r>
              <a:rPr lang="de-DE" b="0" dirty="0" smtClean="0"/>
              <a:t>i.e., genes </a:t>
            </a:r>
            <a:r>
              <a:rPr lang="de-DE" b="0" dirty="0" err="1" smtClean="0"/>
              <a:t>implicated</a:t>
            </a:r>
            <a:r>
              <a:rPr lang="de-DE" b="0" dirty="0" smtClean="0"/>
              <a:t> in </a:t>
            </a:r>
            <a:r>
              <a:rPr lang="de-DE" b="0" dirty="0" err="1" smtClean="0"/>
              <a:t>causation</a:t>
            </a:r>
            <a:r>
              <a:rPr lang="de-DE" b="0" dirty="0" smtClean="0"/>
              <a:t> </a:t>
            </a:r>
            <a:r>
              <a:rPr lang="de-DE" b="0" dirty="0" err="1" smtClean="0"/>
              <a:t>of</a:t>
            </a:r>
            <a:r>
              <a:rPr lang="de-DE" b="0" dirty="0" smtClean="0"/>
              <a:t> </a:t>
            </a:r>
            <a:r>
              <a:rPr lang="de-DE" b="0" dirty="0" err="1" smtClean="0"/>
              <a:t>disease</a:t>
            </a:r>
            <a:endParaRPr lang="de-DE" sz="2400" b="0" dirty="0"/>
          </a:p>
        </p:txBody>
      </p:sp>
      <p:sp>
        <p:nvSpPr>
          <p:cNvPr id="44" name="Pfeil nach rechts 43"/>
          <p:cNvSpPr/>
          <p:nvPr/>
        </p:nvSpPr>
        <p:spPr>
          <a:xfrm>
            <a:off x="358740" y="6144719"/>
            <a:ext cx="495371" cy="3553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89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7240"/>
            <a:ext cx="8229600" cy="965496"/>
          </a:xfrm>
        </p:spPr>
        <p:txBody>
          <a:bodyPr>
            <a:normAutofit fontScale="90000"/>
          </a:bodyPr>
          <a:lstStyle/>
          <a:p>
            <a:r>
              <a:rPr lang="de-DE" sz="3600" b="1" dirty="0" smtClean="0"/>
              <a:t>Chromatin </a:t>
            </a:r>
            <a:r>
              <a:rPr lang="de-DE" sz="3600" b="1" dirty="0" err="1" smtClean="0"/>
              <a:t>accessibility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is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highly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regulated</a:t>
            </a:r>
            <a:endParaRPr lang="de-DE" sz="3600" b="1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0" y="1228193"/>
            <a:ext cx="7941840" cy="511003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42730" y="6426660"/>
            <a:ext cx="8414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0" dirty="0"/>
              <a:t> Song, L. et al. </a:t>
            </a:r>
            <a:r>
              <a:rPr lang="de-DE" sz="1600" b="0" dirty="0" smtClean="0"/>
              <a:t>Genome </a:t>
            </a:r>
            <a:r>
              <a:rPr lang="de-DE" sz="1600" b="0" dirty="0"/>
              <a:t>Res. 21, 1757–1767 (2011).</a:t>
            </a:r>
          </a:p>
        </p:txBody>
      </p:sp>
    </p:spTree>
    <p:extLst>
      <p:ext uri="{BB962C8B-B14F-4D97-AF65-F5344CB8AC3E}">
        <p14:creationId xmlns:p14="http://schemas.microsoft.com/office/powerpoint/2010/main" val="72589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2172"/>
            <a:ext cx="8229600" cy="683140"/>
          </a:xfrm>
        </p:spPr>
        <p:txBody>
          <a:bodyPr>
            <a:normAutofit/>
          </a:bodyPr>
          <a:lstStyle/>
          <a:p>
            <a:r>
              <a:rPr lang="de-DE" sz="3600" b="1" dirty="0" err="1" smtClean="0"/>
              <a:t>Correlation</a:t>
            </a:r>
            <a:r>
              <a:rPr lang="de-DE" sz="3600" b="1" dirty="0" smtClean="0"/>
              <a:t> Approach</a:t>
            </a:r>
            <a:endParaRPr lang="de-DE" sz="3600" b="1" dirty="0"/>
          </a:p>
        </p:txBody>
      </p:sp>
      <p:sp>
        <p:nvSpPr>
          <p:cNvPr id="4" name="Rechteck 3"/>
          <p:cNvSpPr/>
          <p:nvPr/>
        </p:nvSpPr>
        <p:spPr>
          <a:xfrm>
            <a:off x="2087160" y="3039072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b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087161" y="4485059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b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087161" y="3759072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b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087160" y="4125059"/>
            <a:ext cx="360000" cy="36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b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087161" y="3399072"/>
            <a:ext cx="359999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b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718933" y="3056520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b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718934" y="4502507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b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718934" y="3776520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b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718933" y="4142507"/>
            <a:ext cx="360000" cy="36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b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718934" y="3416520"/>
            <a:ext cx="359999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b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Pfeil nach links und rechts 13"/>
          <p:cNvSpPr/>
          <p:nvPr/>
        </p:nvSpPr>
        <p:spPr>
          <a:xfrm>
            <a:off x="3471404" y="3989611"/>
            <a:ext cx="1427077" cy="3600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b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279190" y="3105173"/>
            <a:ext cx="179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Pearson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b="0" dirty="0" err="1" smtClean="0">
                <a:solidFill>
                  <a:prstClr val="black"/>
                </a:solidFill>
                <a:latin typeface="Calibri"/>
                <a:cs typeface="+mn-cs"/>
              </a:rPr>
              <a:t>correlation</a:t>
            </a:r>
            <a:endParaRPr lang="de-DE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" name="Pfeil nach unten 15"/>
          <p:cNvSpPr/>
          <p:nvPr/>
        </p:nvSpPr>
        <p:spPr>
          <a:xfrm>
            <a:off x="6588088" y="3056520"/>
            <a:ext cx="385311" cy="17885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b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041453" y="5206904"/>
            <a:ext cx="229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Gene Expression</a:t>
            </a:r>
            <a:endParaRPr lang="de-DE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152068" y="5206904"/>
            <a:ext cx="316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Chromatin </a:t>
            </a:r>
            <a:r>
              <a:rPr lang="de-DE" b="0" dirty="0" err="1" smtClean="0">
                <a:solidFill>
                  <a:prstClr val="black"/>
                </a:solidFill>
                <a:latin typeface="Calibri"/>
                <a:cs typeface="+mn-cs"/>
              </a:rPr>
              <a:t>Accessibility</a:t>
            </a:r>
            <a:endParaRPr lang="de-DE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081290" y="3678179"/>
            <a:ext cx="1922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112 </a:t>
            </a:r>
            <a:r>
              <a:rPr lang="de-DE" b="0" dirty="0" err="1" smtClean="0">
                <a:solidFill>
                  <a:prstClr val="black"/>
                </a:solidFill>
                <a:latin typeface="Calibri"/>
                <a:cs typeface="+mn-cs"/>
              </a:rPr>
              <a:t>cell</a:t>
            </a: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de-DE" b="0" dirty="0" err="1" smtClean="0">
                <a:solidFill>
                  <a:prstClr val="black"/>
                </a:solidFill>
                <a:latin typeface="Calibri"/>
                <a:cs typeface="+mn-cs"/>
              </a:rPr>
              <a:t>types</a:t>
            </a:r>
            <a:endParaRPr lang="de-DE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20" name="Gerade Verbindung 19"/>
          <p:cNvCxnSpPr/>
          <p:nvPr/>
        </p:nvCxnSpPr>
        <p:spPr>
          <a:xfrm>
            <a:off x="1287348" y="2482585"/>
            <a:ext cx="6307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1758281" y="2411713"/>
            <a:ext cx="913335" cy="1553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sz="1800" b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4764837" y="2404891"/>
            <a:ext cx="2316453" cy="1553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sz="1800" b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hteckiger Pfeil 22"/>
          <p:cNvSpPr/>
          <p:nvPr/>
        </p:nvSpPr>
        <p:spPr>
          <a:xfrm>
            <a:off x="4828706" y="2155336"/>
            <a:ext cx="271156" cy="214033"/>
          </a:xfrm>
          <a:prstGeom prst="ben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sz="1800" b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Bogen 24"/>
          <p:cNvSpPr/>
          <p:nvPr/>
        </p:nvSpPr>
        <p:spPr>
          <a:xfrm>
            <a:off x="2453648" y="1754869"/>
            <a:ext cx="2947441" cy="1284203"/>
          </a:xfrm>
          <a:prstGeom prst="arc">
            <a:avLst>
              <a:gd name="adj1" fmla="val 11234236"/>
              <a:gd name="adj2" fmla="val 21006180"/>
            </a:avLst>
          </a:prstGeom>
          <a:ln w="38100" cmpd="sng">
            <a:solidFill>
              <a:srgbClr val="C0504D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sz="1800" b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7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32994"/>
            <a:ext cx="8229600" cy="766425"/>
          </a:xfrm>
        </p:spPr>
        <p:txBody>
          <a:bodyPr>
            <a:normAutofit/>
          </a:bodyPr>
          <a:lstStyle/>
          <a:p>
            <a:r>
              <a:rPr lang="de-DE" sz="3600" b="1" dirty="0" smtClean="0"/>
              <a:t>The Genome-</a:t>
            </a:r>
            <a:r>
              <a:rPr lang="de-DE" sz="3600" b="1" dirty="0" err="1" smtClean="0"/>
              <a:t>wide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data</a:t>
            </a:r>
            <a:endParaRPr lang="de-DE" sz="3600" b="1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07" y="1713299"/>
            <a:ext cx="3221254" cy="1868935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00" y="1001938"/>
            <a:ext cx="2650496" cy="112806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28061" y="3270261"/>
            <a:ext cx="4390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dirty="0" smtClean="0">
                <a:solidFill>
                  <a:prstClr val="black"/>
                </a:solidFill>
                <a:latin typeface="Calibri"/>
                <a:cs typeface="+mn-cs"/>
              </a:rPr>
              <a:t>Chromatin </a:t>
            </a:r>
            <a:r>
              <a:rPr lang="de-DE" dirty="0" err="1" smtClean="0">
                <a:solidFill>
                  <a:prstClr val="black"/>
                </a:solidFill>
                <a:latin typeface="Calibri"/>
                <a:cs typeface="+mn-cs"/>
              </a:rPr>
              <a:t>Accessibility</a:t>
            </a:r>
            <a:r>
              <a:rPr lang="de-DE" dirty="0" smtClean="0">
                <a:solidFill>
                  <a:prstClr val="black"/>
                </a:solidFill>
                <a:latin typeface="Calibri"/>
                <a:cs typeface="+mn-cs"/>
              </a:rPr>
              <a:t>: </a:t>
            </a:r>
            <a:br>
              <a:rPr lang="de-DE" dirty="0" smtClean="0">
                <a:solidFill>
                  <a:prstClr val="black"/>
                </a:solidFill>
                <a:latin typeface="Calibri"/>
                <a:cs typeface="+mn-cs"/>
              </a:rPr>
            </a:br>
            <a:r>
              <a:rPr lang="de-DE" dirty="0" err="1" smtClean="0">
                <a:solidFill>
                  <a:prstClr val="black"/>
                </a:solidFill>
                <a:latin typeface="Calibri"/>
                <a:cs typeface="+mn-cs"/>
              </a:rPr>
              <a:t>DNase</a:t>
            </a:r>
            <a:r>
              <a:rPr lang="de-DE" dirty="0" smtClean="0">
                <a:solidFill>
                  <a:prstClr val="black"/>
                </a:solidFill>
                <a:latin typeface="Calibri"/>
                <a:cs typeface="+mn-cs"/>
              </a:rPr>
              <a:t> hypersensitive </a:t>
            </a:r>
            <a:r>
              <a:rPr lang="de-DE" dirty="0" err="1" smtClean="0">
                <a:solidFill>
                  <a:prstClr val="black"/>
                </a:solidFill>
                <a:latin typeface="Calibri"/>
                <a:cs typeface="+mn-cs"/>
              </a:rPr>
              <a:t>sites</a:t>
            </a:r>
            <a:r>
              <a:rPr lang="de-DE" dirty="0" smtClean="0">
                <a:solidFill>
                  <a:prstClr val="black"/>
                </a:solidFill>
                <a:latin typeface="Calibri"/>
                <a:cs typeface="+mn-cs"/>
              </a:rPr>
              <a:t> (DHS)</a:t>
            </a:r>
            <a:endParaRPr lang="de-DE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4557" y="4250270"/>
            <a:ext cx="397797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fontAlgn="auto">
              <a:spcBef>
                <a:spcPts val="0"/>
              </a:spcBef>
              <a:spcAft>
                <a:spcPts val="1200"/>
              </a:spcAft>
              <a:buFont typeface="Courier New"/>
              <a:buChar char="o"/>
            </a:pP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DHS </a:t>
            </a:r>
            <a:r>
              <a:rPr lang="de-DE" b="0" dirty="0" err="1" smtClean="0">
                <a:solidFill>
                  <a:prstClr val="black"/>
                </a:solidFill>
                <a:latin typeface="Calibri"/>
                <a:cs typeface="+mn-cs"/>
              </a:rPr>
              <a:t>profiles</a:t>
            </a: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 in 112 </a:t>
            </a:r>
            <a:r>
              <a:rPr lang="de-DE" b="0" dirty="0" err="1" smtClean="0">
                <a:solidFill>
                  <a:prstClr val="black"/>
                </a:solidFill>
                <a:latin typeface="Calibri"/>
                <a:cs typeface="+mn-cs"/>
              </a:rPr>
              <a:t>Cell</a:t>
            </a: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de-DE" b="0" dirty="0" err="1" smtClean="0">
                <a:solidFill>
                  <a:prstClr val="black"/>
                </a:solidFill>
                <a:latin typeface="Calibri"/>
                <a:cs typeface="+mn-cs"/>
              </a:rPr>
              <a:t>types</a:t>
            </a: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  <a:p>
            <a:pPr marL="285750" indent="-285750" defTabSz="457200" fontAlgn="auto">
              <a:spcBef>
                <a:spcPts val="0"/>
              </a:spcBef>
              <a:spcAft>
                <a:spcPts val="1200"/>
              </a:spcAft>
              <a:buFont typeface="Courier New"/>
              <a:buChar char="o"/>
            </a:pP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112 DHS </a:t>
            </a:r>
            <a:r>
              <a:rPr lang="de-DE" b="0" dirty="0" err="1" smtClean="0">
                <a:solidFill>
                  <a:prstClr val="black"/>
                </a:solidFill>
                <a:latin typeface="Calibri"/>
                <a:cs typeface="+mn-cs"/>
              </a:rPr>
              <a:t>values</a:t>
            </a: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de-DE" b="0" dirty="0" err="1" smtClean="0">
                <a:solidFill>
                  <a:prstClr val="black"/>
                </a:solidFill>
                <a:latin typeface="Calibri"/>
                <a:cs typeface="+mn-cs"/>
              </a:rPr>
              <a:t>for</a:t>
            </a: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de-DE" b="0" dirty="0" err="1" smtClean="0">
                <a:solidFill>
                  <a:prstClr val="black"/>
                </a:solidFill>
                <a:latin typeface="Calibri"/>
                <a:cs typeface="+mn-cs"/>
              </a:rPr>
              <a:t>each</a:t>
            </a: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de-DE" b="0" dirty="0" err="1" smtClean="0">
                <a:solidFill>
                  <a:prstClr val="black"/>
                </a:solidFill>
                <a:latin typeface="Calibri"/>
                <a:cs typeface="+mn-cs"/>
              </a:rPr>
              <a:t>of</a:t>
            </a: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 ~ 500k </a:t>
            </a:r>
            <a:r>
              <a:rPr lang="de-DE" b="0" dirty="0" err="1" smtClean="0">
                <a:solidFill>
                  <a:prstClr val="black"/>
                </a:solidFill>
                <a:latin typeface="Calibri"/>
                <a:cs typeface="+mn-cs"/>
              </a:rPr>
              <a:t>genotyped</a:t>
            </a: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 SNPs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109" y="1868459"/>
            <a:ext cx="1442383" cy="1138723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800" y="1229313"/>
            <a:ext cx="1955113" cy="1138723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800" y="2146412"/>
            <a:ext cx="1442383" cy="113872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563958" y="3473034"/>
            <a:ext cx="229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dirty="0" smtClean="0">
                <a:solidFill>
                  <a:prstClr val="black"/>
                </a:solidFill>
                <a:latin typeface="Calibri"/>
                <a:cs typeface="+mn-cs"/>
              </a:rPr>
              <a:t>Gene Expression</a:t>
            </a:r>
            <a:endParaRPr lang="de-DE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892599" y="4250270"/>
            <a:ext cx="41580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fontAlgn="auto">
              <a:spcBef>
                <a:spcPts val="0"/>
              </a:spcBef>
              <a:spcAft>
                <a:spcPts val="1200"/>
              </a:spcAft>
              <a:buFont typeface="Courier New"/>
              <a:buChar char="o"/>
            </a:pP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~20 000 </a:t>
            </a:r>
            <a:r>
              <a:rPr lang="de-DE" b="0" dirty="0" err="1" smtClean="0">
                <a:solidFill>
                  <a:prstClr val="black"/>
                </a:solidFill>
                <a:latin typeface="Calibri"/>
                <a:cs typeface="+mn-cs"/>
              </a:rPr>
              <a:t>protein</a:t>
            </a: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de-DE" b="0" dirty="0" err="1" smtClean="0">
                <a:solidFill>
                  <a:prstClr val="black"/>
                </a:solidFill>
                <a:latin typeface="Calibri"/>
                <a:cs typeface="+mn-cs"/>
              </a:rPr>
              <a:t>coding</a:t>
            </a: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 genes</a:t>
            </a:r>
          </a:p>
          <a:p>
            <a:pPr marL="285750" indent="-285750" defTabSz="457200" fontAlgn="auto">
              <a:spcBef>
                <a:spcPts val="0"/>
              </a:spcBef>
              <a:spcAft>
                <a:spcPts val="1200"/>
              </a:spcAft>
              <a:buFont typeface="Courier New"/>
              <a:buChar char="o"/>
            </a:pP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&gt;10 000 non-</a:t>
            </a:r>
            <a:r>
              <a:rPr lang="de-DE" b="0" dirty="0" err="1" smtClean="0">
                <a:solidFill>
                  <a:prstClr val="black"/>
                </a:solidFill>
                <a:latin typeface="Calibri"/>
                <a:cs typeface="+mn-cs"/>
              </a:rPr>
              <a:t>coding</a:t>
            </a:r>
            <a:r>
              <a:rPr lang="de-DE" b="0" dirty="0" smtClean="0">
                <a:solidFill>
                  <a:prstClr val="black"/>
                </a:solidFill>
                <a:latin typeface="Calibri"/>
                <a:cs typeface="+mn-cs"/>
              </a:rPr>
              <a:t> RNAs</a:t>
            </a:r>
            <a:endParaRPr lang="de-DE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38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111"/>
          <p:cNvSpPr/>
          <p:nvPr/>
        </p:nvSpPr>
        <p:spPr>
          <a:xfrm>
            <a:off x="251520" y="1666434"/>
            <a:ext cx="288032" cy="168126"/>
          </a:xfrm>
          <a:custGeom>
            <a:avLst/>
            <a:gdLst>
              <a:gd name="connsiteX0" fmla="*/ 0 w 717550"/>
              <a:gd name="connsiteY0" fmla="*/ 247650 h 247650"/>
              <a:gd name="connsiteX1" fmla="*/ 355600 w 717550"/>
              <a:gd name="connsiteY1" fmla="*/ 0 h 247650"/>
              <a:gd name="connsiteX2" fmla="*/ 717550 w 71755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550" h="247650">
                <a:moveTo>
                  <a:pt x="0" y="247650"/>
                </a:moveTo>
                <a:lnTo>
                  <a:pt x="355600" y="0"/>
                </a:lnTo>
                <a:lnTo>
                  <a:pt x="717550" y="247650"/>
                </a:lnTo>
              </a:path>
            </a:pathLst>
          </a:custGeom>
          <a:ln>
            <a:solidFill>
              <a:srgbClr val="FF838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03" y="118473"/>
            <a:ext cx="8713281" cy="81847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/>
              <a:t>Compute P-values to correct for systematic differences between DNA accessibility etc.</a:t>
            </a:r>
            <a:endParaRPr lang="en-US" sz="36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5096" y="1955171"/>
            <a:ext cx="4240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6"/>
          <p:cNvSpPr/>
          <p:nvPr/>
        </p:nvSpPr>
        <p:spPr>
          <a:xfrm>
            <a:off x="1979712" y="1842388"/>
            <a:ext cx="360040" cy="238167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hteck 45"/>
          <p:cNvSpPr/>
          <p:nvPr/>
        </p:nvSpPr>
        <p:spPr>
          <a:xfrm>
            <a:off x="323528" y="1842388"/>
            <a:ext cx="147151" cy="238167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hteck 45"/>
          <p:cNvSpPr/>
          <p:nvPr/>
        </p:nvSpPr>
        <p:spPr>
          <a:xfrm>
            <a:off x="2555776" y="1842388"/>
            <a:ext cx="147151" cy="238167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hteck 45"/>
          <p:cNvSpPr/>
          <p:nvPr/>
        </p:nvSpPr>
        <p:spPr>
          <a:xfrm>
            <a:off x="1181903" y="1842388"/>
            <a:ext cx="147151" cy="238167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hteck 45"/>
          <p:cNvSpPr/>
          <p:nvPr/>
        </p:nvSpPr>
        <p:spPr>
          <a:xfrm>
            <a:off x="4139952" y="1842388"/>
            <a:ext cx="147151" cy="238167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hteck 6"/>
          <p:cNvSpPr/>
          <p:nvPr/>
        </p:nvSpPr>
        <p:spPr>
          <a:xfrm>
            <a:off x="3059832" y="1842388"/>
            <a:ext cx="432048" cy="238167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338958" y="1626364"/>
            <a:ext cx="717550" cy="208384"/>
          </a:xfrm>
          <a:custGeom>
            <a:avLst/>
            <a:gdLst>
              <a:gd name="connsiteX0" fmla="*/ 0 w 717550"/>
              <a:gd name="connsiteY0" fmla="*/ 247650 h 247650"/>
              <a:gd name="connsiteX1" fmla="*/ 355600 w 717550"/>
              <a:gd name="connsiteY1" fmla="*/ 0 h 247650"/>
              <a:gd name="connsiteX2" fmla="*/ 717550 w 71755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550" h="247650">
                <a:moveTo>
                  <a:pt x="0" y="247650"/>
                </a:moveTo>
                <a:lnTo>
                  <a:pt x="355600" y="0"/>
                </a:lnTo>
                <a:lnTo>
                  <a:pt x="717550" y="24765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2" idx="0"/>
            <a:endCxn id="23" idx="0"/>
          </p:cNvCxnSpPr>
          <p:nvPr/>
        </p:nvCxnSpPr>
        <p:spPr>
          <a:xfrm rot="5400000" flipH="1" flipV="1">
            <a:off x="1081180" y="1158312"/>
            <a:ext cx="12700" cy="1368152"/>
          </a:xfrm>
          <a:prstGeom prst="curvedConnector3">
            <a:avLst>
              <a:gd name="adj1" fmla="val 36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45"/>
          <p:cNvSpPr/>
          <p:nvPr/>
        </p:nvSpPr>
        <p:spPr>
          <a:xfrm>
            <a:off x="1691680" y="1842388"/>
            <a:ext cx="147151" cy="238167"/>
          </a:xfrm>
          <a:prstGeom prst="rect">
            <a:avLst/>
          </a:prstGeom>
          <a:noFill/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" name="Curved Connector 26"/>
          <p:cNvCxnSpPr>
            <a:stCxn id="14" idx="0"/>
            <a:endCxn id="31" idx="0"/>
          </p:cNvCxnSpPr>
          <p:nvPr/>
        </p:nvCxnSpPr>
        <p:spPr>
          <a:xfrm rot="5400000" flipH="1" flipV="1">
            <a:off x="1490238" y="1607629"/>
            <a:ext cx="12700" cy="4695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45"/>
          <p:cNvSpPr/>
          <p:nvPr/>
        </p:nvSpPr>
        <p:spPr>
          <a:xfrm>
            <a:off x="1651422" y="1842388"/>
            <a:ext cx="147151" cy="238167"/>
          </a:xfrm>
          <a:prstGeom prst="rect">
            <a:avLst/>
          </a:prstGeom>
          <a:noFill/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Curved Connector 33"/>
          <p:cNvCxnSpPr>
            <a:stCxn id="37" idx="0"/>
            <a:endCxn id="13" idx="0"/>
          </p:cNvCxnSpPr>
          <p:nvPr/>
        </p:nvCxnSpPr>
        <p:spPr>
          <a:xfrm rot="5400000" flipH="1" flipV="1">
            <a:off x="2209515" y="1422552"/>
            <a:ext cx="12700" cy="839673"/>
          </a:xfrm>
          <a:prstGeom prst="curvedConnector3">
            <a:avLst>
              <a:gd name="adj1" fmla="val 25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45"/>
          <p:cNvSpPr/>
          <p:nvPr/>
        </p:nvSpPr>
        <p:spPr>
          <a:xfrm>
            <a:off x="1716103" y="1842388"/>
            <a:ext cx="147151" cy="238167"/>
          </a:xfrm>
          <a:prstGeom prst="rect">
            <a:avLst/>
          </a:prstGeom>
          <a:noFill/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Curved Connector 40"/>
          <p:cNvCxnSpPr>
            <a:stCxn id="23" idx="0"/>
            <a:endCxn id="15" idx="0"/>
          </p:cNvCxnSpPr>
          <p:nvPr/>
        </p:nvCxnSpPr>
        <p:spPr>
          <a:xfrm rot="5400000" flipH="1" flipV="1">
            <a:off x="2989392" y="618252"/>
            <a:ext cx="12700" cy="2448272"/>
          </a:xfrm>
          <a:prstGeom prst="curvedConnector3">
            <a:avLst>
              <a:gd name="adj1" fmla="val 46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Bent Arrow 52"/>
          <p:cNvSpPr/>
          <p:nvPr/>
        </p:nvSpPr>
        <p:spPr>
          <a:xfrm>
            <a:off x="1892846" y="1626364"/>
            <a:ext cx="360040" cy="321940"/>
          </a:xfrm>
          <a:prstGeom prst="bentArrow">
            <a:avLst>
              <a:gd name="adj1" fmla="val 16182"/>
              <a:gd name="adj2" fmla="val 28527"/>
              <a:gd name="adj3" fmla="val 37346"/>
              <a:gd name="adj4" fmla="val 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hteck 45"/>
          <p:cNvSpPr/>
          <p:nvPr/>
        </p:nvSpPr>
        <p:spPr>
          <a:xfrm>
            <a:off x="1697053" y="1842388"/>
            <a:ext cx="147151" cy="2381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feld 5"/>
          <p:cNvSpPr txBox="1"/>
          <p:nvPr/>
        </p:nvSpPr>
        <p:spPr>
          <a:xfrm>
            <a:off x="107504" y="1266324"/>
            <a:ext cx="61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600" b="0" dirty="0" err="1">
                <a:solidFill>
                  <a:prstClr val="black"/>
                </a:solidFill>
                <a:latin typeface="Calibri"/>
                <a:cs typeface="+mn-cs"/>
              </a:rPr>
              <a:t>c</a:t>
            </a:r>
            <a:r>
              <a:rPr lang="de-DE" sz="1600" b="0" dirty="0" err="1" smtClean="0">
                <a:solidFill>
                  <a:prstClr val="black"/>
                </a:solidFill>
                <a:latin typeface="Calibri"/>
                <a:cs typeface="+mn-cs"/>
              </a:rPr>
              <a:t>orr</a:t>
            </a:r>
            <a:r>
              <a:rPr lang="de-DE" sz="1600" b="0" dirty="0" smtClean="0">
                <a:solidFill>
                  <a:prstClr val="black"/>
                </a:solidFill>
                <a:latin typeface="Calibri"/>
                <a:cs typeface="+mn-cs"/>
              </a:rPr>
              <a:t>?</a:t>
            </a:r>
            <a:endParaRPr lang="de-DE" sz="16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9" name="Textfeld 5"/>
          <p:cNvSpPr txBox="1"/>
          <p:nvPr/>
        </p:nvSpPr>
        <p:spPr>
          <a:xfrm>
            <a:off x="3666191" y="1124744"/>
            <a:ext cx="61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600" b="0" dirty="0" err="1" smtClean="0">
                <a:solidFill>
                  <a:prstClr val="black"/>
                </a:solidFill>
                <a:latin typeface="Calibri"/>
                <a:cs typeface="+mn-cs"/>
              </a:rPr>
              <a:t>corr</a:t>
            </a:r>
            <a:r>
              <a:rPr lang="de-DE" sz="1600" b="0" dirty="0" smtClean="0">
                <a:solidFill>
                  <a:prstClr val="black"/>
                </a:solidFill>
                <a:latin typeface="Calibri"/>
                <a:cs typeface="+mn-cs"/>
              </a:rPr>
              <a:t>?</a:t>
            </a:r>
            <a:endParaRPr lang="de-DE" sz="16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0" name="Textfeld 5"/>
          <p:cNvSpPr txBox="1"/>
          <p:nvPr/>
        </p:nvSpPr>
        <p:spPr>
          <a:xfrm>
            <a:off x="2298039" y="1266324"/>
            <a:ext cx="61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600" b="0" dirty="0" err="1" smtClean="0">
                <a:solidFill>
                  <a:prstClr val="black"/>
                </a:solidFill>
                <a:latin typeface="Calibri"/>
                <a:cs typeface="+mn-cs"/>
              </a:rPr>
              <a:t>corr</a:t>
            </a:r>
            <a:r>
              <a:rPr lang="de-DE" sz="1600" b="0" dirty="0" smtClean="0">
                <a:solidFill>
                  <a:prstClr val="black"/>
                </a:solidFill>
                <a:latin typeface="Calibri"/>
                <a:cs typeface="+mn-cs"/>
              </a:rPr>
              <a:t>?</a:t>
            </a:r>
            <a:endParaRPr lang="de-DE" sz="16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1" name="Textfeld 5"/>
          <p:cNvSpPr txBox="1"/>
          <p:nvPr/>
        </p:nvSpPr>
        <p:spPr>
          <a:xfrm>
            <a:off x="899592" y="1378402"/>
            <a:ext cx="61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600" b="0" dirty="0" err="1" smtClean="0">
                <a:solidFill>
                  <a:prstClr val="black"/>
                </a:solidFill>
                <a:latin typeface="Calibri"/>
                <a:cs typeface="+mn-cs"/>
              </a:rPr>
              <a:t>corr</a:t>
            </a:r>
            <a:r>
              <a:rPr lang="de-DE" sz="1600" b="0" dirty="0" smtClean="0">
                <a:solidFill>
                  <a:prstClr val="black"/>
                </a:solidFill>
                <a:latin typeface="Calibri"/>
                <a:cs typeface="+mn-cs"/>
              </a:rPr>
              <a:t>?</a:t>
            </a:r>
            <a:endParaRPr lang="de-DE" sz="16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3" name="Textfeld 5"/>
          <p:cNvSpPr txBox="1"/>
          <p:nvPr/>
        </p:nvSpPr>
        <p:spPr>
          <a:xfrm>
            <a:off x="107504" y="2058412"/>
            <a:ext cx="581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2000" b="0" dirty="0" err="1" smtClean="0">
                <a:solidFill>
                  <a:srgbClr val="0000FF"/>
                </a:solidFill>
                <a:latin typeface="Calibri"/>
                <a:cs typeface="+mn-cs"/>
              </a:rPr>
              <a:t>enh</a:t>
            </a:r>
            <a:endParaRPr lang="de-DE" sz="2000" b="0" dirty="0">
              <a:solidFill>
                <a:srgbClr val="0000FF"/>
              </a:solidFill>
              <a:latin typeface="Calibri"/>
              <a:cs typeface="+mn-cs"/>
            </a:endParaRPr>
          </a:p>
        </p:txBody>
      </p:sp>
      <p:sp>
        <p:nvSpPr>
          <p:cNvPr id="64" name="Textfeld 5"/>
          <p:cNvSpPr txBox="1"/>
          <p:nvPr/>
        </p:nvSpPr>
        <p:spPr>
          <a:xfrm>
            <a:off x="965879" y="2058412"/>
            <a:ext cx="581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2000" b="0" dirty="0" err="1" smtClean="0">
                <a:solidFill>
                  <a:srgbClr val="0000FF"/>
                </a:solidFill>
                <a:latin typeface="Calibri"/>
                <a:cs typeface="+mn-cs"/>
              </a:rPr>
              <a:t>enh</a:t>
            </a:r>
            <a:endParaRPr lang="de-DE" sz="2000" b="0" dirty="0">
              <a:solidFill>
                <a:srgbClr val="0000FF"/>
              </a:solidFill>
              <a:latin typeface="Calibri"/>
              <a:cs typeface="+mn-cs"/>
            </a:endParaRPr>
          </a:p>
        </p:txBody>
      </p:sp>
      <p:sp>
        <p:nvSpPr>
          <p:cNvPr id="65" name="Textfeld 5"/>
          <p:cNvSpPr txBox="1"/>
          <p:nvPr/>
        </p:nvSpPr>
        <p:spPr>
          <a:xfrm>
            <a:off x="2339752" y="2058412"/>
            <a:ext cx="581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2000" b="0" dirty="0" err="1" smtClean="0">
                <a:solidFill>
                  <a:srgbClr val="0000FF"/>
                </a:solidFill>
                <a:latin typeface="Calibri"/>
                <a:cs typeface="+mn-cs"/>
              </a:rPr>
              <a:t>enh</a:t>
            </a:r>
            <a:endParaRPr lang="de-DE" sz="2000" b="0" dirty="0">
              <a:solidFill>
                <a:srgbClr val="0000FF"/>
              </a:solidFill>
              <a:latin typeface="Calibri"/>
              <a:cs typeface="+mn-cs"/>
            </a:endParaRPr>
          </a:p>
        </p:txBody>
      </p:sp>
      <p:sp>
        <p:nvSpPr>
          <p:cNvPr id="66" name="Textfeld 5"/>
          <p:cNvSpPr txBox="1"/>
          <p:nvPr/>
        </p:nvSpPr>
        <p:spPr>
          <a:xfrm>
            <a:off x="3918207" y="2058412"/>
            <a:ext cx="581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2000" b="0" dirty="0" err="1" smtClean="0">
                <a:solidFill>
                  <a:srgbClr val="0000FF"/>
                </a:solidFill>
                <a:latin typeface="Calibri"/>
                <a:cs typeface="+mn-cs"/>
              </a:rPr>
              <a:t>enh</a:t>
            </a:r>
            <a:endParaRPr lang="de-DE" sz="2000" b="0" dirty="0">
              <a:solidFill>
                <a:srgbClr val="0000FF"/>
              </a:solidFill>
              <a:latin typeface="Calibri"/>
              <a:cs typeface="+mn-cs"/>
            </a:endParaRPr>
          </a:p>
        </p:txBody>
      </p:sp>
      <p:sp>
        <p:nvSpPr>
          <p:cNvPr id="67" name="Textfeld 5"/>
          <p:cNvSpPr txBox="1"/>
          <p:nvPr/>
        </p:nvSpPr>
        <p:spPr>
          <a:xfrm>
            <a:off x="1619672" y="2058412"/>
            <a:ext cx="695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2000" b="0" dirty="0" err="1" smtClean="0">
                <a:solidFill>
                  <a:srgbClr val="FF0000"/>
                </a:solidFill>
                <a:latin typeface="Calibri"/>
                <a:cs typeface="+mn-cs"/>
              </a:rPr>
              <a:t>gene</a:t>
            </a:r>
            <a:endParaRPr lang="de-DE" sz="2000" b="0" dirty="0">
              <a:solidFill>
                <a:srgbClr val="FF0000"/>
              </a:solidFill>
              <a:latin typeface="Calibri"/>
              <a:cs typeface="+mn-cs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4788024" y="2315211"/>
            <a:ext cx="4240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45"/>
          <p:cNvSpPr/>
          <p:nvPr/>
        </p:nvSpPr>
        <p:spPr>
          <a:xfrm>
            <a:off x="5748702" y="2202428"/>
            <a:ext cx="147151" cy="238167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hteck 45"/>
          <p:cNvSpPr/>
          <p:nvPr/>
        </p:nvSpPr>
        <p:spPr>
          <a:xfrm>
            <a:off x="7950655" y="2202428"/>
            <a:ext cx="147151" cy="238167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Rechteck 45"/>
          <p:cNvSpPr/>
          <p:nvPr/>
        </p:nvSpPr>
        <p:spPr>
          <a:xfrm>
            <a:off x="6798527" y="2202428"/>
            <a:ext cx="147151" cy="238167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hteck 45"/>
          <p:cNvSpPr/>
          <p:nvPr/>
        </p:nvSpPr>
        <p:spPr>
          <a:xfrm>
            <a:off x="8646161" y="2202428"/>
            <a:ext cx="147151" cy="238167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091486" y="1234574"/>
            <a:ext cx="717550" cy="208384"/>
          </a:xfrm>
          <a:custGeom>
            <a:avLst/>
            <a:gdLst>
              <a:gd name="connsiteX0" fmla="*/ 0 w 717550"/>
              <a:gd name="connsiteY0" fmla="*/ 247650 h 247650"/>
              <a:gd name="connsiteX1" fmla="*/ 355600 w 717550"/>
              <a:gd name="connsiteY1" fmla="*/ 0 h 247650"/>
              <a:gd name="connsiteX2" fmla="*/ 717550 w 71755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550" h="247650">
                <a:moveTo>
                  <a:pt x="0" y="247650"/>
                </a:moveTo>
                <a:lnTo>
                  <a:pt x="355600" y="0"/>
                </a:lnTo>
                <a:lnTo>
                  <a:pt x="717550" y="24765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urved Connector 75"/>
          <p:cNvCxnSpPr>
            <a:stCxn id="70" idx="0"/>
            <a:endCxn id="79" idx="2"/>
          </p:cNvCxnSpPr>
          <p:nvPr/>
        </p:nvCxnSpPr>
        <p:spPr>
          <a:xfrm rot="5400000" flipH="1" flipV="1">
            <a:off x="5883546" y="1627498"/>
            <a:ext cx="513663" cy="63619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hteck 45"/>
          <p:cNvSpPr/>
          <p:nvPr/>
        </p:nvSpPr>
        <p:spPr>
          <a:xfrm>
            <a:off x="6444208" y="1450598"/>
            <a:ext cx="147151" cy="238167"/>
          </a:xfrm>
          <a:prstGeom prst="rect">
            <a:avLst/>
          </a:prstGeom>
          <a:noFill/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8" name="Curved Connector 77"/>
          <p:cNvCxnSpPr>
            <a:stCxn id="72" idx="0"/>
            <a:endCxn id="84" idx="2"/>
          </p:cNvCxnSpPr>
          <p:nvPr/>
        </p:nvCxnSpPr>
        <p:spPr>
          <a:xfrm rot="16200000" flipV="1">
            <a:off x="6428099" y="1758424"/>
            <a:ext cx="513663" cy="37434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hteck 45"/>
          <p:cNvSpPr/>
          <p:nvPr/>
        </p:nvSpPr>
        <p:spPr>
          <a:xfrm>
            <a:off x="6384900" y="1450598"/>
            <a:ext cx="147151" cy="238167"/>
          </a:xfrm>
          <a:prstGeom prst="rect">
            <a:avLst/>
          </a:prstGeom>
          <a:noFill/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0" name="Curved Connector 79"/>
          <p:cNvCxnSpPr>
            <a:stCxn id="77" idx="2"/>
            <a:endCxn id="71" idx="0"/>
          </p:cNvCxnSpPr>
          <p:nvPr/>
        </p:nvCxnSpPr>
        <p:spPr>
          <a:xfrm rot="16200000" flipH="1">
            <a:off x="7014176" y="1192372"/>
            <a:ext cx="513663" cy="1506447"/>
          </a:xfrm>
          <a:prstGeom prst="curvedConnector3">
            <a:avLst>
              <a:gd name="adj1" fmla="val 6038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hteck 45"/>
          <p:cNvSpPr/>
          <p:nvPr/>
        </p:nvSpPr>
        <p:spPr>
          <a:xfrm>
            <a:off x="6468631" y="1450598"/>
            <a:ext cx="147151" cy="238167"/>
          </a:xfrm>
          <a:prstGeom prst="rect">
            <a:avLst/>
          </a:prstGeom>
          <a:noFill/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2" name="Curved Connector 81"/>
          <p:cNvCxnSpPr>
            <a:stCxn id="81" idx="2"/>
            <a:endCxn id="73" idx="0"/>
          </p:cNvCxnSpPr>
          <p:nvPr/>
        </p:nvCxnSpPr>
        <p:spPr>
          <a:xfrm rot="16200000" flipH="1">
            <a:off x="7374141" y="856831"/>
            <a:ext cx="513663" cy="2177530"/>
          </a:xfrm>
          <a:prstGeom prst="curvedConnector3">
            <a:avLst>
              <a:gd name="adj1" fmla="val 4376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Bent Arrow 82"/>
          <p:cNvSpPr/>
          <p:nvPr/>
        </p:nvSpPr>
        <p:spPr>
          <a:xfrm>
            <a:off x="6645374" y="1234574"/>
            <a:ext cx="360040" cy="321940"/>
          </a:xfrm>
          <a:prstGeom prst="bentArrow">
            <a:avLst>
              <a:gd name="adj1" fmla="val 16182"/>
              <a:gd name="adj2" fmla="val 28527"/>
              <a:gd name="adj3" fmla="val 37346"/>
              <a:gd name="adj4" fmla="val 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Rechteck 45"/>
          <p:cNvSpPr/>
          <p:nvPr/>
        </p:nvSpPr>
        <p:spPr>
          <a:xfrm>
            <a:off x="6424181" y="1450598"/>
            <a:ext cx="147151" cy="238167"/>
          </a:xfrm>
          <a:prstGeom prst="rect">
            <a:avLst/>
          </a:prstGeom>
          <a:noFill/>
          <a:ln w="28575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Textfeld 5"/>
          <p:cNvSpPr txBox="1"/>
          <p:nvPr/>
        </p:nvSpPr>
        <p:spPr>
          <a:xfrm>
            <a:off x="5754423" y="1657926"/>
            <a:ext cx="61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600" b="0" dirty="0" err="1">
                <a:solidFill>
                  <a:prstClr val="black"/>
                </a:solidFill>
                <a:latin typeface="Calibri"/>
                <a:cs typeface="+mn-cs"/>
              </a:rPr>
              <a:t>c</a:t>
            </a:r>
            <a:r>
              <a:rPr lang="de-DE" sz="1600" b="0" dirty="0" err="1" smtClean="0">
                <a:solidFill>
                  <a:prstClr val="black"/>
                </a:solidFill>
                <a:latin typeface="Calibri"/>
                <a:cs typeface="+mn-cs"/>
              </a:rPr>
              <a:t>orr</a:t>
            </a:r>
            <a:r>
              <a:rPr lang="de-DE" sz="1600" b="0" dirty="0" smtClean="0">
                <a:solidFill>
                  <a:prstClr val="black"/>
                </a:solidFill>
                <a:latin typeface="Calibri"/>
                <a:cs typeface="+mn-cs"/>
              </a:rPr>
              <a:t>?</a:t>
            </a:r>
            <a:endParaRPr lang="de-DE" sz="16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6" name="Textfeld 5"/>
          <p:cNvSpPr txBox="1"/>
          <p:nvPr/>
        </p:nvSpPr>
        <p:spPr>
          <a:xfrm>
            <a:off x="6222463" y="1882458"/>
            <a:ext cx="622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600" b="0" dirty="0" err="1" smtClean="0">
                <a:solidFill>
                  <a:prstClr val="black"/>
                </a:solidFill>
                <a:latin typeface="Calibri"/>
                <a:cs typeface="+mn-cs"/>
              </a:rPr>
              <a:t>corr</a:t>
            </a:r>
            <a:r>
              <a:rPr lang="de-DE" sz="1600" b="0" dirty="0" smtClean="0">
                <a:solidFill>
                  <a:prstClr val="black"/>
                </a:solidFill>
                <a:latin typeface="Calibri"/>
                <a:cs typeface="+mn-cs"/>
              </a:rPr>
              <a:t>?</a:t>
            </a:r>
            <a:endParaRPr lang="de-DE" sz="16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8" name="Textfeld 5"/>
          <p:cNvSpPr txBox="1"/>
          <p:nvPr/>
        </p:nvSpPr>
        <p:spPr>
          <a:xfrm>
            <a:off x="8172400" y="1726020"/>
            <a:ext cx="61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600" b="0" dirty="0" err="1" smtClean="0">
                <a:solidFill>
                  <a:prstClr val="black"/>
                </a:solidFill>
                <a:latin typeface="Calibri"/>
                <a:cs typeface="+mn-cs"/>
              </a:rPr>
              <a:t>corr</a:t>
            </a:r>
            <a:r>
              <a:rPr lang="de-DE" sz="1600" b="0" dirty="0" smtClean="0">
                <a:solidFill>
                  <a:prstClr val="black"/>
                </a:solidFill>
                <a:latin typeface="Calibri"/>
                <a:cs typeface="+mn-cs"/>
              </a:rPr>
              <a:t>?</a:t>
            </a:r>
            <a:endParaRPr lang="de-DE" sz="16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4788024" y="1566868"/>
            <a:ext cx="4240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hteck 45"/>
          <p:cNvSpPr/>
          <p:nvPr/>
        </p:nvSpPr>
        <p:spPr>
          <a:xfrm>
            <a:off x="6444208" y="1440967"/>
            <a:ext cx="147151" cy="2381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Textfeld 5"/>
          <p:cNvSpPr txBox="1"/>
          <p:nvPr/>
        </p:nvSpPr>
        <p:spPr>
          <a:xfrm>
            <a:off x="4644008" y="1194316"/>
            <a:ext cx="1177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2000" dirty="0" err="1" smtClean="0">
                <a:latin typeface="Calibri"/>
                <a:cs typeface="+mn-cs"/>
              </a:rPr>
              <a:t>chrom</a:t>
            </a:r>
            <a:r>
              <a:rPr lang="de-DE" sz="2000" dirty="0" smtClean="0">
                <a:latin typeface="Calibri"/>
                <a:cs typeface="+mn-cs"/>
              </a:rPr>
              <a:t>. </a:t>
            </a:r>
            <a:r>
              <a:rPr lang="de-DE" sz="2000" dirty="0">
                <a:latin typeface="Calibri"/>
                <a:cs typeface="+mn-cs"/>
              </a:rPr>
              <a:t>A</a:t>
            </a:r>
          </a:p>
        </p:txBody>
      </p:sp>
      <p:sp>
        <p:nvSpPr>
          <p:cNvPr id="108" name="Textfeld 5"/>
          <p:cNvSpPr txBox="1"/>
          <p:nvPr/>
        </p:nvSpPr>
        <p:spPr>
          <a:xfrm>
            <a:off x="4644008" y="1914396"/>
            <a:ext cx="1177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2000" dirty="0" err="1" smtClean="0">
                <a:latin typeface="Calibri"/>
                <a:cs typeface="+mn-cs"/>
              </a:rPr>
              <a:t>chrom</a:t>
            </a:r>
            <a:r>
              <a:rPr lang="de-DE" sz="2000" dirty="0" smtClean="0">
                <a:latin typeface="Calibri"/>
                <a:cs typeface="+mn-cs"/>
              </a:rPr>
              <a:t>. B</a:t>
            </a:r>
            <a:endParaRPr lang="de-DE" sz="2000" dirty="0">
              <a:latin typeface="Calibri"/>
              <a:cs typeface="+mn-cs"/>
            </a:endParaRPr>
          </a:p>
        </p:txBody>
      </p:sp>
      <p:sp>
        <p:nvSpPr>
          <p:cNvPr id="109" name="Rechteck 6"/>
          <p:cNvSpPr/>
          <p:nvPr/>
        </p:nvSpPr>
        <p:spPr>
          <a:xfrm>
            <a:off x="536849" y="1829098"/>
            <a:ext cx="290735" cy="238167"/>
          </a:xfrm>
          <a:prstGeom prst="rect">
            <a:avLst/>
          </a:prstGeom>
          <a:solidFill>
            <a:srgbClr val="FF838B"/>
          </a:solidFill>
          <a:ln w="28575" cap="flat" cmpd="sng" algn="ctr">
            <a:solidFill>
              <a:srgbClr val="FF838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Bent Arrow 109"/>
          <p:cNvSpPr/>
          <p:nvPr/>
        </p:nvSpPr>
        <p:spPr>
          <a:xfrm flipH="1">
            <a:off x="560760" y="1613476"/>
            <a:ext cx="360040" cy="321940"/>
          </a:xfrm>
          <a:prstGeom prst="bentArrow">
            <a:avLst>
              <a:gd name="adj1" fmla="val 16182"/>
              <a:gd name="adj2" fmla="val 28527"/>
              <a:gd name="adj3" fmla="val 37346"/>
              <a:gd name="adj4" fmla="val 0"/>
            </a:avLst>
          </a:prstGeom>
          <a:solidFill>
            <a:srgbClr val="FF838B"/>
          </a:solidFill>
          <a:ln>
            <a:solidFill>
              <a:srgbClr val="FF83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Rechteck 6"/>
          <p:cNvSpPr/>
          <p:nvPr/>
        </p:nvSpPr>
        <p:spPr>
          <a:xfrm>
            <a:off x="107504" y="1835850"/>
            <a:ext cx="138335" cy="238167"/>
          </a:xfrm>
          <a:prstGeom prst="rect">
            <a:avLst/>
          </a:prstGeom>
          <a:solidFill>
            <a:srgbClr val="FF838B"/>
          </a:solidFill>
          <a:ln w="28575" cap="flat" cmpd="sng" algn="ctr">
            <a:solidFill>
              <a:srgbClr val="FF838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4" name="Bild 5"/>
          <p:cNvPicPr>
            <a:picLocks noChangeAspect="1"/>
          </p:cNvPicPr>
          <p:nvPr/>
        </p:nvPicPr>
        <p:blipFill rotWithShape="1">
          <a:blip r:embed="rId2"/>
          <a:srcRect l="8942" b="6441"/>
          <a:stretch/>
        </p:blipFill>
        <p:spPr>
          <a:xfrm>
            <a:off x="3127156" y="4869160"/>
            <a:ext cx="2957012" cy="1773829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3131840" y="2708920"/>
            <a:ext cx="2736304" cy="172819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>
            <a:off x="3131840" y="2840402"/>
            <a:ext cx="2735560" cy="1596710"/>
          </a:xfrm>
          <a:custGeom>
            <a:avLst/>
            <a:gdLst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48366 w 2696633"/>
              <a:gd name="connsiteY15" fmla="*/ 770466 h 1604433"/>
              <a:gd name="connsiteX16" fmla="*/ 1883833 w 2696633"/>
              <a:gd name="connsiteY16" fmla="*/ 1240366 h 1604433"/>
              <a:gd name="connsiteX17" fmla="*/ 2023533 w 2696633"/>
              <a:gd name="connsiteY17" fmla="*/ 1557866 h 1604433"/>
              <a:gd name="connsiteX18" fmla="*/ 2099733 w 2696633"/>
              <a:gd name="connsiteY18" fmla="*/ 1562100 h 1604433"/>
              <a:gd name="connsiteX19" fmla="*/ 2142066 w 2696633"/>
              <a:gd name="connsiteY19" fmla="*/ 1532466 h 1604433"/>
              <a:gd name="connsiteX20" fmla="*/ 2214033 w 2696633"/>
              <a:gd name="connsiteY20" fmla="*/ 1587500 h 1604433"/>
              <a:gd name="connsiteX21" fmla="*/ 2366433 w 2696633"/>
              <a:gd name="connsiteY21" fmla="*/ 1595966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48366 w 2696633"/>
              <a:gd name="connsiteY15" fmla="*/ 770466 h 1604433"/>
              <a:gd name="connsiteX16" fmla="*/ 1883833 w 2696633"/>
              <a:gd name="connsiteY16" fmla="*/ 1240366 h 1604433"/>
              <a:gd name="connsiteX17" fmla="*/ 2023533 w 2696633"/>
              <a:gd name="connsiteY17" fmla="*/ 1557866 h 1604433"/>
              <a:gd name="connsiteX18" fmla="*/ 2099733 w 2696633"/>
              <a:gd name="connsiteY18" fmla="*/ 1562100 h 1604433"/>
              <a:gd name="connsiteX19" fmla="*/ 2150413 w 2696633"/>
              <a:gd name="connsiteY19" fmla="*/ 1554373 h 1604433"/>
              <a:gd name="connsiteX20" fmla="*/ 2214033 w 2696633"/>
              <a:gd name="connsiteY20" fmla="*/ 1587500 h 1604433"/>
              <a:gd name="connsiteX21" fmla="*/ 2366433 w 2696633"/>
              <a:gd name="connsiteY21" fmla="*/ 1595966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48366 w 2696633"/>
              <a:gd name="connsiteY15" fmla="*/ 770466 h 1604433"/>
              <a:gd name="connsiteX16" fmla="*/ 1883833 w 2696633"/>
              <a:gd name="connsiteY16" fmla="*/ 1240366 h 1604433"/>
              <a:gd name="connsiteX17" fmla="*/ 2077783 w 2696633"/>
              <a:gd name="connsiteY17" fmla="*/ 1500905 h 1604433"/>
              <a:gd name="connsiteX18" fmla="*/ 2099733 w 2696633"/>
              <a:gd name="connsiteY18" fmla="*/ 1562100 h 1604433"/>
              <a:gd name="connsiteX19" fmla="*/ 2150413 w 2696633"/>
              <a:gd name="connsiteY19" fmla="*/ 1554373 h 1604433"/>
              <a:gd name="connsiteX20" fmla="*/ 2214033 w 2696633"/>
              <a:gd name="connsiteY20" fmla="*/ 1587500 h 1604433"/>
              <a:gd name="connsiteX21" fmla="*/ 2366433 w 2696633"/>
              <a:gd name="connsiteY21" fmla="*/ 1595966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48366 w 2696633"/>
              <a:gd name="connsiteY15" fmla="*/ 770466 h 1604433"/>
              <a:gd name="connsiteX16" fmla="*/ 1883833 w 2696633"/>
              <a:gd name="connsiteY16" fmla="*/ 1240366 h 1604433"/>
              <a:gd name="connsiteX17" fmla="*/ 2077783 w 2696633"/>
              <a:gd name="connsiteY17" fmla="*/ 1500905 h 1604433"/>
              <a:gd name="connsiteX18" fmla="*/ 2099733 w 2696633"/>
              <a:gd name="connsiteY18" fmla="*/ 1562100 h 1604433"/>
              <a:gd name="connsiteX19" fmla="*/ 2162932 w 2696633"/>
              <a:gd name="connsiteY19" fmla="*/ 1519321 h 1604433"/>
              <a:gd name="connsiteX20" fmla="*/ 2214033 w 2696633"/>
              <a:gd name="connsiteY20" fmla="*/ 1587500 h 1604433"/>
              <a:gd name="connsiteX21" fmla="*/ 2366433 w 2696633"/>
              <a:gd name="connsiteY21" fmla="*/ 1595966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48366 w 2696633"/>
              <a:gd name="connsiteY15" fmla="*/ 770466 h 1604433"/>
              <a:gd name="connsiteX16" fmla="*/ 1883833 w 2696633"/>
              <a:gd name="connsiteY16" fmla="*/ 1240366 h 1604433"/>
              <a:gd name="connsiteX17" fmla="*/ 2077783 w 2696633"/>
              <a:gd name="connsiteY17" fmla="*/ 1500905 h 1604433"/>
              <a:gd name="connsiteX18" fmla="*/ 2137291 w 2696633"/>
              <a:gd name="connsiteY18" fmla="*/ 1483231 h 1604433"/>
              <a:gd name="connsiteX19" fmla="*/ 2162932 w 2696633"/>
              <a:gd name="connsiteY19" fmla="*/ 1519321 h 1604433"/>
              <a:gd name="connsiteX20" fmla="*/ 2214033 w 2696633"/>
              <a:gd name="connsiteY20" fmla="*/ 1587500 h 1604433"/>
              <a:gd name="connsiteX21" fmla="*/ 2366433 w 2696633"/>
              <a:gd name="connsiteY21" fmla="*/ 1595966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48366 w 2696633"/>
              <a:gd name="connsiteY15" fmla="*/ 770466 h 1604433"/>
              <a:gd name="connsiteX16" fmla="*/ 1883833 w 2696633"/>
              <a:gd name="connsiteY16" fmla="*/ 1240366 h 1604433"/>
              <a:gd name="connsiteX17" fmla="*/ 2077783 w 2696633"/>
              <a:gd name="connsiteY17" fmla="*/ 1500905 h 1604433"/>
              <a:gd name="connsiteX18" fmla="*/ 2137291 w 2696633"/>
              <a:gd name="connsiteY18" fmla="*/ 1483231 h 1604433"/>
              <a:gd name="connsiteX19" fmla="*/ 2162932 w 2696633"/>
              <a:gd name="connsiteY19" fmla="*/ 1519321 h 1604433"/>
              <a:gd name="connsiteX20" fmla="*/ 2318362 w 2696633"/>
              <a:gd name="connsiteY20" fmla="*/ 1526157 h 1604433"/>
              <a:gd name="connsiteX21" fmla="*/ 2366433 w 2696633"/>
              <a:gd name="connsiteY21" fmla="*/ 1595966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48366 w 2696633"/>
              <a:gd name="connsiteY15" fmla="*/ 770466 h 1604433"/>
              <a:gd name="connsiteX16" fmla="*/ 1883833 w 2696633"/>
              <a:gd name="connsiteY16" fmla="*/ 1240366 h 1604433"/>
              <a:gd name="connsiteX17" fmla="*/ 2077783 w 2696633"/>
              <a:gd name="connsiteY17" fmla="*/ 1500905 h 1604433"/>
              <a:gd name="connsiteX18" fmla="*/ 2137291 w 2696633"/>
              <a:gd name="connsiteY18" fmla="*/ 1483231 h 1604433"/>
              <a:gd name="connsiteX19" fmla="*/ 2162932 w 2696633"/>
              <a:gd name="connsiteY19" fmla="*/ 1519321 h 1604433"/>
              <a:gd name="connsiteX20" fmla="*/ 2318362 w 2696633"/>
              <a:gd name="connsiteY20" fmla="*/ 1526157 h 1604433"/>
              <a:gd name="connsiteX21" fmla="*/ 2604300 w 2696633"/>
              <a:gd name="connsiteY21" fmla="*/ 1582822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48366 w 2696633"/>
              <a:gd name="connsiteY15" fmla="*/ 770466 h 1604433"/>
              <a:gd name="connsiteX16" fmla="*/ 1883833 w 2696633"/>
              <a:gd name="connsiteY16" fmla="*/ 1240366 h 1604433"/>
              <a:gd name="connsiteX17" fmla="*/ 2048572 w 2696633"/>
              <a:gd name="connsiteY17" fmla="*/ 1500905 h 1604433"/>
              <a:gd name="connsiteX18" fmla="*/ 2137291 w 2696633"/>
              <a:gd name="connsiteY18" fmla="*/ 1483231 h 1604433"/>
              <a:gd name="connsiteX19" fmla="*/ 2162932 w 2696633"/>
              <a:gd name="connsiteY19" fmla="*/ 1519321 h 1604433"/>
              <a:gd name="connsiteX20" fmla="*/ 2318362 w 2696633"/>
              <a:gd name="connsiteY20" fmla="*/ 1526157 h 1604433"/>
              <a:gd name="connsiteX21" fmla="*/ 2604300 w 2696633"/>
              <a:gd name="connsiteY21" fmla="*/ 1582822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48366 w 2696633"/>
              <a:gd name="connsiteY15" fmla="*/ 770466 h 1604433"/>
              <a:gd name="connsiteX16" fmla="*/ 1883833 w 2696633"/>
              <a:gd name="connsiteY16" fmla="*/ 1240366 h 1604433"/>
              <a:gd name="connsiteX17" fmla="*/ 2048572 w 2696633"/>
              <a:gd name="connsiteY17" fmla="*/ 1500905 h 1604433"/>
              <a:gd name="connsiteX18" fmla="*/ 2137291 w 2696633"/>
              <a:gd name="connsiteY18" fmla="*/ 1483231 h 1604433"/>
              <a:gd name="connsiteX19" fmla="*/ 2208836 w 2696633"/>
              <a:gd name="connsiteY19" fmla="*/ 1558755 h 1604433"/>
              <a:gd name="connsiteX20" fmla="*/ 2318362 w 2696633"/>
              <a:gd name="connsiteY20" fmla="*/ 1526157 h 1604433"/>
              <a:gd name="connsiteX21" fmla="*/ 2604300 w 2696633"/>
              <a:gd name="connsiteY21" fmla="*/ 1582822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48366 w 2696633"/>
              <a:gd name="connsiteY15" fmla="*/ 770466 h 1604433"/>
              <a:gd name="connsiteX16" fmla="*/ 1883833 w 2696633"/>
              <a:gd name="connsiteY16" fmla="*/ 1240366 h 1604433"/>
              <a:gd name="connsiteX17" fmla="*/ 2048572 w 2696633"/>
              <a:gd name="connsiteY17" fmla="*/ 1500905 h 1604433"/>
              <a:gd name="connsiteX18" fmla="*/ 2137291 w 2696633"/>
              <a:gd name="connsiteY18" fmla="*/ 1483231 h 1604433"/>
              <a:gd name="connsiteX19" fmla="*/ 2208836 w 2696633"/>
              <a:gd name="connsiteY19" fmla="*/ 1558755 h 1604433"/>
              <a:gd name="connsiteX20" fmla="*/ 2385133 w 2696633"/>
              <a:gd name="connsiteY20" fmla="*/ 1526157 h 1604433"/>
              <a:gd name="connsiteX21" fmla="*/ 2604300 w 2696633"/>
              <a:gd name="connsiteY21" fmla="*/ 1582822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48366 w 2696633"/>
              <a:gd name="connsiteY15" fmla="*/ 770466 h 1604433"/>
              <a:gd name="connsiteX16" fmla="*/ 1883833 w 2696633"/>
              <a:gd name="connsiteY16" fmla="*/ 1240366 h 1604433"/>
              <a:gd name="connsiteX17" fmla="*/ 2048572 w 2696633"/>
              <a:gd name="connsiteY17" fmla="*/ 1500905 h 1604433"/>
              <a:gd name="connsiteX18" fmla="*/ 2137291 w 2696633"/>
              <a:gd name="connsiteY18" fmla="*/ 1483231 h 1604433"/>
              <a:gd name="connsiteX19" fmla="*/ 2208837 w 2696633"/>
              <a:gd name="connsiteY19" fmla="*/ 1519321 h 1604433"/>
              <a:gd name="connsiteX20" fmla="*/ 2385133 w 2696633"/>
              <a:gd name="connsiteY20" fmla="*/ 1526157 h 1604433"/>
              <a:gd name="connsiteX21" fmla="*/ 2604300 w 2696633"/>
              <a:gd name="connsiteY21" fmla="*/ 1582822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48366 w 2696633"/>
              <a:gd name="connsiteY15" fmla="*/ 770466 h 1604433"/>
              <a:gd name="connsiteX16" fmla="*/ 1883833 w 2696633"/>
              <a:gd name="connsiteY16" fmla="*/ 1240366 h 1604433"/>
              <a:gd name="connsiteX17" fmla="*/ 2023533 w 2696633"/>
              <a:gd name="connsiteY17" fmla="*/ 1474615 h 1604433"/>
              <a:gd name="connsiteX18" fmla="*/ 2137291 w 2696633"/>
              <a:gd name="connsiteY18" fmla="*/ 1483231 h 1604433"/>
              <a:gd name="connsiteX19" fmla="*/ 2208837 w 2696633"/>
              <a:gd name="connsiteY19" fmla="*/ 1519321 h 1604433"/>
              <a:gd name="connsiteX20" fmla="*/ 2385133 w 2696633"/>
              <a:gd name="connsiteY20" fmla="*/ 1526157 h 1604433"/>
              <a:gd name="connsiteX21" fmla="*/ 2604300 w 2696633"/>
              <a:gd name="connsiteY21" fmla="*/ 1582822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48366 w 2696633"/>
              <a:gd name="connsiteY15" fmla="*/ 770466 h 1604433"/>
              <a:gd name="connsiteX16" fmla="*/ 1917217 w 2696633"/>
              <a:gd name="connsiteY16" fmla="*/ 1231604 h 1604433"/>
              <a:gd name="connsiteX17" fmla="*/ 2023533 w 2696633"/>
              <a:gd name="connsiteY17" fmla="*/ 1474615 h 1604433"/>
              <a:gd name="connsiteX18" fmla="*/ 2137291 w 2696633"/>
              <a:gd name="connsiteY18" fmla="*/ 1483231 h 1604433"/>
              <a:gd name="connsiteX19" fmla="*/ 2208837 w 2696633"/>
              <a:gd name="connsiteY19" fmla="*/ 1519321 h 1604433"/>
              <a:gd name="connsiteX20" fmla="*/ 2385133 w 2696633"/>
              <a:gd name="connsiteY20" fmla="*/ 1526157 h 1604433"/>
              <a:gd name="connsiteX21" fmla="*/ 2604300 w 2696633"/>
              <a:gd name="connsiteY21" fmla="*/ 1582822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81750 w 2696633"/>
              <a:gd name="connsiteY15" fmla="*/ 766085 h 1604433"/>
              <a:gd name="connsiteX16" fmla="*/ 1917217 w 2696633"/>
              <a:gd name="connsiteY16" fmla="*/ 1231604 h 1604433"/>
              <a:gd name="connsiteX17" fmla="*/ 2023533 w 2696633"/>
              <a:gd name="connsiteY17" fmla="*/ 1474615 h 1604433"/>
              <a:gd name="connsiteX18" fmla="*/ 2137291 w 2696633"/>
              <a:gd name="connsiteY18" fmla="*/ 1483231 h 1604433"/>
              <a:gd name="connsiteX19" fmla="*/ 2208837 w 2696633"/>
              <a:gd name="connsiteY19" fmla="*/ 1519321 h 1604433"/>
              <a:gd name="connsiteX20" fmla="*/ 2385133 w 2696633"/>
              <a:gd name="connsiteY20" fmla="*/ 1526157 h 1604433"/>
              <a:gd name="connsiteX21" fmla="*/ 2604300 w 2696633"/>
              <a:gd name="connsiteY21" fmla="*/ 1582822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81750 w 2696633"/>
              <a:gd name="connsiteY15" fmla="*/ 766085 h 1604433"/>
              <a:gd name="connsiteX16" fmla="*/ 1917217 w 2696633"/>
              <a:gd name="connsiteY16" fmla="*/ 1231604 h 1604433"/>
              <a:gd name="connsiteX17" fmla="*/ 2056919 w 2696633"/>
              <a:gd name="connsiteY17" fmla="*/ 1465852 h 1604433"/>
              <a:gd name="connsiteX18" fmla="*/ 2137291 w 2696633"/>
              <a:gd name="connsiteY18" fmla="*/ 1483231 h 1604433"/>
              <a:gd name="connsiteX19" fmla="*/ 2208837 w 2696633"/>
              <a:gd name="connsiteY19" fmla="*/ 1519321 h 1604433"/>
              <a:gd name="connsiteX20" fmla="*/ 2385133 w 2696633"/>
              <a:gd name="connsiteY20" fmla="*/ 1526157 h 1604433"/>
              <a:gd name="connsiteX21" fmla="*/ 2604300 w 2696633"/>
              <a:gd name="connsiteY21" fmla="*/ 1582822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81750 w 2696633"/>
              <a:gd name="connsiteY15" fmla="*/ 766085 h 1604433"/>
              <a:gd name="connsiteX16" fmla="*/ 1917217 w 2696633"/>
              <a:gd name="connsiteY16" fmla="*/ 1231604 h 1604433"/>
              <a:gd name="connsiteX17" fmla="*/ 2056919 w 2696633"/>
              <a:gd name="connsiteY17" fmla="*/ 1465852 h 1604433"/>
              <a:gd name="connsiteX18" fmla="*/ 2137291 w 2696633"/>
              <a:gd name="connsiteY18" fmla="*/ 1483231 h 1604433"/>
              <a:gd name="connsiteX19" fmla="*/ 2275608 w 2696633"/>
              <a:gd name="connsiteY19" fmla="*/ 1488650 h 1604433"/>
              <a:gd name="connsiteX20" fmla="*/ 2385133 w 2696633"/>
              <a:gd name="connsiteY20" fmla="*/ 1526157 h 1604433"/>
              <a:gd name="connsiteX21" fmla="*/ 2604300 w 2696633"/>
              <a:gd name="connsiteY21" fmla="*/ 1582822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81750 w 2696633"/>
              <a:gd name="connsiteY15" fmla="*/ 766085 h 1604433"/>
              <a:gd name="connsiteX16" fmla="*/ 1917217 w 2696633"/>
              <a:gd name="connsiteY16" fmla="*/ 1231604 h 1604433"/>
              <a:gd name="connsiteX17" fmla="*/ 2056919 w 2696633"/>
              <a:gd name="connsiteY17" fmla="*/ 1465852 h 1604433"/>
              <a:gd name="connsiteX18" fmla="*/ 2145638 w 2696633"/>
              <a:gd name="connsiteY18" fmla="*/ 1456941 h 1604433"/>
              <a:gd name="connsiteX19" fmla="*/ 2275608 w 2696633"/>
              <a:gd name="connsiteY19" fmla="*/ 1488650 h 1604433"/>
              <a:gd name="connsiteX20" fmla="*/ 2385133 w 2696633"/>
              <a:gd name="connsiteY20" fmla="*/ 1526157 h 1604433"/>
              <a:gd name="connsiteX21" fmla="*/ 2604300 w 2696633"/>
              <a:gd name="connsiteY21" fmla="*/ 1582822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81750 w 2696633"/>
              <a:gd name="connsiteY15" fmla="*/ 766085 h 1604433"/>
              <a:gd name="connsiteX16" fmla="*/ 1917217 w 2696633"/>
              <a:gd name="connsiteY16" fmla="*/ 1231604 h 1604433"/>
              <a:gd name="connsiteX17" fmla="*/ 2056919 w 2696633"/>
              <a:gd name="connsiteY17" fmla="*/ 1465852 h 1604433"/>
              <a:gd name="connsiteX18" fmla="*/ 2145638 w 2696633"/>
              <a:gd name="connsiteY18" fmla="*/ 1456941 h 1604433"/>
              <a:gd name="connsiteX19" fmla="*/ 2246396 w 2696633"/>
              <a:gd name="connsiteY19" fmla="*/ 1506176 h 1604433"/>
              <a:gd name="connsiteX20" fmla="*/ 2385133 w 2696633"/>
              <a:gd name="connsiteY20" fmla="*/ 1526157 h 1604433"/>
              <a:gd name="connsiteX21" fmla="*/ 2604300 w 2696633"/>
              <a:gd name="connsiteY21" fmla="*/ 1582822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81750 w 2696633"/>
              <a:gd name="connsiteY15" fmla="*/ 766085 h 1604433"/>
              <a:gd name="connsiteX16" fmla="*/ 1917217 w 2696633"/>
              <a:gd name="connsiteY16" fmla="*/ 1231604 h 1604433"/>
              <a:gd name="connsiteX17" fmla="*/ 2056919 w 2696633"/>
              <a:gd name="connsiteY17" fmla="*/ 1465852 h 1604433"/>
              <a:gd name="connsiteX18" fmla="*/ 2145638 w 2696633"/>
              <a:gd name="connsiteY18" fmla="*/ 1456941 h 1604433"/>
              <a:gd name="connsiteX19" fmla="*/ 2246396 w 2696633"/>
              <a:gd name="connsiteY19" fmla="*/ 1506176 h 1604433"/>
              <a:gd name="connsiteX20" fmla="*/ 2443556 w 2696633"/>
              <a:gd name="connsiteY20" fmla="*/ 1517394 h 1604433"/>
              <a:gd name="connsiteX21" fmla="*/ 2604300 w 2696633"/>
              <a:gd name="connsiteY21" fmla="*/ 1582822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810962 w 2696633"/>
              <a:gd name="connsiteY15" fmla="*/ 779599 h 1604433"/>
              <a:gd name="connsiteX16" fmla="*/ 1917217 w 2696633"/>
              <a:gd name="connsiteY16" fmla="*/ 1231604 h 1604433"/>
              <a:gd name="connsiteX17" fmla="*/ 2056919 w 2696633"/>
              <a:gd name="connsiteY17" fmla="*/ 1465852 h 1604433"/>
              <a:gd name="connsiteX18" fmla="*/ 2145638 w 2696633"/>
              <a:gd name="connsiteY18" fmla="*/ 1456941 h 1604433"/>
              <a:gd name="connsiteX19" fmla="*/ 2246396 w 2696633"/>
              <a:gd name="connsiteY19" fmla="*/ 1506176 h 1604433"/>
              <a:gd name="connsiteX20" fmla="*/ 2443556 w 2696633"/>
              <a:gd name="connsiteY20" fmla="*/ 1517394 h 1604433"/>
              <a:gd name="connsiteX21" fmla="*/ 2604300 w 2696633"/>
              <a:gd name="connsiteY21" fmla="*/ 1582822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810962 w 2696633"/>
              <a:gd name="connsiteY15" fmla="*/ 779599 h 1604433"/>
              <a:gd name="connsiteX16" fmla="*/ 1971468 w 2696633"/>
              <a:gd name="connsiteY16" fmla="*/ 1272146 h 1604433"/>
              <a:gd name="connsiteX17" fmla="*/ 2056919 w 2696633"/>
              <a:gd name="connsiteY17" fmla="*/ 1465852 h 1604433"/>
              <a:gd name="connsiteX18" fmla="*/ 2145638 w 2696633"/>
              <a:gd name="connsiteY18" fmla="*/ 1456941 h 1604433"/>
              <a:gd name="connsiteX19" fmla="*/ 2246396 w 2696633"/>
              <a:gd name="connsiteY19" fmla="*/ 1506176 h 1604433"/>
              <a:gd name="connsiteX20" fmla="*/ 2443556 w 2696633"/>
              <a:gd name="connsiteY20" fmla="*/ 1517394 h 1604433"/>
              <a:gd name="connsiteX21" fmla="*/ 2604300 w 2696633"/>
              <a:gd name="connsiteY21" fmla="*/ 1582822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810962 w 2696633"/>
              <a:gd name="connsiteY15" fmla="*/ 779599 h 1604433"/>
              <a:gd name="connsiteX16" fmla="*/ 1971468 w 2696633"/>
              <a:gd name="connsiteY16" fmla="*/ 1272146 h 1604433"/>
              <a:gd name="connsiteX17" fmla="*/ 2090305 w 2696633"/>
              <a:gd name="connsiteY17" fmla="*/ 1438825 h 1604433"/>
              <a:gd name="connsiteX18" fmla="*/ 2145638 w 2696633"/>
              <a:gd name="connsiteY18" fmla="*/ 1456941 h 1604433"/>
              <a:gd name="connsiteX19" fmla="*/ 2246396 w 2696633"/>
              <a:gd name="connsiteY19" fmla="*/ 1506176 h 1604433"/>
              <a:gd name="connsiteX20" fmla="*/ 2443556 w 2696633"/>
              <a:gd name="connsiteY20" fmla="*/ 1517394 h 1604433"/>
              <a:gd name="connsiteX21" fmla="*/ 2604300 w 2696633"/>
              <a:gd name="connsiteY21" fmla="*/ 1582822 h 1604433"/>
              <a:gd name="connsiteX22" fmla="*/ 2696633 w 2696633"/>
              <a:gd name="connsiteY22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810962 w 2696633"/>
              <a:gd name="connsiteY15" fmla="*/ 779599 h 1604433"/>
              <a:gd name="connsiteX16" fmla="*/ 1971468 w 2696633"/>
              <a:gd name="connsiteY16" fmla="*/ 1272146 h 1604433"/>
              <a:gd name="connsiteX17" fmla="*/ 2090305 w 2696633"/>
              <a:gd name="connsiteY17" fmla="*/ 1438825 h 1604433"/>
              <a:gd name="connsiteX18" fmla="*/ 2246396 w 2696633"/>
              <a:gd name="connsiteY18" fmla="*/ 1506176 h 1604433"/>
              <a:gd name="connsiteX19" fmla="*/ 2443556 w 2696633"/>
              <a:gd name="connsiteY19" fmla="*/ 1517394 h 1604433"/>
              <a:gd name="connsiteX20" fmla="*/ 2604300 w 2696633"/>
              <a:gd name="connsiteY20" fmla="*/ 1582822 h 1604433"/>
              <a:gd name="connsiteX21" fmla="*/ 2696633 w 2696633"/>
              <a:gd name="connsiteY21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810962 w 2696633"/>
              <a:gd name="connsiteY15" fmla="*/ 779599 h 1604433"/>
              <a:gd name="connsiteX16" fmla="*/ 1971468 w 2696633"/>
              <a:gd name="connsiteY16" fmla="*/ 1272146 h 1604433"/>
              <a:gd name="connsiteX17" fmla="*/ 2090305 w 2696633"/>
              <a:gd name="connsiteY17" fmla="*/ 1438825 h 1604433"/>
              <a:gd name="connsiteX18" fmla="*/ 2304819 w 2696633"/>
              <a:gd name="connsiteY18" fmla="*/ 1488157 h 1604433"/>
              <a:gd name="connsiteX19" fmla="*/ 2443556 w 2696633"/>
              <a:gd name="connsiteY19" fmla="*/ 1517394 h 1604433"/>
              <a:gd name="connsiteX20" fmla="*/ 2604300 w 2696633"/>
              <a:gd name="connsiteY20" fmla="*/ 1582822 h 1604433"/>
              <a:gd name="connsiteX21" fmla="*/ 2696633 w 2696633"/>
              <a:gd name="connsiteY21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810962 w 2696633"/>
              <a:gd name="connsiteY15" fmla="*/ 779599 h 1604433"/>
              <a:gd name="connsiteX16" fmla="*/ 1971468 w 2696633"/>
              <a:gd name="connsiteY16" fmla="*/ 1272146 h 1604433"/>
              <a:gd name="connsiteX17" fmla="*/ 2132036 w 2696633"/>
              <a:gd name="connsiteY17" fmla="*/ 1420807 h 1604433"/>
              <a:gd name="connsiteX18" fmla="*/ 2304819 w 2696633"/>
              <a:gd name="connsiteY18" fmla="*/ 1488157 h 1604433"/>
              <a:gd name="connsiteX19" fmla="*/ 2443556 w 2696633"/>
              <a:gd name="connsiteY19" fmla="*/ 1517394 h 1604433"/>
              <a:gd name="connsiteX20" fmla="*/ 2604300 w 2696633"/>
              <a:gd name="connsiteY20" fmla="*/ 1582822 h 1604433"/>
              <a:gd name="connsiteX21" fmla="*/ 2696633 w 2696633"/>
              <a:gd name="connsiteY21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810962 w 2696633"/>
              <a:gd name="connsiteY15" fmla="*/ 779599 h 1604433"/>
              <a:gd name="connsiteX16" fmla="*/ 1971468 w 2696633"/>
              <a:gd name="connsiteY16" fmla="*/ 1272146 h 1604433"/>
              <a:gd name="connsiteX17" fmla="*/ 2132036 w 2696633"/>
              <a:gd name="connsiteY17" fmla="*/ 1420807 h 1604433"/>
              <a:gd name="connsiteX18" fmla="*/ 2304819 w 2696633"/>
              <a:gd name="connsiteY18" fmla="*/ 1488157 h 1604433"/>
              <a:gd name="connsiteX19" fmla="*/ 2501979 w 2696633"/>
              <a:gd name="connsiteY19" fmla="*/ 1499376 h 1604433"/>
              <a:gd name="connsiteX20" fmla="*/ 2604300 w 2696633"/>
              <a:gd name="connsiteY20" fmla="*/ 1582822 h 1604433"/>
              <a:gd name="connsiteX21" fmla="*/ 2696633 w 2696633"/>
              <a:gd name="connsiteY21" fmla="*/ 1595966 h 1604433"/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810962 w 2696633"/>
              <a:gd name="connsiteY15" fmla="*/ 779599 h 1604433"/>
              <a:gd name="connsiteX16" fmla="*/ 1971468 w 2696633"/>
              <a:gd name="connsiteY16" fmla="*/ 1272146 h 1604433"/>
              <a:gd name="connsiteX17" fmla="*/ 2132036 w 2696633"/>
              <a:gd name="connsiteY17" fmla="*/ 1420807 h 1604433"/>
              <a:gd name="connsiteX18" fmla="*/ 2304819 w 2696633"/>
              <a:gd name="connsiteY18" fmla="*/ 1488157 h 1604433"/>
              <a:gd name="connsiteX19" fmla="*/ 2501979 w 2696633"/>
              <a:gd name="connsiteY19" fmla="*/ 1499376 h 1604433"/>
              <a:gd name="connsiteX20" fmla="*/ 2620992 w 2696633"/>
              <a:gd name="connsiteY20" fmla="*/ 1582822 h 1604433"/>
              <a:gd name="connsiteX21" fmla="*/ 2696633 w 2696633"/>
              <a:gd name="connsiteY21" fmla="*/ 1595966 h 160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96633" h="1604433">
                <a:moveTo>
                  <a:pt x="0" y="1604433"/>
                </a:moveTo>
                <a:lnTo>
                  <a:pt x="156633" y="1600200"/>
                </a:lnTo>
                <a:lnTo>
                  <a:pt x="258233" y="1587500"/>
                </a:lnTo>
                <a:lnTo>
                  <a:pt x="304800" y="1600200"/>
                </a:lnTo>
                <a:lnTo>
                  <a:pt x="389466" y="1553633"/>
                </a:lnTo>
                <a:lnTo>
                  <a:pt x="503766" y="1595966"/>
                </a:lnTo>
                <a:lnTo>
                  <a:pt x="630766" y="1485900"/>
                </a:lnTo>
                <a:lnTo>
                  <a:pt x="728133" y="1333500"/>
                </a:lnTo>
                <a:lnTo>
                  <a:pt x="795866" y="1248833"/>
                </a:lnTo>
                <a:lnTo>
                  <a:pt x="977900" y="817033"/>
                </a:lnTo>
                <a:lnTo>
                  <a:pt x="1151466" y="245533"/>
                </a:lnTo>
                <a:lnTo>
                  <a:pt x="1303866" y="42333"/>
                </a:lnTo>
                <a:lnTo>
                  <a:pt x="1460500" y="0"/>
                </a:lnTo>
                <a:lnTo>
                  <a:pt x="1591733" y="152400"/>
                </a:lnTo>
                <a:lnTo>
                  <a:pt x="1659466" y="292100"/>
                </a:lnTo>
                <a:lnTo>
                  <a:pt x="1810962" y="779599"/>
                </a:lnTo>
                <a:lnTo>
                  <a:pt x="1971468" y="1272146"/>
                </a:lnTo>
                <a:lnTo>
                  <a:pt x="2132036" y="1420807"/>
                </a:lnTo>
                <a:lnTo>
                  <a:pt x="2304819" y="1488157"/>
                </a:lnTo>
                <a:lnTo>
                  <a:pt x="2501979" y="1499376"/>
                </a:lnTo>
                <a:lnTo>
                  <a:pt x="2620992" y="1582822"/>
                </a:lnTo>
                <a:lnTo>
                  <a:pt x="2696633" y="1595966"/>
                </a:lnTo>
              </a:path>
            </a:pathLst>
          </a:custGeom>
          <a:pattFill prst="wdUpDiag">
            <a:fgClr>
              <a:srgbClr val="0000FF"/>
            </a:fgClr>
            <a:bgClr>
              <a:prstClr val="white"/>
            </a:bgClr>
          </a:pattFill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Up Arrow 120"/>
          <p:cNvSpPr/>
          <p:nvPr/>
        </p:nvSpPr>
        <p:spPr>
          <a:xfrm rot="13662379">
            <a:off x="6132739" y="2456123"/>
            <a:ext cx="288032" cy="648072"/>
          </a:xfrm>
          <a:prstGeom prst="upArrow">
            <a:avLst>
              <a:gd name="adj1" fmla="val 50000"/>
              <a:gd name="adj2" fmla="val 68526"/>
            </a:avLst>
          </a:prstGeom>
          <a:solidFill>
            <a:srgbClr val="348600"/>
          </a:solidFill>
          <a:ln>
            <a:solidFill>
              <a:srgbClr val="348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Up Arrow 121"/>
          <p:cNvSpPr/>
          <p:nvPr/>
        </p:nvSpPr>
        <p:spPr>
          <a:xfrm rot="7937621" flipH="1">
            <a:off x="2460332" y="2460332"/>
            <a:ext cx="288032" cy="648072"/>
          </a:xfrm>
          <a:prstGeom prst="upArrow">
            <a:avLst>
              <a:gd name="adj1" fmla="val 50000"/>
              <a:gd name="adj2" fmla="val 68526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3131841" y="2831935"/>
            <a:ext cx="2735560" cy="1604433"/>
          </a:xfrm>
          <a:custGeom>
            <a:avLst/>
            <a:gdLst>
              <a:gd name="connsiteX0" fmla="*/ 0 w 2696633"/>
              <a:gd name="connsiteY0" fmla="*/ 1604433 h 1604433"/>
              <a:gd name="connsiteX1" fmla="*/ 156633 w 2696633"/>
              <a:gd name="connsiteY1" fmla="*/ 1600200 h 1604433"/>
              <a:gd name="connsiteX2" fmla="*/ 258233 w 2696633"/>
              <a:gd name="connsiteY2" fmla="*/ 1587500 h 1604433"/>
              <a:gd name="connsiteX3" fmla="*/ 304800 w 2696633"/>
              <a:gd name="connsiteY3" fmla="*/ 1600200 h 1604433"/>
              <a:gd name="connsiteX4" fmla="*/ 389466 w 2696633"/>
              <a:gd name="connsiteY4" fmla="*/ 1553633 h 1604433"/>
              <a:gd name="connsiteX5" fmla="*/ 503766 w 2696633"/>
              <a:gd name="connsiteY5" fmla="*/ 1595966 h 1604433"/>
              <a:gd name="connsiteX6" fmla="*/ 630766 w 2696633"/>
              <a:gd name="connsiteY6" fmla="*/ 1485900 h 1604433"/>
              <a:gd name="connsiteX7" fmla="*/ 728133 w 2696633"/>
              <a:gd name="connsiteY7" fmla="*/ 1333500 h 1604433"/>
              <a:gd name="connsiteX8" fmla="*/ 795866 w 2696633"/>
              <a:gd name="connsiteY8" fmla="*/ 1248833 h 1604433"/>
              <a:gd name="connsiteX9" fmla="*/ 977900 w 2696633"/>
              <a:gd name="connsiteY9" fmla="*/ 817033 h 1604433"/>
              <a:gd name="connsiteX10" fmla="*/ 1151466 w 2696633"/>
              <a:gd name="connsiteY10" fmla="*/ 245533 h 1604433"/>
              <a:gd name="connsiteX11" fmla="*/ 1303866 w 2696633"/>
              <a:gd name="connsiteY11" fmla="*/ 42333 h 1604433"/>
              <a:gd name="connsiteX12" fmla="*/ 1460500 w 2696633"/>
              <a:gd name="connsiteY12" fmla="*/ 0 h 1604433"/>
              <a:gd name="connsiteX13" fmla="*/ 1591733 w 2696633"/>
              <a:gd name="connsiteY13" fmla="*/ 152400 h 1604433"/>
              <a:gd name="connsiteX14" fmla="*/ 1659466 w 2696633"/>
              <a:gd name="connsiteY14" fmla="*/ 292100 h 1604433"/>
              <a:gd name="connsiteX15" fmla="*/ 1748366 w 2696633"/>
              <a:gd name="connsiteY15" fmla="*/ 770466 h 1604433"/>
              <a:gd name="connsiteX16" fmla="*/ 1883833 w 2696633"/>
              <a:gd name="connsiteY16" fmla="*/ 1240366 h 1604433"/>
              <a:gd name="connsiteX17" fmla="*/ 2023533 w 2696633"/>
              <a:gd name="connsiteY17" fmla="*/ 1557866 h 1604433"/>
              <a:gd name="connsiteX18" fmla="*/ 2099733 w 2696633"/>
              <a:gd name="connsiteY18" fmla="*/ 1562100 h 1604433"/>
              <a:gd name="connsiteX19" fmla="*/ 2142066 w 2696633"/>
              <a:gd name="connsiteY19" fmla="*/ 1532466 h 1604433"/>
              <a:gd name="connsiteX20" fmla="*/ 2214033 w 2696633"/>
              <a:gd name="connsiteY20" fmla="*/ 1587500 h 1604433"/>
              <a:gd name="connsiteX21" fmla="*/ 2366433 w 2696633"/>
              <a:gd name="connsiteY21" fmla="*/ 1595966 h 1604433"/>
              <a:gd name="connsiteX22" fmla="*/ 2696633 w 2696633"/>
              <a:gd name="connsiteY22" fmla="*/ 1595966 h 160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96633" h="1604433">
                <a:moveTo>
                  <a:pt x="0" y="1604433"/>
                </a:moveTo>
                <a:lnTo>
                  <a:pt x="156633" y="1600200"/>
                </a:lnTo>
                <a:lnTo>
                  <a:pt x="258233" y="1587500"/>
                </a:lnTo>
                <a:lnTo>
                  <a:pt x="304800" y="1600200"/>
                </a:lnTo>
                <a:lnTo>
                  <a:pt x="389466" y="1553633"/>
                </a:lnTo>
                <a:lnTo>
                  <a:pt x="503766" y="1595966"/>
                </a:lnTo>
                <a:lnTo>
                  <a:pt x="630766" y="1485900"/>
                </a:lnTo>
                <a:lnTo>
                  <a:pt x="728133" y="1333500"/>
                </a:lnTo>
                <a:lnTo>
                  <a:pt x="795866" y="1248833"/>
                </a:lnTo>
                <a:lnTo>
                  <a:pt x="977900" y="817033"/>
                </a:lnTo>
                <a:lnTo>
                  <a:pt x="1151466" y="245533"/>
                </a:lnTo>
                <a:lnTo>
                  <a:pt x="1303866" y="42333"/>
                </a:lnTo>
                <a:lnTo>
                  <a:pt x="1460500" y="0"/>
                </a:lnTo>
                <a:lnTo>
                  <a:pt x="1591733" y="152400"/>
                </a:lnTo>
                <a:lnTo>
                  <a:pt x="1659466" y="292100"/>
                </a:lnTo>
                <a:lnTo>
                  <a:pt x="1748366" y="770466"/>
                </a:lnTo>
                <a:lnTo>
                  <a:pt x="1883833" y="1240366"/>
                </a:lnTo>
                <a:lnTo>
                  <a:pt x="2023533" y="1557866"/>
                </a:lnTo>
                <a:lnTo>
                  <a:pt x="2099733" y="1562100"/>
                </a:lnTo>
                <a:lnTo>
                  <a:pt x="2142066" y="1532466"/>
                </a:lnTo>
                <a:lnTo>
                  <a:pt x="2214033" y="1587500"/>
                </a:lnTo>
                <a:lnTo>
                  <a:pt x="2366433" y="1595966"/>
                </a:lnTo>
                <a:lnTo>
                  <a:pt x="2696633" y="1595966"/>
                </a:lnTo>
              </a:path>
            </a:pathLst>
          </a:custGeom>
          <a:pattFill prst="wdDnDiag">
            <a:fgClr>
              <a:srgbClr val="348600"/>
            </a:fgClr>
            <a:bgClr>
              <a:prstClr val="white"/>
            </a:bgClr>
          </a:pattFill>
          <a:ln w="38100" cmpd="sng">
            <a:solidFill>
              <a:srgbClr val="3486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feld 5"/>
          <p:cNvSpPr txBox="1"/>
          <p:nvPr/>
        </p:nvSpPr>
        <p:spPr>
          <a:xfrm>
            <a:off x="3203848" y="2751911"/>
            <a:ext cx="11231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600" b="0" dirty="0" err="1" smtClean="0">
                <a:solidFill>
                  <a:prstClr val="black"/>
                </a:solidFill>
                <a:latin typeface="Calibri"/>
                <a:cs typeface="+mn-cs"/>
              </a:rPr>
              <a:t>correlation</a:t>
            </a:r>
            <a:r>
              <a:rPr lang="de-DE" sz="1600" b="0" dirty="0" smtClean="0">
                <a:solidFill>
                  <a:prstClr val="black"/>
                </a:solidFill>
                <a:latin typeface="Calibri"/>
                <a:cs typeface="+mn-cs"/>
              </a:rPr>
              <a:t/>
            </a:r>
            <a:br>
              <a:rPr lang="de-DE" sz="1600" b="0" dirty="0" smtClean="0">
                <a:solidFill>
                  <a:prstClr val="black"/>
                </a:solidFill>
                <a:latin typeface="Calibri"/>
                <a:cs typeface="+mn-cs"/>
              </a:rPr>
            </a:br>
            <a:r>
              <a:rPr lang="de-DE" sz="1600" b="0" dirty="0" err="1" smtClean="0">
                <a:solidFill>
                  <a:prstClr val="black"/>
                </a:solidFill>
                <a:latin typeface="Calibri"/>
                <a:cs typeface="+mn-cs"/>
              </a:rPr>
              <a:t>coeff</a:t>
            </a:r>
            <a:r>
              <a:rPr lang="de-DE" sz="1600" b="0" dirty="0" smtClean="0">
                <a:solidFill>
                  <a:prstClr val="black"/>
                </a:solidFill>
                <a:latin typeface="Calibri"/>
                <a:cs typeface="+mn-cs"/>
              </a:rPr>
              <a:t>.</a:t>
            </a:r>
            <a:endParaRPr lang="de-DE" sz="16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4" name="Isosceles Triangle 123"/>
          <p:cNvSpPr/>
          <p:nvPr/>
        </p:nvSpPr>
        <p:spPr>
          <a:xfrm flipV="1">
            <a:off x="4139952" y="4797152"/>
            <a:ext cx="864096" cy="21602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feld 5"/>
          <p:cNvSpPr txBox="1"/>
          <p:nvPr/>
        </p:nvSpPr>
        <p:spPr>
          <a:xfrm>
            <a:off x="2966478" y="6551462"/>
            <a:ext cx="444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600" b="0" dirty="0" smtClean="0">
                <a:solidFill>
                  <a:prstClr val="black"/>
                </a:solidFill>
                <a:latin typeface="Calibri"/>
                <a:cs typeface="+mn-cs"/>
              </a:rPr>
              <a:t>0.0</a:t>
            </a:r>
            <a:endParaRPr lang="de-DE" sz="16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6" name="Textfeld 5"/>
          <p:cNvSpPr txBox="1"/>
          <p:nvPr/>
        </p:nvSpPr>
        <p:spPr>
          <a:xfrm>
            <a:off x="5673466" y="6541532"/>
            <a:ext cx="444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600" b="0" dirty="0" smtClean="0">
                <a:solidFill>
                  <a:prstClr val="black"/>
                </a:solidFill>
                <a:latin typeface="Calibri"/>
                <a:cs typeface="+mn-cs"/>
              </a:rPr>
              <a:t>1.0</a:t>
            </a:r>
            <a:endParaRPr lang="de-DE" sz="16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7" name="Textfeld 5"/>
          <p:cNvSpPr txBox="1"/>
          <p:nvPr/>
        </p:nvSpPr>
        <p:spPr>
          <a:xfrm>
            <a:off x="430918" y="2996952"/>
            <a:ext cx="2412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dirty="0" smtClean="0">
                <a:solidFill>
                  <a:srgbClr val="0000FF"/>
                </a:solidFill>
                <a:latin typeface="Calibri"/>
                <a:cs typeface="+mn-cs"/>
              </a:rPr>
              <a:t>TP + FP</a:t>
            </a:r>
            <a:br>
              <a:rPr lang="de-DE" dirty="0" smtClean="0">
                <a:solidFill>
                  <a:srgbClr val="0000FF"/>
                </a:solidFill>
                <a:latin typeface="Calibri"/>
                <a:cs typeface="+mn-cs"/>
              </a:rPr>
            </a:br>
            <a:r>
              <a:rPr lang="de-DE" dirty="0" smtClean="0">
                <a:solidFill>
                  <a:srgbClr val="0000FF"/>
                </a:solidFill>
                <a:latin typeface="Calibri"/>
                <a:cs typeface="+mn-cs"/>
              </a:rPr>
              <a:t>(</a:t>
            </a:r>
            <a:r>
              <a:rPr lang="de-DE" dirty="0" err="1" smtClean="0">
                <a:solidFill>
                  <a:srgbClr val="0000FF"/>
                </a:solidFill>
                <a:latin typeface="Calibri"/>
                <a:cs typeface="+mn-cs"/>
              </a:rPr>
              <a:t>true</a:t>
            </a:r>
            <a:r>
              <a:rPr lang="de-DE" dirty="0" smtClean="0">
                <a:solidFill>
                  <a:srgbClr val="0000FF"/>
                </a:solidFill>
                <a:latin typeface="Calibri"/>
                <a:cs typeface="+mn-cs"/>
              </a:rPr>
              <a:t> + </a:t>
            </a:r>
            <a:r>
              <a:rPr lang="de-DE" dirty="0" err="1" smtClean="0">
                <a:solidFill>
                  <a:srgbClr val="0000FF"/>
                </a:solidFill>
                <a:latin typeface="Calibri"/>
                <a:cs typeface="+mn-cs"/>
              </a:rPr>
              <a:t>false</a:t>
            </a:r>
            <a:r>
              <a:rPr lang="de-DE" dirty="0" smtClean="0">
                <a:solidFill>
                  <a:srgbClr val="0000FF"/>
                </a:solidFill>
                <a:latin typeface="Calibri"/>
                <a:cs typeface="+mn-cs"/>
              </a:rPr>
              <a:t> pos.)</a:t>
            </a:r>
            <a:endParaRPr lang="de-DE" dirty="0">
              <a:solidFill>
                <a:srgbClr val="0000FF"/>
              </a:solidFill>
              <a:latin typeface="Calibri"/>
              <a:cs typeface="+mn-cs"/>
            </a:endParaRPr>
          </a:p>
        </p:txBody>
      </p:sp>
      <p:sp>
        <p:nvSpPr>
          <p:cNvPr id="128" name="Textfeld 5"/>
          <p:cNvSpPr txBox="1"/>
          <p:nvPr/>
        </p:nvSpPr>
        <p:spPr>
          <a:xfrm>
            <a:off x="6300192" y="2919425"/>
            <a:ext cx="1584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dirty="0" smtClean="0">
                <a:solidFill>
                  <a:srgbClr val="348600"/>
                </a:solidFill>
                <a:latin typeface="Calibri"/>
                <a:cs typeface="+mn-cs"/>
              </a:rPr>
              <a:t>FP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dirty="0" smtClean="0">
                <a:solidFill>
                  <a:srgbClr val="348600"/>
                </a:solidFill>
                <a:latin typeface="Calibri"/>
                <a:cs typeface="+mn-cs"/>
              </a:rPr>
              <a:t>(</a:t>
            </a:r>
            <a:r>
              <a:rPr lang="de-DE" dirty="0" err="1" smtClean="0">
                <a:solidFill>
                  <a:srgbClr val="348600"/>
                </a:solidFill>
                <a:latin typeface="Calibri"/>
                <a:cs typeface="+mn-cs"/>
              </a:rPr>
              <a:t>false</a:t>
            </a:r>
            <a:r>
              <a:rPr lang="de-DE" dirty="0" smtClean="0">
                <a:solidFill>
                  <a:srgbClr val="348600"/>
                </a:solidFill>
                <a:latin typeface="Calibri"/>
                <a:cs typeface="+mn-cs"/>
              </a:rPr>
              <a:t> pos.)</a:t>
            </a:r>
            <a:endParaRPr lang="de-DE" dirty="0">
              <a:solidFill>
                <a:srgbClr val="348600"/>
              </a:solidFill>
              <a:latin typeface="Calibri"/>
              <a:cs typeface="+mn-cs"/>
            </a:endParaRPr>
          </a:p>
        </p:txBody>
      </p:sp>
      <p:sp>
        <p:nvSpPr>
          <p:cNvPr id="129" name="Textfeld 5"/>
          <p:cNvSpPr txBox="1"/>
          <p:nvPr/>
        </p:nvSpPr>
        <p:spPr>
          <a:xfrm>
            <a:off x="1090093" y="1012666"/>
            <a:ext cx="114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2000" dirty="0" err="1" smtClean="0">
                <a:latin typeface="Calibri"/>
                <a:cs typeface="+mn-cs"/>
              </a:rPr>
              <a:t>chrom</a:t>
            </a:r>
            <a:r>
              <a:rPr lang="de-DE" sz="2000" dirty="0" smtClean="0">
                <a:latin typeface="Calibri"/>
                <a:cs typeface="+mn-cs"/>
              </a:rPr>
              <a:t>. </a:t>
            </a:r>
            <a:r>
              <a:rPr lang="de-DE" sz="2000" dirty="0">
                <a:latin typeface="Calibri"/>
                <a:cs typeface="+mn-cs"/>
              </a:rPr>
              <a:t>A</a:t>
            </a:r>
          </a:p>
        </p:txBody>
      </p:sp>
      <p:sp>
        <p:nvSpPr>
          <p:cNvPr id="130" name="Textfeld 5"/>
          <p:cNvSpPr txBox="1"/>
          <p:nvPr/>
        </p:nvSpPr>
        <p:spPr>
          <a:xfrm>
            <a:off x="5652120" y="4415768"/>
            <a:ext cx="444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600" b="0" dirty="0" smtClean="0">
                <a:solidFill>
                  <a:prstClr val="black"/>
                </a:solidFill>
                <a:latin typeface="Calibri"/>
                <a:cs typeface="+mn-cs"/>
              </a:rPr>
              <a:t>1.0</a:t>
            </a:r>
            <a:endParaRPr lang="de-DE" sz="16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1" name="Textfeld 5"/>
          <p:cNvSpPr txBox="1"/>
          <p:nvPr/>
        </p:nvSpPr>
        <p:spPr>
          <a:xfrm>
            <a:off x="2843808" y="4426440"/>
            <a:ext cx="507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600" b="0" dirty="0" smtClean="0">
                <a:solidFill>
                  <a:prstClr val="black"/>
                </a:solidFill>
                <a:latin typeface="Calibri"/>
                <a:cs typeface="+mn-cs"/>
              </a:rPr>
              <a:t>-1.0</a:t>
            </a:r>
            <a:endParaRPr lang="de-DE" sz="16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2" name="Textfeld 5"/>
          <p:cNvSpPr txBox="1"/>
          <p:nvPr/>
        </p:nvSpPr>
        <p:spPr>
          <a:xfrm>
            <a:off x="4298287" y="3861048"/>
            <a:ext cx="48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dirty="0" smtClean="0">
                <a:solidFill>
                  <a:srgbClr val="348600"/>
                </a:solidFill>
                <a:latin typeface="Calibri"/>
                <a:cs typeface="+mn-cs"/>
              </a:rPr>
              <a:t>FP</a:t>
            </a:r>
            <a:endParaRPr lang="de-DE" dirty="0">
              <a:solidFill>
                <a:srgbClr val="348600"/>
              </a:solidFill>
              <a:latin typeface="Calibri"/>
              <a:cs typeface="+mn-cs"/>
            </a:endParaRPr>
          </a:p>
        </p:txBody>
      </p:sp>
      <p:sp>
        <p:nvSpPr>
          <p:cNvPr id="133" name="Textfeld 5"/>
          <p:cNvSpPr txBox="1"/>
          <p:nvPr/>
        </p:nvSpPr>
        <p:spPr>
          <a:xfrm>
            <a:off x="5292080" y="3573016"/>
            <a:ext cx="50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dirty="0" smtClean="0">
                <a:solidFill>
                  <a:srgbClr val="0000FF"/>
                </a:solidFill>
                <a:latin typeface="Calibri"/>
                <a:cs typeface="+mn-cs"/>
              </a:rPr>
              <a:t>TP</a:t>
            </a:r>
            <a:endParaRPr lang="de-DE" dirty="0">
              <a:solidFill>
                <a:srgbClr val="0000FF"/>
              </a:solidFill>
              <a:latin typeface="Calibri"/>
              <a:cs typeface="+mn-cs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5273306" y="4005064"/>
            <a:ext cx="162790" cy="298704"/>
          </a:xfrm>
          <a:prstGeom prst="straightConnector1">
            <a:avLst/>
          </a:prstGeom>
          <a:ln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feld 5"/>
          <p:cNvSpPr txBox="1"/>
          <p:nvPr/>
        </p:nvSpPr>
        <p:spPr>
          <a:xfrm>
            <a:off x="3491880" y="5013176"/>
            <a:ext cx="50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dirty="0" smtClean="0">
                <a:solidFill>
                  <a:srgbClr val="0000FF"/>
                </a:solidFill>
                <a:latin typeface="Calibri"/>
                <a:cs typeface="+mn-cs"/>
              </a:rPr>
              <a:t>TP</a:t>
            </a:r>
            <a:endParaRPr lang="de-DE" dirty="0">
              <a:solidFill>
                <a:srgbClr val="0000FF"/>
              </a:solidFill>
              <a:latin typeface="Calibri"/>
              <a:cs typeface="+mn-cs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>
            <a:off x="3473106" y="5445224"/>
            <a:ext cx="162790" cy="298704"/>
          </a:xfrm>
          <a:prstGeom prst="straightConnector1">
            <a:avLst/>
          </a:prstGeom>
          <a:ln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feld 5"/>
          <p:cNvSpPr txBox="1"/>
          <p:nvPr/>
        </p:nvSpPr>
        <p:spPr>
          <a:xfrm>
            <a:off x="4932040" y="5301208"/>
            <a:ext cx="48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dirty="0" smtClean="0">
                <a:solidFill>
                  <a:srgbClr val="348600"/>
                </a:solidFill>
                <a:latin typeface="Calibri"/>
                <a:cs typeface="+mn-cs"/>
              </a:rPr>
              <a:t>FP</a:t>
            </a:r>
            <a:endParaRPr lang="de-DE" dirty="0">
              <a:solidFill>
                <a:srgbClr val="348600"/>
              </a:solidFill>
              <a:latin typeface="Calibri"/>
              <a:cs typeface="+mn-cs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 flipH="1">
            <a:off x="4788024" y="5733256"/>
            <a:ext cx="306806" cy="504056"/>
          </a:xfrm>
          <a:prstGeom prst="straightConnector1">
            <a:avLst/>
          </a:prstGeom>
          <a:ln>
            <a:solidFill>
              <a:srgbClr val="348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feld 5"/>
          <p:cNvSpPr txBox="1"/>
          <p:nvPr/>
        </p:nvSpPr>
        <p:spPr>
          <a:xfrm>
            <a:off x="3959791" y="6546830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600" b="0" dirty="0" err="1" smtClean="0">
                <a:solidFill>
                  <a:prstClr val="black"/>
                </a:solidFill>
                <a:latin typeface="Calibri"/>
                <a:cs typeface="+mn-cs"/>
              </a:rPr>
              <a:t>corr</a:t>
            </a:r>
            <a:r>
              <a:rPr lang="de-DE" sz="1600" b="0" dirty="0" smtClean="0">
                <a:solidFill>
                  <a:prstClr val="black"/>
                </a:solidFill>
                <a:latin typeface="Calibri"/>
                <a:cs typeface="+mn-cs"/>
              </a:rPr>
              <a:t>. p-</a:t>
            </a:r>
            <a:r>
              <a:rPr lang="de-DE" sz="1600" b="0" dirty="0" err="1" smtClean="0">
                <a:solidFill>
                  <a:prstClr val="black"/>
                </a:solidFill>
                <a:latin typeface="Calibri"/>
                <a:cs typeface="+mn-cs"/>
              </a:rPr>
              <a:t>value</a:t>
            </a:r>
            <a:endParaRPr lang="de-DE" sz="16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8" name="Textfeld 5"/>
          <p:cNvSpPr txBox="1"/>
          <p:nvPr/>
        </p:nvSpPr>
        <p:spPr>
          <a:xfrm>
            <a:off x="4017282" y="4386448"/>
            <a:ext cx="1112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600" b="0" dirty="0" err="1" smtClean="0">
                <a:solidFill>
                  <a:prstClr val="black"/>
                </a:solidFill>
                <a:latin typeface="Calibri"/>
                <a:cs typeface="+mn-cs"/>
              </a:rPr>
              <a:t>corr</a:t>
            </a:r>
            <a:r>
              <a:rPr lang="de-DE" sz="1600" b="0" dirty="0" smtClean="0">
                <a:solidFill>
                  <a:prstClr val="black"/>
                </a:solidFill>
                <a:latin typeface="Calibri"/>
                <a:cs typeface="+mn-cs"/>
              </a:rPr>
              <a:t>. </a:t>
            </a:r>
            <a:r>
              <a:rPr lang="de-DE" sz="1600" b="0" dirty="0" err="1" smtClean="0">
                <a:solidFill>
                  <a:prstClr val="black"/>
                </a:solidFill>
                <a:latin typeface="Calibri"/>
                <a:cs typeface="+mn-cs"/>
              </a:rPr>
              <a:t>coeff</a:t>
            </a:r>
            <a:r>
              <a:rPr lang="de-DE" sz="1600" b="0" dirty="0" smtClean="0">
                <a:solidFill>
                  <a:prstClr val="black"/>
                </a:solidFill>
                <a:latin typeface="Calibri"/>
                <a:cs typeface="+mn-cs"/>
              </a:rPr>
              <a:t>.</a:t>
            </a:r>
            <a:endParaRPr lang="de-DE" sz="16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9" name="Rechteck 6"/>
          <p:cNvSpPr/>
          <p:nvPr/>
        </p:nvSpPr>
        <p:spPr>
          <a:xfrm>
            <a:off x="6732240" y="1450598"/>
            <a:ext cx="360040" cy="238167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hteck 6"/>
          <p:cNvSpPr/>
          <p:nvPr/>
        </p:nvSpPr>
        <p:spPr>
          <a:xfrm>
            <a:off x="7812360" y="1450598"/>
            <a:ext cx="432048" cy="238167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88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de-DE" sz="3600" b="1" dirty="0" err="1" smtClean="0"/>
              <a:t>False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discovery</a:t>
            </a:r>
            <a:r>
              <a:rPr lang="de-DE" sz="3600" b="1" dirty="0" smtClean="0"/>
              <a:t> rate (FDR) </a:t>
            </a:r>
            <a:r>
              <a:rPr lang="de-DE" sz="3600" b="1" dirty="0" err="1" smtClean="0"/>
              <a:t>estimation</a:t>
            </a:r>
            <a:endParaRPr lang="de-DE" sz="3600" b="1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8" y="1268760"/>
            <a:ext cx="6660522" cy="4936064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 flipV="1">
            <a:off x="3299276" y="1340768"/>
            <a:ext cx="0" cy="4896545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299276" y="2652687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>
                <a:solidFill>
                  <a:srgbClr val="C0504D"/>
                </a:solidFill>
              </a:rPr>
              <a:t>cut</a:t>
            </a:r>
            <a:r>
              <a:rPr lang="de-DE" b="0" dirty="0" smtClean="0">
                <a:solidFill>
                  <a:srgbClr val="C0504D"/>
                </a:solidFill>
              </a:rPr>
              <a:t>-off</a:t>
            </a:r>
            <a:endParaRPr lang="de-DE" b="0" dirty="0">
              <a:solidFill>
                <a:srgbClr val="C0504D"/>
              </a:solidFill>
            </a:endParaRPr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358" y="1788591"/>
            <a:ext cx="2578100" cy="698500"/>
          </a:xfrm>
          <a:prstGeom prst="rect">
            <a:avLst/>
          </a:prstGeom>
        </p:spPr>
      </p:pic>
      <p:sp>
        <p:nvSpPr>
          <p:cNvPr id="9" name="Textfeld 5"/>
          <p:cNvSpPr txBox="1"/>
          <p:nvPr/>
        </p:nvSpPr>
        <p:spPr>
          <a:xfrm>
            <a:off x="2339752" y="3516783"/>
            <a:ext cx="50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dirty="0" smtClean="0">
                <a:solidFill>
                  <a:srgbClr val="FFFFFF"/>
                </a:solidFill>
                <a:latin typeface="Calibri"/>
                <a:cs typeface="+mn-cs"/>
              </a:rPr>
              <a:t>TP</a:t>
            </a:r>
            <a:endParaRPr lang="de-DE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0" name="Textfeld 5"/>
          <p:cNvSpPr txBox="1"/>
          <p:nvPr/>
        </p:nvSpPr>
        <p:spPr>
          <a:xfrm>
            <a:off x="2354071" y="4711302"/>
            <a:ext cx="48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dirty="0" smtClean="0">
                <a:solidFill>
                  <a:schemeClr val="bg1"/>
                </a:solidFill>
                <a:latin typeface="Calibri"/>
                <a:cs typeface="+mn-cs"/>
              </a:rPr>
              <a:t>FP</a:t>
            </a:r>
            <a:endParaRPr lang="de-DE" dirty="0">
              <a:solidFill>
                <a:schemeClr val="bg1"/>
              </a:solidFill>
              <a:latin typeface="Calibri"/>
              <a:cs typeface="+mn-cs"/>
            </a:endParaRPr>
          </a:p>
        </p:txBody>
      </p:sp>
      <p:sp>
        <p:nvSpPr>
          <p:cNvPr id="15" name="Textfeld 7"/>
          <p:cNvSpPr txBox="1"/>
          <p:nvPr/>
        </p:nvSpPr>
        <p:spPr>
          <a:xfrm>
            <a:off x="3707904" y="6079454"/>
            <a:ext cx="18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/>
              <a:t>c</a:t>
            </a:r>
            <a:r>
              <a:rPr lang="de-DE" b="0" dirty="0" err="1" smtClean="0"/>
              <a:t>orr</a:t>
            </a:r>
            <a:r>
              <a:rPr lang="de-DE" b="0" dirty="0" smtClean="0"/>
              <a:t>. p-</a:t>
            </a:r>
            <a:r>
              <a:rPr lang="de-DE" b="0" dirty="0" err="1" smtClean="0"/>
              <a:t>value</a:t>
            </a:r>
            <a:endParaRPr lang="de-DE" b="0" dirty="0"/>
          </a:p>
        </p:txBody>
      </p:sp>
      <p:sp>
        <p:nvSpPr>
          <p:cNvPr id="3" name="Oval 2"/>
          <p:cNvSpPr/>
          <p:nvPr/>
        </p:nvSpPr>
        <p:spPr>
          <a:xfrm>
            <a:off x="5292080" y="3645024"/>
            <a:ext cx="2304256" cy="864096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0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706090"/>
          </a:xfrm>
        </p:spPr>
        <p:txBody>
          <a:bodyPr>
            <a:normAutofit/>
          </a:bodyPr>
          <a:lstStyle/>
          <a:p>
            <a:r>
              <a:rPr lang="de-DE" sz="3600" b="1" dirty="0" err="1" smtClean="0"/>
              <a:t>Genomic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distance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is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very</a:t>
            </a:r>
            <a:r>
              <a:rPr lang="de-DE" sz="3600" b="1" dirty="0" smtClean="0"/>
              <a:t> informative!</a:t>
            </a:r>
            <a:endParaRPr lang="de-DE" sz="3600" b="1" dirty="0"/>
          </a:p>
        </p:txBody>
      </p:sp>
      <p:sp>
        <p:nvSpPr>
          <p:cNvPr id="15" name="Textfeld 7"/>
          <p:cNvSpPr txBox="1"/>
          <p:nvPr/>
        </p:nvSpPr>
        <p:spPr>
          <a:xfrm>
            <a:off x="2817486" y="6341258"/>
            <a:ext cx="2978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0" dirty="0" err="1" smtClean="0"/>
              <a:t>Distance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from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gene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start</a:t>
            </a:r>
            <a:r>
              <a:rPr lang="de-DE" sz="2000" b="0" dirty="0" smtClean="0"/>
              <a:t> </a:t>
            </a:r>
            <a:endParaRPr lang="de-DE" sz="2000" b="0" dirty="0"/>
          </a:p>
        </p:txBody>
      </p:sp>
      <p:pic>
        <p:nvPicPr>
          <p:cNvPr id="12" name="Bild 1"/>
          <p:cNvPicPr>
            <a:picLocks/>
          </p:cNvPicPr>
          <p:nvPr/>
        </p:nvPicPr>
        <p:blipFill rotWithShape="1">
          <a:blip r:embed="rId2"/>
          <a:srcRect b="4587"/>
          <a:stretch/>
        </p:blipFill>
        <p:spPr>
          <a:xfrm>
            <a:off x="467544" y="1124744"/>
            <a:ext cx="7560000" cy="4877501"/>
          </a:xfrm>
          <a:prstGeom prst="rect">
            <a:avLst/>
          </a:prstGeom>
        </p:spPr>
      </p:pic>
      <p:cxnSp>
        <p:nvCxnSpPr>
          <p:cNvPr id="13" name="Gerade Verbindung 8"/>
          <p:cNvCxnSpPr/>
          <p:nvPr/>
        </p:nvCxnSpPr>
        <p:spPr>
          <a:xfrm>
            <a:off x="1000414" y="3977410"/>
            <a:ext cx="6667930" cy="0"/>
          </a:xfrm>
          <a:prstGeom prst="line">
            <a:avLst/>
          </a:prstGeom>
          <a:ln w="38100" cmpd="sng">
            <a:solidFill>
              <a:srgbClr val="C0504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5"/>
          <p:cNvSpPr txBox="1"/>
          <p:nvPr/>
        </p:nvSpPr>
        <p:spPr>
          <a:xfrm>
            <a:off x="4067944" y="3345527"/>
            <a:ext cx="50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dirty="0" smtClean="0">
                <a:solidFill>
                  <a:srgbClr val="FFFFFF"/>
                </a:solidFill>
                <a:latin typeface="Calibri"/>
                <a:cs typeface="+mn-cs"/>
              </a:rPr>
              <a:t>TP</a:t>
            </a:r>
            <a:endParaRPr lang="de-DE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7" name="Textfeld 5"/>
          <p:cNvSpPr txBox="1"/>
          <p:nvPr/>
        </p:nvSpPr>
        <p:spPr>
          <a:xfrm>
            <a:off x="4082263" y="4540046"/>
            <a:ext cx="48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dirty="0" smtClean="0">
                <a:solidFill>
                  <a:schemeClr val="bg1"/>
                </a:solidFill>
                <a:latin typeface="Calibri"/>
                <a:cs typeface="+mn-cs"/>
              </a:rPr>
              <a:t>FP</a:t>
            </a:r>
            <a:endParaRPr lang="de-DE" dirty="0">
              <a:solidFill>
                <a:schemeClr val="bg1"/>
              </a:solidFill>
              <a:latin typeface="Calibri"/>
              <a:cs typeface="+mn-cs"/>
            </a:endParaRPr>
          </a:p>
        </p:txBody>
      </p:sp>
      <p:sp>
        <p:nvSpPr>
          <p:cNvPr id="11" name="Textfeld 4"/>
          <p:cNvSpPr txBox="1"/>
          <p:nvPr/>
        </p:nvSpPr>
        <p:spPr>
          <a:xfrm>
            <a:off x="4572000" y="1385536"/>
            <a:ext cx="302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0" dirty="0" err="1"/>
              <a:t>c</a:t>
            </a:r>
            <a:r>
              <a:rPr lang="de-DE" sz="2400" b="0" dirty="0" err="1" smtClean="0"/>
              <a:t>orr</a:t>
            </a:r>
            <a:r>
              <a:rPr lang="de-DE" sz="2400" b="0" dirty="0" smtClean="0"/>
              <a:t>. p-</a:t>
            </a:r>
            <a:r>
              <a:rPr lang="de-DE" sz="2400" b="0" dirty="0" err="1" smtClean="0"/>
              <a:t>value</a:t>
            </a:r>
            <a:r>
              <a:rPr lang="de-DE" sz="2400" b="0" dirty="0" smtClean="0"/>
              <a:t> ≤ 0.015</a:t>
            </a:r>
            <a:endParaRPr lang="de-DE" sz="2400" b="0" dirty="0"/>
          </a:p>
        </p:txBody>
      </p:sp>
      <p:sp>
        <p:nvSpPr>
          <p:cNvPr id="18" name="Textfeld 7"/>
          <p:cNvSpPr txBox="1"/>
          <p:nvPr/>
        </p:nvSpPr>
        <p:spPr>
          <a:xfrm>
            <a:off x="7020272" y="5891676"/>
            <a:ext cx="1047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0" dirty="0" smtClean="0"/>
              <a:t>+2 </a:t>
            </a:r>
            <a:r>
              <a:rPr lang="de-DE" sz="2000" b="0" dirty="0" err="1" smtClean="0"/>
              <a:t>Mbp</a:t>
            </a:r>
            <a:endParaRPr lang="de-DE" sz="2000" b="0" dirty="0"/>
          </a:p>
        </p:txBody>
      </p:sp>
      <p:sp>
        <p:nvSpPr>
          <p:cNvPr id="19" name="Textfeld 7"/>
          <p:cNvSpPr txBox="1"/>
          <p:nvPr/>
        </p:nvSpPr>
        <p:spPr>
          <a:xfrm>
            <a:off x="539552" y="5891676"/>
            <a:ext cx="982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0" dirty="0" smtClean="0"/>
              <a:t>-2 </a:t>
            </a:r>
            <a:r>
              <a:rPr lang="de-DE" sz="2000" b="0" dirty="0" err="1" smtClean="0"/>
              <a:t>Mbp</a:t>
            </a:r>
            <a:endParaRPr lang="de-DE" sz="2000" b="0" dirty="0"/>
          </a:p>
        </p:txBody>
      </p:sp>
      <p:sp>
        <p:nvSpPr>
          <p:cNvPr id="20" name="Textfeld 7"/>
          <p:cNvSpPr txBox="1"/>
          <p:nvPr/>
        </p:nvSpPr>
        <p:spPr>
          <a:xfrm>
            <a:off x="3923928" y="5923614"/>
            <a:ext cx="897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0" dirty="0" smtClean="0"/>
              <a:t>0 </a:t>
            </a:r>
            <a:r>
              <a:rPr lang="de-DE" sz="2000" b="0" dirty="0" err="1" smtClean="0"/>
              <a:t>Mbp</a:t>
            </a:r>
            <a:endParaRPr lang="de-DE" sz="2000" b="0" dirty="0"/>
          </a:p>
        </p:txBody>
      </p:sp>
      <p:cxnSp>
        <p:nvCxnSpPr>
          <p:cNvPr id="21" name="Gerade Verbindung 8"/>
          <p:cNvCxnSpPr/>
          <p:nvPr/>
        </p:nvCxnSpPr>
        <p:spPr>
          <a:xfrm flipV="1">
            <a:off x="4325608" y="5778024"/>
            <a:ext cx="0" cy="216024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23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de-DE" sz="3600" b="1" dirty="0" err="1" smtClean="0"/>
              <a:t>HiC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measures</a:t>
            </a:r>
            <a:r>
              <a:rPr lang="de-DE" sz="3600" b="1" dirty="0"/>
              <a:t> </a:t>
            </a:r>
            <a:r>
              <a:rPr lang="de-DE" sz="3600" b="1" dirty="0" smtClean="0"/>
              <a:t>DNA-DNA </a:t>
            </a:r>
            <a:r>
              <a:rPr lang="de-DE" sz="3600" b="1" dirty="0" err="1" smtClean="0"/>
              <a:t>contacts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genome-wide</a:t>
            </a:r>
            <a:r>
              <a:rPr lang="de-DE" sz="3600" b="1" dirty="0" smtClean="0"/>
              <a:t> </a:t>
            </a:r>
            <a:br>
              <a:rPr lang="de-DE" sz="3600" b="1" dirty="0" smtClean="0"/>
            </a:br>
            <a:r>
              <a:rPr lang="de-DE" sz="2700" b="1" dirty="0" smtClean="0"/>
              <a:t>(</a:t>
            </a:r>
            <a:r>
              <a:rPr lang="de-DE" sz="2700" b="1" dirty="0" err="1" smtClean="0"/>
              <a:t>resolution</a:t>
            </a:r>
            <a:r>
              <a:rPr lang="de-DE" sz="2700" b="1" dirty="0" smtClean="0"/>
              <a:t> ~50kbp, </a:t>
            </a:r>
            <a:r>
              <a:rPr lang="de-DE" sz="2700" b="1" dirty="0" err="1" smtClean="0"/>
              <a:t>only</a:t>
            </a:r>
            <a:r>
              <a:rPr lang="de-DE" sz="2700" b="1" dirty="0" smtClean="0"/>
              <a:t> </a:t>
            </a:r>
            <a:r>
              <a:rPr lang="de-DE" sz="2700" b="1" dirty="0" err="1" smtClean="0"/>
              <a:t>very</a:t>
            </a:r>
            <a:r>
              <a:rPr lang="de-DE" sz="2700" b="1" dirty="0" smtClean="0"/>
              <a:t> </a:t>
            </a:r>
            <a:r>
              <a:rPr lang="de-DE" sz="2700" b="1" dirty="0" err="1" smtClean="0"/>
              <a:t>few</a:t>
            </a:r>
            <a:r>
              <a:rPr lang="de-DE" sz="2700" b="1" dirty="0" smtClean="0"/>
              <a:t> </a:t>
            </a:r>
            <a:r>
              <a:rPr lang="de-DE" sz="2700" b="1" dirty="0" err="1" smtClean="0"/>
              <a:t>cell</a:t>
            </a:r>
            <a:r>
              <a:rPr lang="de-DE" sz="2700" b="1" dirty="0" smtClean="0"/>
              <a:t> </a:t>
            </a:r>
            <a:r>
              <a:rPr lang="de-DE" sz="2700" b="1" dirty="0" err="1" smtClean="0"/>
              <a:t>types</a:t>
            </a:r>
            <a:r>
              <a:rPr lang="de-DE" sz="2700" b="1" dirty="0" smtClean="0"/>
              <a:t> </a:t>
            </a:r>
            <a:r>
              <a:rPr lang="de-DE" sz="2700" b="1" dirty="0" err="1" smtClean="0"/>
              <a:t>available</a:t>
            </a:r>
            <a:r>
              <a:rPr lang="de-DE" sz="2700" b="1" dirty="0" smtClean="0"/>
              <a:t>)</a:t>
            </a:r>
            <a:endParaRPr lang="de-DE" sz="27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5718928"/>
          </a:xfrm>
          <a:prstGeom prst="rect">
            <a:avLst/>
          </a:prstGeom>
        </p:spPr>
      </p:pic>
      <p:sp>
        <p:nvSpPr>
          <p:cNvPr id="15" name="Textfeld 7"/>
          <p:cNvSpPr txBox="1"/>
          <p:nvPr/>
        </p:nvSpPr>
        <p:spPr>
          <a:xfrm>
            <a:off x="3203848" y="908720"/>
            <a:ext cx="25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0" dirty="0" err="1" smtClean="0">
                <a:solidFill>
                  <a:srgbClr val="FF0000"/>
                </a:solidFill>
              </a:rPr>
              <a:t>Topological</a:t>
            </a:r>
            <a:r>
              <a:rPr lang="de-DE" sz="2000" b="0" dirty="0" smtClean="0">
                <a:solidFill>
                  <a:srgbClr val="FF0000"/>
                </a:solidFill>
              </a:rPr>
              <a:t> </a:t>
            </a:r>
            <a:r>
              <a:rPr lang="de-DE" sz="2000" b="0" dirty="0" err="1" smtClean="0">
                <a:solidFill>
                  <a:srgbClr val="FF0000"/>
                </a:solidFill>
              </a:rPr>
              <a:t>domains</a:t>
            </a:r>
            <a:endParaRPr lang="de-DE" sz="2000" b="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987824" y="1340768"/>
            <a:ext cx="450822" cy="288032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35896" y="1340768"/>
            <a:ext cx="288032" cy="288032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83968" y="1340768"/>
            <a:ext cx="288032" cy="288032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4"/>
          <p:cNvSpPr/>
          <p:nvPr/>
        </p:nvSpPr>
        <p:spPr>
          <a:xfrm>
            <a:off x="542731" y="6426660"/>
            <a:ext cx="50373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b="0" dirty="0"/>
              <a:t> </a:t>
            </a:r>
            <a:r>
              <a:rPr lang="de-DE" sz="1600" b="0" dirty="0" smtClean="0"/>
              <a:t>Dixon. </a:t>
            </a:r>
            <a:r>
              <a:rPr lang="de-DE" sz="1600" b="0" dirty="0"/>
              <a:t>et al. </a:t>
            </a:r>
            <a:r>
              <a:rPr lang="de-DE" sz="1600" b="0" dirty="0" smtClean="0"/>
              <a:t>Nature </a:t>
            </a:r>
            <a:r>
              <a:rPr lang="de-DE" sz="1600" b="0" dirty="0"/>
              <a:t>(</a:t>
            </a:r>
            <a:r>
              <a:rPr lang="de-DE" sz="1600" b="0" dirty="0" smtClean="0"/>
              <a:t>2012)</a:t>
            </a:r>
            <a:r>
              <a:rPr lang="de-DE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045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36512" y="116632"/>
            <a:ext cx="9145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err="1" smtClean="0"/>
              <a:t>How</a:t>
            </a:r>
            <a:r>
              <a:rPr lang="de-DE" sz="3600" dirty="0" smtClean="0"/>
              <a:t> </a:t>
            </a:r>
            <a:r>
              <a:rPr lang="de-DE" sz="3600" dirty="0" err="1" smtClean="0"/>
              <a:t>to</a:t>
            </a:r>
            <a:r>
              <a:rPr lang="de-DE" sz="3600" dirty="0" smtClean="0"/>
              <a:t> </a:t>
            </a:r>
            <a:r>
              <a:rPr lang="de-DE" sz="3600" dirty="0" err="1" smtClean="0"/>
              <a:t>integrate</a:t>
            </a:r>
            <a:r>
              <a:rPr lang="de-DE" sz="3600" dirty="0" smtClean="0"/>
              <a:t> </a:t>
            </a:r>
            <a:r>
              <a:rPr lang="de-DE" sz="3600" dirty="0" err="1" smtClean="0"/>
              <a:t>information</a:t>
            </a:r>
            <a:r>
              <a:rPr lang="de-DE" sz="3600" dirty="0" smtClean="0"/>
              <a:t> </a:t>
            </a:r>
            <a:r>
              <a:rPr lang="de-DE" sz="3600" dirty="0" err="1" smtClean="0"/>
              <a:t>from</a:t>
            </a:r>
            <a:r>
              <a:rPr lang="de-DE" sz="3600" dirty="0" smtClean="0"/>
              <a:t> </a:t>
            </a:r>
            <a:r>
              <a:rPr lang="de-DE" sz="3600" dirty="0" err="1" smtClean="0"/>
              <a:t>correlation</a:t>
            </a:r>
            <a:r>
              <a:rPr lang="de-DE" sz="3600" dirty="0" smtClean="0"/>
              <a:t>, </a:t>
            </a:r>
            <a:r>
              <a:rPr lang="de-DE" sz="3600" dirty="0" err="1" smtClean="0"/>
              <a:t>distance</a:t>
            </a:r>
            <a:r>
              <a:rPr lang="de-DE" sz="3600" dirty="0" smtClean="0"/>
              <a:t>, </a:t>
            </a:r>
            <a:r>
              <a:rPr lang="de-DE" sz="3600" dirty="0" err="1" smtClean="0"/>
              <a:t>HiC</a:t>
            </a:r>
            <a:r>
              <a:rPr lang="de-DE" sz="3600" dirty="0" smtClean="0"/>
              <a:t> etc.?</a:t>
            </a:r>
          </a:p>
        </p:txBody>
      </p:sp>
      <p:sp>
        <p:nvSpPr>
          <p:cNvPr id="6" name="Rechteck 5"/>
          <p:cNvSpPr/>
          <p:nvPr/>
        </p:nvSpPr>
        <p:spPr>
          <a:xfrm>
            <a:off x="290563" y="1412776"/>
            <a:ext cx="8529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de-DE" dirty="0" err="1" smtClean="0"/>
              <a:t>Bayesian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021006"/>
              </p:ext>
            </p:extLst>
          </p:nvPr>
        </p:nvGraphicFramePr>
        <p:xfrm>
          <a:off x="539552" y="2626022"/>
          <a:ext cx="6080020" cy="100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" name="Equation" r:id="rId3" imgW="2387600" imgH="393700" progId="Equation.3">
                  <p:embed/>
                </p:oleObj>
              </mc:Choice>
              <mc:Fallback>
                <p:oleObj name="Equation" r:id="rId3" imgW="2387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26022"/>
                        <a:ext cx="6080020" cy="1006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982060"/>
              </p:ext>
            </p:extLst>
          </p:nvPr>
        </p:nvGraphicFramePr>
        <p:xfrm>
          <a:off x="395536" y="3704629"/>
          <a:ext cx="638016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Equation" r:id="rId5" imgW="3022600" imgH="469900" progId="Equation.3">
                  <p:embed/>
                </p:oleObj>
              </mc:Choice>
              <mc:Fallback>
                <p:oleObj name="Equation" r:id="rId5" imgW="3022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704629"/>
                        <a:ext cx="6380163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407699"/>
              </p:ext>
            </p:extLst>
          </p:nvPr>
        </p:nvGraphicFramePr>
        <p:xfrm>
          <a:off x="367605" y="5072781"/>
          <a:ext cx="8524875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" name="Equation" r:id="rId7" imgW="4038600" imgH="685800" progId="Equation.3">
                  <p:embed/>
                </p:oleObj>
              </mc:Choice>
              <mc:Fallback>
                <p:oleObj name="Equation" r:id="rId7" imgW="4038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05" y="5072781"/>
                        <a:ext cx="8524875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552" y="2060848"/>
            <a:ext cx="208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Enhancer e and </a:t>
            </a:r>
          </a:p>
          <a:p>
            <a:r>
              <a:rPr lang="en-US" sz="2000" b="0" dirty="0" smtClean="0"/>
              <a:t>gene g coupled?</a:t>
            </a:r>
            <a:endParaRPr lang="en-US" sz="2000" b="0" dirty="0"/>
          </a:p>
        </p:txBody>
      </p:sp>
      <p:cxnSp>
        <p:nvCxnSpPr>
          <p:cNvPr id="13" name="Gerade Verbindung 8"/>
          <p:cNvCxnSpPr/>
          <p:nvPr/>
        </p:nvCxnSpPr>
        <p:spPr>
          <a:xfrm flipV="1">
            <a:off x="1403648" y="2749695"/>
            <a:ext cx="72008" cy="288032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06555" y="2380818"/>
            <a:ext cx="1895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distance e to g</a:t>
            </a:r>
            <a:endParaRPr lang="en-US" sz="2000" b="0" dirty="0"/>
          </a:p>
        </p:txBody>
      </p:sp>
      <p:cxnSp>
        <p:nvCxnSpPr>
          <p:cNvPr id="17" name="Gerade Verbindung 8"/>
          <p:cNvCxnSpPr/>
          <p:nvPr/>
        </p:nvCxnSpPr>
        <p:spPr>
          <a:xfrm flipV="1">
            <a:off x="3131840" y="2740153"/>
            <a:ext cx="72008" cy="288032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27984" y="2060848"/>
            <a:ext cx="349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/>
              <a:t>expr</a:t>
            </a:r>
            <a:r>
              <a:rPr lang="en-US" sz="2000" b="0" dirty="0" smtClean="0"/>
              <a:t>-DHS correlation p-value</a:t>
            </a:r>
            <a:endParaRPr lang="en-US" sz="2000" b="0" dirty="0"/>
          </a:p>
        </p:txBody>
      </p:sp>
      <p:cxnSp>
        <p:nvCxnSpPr>
          <p:cNvPr id="19" name="Gerade Verbindung 8"/>
          <p:cNvCxnSpPr/>
          <p:nvPr/>
        </p:nvCxnSpPr>
        <p:spPr>
          <a:xfrm flipV="1">
            <a:off x="4499992" y="2564199"/>
            <a:ext cx="425285" cy="432753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04248" y="2636912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Bayes factor</a:t>
            </a:r>
            <a:endParaRPr lang="en-US" sz="2000" b="0" dirty="0"/>
          </a:p>
        </p:txBody>
      </p:sp>
      <p:cxnSp>
        <p:nvCxnSpPr>
          <p:cNvPr id="22" name="Gerade Verbindung 8"/>
          <p:cNvCxnSpPr/>
          <p:nvPr/>
        </p:nvCxnSpPr>
        <p:spPr>
          <a:xfrm flipV="1">
            <a:off x="6444208" y="3068961"/>
            <a:ext cx="497293" cy="360039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80312" y="4397042"/>
            <a:ext cx="148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Prior </a:t>
            </a:r>
            <a:r>
              <a:rPr lang="en-US" sz="2000" b="0" dirty="0" err="1" smtClean="0"/>
              <a:t>prob’s</a:t>
            </a:r>
            <a:endParaRPr lang="en-US" sz="2000" b="0" dirty="0"/>
          </a:p>
        </p:txBody>
      </p:sp>
      <p:cxnSp>
        <p:nvCxnSpPr>
          <p:cNvPr id="25" name="Gerade Verbindung 8"/>
          <p:cNvCxnSpPr/>
          <p:nvPr/>
        </p:nvCxnSpPr>
        <p:spPr>
          <a:xfrm flipV="1">
            <a:off x="7740352" y="4797152"/>
            <a:ext cx="144016" cy="432049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18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7504" y="105352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err="1" smtClean="0"/>
              <a:t>Many</a:t>
            </a:r>
            <a:r>
              <a:rPr lang="de-DE" sz="3600" dirty="0" smtClean="0"/>
              <a:t> </a:t>
            </a:r>
            <a:r>
              <a:rPr lang="de-DE" sz="3600" dirty="0" err="1" smtClean="0"/>
              <a:t>regulatory</a:t>
            </a:r>
            <a:r>
              <a:rPr lang="de-DE" sz="3600" dirty="0" smtClean="0"/>
              <a:t> GWAS SNPs </a:t>
            </a:r>
            <a:r>
              <a:rPr lang="de-DE" sz="3600" dirty="0" err="1" smtClean="0"/>
              <a:t>may</a:t>
            </a:r>
            <a:r>
              <a:rPr lang="de-DE" sz="3600" dirty="0" smtClean="0"/>
              <a:t> not </a:t>
            </a:r>
            <a:r>
              <a:rPr lang="de-DE" sz="3600" dirty="0" err="1" smtClean="0"/>
              <a:t>target</a:t>
            </a:r>
            <a:r>
              <a:rPr lang="de-DE" sz="3600" dirty="0" smtClean="0"/>
              <a:t> </a:t>
            </a:r>
            <a:r>
              <a:rPr lang="de-DE" sz="3600" dirty="0" err="1" smtClean="0"/>
              <a:t>the</a:t>
            </a:r>
            <a:r>
              <a:rPr lang="de-DE" sz="3600" dirty="0" smtClean="0"/>
              <a:t> </a:t>
            </a:r>
            <a:r>
              <a:rPr lang="de-DE" sz="3600" dirty="0" err="1" smtClean="0"/>
              <a:t>nearest</a:t>
            </a:r>
            <a:r>
              <a:rPr lang="de-DE" sz="3600" dirty="0" smtClean="0"/>
              <a:t> </a:t>
            </a:r>
            <a:r>
              <a:rPr lang="de-DE" sz="3600" dirty="0" err="1" smtClean="0"/>
              <a:t>gene</a:t>
            </a:r>
            <a:endParaRPr lang="de-DE" sz="3600" dirty="0"/>
          </a:p>
        </p:txBody>
      </p:sp>
      <p:sp>
        <p:nvSpPr>
          <p:cNvPr id="6" name="Rechteck 5"/>
          <p:cNvSpPr/>
          <p:nvPr/>
        </p:nvSpPr>
        <p:spPr>
          <a:xfrm>
            <a:off x="131007" y="1981038"/>
            <a:ext cx="35854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de-DE" sz="2000" b="0" dirty="0" err="1" smtClean="0"/>
              <a:t>Example</a:t>
            </a:r>
            <a:r>
              <a:rPr lang="de-DE" sz="2000" b="0" dirty="0" smtClean="0"/>
              <a:t>: FTO / IRX3 </a:t>
            </a:r>
            <a:r>
              <a:rPr lang="de-DE" sz="2000" b="0" dirty="0" err="1" smtClean="0"/>
              <a:t>regulation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at</a:t>
            </a:r>
            <a:r>
              <a:rPr lang="de-DE" sz="2000" b="0" dirty="0" smtClean="0"/>
              <a:t> 500 </a:t>
            </a:r>
            <a:r>
              <a:rPr lang="de-DE" sz="2000" b="0" dirty="0" err="1" smtClean="0"/>
              <a:t>Mbp</a:t>
            </a:r>
            <a:r>
              <a:rPr lang="de-DE" sz="2000" b="0" dirty="0" smtClean="0"/>
              <a:t>, </a:t>
            </a:r>
            <a:br>
              <a:rPr lang="de-DE" sz="2000" b="0" dirty="0" smtClean="0"/>
            </a:br>
            <a:r>
              <a:rPr lang="de-DE" sz="2000" b="0" dirty="0" err="1" smtClean="0"/>
              <a:t>Smemo</a:t>
            </a:r>
            <a:r>
              <a:rPr lang="de-DE" sz="2000" b="0" dirty="0" smtClean="0"/>
              <a:t> et al, Nature 2014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3691" y="4649091"/>
            <a:ext cx="89862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000" b="0" dirty="0" err="1"/>
              <a:t>Maurano</a:t>
            </a:r>
            <a:r>
              <a:rPr lang="de-DE" sz="2000" b="0" dirty="0"/>
              <a:t> et al, Science </a:t>
            </a:r>
            <a:r>
              <a:rPr lang="de-DE" sz="2000" b="0" dirty="0" smtClean="0"/>
              <a:t>2012: „</a:t>
            </a:r>
            <a:r>
              <a:rPr lang="en-US" sz="2000" b="0" dirty="0"/>
              <a:t>79% represent </a:t>
            </a:r>
            <a:r>
              <a:rPr lang="en-US" sz="2000" b="0" dirty="0" smtClean="0"/>
              <a:t>[enhancer-gene] pairings </a:t>
            </a:r>
            <a:r>
              <a:rPr lang="en-US" sz="2000" b="0" dirty="0"/>
              <a:t>with distant </a:t>
            </a:r>
            <a:r>
              <a:rPr lang="en-US" sz="2000" b="0" dirty="0" smtClean="0"/>
              <a:t>promoters versus </a:t>
            </a:r>
            <a:r>
              <a:rPr lang="en-US" sz="2000" b="0" dirty="0"/>
              <a:t>those of the nearest </a:t>
            </a:r>
            <a:r>
              <a:rPr lang="en-US" sz="2000" b="0" dirty="0" smtClean="0"/>
              <a:t>gene.</a:t>
            </a:r>
            <a:r>
              <a:rPr lang="de-DE" sz="2000" b="0" dirty="0" smtClean="0"/>
              <a:t>“</a:t>
            </a:r>
            <a:endParaRPr lang="en-US" sz="2000" b="0" dirty="0" smtClean="0"/>
          </a:p>
          <a:p>
            <a:endParaRPr lang="en-US" sz="2000" b="0" dirty="0"/>
          </a:p>
          <a:p>
            <a:pPr marL="342900" indent="-342900">
              <a:buFont typeface="Arial"/>
              <a:buChar char="•"/>
            </a:pPr>
            <a:r>
              <a:rPr lang="de-DE" sz="2000" b="0" dirty="0" err="1"/>
              <a:t>Anderssen</a:t>
            </a:r>
            <a:r>
              <a:rPr lang="de-DE" sz="2000" b="0" dirty="0"/>
              <a:t> et al., Nature </a:t>
            </a:r>
            <a:r>
              <a:rPr lang="de-DE" sz="2000" b="0" dirty="0" smtClean="0"/>
              <a:t>2014: „</a:t>
            </a:r>
            <a:r>
              <a:rPr lang="en-US" sz="2000" b="0" dirty="0" smtClean="0"/>
              <a:t>60% </a:t>
            </a:r>
            <a:r>
              <a:rPr lang="en-US" sz="2000" b="0" dirty="0"/>
              <a:t>of the inferred TSS-associated </a:t>
            </a:r>
            <a:r>
              <a:rPr lang="en-US" sz="2000" b="0" dirty="0" smtClean="0"/>
              <a:t>enhancers were not linked </a:t>
            </a:r>
            <a:r>
              <a:rPr lang="en-US" sz="2000" b="0" dirty="0"/>
              <a:t>with the nearest TSS, and 64% of </a:t>
            </a:r>
            <a:r>
              <a:rPr lang="en-US" sz="2000" b="0" dirty="0" smtClean="0"/>
              <a:t>enhancers have </a:t>
            </a:r>
            <a:r>
              <a:rPr lang="en-US" sz="2000" b="0" dirty="0"/>
              <a:t>at least one correlated TSS within 500 </a:t>
            </a:r>
            <a:r>
              <a:rPr lang="en-US" sz="2000" b="0" dirty="0" err="1"/>
              <a:t>kilobases</a:t>
            </a:r>
            <a:r>
              <a:rPr lang="en-US" sz="2000" b="0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620" y="1318778"/>
            <a:ext cx="5007274" cy="3141406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 bwMode="auto">
          <a:xfrm rot="16200000" flipH="1">
            <a:off x="5887802" y="2088281"/>
            <a:ext cx="1908518" cy="973347"/>
          </a:xfrm>
          <a:prstGeom prst="curvedConnector3">
            <a:avLst>
              <a:gd name="adj1" fmla="val -11978"/>
            </a:avLst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hteck 5"/>
          <p:cNvSpPr/>
          <p:nvPr/>
        </p:nvSpPr>
        <p:spPr>
          <a:xfrm>
            <a:off x="116847" y="3747109"/>
            <a:ext cx="35854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de-DE" sz="2000" b="0" dirty="0" err="1" smtClean="0"/>
              <a:t>Examples</a:t>
            </a:r>
            <a:r>
              <a:rPr lang="de-DE" sz="2000" b="0" dirty="0" smtClean="0"/>
              <a:t> in Sheffield et al., Genome Res. 2013</a:t>
            </a:r>
          </a:p>
        </p:txBody>
      </p:sp>
    </p:spTree>
    <p:extLst>
      <p:ext uri="{BB962C8B-B14F-4D97-AF65-F5344CB8AC3E}">
        <p14:creationId xmlns:p14="http://schemas.microsoft.com/office/powerpoint/2010/main" val="256105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de-DE" sz="3600" b="1" dirty="0" err="1" smtClean="0"/>
              <a:t>Estimating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the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Bayes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factor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for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correlation</a:t>
            </a:r>
            <a:endParaRPr lang="de-DE" sz="3600" b="1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38" y="1268760"/>
            <a:ext cx="6660522" cy="4936064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 flipV="1">
            <a:off x="2226966" y="2852512"/>
            <a:ext cx="0" cy="1194198"/>
          </a:xfrm>
          <a:prstGeom prst="line">
            <a:avLst/>
          </a:prstGeom>
          <a:ln w="57150" cmpd="sng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5"/>
          <p:cNvSpPr txBox="1"/>
          <p:nvPr/>
        </p:nvSpPr>
        <p:spPr>
          <a:xfrm>
            <a:off x="2483768" y="2708920"/>
            <a:ext cx="1462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dirty="0" err="1">
                <a:solidFill>
                  <a:srgbClr val="0000FF"/>
                </a:solidFill>
                <a:latin typeface="Calibri"/>
                <a:cs typeface="+mn-cs"/>
              </a:rPr>
              <a:t>t</a:t>
            </a:r>
            <a:r>
              <a:rPr lang="de-DE" dirty="0" err="1" smtClean="0">
                <a:solidFill>
                  <a:srgbClr val="0000FF"/>
                </a:solidFill>
                <a:latin typeface="Calibri"/>
                <a:cs typeface="+mn-cs"/>
              </a:rPr>
              <a:t>p</a:t>
            </a:r>
            <a:r>
              <a:rPr lang="de-DE" dirty="0" smtClean="0">
                <a:solidFill>
                  <a:srgbClr val="0000FF"/>
                </a:solidFill>
                <a:latin typeface="Calibri"/>
                <a:cs typeface="+mn-cs"/>
              </a:rPr>
              <a:t> </a:t>
            </a:r>
            <a:r>
              <a:rPr lang="de-DE" dirty="0" err="1" smtClean="0">
                <a:solidFill>
                  <a:srgbClr val="0000FF"/>
                </a:solidFill>
                <a:latin typeface="Calibri"/>
                <a:cs typeface="+mn-cs"/>
              </a:rPr>
              <a:t>density</a:t>
            </a:r>
            <a:endParaRPr lang="de-DE" dirty="0">
              <a:solidFill>
                <a:srgbClr val="0000FF"/>
              </a:solidFill>
              <a:latin typeface="Calibri"/>
              <a:cs typeface="+mn-cs"/>
            </a:endParaRPr>
          </a:p>
        </p:txBody>
      </p:sp>
      <p:sp>
        <p:nvSpPr>
          <p:cNvPr id="15" name="Textfeld 7"/>
          <p:cNvSpPr txBox="1"/>
          <p:nvPr/>
        </p:nvSpPr>
        <p:spPr>
          <a:xfrm>
            <a:off x="3707904" y="6079454"/>
            <a:ext cx="171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/>
              <a:t>c</a:t>
            </a:r>
            <a:r>
              <a:rPr lang="de-DE" b="0" dirty="0" err="1" smtClean="0"/>
              <a:t>orr</a:t>
            </a:r>
            <a:r>
              <a:rPr lang="de-DE" b="0" dirty="0" smtClean="0"/>
              <a:t>. </a:t>
            </a:r>
            <a:r>
              <a:rPr lang="de-DE" b="0" dirty="0" err="1"/>
              <a:t>p</a:t>
            </a:r>
            <a:r>
              <a:rPr lang="de-DE" b="0" dirty="0" err="1" smtClean="0"/>
              <a:t>val</a:t>
            </a:r>
            <a:r>
              <a:rPr lang="de-DE" b="0" baseline="-25000" dirty="0" err="1" smtClean="0"/>
              <a:t>e,g</a:t>
            </a:r>
            <a:endParaRPr lang="de-DE" b="0" dirty="0"/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506819"/>
              </p:ext>
            </p:extLst>
          </p:nvPr>
        </p:nvGraphicFramePr>
        <p:xfrm>
          <a:off x="2208213" y="1484313"/>
          <a:ext cx="53038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4" imgW="2781300" imgH="482600" progId="Equation.3">
                  <p:embed/>
                </p:oleObj>
              </mc:Choice>
              <mc:Fallback>
                <p:oleObj name="Equation" r:id="rId4" imgW="2781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484313"/>
                        <a:ext cx="530383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Gerade Verbindung 4"/>
          <p:cNvCxnSpPr/>
          <p:nvPr/>
        </p:nvCxnSpPr>
        <p:spPr>
          <a:xfrm flipV="1">
            <a:off x="2226104" y="4046709"/>
            <a:ext cx="0" cy="1758555"/>
          </a:xfrm>
          <a:prstGeom prst="line">
            <a:avLst/>
          </a:prstGeom>
          <a:ln w="57150" cmpd="sng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5"/>
          <p:cNvSpPr txBox="1"/>
          <p:nvPr/>
        </p:nvSpPr>
        <p:spPr>
          <a:xfrm>
            <a:off x="2267744" y="4695527"/>
            <a:ext cx="1462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dirty="0" err="1" smtClean="0">
                <a:solidFill>
                  <a:schemeClr val="bg1"/>
                </a:solidFill>
                <a:latin typeface="Calibri"/>
                <a:cs typeface="+mn-cs"/>
              </a:rPr>
              <a:t>fp</a:t>
            </a:r>
            <a:r>
              <a:rPr lang="de-DE" dirty="0" smtClean="0">
                <a:solidFill>
                  <a:schemeClr val="bg1"/>
                </a:solidFill>
                <a:latin typeface="Calibri"/>
                <a:cs typeface="+mn-cs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alibri"/>
                <a:cs typeface="+mn-cs"/>
              </a:rPr>
              <a:t>density</a:t>
            </a:r>
            <a:endParaRPr lang="de-DE" dirty="0">
              <a:solidFill>
                <a:schemeClr val="bg1"/>
              </a:solidFill>
              <a:latin typeface="Calibri"/>
              <a:cs typeface="+mn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39952" y="2679303"/>
            <a:ext cx="3240360" cy="893713"/>
            <a:chOff x="4788024" y="3501008"/>
            <a:chExt cx="3240360" cy="893713"/>
          </a:xfrm>
        </p:grpSpPr>
        <p:sp>
          <p:nvSpPr>
            <p:cNvPr id="19" name="TextBox 18"/>
            <p:cNvSpPr txBox="1"/>
            <p:nvPr/>
          </p:nvSpPr>
          <p:spPr>
            <a:xfrm>
              <a:off x="4788024" y="3717032"/>
              <a:ext cx="8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BF</a:t>
              </a:r>
              <a:r>
                <a:rPr lang="en-US" dirty="0" smtClean="0">
                  <a:latin typeface="Times New Roman"/>
                  <a:cs typeface="Times New Roman"/>
                </a:rPr>
                <a:t> =</a:t>
              </a:r>
              <a:r>
                <a:rPr lang="en-US" b="0" dirty="0" smtClean="0">
                  <a:latin typeface="Times New Roman"/>
                  <a:cs typeface="Times New Roman"/>
                </a:rPr>
                <a:t> </a:t>
              </a:r>
              <a:endParaRPr lang="en-US" b="0" dirty="0">
                <a:latin typeface="Times New Roman"/>
                <a:cs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16488" y="3501008"/>
              <a:ext cx="251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tp</a:t>
              </a:r>
              <a:r>
                <a:rPr lang="en-US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-density(</a:t>
              </a:r>
              <a:r>
                <a:rPr lang="en-US" dirty="0" err="1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pval</a:t>
              </a:r>
              <a:r>
                <a:rPr lang="en-US" i="1" baseline="-25000" dirty="0" err="1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e,g</a:t>
              </a:r>
              <a:r>
                <a:rPr lang="en-US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)</a:t>
              </a:r>
              <a:endParaRPr lang="en-US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21" name="Gerade Verbindung 8"/>
            <p:cNvCxnSpPr/>
            <p:nvPr/>
          </p:nvCxnSpPr>
          <p:spPr>
            <a:xfrm flipV="1">
              <a:off x="5580112" y="4005064"/>
              <a:ext cx="2376264" cy="706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08104" y="3933056"/>
              <a:ext cx="2520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fp</a:t>
              </a:r>
              <a:r>
                <a:rPr lang="en-US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-density(</a:t>
              </a:r>
              <a:r>
                <a:rPr lang="en-US" dirty="0" err="1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pval</a:t>
              </a:r>
              <a:r>
                <a:rPr lang="en-US" i="1" baseline="-25000" dirty="0" err="1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e,g</a:t>
              </a:r>
              <a:r>
                <a:rPr lang="en-US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)</a:t>
              </a:r>
              <a:endParaRPr lang="en-US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951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412776"/>
            <a:ext cx="8013700" cy="5118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de-DE" sz="3600" b="1" dirty="0" err="1" smtClean="0"/>
              <a:t>We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predict</a:t>
            </a:r>
            <a:r>
              <a:rPr lang="de-DE" sz="3600" b="1" dirty="0" smtClean="0"/>
              <a:t> 100,000 SNP-</a:t>
            </a:r>
            <a:r>
              <a:rPr lang="de-DE" sz="3600" b="1" dirty="0" err="1" smtClean="0"/>
              <a:t>gene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interactions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with</a:t>
            </a:r>
            <a:r>
              <a:rPr lang="de-DE" sz="3600" b="1" dirty="0" smtClean="0"/>
              <a:t> false </a:t>
            </a:r>
            <a:r>
              <a:rPr lang="de-DE" sz="3600" b="1" dirty="0" err="1" smtClean="0"/>
              <a:t>discovery</a:t>
            </a:r>
            <a:r>
              <a:rPr lang="de-DE" sz="3600" b="1" dirty="0" smtClean="0"/>
              <a:t> rate &lt; 25%</a:t>
            </a:r>
            <a:endParaRPr lang="de-DE" sz="3600" b="1" dirty="0"/>
          </a:p>
        </p:txBody>
      </p:sp>
      <p:sp>
        <p:nvSpPr>
          <p:cNvPr id="15" name="Textfeld 7"/>
          <p:cNvSpPr txBox="1"/>
          <p:nvPr/>
        </p:nvSpPr>
        <p:spPr>
          <a:xfrm>
            <a:off x="2811645" y="6237312"/>
            <a:ext cx="413661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b="0" dirty="0" smtClean="0"/>
              <a:t># </a:t>
            </a:r>
            <a:r>
              <a:rPr lang="de-DE" b="0" dirty="0" err="1" smtClean="0"/>
              <a:t>true</a:t>
            </a:r>
            <a:r>
              <a:rPr lang="de-DE" b="0" dirty="0" smtClean="0"/>
              <a:t> SNP-</a:t>
            </a:r>
            <a:r>
              <a:rPr lang="de-DE" b="0" dirty="0" err="1" smtClean="0"/>
              <a:t>gene</a:t>
            </a:r>
            <a:r>
              <a:rPr lang="de-DE" b="0" dirty="0" smtClean="0"/>
              <a:t> </a:t>
            </a:r>
            <a:r>
              <a:rPr lang="de-DE" b="0" dirty="0" err="1" smtClean="0"/>
              <a:t>interactions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50087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10-24 at 08.08.4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8"/>
          <a:stretch/>
        </p:blipFill>
        <p:spPr>
          <a:xfrm>
            <a:off x="1403648" y="1268760"/>
            <a:ext cx="6480720" cy="543132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136912" y="1535736"/>
            <a:ext cx="4603440" cy="1029168"/>
            <a:chOff x="1619672" y="2078450"/>
            <a:chExt cx="4603440" cy="1029168"/>
          </a:xfrm>
        </p:grpSpPr>
        <p:sp>
          <p:nvSpPr>
            <p:cNvPr id="5" name="Rectangle 4"/>
            <p:cNvSpPr/>
            <p:nvPr/>
          </p:nvSpPr>
          <p:spPr bwMode="auto">
            <a:xfrm>
              <a:off x="1619672" y="2078450"/>
              <a:ext cx="4244842" cy="10291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08881" y="2260432"/>
              <a:ext cx="3514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/>
                <a:t>Score by Sheffield et al. 2013</a:t>
              </a:r>
              <a:endParaRPr lang="en-US" sz="1600" b="0" dirty="0"/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2051720" y="2780928"/>
              <a:ext cx="530605" cy="0"/>
            </a:xfrm>
            <a:prstGeom prst="line">
              <a:avLst/>
            </a:prstGeom>
            <a:solidFill>
              <a:srgbClr val="FFFF66"/>
            </a:solidFill>
            <a:ln w="28575" cap="flat" cmpd="sng" algn="ctr">
              <a:solidFill>
                <a:srgbClr val="348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051720" y="2420888"/>
              <a:ext cx="530605" cy="0"/>
            </a:xfrm>
            <a:prstGeom prst="line">
              <a:avLst/>
            </a:prstGeom>
            <a:solidFill>
              <a:srgbClr val="FFFF66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2771800" y="2644394"/>
              <a:ext cx="3181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/>
                <a:t>Our DHS correlation score</a:t>
              </a:r>
              <a:endParaRPr lang="en-US" sz="1600" b="0" dirty="0"/>
            </a:p>
          </p:txBody>
        </p:sp>
      </p:grpSp>
      <p:sp>
        <p:nvSpPr>
          <p:cNvPr id="20" name="Rechteck 3"/>
          <p:cNvSpPr/>
          <p:nvPr/>
        </p:nvSpPr>
        <p:spPr>
          <a:xfrm>
            <a:off x="107504" y="724634"/>
            <a:ext cx="8892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b="0" dirty="0" smtClean="0"/>
              <a:t> Precision vs. </a:t>
            </a:r>
            <a:r>
              <a:rPr lang="de-DE" sz="2000" b="0" dirty="0" err="1" smtClean="0"/>
              <a:t>true</a:t>
            </a:r>
            <a:r>
              <a:rPr lang="de-DE" sz="2000" b="0" dirty="0" smtClean="0"/>
              <a:t> positive links </a:t>
            </a:r>
            <a:r>
              <a:rPr lang="de-DE" sz="2000" b="0" dirty="0" err="1" smtClean="0"/>
              <a:t>for</a:t>
            </a:r>
            <a:r>
              <a:rPr lang="de-DE" sz="2000" b="0" dirty="0" smtClean="0"/>
              <a:t> Chr. 1, </a:t>
            </a:r>
            <a:r>
              <a:rPr lang="de-DE" sz="2000" b="0" dirty="0" err="1" smtClean="0"/>
              <a:t>up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to</a:t>
            </a:r>
            <a:r>
              <a:rPr lang="de-DE" sz="2000" b="0" dirty="0" smtClean="0"/>
              <a:t> 100 </a:t>
            </a:r>
            <a:r>
              <a:rPr lang="de-DE" sz="2000" b="0" dirty="0" err="1" smtClean="0"/>
              <a:t>kbp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from</a:t>
            </a:r>
            <a:r>
              <a:rPr lang="de-DE" sz="2000" b="0" dirty="0" smtClean="0"/>
              <a:t> TSS</a:t>
            </a:r>
          </a:p>
        </p:txBody>
      </p:sp>
      <p:sp>
        <p:nvSpPr>
          <p:cNvPr id="19" name="Rechteck 3"/>
          <p:cNvSpPr/>
          <p:nvPr/>
        </p:nvSpPr>
        <p:spPr>
          <a:xfrm>
            <a:off x="107504" y="44624"/>
            <a:ext cx="88924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err="1" smtClean="0"/>
              <a:t>Results</a:t>
            </a:r>
            <a:r>
              <a:rPr lang="de-DE" sz="3200" dirty="0" smtClean="0"/>
              <a:t> </a:t>
            </a:r>
            <a:r>
              <a:rPr lang="de-DE" sz="3200" dirty="0" err="1" smtClean="0"/>
              <a:t>from</a:t>
            </a:r>
            <a:r>
              <a:rPr lang="de-DE" sz="3200" dirty="0" smtClean="0"/>
              <a:t> </a:t>
            </a:r>
            <a:r>
              <a:rPr lang="de-DE" sz="3200" dirty="0" err="1" smtClean="0"/>
              <a:t>October</a:t>
            </a:r>
            <a:r>
              <a:rPr lang="de-DE" sz="3200" dirty="0" smtClean="0"/>
              <a:t> 2014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1148170" y="3644408"/>
            <a:ext cx="1118957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1-FDR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13642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3"/>
          <p:cNvSpPr/>
          <p:nvPr/>
        </p:nvSpPr>
        <p:spPr>
          <a:xfrm>
            <a:off x="107504" y="1268760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0" dirty="0" smtClean="0"/>
              <a:t> </a:t>
            </a:r>
            <a:r>
              <a:rPr lang="de-DE" b="0" dirty="0" err="1" smtClean="0"/>
              <a:t>Excerpt</a:t>
            </a:r>
            <a:r>
              <a:rPr lang="de-DE" b="0" dirty="0" smtClean="0"/>
              <a:t> </a:t>
            </a:r>
            <a:r>
              <a:rPr lang="de-DE" b="0" dirty="0" err="1" smtClean="0"/>
              <a:t>for</a:t>
            </a:r>
            <a:r>
              <a:rPr lang="de-DE" b="0" dirty="0" smtClean="0"/>
              <a:t> all CAD </a:t>
            </a:r>
            <a:r>
              <a:rPr lang="de-DE" b="0" dirty="0" err="1" smtClean="0"/>
              <a:t>risk</a:t>
            </a:r>
            <a:r>
              <a:rPr lang="de-DE" b="0" dirty="0" smtClean="0"/>
              <a:t> SNPs </a:t>
            </a:r>
            <a:r>
              <a:rPr lang="de-DE" b="0" dirty="0" err="1" smtClean="0"/>
              <a:t>and</a:t>
            </a:r>
            <a:r>
              <a:rPr lang="de-DE" b="0" dirty="0" smtClean="0"/>
              <a:t> SNPs in LD &gt; 0.9</a:t>
            </a:r>
          </a:p>
        </p:txBody>
      </p:sp>
      <p:sp>
        <p:nvSpPr>
          <p:cNvPr id="19" name="Rechteck 3"/>
          <p:cNvSpPr/>
          <p:nvPr/>
        </p:nvSpPr>
        <p:spPr>
          <a:xfrm>
            <a:off x="107504" y="44624"/>
            <a:ext cx="88924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/>
              <a:t>Ressource: List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target</a:t>
            </a:r>
            <a:r>
              <a:rPr lang="de-DE" sz="3200" dirty="0" smtClean="0"/>
              <a:t> genes </a:t>
            </a:r>
            <a:r>
              <a:rPr lang="de-DE" sz="3200" dirty="0" err="1" smtClean="0"/>
              <a:t>for</a:t>
            </a:r>
            <a:r>
              <a:rPr lang="de-DE" sz="3200" dirty="0" smtClean="0"/>
              <a:t> all </a:t>
            </a:r>
            <a:r>
              <a:rPr lang="de-DE" sz="3200" dirty="0" err="1" smtClean="0"/>
              <a:t>genotyped</a:t>
            </a:r>
            <a:r>
              <a:rPr lang="de-DE" sz="3200" dirty="0" smtClean="0"/>
              <a:t> human SNPs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30426"/>
              </p:ext>
            </p:extLst>
          </p:nvPr>
        </p:nvGraphicFramePr>
        <p:xfrm>
          <a:off x="539552" y="1916832"/>
          <a:ext cx="8064897" cy="468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440160"/>
                <a:gridCol w="1656184"/>
                <a:gridCol w="1584176"/>
                <a:gridCol w="1368153"/>
              </a:tblGrid>
              <a:tr h="6156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SNP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Target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gene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Distance</a:t>
                      </a:r>
                      <a:r>
                        <a:rPr lang="en-US" sz="2000" baseline="0" dirty="0" smtClean="0"/>
                        <a:t> (</a:t>
                      </a:r>
                      <a:r>
                        <a:rPr lang="en-US" sz="2000" baseline="0" dirty="0" err="1" smtClean="0"/>
                        <a:t>bp</a:t>
                      </a:r>
                      <a:r>
                        <a:rPr lang="en-US" sz="2000" baseline="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Probability</a:t>
                      </a:r>
                      <a:endParaRPr lang="en-US" sz="2000" dirty="0"/>
                    </a:p>
                  </a:txBody>
                  <a:tcPr/>
                </a:tc>
              </a:tr>
              <a:tr h="5081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chr10 44747059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rs535176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RP11-20J15.2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10202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</a:t>
                      </a:r>
                    </a:p>
                  </a:txBody>
                  <a:tcPr marL="12700" marR="12700" marT="12700" marB="0" anchor="b"/>
                </a:tc>
              </a:tr>
              <a:tr h="5081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chr6 134214525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rs12190287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TCF21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4249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</a:t>
                      </a:r>
                    </a:p>
                  </a:txBody>
                  <a:tcPr marL="12700" marR="12700" marT="12700" marB="0" anchor="b"/>
                </a:tc>
              </a:tr>
              <a:tr h="5081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chr14 100133250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rs17562391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CYP46A1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-17391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</a:t>
                      </a:r>
                    </a:p>
                  </a:txBody>
                  <a:tcPr marL="12700" marR="12700" marT="12700" marB="0" anchor="b"/>
                </a:tc>
              </a:tr>
              <a:tr h="5081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chr14 100115608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rs4905878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HHIPL1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4161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</a:t>
                      </a:r>
                    </a:p>
                  </a:txBody>
                  <a:tcPr marL="12700" marR="12700" marT="12700" marB="0" anchor="b"/>
                </a:tc>
              </a:tr>
              <a:tr h="5081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chr12 111884608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rs3184504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SH2B3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40856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</a:t>
                      </a:r>
                    </a:p>
                  </a:txBody>
                  <a:tcPr marL="12700" marR="12700" marT="12700" marB="0" anchor="b"/>
                </a:tc>
              </a:tr>
              <a:tr h="5081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chr10 44760033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rs634963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RP11-20J15.2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-2772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12700" marR="12700" marT="12700" marB="0" anchor="b"/>
                </a:tc>
              </a:tr>
              <a:tr h="5081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chr1 109817838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rs660240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PSRC1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</a:t>
                      </a:r>
                    </a:p>
                  </a:txBody>
                  <a:tcPr marL="12700" marR="12700" marT="12700" marB="0" anchor="b"/>
                </a:tc>
              </a:tr>
              <a:tr h="5081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Rectangular Callout 3"/>
          <p:cNvSpPr/>
          <p:nvPr/>
        </p:nvSpPr>
        <p:spPr>
          <a:xfrm>
            <a:off x="3635896" y="4653136"/>
            <a:ext cx="3528392" cy="1944216"/>
          </a:xfrm>
          <a:prstGeom prst="wedgeRectCallout">
            <a:avLst>
              <a:gd name="adj1" fmla="val 58186"/>
              <a:gd name="adj2" fmla="val -169196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igh probability for interaction with risk SNP makes target gene likely to be causally implicated in the disease!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744" y="4473403"/>
            <a:ext cx="7573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see </a:t>
            </a:r>
            <a:r>
              <a:rPr lang="en-US" dirty="0" err="1" smtClean="0">
                <a:solidFill>
                  <a:srgbClr val="008000"/>
                </a:solidFill>
              </a:rPr>
              <a:t>geme</a:t>
            </a:r>
            <a:r>
              <a:rPr lang="en-US" dirty="0" smtClean="0">
                <a:solidFill>
                  <a:srgbClr val="008000"/>
                </a:solidFill>
              </a:rPr>
              <a:t> catalog, </a:t>
            </a:r>
            <a:r>
              <a:rPr lang="en-US" dirty="0" err="1" smtClean="0">
                <a:solidFill>
                  <a:srgbClr val="008000"/>
                </a:solidFill>
              </a:rPr>
              <a:t>piublication</a:t>
            </a:r>
            <a:r>
              <a:rPr lang="en-US" dirty="0" smtClean="0">
                <a:solidFill>
                  <a:srgbClr val="008000"/>
                </a:solidFill>
              </a:rPr>
              <a:t> by </a:t>
            </a:r>
            <a:r>
              <a:rPr lang="en-US" dirty="0" err="1" smtClean="0">
                <a:solidFill>
                  <a:srgbClr val="008000"/>
                </a:solidFill>
              </a:rPr>
              <a:t>Chrisitan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Gieger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1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7504" y="90497"/>
            <a:ext cx="889248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smtClean="0"/>
              <a:t>„Index </a:t>
            </a:r>
            <a:r>
              <a:rPr lang="de-DE" sz="3600" dirty="0"/>
              <a:t>SNPs </a:t>
            </a:r>
            <a:r>
              <a:rPr lang="de-DE" sz="3600" dirty="0" err="1"/>
              <a:t>reported</a:t>
            </a:r>
            <a:r>
              <a:rPr lang="de-DE" sz="3600" dirty="0"/>
              <a:t> in </a:t>
            </a:r>
            <a:r>
              <a:rPr lang="de-DE" sz="3600" dirty="0" err="1"/>
              <a:t>the</a:t>
            </a:r>
            <a:r>
              <a:rPr lang="de-DE" sz="3600" dirty="0"/>
              <a:t> GWAS </a:t>
            </a:r>
            <a:r>
              <a:rPr lang="de-DE" sz="3600" dirty="0" err="1"/>
              <a:t>catalogue</a:t>
            </a:r>
            <a:r>
              <a:rPr lang="de-DE" sz="3600" dirty="0"/>
              <a:t> </a:t>
            </a:r>
            <a:r>
              <a:rPr lang="de-DE" sz="3600" dirty="0" err="1"/>
              <a:t>have</a:t>
            </a:r>
            <a:r>
              <a:rPr lang="de-DE" sz="3600" dirty="0"/>
              <a:t> on </a:t>
            </a:r>
            <a:r>
              <a:rPr lang="de-DE" sz="3600" dirty="0" err="1"/>
              <a:t>average</a:t>
            </a:r>
            <a:r>
              <a:rPr lang="de-DE" sz="3600" dirty="0"/>
              <a:t> </a:t>
            </a:r>
            <a:r>
              <a:rPr lang="de-DE" sz="3600" dirty="0" err="1"/>
              <a:t>only</a:t>
            </a:r>
            <a:r>
              <a:rPr lang="de-DE" sz="3600" dirty="0"/>
              <a:t> a 5% </a:t>
            </a:r>
            <a:r>
              <a:rPr lang="de-DE" sz="3600" dirty="0" err="1"/>
              <a:t>chance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representing</a:t>
            </a:r>
            <a:r>
              <a:rPr lang="de-DE" sz="3600" dirty="0"/>
              <a:t> a </a:t>
            </a:r>
            <a:r>
              <a:rPr lang="de-DE" sz="3600" dirty="0" err="1"/>
              <a:t>causal</a:t>
            </a:r>
            <a:r>
              <a:rPr lang="de-DE" sz="3600" dirty="0"/>
              <a:t> </a:t>
            </a:r>
            <a:r>
              <a:rPr lang="de-DE" sz="3600" dirty="0" smtClean="0"/>
              <a:t>SNP“</a:t>
            </a:r>
          </a:p>
        </p:txBody>
      </p:sp>
      <p:sp>
        <p:nvSpPr>
          <p:cNvPr id="7" name="Rechteck 5"/>
          <p:cNvSpPr/>
          <p:nvPr/>
        </p:nvSpPr>
        <p:spPr>
          <a:xfrm>
            <a:off x="475928" y="1950655"/>
            <a:ext cx="8529909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de-DE" sz="2000" b="0" dirty="0" err="1"/>
              <a:t>Farh</a:t>
            </a:r>
            <a:r>
              <a:rPr lang="de-DE" sz="2000" b="0" dirty="0"/>
              <a:t> et al., </a:t>
            </a:r>
            <a:r>
              <a:rPr lang="de-DE" sz="2000" b="0" dirty="0" err="1"/>
              <a:t>Genetic</a:t>
            </a:r>
            <a:r>
              <a:rPr lang="de-DE" sz="2000" b="0" dirty="0"/>
              <a:t> </a:t>
            </a:r>
            <a:r>
              <a:rPr lang="de-DE" sz="2000" b="0" dirty="0" err="1"/>
              <a:t>and</a:t>
            </a:r>
            <a:r>
              <a:rPr lang="de-DE" sz="2000" b="0" dirty="0"/>
              <a:t> </a:t>
            </a:r>
            <a:r>
              <a:rPr lang="de-DE" sz="2000" b="0" dirty="0" err="1"/>
              <a:t>epigenetic</a:t>
            </a:r>
            <a:r>
              <a:rPr lang="de-DE" sz="2000" b="0" dirty="0"/>
              <a:t> </a:t>
            </a:r>
            <a:r>
              <a:rPr lang="de-DE" sz="2000" b="0" dirty="0" err="1"/>
              <a:t>fine</a:t>
            </a:r>
            <a:r>
              <a:rPr lang="de-DE" sz="2000" b="0" dirty="0"/>
              <a:t> </a:t>
            </a:r>
            <a:r>
              <a:rPr lang="de-DE" sz="2000" b="0" dirty="0" err="1"/>
              <a:t>mapping</a:t>
            </a:r>
            <a:r>
              <a:rPr lang="de-DE" sz="2000" b="0" dirty="0"/>
              <a:t> </a:t>
            </a:r>
            <a:r>
              <a:rPr lang="de-DE" sz="2000" b="0" dirty="0" err="1"/>
              <a:t>of</a:t>
            </a:r>
            <a:r>
              <a:rPr lang="de-DE" sz="2000" b="0" dirty="0"/>
              <a:t> </a:t>
            </a:r>
            <a:r>
              <a:rPr lang="de-DE" sz="2000" b="0" dirty="0" err="1"/>
              <a:t>causal</a:t>
            </a:r>
            <a:r>
              <a:rPr lang="de-DE" sz="2000" b="0" dirty="0"/>
              <a:t> autoimmune </a:t>
            </a:r>
            <a:r>
              <a:rPr lang="de-DE" sz="2000" b="0" dirty="0" err="1"/>
              <a:t>disease</a:t>
            </a:r>
            <a:r>
              <a:rPr lang="de-DE" sz="2000" b="0" dirty="0"/>
              <a:t> </a:t>
            </a:r>
            <a:r>
              <a:rPr lang="de-DE" sz="2000" b="0" dirty="0" err="1"/>
              <a:t>variants</a:t>
            </a:r>
            <a:r>
              <a:rPr lang="de-DE" sz="2000" b="0" dirty="0"/>
              <a:t>, Nature (2015</a:t>
            </a:r>
            <a:r>
              <a:rPr lang="de-DE" sz="2000" b="0" dirty="0" smtClean="0"/>
              <a:t>)</a:t>
            </a:r>
            <a:endParaRPr lang="de-DE" sz="2000" b="0" dirty="0"/>
          </a:p>
          <a:p>
            <a:pPr>
              <a:spcBef>
                <a:spcPts val="900"/>
              </a:spcBef>
            </a:pPr>
            <a:r>
              <a:rPr lang="de-DE" sz="2000" b="0" dirty="0" smtClean="0"/>
              <a:t>„... </a:t>
            </a:r>
            <a:r>
              <a:rPr lang="de-DE" sz="2000" b="0" dirty="0" err="1" smtClean="0"/>
              <a:t>index</a:t>
            </a:r>
            <a:r>
              <a:rPr lang="de-DE" sz="2000" b="0" dirty="0" smtClean="0"/>
              <a:t> </a:t>
            </a:r>
            <a:r>
              <a:rPr lang="de-DE" sz="2000" b="0" dirty="0"/>
              <a:t>SNPs </a:t>
            </a:r>
            <a:r>
              <a:rPr lang="de-DE" sz="2000" b="0" dirty="0" err="1" smtClean="0"/>
              <a:t>reported</a:t>
            </a:r>
            <a:r>
              <a:rPr lang="de-DE" sz="2000" b="0" dirty="0" smtClean="0"/>
              <a:t> in </a:t>
            </a:r>
            <a:r>
              <a:rPr lang="de-DE" sz="2000" b="0" dirty="0" err="1" smtClean="0"/>
              <a:t>the</a:t>
            </a:r>
            <a:r>
              <a:rPr lang="de-DE" sz="2000" b="0" dirty="0" smtClean="0"/>
              <a:t> GWAS </a:t>
            </a:r>
            <a:r>
              <a:rPr lang="de-DE" sz="2000" b="0" dirty="0" err="1"/>
              <a:t>catalogue</a:t>
            </a:r>
            <a:r>
              <a:rPr lang="de-DE" sz="2000" b="0" dirty="0"/>
              <a:t> </a:t>
            </a:r>
            <a:r>
              <a:rPr lang="de-DE" sz="2000" b="0" dirty="0" err="1"/>
              <a:t>have</a:t>
            </a:r>
            <a:r>
              <a:rPr lang="de-DE" sz="2000" b="0" dirty="0"/>
              <a:t> on </a:t>
            </a:r>
            <a:r>
              <a:rPr lang="de-DE" sz="2000" b="0" dirty="0" err="1"/>
              <a:t>average</a:t>
            </a:r>
            <a:r>
              <a:rPr lang="de-DE" sz="2000" b="0" dirty="0"/>
              <a:t> </a:t>
            </a:r>
            <a:r>
              <a:rPr lang="de-DE" sz="2000" b="0" dirty="0" err="1"/>
              <a:t>only</a:t>
            </a:r>
            <a:r>
              <a:rPr lang="de-DE" sz="2000" b="0" dirty="0"/>
              <a:t> a 5% </a:t>
            </a:r>
            <a:r>
              <a:rPr lang="de-DE" sz="2000" b="0" dirty="0" err="1"/>
              <a:t>chance</a:t>
            </a:r>
            <a:r>
              <a:rPr lang="de-DE" sz="2000" b="0" dirty="0"/>
              <a:t> </a:t>
            </a:r>
            <a:r>
              <a:rPr lang="de-DE" sz="2000" b="0" dirty="0" err="1"/>
              <a:t>of</a:t>
            </a:r>
            <a:r>
              <a:rPr lang="de-DE" sz="2000" b="0" dirty="0"/>
              <a:t> </a:t>
            </a:r>
            <a:r>
              <a:rPr lang="de-DE" sz="2000" b="0" dirty="0" err="1" smtClean="0"/>
              <a:t>representing</a:t>
            </a:r>
            <a:r>
              <a:rPr lang="de-DE" sz="2000" b="0" dirty="0" smtClean="0"/>
              <a:t> a </a:t>
            </a:r>
            <a:r>
              <a:rPr lang="de-DE" sz="2000" b="0" dirty="0" err="1"/>
              <a:t>causal</a:t>
            </a:r>
            <a:r>
              <a:rPr lang="de-DE" sz="2000" b="0" dirty="0"/>
              <a:t> SNP. </a:t>
            </a:r>
            <a:r>
              <a:rPr lang="de-DE" sz="2000" b="0" dirty="0" err="1"/>
              <a:t>Rather</a:t>
            </a:r>
            <a:r>
              <a:rPr lang="de-DE" sz="2000" b="0" dirty="0" smtClean="0"/>
              <a:t>, GWAS </a:t>
            </a:r>
            <a:r>
              <a:rPr lang="de-DE" sz="2000" b="0" dirty="0" err="1" smtClean="0"/>
              <a:t>catalogue</a:t>
            </a:r>
            <a:r>
              <a:rPr lang="de-DE" sz="2000" b="0" dirty="0" smtClean="0"/>
              <a:t> </a:t>
            </a:r>
            <a:r>
              <a:rPr lang="de-DE" sz="2000" b="0" dirty="0" err="1"/>
              <a:t>index</a:t>
            </a:r>
            <a:r>
              <a:rPr lang="de-DE" sz="2000" b="0" dirty="0"/>
              <a:t> SNPs </a:t>
            </a:r>
            <a:r>
              <a:rPr lang="de-DE" sz="2000" b="0" dirty="0" err="1"/>
              <a:t>are</a:t>
            </a:r>
            <a:r>
              <a:rPr lang="de-DE" sz="2000" b="0" dirty="0"/>
              <a:t> </a:t>
            </a:r>
            <a:r>
              <a:rPr lang="de-DE" sz="2000" b="0" dirty="0" err="1"/>
              <a:t>typically</a:t>
            </a:r>
            <a:r>
              <a:rPr lang="de-DE" sz="2000" b="0" dirty="0"/>
              <a:t> </a:t>
            </a:r>
            <a:r>
              <a:rPr lang="de-DE" sz="2000" b="0" dirty="0" err="1" smtClean="0"/>
              <a:t>some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distance</a:t>
            </a:r>
            <a:r>
              <a:rPr lang="de-DE" sz="2000" b="0" dirty="0" smtClean="0"/>
              <a:t> </a:t>
            </a:r>
            <a:r>
              <a:rPr lang="de-DE" sz="2000" b="0" dirty="0" err="1"/>
              <a:t>from</a:t>
            </a:r>
            <a:r>
              <a:rPr lang="de-DE" sz="2000" b="0" dirty="0"/>
              <a:t> </a:t>
            </a:r>
            <a:r>
              <a:rPr lang="de-DE" sz="2000" b="0" dirty="0" err="1"/>
              <a:t>the</a:t>
            </a:r>
            <a:r>
              <a:rPr lang="de-DE" sz="2000" b="0" dirty="0"/>
              <a:t> </a:t>
            </a:r>
            <a:r>
              <a:rPr lang="de-DE" sz="2000" b="0" dirty="0" smtClean="0"/>
              <a:t>[</a:t>
            </a:r>
            <a:r>
              <a:rPr lang="de-DE" sz="2000" b="0" dirty="0" err="1" smtClean="0"/>
              <a:t>most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likely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causal</a:t>
            </a:r>
            <a:r>
              <a:rPr lang="de-DE" sz="2000" b="0" dirty="0" smtClean="0"/>
              <a:t>] PICS </a:t>
            </a:r>
            <a:r>
              <a:rPr lang="de-DE" sz="2000" b="0" dirty="0" err="1"/>
              <a:t>lead</a:t>
            </a:r>
            <a:r>
              <a:rPr lang="de-DE" sz="2000" b="0" dirty="0"/>
              <a:t> SNP (median 14 </a:t>
            </a:r>
            <a:r>
              <a:rPr lang="de-DE" sz="2000" b="0" dirty="0" err="1"/>
              <a:t>kb</a:t>
            </a:r>
            <a:r>
              <a:rPr lang="de-DE" sz="2000" b="0" dirty="0"/>
              <a:t>), </a:t>
            </a:r>
            <a:r>
              <a:rPr lang="de-DE" sz="2000" b="0" dirty="0" err="1"/>
              <a:t>and</a:t>
            </a:r>
            <a:r>
              <a:rPr lang="de-DE" sz="2000" b="0" dirty="0"/>
              <a:t> </a:t>
            </a:r>
            <a:r>
              <a:rPr lang="de-DE" sz="2000" b="0" dirty="0" err="1"/>
              <a:t>many</a:t>
            </a:r>
            <a:r>
              <a:rPr lang="de-DE" sz="2000" b="0" dirty="0"/>
              <a:t> </a:t>
            </a:r>
            <a:r>
              <a:rPr lang="de-DE" sz="2000" b="0" dirty="0" err="1"/>
              <a:t>are</a:t>
            </a:r>
            <a:r>
              <a:rPr lang="de-DE" sz="2000" b="0" dirty="0"/>
              <a:t> not </a:t>
            </a:r>
            <a:r>
              <a:rPr lang="de-DE" sz="2000" b="0" dirty="0" smtClean="0"/>
              <a:t>in </a:t>
            </a:r>
            <a:r>
              <a:rPr lang="de-DE" sz="2000" b="0" dirty="0" err="1" smtClean="0"/>
              <a:t>tight</a:t>
            </a:r>
            <a:r>
              <a:rPr lang="de-DE" sz="2000" b="0" dirty="0" smtClean="0"/>
              <a:t> LD.“</a:t>
            </a:r>
            <a:endParaRPr lang="de-DE" sz="20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342"/>
          <a:stretch/>
        </p:blipFill>
        <p:spPr>
          <a:xfrm>
            <a:off x="2699792" y="4149080"/>
            <a:ext cx="3312368" cy="2705614"/>
          </a:xfrm>
          <a:prstGeom prst="rect">
            <a:avLst/>
          </a:prstGeom>
        </p:spPr>
      </p:pic>
      <p:sp>
        <p:nvSpPr>
          <p:cNvPr id="6" name="Rechteck 3"/>
          <p:cNvSpPr/>
          <p:nvPr/>
        </p:nvSpPr>
        <p:spPr>
          <a:xfrm>
            <a:off x="107504" y="2783151"/>
            <a:ext cx="9001000" cy="2734081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de-DE" sz="2800" b="0" dirty="0" smtClean="0"/>
              <a:t>Main </a:t>
            </a:r>
            <a:r>
              <a:rPr lang="de-DE" sz="2800" b="0" dirty="0" err="1" smtClean="0"/>
              <a:t>difficulty</a:t>
            </a:r>
            <a:r>
              <a:rPr lang="de-DE" sz="2800" b="0" dirty="0" smtClean="0"/>
              <a:t> in GWAS </a:t>
            </a:r>
            <a:r>
              <a:rPr lang="de-DE" sz="2800" b="0" dirty="0" err="1" smtClean="0"/>
              <a:t>and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eQTL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approaches</a:t>
            </a:r>
            <a:r>
              <a:rPr lang="de-DE" sz="2800" b="0" dirty="0" smtClean="0"/>
              <a:t>: </a:t>
            </a:r>
            <a:r>
              <a:rPr lang="de-DE" sz="2800" b="0" u="sng" dirty="0" err="1" smtClean="0"/>
              <a:t>linkage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makes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it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challenging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to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resolve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causal</a:t>
            </a:r>
            <a:r>
              <a:rPr lang="de-DE" sz="2800" b="0" dirty="0" smtClean="0"/>
              <a:t> SNPs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de-DE" sz="2800" b="0" dirty="0" smtClean="0"/>
              <a:t>DHS-</a:t>
            </a:r>
            <a:r>
              <a:rPr lang="de-DE" sz="2800" b="0" dirty="0" err="1" smtClean="0"/>
              <a:t>based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approach</a:t>
            </a:r>
            <a:r>
              <a:rPr lang="de-DE" sz="2800" b="0" dirty="0"/>
              <a:t> </a:t>
            </a:r>
            <a:r>
              <a:rPr lang="de-DE" sz="2800" b="0" dirty="0" err="1" smtClean="0"/>
              <a:t>has</a:t>
            </a:r>
            <a:r>
              <a:rPr lang="de-DE" sz="2800" b="0" dirty="0" smtClean="0"/>
              <a:t> high </a:t>
            </a:r>
            <a:r>
              <a:rPr lang="de-DE" sz="2800" b="0" dirty="0" err="1" smtClean="0"/>
              <a:t>resolution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independent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of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linkage</a:t>
            </a:r>
            <a:endParaRPr lang="de-DE" sz="2800" b="0" dirty="0" smtClean="0"/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de-DE" sz="2800" b="0" dirty="0" err="1" smtClean="0"/>
              <a:t>We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make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target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gene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predictions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for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entire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genome</a:t>
            </a:r>
            <a:r>
              <a:rPr lang="de-DE" sz="2800" b="0" dirty="0" smtClean="0"/>
              <a:t>, not </a:t>
            </a:r>
            <a:r>
              <a:rPr lang="de-DE" sz="2800" b="0" dirty="0" err="1" smtClean="0"/>
              <a:t>only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genotyped</a:t>
            </a:r>
            <a:r>
              <a:rPr lang="de-DE" sz="2800" b="0" dirty="0" smtClean="0"/>
              <a:t> SNPs</a:t>
            </a:r>
          </a:p>
        </p:txBody>
      </p:sp>
      <p:sp>
        <p:nvSpPr>
          <p:cNvPr id="8" name="Rechteck 3"/>
          <p:cNvSpPr/>
          <p:nvPr/>
        </p:nvSpPr>
        <p:spPr>
          <a:xfrm>
            <a:off x="107504" y="5736158"/>
            <a:ext cx="9001000" cy="10772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3200" dirty="0" err="1" smtClean="0"/>
              <a:t>We</a:t>
            </a:r>
            <a:r>
              <a:rPr lang="de-DE" sz="3200" dirty="0" smtClean="0"/>
              <a:t> </a:t>
            </a:r>
            <a:r>
              <a:rPr lang="de-DE" sz="3200" dirty="0" err="1" smtClean="0"/>
              <a:t>have</a:t>
            </a:r>
            <a:r>
              <a:rPr lang="de-DE" sz="3200" dirty="0" smtClean="0"/>
              <a:t> </a:t>
            </a:r>
            <a:r>
              <a:rPr lang="de-DE" sz="3200" dirty="0" err="1" smtClean="0"/>
              <a:t>chance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identify</a:t>
            </a:r>
            <a:r>
              <a:rPr lang="de-DE" sz="3200" dirty="0" smtClean="0"/>
              <a:t> </a:t>
            </a:r>
            <a:r>
              <a:rPr lang="de-DE" sz="3200" dirty="0" err="1" smtClean="0"/>
              <a:t>new</a:t>
            </a:r>
            <a:r>
              <a:rPr lang="de-DE" sz="3200" dirty="0" smtClean="0"/>
              <a:t> genes </a:t>
            </a:r>
            <a:r>
              <a:rPr lang="de-DE" sz="3200" dirty="0" err="1" smtClean="0"/>
              <a:t>whose</a:t>
            </a:r>
            <a:r>
              <a:rPr lang="de-DE" sz="3200" dirty="0" smtClean="0"/>
              <a:t> </a:t>
            </a:r>
            <a:r>
              <a:rPr lang="de-DE" sz="3200" dirty="0" err="1" smtClean="0"/>
              <a:t>dysregulation</a:t>
            </a:r>
            <a:r>
              <a:rPr lang="de-DE" sz="3200" dirty="0" smtClean="0"/>
              <a:t> </a:t>
            </a:r>
            <a:r>
              <a:rPr lang="de-DE" sz="3200" dirty="0" err="1" smtClean="0"/>
              <a:t>is</a:t>
            </a:r>
            <a:r>
              <a:rPr lang="de-DE" sz="3200" dirty="0" smtClean="0"/>
              <a:t> </a:t>
            </a:r>
            <a:r>
              <a:rPr lang="de-DE" sz="3200" dirty="0" err="1" smtClean="0"/>
              <a:t>associated</a:t>
            </a:r>
            <a:r>
              <a:rPr lang="de-DE" sz="3200" dirty="0" smtClean="0"/>
              <a:t> </a:t>
            </a:r>
            <a:r>
              <a:rPr lang="de-DE" sz="3200" dirty="0" err="1" smtClean="0"/>
              <a:t>with</a:t>
            </a:r>
            <a:r>
              <a:rPr lang="de-DE" sz="3200" dirty="0" smtClean="0"/>
              <a:t> </a:t>
            </a:r>
            <a:r>
              <a:rPr lang="de-DE" sz="3200" dirty="0" err="1" smtClean="0"/>
              <a:t>disease</a:t>
            </a:r>
            <a:r>
              <a:rPr lang="de-DE" sz="3200" dirty="0" smtClean="0"/>
              <a:t> </a:t>
            </a:r>
            <a:r>
              <a:rPr lang="de-DE" sz="3200" dirty="0" err="1" smtClean="0"/>
              <a:t>risk</a:t>
            </a:r>
            <a:endParaRPr lang="de-DE" sz="3200" dirty="0" smtClean="0"/>
          </a:p>
        </p:txBody>
      </p:sp>
    </p:spTree>
    <p:extLst>
      <p:ext uri="{BB962C8B-B14F-4D97-AF65-F5344CB8AC3E}">
        <p14:creationId xmlns:p14="http://schemas.microsoft.com/office/powerpoint/2010/main" val="156735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 rotWithShape="1">
          <a:blip r:embed="rId2"/>
          <a:srcRect l="2300" r="10013"/>
          <a:stretch/>
        </p:blipFill>
        <p:spPr>
          <a:xfrm>
            <a:off x="0" y="0"/>
            <a:ext cx="9144000" cy="135338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919288" y="660947"/>
            <a:ext cx="4060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 smtClean="0"/>
              <a:t>Many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thanks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to</a:t>
            </a:r>
            <a:r>
              <a:rPr lang="de-DE" sz="4000" b="1" dirty="0" smtClean="0"/>
              <a:t>: </a:t>
            </a:r>
          </a:p>
        </p:txBody>
      </p:sp>
      <p:sp>
        <p:nvSpPr>
          <p:cNvPr id="6" name="Rechteck 3"/>
          <p:cNvSpPr/>
          <p:nvPr/>
        </p:nvSpPr>
        <p:spPr>
          <a:xfrm>
            <a:off x="217100" y="1687968"/>
            <a:ext cx="466809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/>
              <a:t>Christian Roth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79" y="2427581"/>
            <a:ext cx="2027866" cy="2897886"/>
          </a:xfrm>
          <a:prstGeom prst="rect">
            <a:avLst/>
          </a:prstGeom>
        </p:spPr>
      </p:pic>
      <p:sp>
        <p:nvSpPr>
          <p:cNvPr id="11" name="Rechteck 3"/>
          <p:cNvSpPr/>
          <p:nvPr/>
        </p:nvSpPr>
        <p:spPr>
          <a:xfrm>
            <a:off x="4193537" y="1682928"/>
            <a:ext cx="473336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err="1" smtClean="0"/>
              <a:t>Saikat</a:t>
            </a:r>
            <a:r>
              <a:rPr lang="de-DE" sz="3200" dirty="0" smtClean="0"/>
              <a:t> Banerjee</a:t>
            </a:r>
          </a:p>
        </p:txBody>
      </p:sp>
      <p:sp>
        <p:nvSpPr>
          <p:cNvPr id="8" name="Rechteck 3"/>
          <p:cNvSpPr/>
          <p:nvPr/>
        </p:nvSpPr>
        <p:spPr>
          <a:xfrm>
            <a:off x="770705" y="5487828"/>
            <a:ext cx="328907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0" dirty="0" smtClean="0"/>
              <a:t>Hiwi / </a:t>
            </a:r>
            <a:r>
              <a:rPr lang="de-DE" b="0" dirty="0" err="1" smtClean="0"/>
              <a:t>bachelor</a:t>
            </a:r>
            <a:r>
              <a:rPr lang="de-DE" b="0" dirty="0" smtClean="0"/>
              <a:t> </a:t>
            </a:r>
            <a:r>
              <a:rPr lang="de-DE" b="0" dirty="0" err="1" smtClean="0"/>
              <a:t>student</a:t>
            </a:r>
            <a:r>
              <a:rPr lang="de-DE" b="0" dirty="0"/>
              <a:t> </a:t>
            </a:r>
            <a:r>
              <a:rPr lang="de-DE" b="0" dirty="0" smtClean="0"/>
              <a:t>on </a:t>
            </a:r>
            <a:r>
              <a:rPr lang="de-DE" b="0" dirty="0" err="1" smtClean="0"/>
              <a:t>e:AtheroSysMed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err="1" smtClean="0"/>
              <a:t>since</a:t>
            </a:r>
            <a:r>
              <a:rPr lang="de-DE" b="0" dirty="0" smtClean="0"/>
              <a:t> 10/2013</a:t>
            </a:r>
          </a:p>
        </p:txBody>
      </p:sp>
      <p:sp>
        <p:nvSpPr>
          <p:cNvPr id="13" name="Rechteck 3"/>
          <p:cNvSpPr/>
          <p:nvPr/>
        </p:nvSpPr>
        <p:spPr>
          <a:xfrm>
            <a:off x="4982884" y="5487828"/>
            <a:ext cx="328907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0" dirty="0" smtClean="0"/>
              <a:t>Postdoc </a:t>
            </a:r>
            <a:br>
              <a:rPr lang="de-DE" b="0" dirty="0" smtClean="0"/>
            </a:br>
            <a:r>
              <a:rPr lang="de-DE" b="0" dirty="0" smtClean="0"/>
              <a:t>on </a:t>
            </a:r>
            <a:r>
              <a:rPr lang="de-DE" b="0" dirty="0" err="1" smtClean="0"/>
              <a:t>e:AtheroSysMed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err="1" smtClean="0"/>
              <a:t>since</a:t>
            </a:r>
            <a:r>
              <a:rPr lang="de-DE" b="0" dirty="0" smtClean="0"/>
              <a:t> 06/2015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-845" r="17773"/>
          <a:stretch/>
        </p:blipFill>
        <p:spPr>
          <a:xfrm>
            <a:off x="5476116" y="2440899"/>
            <a:ext cx="2357108" cy="283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7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7504" y="188640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/>
              <a:t>Schritt 3: Vorhersage von Zielgenen für regulatorische SNPs.</a:t>
            </a:r>
          </a:p>
        </p:txBody>
      </p:sp>
      <p:sp>
        <p:nvSpPr>
          <p:cNvPr id="6" name="Rechteck 5"/>
          <p:cNvSpPr/>
          <p:nvPr/>
        </p:nvSpPr>
        <p:spPr>
          <a:xfrm>
            <a:off x="290563" y="1340768"/>
            <a:ext cx="85299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b="0" dirty="0" smtClean="0"/>
              <a:t>Validierung und </a:t>
            </a:r>
            <a:r>
              <a:rPr lang="de-DE" b="0" dirty="0" err="1" smtClean="0"/>
              <a:t>Enhancement</a:t>
            </a:r>
            <a:r>
              <a:rPr lang="de-DE" b="0" dirty="0" smtClean="0"/>
              <a:t> mit Hilfe von </a:t>
            </a:r>
            <a:r>
              <a:rPr lang="de-DE" b="0" dirty="0" err="1" smtClean="0"/>
              <a:t>ChIA</a:t>
            </a:r>
            <a:r>
              <a:rPr lang="de-DE" b="0" dirty="0" smtClean="0"/>
              <a:t>-PET-Daten in einzelnen Zellen (z.B. Li et al., </a:t>
            </a:r>
            <a:r>
              <a:rPr lang="de-DE" b="0" dirty="0" err="1" smtClean="0"/>
              <a:t>Cell</a:t>
            </a:r>
            <a:r>
              <a:rPr lang="de-DE" b="0" dirty="0" smtClean="0"/>
              <a:t> 2012)</a:t>
            </a:r>
          </a:p>
        </p:txBody>
      </p:sp>
      <p:pic>
        <p:nvPicPr>
          <p:cNvPr id="33794" name="Picture 2" descr="http://www.sciencemag.org/site/feature/data/prizes/ge/2010/FullwoodFig-med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" b="57157"/>
          <a:stretch/>
        </p:blipFill>
        <p:spPr bwMode="auto">
          <a:xfrm>
            <a:off x="785069" y="2657859"/>
            <a:ext cx="7531347" cy="23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60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7504" y="188640"/>
            <a:ext cx="88924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/>
              <a:t>High</a:t>
            </a:r>
            <a:r>
              <a:rPr lang="de-DE" sz="3200" dirty="0"/>
              <a:t>-</a:t>
            </a:r>
            <a:r>
              <a:rPr lang="de-DE" sz="3200" dirty="0" err="1"/>
              <a:t>throughput</a:t>
            </a:r>
            <a:r>
              <a:rPr lang="de-DE" sz="3200" dirty="0"/>
              <a:t> </a:t>
            </a:r>
            <a:r>
              <a:rPr lang="de-DE" sz="3200" dirty="0" err="1" smtClean="0"/>
              <a:t>combinatorial</a:t>
            </a:r>
            <a:r>
              <a:rPr lang="de-DE" sz="3200" dirty="0" smtClean="0"/>
              <a:t> </a:t>
            </a:r>
            <a:r>
              <a:rPr lang="de-DE" sz="3200" dirty="0" err="1" smtClean="0"/>
              <a:t>measure-ment</a:t>
            </a:r>
            <a:r>
              <a:rPr lang="de-DE" sz="3200" dirty="0" smtClean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enhancer</a:t>
            </a:r>
            <a:r>
              <a:rPr lang="de-DE" sz="3200" dirty="0"/>
              <a:t>-promoter </a:t>
            </a:r>
            <a:r>
              <a:rPr lang="de-DE" sz="3200" dirty="0" err="1" smtClean="0"/>
              <a:t>interactions</a:t>
            </a:r>
            <a:endParaRPr lang="de-DE" sz="3200" dirty="0"/>
          </a:p>
          <a:p>
            <a:pPr algn="ctr"/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b="0" dirty="0" err="1" smtClean="0"/>
              <a:t>Collaboration</a:t>
            </a:r>
            <a:r>
              <a:rPr lang="de-DE" b="0" dirty="0" smtClean="0"/>
              <a:t> </a:t>
            </a:r>
            <a:r>
              <a:rPr lang="de-DE" b="0" dirty="0" err="1" smtClean="0"/>
              <a:t>with</a:t>
            </a:r>
            <a:r>
              <a:rPr lang="de-DE" b="0" dirty="0" smtClean="0"/>
              <a:t> Patrick Cramer </a:t>
            </a:r>
            <a:r>
              <a:rPr lang="de-DE" b="0" dirty="0" err="1" smtClean="0"/>
              <a:t>and</a:t>
            </a:r>
            <a:r>
              <a:rPr lang="de-DE" b="0" dirty="0" smtClean="0"/>
              <a:t> Ania </a:t>
            </a:r>
            <a:r>
              <a:rPr lang="de-DE" b="0" dirty="0" err="1" smtClean="0"/>
              <a:t>Sawicka</a:t>
            </a:r>
            <a:r>
              <a:rPr lang="de-DE" b="0" dirty="0" smtClean="0"/>
              <a:t>, MPI BPC</a:t>
            </a:r>
            <a:endParaRPr lang="de-DE" b="0" dirty="0"/>
          </a:p>
        </p:txBody>
      </p:sp>
      <p:cxnSp>
        <p:nvCxnSpPr>
          <p:cNvPr id="105" name="Gerade Verbindung 51"/>
          <p:cNvCxnSpPr/>
          <p:nvPr/>
        </p:nvCxnSpPr>
        <p:spPr>
          <a:xfrm>
            <a:off x="1620076" y="4774531"/>
            <a:ext cx="480315" cy="282255"/>
          </a:xfrm>
          <a:prstGeom prst="line">
            <a:avLst/>
          </a:prstGeom>
          <a:noFill/>
          <a:ln w="19050" cap="flat" cmpd="sng" algn="ctr">
            <a:solidFill>
              <a:srgbClr val="FF5DD5"/>
            </a:solidFill>
            <a:prstDash val="solid"/>
          </a:ln>
          <a:effectLst/>
        </p:spPr>
      </p:cxnSp>
      <p:cxnSp>
        <p:nvCxnSpPr>
          <p:cNvPr id="106" name="Gerade Verbindung 26"/>
          <p:cNvCxnSpPr/>
          <p:nvPr/>
        </p:nvCxnSpPr>
        <p:spPr>
          <a:xfrm>
            <a:off x="4684877" y="5239908"/>
            <a:ext cx="3988927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7" name="Gerade Verbindung 24"/>
          <p:cNvCxnSpPr/>
          <p:nvPr/>
        </p:nvCxnSpPr>
        <p:spPr>
          <a:xfrm>
            <a:off x="757244" y="5243160"/>
            <a:ext cx="1719706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0" name="Gerade Verbindung mit Pfeil 10"/>
          <p:cNvCxnSpPr>
            <a:stCxn id="111" idx="0"/>
          </p:cNvCxnSpPr>
          <p:nvPr/>
        </p:nvCxnSpPr>
        <p:spPr>
          <a:xfrm flipV="1">
            <a:off x="7029486" y="5241044"/>
            <a:ext cx="62794" cy="91081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11" name="Textfeld 11"/>
          <p:cNvSpPr txBox="1"/>
          <p:nvPr/>
        </p:nvSpPr>
        <p:spPr>
          <a:xfrm>
            <a:off x="6318619" y="6151856"/>
            <a:ext cx="1421733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000" dirty="0" smtClean="0">
                <a:solidFill>
                  <a:prstClr val="black"/>
                </a:solidFill>
                <a:latin typeface="Calibri"/>
                <a:cs typeface="+mn-cs"/>
              </a:rPr>
              <a:t>poly(A)-site</a:t>
            </a:r>
            <a:endParaRPr lang="en-GB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2" name="Textfeld 12"/>
          <p:cNvSpPr txBox="1"/>
          <p:nvPr/>
        </p:nvSpPr>
        <p:spPr>
          <a:xfrm>
            <a:off x="623023" y="5405503"/>
            <a:ext cx="1338828" cy="514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0036A2"/>
                </a:solidFill>
                <a:latin typeface="Calibri"/>
                <a:cs typeface="+mn-cs"/>
              </a:rPr>
              <a:t>Promoter</a:t>
            </a:r>
            <a:br>
              <a:rPr lang="en-GB" sz="1800" dirty="0" smtClean="0">
                <a:solidFill>
                  <a:srgbClr val="0036A2"/>
                </a:solidFill>
                <a:latin typeface="Calibri"/>
                <a:cs typeface="+mn-cs"/>
              </a:rPr>
            </a:br>
            <a:r>
              <a:rPr lang="en-GB" sz="1800" dirty="0" smtClean="0">
                <a:solidFill>
                  <a:srgbClr val="0036A2"/>
                </a:solidFill>
                <a:latin typeface="Calibri"/>
                <a:cs typeface="+mn-cs"/>
              </a:rPr>
              <a:t>from library</a:t>
            </a:r>
            <a:endParaRPr lang="en-GB" sz="1800" dirty="0">
              <a:solidFill>
                <a:srgbClr val="0036A2"/>
              </a:solidFill>
              <a:latin typeface="Calibri"/>
              <a:cs typeface="+mn-cs"/>
            </a:endParaRPr>
          </a:p>
        </p:txBody>
      </p:sp>
      <p:sp>
        <p:nvSpPr>
          <p:cNvPr id="113" name="Textfeld 13"/>
          <p:cNvSpPr txBox="1"/>
          <p:nvPr/>
        </p:nvSpPr>
        <p:spPr>
          <a:xfrm>
            <a:off x="7214019" y="5428691"/>
            <a:ext cx="1338828" cy="514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FF0000"/>
                </a:solidFill>
                <a:latin typeface="Calibri"/>
                <a:cs typeface="+mn-cs"/>
              </a:rPr>
              <a:t>Enhancer</a:t>
            </a:r>
            <a:br>
              <a:rPr lang="en-GB" sz="1800" dirty="0" smtClean="0">
                <a:solidFill>
                  <a:srgbClr val="FF0000"/>
                </a:solidFill>
                <a:latin typeface="Calibri"/>
                <a:cs typeface="+mn-cs"/>
              </a:rPr>
            </a:br>
            <a:r>
              <a:rPr lang="en-GB" sz="1800" dirty="0" smtClean="0">
                <a:solidFill>
                  <a:srgbClr val="FF0000"/>
                </a:solidFill>
                <a:latin typeface="Calibri"/>
                <a:cs typeface="+mn-cs"/>
              </a:rPr>
              <a:t>from library</a:t>
            </a:r>
            <a:endParaRPr lang="en-GB" sz="1800" dirty="0">
              <a:solidFill>
                <a:srgbClr val="FF0000"/>
              </a:solidFill>
              <a:latin typeface="Calibri"/>
              <a:cs typeface="+mn-cs"/>
            </a:endParaRPr>
          </a:p>
        </p:txBody>
      </p:sp>
      <p:cxnSp>
        <p:nvCxnSpPr>
          <p:cNvPr id="114" name="Gewinkelte Verbindung 17"/>
          <p:cNvCxnSpPr/>
          <p:nvPr/>
        </p:nvCxnSpPr>
        <p:spPr>
          <a:xfrm rot="5400000" flipH="1" flipV="1">
            <a:off x="1909130" y="4824215"/>
            <a:ext cx="264183" cy="333434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15" name="Freihandform 21"/>
          <p:cNvSpPr/>
          <p:nvPr/>
        </p:nvSpPr>
        <p:spPr>
          <a:xfrm>
            <a:off x="2476950" y="4990932"/>
            <a:ext cx="2420241" cy="252228"/>
          </a:xfrm>
          <a:custGeom>
            <a:avLst/>
            <a:gdLst>
              <a:gd name="connsiteX0" fmla="*/ 0 w 1455174"/>
              <a:gd name="connsiteY0" fmla="*/ 157316 h 157316"/>
              <a:gd name="connsiteX1" fmla="*/ 737419 w 1455174"/>
              <a:gd name="connsiteY1" fmla="*/ 0 h 157316"/>
              <a:gd name="connsiteX2" fmla="*/ 1455174 w 1455174"/>
              <a:gd name="connsiteY2" fmla="*/ 157316 h 1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174" h="157316">
                <a:moveTo>
                  <a:pt x="0" y="157316"/>
                </a:moveTo>
                <a:lnTo>
                  <a:pt x="737419" y="0"/>
                </a:lnTo>
                <a:lnTo>
                  <a:pt x="1455174" y="157316"/>
                </a:ln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hteck 22"/>
          <p:cNvSpPr/>
          <p:nvPr/>
        </p:nvSpPr>
        <p:spPr>
          <a:xfrm>
            <a:off x="4999392" y="5123757"/>
            <a:ext cx="1209755" cy="238167"/>
          </a:xfrm>
          <a:prstGeom prst="rect">
            <a:avLst/>
          </a:prstGeom>
          <a:solidFill>
            <a:srgbClr val="009900"/>
          </a:solidFill>
          <a:ln w="28575" cap="flat" cmpd="sng" algn="ctr">
            <a:solidFill>
              <a:srgbClr val="0099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7" name="Gerade Verbindung 29"/>
          <p:cNvCxnSpPr/>
          <p:nvPr/>
        </p:nvCxnSpPr>
        <p:spPr>
          <a:xfrm flipV="1">
            <a:off x="2476950" y="5242682"/>
            <a:ext cx="2522441" cy="31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lgDash"/>
          </a:ln>
          <a:effectLst/>
        </p:spPr>
      </p:cxnSp>
      <p:sp>
        <p:nvSpPr>
          <p:cNvPr id="118" name="Rechteck 31"/>
          <p:cNvSpPr/>
          <p:nvPr/>
        </p:nvSpPr>
        <p:spPr>
          <a:xfrm>
            <a:off x="5329959" y="4725090"/>
            <a:ext cx="556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009900"/>
                </a:solidFill>
                <a:latin typeface="Calibri"/>
                <a:cs typeface="+mn-cs"/>
              </a:rPr>
              <a:t>GFP</a:t>
            </a:r>
            <a:endParaRPr lang="en-GB" sz="1800" dirty="0">
              <a:solidFill>
                <a:srgbClr val="009900"/>
              </a:solidFill>
              <a:latin typeface="Calibri"/>
              <a:cs typeface="+mn-cs"/>
            </a:endParaRPr>
          </a:p>
        </p:txBody>
      </p:sp>
      <p:sp>
        <p:nvSpPr>
          <p:cNvPr id="119" name="Pfeil nach rechts 33"/>
          <p:cNvSpPr/>
          <p:nvPr/>
        </p:nvSpPr>
        <p:spPr>
          <a:xfrm>
            <a:off x="2011130" y="5525708"/>
            <a:ext cx="387342" cy="190534"/>
          </a:xfrm>
          <a:prstGeom prst="rightArrow">
            <a:avLst/>
          </a:prstGeom>
          <a:solidFill>
            <a:srgbClr val="FF5DD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Pfeil nach rechts 34"/>
          <p:cNvSpPr/>
          <p:nvPr/>
        </p:nvSpPr>
        <p:spPr>
          <a:xfrm flipH="1">
            <a:off x="6602892" y="5561822"/>
            <a:ext cx="336175" cy="118307"/>
          </a:xfrm>
          <a:prstGeom prst="rightArrow">
            <a:avLst/>
          </a:prstGeom>
          <a:solidFill>
            <a:srgbClr val="CC0097"/>
          </a:solidFill>
          <a:ln w="25400" cap="flat" cmpd="sng" algn="ctr">
            <a:solidFill>
              <a:srgbClr val="CC009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Rechteck 35"/>
          <p:cNvSpPr/>
          <p:nvPr/>
        </p:nvSpPr>
        <p:spPr>
          <a:xfrm>
            <a:off x="2830458" y="5620975"/>
            <a:ext cx="3150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FF5DD5"/>
                </a:solidFill>
                <a:latin typeface="Calibri"/>
                <a:cs typeface="+mn-cs"/>
              </a:rPr>
              <a:t>2</a:t>
            </a:r>
            <a:r>
              <a:rPr lang="en-GB" sz="1800" dirty="0" smtClean="0">
                <a:solidFill>
                  <a:srgbClr val="FF5DD5"/>
                </a:solidFill>
                <a:latin typeface="Calibri"/>
                <a:cs typeface="+mn-cs"/>
                <a:sym typeface="Symbol"/>
              </a:rPr>
              <a:t>50 </a:t>
            </a:r>
            <a:r>
              <a:rPr lang="en-GB" sz="1800" dirty="0" err="1" smtClean="0">
                <a:solidFill>
                  <a:srgbClr val="FF5DD5"/>
                </a:solidFill>
                <a:latin typeface="Calibri"/>
                <a:cs typeface="+mn-cs"/>
                <a:sym typeface="Symbol"/>
              </a:rPr>
              <a:t>bp</a:t>
            </a:r>
            <a:r>
              <a:rPr lang="en-GB" sz="1800" dirty="0" smtClean="0">
                <a:solidFill>
                  <a:srgbClr val="FF5DD5"/>
                </a:solidFill>
                <a:latin typeface="Calibri"/>
                <a:cs typeface="+mn-cs"/>
                <a:sym typeface="Symbol"/>
              </a:rPr>
              <a:t> </a:t>
            </a:r>
            <a:r>
              <a:rPr lang="en-GB" sz="1800" dirty="0" smtClean="0">
                <a:solidFill>
                  <a:srgbClr val="FF5DD5"/>
                </a:solidFill>
                <a:latin typeface="Calibri"/>
                <a:cs typeface="+mn-cs"/>
              </a:rPr>
              <a:t>paired-end sequenced</a:t>
            </a:r>
          </a:p>
        </p:txBody>
      </p:sp>
      <p:cxnSp>
        <p:nvCxnSpPr>
          <p:cNvPr id="122" name="Gerade Verbindung 37"/>
          <p:cNvCxnSpPr>
            <a:stCxn id="119" idx="3"/>
            <a:endCxn id="120" idx="3"/>
          </p:cNvCxnSpPr>
          <p:nvPr/>
        </p:nvCxnSpPr>
        <p:spPr>
          <a:xfrm>
            <a:off x="2398472" y="5620975"/>
            <a:ext cx="4204420" cy="1"/>
          </a:xfrm>
          <a:prstGeom prst="line">
            <a:avLst/>
          </a:prstGeom>
          <a:noFill/>
          <a:ln w="19050" cap="flat" cmpd="sng" algn="ctr">
            <a:solidFill>
              <a:srgbClr val="FF5DD5"/>
            </a:solidFill>
            <a:prstDash val="dash"/>
          </a:ln>
          <a:effectLst/>
        </p:spPr>
      </p:cxnSp>
      <p:cxnSp>
        <p:nvCxnSpPr>
          <p:cNvPr id="123" name="Gerade Verbindung 25"/>
          <p:cNvCxnSpPr/>
          <p:nvPr/>
        </p:nvCxnSpPr>
        <p:spPr>
          <a:xfrm flipH="1">
            <a:off x="3376347" y="4859359"/>
            <a:ext cx="381067" cy="52974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4" name="Parallelogramm 15"/>
          <p:cNvSpPr/>
          <p:nvPr/>
        </p:nvSpPr>
        <p:spPr>
          <a:xfrm>
            <a:off x="3403832" y="4833634"/>
            <a:ext cx="476334" cy="557375"/>
          </a:xfrm>
          <a:prstGeom prst="parallelogram">
            <a:avLst>
              <a:gd name="adj" fmla="val 81602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5" name="Gerade Verbindung 32"/>
          <p:cNvCxnSpPr/>
          <p:nvPr/>
        </p:nvCxnSpPr>
        <p:spPr>
          <a:xfrm flipH="1">
            <a:off x="3484621" y="4861264"/>
            <a:ext cx="381067" cy="52974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144" name="Group 143"/>
          <p:cNvGrpSpPr/>
          <p:nvPr/>
        </p:nvGrpSpPr>
        <p:grpSpPr>
          <a:xfrm>
            <a:off x="1350537" y="5123757"/>
            <a:ext cx="1003890" cy="238167"/>
            <a:chOff x="1350537" y="4784432"/>
            <a:chExt cx="1003890" cy="238167"/>
          </a:xfrm>
        </p:grpSpPr>
        <p:sp>
          <p:nvSpPr>
            <p:cNvPr id="108" name="Rechteck 6"/>
            <p:cNvSpPr/>
            <p:nvPr/>
          </p:nvSpPr>
          <p:spPr>
            <a:xfrm>
              <a:off x="1350537" y="4784432"/>
              <a:ext cx="666868" cy="238167"/>
            </a:xfrm>
            <a:prstGeom prst="rect">
              <a:avLst/>
            </a:prstGeom>
            <a:solidFill>
              <a:srgbClr val="0036A2"/>
            </a:solid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Rechteck 44"/>
            <p:cNvSpPr/>
            <p:nvPr/>
          </p:nvSpPr>
          <p:spPr>
            <a:xfrm>
              <a:off x="2207276" y="4784432"/>
              <a:ext cx="147151" cy="238167"/>
            </a:xfrm>
            <a:prstGeom prst="rect">
              <a:avLst/>
            </a:prstGeom>
            <a:pattFill prst="wdUpDiag">
              <a:fgClr>
                <a:srgbClr val="0036A2"/>
              </a:fgClr>
              <a:bgClr>
                <a:sysClr val="window" lastClr="FFFFFF"/>
              </a:bgClr>
            </a:patt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hteck 45"/>
            <p:cNvSpPr/>
            <p:nvPr/>
          </p:nvSpPr>
          <p:spPr>
            <a:xfrm>
              <a:off x="2026141" y="4784432"/>
              <a:ext cx="147151" cy="238167"/>
            </a:xfrm>
            <a:prstGeom prst="rect">
              <a:avLst/>
            </a:prstGeom>
            <a:solidFill>
              <a:srgbClr val="FF5DD5"/>
            </a:solidFill>
            <a:ln w="28575" cap="flat" cmpd="sng" algn="ctr">
              <a:solidFill>
                <a:srgbClr val="FF5DD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602892" y="5112321"/>
            <a:ext cx="1263998" cy="256401"/>
            <a:chOff x="6602892" y="4772996"/>
            <a:chExt cx="1263998" cy="256401"/>
          </a:xfrm>
        </p:grpSpPr>
        <p:sp>
          <p:nvSpPr>
            <p:cNvPr id="109" name="Rechteck 8"/>
            <p:cNvSpPr/>
            <p:nvPr/>
          </p:nvSpPr>
          <p:spPr>
            <a:xfrm>
              <a:off x="7200022" y="4772996"/>
              <a:ext cx="666868" cy="238167"/>
            </a:xfrm>
            <a:prstGeom prst="rect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Rechteck 46"/>
            <p:cNvSpPr/>
            <p:nvPr/>
          </p:nvSpPr>
          <p:spPr>
            <a:xfrm>
              <a:off x="6602892" y="4777636"/>
              <a:ext cx="147151" cy="251761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ysClr val="window" lastClr="FFFFFF"/>
              </a:bgClr>
            </a:pattFill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Rechteck 49"/>
            <p:cNvSpPr/>
            <p:nvPr/>
          </p:nvSpPr>
          <p:spPr>
            <a:xfrm>
              <a:off x="6780095" y="4784432"/>
              <a:ext cx="147151" cy="238167"/>
            </a:xfrm>
            <a:prstGeom prst="rect">
              <a:avLst/>
            </a:prstGeom>
            <a:solidFill>
              <a:srgbClr val="CC0097"/>
            </a:solidFill>
            <a:ln w="28575" cap="flat" cmpd="sng" algn="ctr">
              <a:solidFill>
                <a:srgbClr val="CC009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0" name="Textfeld 27"/>
          <p:cNvSpPr txBox="1"/>
          <p:nvPr/>
        </p:nvSpPr>
        <p:spPr>
          <a:xfrm>
            <a:off x="3249833" y="4409653"/>
            <a:ext cx="1546667" cy="352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prstClr val="black"/>
                </a:solidFill>
                <a:latin typeface="Calibri"/>
                <a:cs typeface="+mn-cs"/>
                <a:sym typeface="Symbol"/>
              </a:rPr>
              <a:t></a:t>
            </a:r>
            <a:r>
              <a:rPr lang="en-GB" sz="1800" dirty="0" smtClean="0">
                <a:solidFill>
                  <a:prstClr val="black"/>
                </a:solidFill>
                <a:latin typeface="Calibri"/>
                <a:cs typeface="+mn-cs"/>
              </a:rPr>
              <a:t>10kbp intron</a:t>
            </a:r>
            <a:endParaRPr lang="en-GB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1" name="Textfeld 36"/>
          <p:cNvSpPr txBox="1"/>
          <p:nvPr/>
        </p:nvSpPr>
        <p:spPr>
          <a:xfrm>
            <a:off x="7069859" y="4311022"/>
            <a:ext cx="1159293" cy="352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CC0097"/>
                </a:solidFill>
                <a:latin typeface="Calibri"/>
                <a:cs typeface="+mn-cs"/>
              </a:rPr>
              <a:t>3’ priming</a:t>
            </a:r>
            <a:endParaRPr lang="en-GB" sz="1800" dirty="0">
              <a:solidFill>
                <a:srgbClr val="CC0097"/>
              </a:solidFill>
              <a:latin typeface="Calibri"/>
              <a:cs typeface="+mn-cs"/>
            </a:endParaRPr>
          </a:p>
        </p:txBody>
      </p:sp>
      <p:sp>
        <p:nvSpPr>
          <p:cNvPr id="132" name="Textfeld 42"/>
          <p:cNvSpPr txBox="1"/>
          <p:nvPr/>
        </p:nvSpPr>
        <p:spPr>
          <a:xfrm>
            <a:off x="395536" y="4299533"/>
            <a:ext cx="1159293" cy="352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FF5DD5"/>
                </a:solidFill>
                <a:latin typeface="Calibri"/>
                <a:cs typeface="+mn-cs"/>
              </a:rPr>
              <a:t>5’ priming</a:t>
            </a:r>
            <a:endParaRPr lang="en-GB" sz="1800" dirty="0">
              <a:solidFill>
                <a:srgbClr val="FF5DD5"/>
              </a:solidFill>
              <a:latin typeface="Calibri"/>
              <a:cs typeface="+mn-cs"/>
            </a:endParaRPr>
          </a:p>
        </p:txBody>
      </p:sp>
      <p:sp>
        <p:nvSpPr>
          <p:cNvPr id="133" name="Textfeld 43"/>
          <p:cNvSpPr txBox="1"/>
          <p:nvPr/>
        </p:nvSpPr>
        <p:spPr>
          <a:xfrm>
            <a:off x="6142030" y="4026740"/>
            <a:ext cx="853044" cy="514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FF0000"/>
                </a:solidFill>
                <a:latin typeface="Calibri"/>
                <a:cs typeface="+mn-cs"/>
              </a:rPr>
              <a:t>unique</a:t>
            </a:r>
          </a:p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FF0000"/>
                </a:solidFill>
                <a:latin typeface="Calibri"/>
                <a:cs typeface="+mn-cs"/>
              </a:rPr>
              <a:t>tag</a:t>
            </a:r>
            <a:endParaRPr lang="en-GB" sz="1800" dirty="0">
              <a:solidFill>
                <a:srgbClr val="FF0000"/>
              </a:solidFill>
              <a:latin typeface="Calibri"/>
              <a:cs typeface="+mn-cs"/>
            </a:endParaRPr>
          </a:p>
        </p:txBody>
      </p:sp>
      <p:cxnSp>
        <p:nvCxnSpPr>
          <p:cNvPr id="134" name="Gerade Verbindung 4"/>
          <p:cNvCxnSpPr/>
          <p:nvPr/>
        </p:nvCxnSpPr>
        <p:spPr>
          <a:xfrm>
            <a:off x="6602892" y="4632071"/>
            <a:ext cx="34910" cy="38325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35" name="Gerade Verbindung 47"/>
          <p:cNvCxnSpPr/>
          <p:nvPr/>
        </p:nvCxnSpPr>
        <p:spPr>
          <a:xfrm flipH="1">
            <a:off x="6983749" y="4772502"/>
            <a:ext cx="549707" cy="285368"/>
          </a:xfrm>
          <a:prstGeom prst="line">
            <a:avLst/>
          </a:prstGeom>
          <a:noFill/>
          <a:ln w="19050" cap="flat" cmpd="sng" algn="ctr">
            <a:solidFill>
              <a:srgbClr val="CC0097"/>
            </a:solidFill>
            <a:prstDash val="solid"/>
          </a:ln>
          <a:effectLst/>
        </p:spPr>
      </p:cxnSp>
      <p:cxnSp>
        <p:nvCxnSpPr>
          <p:cNvPr id="136" name="Gerade Verbindung 48"/>
          <p:cNvCxnSpPr/>
          <p:nvPr/>
        </p:nvCxnSpPr>
        <p:spPr>
          <a:xfrm flipH="1">
            <a:off x="2329949" y="4640393"/>
            <a:ext cx="147002" cy="382251"/>
          </a:xfrm>
          <a:prstGeom prst="line">
            <a:avLst/>
          </a:prstGeom>
          <a:noFill/>
          <a:ln w="19050" cap="flat" cmpd="sng" algn="ctr">
            <a:solidFill>
              <a:srgbClr val="0039AC"/>
            </a:solidFill>
            <a:prstDash val="solid"/>
          </a:ln>
          <a:effectLst/>
        </p:spPr>
      </p:cxnSp>
      <p:sp>
        <p:nvSpPr>
          <p:cNvPr id="137" name="Textfeld 50"/>
          <p:cNvSpPr txBox="1"/>
          <p:nvPr/>
        </p:nvSpPr>
        <p:spPr>
          <a:xfrm>
            <a:off x="2071571" y="4052756"/>
            <a:ext cx="853044" cy="514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0039AC"/>
                </a:solidFill>
                <a:latin typeface="Calibri"/>
                <a:cs typeface="+mn-cs"/>
              </a:rPr>
              <a:t>unique</a:t>
            </a:r>
          </a:p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0039AC"/>
                </a:solidFill>
                <a:latin typeface="Calibri"/>
                <a:cs typeface="+mn-cs"/>
              </a:rPr>
              <a:t>tag</a:t>
            </a:r>
            <a:endParaRPr lang="en-GB" sz="1800" dirty="0">
              <a:solidFill>
                <a:srgbClr val="0039AC"/>
              </a:solidFill>
              <a:latin typeface="Calibri"/>
              <a:cs typeface="+mn-cs"/>
            </a:endParaRPr>
          </a:p>
        </p:txBody>
      </p:sp>
      <p:sp>
        <p:nvSpPr>
          <p:cNvPr id="142" name="Rounded Rectangle 141"/>
          <p:cNvSpPr/>
          <p:nvPr/>
        </p:nvSpPr>
        <p:spPr bwMode="auto">
          <a:xfrm>
            <a:off x="323528" y="3882724"/>
            <a:ext cx="8496944" cy="2736304"/>
          </a:xfrm>
          <a:prstGeom prst="roundRect">
            <a:avLst>
              <a:gd name="adj" fmla="val 7101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796840" y="619659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Constructs on plasmids</a:t>
            </a:r>
            <a:endParaRPr lang="en-US" sz="2000" b="0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971600" y="2924944"/>
            <a:ext cx="360040" cy="94151"/>
            <a:chOff x="1350537" y="4784432"/>
            <a:chExt cx="1003890" cy="238167"/>
          </a:xfrm>
        </p:grpSpPr>
        <p:sp>
          <p:nvSpPr>
            <p:cNvPr id="146" name="Rechteck 6"/>
            <p:cNvSpPr/>
            <p:nvPr/>
          </p:nvSpPr>
          <p:spPr>
            <a:xfrm>
              <a:off x="1350537" y="4784432"/>
              <a:ext cx="666868" cy="238167"/>
            </a:xfrm>
            <a:prstGeom prst="rect">
              <a:avLst/>
            </a:prstGeom>
            <a:solidFill>
              <a:srgbClr val="0036A2"/>
            </a:solid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Rechteck 44"/>
            <p:cNvSpPr/>
            <p:nvPr/>
          </p:nvSpPr>
          <p:spPr>
            <a:xfrm>
              <a:off x="2207276" y="4784432"/>
              <a:ext cx="147151" cy="238167"/>
            </a:xfrm>
            <a:prstGeom prst="rect">
              <a:avLst/>
            </a:prstGeom>
            <a:pattFill prst="wdUpDiag">
              <a:fgClr>
                <a:srgbClr val="0036A2"/>
              </a:fgClr>
              <a:bgClr>
                <a:sysClr val="window" lastClr="FFFFFF"/>
              </a:bgClr>
            </a:patt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Rechteck 45"/>
            <p:cNvSpPr/>
            <p:nvPr/>
          </p:nvSpPr>
          <p:spPr>
            <a:xfrm>
              <a:off x="2026141" y="4784432"/>
              <a:ext cx="147151" cy="238167"/>
            </a:xfrm>
            <a:prstGeom prst="rect">
              <a:avLst/>
            </a:prstGeom>
            <a:solidFill>
              <a:srgbClr val="FF5DD5"/>
            </a:solidFill>
            <a:ln w="28575" cap="flat" cmpd="sng" algn="ctr">
              <a:solidFill>
                <a:srgbClr val="FF5DD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124000" y="3077344"/>
            <a:ext cx="360040" cy="94151"/>
            <a:chOff x="1350537" y="4784432"/>
            <a:chExt cx="1003890" cy="238167"/>
          </a:xfrm>
        </p:grpSpPr>
        <p:sp>
          <p:nvSpPr>
            <p:cNvPr id="150" name="Rechteck 6"/>
            <p:cNvSpPr/>
            <p:nvPr/>
          </p:nvSpPr>
          <p:spPr>
            <a:xfrm>
              <a:off x="1350537" y="4784432"/>
              <a:ext cx="666868" cy="238167"/>
            </a:xfrm>
            <a:prstGeom prst="rect">
              <a:avLst/>
            </a:prstGeom>
            <a:solidFill>
              <a:srgbClr val="0036A2"/>
            </a:solid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Rechteck 44"/>
            <p:cNvSpPr/>
            <p:nvPr/>
          </p:nvSpPr>
          <p:spPr>
            <a:xfrm>
              <a:off x="2207276" y="4784432"/>
              <a:ext cx="147151" cy="238167"/>
            </a:xfrm>
            <a:prstGeom prst="rect">
              <a:avLst/>
            </a:prstGeom>
            <a:pattFill prst="wdUpDiag">
              <a:fgClr>
                <a:srgbClr val="0036A2"/>
              </a:fgClr>
              <a:bgClr>
                <a:sysClr val="window" lastClr="FFFFFF"/>
              </a:bgClr>
            </a:patt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Rechteck 45"/>
            <p:cNvSpPr/>
            <p:nvPr/>
          </p:nvSpPr>
          <p:spPr>
            <a:xfrm>
              <a:off x="2026141" y="4784432"/>
              <a:ext cx="147151" cy="238167"/>
            </a:xfrm>
            <a:prstGeom prst="rect">
              <a:avLst/>
            </a:prstGeom>
            <a:solidFill>
              <a:srgbClr val="FF5DD5"/>
            </a:solidFill>
            <a:ln w="28575" cap="flat" cmpd="sng" algn="ctr">
              <a:solidFill>
                <a:srgbClr val="FF5DD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547664" y="2996952"/>
            <a:ext cx="360040" cy="94151"/>
            <a:chOff x="1350537" y="4784432"/>
            <a:chExt cx="1003890" cy="238167"/>
          </a:xfrm>
        </p:grpSpPr>
        <p:sp>
          <p:nvSpPr>
            <p:cNvPr id="154" name="Rechteck 6"/>
            <p:cNvSpPr/>
            <p:nvPr/>
          </p:nvSpPr>
          <p:spPr>
            <a:xfrm>
              <a:off x="1350537" y="4784432"/>
              <a:ext cx="666868" cy="238167"/>
            </a:xfrm>
            <a:prstGeom prst="rect">
              <a:avLst/>
            </a:prstGeom>
            <a:solidFill>
              <a:srgbClr val="0036A2"/>
            </a:solid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hteck 44"/>
            <p:cNvSpPr/>
            <p:nvPr/>
          </p:nvSpPr>
          <p:spPr>
            <a:xfrm>
              <a:off x="2207276" y="4784432"/>
              <a:ext cx="147151" cy="238167"/>
            </a:xfrm>
            <a:prstGeom prst="rect">
              <a:avLst/>
            </a:prstGeom>
            <a:pattFill prst="wdUpDiag">
              <a:fgClr>
                <a:srgbClr val="0036A2"/>
              </a:fgClr>
              <a:bgClr>
                <a:sysClr val="window" lastClr="FFFFFF"/>
              </a:bgClr>
            </a:patt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Rechteck 45"/>
            <p:cNvSpPr/>
            <p:nvPr/>
          </p:nvSpPr>
          <p:spPr>
            <a:xfrm>
              <a:off x="2026141" y="4784432"/>
              <a:ext cx="147151" cy="238167"/>
            </a:xfrm>
            <a:prstGeom prst="rect">
              <a:avLst/>
            </a:prstGeom>
            <a:solidFill>
              <a:srgbClr val="FF5DD5"/>
            </a:solidFill>
            <a:ln w="28575" cap="flat" cmpd="sng" algn="ctr">
              <a:solidFill>
                <a:srgbClr val="FF5DD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106464" y="2852936"/>
            <a:ext cx="360040" cy="94151"/>
            <a:chOff x="1350537" y="4784432"/>
            <a:chExt cx="1003890" cy="238167"/>
          </a:xfrm>
        </p:grpSpPr>
        <p:sp>
          <p:nvSpPr>
            <p:cNvPr id="158" name="Rechteck 6"/>
            <p:cNvSpPr/>
            <p:nvPr/>
          </p:nvSpPr>
          <p:spPr>
            <a:xfrm>
              <a:off x="1350537" y="4784432"/>
              <a:ext cx="666868" cy="238167"/>
            </a:xfrm>
            <a:prstGeom prst="rect">
              <a:avLst/>
            </a:prstGeom>
            <a:solidFill>
              <a:srgbClr val="0036A2"/>
            </a:solid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Rechteck 44"/>
            <p:cNvSpPr/>
            <p:nvPr/>
          </p:nvSpPr>
          <p:spPr>
            <a:xfrm>
              <a:off x="2207276" y="4784432"/>
              <a:ext cx="147151" cy="238167"/>
            </a:xfrm>
            <a:prstGeom prst="rect">
              <a:avLst/>
            </a:prstGeom>
            <a:pattFill prst="wdUpDiag">
              <a:fgClr>
                <a:srgbClr val="0036A2"/>
              </a:fgClr>
              <a:bgClr>
                <a:sysClr val="window" lastClr="FFFFFF"/>
              </a:bgClr>
            </a:patt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0" name="Rechteck 45"/>
            <p:cNvSpPr/>
            <p:nvPr/>
          </p:nvSpPr>
          <p:spPr>
            <a:xfrm>
              <a:off x="2026141" y="4784432"/>
              <a:ext cx="147151" cy="238167"/>
            </a:xfrm>
            <a:prstGeom prst="rect">
              <a:avLst/>
            </a:prstGeom>
            <a:solidFill>
              <a:srgbClr val="FF5DD5"/>
            </a:solidFill>
            <a:ln w="28575" cap="flat" cmpd="sng" algn="ctr">
              <a:solidFill>
                <a:srgbClr val="FF5DD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1619672" y="2708920"/>
            <a:ext cx="360040" cy="94151"/>
            <a:chOff x="1350537" y="4784432"/>
            <a:chExt cx="1003890" cy="238167"/>
          </a:xfrm>
        </p:grpSpPr>
        <p:sp>
          <p:nvSpPr>
            <p:cNvPr id="162" name="Rechteck 6"/>
            <p:cNvSpPr/>
            <p:nvPr/>
          </p:nvSpPr>
          <p:spPr>
            <a:xfrm>
              <a:off x="1350537" y="4784432"/>
              <a:ext cx="666868" cy="238167"/>
            </a:xfrm>
            <a:prstGeom prst="rect">
              <a:avLst/>
            </a:prstGeom>
            <a:solidFill>
              <a:srgbClr val="0036A2"/>
            </a:solid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3" name="Rechteck 44"/>
            <p:cNvSpPr/>
            <p:nvPr/>
          </p:nvSpPr>
          <p:spPr>
            <a:xfrm>
              <a:off x="2207276" y="4784432"/>
              <a:ext cx="147151" cy="238167"/>
            </a:xfrm>
            <a:prstGeom prst="rect">
              <a:avLst/>
            </a:prstGeom>
            <a:pattFill prst="wdUpDiag">
              <a:fgClr>
                <a:srgbClr val="0036A2"/>
              </a:fgClr>
              <a:bgClr>
                <a:sysClr val="window" lastClr="FFFFFF"/>
              </a:bgClr>
            </a:patt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" name="Rechteck 45"/>
            <p:cNvSpPr/>
            <p:nvPr/>
          </p:nvSpPr>
          <p:spPr>
            <a:xfrm>
              <a:off x="2026141" y="4784432"/>
              <a:ext cx="147151" cy="238167"/>
            </a:xfrm>
            <a:prstGeom prst="rect">
              <a:avLst/>
            </a:prstGeom>
            <a:solidFill>
              <a:srgbClr val="FF5DD5"/>
            </a:solidFill>
            <a:ln w="28575" cap="flat" cmpd="sng" algn="ctr">
              <a:solidFill>
                <a:srgbClr val="FF5DD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115616" y="2780928"/>
            <a:ext cx="360040" cy="94151"/>
            <a:chOff x="1350537" y="4784432"/>
            <a:chExt cx="1003890" cy="238167"/>
          </a:xfrm>
        </p:grpSpPr>
        <p:sp>
          <p:nvSpPr>
            <p:cNvPr id="166" name="Rechteck 6"/>
            <p:cNvSpPr/>
            <p:nvPr/>
          </p:nvSpPr>
          <p:spPr>
            <a:xfrm>
              <a:off x="1350537" y="4784432"/>
              <a:ext cx="666868" cy="238167"/>
            </a:xfrm>
            <a:prstGeom prst="rect">
              <a:avLst/>
            </a:prstGeom>
            <a:solidFill>
              <a:srgbClr val="0036A2"/>
            </a:solid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7" name="Rechteck 44"/>
            <p:cNvSpPr/>
            <p:nvPr/>
          </p:nvSpPr>
          <p:spPr>
            <a:xfrm>
              <a:off x="2207276" y="4784432"/>
              <a:ext cx="147151" cy="238167"/>
            </a:xfrm>
            <a:prstGeom prst="rect">
              <a:avLst/>
            </a:prstGeom>
            <a:pattFill prst="wdUpDiag">
              <a:fgClr>
                <a:srgbClr val="0036A2"/>
              </a:fgClr>
              <a:bgClr>
                <a:sysClr val="window" lastClr="FFFFFF"/>
              </a:bgClr>
            </a:patt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8" name="Rechteck 45"/>
            <p:cNvSpPr/>
            <p:nvPr/>
          </p:nvSpPr>
          <p:spPr>
            <a:xfrm>
              <a:off x="2026141" y="4784432"/>
              <a:ext cx="147151" cy="238167"/>
            </a:xfrm>
            <a:prstGeom prst="rect">
              <a:avLst/>
            </a:prstGeom>
            <a:solidFill>
              <a:srgbClr val="FF5DD5"/>
            </a:solidFill>
            <a:ln w="28575" cap="flat" cmpd="sng" algn="ctr">
              <a:solidFill>
                <a:srgbClr val="FF5DD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259632" y="2564904"/>
            <a:ext cx="360040" cy="94151"/>
            <a:chOff x="1350537" y="4784432"/>
            <a:chExt cx="1003890" cy="238167"/>
          </a:xfrm>
        </p:grpSpPr>
        <p:sp>
          <p:nvSpPr>
            <p:cNvPr id="170" name="Rechteck 6"/>
            <p:cNvSpPr/>
            <p:nvPr/>
          </p:nvSpPr>
          <p:spPr>
            <a:xfrm>
              <a:off x="1350537" y="4784432"/>
              <a:ext cx="666868" cy="238167"/>
            </a:xfrm>
            <a:prstGeom prst="rect">
              <a:avLst/>
            </a:prstGeom>
            <a:solidFill>
              <a:srgbClr val="0036A2"/>
            </a:solid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1" name="Rechteck 44"/>
            <p:cNvSpPr/>
            <p:nvPr/>
          </p:nvSpPr>
          <p:spPr>
            <a:xfrm>
              <a:off x="2207276" y="4784432"/>
              <a:ext cx="147151" cy="238167"/>
            </a:xfrm>
            <a:prstGeom prst="rect">
              <a:avLst/>
            </a:prstGeom>
            <a:pattFill prst="wdUpDiag">
              <a:fgClr>
                <a:srgbClr val="0036A2"/>
              </a:fgClr>
              <a:bgClr>
                <a:sysClr val="window" lastClr="FFFFFF"/>
              </a:bgClr>
            </a:patt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2" name="Rechteck 45"/>
            <p:cNvSpPr/>
            <p:nvPr/>
          </p:nvSpPr>
          <p:spPr>
            <a:xfrm>
              <a:off x="2026141" y="4784432"/>
              <a:ext cx="147151" cy="238167"/>
            </a:xfrm>
            <a:prstGeom prst="rect">
              <a:avLst/>
            </a:prstGeom>
            <a:solidFill>
              <a:srgbClr val="FF5DD5"/>
            </a:solidFill>
            <a:ln w="28575" cap="flat" cmpd="sng" algn="ctr">
              <a:solidFill>
                <a:srgbClr val="FF5DD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7268902" y="2725681"/>
            <a:ext cx="738046" cy="72008"/>
            <a:chOff x="6366933" y="2420888"/>
            <a:chExt cx="738046" cy="72008"/>
          </a:xfrm>
        </p:grpSpPr>
        <p:cxnSp>
          <p:nvCxnSpPr>
            <p:cNvPr id="210" name="Gerade Verbindung 26"/>
            <p:cNvCxnSpPr/>
            <p:nvPr/>
          </p:nvCxnSpPr>
          <p:spPr>
            <a:xfrm flipV="1">
              <a:off x="6366933" y="2454752"/>
              <a:ext cx="738046" cy="58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174" name="Group 173"/>
            <p:cNvGrpSpPr/>
            <p:nvPr/>
          </p:nvGrpSpPr>
          <p:grpSpPr>
            <a:xfrm flipV="1">
              <a:off x="6444208" y="2420888"/>
              <a:ext cx="576064" cy="72008"/>
              <a:chOff x="6602892" y="4772996"/>
              <a:chExt cx="1263998" cy="256401"/>
            </a:xfrm>
          </p:grpSpPr>
          <p:sp>
            <p:nvSpPr>
              <p:cNvPr id="175" name="Rechteck 8"/>
              <p:cNvSpPr/>
              <p:nvPr/>
            </p:nvSpPr>
            <p:spPr>
              <a:xfrm>
                <a:off x="7200022" y="4772996"/>
                <a:ext cx="666868" cy="238167"/>
              </a:xfrm>
              <a:prstGeom prst="rect">
                <a:avLst/>
              </a:prstGeom>
              <a:solidFill>
                <a:srgbClr val="FF0000"/>
              </a:solidFill>
              <a:ln w="2857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6" name="Rechteck 46"/>
              <p:cNvSpPr/>
              <p:nvPr/>
            </p:nvSpPr>
            <p:spPr>
              <a:xfrm>
                <a:off x="6602892" y="4777636"/>
                <a:ext cx="147151" cy="251761"/>
              </a:xfrm>
              <a:prstGeom prst="rect">
                <a:avLst/>
              </a:prstGeom>
              <a:pattFill prst="wdUpDiag">
                <a:fgClr>
                  <a:srgbClr val="FF0000"/>
                </a:fgClr>
                <a:bgClr>
                  <a:sysClr val="window" lastClr="FFFFFF"/>
                </a:bgClr>
              </a:pattFill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7" name="Rechteck 49"/>
              <p:cNvSpPr/>
              <p:nvPr/>
            </p:nvSpPr>
            <p:spPr>
              <a:xfrm>
                <a:off x="6780095" y="4784432"/>
                <a:ext cx="147151" cy="238167"/>
              </a:xfrm>
              <a:prstGeom prst="rect">
                <a:avLst/>
              </a:prstGeom>
              <a:solidFill>
                <a:srgbClr val="CC0097"/>
              </a:solidFill>
              <a:ln w="28575" cap="flat" cmpd="sng" algn="ctr">
                <a:solidFill>
                  <a:srgbClr val="CC0097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7421302" y="2878081"/>
            <a:ext cx="738046" cy="72008"/>
            <a:chOff x="6366933" y="2420888"/>
            <a:chExt cx="738046" cy="72008"/>
          </a:xfrm>
        </p:grpSpPr>
        <p:cxnSp>
          <p:nvCxnSpPr>
            <p:cNvPr id="216" name="Gerade Verbindung 26"/>
            <p:cNvCxnSpPr/>
            <p:nvPr/>
          </p:nvCxnSpPr>
          <p:spPr>
            <a:xfrm flipV="1">
              <a:off x="6366933" y="2454752"/>
              <a:ext cx="738046" cy="58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217" name="Group 216"/>
            <p:cNvGrpSpPr/>
            <p:nvPr/>
          </p:nvGrpSpPr>
          <p:grpSpPr>
            <a:xfrm flipV="1">
              <a:off x="6444208" y="2420888"/>
              <a:ext cx="576064" cy="72008"/>
              <a:chOff x="6602892" y="4772996"/>
              <a:chExt cx="1263998" cy="256401"/>
            </a:xfrm>
          </p:grpSpPr>
          <p:sp>
            <p:nvSpPr>
              <p:cNvPr id="218" name="Rechteck 8"/>
              <p:cNvSpPr/>
              <p:nvPr/>
            </p:nvSpPr>
            <p:spPr>
              <a:xfrm>
                <a:off x="7200022" y="4772996"/>
                <a:ext cx="666868" cy="238167"/>
              </a:xfrm>
              <a:prstGeom prst="rect">
                <a:avLst/>
              </a:prstGeom>
              <a:solidFill>
                <a:srgbClr val="FF0000"/>
              </a:solidFill>
              <a:ln w="2857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9" name="Rechteck 46"/>
              <p:cNvSpPr/>
              <p:nvPr/>
            </p:nvSpPr>
            <p:spPr>
              <a:xfrm>
                <a:off x="6602892" y="4777636"/>
                <a:ext cx="147151" cy="251761"/>
              </a:xfrm>
              <a:prstGeom prst="rect">
                <a:avLst/>
              </a:prstGeom>
              <a:pattFill prst="wdUpDiag">
                <a:fgClr>
                  <a:srgbClr val="FF0000"/>
                </a:fgClr>
                <a:bgClr>
                  <a:sysClr val="window" lastClr="FFFFFF"/>
                </a:bgClr>
              </a:pattFill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0" name="Rechteck 49"/>
              <p:cNvSpPr/>
              <p:nvPr/>
            </p:nvSpPr>
            <p:spPr>
              <a:xfrm>
                <a:off x="6780095" y="4784432"/>
                <a:ext cx="147151" cy="238167"/>
              </a:xfrm>
              <a:prstGeom prst="rect">
                <a:avLst/>
              </a:prstGeom>
              <a:solidFill>
                <a:srgbClr val="CC0097"/>
              </a:solidFill>
              <a:ln w="28575" cap="flat" cmpd="sng" algn="ctr">
                <a:solidFill>
                  <a:srgbClr val="CC0097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7573702" y="3030481"/>
            <a:ext cx="738046" cy="72008"/>
            <a:chOff x="6366933" y="2420888"/>
            <a:chExt cx="738046" cy="72008"/>
          </a:xfrm>
        </p:grpSpPr>
        <p:cxnSp>
          <p:nvCxnSpPr>
            <p:cNvPr id="222" name="Gerade Verbindung 26"/>
            <p:cNvCxnSpPr/>
            <p:nvPr/>
          </p:nvCxnSpPr>
          <p:spPr>
            <a:xfrm flipV="1">
              <a:off x="6366933" y="2454752"/>
              <a:ext cx="738046" cy="58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223" name="Group 222"/>
            <p:cNvGrpSpPr/>
            <p:nvPr/>
          </p:nvGrpSpPr>
          <p:grpSpPr>
            <a:xfrm flipV="1">
              <a:off x="6444208" y="2420888"/>
              <a:ext cx="576064" cy="72008"/>
              <a:chOff x="6602892" y="4772996"/>
              <a:chExt cx="1263998" cy="256401"/>
            </a:xfrm>
          </p:grpSpPr>
          <p:sp>
            <p:nvSpPr>
              <p:cNvPr id="224" name="Rechteck 8"/>
              <p:cNvSpPr/>
              <p:nvPr/>
            </p:nvSpPr>
            <p:spPr>
              <a:xfrm>
                <a:off x="7200022" y="4772996"/>
                <a:ext cx="666868" cy="238167"/>
              </a:xfrm>
              <a:prstGeom prst="rect">
                <a:avLst/>
              </a:prstGeom>
              <a:solidFill>
                <a:srgbClr val="FF0000"/>
              </a:solidFill>
              <a:ln w="2857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5" name="Rechteck 46"/>
              <p:cNvSpPr/>
              <p:nvPr/>
            </p:nvSpPr>
            <p:spPr>
              <a:xfrm>
                <a:off x="6602892" y="4777636"/>
                <a:ext cx="147151" cy="251761"/>
              </a:xfrm>
              <a:prstGeom prst="rect">
                <a:avLst/>
              </a:prstGeom>
              <a:pattFill prst="wdUpDiag">
                <a:fgClr>
                  <a:srgbClr val="FF0000"/>
                </a:fgClr>
                <a:bgClr>
                  <a:sysClr val="window" lastClr="FFFFFF"/>
                </a:bgClr>
              </a:pattFill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6" name="Rechteck 49"/>
              <p:cNvSpPr/>
              <p:nvPr/>
            </p:nvSpPr>
            <p:spPr>
              <a:xfrm>
                <a:off x="6780095" y="4784432"/>
                <a:ext cx="147151" cy="238167"/>
              </a:xfrm>
              <a:prstGeom prst="rect">
                <a:avLst/>
              </a:prstGeom>
              <a:solidFill>
                <a:srgbClr val="CC0097"/>
              </a:solidFill>
              <a:ln w="28575" cap="flat" cmpd="sng" algn="ctr">
                <a:solidFill>
                  <a:srgbClr val="CC0097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7218102" y="3149015"/>
            <a:ext cx="738046" cy="72008"/>
            <a:chOff x="6366933" y="2420888"/>
            <a:chExt cx="738046" cy="72008"/>
          </a:xfrm>
        </p:grpSpPr>
        <p:cxnSp>
          <p:nvCxnSpPr>
            <p:cNvPr id="228" name="Gerade Verbindung 26"/>
            <p:cNvCxnSpPr/>
            <p:nvPr/>
          </p:nvCxnSpPr>
          <p:spPr>
            <a:xfrm flipV="1">
              <a:off x="6366933" y="2454752"/>
              <a:ext cx="738046" cy="58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229" name="Group 228"/>
            <p:cNvGrpSpPr/>
            <p:nvPr/>
          </p:nvGrpSpPr>
          <p:grpSpPr>
            <a:xfrm flipV="1">
              <a:off x="6444208" y="2420888"/>
              <a:ext cx="576064" cy="72008"/>
              <a:chOff x="6602892" y="4772996"/>
              <a:chExt cx="1263998" cy="256401"/>
            </a:xfrm>
          </p:grpSpPr>
          <p:sp>
            <p:nvSpPr>
              <p:cNvPr id="230" name="Rechteck 8"/>
              <p:cNvSpPr/>
              <p:nvPr/>
            </p:nvSpPr>
            <p:spPr>
              <a:xfrm>
                <a:off x="7200022" y="4772996"/>
                <a:ext cx="666868" cy="238167"/>
              </a:xfrm>
              <a:prstGeom prst="rect">
                <a:avLst/>
              </a:prstGeom>
              <a:solidFill>
                <a:srgbClr val="FF0000"/>
              </a:solidFill>
              <a:ln w="2857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1" name="Rechteck 46"/>
              <p:cNvSpPr/>
              <p:nvPr/>
            </p:nvSpPr>
            <p:spPr>
              <a:xfrm>
                <a:off x="6602892" y="4777636"/>
                <a:ext cx="147151" cy="251761"/>
              </a:xfrm>
              <a:prstGeom prst="rect">
                <a:avLst/>
              </a:prstGeom>
              <a:pattFill prst="wdUpDiag">
                <a:fgClr>
                  <a:srgbClr val="FF0000"/>
                </a:fgClr>
                <a:bgClr>
                  <a:sysClr val="window" lastClr="FFFFFF"/>
                </a:bgClr>
              </a:pattFill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2" name="Rechteck 49"/>
              <p:cNvSpPr/>
              <p:nvPr/>
            </p:nvSpPr>
            <p:spPr>
              <a:xfrm>
                <a:off x="6780095" y="4784432"/>
                <a:ext cx="147151" cy="238167"/>
              </a:xfrm>
              <a:prstGeom prst="rect">
                <a:avLst/>
              </a:prstGeom>
              <a:solidFill>
                <a:srgbClr val="CC0097"/>
              </a:solidFill>
              <a:ln w="28575" cap="flat" cmpd="sng" algn="ctr">
                <a:solidFill>
                  <a:srgbClr val="CC0097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/>
          <p:cNvGrpSpPr/>
          <p:nvPr/>
        </p:nvGrpSpPr>
        <p:grpSpPr>
          <a:xfrm>
            <a:off x="6439169" y="2708748"/>
            <a:ext cx="738046" cy="72008"/>
            <a:chOff x="6366933" y="2420888"/>
            <a:chExt cx="738046" cy="72008"/>
          </a:xfrm>
        </p:grpSpPr>
        <p:cxnSp>
          <p:nvCxnSpPr>
            <p:cNvPr id="234" name="Gerade Verbindung 26"/>
            <p:cNvCxnSpPr/>
            <p:nvPr/>
          </p:nvCxnSpPr>
          <p:spPr>
            <a:xfrm flipV="1">
              <a:off x="6366933" y="2454752"/>
              <a:ext cx="738046" cy="58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235" name="Group 234"/>
            <p:cNvGrpSpPr/>
            <p:nvPr/>
          </p:nvGrpSpPr>
          <p:grpSpPr>
            <a:xfrm flipV="1">
              <a:off x="6444208" y="2420888"/>
              <a:ext cx="576064" cy="72008"/>
              <a:chOff x="6602892" y="4772996"/>
              <a:chExt cx="1263998" cy="256401"/>
            </a:xfrm>
          </p:grpSpPr>
          <p:sp>
            <p:nvSpPr>
              <p:cNvPr id="236" name="Rechteck 8"/>
              <p:cNvSpPr/>
              <p:nvPr/>
            </p:nvSpPr>
            <p:spPr>
              <a:xfrm>
                <a:off x="7200022" y="4772996"/>
                <a:ext cx="666868" cy="238167"/>
              </a:xfrm>
              <a:prstGeom prst="rect">
                <a:avLst/>
              </a:prstGeom>
              <a:solidFill>
                <a:srgbClr val="FF0000"/>
              </a:solidFill>
              <a:ln w="2857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7" name="Rechteck 46"/>
              <p:cNvSpPr/>
              <p:nvPr/>
            </p:nvSpPr>
            <p:spPr>
              <a:xfrm>
                <a:off x="6602892" y="4777636"/>
                <a:ext cx="147151" cy="251761"/>
              </a:xfrm>
              <a:prstGeom prst="rect">
                <a:avLst/>
              </a:prstGeom>
              <a:pattFill prst="wdUpDiag">
                <a:fgClr>
                  <a:srgbClr val="FF0000"/>
                </a:fgClr>
                <a:bgClr>
                  <a:sysClr val="window" lastClr="FFFFFF"/>
                </a:bgClr>
              </a:pattFill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8" name="Rechteck 49"/>
              <p:cNvSpPr/>
              <p:nvPr/>
            </p:nvSpPr>
            <p:spPr>
              <a:xfrm>
                <a:off x="6780095" y="4784432"/>
                <a:ext cx="147151" cy="238167"/>
              </a:xfrm>
              <a:prstGeom prst="rect">
                <a:avLst/>
              </a:prstGeom>
              <a:solidFill>
                <a:srgbClr val="CC0097"/>
              </a:solidFill>
              <a:ln w="28575" cap="flat" cmpd="sng" algn="ctr">
                <a:solidFill>
                  <a:srgbClr val="CC0097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9" name="Group 238"/>
          <p:cNvGrpSpPr/>
          <p:nvPr/>
        </p:nvGrpSpPr>
        <p:grpSpPr>
          <a:xfrm>
            <a:off x="6760902" y="3005081"/>
            <a:ext cx="738046" cy="72008"/>
            <a:chOff x="6366933" y="2420888"/>
            <a:chExt cx="738046" cy="72008"/>
          </a:xfrm>
        </p:grpSpPr>
        <p:cxnSp>
          <p:nvCxnSpPr>
            <p:cNvPr id="240" name="Gerade Verbindung 26"/>
            <p:cNvCxnSpPr/>
            <p:nvPr/>
          </p:nvCxnSpPr>
          <p:spPr>
            <a:xfrm flipV="1">
              <a:off x="6366933" y="2454752"/>
              <a:ext cx="738046" cy="58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241" name="Group 240"/>
            <p:cNvGrpSpPr/>
            <p:nvPr/>
          </p:nvGrpSpPr>
          <p:grpSpPr>
            <a:xfrm flipV="1">
              <a:off x="6444208" y="2420888"/>
              <a:ext cx="576064" cy="72008"/>
              <a:chOff x="6602892" y="4772996"/>
              <a:chExt cx="1263998" cy="256401"/>
            </a:xfrm>
          </p:grpSpPr>
          <p:sp>
            <p:nvSpPr>
              <p:cNvPr id="242" name="Rechteck 8"/>
              <p:cNvSpPr/>
              <p:nvPr/>
            </p:nvSpPr>
            <p:spPr>
              <a:xfrm>
                <a:off x="7200022" y="4772996"/>
                <a:ext cx="666868" cy="238167"/>
              </a:xfrm>
              <a:prstGeom prst="rect">
                <a:avLst/>
              </a:prstGeom>
              <a:solidFill>
                <a:srgbClr val="FF0000"/>
              </a:solidFill>
              <a:ln w="2857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3" name="Rechteck 46"/>
              <p:cNvSpPr/>
              <p:nvPr/>
            </p:nvSpPr>
            <p:spPr>
              <a:xfrm>
                <a:off x="6602892" y="4777636"/>
                <a:ext cx="147151" cy="251761"/>
              </a:xfrm>
              <a:prstGeom prst="rect">
                <a:avLst/>
              </a:prstGeom>
              <a:pattFill prst="wdUpDiag">
                <a:fgClr>
                  <a:srgbClr val="FF0000"/>
                </a:fgClr>
                <a:bgClr>
                  <a:sysClr val="window" lastClr="FFFFFF"/>
                </a:bgClr>
              </a:pattFill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4" name="Rechteck 49"/>
              <p:cNvSpPr/>
              <p:nvPr/>
            </p:nvSpPr>
            <p:spPr>
              <a:xfrm>
                <a:off x="6780095" y="4784432"/>
                <a:ext cx="147151" cy="238167"/>
              </a:xfrm>
              <a:prstGeom prst="rect">
                <a:avLst/>
              </a:prstGeom>
              <a:solidFill>
                <a:srgbClr val="CC0097"/>
              </a:solidFill>
              <a:ln w="28575" cap="flat" cmpd="sng" algn="ctr">
                <a:solidFill>
                  <a:srgbClr val="CC0097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5" name="Group 244"/>
          <p:cNvGrpSpPr/>
          <p:nvPr/>
        </p:nvGrpSpPr>
        <p:grpSpPr>
          <a:xfrm>
            <a:off x="6862502" y="2581748"/>
            <a:ext cx="738046" cy="72008"/>
            <a:chOff x="6366933" y="2420888"/>
            <a:chExt cx="738046" cy="72008"/>
          </a:xfrm>
        </p:grpSpPr>
        <p:cxnSp>
          <p:nvCxnSpPr>
            <p:cNvPr id="246" name="Gerade Verbindung 26"/>
            <p:cNvCxnSpPr/>
            <p:nvPr/>
          </p:nvCxnSpPr>
          <p:spPr>
            <a:xfrm flipV="1">
              <a:off x="6366933" y="2454752"/>
              <a:ext cx="738046" cy="58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247" name="Group 246"/>
            <p:cNvGrpSpPr/>
            <p:nvPr/>
          </p:nvGrpSpPr>
          <p:grpSpPr>
            <a:xfrm flipV="1">
              <a:off x="6444208" y="2420888"/>
              <a:ext cx="576064" cy="72008"/>
              <a:chOff x="6602892" y="4772996"/>
              <a:chExt cx="1263998" cy="256401"/>
            </a:xfrm>
          </p:grpSpPr>
          <p:sp>
            <p:nvSpPr>
              <p:cNvPr id="248" name="Rechteck 8"/>
              <p:cNvSpPr/>
              <p:nvPr/>
            </p:nvSpPr>
            <p:spPr>
              <a:xfrm>
                <a:off x="7200022" y="4772996"/>
                <a:ext cx="666868" cy="238167"/>
              </a:xfrm>
              <a:prstGeom prst="rect">
                <a:avLst/>
              </a:prstGeom>
              <a:solidFill>
                <a:srgbClr val="FF0000"/>
              </a:solidFill>
              <a:ln w="2857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9" name="Rechteck 46"/>
              <p:cNvSpPr/>
              <p:nvPr/>
            </p:nvSpPr>
            <p:spPr>
              <a:xfrm>
                <a:off x="6602892" y="4777636"/>
                <a:ext cx="147151" cy="251761"/>
              </a:xfrm>
              <a:prstGeom prst="rect">
                <a:avLst/>
              </a:prstGeom>
              <a:pattFill prst="wdUpDiag">
                <a:fgClr>
                  <a:srgbClr val="FF0000"/>
                </a:fgClr>
                <a:bgClr>
                  <a:sysClr val="window" lastClr="FFFFFF"/>
                </a:bgClr>
              </a:pattFill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0" name="Rechteck 49"/>
              <p:cNvSpPr/>
              <p:nvPr/>
            </p:nvSpPr>
            <p:spPr>
              <a:xfrm>
                <a:off x="6780095" y="4784432"/>
                <a:ext cx="147151" cy="238167"/>
              </a:xfrm>
              <a:prstGeom prst="rect">
                <a:avLst/>
              </a:prstGeom>
              <a:solidFill>
                <a:srgbClr val="CC0097"/>
              </a:solidFill>
              <a:ln w="28575" cap="flat" cmpd="sng" algn="ctr">
                <a:solidFill>
                  <a:srgbClr val="CC0097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1" name="Group 250"/>
          <p:cNvGrpSpPr/>
          <p:nvPr/>
        </p:nvGrpSpPr>
        <p:grpSpPr>
          <a:xfrm>
            <a:off x="6591569" y="2835747"/>
            <a:ext cx="738046" cy="72008"/>
            <a:chOff x="6366933" y="2420888"/>
            <a:chExt cx="738046" cy="72008"/>
          </a:xfrm>
        </p:grpSpPr>
        <p:cxnSp>
          <p:nvCxnSpPr>
            <p:cNvPr id="252" name="Gerade Verbindung 26"/>
            <p:cNvCxnSpPr/>
            <p:nvPr/>
          </p:nvCxnSpPr>
          <p:spPr>
            <a:xfrm flipV="1">
              <a:off x="6366933" y="2454752"/>
              <a:ext cx="738046" cy="58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253" name="Group 252"/>
            <p:cNvGrpSpPr/>
            <p:nvPr/>
          </p:nvGrpSpPr>
          <p:grpSpPr>
            <a:xfrm flipV="1">
              <a:off x="6444208" y="2420888"/>
              <a:ext cx="576064" cy="72008"/>
              <a:chOff x="6602892" y="4772996"/>
              <a:chExt cx="1263998" cy="256401"/>
            </a:xfrm>
          </p:grpSpPr>
          <p:sp>
            <p:nvSpPr>
              <p:cNvPr id="254" name="Rechteck 8"/>
              <p:cNvSpPr/>
              <p:nvPr/>
            </p:nvSpPr>
            <p:spPr>
              <a:xfrm>
                <a:off x="7200022" y="4772996"/>
                <a:ext cx="666868" cy="238167"/>
              </a:xfrm>
              <a:prstGeom prst="rect">
                <a:avLst/>
              </a:prstGeom>
              <a:solidFill>
                <a:srgbClr val="FF0000"/>
              </a:solidFill>
              <a:ln w="2857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5" name="Rechteck 46"/>
              <p:cNvSpPr/>
              <p:nvPr/>
            </p:nvSpPr>
            <p:spPr>
              <a:xfrm>
                <a:off x="6602892" y="4777636"/>
                <a:ext cx="147151" cy="251761"/>
              </a:xfrm>
              <a:prstGeom prst="rect">
                <a:avLst/>
              </a:prstGeom>
              <a:pattFill prst="wdUpDiag">
                <a:fgClr>
                  <a:srgbClr val="FF0000"/>
                </a:fgClr>
                <a:bgClr>
                  <a:sysClr val="window" lastClr="FFFFFF"/>
                </a:bgClr>
              </a:pattFill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6" name="Rechteck 49"/>
              <p:cNvSpPr/>
              <p:nvPr/>
            </p:nvSpPr>
            <p:spPr>
              <a:xfrm>
                <a:off x="6780095" y="4784432"/>
                <a:ext cx="147151" cy="238167"/>
              </a:xfrm>
              <a:prstGeom prst="rect">
                <a:avLst/>
              </a:prstGeom>
              <a:solidFill>
                <a:srgbClr val="CC0097"/>
              </a:solidFill>
              <a:ln w="28575" cap="flat" cmpd="sng" algn="ctr">
                <a:solidFill>
                  <a:srgbClr val="CC0097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Group 256"/>
          <p:cNvGrpSpPr/>
          <p:nvPr/>
        </p:nvGrpSpPr>
        <p:grpSpPr>
          <a:xfrm>
            <a:off x="1513632" y="2844304"/>
            <a:ext cx="360040" cy="94151"/>
            <a:chOff x="1350537" y="4784432"/>
            <a:chExt cx="1003890" cy="238167"/>
          </a:xfrm>
        </p:grpSpPr>
        <p:sp>
          <p:nvSpPr>
            <p:cNvPr id="258" name="Rechteck 6"/>
            <p:cNvSpPr/>
            <p:nvPr/>
          </p:nvSpPr>
          <p:spPr>
            <a:xfrm>
              <a:off x="1350537" y="4784432"/>
              <a:ext cx="666868" cy="238167"/>
            </a:xfrm>
            <a:prstGeom prst="rect">
              <a:avLst/>
            </a:prstGeom>
            <a:solidFill>
              <a:srgbClr val="0036A2"/>
            </a:solid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Rechteck 44"/>
            <p:cNvSpPr/>
            <p:nvPr/>
          </p:nvSpPr>
          <p:spPr>
            <a:xfrm>
              <a:off x="2207276" y="4784432"/>
              <a:ext cx="147151" cy="238167"/>
            </a:xfrm>
            <a:prstGeom prst="rect">
              <a:avLst/>
            </a:prstGeom>
            <a:pattFill prst="wdUpDiag">
              <a:fgClr>
                <a:srgbClr val="0036A2"/>
              </a:fgClr>
              <a:bgClr>
                <a:sysClr val="window" lastClr="FFFFFF"/>
              </a:bgClr>
            </a:patt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0" name="Rechteck 45"/>
            <p:cNvSpPr/>
            <p:nvPr/>
          </p:nvSpPr>
          <p:spPr>
            <a:xfrm>
              <a:off x="2026141" y="4784432"/>
              <a:ext cx="147151" cy="238167"/>
            </a:xfrm>
            <a:prstGeom prst="rect">
              <a:avLst/>
            </a:prstGeom>
            <a:solidFill>
              <a:srgbClr val="FF5DD5"/>
            </a:solidFill>
            <a:ln w="28575" cap="flat" cmpd="sng" algn="ctr">
              <a:solidFill>
                <a:srgbClr val="FF5DD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1699899" y="3199904"/>
            <a:ext cx="360040" cy="94151"/>
            <a:chOff x="1350537" y="4784432"/>
            <a:chExt cx="1003890" cy="238167"/>
          </a:xfrm>
        </p:grpSpPr>
        <p:sp>
          <p:nvSpPr>
            <p:cNvPr id="262" name="Rechteck 6"/>
            <p:cNvSpPr/>
            <p:nvPr/>
          </p:nvSpPr>
          <p:spPr>
            <a:xfrm>
              <a:off x="1350537" y="4784432"/>
              <a:ext cx="666868" cy="238167"/>
            </a:xfrm>
            <a:prstGeom prst="rect">
              <a:avLst/>
            </a:prstGeom>
            <a:solidFill>
              <a:srgbClr val="0036A2"/>
            </a:solid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Rechteck 44"/>
            <p:cNvSpPr/>
            <p:nvPr/>
          </p:nvSpPr>
          <p:spPr>
            <a:xfrm>
              <a:off x="2207276" y="4784432"/>
              <a:ext cx="147151" cy="238167"/>
            </a:xfrm>
            <a:prstGeom prst="rect">
              <a:avLst/>
            </a:prstGeom>
            <a:pattFill prst="wdUpDiag">
              <a:fgClr>
                <a:srgbClr val="0036A2"/>
              </a:fgClr>
              <a:bgClr>
                <a:sysClr val="window" lastClr="FFFFFF"/>
              </a:bgClr>
            </a:pattFill>
            <a:ln w="28575" cap="flat" cmpd="sng" algn="ctr">
              <a:solidFill>
                <a:srgbClr val="0036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4" name="Rechteck 45"/>
            <p:cNvSpPr/>
            <p:nvPr/>
          </p:nvSpPr>
          <p:spPr>
            <a:xfrm>
              <a:off x="2026141" y="4784432"/>
              <a:ext cx="147151" cy="238167"/>
            </a:xfrm>
            <a:prstGeom prst="rect">
              <a:avLst/>
            </a:prstGeom>
            <a:solidFill>
              <a:srgbClr val="FF5DD5"/>
            </a:solidFill>
            <a:ln w="28575" cap="flat" cmpd="sng" algn="ctr">
              <a:solidFill>
                <a:srgbClr val="FF5DD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5" name="Textfeld 12"/>
          <p:cNvSpPr txBox="1"/>
          <p:nvPr/>
        </p:nvSpPr>
        <p:spPr>
          <a:xfrm>
            <a:off x="1914642" y="2280645"/>
            <a:ext cx="1956034" cy="514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0036A2"/>
                </a:solidFill>
                <a:latin typeface="Calibri"/>
                <a:cs typeface="+mn-cs"/>
              </a:rPr>
              <a:t>Library of  ~10 000 </a:t>
            </a:r>
          </a:p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0036A2"/>
                </a:solidFill>
                <a:latin typeface="Calibri"/>
                <a:cs typeface="+mn-cs"/>
              </a:rPr>
              <a:t>human promoters</a:t>
            </a:r>
            <a:endParaRPr lang="en-GB" sz="1800" dirty="0">
              <a:solidFill>
                <a:srgbClr val="0036A2"/>
              </a:solidFill>
              <a:latin typeface="Calibri"/>
              <a:cs typeface="+mn-cs"/>
            </a:endParaRPr>
          </a:p>
        </p:txBody>
      </p:sp>
      <p:sp>
        <p:nvSpPr>
          <p:cNvPr id="266" name="Textfeld 13"/>
          <p:cNvSpPr txBox="1"/>
          <p:nvPr/>
        </p:nvSpPr>
        <p:spPr>
          <a:xfrm>
            <a:off x="4780965" y="2272948"/>
            <a:ext cx="1903849" cy="719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FF0000"/>
                </a:solidFill>
                <a:latin typeface="Calibri"/>
                <a:cs typeface="+mn-cs"/>
              </a:rPr>
              <a:t>Library of ~20 000 </a:t>
            </a:r>
            <a:br>
              <a:rPr lang="en-GB" sz="1800" dirty="0" smtClean="0">
                <a:solidFill>
                  <a:srgbClr val="FF0000"/>
                </a:solidFill>
                <a:latin typeface="Calibri"/>
                <a:cs typeface="+mn-cs"/>
              </a:rPr>
            </a:br>
            <a:r>
              <a:rPr lang="en-GB" sz="1800" dirty="0" smtClean="0">
                <a:solidFill>
                  <a:srgbClr val="FF0000"/>
                </a:solidFill>
                <a:latin typeface="Calibri"/>
                <a:cs typeface="+mn-cs"/>
              </a:rPr>
              <a:t>human enhancers</a:t>
            </a:r>
            <a:br>
              <a:rPr lang="en-GB" sz="1800" dirty="0" smtClean="0">
                <a:solidFill>
                  <a:srgbClr val="FF0000"/>
                </a:solidFill>
                <a:latin typeface="Calibri"/>
                <a:cs typeface="+mn-cs"/>
              </a:rPr>
            </a:br>
            <a:endParaRPr lang="en-GB" sz="1800" dirty="0">
              <a:solidFill>
                <a:srgbClr val="FF0000"/>
              </a:solidFill>
              <a:latin typeface="Calibri"/>
              <a:cs typeface="+mn-cs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2464284" y="3101167"/>
            <a:ext cx="4075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Measure activity for </a:t>
            </a:r>
            <a:r>
              <a:rPr lang="en-US" sz="2000" u="sng" dirty="0" smtClean="0"/>
              <a:t>every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promoter-enhancer pair by NGS</a:t>
            </a:r>
            <a:endParaRPr lang="en-US" sz="2000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581328" y="3474139"/>
            <a:ext cx="211674" cy="1606322"/>
          </a:xfrm>
          <a:prstGeom prst="straightConnector1">
            <a:avLst/>
          </a:prstGeom>
          <a:solidFill>
            <a:srgbClr val="FFFF66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Arrow Connector 137"/>
          <p:cNvCxnSpPr/>
          <p:nvPr/>
        </p:nvCxnSpPr>
        <p:spPr bwMode="auto">
          <a:xfrm flipH="1">
            <a:off x="7632711" y="3324714"/>
            <a:ext cx="124514" cy="1705939"/>
          </a:xfrm>
          <a:prstGeom prst="straightConnector1">
            <a:avLst/>
          </a:prstGeom>
          <a:solidFill>
            <a:srgbClr val="FFFF66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096518" y="2179122"/>
            <a:ext cx="45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 smtClean="0"/>
              <a:t>×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18116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7504" y="188640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err="1" smtClean="0"/>
              <a:t>Delayed</a:t>
            </a:r>
            <a:r>
              <a:rPr lang="de-DE" sz="2800" dirty="0" smtClean="0"/>
              <a:t> </a:t>
            </a:r>
            <a:r>
              <a:rPr lang="de-DE" sz="2800" dirty="0" err="1" smtClean="0"/>
              <a:t>project</a:t>
            </a:r>
            <a:r>
              <a:rPr lang="de-DE" sz="2800" dirty="0" smtClean="0"/>
              <a:t> </a:t>
            </a:r>
            <a:r>
              <a:rPr lang="de-DE" sz="2800" dirty="0" err="1" smtClean="0"/>
              <a:t>start</a:t>
            </a:r>
            <a:r>
              <a:rPr lang="de-DE" sz="2800" dirty="0" smtClean="0"/>
              <a:t> due </a:t>
            </a:r>
            <a:r>
              <a:rPr lang="de-DE" sz="2800" dirty="0" err="1" smtClean="0"/>
              <a:t>to</a:t>
            </a:r>
            <a:r>
              <a:rPr lang="de-DE" sz="2800" dirty="0" smtClean="0"/>
              <a:t> lab </a:t>
            </a:r>
            <a:r>
              <a:rPr lang="de-DE" sz="2800" dirty="0" err="1" smtClean="0"/>
              <a:t>move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Goettingen</a:t>
            </a:r>
            <a:endParaRPr lang="de-DE" sz="2800" dirty="0"/>
          </a:p>
        </p:txBody>
      </p:sp>
      <p:sp>
        <p:nvSpPr>
          <p:cNvPr id="7" name="Rechteck 6"/>
          <p:cNvSpPr/>
          <p:nvPr/>
        </p:nvSpPr>
        <p:spPr>
          <a:xfrm>
            <a:off x="218555" y="1718806"/>
            <a:ext cx="86739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dirty="0" smtClean="0"/>
              <a:t>Project </a:t>
            </a:r>
            <a:r>
              <a:rPr lang="de-DE" sz="2000" b="0" dirty="0" err="1" smtClean="0"/>
              <a:t>financing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started</a:t>
            </a:r>
            <a:r>
              <a:rPr lang="de-DE" sz="2000" b="0" dirty="0" smtClean="0"/>
              <a:t> April 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dirty="0" smtClean="0"/>
              <a:t>Postdoc</a:t>
            </a:r>
            <a:r>
              <a:rPr lang="de-DE" sz="2000" b="0" dirty="0"/>
              <a:t> </a:t>
            </a:r>
            <a:r>
              <a:rPr lang="de-DE" sz="2000" b="0" dirty="0" err="1" smtClean="0"/>
              <a:t>Saikat</a:t>
            </a:r>
            <a:r>
              <a:rPr lang="de-DE" sz="2000" b="0" dirty="0" smtClean="0"/>
              <a:t> Banerjee </a:t>
            </a:r>
            <a:r>
              <a:rPr lang="de-DE" sz="2000" b="0" dirty="0" err="1" smtClean="0"/>
              <a:t>started</a:t>
            </a:r>
            <a:r>
              <a:rPr lang="de-DE" sz="2000" b="0" dirty="0" smtClean="0"/>
              <a:t> in June 2015 (</a:t>
            </a:r>
            <a:r>
              <a:rPr lang="de-DE" sz="2000" b="0" dirty="0" err="1" smtClean="0"/>
              <a:t>delayed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by</a:t>
            </a:r>
            <a:r>
              <a:rPr lang="de-DE" sz="2000" b="0" dirty="0" smtClean="0"/>
              <a:t> 18 </a:t>
            </a:r>
            <a:r>
              <a:rPr lang="de-DE" sz="2000" b="0" dirty="0" err="1" smtClean="0"/>
              <a:t>months</a:t>
            </a:r>
            <a:r>
              <a:rPr lang="de-DE" sz="2000" b="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dirty="0" err="1" smtClean="0"/>
              <a:t>Worked</a:t>
            </a:r>
            <a:r>
              <a:rPr lang="de-DE" sz="2000" b="0" dirty="0" smtClean="0"/>
              <a:t> on </a:t>
            </a:r>
            <a:r>
              <a:rPr lang="de-DE" sz="2000" b="0" dirty="0" err="1" smtClean="0"/>
              <a:t>eAtheroSysMed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with</a:t>
            </a:r>
            <a:r>
              <a:rPr lang="de-DE" sz="2000" b="0" dirty="0" smtClean="0"/>
              <a:t> Hiwi </a:t>
            </a:r>
            <a:r>
              <a:rPr lang="de-DE" sz="2000" b="0" dirty="0" err="1" smtClean="0"/>
              <a:t>student</a:t>
            </a:r>
            <a:r>
              <a:rPr lang="de-DE" sz="2000" b="0" dirty="0" smtClean="0"/>
              <a:t> </a:t>
            </a:r>
            <a:r>
              <a:rPr lang="de-DE" sz="2000" b="0" dirty="0"/>
              <a:t>Christian </a:t>
            </a:r>
            <a:r>
              <a:rPr lang="de-DE" sz="2000" b="0" dirty="0" smtClean="0"/>
              <a:t>Roth</a:t>
            </a:r>
            <a:endParaRPr lang="de-DE" sz="2000" b="0" dirty="0"/>
          </a:p>
        </p:txBody>
      </p:sp>
    </p:spTree>
    <p:extLst>
      <p:ext uri="{BB962C8B-B14F-4D97-AF65-F5344CB8AC3E}">
        <p14:creationId xmlns:p14="http://schemas.microsoft.com/office/powerpoint/2010/main" val="47548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3"/>
          <p:cNvSpPr/>
          <p:nvPr/>
        </p:nvSpPr>
        <p:spPr>
          <a:xfrm>
            <a:off x="45044" y="44624"/>
            <a:ext cx="903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err="1" smtClean="0"/>
              <a:t>GTEx</a:t>
            </a:r>
            <a:r>
              <a:rPr lang="de-DE" sz="3600" dirty="0" smtClean="0"/>
              <a:t> </a:t>
            </a:r>
            <a:r>
              <a:rPr lang="de-DE" sz="3600" dirty="0" err="1" smtClean="0"/>
              <a:t>identifies</a:t>
            </a:r>
            <a:r>
              <a:rPr lang="de-DE" sz="3600" dirty="0" smtClean="0"/>
              <a:t> </a:t>
            </a:r>
            <a:r>
              <a:rPr lang="de-DE" sz="3600" dirty="0" err="1" smtClean="0"/>
              <a:t>target</a:t>
            </a:r>
            <a:r>
              <a:rPr lang="de-DE" sz="3600" dirty="0" smtClean="0"/>
              <a:t> genes </a:t>
            </a:r>
            <a:r>
              <a:rPr lang="de-DE" sz="3600" dirty="0" err="1" smtClean="0"/>
              <a:t>of</a:t>
            </a:r>
            <a:r>
              <a:rPr lang="de-DE" sz="3600" dirty="0" smtClean="0"/>
              <a:t> GWAS </a:t>
            </a:r>
            <a:r>
              <a:rPr lang="de-DE" sz="3600" dirty="0" err="1" smtClean="0"/>
              <a:t>risk</a:t>
            </a:r>
            <a:r>
              <a:rPr lang="de-DE" sz="3600" dirty="0" smtClean="0"/>
              <a:t> SNPs </a:t>
            </a:r>
            <a:r>
              <a:rPr lang="de-DE" sz="3600" dirty="0" err="1" smtClean="0"/>
              <a:t>by</a:t>
            </a:r>
            <a:r>
              <a:rPr lang="de-DE" sz="3600" dirty="0" smtClean="0"/>
              <a:t> </a:t>
            </a:r>
            <a:r>
              <a:rPr lang="de-DE" sz="3600" dirty="0" err="1" smtClean="0"/>
              <a:t>intersecting</a:t>
            </a:r>
            <a:r>
              <a:rPr lang="de-DE" sz="3600" dirty="0" smtClean="0"/>
              <a:t> </a:t>
            </a:r>
            <a:r>
              <a:rPr lang="de-DE" sz="3600" dirty="0" err="1" smtClean="0"/>
              <a:t>with</a:t>
            </a:r>
            <a:r>
              <a:rPr lang="de-DE" sz="3600" dirty="0" smtClean="0"/>
              <a:t> </a:t>
            </a:r>
            <a:r>
              <a:rPr lang="de-DE" sz="3600" dirty="0" err="1" smtClean="0"/>
              <a:t>eQTLs</a:t>
            </a:r>
            <a:endParaRPr lang="de-DE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728263" y="2213998"/>
            <a:ext cx="2368376" cy="116955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 Unicode MS"/>
                <a:cs typeface="Arial Unicode MS"/>
              </a:rPr>
              <a:t>0 1 0 0 1 1 0 2 0 0 1 1 0 0 1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0 0 0 1 0 0 0 0 0 0 1 1 0 0 0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0 1 0 0 1 1 0 1 0 1 0 1 0 0 0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0 1 0 1 1 1 0 2 1 1 0 0 0 1 0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0 2 0 0 1 1 0 0 1 1 0 1 0 1 0 </a:t>
            </a:r>
            <a:endParaRPr lang="en-US" sz="1400" b="0" dirty="0">
              <a:latin typeface="Arial Unicode MS"/>
              <a:cs typeface="Arial Unicode MS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441483" y="2116839"/>
            <a:ext cx="720080" cy="0"/>
          </a:xfrm>
          <a:prstGeom prst="straightConnector1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2369475" y="1772657"/>
            <a:ext cx="81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genes</a:t>
            </a:r>
            <a:endParaRPr lang="en-US" sz="1800" b="0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609393" y="2358013"/>
            <a:ext cx="0" cy="783704"/>
          </a:xfrm>
          <a:prstGeom prst="straightConnector1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 rot="16200000">
            <a:off x="912302" y="2540871"/>
            <a:ext cx="99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patients</a:t>
            </a:r>
            <a:endParaRPr lang="en-US" sz="1800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2069223" y="1434638"/>
            <a:ext cx="1510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Genotypes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60284" y="1436139"/>
            <a:ext cx="1938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disease states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62887" y="2213998"/>
            <a:ext cx="344811" cy="116955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 Unicode MS"/>
                <a:cs typeface="Arial Unicode MS"/>
              </a:rPr>
              <a:t>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1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1</a:t>
            </a:r>
          </a:p>
          <a:p>
            <a:r>
              <a:rPr lang="en-US" sz="1400" b="0" dirty="0">
                <a:latin typeface="Arial Unicode MS"/>
                <a:cs typeface="Arial Unicode MS"/>
              </a:rPr>
              <a:t>0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684817" y="3827555"/>
            <a:ext cx="2439253" cy="0"/>
          </a:xfrm>
          <a:prstGeom prst="line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7"/>
          <p:cNvSpPr/>
          <p:nvPr/>
        </p:nvSpPr>
        <p:spPr bwMode="auto">
          <a:xfrm>
            <a:off x="1954571" y="3776755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28705" y="3776755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581105" y="3776755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186" y="2505000"/>
            <a:ext cx="968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GWAS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738681" y="3487340"/>
            <a:ext cx="119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r</a:t>
            </a:r>
            <a:r>
              <a:rPr lang="en-US" sz="1800" b="0" dirty="0" smtClean="0"/>
              <a:t>isk SNPs</a:t>
            </a:r>
            <a:endParaRPr lang="en-US" sz="1800" b="0" dirty="0"/>
          </a:p>
        </p:txBody>
      </p:sp>
      <p:sp>
        <p:nvSpPr>
          <p:cNvPr id="39" name="Rounded Rectangle 38"/>
          <p:cNvSpPr/>
          <p:nvPr/>
        </p:nvSpPr>
        <p:spPr bwMode="auto">
          <a:xfrm>
            <a:off x="1911152" y="3734725"/>
            <a:ext cx="188601" cy="867664"/>
          </a:xfrm>
          <a:prstGeom prst="roundRect">
            <a:avLst/>
          </a:prstGeom>
          <a:noFill/>
          <a:ln w="28575" cap="flat" cmpd="sng" algn="ctr">
            <a:solidFill>
              <a:srgbClr val="FF838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58172" y="3963681"/>
            <a:ext cx="149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intersection</a:t>
            </a:r>
            <a:endParaRPr lang="en-US" sz="2000" b="0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4341584" y="2734508"/>
            <a:ext cx="720080" cy="0"/>
          </a:xfrm>
          <a:prstGeom prst="straightConnector1">
            <a:avLst/>
          </a:prstGeom>
          <a:solidFill>
            <a:srgbClr val="FFFF66"/>
          </a:solidFill>
          <a:ln w="57150" cap="flat" cmpd="sng" algn="ctr">
            <a:solidFill>
              <a:srgbClr val="348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5" name="Group 74"/>
          <p:cNvGrpSpPr/>
          <p:nvPr/>
        </p:nvGrpSpPr>
        <p:grpSpPr>
          <a:xfrm>
            <a:off x="236572" y="4249752"/>
            <a:ext cx="8392591" cy="2620823"/>
            <a:chOff x="236572" y="4249752"/>
            <a:chExt cx="8392591" cy="2620823"/>
          </a:xfrm>
        </p:grpSpPr>
        <p:sp>
          <p:nvSpPr>
            <p:cNvPr id="58" name="TextBox 57"/>
            <p:cNvSpPr txBox="1"/>
            <p:nvPr/>
          </p:nvSpPr>
          <p:spPr>
            <a:xfrm>
              <a:off x="5608473" y="5088563"/>
              <a:ext cx="2505928" cy="116955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latin typeface="Arial Unicode MS"/>
                  <a:cs typeface="Arial Unicode MS"/>
                </a:rPr>
                <a:t>0.13 0.23 0.02 0.29 3.28 2.60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0.16 0.27 0.00 0.67 2.39 2.40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0.11 0.18 0.09 0.83 2.27 3.74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0.22 0.30 0.04 0.26 2.56 3.28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0.17 0.19 0.12 0.64 2.08 2.86</a:t>
              </a:r>
              <a:endParaRPr lang="en-US" sz="1400" b="0" dirty="0">
                <a:latin typeface="Arial Unicode MS"/>
                <a:cs typeface="Arial Unicode M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06365" y="5162513"/>
              <a:ext cx="2505928" cy="116955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latin typeface="Arial Unicode MS"/>
                  <a:cs typeface="Arial Unicode MS"/>
                </a:rPr>
                <a:t>0.13 0.23 0.02 0.29 3.28 2.60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0.16 0.27 0.00 0.67 2.39 2.40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0.11 0.18 0.09 0.83 2.27 3.74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0.22 0.30 0.04 0.26 2.56 3.28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0.17 0.19 0.12 0.64 2.08 2.86</a:t>
              </a:r>
              <a:endParaRPr lang="en-US" sz="1400" b="0" dirty="0">
                <a:latin typeface="Arial Unicode MS"/>
                <a:cs typeface="Arial Unicode M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04257" y="5236463"/>
              <a:ext cx="2505928" cy="116955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latin typeface="Arial Unicode MS"/>
                  <a:cs typeface="Arial Unicode MS"/>
                </a:rPr>
                <a:t>0.13 0.23 0.02 0.29 3.28 2.60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0.16 0.27 0.00 0.67 2.39 2.40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0.11 0.18 0.09 0.83 2.27 3.74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0.22 0.30 0.04 0.26 2.56 3.28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0.17 0.19 0.12 0.64 2.08 2.86</a:t>
              </a:r>
              <a:endParaRPr lang="en-US" sz="1400" b="0" dirty="0">
                <a:latin typeface="Arial Unicode MS"/>
                <a:cs typeface="Arial Unicode MS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>
              <a:off x="1686341" y="4508105"/>
              <a:ext cx="2439253" cy="0"/>
            </a:xfrm>
            <a:prstGeom prst="line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Oval 25"/>
            <p:cNvSpPr/>
            <p:nvPr/>
          </p:nvSpPr>
          <p:spPr bwMode="auto">
            <a:xfrm>
              <a:off x="1956095" y="4457305"/>
              <a:ext cx="101601" cy="101601"/>
            </a:xfrm>
            <a:prstGeom prst="ellipse">
              <a:avLst/>
            </a:prstGeom>
            <a:solidFill>
              <a:srgbClr val="3366FF"/>
            </a:solidFill>
            <a:ln w="1905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1687865" y="4924580"/>
              <a:ext cx="2439253" cy="0"/>
            </a:xfrm>
            <a:prstGeom prst="line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Oval 30"/>
            <p:cNvSpPr/>
            <p:nvPr/>
          </p:nvSpPr>
          <p:spPr bwMode="auto">
            <a:xfrm>
              <a:off x="3223852" y="4873780"/>
              <a:ext cx="101601" cy="101601"/>
            </a:xfrm>
            <a:prstGeom prst="ellipse">
              <a:avLst/>
            </a:prstGeom>
            <a:solidFill>
              <a:srgbClr val="3366FF"/>
            </a:solidFill>
            <a:ln w="1905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1689389" y="4662005"/>
              <a:ext cx="2439253" cy="0"/>
            </a:xfrm>
            <a:prstGeom prst="line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Oval 35"/>
            <p:cNvSpPr/>
            <p:nvPr/>
          </p:nvSpPr>
          <p:spPr bwMode="auto">
            <a:xfrm>
              <a:off x="2849710" y="4611205"/>
              <a:ext cx="101601" cy="101601"/>
            </a:xfrm>
            <a:prstGeom prst="ellipse">
              <a:avLst/>
            </a:prstGeom>
            <a:solidFill>
              <a:srgbClr val="3366FF"/>
            </a:solidFill>
            <a:ln w="1905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>
              <a:off x="1689389" y="4800330"/>
              <a:ext cx="2439253" cy="0"/>
            </a:xfrm>
            <a:prstGeom prst="line">
              <a:avLst/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TextBox 39"/>
            <p:cNvSpPr txBox="1"/>
            <p:nvPr/>
          </p:nvSpPr>
          <p:spPr>
            <a:xfrm>
              <a:off x="236572" y="5511890"/>
              <a:ext cx="854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GTEx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42355" y="5308911"/>
              <a:ext cx="2368376" cy="116955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latin typeface="Arial Unicode MS"/>
                  <a:cs typeface="Arial Unicode MS"/>
                </a:rPr>
                <a:t>0 1 0 0 1 0 0 1 0 1 0 1 0 0 0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0 1 0 1 1 1 0 2 1 1 0 0 0 1 0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0 2 0 0 1 1 0 0 1 1 0 1 0 1 0</a:t>
              </a:r>
            </a:p>
            <a:p>
              <a:r>
                <a:rPr lang="en-US" sz="1400" b="0" dirty="0">
                  <a:latin typeface="Arial Unicode MS"/>
                  <a:cs typeface="Arial Unicode MS"/>
                </a:rPr>
                <a:t>0 1 0 0 1 1 0 1 0 0 1 1 0 0 1</a:t>
              </a:r>
            </a:p>
            <a:p>
              <a:r>
                <a:rPr lang="en-US" sz="1400" b="0" dirty="0">
                  <a:latin typeface="Arial Unicode MS"/>
                  <a:cs typeface="Arial Unicode MS"/>
                </a:rPr>
                <a:t>0 0 0 1 0 0 0 0 0 0 1 1 0 0 </a:t>
              </a:r>
              <a:r>
                <a:rPr lang="en-US" sz="1400" b="0" dirty="0" smtClean="0">
                  <a:latin typeface="Arial Unicode MS"/>
                  <a:cs typeface="Arial Unicode MS"/>
                </a:rPr>
                <a:t>0 </a:t>
              </a:r>
              <a:endParaRPr lang="en-US" sz="1400" b="0" dirty="0">
                <a:latin typeface="Arial Unicode MS"/>
                <a:cs typeface="Arial Unicode MS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1623485" y="5452926"/>
              <a:ext cx="0" cy="783704"/>
            </a:xfrm>
            <a:prstGeom prst="straightConnector1">
              <a:avLst/>
            </a:prstGeom>
            <a:solidFill>
              <a:srgbClr val="FF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Box 48"/>
            <p:cNvSpPr txBox="1"/>
            <p:nvPr/>
          </p:nvSpPr>
          <p:spPr>
            <a:xfrm rot="16200000">
              <a:off x="926394" y="5635784"/>
              <a:ext cx="99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patients</a:t>
              </a:r>
              <a:endParaRPr lang="en-US" sz="1800" b="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55702" y="4872075"/>
              <a:ext cx="87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err="1" smtClean="0"/>
                <a:t>eQTLs</a:t>
              </a:r>
              <a:endParaRPr lang="en-US" sz="1800" b="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02149" y="5310413"/>
              <a:ext cx="2505928" cy="116955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latin typeface="Arial Unicode MS"/>
                  <a:cs typeface="Arial Unicode MS"/>
                </a:rPr>
                <a:t>0.13 0.23 0.02 0.29 3.28 …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0.16 0.27 0.00 0.67 2.39 … 0.18 0.09 0.83 2.27 3.74 …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0.22 0.30 0.04 0.26 2.56 …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0.17 0.19 0.12 0.64 2.08 …</a:t>
              </a:r>
              <a:endParaRPr lang="en-US" sz="1400" b="0" dirty="0">
                <a:latin typeface="Arial Unicode MS"/>
                <a:cs typeface="Arial Unicode MS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4343103" y="5879719"/>
              <a:ext cx="720080" cy="0"/>
            </a:xfrm>
            <a:prstGeom prst="straightConnector1">
              <a:avLst/>
            </a:prstGeom>
            <a:solidFill>
              <a:srgbClr val="FFFF66"/>
            </a:solidFill>
            <a:ln w="5715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5366501" y="4417876"/>
              <a:ext cx="23943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Gene expressions</a:t>
              </a:r>
              <a:endParaRPr lang="en-US" sz="20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18867159">
              <a:off x="7992953" y="6162774"/>
              <a:ext cx="903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tissues</a:t>
              </a:r>
              <a:endParaRPr lang="en-US" sz="1800" b="0" dirty="0"/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 flipV="1">
              <a:off x="8050736" y="6111369"/>
              <a:ext cx="448884" cy="458466"/>
            </a:xfrm>
            <a:prstGeom prst="straightConnector1">
              <a:avLst/>
            </a:prstGeom>
            <a:solidFill>
              <a:srgbClr val="FF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1559109" y="4489215"/>
              <a:ext cx="0" cy="477844"/>
            </a:xfrm>
            <a:prstGeom prst="straightConnector1">
              <a:avLst/>
            </a:prstGeom>
            <a:solidFill>
              <a:srgbClr val="FF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TextBox 64"/>
            <p:cNvSpPr txBox="1"/>
            <p:nvPr/>
          </p:nvSpPr>
          <p:spPr>
            <a:xfrm rot="16200000">
              <a:off x="933711" y="4516630"/>
              <a:ext cx="903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tissues</a:t>
              </a:r>
              <a:endParaRPr lang="en-US" sz="1800" b="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69819" y="6501243"/>
              <a:ext cx="81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genes</a:t>
              </a:r>
              <a:endParaRPr lang="en-US" sz="1800" b="0" dirty="0"/>
            </a:p>
          </p:txBody>
        </p:sp>
        <p:cxnSp>
          <p:nvCxnSpPr>
            <p:cNvPr id="72" name="Straight Arrow Connector 71"/>
            <p:cNvCxnSpPr/>
            <p:nvPr/>
          </p:nvCxnSpPr>
          <p:spPr bwMode="auto">
            <a:xfrm>
              <a:off x="2241828" y="6569832"/>
              <a:ext cx="720080" cy="0"/>
            </a:xfrm>
            <a:prstGeom prst="straightConnector1">
              <a:avLst/>
            </a:prstGeom>
            <a:solidFill>
              <a:srgbClr val="FF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Straight Arrow Connector 72"/>
            <p:cNvCxnSpPr/>
            <p:nvPr/>
          </p:nvCxnSpPr>
          <p:spPr bwMode="auto">
            <a:xfrm>
              <a:off x="6252744" y="5023127"/>
              <a:ext cx="720080" cy="0"/>
            </a:xfrm>
            <a:prstGeom prst="straightConnector1">
              <a:avLst/>
            </a:prstGeom>
            <a:solidFill>
              <a:srgbClr val="FF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Box 73"/>
            <p:cNvSpPr txBox="1"/>
            <p:nvPr/>
          </p:nvSpPr>
          <p:spPr>
            <a:xfrm>
              <a:off x="6180736" y="4678945"/>
              <a:ext cx="81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genes</a:t>
              </a:r>
              <a:endParaRPr lang="en-US" sz="18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2248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3"/>
          <p:cNvSpPr/>
          <p:nvPr/>
        </p:nvSpPr>
        <p:spPr>
          <a:xfrm>
            <a:off x="45044" y="44624"/>
            <a:ext cx="903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err="1"/>
              <a:t>Bayesian</a:t>
            </a:r>
            <a:r>
              <a:rPr lang="de-DE" sz="3600" dirty="0"/>
              <a:t> </a:t>
            </a:r>
            <a:r>
              <a:rPr lang="de-DE" sz="3600" dirty="0" err="1" smtClean="0"/>
              <a:t>joint</a:t>
            </a:r>
            <a:r>
              <a:rPr lang="de-DE" sz="3600" dirty="0" smtClean="0"/>
              <a:t> </a:t>
            </a:r>
            <a:r>
              <a:rPr lang="de-DE" sz="3600" dirty="0"/>
              <a:t>GWAS-</a:t>
            </a:r>
            <a:r>
              <a:rPr lang="de-DE" sz="3600" dirty="0" err="1" smtClean="0"/>
              <a:t>eQTL</a:t>
            </a:r>
            <a:r>
              <a:rPr lang="de-DE" sz="3600" dirty="0" smtClean="0"/>
              <a:t> </a:t>
            </a:r>
            <a:r>
              <a:rPr lang="de-DE" sz="3600" dirty="0" err="1" smtClean="0"/>
              <a:t>analysis</a:t>
            </a:r>
            <a:r>
              <a:rPr lang="de-DE" sz="3600" dirty="0" smtClean="0"/>
              <a:t> </a:t>
            </a:r>
            <a:r>
              <a:rPr lang="de-DE" sz="3600" dirty="0" err="1" smtClean="0"/>
              <a:t>aggregates</a:t>
            </a:r>
            <a:r>
              <a:rPr lang="de-DE" sz="3600" dirty="0" smtClean="0"/>
              <a:t> </a:t>
            </a:r>
            <a:r>
              <a:rPr lang="de-DE" sz="3600" dirty="0" err="1" smtClean="0"/>
              <a:t>signal</a:t>
            </a:r>
            <a:r>
              <a:rPr lang="de-DE" sz="3600" dirty="0" smtClean="0"/>
              <a:t> </a:t>
            </a:r>
            <a:r>
              <a:rPr lang="de-DE" sz="3600" dirty="0" err="1" smtClean="0"/>
              <a:t>from</a:t>
            </a:r>
            <a:r>
              <a:rPr lang="de-DE" sz="3600" dirty="0" smtClean="0"/>
              <a:t> all SNPs </a:t>
            </a:r>
            <a:endParaRPr lang="de-DE" sz="3600" dirty="0"/>
          </a:p>
        </p:txBody>
      </p:sp>
      <p:cxnSp>
        <p:nvCxnSpPr>
          <p:cNvPr id="83" name="Straight Connector 82"/>
          <p:cNvCxnSpPr/>
          <p:nvPr/>
        </p:nvCxnSpPr>
        <p:spPr bwMode="auto">
          <a:xfrm>
            <a:off x="1533941" y="3764680"/>
            <a:ext cx="2439253" cy="0"/>
          </a:xfrm>
          <a:prstGeom prst="line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Oval 83"/>
          <p:cNvSpPr/>
          <p:nvPr/>
        </p:nvSpPr>
        <p:spPr bwMode="auto">
          <a:xfrm>
            <a:off x="1803695" y="37138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2277829" y="37138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2430229" y="37138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424356" y="3386740"/>
            <a:ext cx="203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explanatory SNPs</a:t>
            </a:r>
            <a:endParaRPr lang="en-US" sz="1800" b="0" dirty="0"/>
          </a:p>
        </p:txBody>
      </p:sp>
      <p:sp>
        <p:nvSpPr>
          <p:cNvPr id="129" name="Oval 128"/>
          <p:cNvSpPr/>
          <p:nvPr/>
        </p:nvSpPr>
        <p:spPr bwMode="auto">
          <a:xfrm>
            <a:off x="1943522" y="37153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095922" y="37168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2864399" y="37183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3029372" y="37198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3181772" y="37213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4" name="Oval 133"/>
          <p:cNvSpPr/>
          <p:nvPr/>
        </p:nvSpPr>
        <p:spPr bwMode="auto">
          <a:xfrm>
            <a:off x="3346745" y="37228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3624875" y="37243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6" name="Oval 135"/>
          <p:cNvSpPr/>
          <p:nvPr/>
        </p:nvSpPr>
        <p:spPr bwMode="auto">
          <a:xfrm>
            <a:off x="3764702" y="3725880"/>
            <a:ext cx="101601" cy="101601"/>
          </a:xfrm>
          <a:prstGeom prst="ellipse">
            <a:avLst/>
          </a:prstGeom>
          <a:solidFill>
            <a:srgbClr val="348600"/>
          </a:solidFill>
          <a:ln w="19050" cap="flat" cmpd="sng" algn="ctr">
            <a:solidFill>
              <a:srgbClr val="348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64814" y="2213998"/>
            <a:ext cx="2368376" cy="116955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 Unicode MS"/>
                <a:cs typeface="Arial Unicode MS"/>
              </a:rPr>
              <a:t>0 1 0 0 1 1 0 2 0 0 1 1 0 0 1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0 0 0 1 0 0 0 0 0 0 1 1 0 0 0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0 1 0 0 1 1 0 1 0 1 0 1 0 0 0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0 1 0 1 1 1 0 2 1 1 0 0 0 1 0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0 2 0 0 1 1 0 0 1 1 0 1 0 1 0 </a:t>
            </a:r>
            <a:endParaRPr lang="en-US" sz="1400" b="0" dirty="0">
              <a:latin typeface="Arial Unicode MS"/>
              <a:cs typeface="Arial Unicode MS"/>
            </a:endParaRPr>
          </a:p>
        </p:txBody>
      </p:sp>
      <p:cxnSp>
        <p:nvCxnSpPr>
          <p:cNvPr id="141" name="Straight Arrow Connector 140"/>
          <p:cNvCxnSpPr/>
          <p:nvPr/>
        </p:nvCxnSpPr>
        <p:spPr bwMode="auto">
          <a:xfrm>
            <a:off x="2278034" y="2116839"/>
            <a:ext cx="720080" cy="0"/>
          </a:xfrm>
          <a:prstGeom prst="straightConnector1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141"/>
          <p:cNvSpPr txBox="1"/>
          <p:nvPr/>
        </p:nvSpPr>
        <p:spPr>
          <a:xfrm>
            <a:off x="2206026" y="1772657"/>
            <a:ext cx="81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genes</a:t>
            </a:r>
            <a:endParaRPr lang="en-US" sz="1800" b="0" dirty="0"/>
          </a:p>
        </p:txBody>
      </p:sp>
      <p:cxnSp>
        <p:nvCxnSpPr>
          <p:cNvPr id="143" name="Straight Arrow Connector 142"/>
          <p:cNvCxnSpPr/>
          <p:nvPr/>
        </p:nvCxnSpPr>
        <p:spPr bwMode="auto">
          <a:xfrm>
            <a:off x="1445944" y="2358013"/>
            <a:ext cx="0" cy="783704"/>
          </a:xfrm>
          <a:prstGeom prst="straightConnector1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TextBox 143"/>
          <p:cNvSpPr txBox="1"/>
          <p:nvPr/>
        </p:nvSpPr>
        <p:spPr>
          <a:xfrm rot="16200000">
            <a:off x="748853" y="2540871"/>
            <a:ext cx="99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patients</a:t>
            </a:r>
            <a:endParaRPr lang="en-US" sz="1800" b="0" dirty="0"/>
          </a:p>
        </p:txBody>
      </p:sp>
      <p:sp>
        <p:nvSpPr>
          <p:cNvPr id="145" name="TextBox 144"/>
          <p:cNvSpPr txBox="1"/>
          <p:nvPr/>
        </p:nvSpPr>
        <p:spPr>
          <a:xfrm>
            <a:off x="1905774" y="1434638"/>
            <a:ext cx="1510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Genotypes</a:t>
            </a:r>
            <a:endParaRPr lang="en-US" sz="2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220813" y="1436139"/>
            <a:ext cx="1938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disease states</a:t>
            </a:r>
            <a:endParaRPr lang="en-US" sz="2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961135" y="2213998"/>
            <a:ext cx="344811" cy="116955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 Unicode MS"/>
                <a:cs typeface="Arial Unicode MS"/>
              </a:rPr>
              <a:t>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1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1</a:t>
            </a:r>
          </a:p>
          <a:p>
            <a:r>
              <a:rPr lang="en-US" sz="1400" b="0" dirty="0">
                <a:latin typeface="Arial Unicode MS"/>
                <a:cs typeface="Arial Unicode MS"/>
              </a:rPr>
              <a:t>0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1602" y="2505000"/>
            <a:ext cx="968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GWAS</a:t>
            </a:r>
            <a:endParaRPr lang="en-US" sz="2000" dirty="0"/>
          </a:p>
        </p:txBody>
      </p:sp>
      <p:cxnSp>
        <p:nvCxnSpPr>
          <p:cNvPr id="154" name="Straight Arrow Connector 153"/>
          <p:cNvCxnSpPr/>
          <p:nvPr/>
        </p:nvCxnSpPr>
        <p:spPr bwMode="auto">
          <a:xfrm>
            <a:off x="4178135" y="2734508"/>
            <a:ext cx="536890" cy="0"/>
          </a:xfrm>
          <a:prstGeom prst="straightConnector1">
            <a:avLst/>
          </a:prstGeom>
          <a:solidFill>
            <a:srgbClr val="FFFF66"/>
          </a:solidFill>
          <a:ln w="57150" cap="flat" cmpd="sng" algn="ctr">
            <a:solidFill>
              <a:srgbClr val="348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" name="TextBox 164"/>
          <p:cNvSpPr txBox="1"/>
          <p:nvPr/>
        </p:nvSpPr>
        <p:spPr>
          <a:xfrm>
            <a:off x="7870946" y="3839429"/>
            <a:ext cx="1357926" cy="92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/>
              <a:t>predicted disease risk</a:t>
            </a:r>
            <a:endParaRPr lang="en-US" sz="2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904385" y="5025688"/>
            <a:ext cx="2505928" cy="1169551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 Unicode MS"/>
                <a:cs typeface="Arial Unicode MS"/>
              </a:rPr>
              <a:t>0.13 0.23 0.02 0.29 3.28 2.60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0.16 0.27 0.00 0.67 2.39 2.40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0.11 0.18 0.09 0.83 2.27 3.74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0.22 0.30 0.04 0.26 2.56 3.28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0.17 0.19 0.12 0.64 2.08 2.86</a:t>
            </a:r>
            <a:endParaRPr lang="en-US" sz="1400" b="0" dirty="0">
              <a:latin typeface="Arial Unicode MS"/>
              <a:cs typeface="Arial Unicode MS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802277" y="5099638"/>
            <a:ext cx="2505928" cy="1169551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 Unicode MS"/>
                <a:cs typeface="Arial Unicode MS"/>
              </a:rPr>
              <a:t>0.13 0.23 0.02 0.29 3.28 2.60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0.16 0.27 0.00 0.67 2.39 2.40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0.11 0.18 0.09 0.83 2.27 3.74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0.22 0.30 0.04 0.26 2.56 3.28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0.17 0.19 0.12 0.64 2.08 2.86</a:t>
            </a:r>
            <a:endParaRPr lang="en-US" sz="1400" b="0" dirty="0">
              <a:latin typeface="Arial Unicode MS"/>
              <a:cs typeface="Arial Unicode MS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700169" y="5173588"/>
            <a:ext cx="2505928" cy="1169551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 Unicode MS"/>
                <a:cs typeface="Arial Unicode MS"/>
              </a:rPr>
              <a:t>0.13 0.23 0.02 0.29 3.28 2.60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0.16 0.27 0.00 0.67 2.39 2.40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0.11 0.18 0.09 0.83 2.27 3.74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0.22 0.30 0.04 0.26 2.56 3.28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0.17 0.19 0.12 0.64 2.08 2.86</a:t>
            </a:r>
            <a:endParaRPr lang="en-US" sz="1400" b="0" dirty="0">
              <a:latin typeface="Arial Unicode MS"/>
              <a:cs typeface="Arial Unicode MS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598061" y="5247538"/>
            <a:ext cx="2505928" cy="1169551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 Unicode MS"/>
                <a:cs typeface="Arial Unicode MS"/>
              </a:rPr>
              <a:t>0.13 0.23 0.02 0.29 3.28 …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0.16 0.27 0.00 0.67 2.39 … 0.18 0.09 0.83 2.27 3.74 …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0.22 0.30 0.04 0.26 2.56 …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0.17 0.19 0.12 0.64 2.08 …</a:t>
            </a:r>
            <a:endParaRPr lang="en-US" sz="1400" b="0" dirty="0">
              <a:latin typeface="Arial Unicode MS"/>
              <a:cs typeface="Arial Unicode MS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662413" y="4355001"/>
            <a:ext cx="2394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Gene expressions</a:t>
            </a:r>
            <a:endParaRPr lang="en-US" sz="2000" dirty="0"/>
          </a:p>
        </p:txBody>
      </p:sp>
      <p:cxnSp>
        <p:nvCxnSpPr>
          <p:cNvPr id="194" name="Straight Arrow Connector 193"/>
          <p:cNvCxnSpPr/>
          <p:nvPr/>
        </p:nvCxnSpPr>
        <p:spPr bwMode="auto">
          <a:xfrm>
            <a:off x="5548656" y="4960252"/>
            <a:ext cx="720080" cy="0"/>
          </a:xfrm>
          <a:prstGeom prst="straightConnector1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" name="TextBox 194"/>
          <p:cNvSpPr txBox="1"/>
          <p:nvPr/>
        </p:nvSpPr>
        <p:spPr>
          <a:xfrm>
            <a:off x="5476648" y="4616070"/>
            <a:ext cx="81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genes</a:t>
            </a:r>
            <a:endParaRPr lang="en-US" sz="1800" b="0" dirty="0"/>
          </a:p>
        </p:txBody>
      </p:sp>
      <p:cxnSp>
        <p:nvCxnSpPr>
          <p:cNvPr id="196" name="Straight Arrow Connector 195"/>
          <p:cNvCxnSpPr/>
          <p:nvPr/>
        </p:nvCxnSpPr>
        <p:spPr bwMode="auto">
          <a:xfrm>
            <a:off x="7574478" y="5867143"/>
            <a:ext cx="536890" cy="0"/>
          </a:xfrm>
          <a:prstGeom prst="straightConnector1">
            <a:avLst/>
          </a:prstGeom>
          <a:solidFill>
            <a:srgbClr val="FFFF66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" name="Rectangle 200"/>
          <p:cNvSpPr/>
          <p:nvPr/>
        </p:nvSpPr>
        <p:spPr bwMode="auto">
          <a:xfrm>
            <a:off x="8262238" y="5257791"/>
            <a:ext cx="465216" cy="26407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135988" y="3398204"/>
            <a:ext cx="8652821" cy="3409496"/>
            <a:chOff x="135988" y="3398204"/>
            <a:chExt cx="8652821" cy="3409496"/>
          </a:xfrm>
        </p:grpSpPr>
        <p:sp>
          <p:nvSpPr>
            <p:cNvPr id="149" name="TextBox 148"/>
            <p:cNvSpPr txBox="1"/>
            <p:nvPr/>
          </p:nvSpPr>
          <p:spPr>
            <a:xfrm>
              <a:off x="135988" y="5449015"/>
              <a:ext cx="854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GTEx</a:t>
              </a:r>
              <a:endParaRPr lang="en-US" sz="2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578906" y="5246036"/>
              <a:ext cx="2368376" cy="116955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latin typeface="Arial Unicode MS"/>
                  <a:cs typeface="Arial Unicode MS"/>
                </a:rPr>
                <a:t>0 1 0 0 1 0 0 1 0 1 0 1 0 0 0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0 1 0 1 1 1 0 2 1 1 0 0 0 1 0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0 2 0 0 1 1 0 0 1 1 0 1 0 1 0</a:t>
              </a:r>
            </a:p>
            <a:p>
              <a:r>
                <a:rPr lang="en-US" sz="1400" b="0" dirty="0">
                  <a:latin typeface="Arial Unicode MS"/>
                  <a:cs typeface="Arial Unicode MS"/>
                </a:rPr>
                <a:t>0 1 0 0 1 1 0 1 0 0 1 1 0 0 1</a:t>
              </a:r>
            </a:p>
            <a:p>
              <a:r>
                <a:rPr lang="en-US" sz="1400" b="0" dirty="0">
                  <a:latin typeface="Arial Unicode MS"/>
                  <a:cs typeface="Arial Unicode MS"/>
                </a:rPr>
                <a:t>0 0 0 1 0 0 0 0 0 0 1 1 0 0 </a:t>
              </a:r>
              <a:r>
                <a:rPr lang="en-US" sz="1400" b="0" dirty="0" smtClean="0">
                  <a:latin typeface="Arial Unicode MS"/>
                  <a:cs typeface="Arial Unicode MS"/>
                </a:rPr>
                <a:t>0 </a:t>
              </a:r>
              <a:endParaRPr lang="en-US" sz="1400" b="0" dirty="0">
                <a:latin typeface="Arial Unicode MS"/>
                <a:cs typeface="Arial Unicode MS"/>
              </a:endParaRPr>
            </a:p>
          </p:txBody>
        </p:sp>
        <p:cxnSp>
          <p:nvCxnSpPr>
            <p:cNvPr id="151" name="Straight Arrow Connector 150"/>
            <p:cNvCxnSpPr/>
            <p:nvPr/>
          </p:nvCxnSpPr>
          <p:spPr bwMode="auto">
            <a:xfrm>
              <a:off x="1460036" y="5390051"/>
              <a:ext cx="0" cy="783704"/>
            </a:xfrm>
            <a:prstGeom prst="straightConnector1">
              <a:avLst/>
            </a:prstGeom>
            <a:solidFill>
              <a:srgbClr val="FF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2" name="TextBox 151"/>
            <p:cNvSpPr txBox="1"/>
            <p:nvPr/>
          </p:nvSpPr>
          <p:spPr>
            <a:xfrm rot="16200000">
              <a:off x="762945" y="5572909"/>
              <a:ext cx="99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patients</a:t>
              </a:r>
              <a:endParaRPr lang="en-US" sz="1800" b="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006370" y="6438368"/>
              <a:ext cx="81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genes</a:t>
              </a:r>
              <a:endParaRPr lang="en-US" sz="1800" b="0" dirty="0"/>
            </a:p>
          </p:txBody>
        </p:sp>
        <p:cxnSp>
          <p:nvCxnSpPr>
            <p:cNvPr id="160" name="Straight Arrow Connector 159"/>
            <p:cNvCxnSpPr/>
            <p:nvPr/>
          </p:nvCxnSpPr>
          <p:spPr bwMode="auto">
            <a:xfrm>
              <a:off x="2078379" y="6506957"/>
              <a:ext cx="720080" cy="0"/>
            </a:xfrm>
            <a:prstGeom prst="straightConnector1">
              <a:avLst/>
            </a:prstGeom>
            <a:solidFill>
              <a:srgbClr val="FF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3" name="TextBox 162"/>
            <p:cNvSpPr txBox="1"/>
            <p:nvPr/>
          </p:nvSpPr>
          <p:spPr>
            <a:xfrm>
              <a:off x="8235580" y="5246034"/>
              <a:ext cx="553229" cy="116955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latin typeface="Arial Unicode MS"/>
                  <a:cs typeface="Arial Unicode MS"/>
                </a:rPr>
                <a:t>0.33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0.12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0.83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0.53</a:t>
              </a:r>
            </a:p>
            <a:p>
              <a:r>
                <a:rPr lang="en-US" sz="1400" b="0" dirty="0" smtClean="0">
                  <a:latin typeface="Arial Unicode MS"/>
                  <a:cs typeface="Arial Unicode MS"/>
                </a:rPr>
                <a:t>0.38</a:t>
              </a:r>
              <a:endParaRPr lang="en-US" sz="1400" b="0" dirty="0">
                <a:latin typeface="Arial Unicode MS"/>
                <a:cs typeface="Arial Unicode MS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2539825" y="5268864"/>
              <a:ext cx="465216" cy="264071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215" name="Straight Connector 214"/>
            <p:cNvCxnSpPr/>
            <p:nvPr/>
          </p:nvCxnSpPr>
          <p:spPr bwMode="auto">
            <a:xfrm>
              <a:off x="1860862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6" name="Straight Connector 215"/>
            <p:cNvCxnSpPr/>
            <p:nvPr/>
          </p:nvCxnSpPr>
          <p:spPr bwMode="auto">
            <a:xfrm>
              <a:off x="1988116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Straight Connector 216"/>
            <p:cNvCxnSpPr/>
            <p:nvPr/>
          </p:nvCxnSpPr>
          <p:spPr bwMode="auto">
            <a:xfrm>
              <a:off x="2153089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8" name="Straight Connector 217"/>
            <p:cNvCxnSpPr/>
            <p:nvPr/>
          </p:nvCxnSpPr>
          <p:spPr bwMode="auto">
            <a:xfrm>
              <a:off x="2318062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Straight Connector 218"/>
            <p:cNvCxnSpPr/>
            <p:nvPr/>
          </p:nvCxnSpPr>
          <p:spPr bwMode="auto">
            <a:xfrm>
              <a:off x="2483035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Straight Connector 219"/>
            <p:cNvCxnSpPr/>
            <p:nvPr/>
          </p:nvCxnSpPr>
          <p:spPr bwMode="auto">
            <a:xfrm>
              <a:off x="2924614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" name="Straight Connector 220"/>
            <p:cNvCxnSpPr/>
            <p:nvPr/>
          </p:nvCxnSpPr>
          <p:spPr bwMode="auto">
            <a:xfrm>
              <a:off x="3077014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Straight Connector 221"/>
            <p:cNvCxnSpPr/>
            <p:nvPr/>
          </p:nvCxnSpPr>
          <p:spPr bwMode="auto">
            <a:xfrm>
              <a:off x="3229414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" name="Straight Connector 222"/>
            <p:cNvCxnSpPr/>
            <p:nvPr/>
          </p:nvCxnSpPr>
          <p:spPr bwMode="auto">
            <a:xfrm>
              <a:off x="3406960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" name="Straight Connector 223"/>
            <p:cNvCxnSpPr/>
            <p:nvPr/>
          </p:nvCxnSpPr>
          <p:spPr bwMode="auto">
            <a:xfrm>
              <a:off x="3659944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" name="Straight Connector 224"/>
            <p:cNvCxnSpPr/>
            <p:nvPr/>
          </p:nvCxnSpPr>
          <p:spPr bwMode="auto">
            <a:xfrm>
              <a:off x="3812344" y="3398204"/>
              <a:ext cx="0" cy="1773052"/>
            </a:xfrm>
            <a:prstGeom prst="line">
              <a:avLst/>
            </a:prstGeom>
            <a:solidFill>
              <a:srgbClr val="FFFF66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3" name="Curved Connector 202"/>
            <p:cNvCxnSpPr>
              <a:stCxn id="200" idx="0"/>
              <a:endCxn id="201" idx="0"/>
            </p:cNvCxnSpPr>
            <p:nvPr/>
          </p:nvCxnSpPr>
          <p:spPr bwMode="auto">
            <a:xfrm rot="5400000" flipH="1" flipV="1">
              <a:off x="5628103" y="2402122"/>
              <a:ext cx="11073" cy="5722413"/>
            </a:xfrm>
            <a:prstGeom prst="curvedConnector3">
              <a:avLst>
                <a:gd name="adj1" fmla="val 12158024"/>
              </a:avLst>
            </a:prstGeom>
            <a:solidFill>
              <a:srgbClr val="FFFF66"/>
            </a:solidFill>
            <a:ln w="57150" cap="flat" cmpd="sng" algn="ctr">
              <a:solidFill>
                <a:srgbClr val="348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8" name="TextBox 207"/>
            <p:cNvSpPr txBox="1"/>
            <p:nvPr/>
          </p:nvSpPr>
          <p:spPr>
            <a:xfrm>
              <a:off x="4961844" y="3567596"/>
              <a:ext cx="1428596" cy="374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2000" b="0" dirty="0" smtClean="0">
                  <a:solidFill>
                    <a:srgbClr val="348600"/>
                  </a:solidFill>
                </a:rPr>
                <a:t>predict risk</a:t>
              </a:r>
              <a:endParaRPr lang="en-US" sz="2000" b="0" dirty="0" smtClean="0">
                <a:solidFill>
                  <a:srgbClr val="348600"/>
                </a:solidFill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6500445" y="1740934"/>
            <a:ext cx="2552398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rgbClr val="7703AD"/>
                </a:solidFill>
              </a:rPr>
              <a:t>Use Bayesian variable selection logistic regression! (</a:t>
            </a:r>
            <a:r>
              <a:rPr lang="en-US" sz="2000" dirty="0" err="1" smtClean="0">
                <a:solidFill>
                  <a:srgbClr val="7703AD"/>
                </a:solidFill>
              </a:rPr>
              <a:t>Saikat</a:t>
            </a:r>
            <a:r>
              <a:rPr lang="en-US" sz="2000" dirty="0" smtClean="0">
                <a:solidFill>
                  <a:srgbClr val="7703AD"/>
                </a:solidFill>
              </a:rPr>
              <a:t>)</a:t>
            </a:r>
            <a:endParaRPr lang="en-US" sz="2000" dirty="0">
              <a:solidFill>
                <a:srgbClr val="7703AD"/>
              </a:solidFill>
            </a:endParaRPr>
          </a:p>
        </p:txBody>
      </p:sp>
      <p:cxnSp>
        <p:nvCxnSpPr>
          <p:cNvPr id="211" name="Straight Connector 210"/>
          <p:cNvCxnSpPr/>
          <p:nvPr/>
        </p:nvCxnSpPr>
        <p:spPr bwMode="auto">
          <a:xfrm flipH="1">
            <a:off x="7305141" y="2992810"/>
            <a:ext cx="238895" cy="1144309"/>
          </a:xfrm>
          <a:prstGeom prst="line">
            <a:avLst/>
          </a:prstGeom>
          <a:solidFill>
            <a:srgbClr val="FFFF66"/>
          </a:solidFill>
          <a:ln w="28575" cap="flat" cmpd="sng" algn="ctr">
            <a:solidFill>
              <a:srgbClr val="7703A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Connector 211"/>
          <p:cNvCxnSpPr/>
          <p:nvPr/>
        </p:nvCxnSpPr>
        <p:spPr bwMode="auto">
          <a:xfrm flipH="1">
            <a:off x="7795504" y="2981736"/>
            <a:ext cx="39241" cy="2764962"/>
          </a:xfrm>
          <a:prstGeom prst="line">
            <a:avLst/>
          </a:prstGeom>
          <a:solidFill>
            <a:srgbClr val="FFFF66"/>
          </a:solidFill>
          <a:ln w="28575" cap="flat" cmpd="sng" algn="ctr">
            <a:solidFill>
              <a:srgbClr val="7703A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0" name="TextBox 229"/>
          <p:cNvSpPr txBox="1"/>
          <p:nvPr/>
        </p:nvSpPr>
        <p:spPr>
          <a:xfrm>
            <a:off x="4074819" y="2790515"/>
            <a:ext cx="69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008000"/>
                </a:solidFill>
              </a:rPr>
              <a:t>learn</a:t>
            </a:r>
          </a:p>
          <a:p>
            <a:pPr algn="ctr"/>
            <a:r>
              <a:rPr lang="en-US" sz="1800" b="0" dirty="0" smtClean="0">
                <a:solidFill>
                  <a:srgbClr val="008000"/>
                </a:solidFill>
              </a:rPr>
              <a:t>risk</a:t>
            </a:r>
            <a:endParaRPr lang="en-US" sz="1800" b="0" dirty="0">
              <a:solidFill>
                <a:srgbClr val="008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>
            <a:off x="4688655" y="3296715"/>
            <a:ext cx="346358" cy="352761"/>
          </a:xfrm>
          <a:prstGeom prst="straightConnector1">
            <a:avLst/>
          </a:prstGeom>
          <a:solidFill>
            <a:srgbClr val="FFFF66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3686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89" grpId="0" animBg="1"/>
      <p:bldP spid="190" grpId="0" animBg="1"/>
      <p:bldP spid="191" grpId="0" animBg="1"/>
      <p:bldP spid="192" grpId="0" animBg="1"/>
      <p:bldP spid="193" grpId="0"/>
      <p:bldP spid="195" grpId="0"/>
      <p:bldP spid="2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 flipV="1">
            <a:off x="3770662" y="5402849"/>
            <a:ext cx="975326" cy="975325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7561" y="5308444"/>
            <a:ext cx="881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latin typeface="Times New Roman"/>
                <a:cs typeface="Times New Roman"/>
              </a:rPr>
              <a:t>x</a:t>
            </a:r>
            <a:r>
              <a:rPr lang="en-US" sz="5400" i="1" baseline="-25000" dirty="0" err="1" smtClean="0">
                <a:latin typeface="Times New Roman"/>
                <a:cs typeface="Times New Roman"/>
              </a:rPr>
              <a:t>n</a:t>
            </a:r>
            <a:endParaRPr lang="en-US" sz="5400" i="1" dirty="0">
              <a:latin typeface="Times New Roman"/>
              <a:cs typeface="Times New Roman"/>
            </a:endParaRPr>
          </a:p>
        </p:txBody>
      </p:sp>
      <p:sp>
        <p:nvSpPr>
          <p:cNvPr id="16" name="Oval 15"/>
          <p:cNvSpPr/>
          <p:nvPr/>
        </p:nvSpPr>
        <p:spPr>
          <a:xfrm flipV="1">
            <a:off x="3770662" y="3290178"/>
            <a:ext cx="975326" cy="975325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3912613" y="1084475"/>
            <a:ext cx="894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latin typeface="Times New Roman"/>
                <a:cs typeface="Times New Roman"/>
              </a:rPr>
              <a:t>y</a:t>
            </a:r>
            <a:r>
              <a:rPr lang="en-US" sz="5400" i="1" baseline="-25000" dirty="0" err="1" smtClean="0">
                <a:latin typeface="Times New Roman"/>
                <a:cs typeface="Times New Roman"/>
              </a:rPr>
              <a:t>n</a:t>
            </a:r>
            <a:endParaRPr lang="en-US" sz="5400" i="1" dirty="0"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>
          <a:xfrm flipV="1">
            <a:off x="1585998" y="5303591"/>
            <a:ext cx="1198616" cy="1165498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44" name="TextBox 43"/>
          <p:cNvSpPr txBox="1"/>
          <p:nvPr/>
        </p:nvSpPr>
        <p:spPr>
          <a:xfrm>
            <a:off x="1598525" y="5512086"/>
            <a:ext cx="1334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latin typeface="Times New Roman"/>
                <a:cs typeface="Times New Roman"/>
              </a:rPr>
              <a:t>X,ɸ</a:t>
            </a:r>
            <a:endParaRPr lang="en-US" sz="4000" i="1" baseline="-25000" dirty="0">
              <a:latin typeface="Times New Roman"/>
              <a:cs typeface="Times New Roman"/>
            </a:endParaRPr>
          </a:p>
        </p:txBody>
      </p:sp>
      <p:sp>
        <p:nvSpPr>
          <p:cNvPr id="52" name="Oval 51"/>
          <p:cNvSpPr/>
          <p:nvPr/>
        </p:nvSpPr>
        <p:spPr>
          <a:xfrm flipV="1">
            <a:off x="3770662" y="1177507"/>
            <a:ext cx="975326" cy="975325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4" name="TextBox 63"/>
          <p:cNvSpPr txBox="1"/>
          <p:nvPr/>
        </p:nvSpPr>
        <p:spPr>
          <a:xfrm>
            <a:off x="1883560" y="1145621"/>
            <a:ext cx="80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Times New Roman"/>
                <a:cs typeface="Times New Roman"/>
              </a:rPr>
              <a:t>w</a:t>
            </a:r>
            <a:endParaRPr lang="en-US" sz="5400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69" name="Oval 68"/>
          <p:cNvSpPr/>
          <p:nvPr/>
        </p:nvSpPr>
        <p:spPr>
          <a:xfrm flipV="1">
            <a:off x="1723829" y="1169033"/>
            <a:ext cx="975326" cy="975325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3881707" y="3200980"/>
            <a:ext cx="977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err="1" smtClean="0">
                <a:latin typeface="Times New Roman"/>
                <a:cs typeface="Times New Roman"/>
              </a:rPr>
              <a:t>ϕ</a:t>
            </a:r>
            <a:r>
              <a:rPr lang="en-US" sz="5400" i="1" baseline="-25000" dirty="0" err="1" smtClean="0">
                <a:latin typeface="Times New Roman"/>
                <a:cs typeface="Times New Roman"/>
              </a:rPr>
              <a:t>n</a:t>
            </a:r>
            <a:endParaRPr lang="en-US" sz="5400" i="1" dirty="0">
              <a:latin typeface="Times New Roman"/>
              <a:cs typeface="Times New Roman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255245" y="2239718"/>
            <a:ext cx="3293" cy="1029700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255245" y="4303847"/>
            <a:ext cx="3293" cy="1029700"/>
          </a:xfrm>
          <a:prstGeom prst="line">
            <a:avLst/>
          </a:prstGeom>
          <a:ln w="38100" cmpd="sng">
            <a:solidFill>
              <a:srgbClr val="3486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75122" y="2121871"/>
            <a:ext cx="1296231" cy="1270121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627494" y="4177634"/>
            <a:ext cx="1296232" cy="1230840"/>
          </a:xfrm>
          <a:prstGeom prst="line">
            <a:avLst/>
          </a:prstGeom>
          <a:ln w="38100" cmpd="sng">
            <a:solidFill>
              <a:srgbClr val="3486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92628" y="6045353"/>
            <a:ext cx="492826" cy="554677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8132" y="1035066"/>
            <a:ext cx="2252039" cy="5617340"/>
          </a:xfrm>
          <a:prstGeom prst="roundRect">
            <a:avLst>
              <a:gd name="adj" fmla="val 9109"/>
            </a:avLst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46178" y="5337136"/>
            <a:ext cx="110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GWAS</a:t>
            </a:r>
            <a:endParaRPr lang="en-US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310" y="3473265"/>
            <a:ext cx="2679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Disease states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7001" y="5659785"/>
            <a:ext cx="301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GTEx</a:t>
            </a:r>
            <a:r>
              <a:rPr lang="en-US" sz="2800" dirty="0" smtClean="0"/>
              <a:t> genotypes</a:t>
            </a:r>
            <a:endParaRPr lang="en-US" sz="2800" dirty="0"/>
          </a:p>
        </p:txBody>
      </p:sp>
      <p:sp>
        <p:nvSpPr>
          <p:cNvPr id="22" name="Rechteck 3"/>
          <p:cNvSpPr/>
          <p:nvPr/>
        </p:nvSpPr>
        <p:spPr>
          <a:xfrm>
            <a:off x="45044" y="44624"/>
            <a:ext cx="9036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err="1" smtClean="0"/>
              <a:t>Graphical</a:t>
            </a:r>
            <a:r>
              <a:rPr lang="de-DE" sz="3600" dirty="0" smtClean="0"/>
              <a:t> </a:t>
            </a:r>
            <a:r>
              <a:rPr lang="de-DE" sz="3600" dirty="0" err="1" smtClean="0"/>
              <a:t>model</a:t>
            </a:r>
            <a:r>
              <a:rPr lang="de-DE" sz="3600" dirty="0"/>
              <a:t> </a:t>
            </a:r>
            <a:r>
              <a:rPr lang="de-DE" sz="3600" dirty="0" err="1" smtClean="0"/>
              <a:t>for</a:t>
            </a:r>
            <a:r>
              <a:rPr lang="de-DE" sz="3600" dirty="0" smtClean="0"/>
              <a:t> </a:t>
            </a:r>
            <a:r>
              <a:rPr lang="de-DE" sz="3600" dirty="0" err="1" smtClean="0"/>
              <a:t>Bayesian</a:t>
            </a:r>
            <a:r>
              <a:rPr lang="de-DE" sz="3600" dirty="0" smtClean="0"/>
              <a:t> </a:t>
            </a:r>
            <a:r>
              <a:rPr lang="de-DE" sz="3600" dirty="0" err="1" smtClean="0"/>
              <a:t>approach</a:t>
            </a:r>
            <a:r>
              <a:rPr lang="de-DE" sz="3600" dirty="0" smtClean="0"/>
              <a:t> </a:t>
            </a:r>
            <a:endParaRPr lang="de-DE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5686383" y="1249016"/>
            <a:ext cx="3278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Gene expressions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063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 flipV="1">
            <a:off x="4286375" y="2138636"/>
            <a:ext cx="0" cy="4379914"/>
          </a:xfrm>
          <a:prstGeom prst="line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H="1" flipV="1">
            <a:off x="1416018" y="4480993"/>
            <a:ext cx="5788754" cy="7485"/>
          </a:xfrm>
          <a:prstGeom prst="line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324687" y="1480988"/>
            <a:ext cx="1899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/>
              <a:t>Predicted genetic risk</a:t>
            </a:r>
            <a:endParaRPr lang="en-US" sz="20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7193935" y="3955708"/>
            <a:ext cx="1519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/>
              <a:t>expression of gene </a:t>
            </a:r>
            <a:r>
              <a:rPr lang="en-US" sz="2000" b="0" i="1" dirty="0" smtClean="0"/>
              <a:t>g</a:t>
            </a:r>
            <a:r>
              <a:rPr lang="en-US" sz="2000" b="0" dirty="0" smtClean="0"/>
              <a:t> in tissue </a:t>
            </a:r>
            <a:r>
              <a:rPr lang="en-US" sz="2000" b="0" i="1" dirty="0" smtClean="0"/>
              <a:t>t</a:t>
            </a:r>
            <a:endParaRPr lang="en-US" sz="2000" b="0" i="1" dirty="0"/>
          </a:p>
        </p:txBody>
      </p:sp>
      <p:sp>
        <p:nvSpPr>
          <p:cNvPr id="13" name="Oval 12"/>
          <p:cNvSpPr/>
          <p:nvPr/>
        </p:nvSpPr>
        <p:spPr bwMode="auto">
          <a:xfrm>
            <a:off x="4317266" y="3940155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423722" y="381508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664757" y="293231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059382" y="3447560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969557" y="323711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748406" y="3581610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274357" y="354191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142758" y="495359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123475" y="3451859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731557" y="399911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507154" y="5346764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18489" y="430391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188757" y="445631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562035" y="328540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 rot="10800000">
            <a:off x="4921166" y="4662078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 rot="10800000">
            <a:off x="5814710" y="478714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 rot="10800000">
            <a:off x="4573675" y="566991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 rot="10800000">
            <a:off x="5179050" y="5154673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 rot="10800000">
            <a:off x="4268875" y="536511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 rot="10800000">
            <a:off x="4425988" y="4679123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 rot="10800000">
            <a:off x="3964075" y="506031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 rot="10800000">
            <a:off x="2594966" y="4022152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 rot="10800000">
            <a:off x="3114957" y="5150374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 rot="10800000">
            <a:off x="3506875" y="460311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 rot="10800000">
            <a:off x="4731278" y="3255469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 rot="10800000">
            <a:off x="4119943" y="429831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 rot="10800000">
            <a:off x="3049675" y="414591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 rot="10800000">
            <a:off x="3676397" y="531682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 rot="10800000">
            <a:off x="5105585" y="4312894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 rot="10800000">
            <a:off x="5999129" y="4437963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 rot="10800000">
            <a:off x="4758094" y="5320732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 rot="10800000">
            <a:off x="5363469" y="4805489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 rot="10800000">
            <a:off x="4453294" y="5015932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 rot="10800000">
            <a:off x="4674445" y="4671439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 rot="10800000">
            <a:off x="4148494" y="4711132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 rot="10800000">
            <a:off x="3558505" y="2595110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 rot="10800000">
            <a:off x="3299376" y="4801190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 rot="10800000">
            <a:off x="3691294" y="4253932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 rot="10800000">
            <a:off x="6079042" y="222328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 rot="10800000">
            <a:off x="4304362" y="3949132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 rot="10800000">
            <a:off x="5699532" y="2836265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 rot="10800000">
            <a:off x="4010237" y="471151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 rot="5400000">
            <a:off x="5665096" y="5483990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 rot="16200000">
            <a:off x="2196415" y="5216778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 rot="16200000">
            <a:off x="4070169" y="5488205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 rot="16200000">
            <a:off x="3123222" y="5442577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 rot="16200000">
            <a:off x="3428022" y="6055645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 rot="16200000">
            <a:off x="3540838" y="3253619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rot="16200000">
            <a:off x="3015206" y="608419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 rot="16200000">
            <a:off x="2925148" y="5235078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 rot="16200000">
            <a:off x="3472406" y="562699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 rot="16200000">
            <a:off x="2908092" y="4601285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 rot="19521902">
            <a:off x="2897771" y="3310516"/>
            <a:ext cx="2849662" cy="2155715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4335137" y="4192906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4705220" y="4915213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 rot="10800000">
            <a:off x="3891093" y="4560428"/>
            <a:ext cx="83597" cy="85375"/>
          </a:xfrm>
          <a:prstGeom prst="ellipse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Rechteck 3"/>
          <p:cNvSpPr/>
          <p:nvPr/>
        </p:nvSpPr>
        <p:spPr>
          <a:xfrm>
            <a:off x="45044" y="44624"/>
            <a:ext cx="903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err="1"/>
              <a:t>Bayesian</a:t>
            </a:r>
            <a:r>
              <a:rPr lang="de-DE" sz="3600" dirty="0"/>
              <a:t> </a:t>
            </a:r>
            <a:r>
              <a:rPr lang="de-DE" sz="3600" dirty="0" err="1" smtClean="0"/>
              <a:t>joint</a:t>
            </a:r>
            <a:r>
              <a:rPr lang="de-DE" sz="3600" dirty="0" smtClean="0"/>
              <a:t> </a:t>
            </a:r>
            <a:r>
              <a:rPr lang="de-DE" sz="3600" dirty="0"/>
              <a:t>GWAS-</a:t>
            </a:r>
            <a:r>
              <a:rPr lang="de-DE" sz="3600" dirty="0" err="1" smtClean="0"/>
              <a:t>eQTL</a:t>
            </a:r>
            <a:r>
              <a:rPr lang="de-DE" sz="3600" dirty="0" smtClean="0"/>
              <a:t> </a:t>
            </a:r>
            <a:r>
              <a:rPr lang="de-DE" sz="3600" dirty="0" err="1" smtClean="0"/>
              <a:t>analysis</a:t>
            </a:r>
            <a:r>
              <a:rPr lang="de-DE" sz="3600" dirty="0" smtClean="0"/>
              <a:t> links gene-</a:t>
            </a:r>
            <a:r>
              <a:rPr lang="de-DE" sz="3600" dirty="0" err="1" smtClean="0"/>
              <a:t>tissue</a:t>
            </a:r>
            <a:r>
              <a:rPr lang="de-DE" sz="3600" dirty="0" smtClean="0"/>
              <a:t> </a:t>
            </a:r>
            <a:r>
              <a:rPr lang="de-DE" sz="3600" dirty="0" err="1" smtClean="0"/>
              <a:t>pairs</a:t>
            </a:r>
            <a:r>
              <a:rPr lang="de-DE" sz="3600" dirty="0" smtClean="0"/>
              <a:t> </a:t>
            </a:r>
            <a:r>
              <a:rPr lang="de-DE" sz="3600" dirty="0" err="1" smtClean="0"/>
              <a:t>to</a:t>
            </a:r>
            <a:r>
              <a:rPr lang="de-DE" sz="3600" dirty="0" smtClean="0"/>
              <a:t> </a:t>
            </a:r>
            <a:r>
              <a:rPr lang="de-DE" sz="3600" dirty="0" err="1" smtClean="0"/>
              <a:t>disease</a:t>
            </a:r>
            <a:r>
              <a:rPr lang="de-DE" sz="3600" dirty="0" smtClean="0"/>
              <a:t> </a:t>
            </a:r>
            <a:r>
              <a:rPr lang="de-DE" sz="3600" dirty="0" err="1" smtClean="0"/>
              <a:t>risk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66423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3"/>
          <p:cNvSpPr/>
          <p:nvPr/>
        </p:nvSpPr>
        <p:spPr>
          <a:xfrm>
            <a:off x="45044" y="44624"/>
            <a:ext cx="903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 smtClean="0"/>
              <a:t>Subnetwork </a:t>
            </a:r>
            <a:r>
              <a:rPr lang="de-DE" sz="3600" dirty="0" err="1" smtClean="0"/>
              <a:t>analysis</a:t>
            </a:r>
            <a:r>
              <a:rPr lang="de-DE" sz="3600" dirty="0" smtClean="0"/>
              <a:t> </a:t>
            </a:r>
            <a:r>
              <a:rPr lang="de-DE" sz="3600" dirty="0" err="1" smtClean="0"/>
              <a:t>using</a:t>
            </a:r>
            <a:r>
              <a:rPr lang="de-DE" sz="3600" dirty="0" smtClean="0"/>
              <a:t> non-negative </a:t>
            </a:r>
            <a:r>
              <a:rPr lang="de-DE" sz="3600" dirty="0" err="1" smtClean="0"/>
              <a:t>matrix</a:t>
            </a:r>
            <a:r>
              <a:rPr lang="de-DE" sz="3600" dirty="0" smtClean="0"/>
              <a:t> </a:t>
            </a:r>
            <a:r>
              <a:rPr lang="de-DE" sz="3600" dirty="0" err="1" smtClean="0"/>
              <a:t>factorization</a:t>
            </a:r>
            <a:endParaRPr lang="de-DE" sz="3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830610" y="3604738"/>
            <a:ext cx="2505928" cy="1169551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 Unicode MS"/>
                <a:cs typeface="Arial Unicode MS"/>
              </a:rPr>
              <a:t>0.13 0.23 0.02 0.29 3.28 2.60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0.16 0.27 0.00 0.67 2.39 2.40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0.11 0.18 0.09 0.83 2.27 3.74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0.22 0.30 0.04 0.26 2.56 3.28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0.17 0.19 0.12 0.64 2.08 2.86</a:t>
            </a:r>
            <a:endParaRPr lang="en-US" sz="1400" b="0" dirty="0">
              <a:latin typeface="Arial Unicode MS"/>
              <a:cs typeface="Arial Unicode MS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728502" y="3678688"/>
            <a:ext cx="2505928" cy="1169551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 Unicode MS"/>
                <a:cs typeface="Arial Unicode MS"/>
              </a:rPr>
              <a:t>0.13 0.23 0.02 0.29 3.28 2.60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0.16 0.27 0.00 0.67 2.39 2.40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0.11 0.18 0.09 0.83 2.27 3.74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0.22 0.30 0.04 0.26 2.56 3.28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0.17 0.19 0.12 0.64 2.08 2.86</a:t>
            </a:r>
            <a:endParaRPr lang="en-US" sz="1400" b="0" dirty="0">
              <a:latin typeface="Arial Unicode MS"/>
              <a:cs typeface="Arial Unicode MS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26394" y="3752638"/>
            <a:ext cx="2505928" cy="1169551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 Unicode MS"/>
                <a:cs typeface="Arial Unicode MS"/>
              </a:rPr>
              <a:t>0.13 0.23 0.02 0.29 3.28 2.60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0.16 0.27 0.00 0.67 2.39 2.40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0.11 0.18 0.09 0.83 2.27 3.74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0.22 0.30 0.04 0.26 2.56 3.28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0.17 0.19 0.12 0.64 2.08 2.86</a:t>
            </a:r>
            <a:endParaRPr lang="en-US" sz="1400" b="0" dirty="0">
              <a:latin typeface="Arial Unicode MS"/>
              <a:cs typeface="Arial Unicode MS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24286" y="3826588"/>
            <a:ext cx="2505928" cy="1169551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 Unicode MS"/>
                <a:cs typeface="Arial Unicode MS"/>
              </a:rPr>
              <a:t>0.13 0.23 0.02 0.29 3.28 …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0.16 0.27 0.00 0.67 2.39 … 0.18 0.09 0.83 2.27 3.74 …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0.22 0.30 0.04 0.26 2.56 …</a:t>
            </a:r>
          </a:p>
          <a:p>
            <a:r>
              <a:rPr lang="en-US" sz="1400" b="0" dirty="0" smtClean="0">
                <a:latin typeface="Arial Unicode MS"/>
                <a:cs typeface="Arial Unicode MS"/>
              </a:rPr>
              <a:t>0.17 0.19 0.12 0.64 2.08 …</a:t>
            </a:r>
            <a:endParaRPr lang="en-US" sz="1400" b="0" dirty="0">
              <a:latin typeface="Arial Unicode MS"/>
              <a:cs typeface="Arial Unicode MS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88638" y="2934051"/>
            <a:ext cx="2394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Gene expressions</a:t>
            </a:r>
            <a:endParaRPr lang="en-US" sz="2000" dirty="0"/>
          </a:p>
        </p:txBody>
      </p:sp>
      <p:cxnSp>
        <p:nvCxnSpPr>
          <p:cNvPr id="194" name="Straight Arrow Connector 193"/>
          <p:cNvCxnSpPr/>
          <p:nvPr/>
        </p:nvCxnSpPr>
        <p:spPr bwMode="auto">
          <a:xfrm>
            <a:off x="1474881" y="3539302"/>
            <a:ext cx="720080" cy="0"/>
          </a:xfrm>
          <a:prstGeom prst="straightConnector1">
            <a:avLst/>
          </a:prstGeom>
          <a:solidFill>
            <a:srgbClr val="FFFF66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" name="TextBox 194"/>
          <p:cNvSpPr txBox="1"/>
          <p:nvPr/>
        </p:nvSpPr>
        <p:spPr>
          <a:xfrm>
            <a:off x="1402873" y="3195120"/>
            <a:ext cx="81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genes</a:t>
            </a:r>
            <a:endParaRPr lang="en-US" sz="1800" b="0" dirty="0"/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29023" y="3943953"/>
            <a:ext cx="0" cy="783704"/>
          </a:xfrm>
          <a:prstGeom prst="straightConnector1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 rot="16200000">
            <a:off x="-268068" y="4126811"/>
            <a:ext cx="99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patients</a:t>
            </a:r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3470273" y="402395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 rot="18867159">
            <a:off x="3089330" y="4905298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tissues</a:t>
            </a:r>
            <a:endParaRPr lang="en-US" sz="1800" b="0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V="1">
            <a:off x="3033956" y="4853893"/>
            <a:ext cx="448884" cy="458466"/>
          </a:xfrm>
          <a:prstGeom prst="straightConnector1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4547764" y="3575092"/>
            <a:ext cx="783351" cy="1169551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348600"/>
            </a:solidFill>
          </a:ln>
        </p:spPr>
        <p:txBody>
          <a:bodyPr wrap="square" rtlCol="0">
            <a:spAutoFit/>
          </a:bodyPr>
          <a:lstStyle/>
          <a:p>
            <a:endParaRPr lang="en-US" sz="1400" b="0" dirty="0">
              <a:latin typeface="Arial Unicode MS"/>
              <a:cs typeface="Arial Unicode MS"/>
            </a:endParaRPr>
          </a:p>
          <a:p>
            <a:endParaRPr lang="en-US" sz="1400" b="0" dirty="0" smtClean="0">
              <a:latin typeface="Arial Unicode MS"/>
              <a:cs typeface="Arial Unicode MS"/>
            </a:endParaRPr>
          </a:p>
          <a:p>
            <a:endParaRPr lang="en-US" sz="1400" b="0" dirty="0">
              <a:latin typeface="Arial Unicode MS"/>
              <a:cs typeface="Arial Unicode MS"/>
            </a:endParaRPr>
          </a:p>
          <a:p>
            <a:endParaRPr lang="en-US" sz="1400" b="0" dirty="0" smtClean="0">
              <a:latin typeface="Arial Unicode MS"/>
              <a:cs typeface="Arial Unicode MS"/>
            </a:endParaRPr>
          </a:p>
          <a:p>
            <a:endParaRPr lang="en-US" sz="1400" b="0" dirty="0" smtClean="0">
              <a:latin typeface="Arial Unicode MS"/>
              <a:cs typeface="Arial Unicode M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61277" y="3664617"/>
            <a:ext cx="783351" cy="1169551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348600"/>
            </a:solidFill>
          </a:ln>
        </p:spPr>
        <p:txBody>
          <a:bodyPr wrap="square" rtlCol="0">
            <a:spAutoFit/>
          </a:bodyPr>
          <a:lstStyle/>
          <a:p>
            <a:endParaRPr lang="en-US" sz="1400" b="0" dirty="0">
              <a:latin typeface="Arial Unicode MS"/>
              <a:cs typeface="Arial Unicode MS"/>
            </a:endParaRPr>
          </a:p>
          <a:p>
            <a:endParaRPr lang="en-US" sz="1400" b="0" dirty="0" smtClean="0">
              <a:latin typeface="Arial Unicode MS"/>
              <a:cs typeface="Arial Unicode MS"/>
            </a:endParaRPr>
          </a:p>
          <a:p>
            <a:endParaRPr lang="en-US" sz="1400" b="0" dirty="0">
              <a:latin typeface="Arial Unicode MS"/>
              <a:cs typeface="Arial Unicode MS"/>
            </a:endParaRPr>
          </a:p>
          <a:p>
            <a:endParaRPr lang="en-US" sz="1400" b="0" dirty="0" smtClean="0">
              <a:latin typeface="Arial Unicode MS"/>
              <a:cs typeface="Arial Unicode MS"/>
            </a:endParaRPr>
          </a:p>
          <a:p>
            <a:endParaRPr lang="en-US" sz="1400" b="0" dirty="0" smtClean="0">
              <a:latin typeface="Arial Unicode MS"/>
              <a:cs typeface="Arial Unicode M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74790" y="3754142"/>
            <a:ext cx="783351" cy="1169551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348600"/>
            </a:solidFill>
          </a:ln>
        </p:spPr>
        <p:txBody>
          <a:bodyPr wrap="square" rtlCol="0">
            <a:spAutoFit/>
          </a:bodyPr>
          <a:lstStyle/>
          <a:p>
            <a:endParaRPr lang="en-US" sz="1400" b="0" dirty="0">
              <a:latin typeface="Arial Unicode MS"/>
              <a:cs typeface="Arial Unicode MS"/>
            </a:endParaRPr>
          </a:p>
          <a:p>
            <a:endParaRPr lang="en-US" sz="1400" b="0" dirty="0" smtClean="0">
              <a:latin typeface="Arial Unicode MS"/>
              <a:cs typeface="Arial Unicode MS"/>
            </a:endParaRPr>
          </a:p>
          <a:p>
            <a:endParaRPr lang="en-US" sz="1400" b="0" dirty="0">
              <a:latin typeface="Arial Unicode MS"/>
              <a:cs typeface="Arial Unicode MS"/>
            </a:endParaRPr>
          </a:p>
          <a:p>
            <a:endParaRPr lang="en-US" sz="1400" b="0" dirty="0" smtClean="0">
              <a:latin typeface="Arial Unicode MS"/>
              <a:cs typeface="Arial Unicode MS"/>
            </a:endParaRPr>
          </a:p>
          <a:p>
            <a:endParaRPr lang="en-US" sz="1400" b="0" dirty="0" smtClean="0">
              <a:latin typeface="Arial Unicode MS"/>
              <a:cs typeface="Arial Unicode M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94717" y="3818011"/>
            <a:ext cx="783351" cy="1169551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348600"/>
            </a:solidFill>
          </a:ln>
        </p:spPr>
        <p:txBody>
          <a:bodyPr wrap="square" rtlCol="0">
            <a:spAutoFit/>
          </a:bodyPr>
          <a:lstStyle/>
          <a:p>
            <a:endParaRPr lang="en-US" sz="1400" b="0" dirty="0">
              <a:latin typeface="Arial Unicode MS"/>
              <a:cs typeface="Arial Unicode MS"/>
            </a:endParaRPr>
          </a:p>
          <a:p>
            <a:endParaRPr lang="en-US" sz="1400" b="0" dirty="0" smtClean="0">
              <a:latin typeface="Arial Unicode MS"/>
              <a:cs typeface="Arial Unicode MS"/>
            </a:endParaRPr>
          </a:p>
          <a:p>
            <a:endParaRPr lang="en-US" sz="1400" b="0" dirty="0">
              <a:latin typeface="Arial Unicode MS"/>
              <a:cs typeface="Arial Unicode MS"/>
            </a:endParaRPr>
          </a:p>
          <a:p>
            <a:endParaRPr lang="en-US" sz="1400" b="0" dirty="0" smtClean="0">
              <a:latin typeface="Arial Unicode MS"/>
              <a:cs typeface="Arial Unicode MS"/>
            </a:endParaRPr>
          </a:p>
          <a:p>
            <a:endParaRPr lang="en-US" sz="1400" b="0" dirty="0" smtClean="0">
              <a:latin typeface="Arial Unicode MS"/>
              <a:cs typeface="Arial Unicode M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08676" y="4038027"/>
            <a:ext cx="394359" cy="523220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sp>
        <p:nvSpPr>
          <p:cNvPr id="79" name="TextBox 78"/>
          <p:cNvSpPr txBox="1"/>
          <p:nvPr/>
        </p:nvSpPr>
        <p:spPr>
          <a:xfrm>
            <a:off x="6282895" y="3990062"/>
            <a:ext cx="2505928" cy="738664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sz="1400" b="0" dirty="0">
              <a:latin typeface="Arial Unicode MS"/>
              <a:cs typeface="Arial Unicode MS"/>
            </a:endParaRPr>
          </a:p>
          <a:p>
            <a:endParaRPr lang="en-US" sz="1400" b="0" dirty="0" smtClean="0">
              <a:latin typeface="Arial Unicode MS"/>
              <a:cs typeface="Arial Unicode MS"/>
            </a:endParaRPr>
          </a:p>
          <a:p>
            <a:endParaRPr lang="en-US" sz="1400" b="0" dirty="0" smtClean="0">
              <a:latin typeface="Arial Unicode MS"/>
              <a:cs typeface="Arial Unicode MS"/>
            </a:endParaRPr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4201038" y="3931379"/>
            <a:ext cx="0" cy="783704"/>
          </a:xfrm>
          <a:prstGeom prst="straightConnector1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/>
          <p:cNvSpPr txBox="1"/>
          <p:nvPr/>
        </p:nvSpPr>
        <p:spPr>
          <a:xfrm rot="16200000">
            <a:off x="3503947" y="4114237"/>
            <a:ext cx="99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patients</a:t>
            </a:r>
            <a:endParaRPr lang="en-US" sz="1800" b="0" dirty="0"/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6189152" y="4061677"/>
            <a:ext cx="0" cy="592033"/>
          </a:xfrm>
          <a:prstGeom prst="straightConnector1">
            <a:avLst/>
          </a:prstGeom>
          <a:solidFill>
            <a:srgbClr val="FFFF66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/>
          <p:cNvSpPr txBox="1"/>
          <p:nvPr/>
        </p:nvSpPr>
        <p:spPr>
          <a:xfrm rot="16200000">
            <a:off x="5248381" y="4140889"/>
            <a:ext cx="14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</a:rPr>
              <a:t>subnetworks</a:t>
            </a:r>
            <a:endParaRPr lang="en-US" sz="1800" b="0" dirty="0">
              <a:solidFill>
                <a:srgbClr val="FF0000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 bwMode="auto">
          <a:xfrm>
            <a:off x="7170623" y="3903973"/>
            <a:ext cx="720080" cy="0"/>
          </a:xfrm>
          <a:prstGeom prst="straightConnector1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TextBox 92"/>
          <p:cNvSpPr txBox="1"/>
          <p:nvPr/>
        </p:nvSpPr>
        <p:spPr>
          <a:xfrm>
            <a:off x="7098615" y="3559791"/>
            <a:ext cx="81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genes</a:t>
            </a:r>
            <a:endParaRPr lang="en-US" sz="1800" b="0" dirty="0"/>
          </a:p>
        </p:txBody>
      </p:sp>
      <p:sp>
        <p:nvSpPr>
          <p:cNvPr id="94" name="TextBox 93"/>
          <p:cNvSpPr txBox="1"/>
          <p:nvPr/>
        </p:nvSpPr>
        <p:spPr>
          <a:xfrm>
            <a:off x="4206304" y="3023232"/>
            <a:ext cx="14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</a:rPr>
              <a:t>subnetworks</a:t>
            </a:r>
            <a:endParaRPr lang="en-US" sz="1800" b="0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4544303" y="3452782"/>
            <a:ext cx="720080" cy="0"/>
          </a:xfrm>
          <a:prstGeom prst="straightConnector1">
            <a:avLst/>
          </a:prstGeom>
          <a:solidFill>
            <a:srgbClr val="FFFF66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Rechteck 3"/>
          <p:cNvSpPr/>
          <p:nvPr/>
        </p:nvSpPr>
        <p:spPr>
          <a:xfrm>
            <a:off x="107504" y="1416259"/>
            <a:ext cx="8892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de-DE" sz="2000" b="0" dirty="0" smtClean="0"/>
              <a:t>Find </a:t>
            </a:r>
            <a:r>
              <a:rPr lang="de-DE" sz="2000" b="0" dirty="0" err="1" smtClean="0"/>
              <a:t>subnetworks</a:t>
            </a:r>
            <a:r>
              <a:rPr lang="de-DE" sz="2000" b="0" dirty="0"/>
              <a:t> </a:t>
            </a:r>
            <a:r>
              <a:rPr lang="de-DE" sz="2000" b="0" dirty="0" err="1" smtClean="0"/>
              <a:t>whose</a:t>
            </a:r>
            <a:r>
              <a:rPr lang="de-DE" sz="2000" b="0" dirty="0" smtClean="0"/>
              <a:t> non-negative additive </a:t>
            </a:r>
            <a:r>
              <a:rPr lang="de-DE" sz="2000" b="0" dirty="0" err="1" smtClean="0"/>
              <a:t>contributions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can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best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explain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expression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across</a:t>
            </a:r>
            <a:r>
              <a:rPr lang="de-DE" sz="2000" b="0" dirty="0" smtClean="0"/>
              <a:t> &gt; 9 </a:t>
            </a:r>
            <a:r>
              <a:rPr lang="de-DE" sz="2000" b="0" dirty="0" err="1" smtClean="0"/>
              <a:t>tissues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and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over</a:t>
            </a:r>
            <a:r>
              <a:rPr lang="de-DE" sz="2000" b="0" dirty="0" smtClean="0"/>
              <a:t> 700 </a:t>
            </a:r>
            <a:r>
              <a:rPr lang="de-DE" sz="2000" b="0" dirty="0" err="1" smtClean="0"/>
              <a:t>GTEx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patients</a:t>
            </a:r>
            <a:endParaRPr lang="de-DE" sz="2000" b="0" dirty="0" smtClean="0"/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de-DE" sz="2000" b="0" dirty="0" err="1" smtClean="0"/>
              <a:t>Contributions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to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gene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expression</a:t>
            </a:r>
            <a:r>
              <a:rPr lang="de-DE" sz="2000" b="0" dirty="0"/>
              <a:t> </a:t>
            </a:r>
            <a:r>
              <a:rPr lang="de-DE" sz="2000" b="0" dirty="0" err="1" smtClean="0"/>
              <a:t>can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only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be</a:t>
            </a:r>
            <a:r>
              <a:rPr lang="de-DE" sz="2000" b="0" dirty="0" smtClean="0"/>
              <a:t> ≥ 0!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248965" y="5534561"/>
            <a:ext cx="2728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FF"/>
                </a:solidFill>
              </a:rPr>
              <a:t>Subnetworks: which genes contribute to each </a:t>
            </a:r>
            <a:r>
              <a:rPr lang="en-US" sz="2000" b="0" dirty="0" err="1" smtClean="0">
                <a:solidFill>
                  <a:srgbClr val="0000FF"/>
                </a:solidFill>
              </a:rPr>
              <a:t>subnetwork</a:t>
            </a:r>
            <a:endParaRPr lang="en-US" sz="2000" b="0" dirty="0">
              <a:solidFill>
                <a:srgbClr val="0000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96906" y="5534561"/>
            <a:ext cx="2728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8000"/>
                </a:solidFill>
              </a:rPr>
              <a:t>Expression of all </a:t>
            </a:r>
            <a:r>
              <a:rPr lang="en-US" sz="2000" b="0" u="sng" dirty="0" smtClean="0">
                <a:solidFill>
                  <a:srgbClr val="008000"/>
                </a:solidFill>
              </a:rPr>
              <a:t>subnetworks</a:t>
            </a:r>
            <a:r>
              <a:rPr lang="en-US" sz="2000" b="0" dirty="0" smtClean="0">
                <a:solidFill>
                  <a:srgbClr val="008000"/>
                </a:solidFill>
              </a:rPr>
              <a:t> in each  tissue for each patient</a:t>
            </a:r>
            <a:endParaRPr lang="en-US" sz="2000" b="0" dirty="0">
              <a:solidFill>
                <a:srgbClr val="008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5364" y="5534561"/>
            <a:ext cx="2687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00"/>
                </a:solidFill>
              </a:rPr>
              <a:t>Expression of all </a:t>
            </a:r>
            <a:r>
              <a:rPr lang="en-US" sz="2000" b="0" u="sng" dirty="0" smtClean="0">
                <a:solidFill>
                  <a:srgbClr val="000000"/>
                </a:solidFill>
              </a:rPr>
              <a:t>genes</a:t>
            </a:r>
            <a:r>
              <a:rPr lang="en-US" sz="2000" b="0" dirty="0" smtClean="0">
                <a:solidFill>
                  <a:srgbClr val="000000"/>
                </a:solidFill>
              </a:rPr>
              <a:t> in each tissue </a:t>
            </a:r>
            <a:br>
              <a:rPr lang="en-US" sz="2000" b="0" dirty="0" smtClean="0">
                <a:solidFill>
                  <a:srgbClr val="000000"/>
                </a:solidFill>
              </a:rPr>
            </a:br>
            <a:r>
              <a:rPr lang="en-US" sz="2000" b="0" dirty="0" smtClean="0">
                <a:solidFill>
                  <a:srgbClr val="000000"/>
                </a:solidFill>
              </a:rPr>
              <a:t>for each patient</a:t>
            </a:r>
            <a:endParaRPr lang="en-US" sz="2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31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12209</TotalTime>
  <Words>2886</Words>
  <Application>Microsoft Macintosh PowerPoint</Application>
  <PresentationFormat>On-screen Show (4:3)</PresentationFormat>
  <Paragraphs>582</Paragraphs>
  <Slides>48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Default Design</vt:lpstr>
      <vt:lpstr>Larissa</vt:lpstr>
      <vt:lpstr>Office-Design</vt:lpstr>
      <vt:lpstr>Office Theme</vt:lpstr>
      <vt:lpstr>Equation</vt:lpstr>
      <vt:lpstr>PowerPoint Presentation</vt:lpstr>
      <vt:lpstr>We started with our work 18 months late, 11 months ago</vt:lpstr>
      <vt:lpstr>GWAS have discovered many new loci...  but fewer new mechamisms than hoped for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 for association testing</vt:lpstr>
      <vt:lpstr>Univariate logistic regression</vt:lpstr>
      <vt:lpstr>Classical hypothesis tests</vt:lpstr>
      <vt:lpstr>Univariate methods</vt:lpstr>
      <vt:lpstr>Multivariate regression</vt:lpstr>
      <vt:lpstr>LASSO penalized regression</vt:lpstr>
      <vt:lpstr>Bayesian logistic regression</vt:lpstr>
      <vt:lpstr>Prior on effect size</vt:lpstr>
      <vt:lpstr>Prior on effect size</vt:lpstr>
      <vt:lpstr>How to learn hyperparameters?</vt:lpstr>
      <vt:lpstr>How to use the hyperparameters?</vt:lpstr>
      <vt:lpstr>Simulation method</vt:lpstr>
      <vt:lpstr>Finemapping causal variants</vt:lpstr>
      <vt:lpstr>PAINTOR outperforms other methods</vt:lpstr>
      <vt:lpstr>Results</vt:lpstr>
      <vt:lpstr>Risk prediction cross-validation</vt:lpstr>
      <vt:lpstr>Results</vt:lpstr>
      <vt:lpstr>PowerPoint Presentation</vt:lpstr>
      <vt:lpstr>Goal: predict target genes for regulatory SNPs</vt:lpstr>
      <vt:lpstr>Chromatin accessibility is highly regulated</vt:lpstr>
      <vt:lpstr>Correlation Approach</vt:lpstr>
      <vt:lpstr>The Genome-wide data</vt:lpstr>
      <vt:lpstr>Compute P-values to correct for systematic differences between DNA accessibility etc.</vt:lpstr>
      <vt:lpstr>False discovery rate (FDR) estimation</vt:lpstr>
      <vt:lpstr>Genomic distance is very informative!</vt:lpstr>
      <vt:lpstr>HiC measures DNA-DNA contacts genome-wide  (resolution ~50kbp, only very few cell types available)</vt:lpstr>
      <vt:lpstr>PowerPoint Presentation</vt:lpstr>
      <vt:lpstr>Estimating the Bayes factor for correlation</vt:lpstr>
      <vt:lpstr>We predict 100,000 SNP-gene interactions with false discovery rate &lt; 25%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Gene Center Muchich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methods in biological sequence comparison: context specificity and  Iterative Profile-Profile Search</dc:title>
  <dc:creator>soeding</dc:creator>
  <cp:lastModifiedBy>Johannes Soeding</cp:lastModifiedBy>
  <cp:revision>1130</cp:revision>
  <dcterms:created xsi:type="dcterms:W3CDTF">2009-01-05T10:26:09Z</dcterms:created>
  <dcterms:modified xsi:type="dcterms:W3CDTF">2016-05-12T13:07:00Z</dcterms:modified>
</cp:coreProperties>
</file>