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1" r:id="rId6"/>
    <p:sldId id="262" r:id="rId7"/>
    <p:sldId id="269" r:id="rId8"/>
    <p:sldId id="266" r:id="rId9"/>
    <p:sldId id="267" r:id="rId10"/>
    <p:sldId id="264"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0" autoAdjust="0"/>
    <p:restoredTop sz="94662" autoAdjust="0"/>
  </p:normalViewPr>
  <p:slideViewPr>
    <p:cSldViewPr snapToGrid="0">
      <p:cViewPr>
        <p:scale>
          <a:sx n="75" d="100"/>
          <a:sy n="75" d="100"/>
        </p:scale>
        <p:origin x="-372"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F6C7F-E362-4804-9D6A-A47678C1EAA8}" type="datetimeFigureOut">
              <a:rPr lang="en-IN" smtClean="0"/>
              <a:t>03-03-2019</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AC83B-3BAA-4640-B5F7-92ACAC690546}" type="slidenum">
              <a:rPr lang="en-IN" smtClean="0"/>
              <a:t>‹#›</a:t>
            </a:fld>
            <a:endParaRPr lang="en-IN" dirty="0"/>
          </a:p>
        </p:txBody>
      </p:sp>
    </p:spTree>
    <p:extLst>
      <p:ext uri="{BB962C8B-B14F-4D97-AF65-F5344CB8AC3E}">
        <p14:creationId xmlns:p14="http://schemas.microsoft.com/office/powerpoint/2010/main" val="210798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3/3/2019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3/3/2019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3/3/2019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0430" y="450761"/>
            <a:ext cx="9768577" cy="5228822"/>
          </a:xfrm>
        </p:spPr>
        <p:txBody>
          <a:bodyPr>
            <a:normAutofit/>
          </a:bodyPr>
          <a:lstStyle/>
          <a:p>
            <a:r>
              <a:rPr lang="en-US" sz="7200" dirty="0"/>
              <a:t>PROBLEM STATEMENT</a:t>
            </a:r>
            <a:r>
              <a:rPr lang="en-US" sz="7200" dirty="0" smtClean="0"/>
              <a:t>:</a:t>
            </a:r>
            <a:br>
              <a:rPr lang="en-US" sz="7200" dirty="0" smtClean="0"/>
            </a:br>
            <a:r>
              <a:rPr lang="en-US" sz="7200" dirty="0"/>
              <a:t/>
            </a:r>
            <a:br>
              <a:rPr lang="en-US" sz="7200" dirty="0"/>
            </a:br>
            <a:r>
              <a:rPr lang="en-US" sz="4400" dirty="0" smtClean="0"/>
              <a:t>LB5(MINDTREE): </a:t>
            </a:r>
            <a:r>
              <a:rPr lang="en-US" sz="4400" dirty="0"/>
              <a:t>MECHANISM TO SAVE MEDICINE FROM GETTING WASTED</a:t>
            </a:r>
            <a:br>
              <a:rPr lang="en-US" sz="4400" dirty="0"/>
            </a:br>
            <a:endParaRPr lang="en-US" sz="4400" dirty="0"/>
          </a:p>
        </p:txBody>
      </p:sp>
      <p:sp>
        <p:nvSpPr>
          <p:cNvPr id="3" name="Subtitle 2"/>
          <p:cNvSpPr>
            <a:spLocks noGrp="1"/>
          </p:cNvSpPr>
          <p:nvPr>
            <p:ph type="subTitle" idx="1"/>
          </p:nvPr>
        </p:nvSpPr>
        <p:spPr>
          <a:xfrm>
            <a:off x="1834958" y="4954617"/>
            <a:ext cx="8915399" cy="1126283"/>
          </a:xfrm>
        </p:spPr>
        <p:txBody>
          <a:bodyPr/>
          <a:lstStyle/>
          <a:p>
            <a:r>
              <a:rPr lang="en-US" b="1" dirty="0"/>
              <a:t>SAVE MEDICINES SAVE LIFE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186" y="4551766"/>
            <a:ext cx="4475163"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853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9400" y="2061488"/>
            <a:ext cx="9309100" cy="3970318"/>
          </a:xfrm>
          <a:prstGeom prst="rect">
            <a:avLst/>
          </a:prstGeom>
        </p:spPr>
        <p:txBody>
          <a:bodyPr wrap="square">
            <a:spAutoFit/>
          </a:bodyPr>
          <a:lstStyle/>
          <a:p>
            <a:pPr lvl="0"/>
            <a:r>
              <a:rPr lang="en-US" dirty="0" smtClean="0"/>
              <a:t>We </a:t>
            </a:r>
            <a:r>
              <a:rPr lang="en-US" dirty="0"/>
              <a:t>had conducted a survey in our locality before this hackathon and we found many things related to our problem statement. Here is the survey report as follows:</a:t>
            </a:r>
          </a:p>
          <a:p>
            <a:pPr lvl="0"/>
            <a:endParaRPr lang="en-US" dirty="0" smtClean="0"/>
          </a:p>
          <a:p>
            <a:pPr marL="285750" lvl="0" indent="-285750">
              <a:buFont typeface="Arial" pitchFamily="34" charset="0"/>
              <a:buChar char="•"/>
            </a:pPr>
            <a:r>
              <a:rPr lang="en-US" b="1" dirty="0" smtClean="0"/>
              <a:t>Pharmacy</a:t>
            </a:r>
            <a:endParaRPr lang="en-US" b="1" dirty="0"/>
          </a:p>
          <a:p>
            <a:r>
              <a:rPr lang="en-US" dirty="0" smtClean="0"/>
              <a:t>        Pharmacies </a:t>
            </a:r>
            <a:r>
              <a:rPr lang="en-US" dirty="0"/>
              <a:t>accept many unused medicines from the customers, only when they </a:t>
            </a:r>
            <a:r>
              <a:rPr lang="en-US" dirty="0" smtClean="0"/>
              <a:t>provide </a:t>
            </a:r>
            <a:r>
              <a:rPr lang="en-US" dirty="0"/>
              <a:t>the bill. The medicines which get expired and are in the range of </a:t>
            </a:r>
            <a:r>
              <a:rPr lang="en-US" dirty="0" smtClean="0"/>
              <a:t>up to </a:t>
            </a:r>
            <a:r>
              <a:rPr lang="en-US" dirty="0"/>
              <a:t>6 </a:t>
            </a:r>
            <a:r>
              <a:rPr lang="en-US" dirty="0" smtClean="0"/>
              <a:t> months  are </a:t>
            </a:r>
            <a:r>
              <a:rPr lang="en-US" dirty="0"/>
              <a:t>sent back to the companies and if expiration date crosses 6 months then they are sent to the labs for the disposal process. </a:t>
            </a:r>
          </a:p>
          <a:p>
            <a:pPr lvl="0"/>
            <a:endParaRPr lang="en-US" dirty="0" smtClean="0"/>
          </a:p>
          <a:p>
            <a:pPr marL="285750" lvl="0" indent="-285750">
              <a:buFont typeface="Arial" pitchFamily="34" charset="0"/>
              <a:buChar char="•"/>
            </a:pPr>
            <a:r>
              <a:rPr lang="en-US" b="1" dirty="0" smtClean="0"/>
              <a:t>Society</a:t>
            </a:r>
            <a:endParaRPr lang="en-US" b="1" dirty="0"/>
          </a:p>
          <a:p>
            <a:r>
              <a:rPr lang="en-US" dirty="0" smtClean="0"/>
              <a:t>       In </a:t>
            </a:r>
            <a:r>
              <a:rPr lang="en-US" dirty="0"/>
              <a:t>the society survey we found that every person keeps medicines at their home. Almost </a:t>
            </a:r>
            <a:r>
              <a:rPr lang="en-US" dirty="0" smtClean="0"/>
              <a:t> 90</a:t>
            </a:r>
            <a:r>
              <a:rPr lang="en-US" dirty="0"/>
              <a:t>% of People are willing to donate their unused medicines but the issue is that they have </a:t>
            </a:r>
            <a:r>
              <a:rPr lang="en-US" dirty="0" smtClean="0"/>
              <a:t> very </a:t>
            </a:r>
            <a:r>
              <a:rPr lang="en-US" dirty="0"/>
              <a:t>much busy schedule that even they don’t know how many medicine is of their use and </a:t>
            </a:r>
            <a:r>
              <a:rPr lang="en-US" dirty="0" smtClean="0"/>
              <a:t> how </a:t>
            </a:r>
            <a:r>
              <a:rPr lang="en-US" dirty="0"/>
              <a:t>many are waste. </a:t>
            </a:r>
          </a:p>
        </p:txBody>
      </p:sp>
      <p:sp>
        <p:nvSpPr>
          <p:cNvPr id="3" name="Title 1"/>
          <p:cNvSpPr txBox="1">
            <a:spLocks/>
          </p:cNvSpPr>
          <p:nvPr/>
        </p:nvSpPr>
        <p:spPr>
          <a:xfrm>
            <a:off x="2592925" y="624110"/>
            <a:ext cx="8911687" cy="81607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latin typeface="Kozuka Gothic Pro M" panose="020B0700000000000000" pitchFamily="34" charset="-128"/>
                <a:ea typeface="Kozuka Gothic Pro M" panose="020B0700000000000000" pitchFamily="34" charset="-128"/>
              </a:rPr>
              <a:t>CONCLUSION FROM SURVEY</a:t>
            </a:r>
            <a:endParaRPr lang="en-US" b="1" u="sng" dirty="0">
              <a:latin typeface="Kozuka Gothic Pro M" panose="020B0700000000000000" pitchFamily="34" charset="-128"/>
              <a:ea typeface="Kozuka Gothic Pro M" panose="020B0700000000000000" pitchFamily="34" charset="-128"/>
            </a:endParaRPr>
          </a:p>
        </p:txBody>
      </p:sp>
    </p:spTree>
    <p:extLst>
      <p:ext uri="{BB962C8B-B14F-4D97-AF65-F5344CB8AC3E}">
        <p14:creationId xmlns:p14="http://schemas.microsoft.com/office/powerpoint/2010/main" val="3715043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8460" r="13257"/>
          <a:stretch/>
        </p:blipFill>
        <p:spPr>
          <a:xfrm rot="5400000">
            <a:off x="1245682" y="1761247"/>
            <a:ext cx="5387046" cy="4491390"/>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3087" r="20372" b="3922"/>
          <a:stretch/>
        </p:blipFill>
        <p:spPr>
          <a:xfrm rot="5400000">
            <a:off x="6317127" y="1828892"/>
            <a:ext cx="5387046" cy="4356100"/>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469900" y="2362200"/>
            <a:ext cx="1130300" cy="307777"/>
          </a:xfrm>
          <a:prstGeom prst="rect">
            <a:avLst/>
          </a:prstGeom>
          <a:noFill/>
        </p:spPr>
        <p:txBody>
          <a:bodyPr wrap="square" rtlCol="0">
            <a:spAutoFit/>
          </a:bodyPr>
          <a:lstStyle/>
          <a:p>
            <a:r>
              <a:rPr lang="en-US" sz="1400" b="1" dirty="0" smtClean="0"/>
              <a:t>Pharmacy</a:t>
            </a:r>
            <a:endParaRPr lang="en-US" sz="1400" b="1" dirty="0"/>
          </a:p>
        </p:txBody>
      </p:sp>
      <p:sp>
        <p:nvSpPr>
          <p:cNvPr id="12" name="TextBox 11"/>
          <p:cNvSpPr txBox="1"/>
          <p:nvPr/>
        </p:nvSpPr>
        <p:spPr>
          <a:xfrm>
            <a:off x="11328399" y="2362199"/>
            <a:ext cx="822661" cy="307777"/>
          </a:xfrm>
          <a:prstGeom prst="rect">
            <a:avLst/>
          </a:prstGeom>
          <a:noFill/>
        </p:spPr>
        <p:txBody>
          <a:bodyPr wrap="none" rtlCol="0">
            <a:spAutoFit/>
          </a:bodyPr>
          <a:lstStyle/>
          <a:p>
            <a:r>
              <a:rPr lang="en-US" sz="1400" b="1" dirty="0" smtClean="0"/>
              <a:t>locality</a:t>
            </a:r>
            <a:endParaRPr lang="en-US" b="1" dirty="0"/>
          </a:p>
        </p:txBody>
      </p:sp>
      <p:sp>
        <p:nvSpPr>
          <p:cNvPr id="2" name="TextBox 1"/>
          <p:cNvSpPr txBox="1"/>
          <p:nvPr/>
        </p:nvSpPr>
        <p:spPr>
          <a:xfrm>
            <a:off x="3175000" y="520700"/>
            <a:ext cx="4495800" cy="646331"/>
          </a:xfrm>
          <a:prstGeom prst="rect">
            <a:avLst/>
          </a:prstGeom>
          <a:noFill/>
        </p:spPr>
        <p:txBody>
          <a:bodyPr wrap="square" rtlCol="0">
            <a:spAutoFit/>
          </a:bodyPr>
          <a:lstStyle/>
          <a:p>
            <a:r>
              <a:rPr lang="en-IN" sz="3600" b="1" dirty="0" smtClean="0"/>
              <a:t>SURVEY PAPERS</a:t>
            </a:r>
            <a:endParaRPr lang="en-IN" sz="3600" b="1" dirty="0"/>
          </a:p>
        </p:txBody>
      </p:sp>
    </p:spTree>
    <p:extLst>
      <p:ext uri="{BB962C8B-B14F-4D97-AF65-F5344CB8AC3E}">
        <p14:creationId xmlns:p14="http://schemas.microsoft.com/office/powerpoint/2010/main" val="2348883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92925" y="624110"/>
            <a:ext cx="8911687" cy="81607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latin typeface="Kozuka Gothic Pro M" panose="020B0700000000000000" pitchFamily="34" charset="-128"/>
                <a:ea typeface="Kozuka Gothic Pro M" panose="020B0700000000000000" pitchFamily="34" charset="-128"/>
              </a:rPr>
              <a:t>CONCLUSION</a:t>
            </a:r>
            <a:endParaRPr lang="en-US" b="1" u="sng" dirty="0">
              <a:latin typeface="Kozuka Gothic Pro M" panose="020B0700000000000000" pitchFamily="34" charset="-128"/>
              <a:ea typeface="Kozuka Gothic Pro M" panose="020B0700000000000000" pitchFamily="34" charset="-128"/>
            </a:endParaRPr>
          </a:p>
        </p:txBody>
      </p:sp>
      <p:sp>
        <p:nvSpPr>
          <p:cNvPr id="5" name="TextBox 4"/>
          <p:cNvSpPr txBox="1"/>
          <p:nvPr/>
        </p:nvSpPr>
        <p:spPr>
          <a:xfrm>
            <a:off x="1828800" y="1943100"/>
            <a:ext cx="9055100" cy="3693319"/>
          </a:xfrm>
          <a:prstGeom prst="rect">
            <a:avLst/>
          </a:prstGeom>
          <a:noFill/>
        </p:spPr>
        <p:txBody>
          <a:bodyPr wrap="square" rtlCol="0">
            <a:spAutoFit/>
          </a:bodyPr>
          <a:lstStyle/>
          <a:p>
            <a:r>
              <a:rPr lang="en-IN" dirty="0"/>
              <a:t>The project is identified by the merits of the system offered to the user. The merits of this project are as follows :</a:t>
            </a:r>
          </a:p>
          <a:p>
            <a:pPr marL="285750" lvl="0" indent="-285750">
              <a:buFont typeface="Arial" pitchFamily="34" charset="0"/>
              <a:buChar char="•"/>
            </a:pPr>
            <a:r>
              <a:rPr lang="en-US" dirty="0"/>
              <a:t>It is a responsive web app , i.e.  it can run on any size gadget like laptop , tablet , mobile phone </a:t>
            </a:r>
            <a:r>
              <a:rPr lang="en-US" dirty="0" smtClean="0"/>
              <a:t>etc.</a:t>
            </a:r>
            <a:endParaRPr lang="en-IN" dirty="0"/>
          </a:p>
          <a:p>
            <a:pPr marL="285750" lvl="0" indent="-285750">
              <a:buFont typeface="Arial" pitchFamily="34" charset="0"/>
              <a:buChar char="•"/>
            </a:pPr>
            <a:r>
              <a:rPr lang="en-US" dirty="0" smtClean="0"/>
              <a:t>This </a:t>
            </a:r>
            <a:r>
              <a:rPr lang="en-US" dirty="0"/>
              <a:t>web-application bridges the information gap between the medicines and the needy </a:t>
            </a:r>
            <a:r>
              <a:rPr lang="en-US" dirty="0" smtClean="0"/>
              <a:t>people.</a:t>
            </a:r>
            <a:endParaRPr lang="en-IN" dirty="0"/>
          </a:p>
          <a:p>
            <a:pPr marL="285750" lvl="0" indent="-285750">
              <a:buFont typeface="Arial" pitchFamily="34" charset="0"/>
              <a:buChar char="•"/>
            </a:pPr>
            <a:r>
              <a:rPr lang="en-US" dirty="0" smtClean="0"/>
              <a:t>This </a:t>
            </a:r>
            <a:r>
              <a:rPr lang="en-US" dirty="0"/>
              <a:t>web-application provides a simple platform that connects the unused medicines lying at the homes to the people who really need this but can’t afford to buy. </a:t>
            </a:r>
            <a:endParaRPr lang="en-IN" dirty="0"/>
          </a:p>
          <a:p>
            <a:pPr marL="285750" lvl="0" indent="-285750">
              <a:buFont typeface="Arial" pitchFamily="34" charset="0"/>
              <a:buChar char="•"/>
            </a:pPr>
            <a:r>
              <a:rPr lang="en-US" dirty="0" smtClean="0"/>
              <a:t>User </a:t>
            </a:r>
            <a:r>
              <a:rPr lang="en-US" dirty="0"/>
              <a:t>is provided with the option of forget password as if he forgets his password he can change it by entering the email </a:t>
            </a:r>
            <a:r>
              <a:rPr lang="en-US" dirty="0" smtClean="0"/>
              <a:t>address.</a:t>
            </a:r>
            <a:endParaRPr lang="en-IN" dirty="0"/>
          </a:p>
          <a:p>
            <a:pPr marL="285750" lvl="0" indent="-285750">
              <a:buFont typeface="Arial" pitchFamily="34" charset="0"/>
              <a:buChar char="•"/>
            </a:pPr>
            <a:r>
              <a:rPr lang="en-US" dirty="0" smtClean="0"/>
              <a:t>Very </a:t>
            </a:r>
            <a:r>
              <a:rPr lang="en-US" dirty="0"/>
              <a:t>easy to use , i.e. user friendly .</a:t>
            </a:r>
            <a:endParaRPr lang="en-IN" dirty="0"/>
          </a:p>
          <a:p>
            <a:endParaRPr lang="en-IN" dirty="0"/>
          </a:p>
        </p:txBody>
      </p:sp>
    </p:spTree>
    <p:extLst>
      <p:ext uri="{BB962C8B-B14F-4D97-AF65-F5344CB8AC3E}">
        <p14:creationId xmlns:p14="http://schemas.microsoft.com/office/powerpoint/2010/main" val="230048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6070"/>
          </a:xfrm>
        </p:spPr>
        <p:txBody>
          <a:bodyPr/>
          <a:lstStyle/>
          <a:p>
            <a:r>
              <a:rPr lang="en-US" b="1" u="sng" dirty="0">
                <a:latin typeface="Kozuka Gothic Pro M" panose="020B0700000000000000" pitchFamily="34" charset="-128"/>
                <a:ea typeface="Kozuka Gothic Pro M" panose="020B0700000000000000" pitchFamily="34" charset="-128"/>
              </a:rPr>
              <a:t>INTERPRETATION</a:t>
            </a:r>
          </a:p>
        </p:txBody>
      </p:sp>
      <p:sp>
        <p:nvSpPr>
          <p:cNvPr id="3" name="Content Placeholder 2">
            <a:extLst>
              <a:ext uri="{FF2B5EF4-FFF2-40B4-BE49-F238E27FC236}">
                <a16:creationId xmlns:a16="http://schemas.microsoft.com/office/drawing/2014/main" xmlns="" id="{73091AFE-CC8B-4431-B1CB-F805FA34226A}"/>
              </a:ext>
            </a:extLst>
          </p:cNvPr>
          <p:cNvSpPr>
            <a:spLocks noGrp="1"/>
          </p:cNvSpPr>
          <p:nvPr>
            <p:ph idx="1"/>
          </p:nvPr>
        </p:nvSpPr>
        <p:spPr>
          <a:xfrm>
            <a:off x="1931831" y="1884680"/>
            <a:ext cx="9229881" cy="3777622"/>
          </a:xfrm>
        </p:spPr>
        <p:txBody>
          <a:bodyPr>
            <a:noAutofit/>
          </a:bodyPr>
          <a:lstStyle/>
          <a:p>
            <a:r>
              <a:rPr lang="en-IN" sz="1900" dirty="0" smtClean="0"/>
              <a:t>We studied </a:t>
            </a:r>
            <a:r>
              <a:rPr lang="en-IN" sz="1900" dirty="0"/>
              <a:t>about the problem statement </a:t>
            </a:r>
            <a:r>
              <a:rPr lang="en-IN" sz="1900" dirty="0" smtClean="0"/>
              <a:t>and found that a number of medicines are getting wasted everyday.</a:t>
            </a:r>
          </a:p>
          <a:p>
            <a:r>
              <a:rPr lang="en-US" sz="1900" dirty="0"/>
              <a:t>India is likely to generate about </a:t>
            </a:r>
            <a:r>
              <a:rPr lang="en-US" sz="1900" b="1" dirty="0"/>
              <a:t>775.5 tons </a:t>
            </a:r>
            <a:r>
              <a:rPr lang="en-US" sz="1900" dirty="0"/>
              <a:t>of medical waste per day by 2022 from the current level of </a:t>
            </a:r>
            <a:r>
              <a:rPr lang="en-US" sz="1900" b="1" dirty="0"/>
              <a:t>550.9 tons </a:t>
            </a:r>
            <a:r>
              <a:rPr lang="en-US" sz="1900" dirty="0"/>
              <a:t>per day growing at Compound Annual Growth Rate (CAGR) </a:t>
            </a:r>
            <a:r>
              <a:rPr lang="en-IN" sz="1900" dirty="0" smtClean="0"/>
              <a:t>.</a:t>
            </a:r>
          </a:p>
          <a:p>
            <a:r>
              <a:rPr lang="en-IN" sz="1900" dirty="0" smtClean="0"/>
              <a:t>According to 2002 Agency for Healthcare Research and Quality report, about </a:t>
            </a:r>
            <a:r>
              <a:rPr lang="en-IN" sz="1900" b="1" dirty="0" smtClean="0"/>
              <a:t>7,000 people  </a:t>
            </a:r>
            <a:r>
              <a:rPr lang="en-IN" sz="1900" dirty="0" smtClean="0"/>
              <a:t>were estimated to die each year from medication errors.</a:t>
            </a:r>
          </a:p>
          <a:p>
            <a:r>
              <a:rPr lang="en-IN" sz="1900" dirty="0" smtClean="0"/>
              <a:t>As the number of medicines get wasted ,pollution level increases simultaneously which degrade our environment as well as our lifestyle.</a:t>
            </a:r>
          </a:p>
          <a:p>
            <a:r>
              <a:rPr lang="en-IN" sz="1900" dirty="0" smtClean="0"/>
              <a:t>So , there is a crucial need to find a sustainable solution for this problem.</a:t>
            </a:r>
          </a:p>
          <a:p>
            <a:endParaRPr lang="en-US" sz="1900" dirty="0"/>
          </a:p>
        </p:txBody>
      </p:sp>
    </p:spTree>
    <p:extLst>
      <p:ext uri="{BB962C8B-B14F-4D97-AF65-F5344CB8AC3E}">
        <p14:creationId xmlns:p14="http://schemas.microsoft.com/office/powerpoint/2010/main" val="85831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22090"/>
          </a:xfrm>
        </p:spPr>
        <p:txBody>
          <a:bodyPr/>
          <a:lstStyle/>
          <a:p>
            <a:r>
              <a:rPr lang="en-US" b="1" u="sng" dirty="0" smtClean="0">
                <a:latin typeface="Kozuka Gothic Pro M"/>
              </a:rPr>
              <a:t>PROJECT </a:t>
            </a:r>
            <a:r>
              <a:rPr lang="en-US" b="1" u="sng" dirty="0">
                <a:latin typeface="Kozuka Gothic Pro M"/>
              </a:rPr>
              <a:t>OVERVIEW</a:t>
            </a:r>
          </a:p>
        </p:txBody>
      </p:sp>
      <p:sp>
        <p:nvSpPr>
          <p:cNvPr id="3" name="TextBox 2"/>
          <p:cNvSpPr txBox="1"/>
          <p:nvPr/>
        </p:nvSpPr>
        <p:spPr>
          <a:xfrm>
            <a:off x="520701" y="1122317"/>
            <a:ext cx="11468100" cy="5078313"/>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IN" dirty="0"/>
              <a:t>W</a:t>
            </a:r>
            <a:r>
              <a:rPr lang="en-IN" dirty="0" smtClean="0"/>
              <a:t>e </a:t>
            </a:r>
            <a:r>
              <a:rPr lang="en-IN" dirty="0"/>
              <a:t>will deploy</a:t>
            </a:r>
            <a:r>
              <a:rPr lang="en-US" dirty="0"/>
              <a:t> web app which </a:t>
            </a:r>
            <a:r>
              <a:rPr lang="en-US" dirty="0" smtClean="0"/>
              <a:t>takes </a:t>
            </a:r>
            <a:r>
              <a:rPr lang="en-US" dirty="0"/>
              <a:t>unutilized medicines from the people and vend it to the needy ones</a:t>
            </a:r>
            <a:r>
              <a:rPr lang="en-US" dirty="0" smtClean="0"/>
              <a:t>.</a:t>
            </a:r>
          </a:p>
          <a:p>
            <a:pPr marL="342900" indent="-342900">
              <a:buFont typeface="Arial" panose="020B0604020202020204" pitchFamily="34" charset="0"/>
              <a:buChar char="•"/>
            </a:pPr>
            <a:r>
              <a:rPr lang="en-US" dirty="0" smtClean="0"/>
              <a:t>The user can donate the unused medicines for the ones who can’t afford.</a:t>
            </a:r>
            <a:endParaRPr lang="en-US" dirty="0"/>
          </a:p>
          <a:p>
            <a:pPr marL="342900" indent="-342900">
              <a:buFont typeface="Arial" panose="020B0604020202020204" pitchFamily="34" charset="0"/>
              <a:buChar char="•"/>
            </a:pPr>
            <a:r>
              <a:rPr lang="en-US" dirty="0"/>
              <a:t>The  </a:t>
            </a:r>
            <a:r>
              <a:rPr lang="en-US" dirty="0" smtClean="0"/>
              <a:t>opened/used syrups are </a:t>
            </a:r>
            <a:r>
              <a:rPr lang="en-US" dirty="0"/>
              <a:t>not </a:t>
            </a:r>
            <a:r>
              <a:rPr lang="en-US" dirty="0" smtClean="0"/>
              <a:t>accepted.</a:t>
            </a:r>
            <a:endParaRPr lang="en-US" dirty="0"/>
          </a:p>
          <a:p>
            <a:pPr marL="342900" indent="-342900">
              <a:buFont typeface="Arial" panose="020B0604020202020204" pitchFamily="34" charset="0"/>
              <a:buChar char="•"/>
            </a:pPr>
            <a:r>
              <a:rPr lang="en-US" dirty="0"/>
              <a:t>We </a:t>
            </a:r>
            <a:r>
              <a:rPr lang="en-US" dirty="0" smtClean="0"/>
              <a:t>will have multiple pharmaceutical </a:t>
            </a:r>
            <a:r>
              <a:rPr lang="en-US" dirty="0" smtClean="0"/>
              <a:t>shops </a:t>
            </a:r>
            <a:r>
              <a:rPr lang="en-US" dirty="0"/>
              <a:t>in each city(locality) </a:t>
            </a:r>
            <a:r>
              <a:rPr lang="en-US" dirty="0" smtClean="0"/>
              <a:t>who keeps the stock of medicines donated by people. </a:t>
            </a:r>
          </a:p>
          <a:p>
            <a:pPr marL="342900" indent="-342900">
              <a:buFont typeface="Arial" panose="020B0604020202020204" pitchFamily="34" charset="0"/>
              <a:buChar char="•"/>
            </a:pPr>
            <a:r>
              <a:rPr lang="en-US" dirty="0" smtClean="0"/>
              <a:t>In our app , the donor first have to fill the credentials of the medicine he/she wishes to donate. Through live tracking we will allot the nearest center to donate the medicine.</a:t>
            </a:r>
          </a:p>
          <a:p>
            <a:pPr marL="342900" indent="-342900">
              <a:buFont typeface="Arial" panose="020B0604020202020204" pitchFamily="34" charset="0"/>
              <a:buChar char="•"/>
            </a:pPr>
            <a:r>
              <a:rPr lang="en-US" dirty="0" smtClean="0"/>
              <a:t>The people who wishes to connect with us as an agent for collecting medicine can join us for free. If the donor finds difficulty in reaching the center, the agent will take  </a:t>
            </a:r>
            <a:r>
              <a:rPr lang="en-US" dirty="0"/>
              <a:t>medicine from donor’s </a:t>
            </a:r>
            <a:r>
              <a:rPr lang="en-US" dirty="0" smtClean="0"/>
              <a:t>place and submit to the center.</a:t>
            </a:r>
            <a:endParaRPr lang="en-US" dirty="0"/>
          </a:p>
          <a:p>
            <a:pPr marL="342900" indent="-342900">
              <a:buFont typeface="Arial" panose="020B0604020202020204" pitchFamily="34" charset="0"/>
              <a:buChar char="•"/>
            </a:pPr>
            <a:r>
              <a:rPr lang="en-US" dirty="0" smtClean="0"/>
              <a:t>Recipient can easily get the medicines from the nearest center. Their is no such delivery option for them.</a:t>
            </a:r>
          </a:p>
          <a:p>
            <a:pPr marL="342900" indent="-342900">
              <a:buFont typeface="Arial" panose="020B0604020202020204" pitchFamily="34" charset="0"/>
              <a:buChar char="•"/>
            </a:pPr>
            <a:r>
              <a:rPr lang="en-US" dirty="0" smtClean="0"/>
              <a:t>We </a:t>
            </a:r>
            <a:r>
              <a:rPr lang="en-US" dirty="0"/>
              <a:t>are also accepting expired </a:t>
            </a:r>
            <a:r>
              <a:rPr lang="en-US" dirty="0" smtClean="0"/>
              <a:t>medicines/medicine whose expiry date is unknown so, </a:t>
            </a:r>
            <a:r>
              <a:rPr lang="en-US" dirty="0"/>
              <a:t>that they can be disposed </a:t>
            </a:r>
            <a:r>
              <a:rPr lang="en-US" dirty="0" smtClean="0"/>
              <a:t>properly by </a:t>
            </a:r>
            <a:r>
              <a:rPr lang="en-US" dirty="0"/>
              <a:t>P</a:t>
            </a:r>
            <a:r>
              <a:rPr lang="en-US" dirty="0" smtClean="0"/>
              <a:t>harmaceutical </a:t>
            </a:r>
            <a:r>
              <a:rPr lang="en-US" dirty="0"/>
              <a:t>C</a:t>
            </a:r>
            <a:r>
              <a:rPr lang="en-US" dirty="0" smtClean="0"/>
              <a:t>ompany for avoiding environmental pollution.</a:t>
            </a:r>
            <a:endParaRPr lang="en-US" dirty="0"/>
          </a:p>
          <a:p>
            <a:pPr marL="342900" indent="-342900">
              <a:buFont typeface="Arial" panose="020B0604020202020204" pitchFamily="34" charset="0"/>
              <a:buChar char="•"/>
            </a:pPr>
            <a:r>
              <a:rPr lang="en-US" dirty="0"/>
              <a:t>User can also give their feedbacks based on service of the app</a:t>
            </a:r>
            <a:r>
              <a:rPr lang="en-US" dirty="0" smtClean="0"/>
              <a:t>..</a:t>
            </a:r>
            <a:endParaRPr lang="en-US" dirty="0"/>
          </a:p>
          <a:p>
            <a:endParaRPr lang="en-US" dirty="0"/>
          </a:p>
        </p:txBody>
      </p:sp>
    </p:spTree>
    <p:extLst>
      <p:ext uri="{BB962C8B-B14F-4D97-AF65-F5344CB8AC3E}">
        <p14:creationId xmlns:p14="http://schemas.microsoft.com/office/powerpoint/2010/main" val="3351125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2890"/>
          </a:xfrm>
        </p:spPr>
        <p:txBody>
          <a:bodyPr/>
          <a:lstStyle/>
          <a:p>
            <a:r>
              <a:rPr lang="en-US" b="1" u="sng" dirty="0">
                <a:latin typeface="Kozuka Gothic Pro M"/>
              </a:rPr>
              <a:t>PURPOSE OF PROJECT</a:t>
            </a:r>
          </a:p>
        </p:txBody>
      </p:sp>
      <p:sp>
        <p:nvSpPr>
          <p:cNvPr id="3" name="Content Placeholder 2">
            <a:extLst>
              <a:ext uri="{FF2B5EF4-FFF2-40B4-BE49-F238E27FC236}">
                <a16:creationId xmlns:a16="http://schemas.microsoft.com/office/drawing/2014/main" xmlns="" id="{3FF6E3FC-4D70-4823-A7F2-8CA8EC84EACB}"/>
              </a:ext>
            </a:extLst>
          </p:cNvPr>
          <p:cNvSpPr>
            <a:spLocks noGrp="1"/>
          </p:cNvSpPr>
          <p:nvPr>
            <p:ph idx="1"/>
          </p:nvPr>
        </p:nvSpPr>
        <p:spPr>
          <a:xfrm>
            <a:off x="2240280" y="1808922"/>
            <a:ext cx="9264332" cy="4577368"/>
          </a:xfrm>
        </p:spPr>
        <p:txBody>
          <a:bodyPr>
            <a:normAutofit/>
          </a:bodyPr>
          <a:lstStyle/>
          <a:p>
            <a:r>
              <a:rPr lang="en-IN" dirty="0" smtClean="0"/>
              <a:t>Acc.  to the statistics ,India’s </a:t>
            </a:r>
            <a:r>
              <a:rPr lang="en-IN" dirty="0"/>
              <a:t>population is increasing by 26 million </a:t>
            </a:r>
            <a:r>
              <a:rPr lang="en-IN" dirty="0" smtClean="0"/>
              <a:t>annually and everyday many people suffer because of not getting the proper treatment. There is a crucial need to utilize the resources and thus , this app recycle and reuse unused medicines.</a:t>
            </a:r>
            <a:endParaRPr lang="en-IN" dirty="0"/>
          </a:p>
          <a:p>
            <a:r>
              <a:rPr lang="en-IN" dirty="0"/>
              <a:t>The purpose of the project is </a:t>
            </a:r>
            <a:r>
              <a:rPr lang="en-IN" dirty="0" smtClean="0"/>
              <a:t>promote the medical reusability through the collective help of the society.</a:t>
            </a:r>
          </a:p>
          <a:p>
            <a:r>
              <a:rPr lang="en-IN" dirty="0" smtClean="0"/>
              <a:t>It promotes the integrity of our system enhancing the well being of the society.</a:t>
            </a:r>
          </a:p>
          <a:p>
            <a:r>
              <a:rPr lang="en-IN" dirty="0" smtClean="0"/>
              <a:t>The </a:t>
            </a:r>
            <a:r>
              <a:rPr lang="en-IN" dirty="0"/>
              <a:t>donation of the medicines is appreciated as it will be a big help to those people who can’t buy the medicines due to low income</a:t>
            </a:r>
            <a:r>
              <a:rPr lang="en-IN" dirty="0" smtClean="0"/>
              <a:t>.</a:t>
            </a:r>
            <a:endParaRPr lang="en-IN" dirty="0"/>
          </a:p>
          <a:p>
            <a:r>
              <a:rPr lang="en-IN" dirty="0"/>
              <a:t>The app will help in saving more and more life by providing each and every person with the right medicine.</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7839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3" descr="database.png">
            <a:extLst>
              <a:ext uri="{FF2B5EF4-FFF2-40B4-BE49-F238E27FC236}">
                <a16:creationId xmlns:a16="http://schemas.microsoft.com/office/drawing/2014/main" xmlns="" id="{ADE9C193-4456-4B97-9C18-881AB427E4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9350" y="5402263"/>
            <a:ext cx="1625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2" descr="Image result for administration icon">
            <a:extLst>
              <a:ext uri="{FF2B5EF4-FFF2-40B4-BE49-F238E27FC236}">
                <a16:creationId xmlns:a16="http://schemas.microsoft.com/office/drawing/2014/main" xmlns="" id="{404683BB-83B2-4292-BDE3-D1C4FEAF2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5274469"/>
            <a:ext cx="1244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7" descr="browser_address-512.png">
            <a:extLst>
              <a:ext uri="{FF2B5EF4-FFF2-40B4-BE49-F238E27FC236}">
                <a16:creationId xmlns:a16="http://schemas.microsoft.com/office/drawing/2014/main" xmlns="" id="{D3538755-F56B-4E29-B804-19400B7299C0}"/>
              </a:ext>
            </a:extLst>
          </p:cNvPr>
          <p:cNvPicPr>
            <a:picLocks noChangeAspect="1"/>
          </p:cNvPicPr>
          <p:nvPr/>
        </p:nvPicPr>
        <p:blipFill>
          <a:blip r:embed="rId4">
            <a:extLst>
              <a:ext uri="{28A0092B-C50C-407E-A947-70E740481C1C}">
                <a14:useLocalDpi xmlns:a14="http://schemas.microsoft.com/office/drawing/2010/main" val="0"/>
              </a:ext>
            </a:extLst>
          </a:blip>
          <a:srcRect t="10001" b="10001"/>
          <a:stretch>
            <a:fillRect/>
          </a:stretch>
        </p:blipFill>
        <p:spPr bwMode="auto">
          <a:xfrm>
            <a:off x="4706938" y="3657600"/>
            <a:ext cx="177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xmlns="" id="{C1C049AB-D9D7-4897-A3D4-1414EE2DE707}"/>
              </a:ext>
            </a:extLst>
          </p:cNvPr>
          <p:cNvCxnSpPr>
            <a:stCxn id="5122" idx="1"/>
          </p:cNvCxnSpPr>
          <p:nvPr/>
        </p:nvCxnSpPr>
        <p:spPr>
          <a:xfrm flipH="1">
            <a:off x="1982156" y="6011863"/>
            <a:ext cx="297719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xmlns="" id="{C493DE18-4769-4714-AC30-1CFCF92F0B1E}"/>
              </a:ext>
            </a:extLst>
          </p:cNvPr>
          <p:cNvCxnSpPr>
            <a:endCxn id="5122" idx="0"/>
          </p:cNvCxnSpPr>
          <p:nvPr/>
        </p:nvCxnSpPr>
        <p:spPr>
          <a:xfrm>
            <a:off x="5761038" y="4681538"/>
            <a:ext cx="11112" cy="720725"/>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xmlns="" id="{0D6293E5-02C4-4607-BC25-5AD4B8E6E40C}"/>
              </a:ext>
            </a:extLst>
          </p:cNvPr>
          <p:cNvCxnSpPr>
            <a:cxnSpLocks/>
          </p:cNvCxnSpPr>
          <p:nvPr/>
        </p:nvCxnSpPr>
        <p:spPr>
          <a:xfrm flipV="1">
            <a:off x="1274763" y="800100"/>
            <a:ext cx="4416494" cy="5143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xmlns="" id="{03CDD0EF-4EA6-4A1C-BEA0-85B5E481085A}"/>
              </a:ext>
            </a:extLst>
          </p:cNvPr>
          <p:cNvCxnSpPr/>
          <p:nvPr/>
        </p:nvCxnSpPr>
        <p:spPr>
          <a:xfrm flipH="1" flipV="1">
            <a:off x="6737218" y="1289052"/>
            <a:ext cx="3410876" cy="19546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xmlns="" id="{797F3B93-FCF7-4304-9388-6E7BCB00C48D}"/>
              </a:ext>
            </a:extLst>
          </p:cNvPr>
          <p:cNvSpPr txBox="1"/>
          <p:nvPr/>
        </p:nvSpPr>
        <p:spPr>
          <a:xfrm>
            <a:off x="2382494" y="5686357"/>
            <a:ext cx="2698750" cy="369332"/>
          </a:xfrm>
          <a:prstGeom prst="rect">
            <a:avLst/>
          </a:prstGeom>
          <a:noFill/>
        </p:spPr>
        <p:txBody>
          <a:bodyPr wrap="square">
            <a:spAutoFit/>
          </a:bodyPr>
          <a:lstStyle/>
          <a:p>
            <a:pPr>
              <a:defRPr/>
            </a:pPr>
            <a:r>
              <a:rPr lang="en-US" b="1" dirty="0">
                <a:solidFill>
                  <a:schemeClr val="accent3">
                    <a:lumMod val="75000"/>
                  </a:schemeClr>
                </a:solidFill>
                <a:cs typeface="Arial" charset="0"/>
              </a:rPr>
              <a:t>Monitor all activities</a:t>
            </a:r>
          </a:p>
        </p:txBody>
      </p:sp>
      <p:sp>
        <p:nvSpPr>
          <p:cNvPr id="19" name="TextBox 18">
            <a:extLst>
              <a:ext uri="{FF2B5EF4-FFF2-40B4-BE49-F238E27FC236}">
                <a16:creationId xmlns:a16="http://schemas.microsoft.com/office/drawing/2014/main" xmlns="" id="{BD6CE1C1-DDA4-4F24-8F00-058011345860}"/>
              </a:ext>
            </a:extLst>
          </p:cNvPr>
          <p:cNvSpPr txBox="1"/>
          <p:nvPr/>
        </p:nvSpPr>
        <p:spPr>
          <a:xfrm>
            <a:off x="5193128" y="4935538"/>
            <a:ext cx="711200" cy="338137"/>
          </a:xfrm>
          <a:prstGeom prst="rect">
            <a:avLst/>
          </a:prstGeom>
          <a:noFill/>
        </p:spPr>
        <p:txBody>
          <a:bodyPr>
            <a:spAutoFit/>
          </a:bodyPr>
          <a:lstStyle/>
          <a:p>
            <a:pPr>
              <a:defRPr/>
            </a:pPr>
            <a:r>
              <a:rPr lang="en-US" sz="1600" b="1" dirty="0">
                <a:solidFill>
                  <a:schemeClr val="accent3">
                    <a:lumMod val="75000"/>
                  </a:schemeClr>
                </a:solidFill>
                <a:cs typeface="Arial" charset="0"/>
              </a:rPr>
              <a:t>data</a:t>
            </a:r>
          </a:p>
        </p:txBody>
      </p:sp>
      <p:sp>
        <p:nvSpPr>
          <p:cNvPr id="5134" name="TextBox 44">
            <a:extLst>
              <a:ext uri="{FF2B5EF4-FFF2-40B4-BE49-F238E27FC236}">
                <a16:creationId xmlns:a16="http://schemas.microsoft.com/office/drawing/2014/main" xmlns="" id="{1461CE45-930E-4354-ADC4-6C0E273A71FF}"/>
              </a:ext>
            </a:extLst>
          </p:cNvPr>
          <p:cNvSpPr txBox="1">
            <a:spLocks noChangeArrowheads="1"/>
          </p:cNvSpPr>
          <p:nvPr/>
        </p:nvSpPr>
        <p:spPr bwMode="auto">
          <a:xfrm>
            <a:off x="852488" y="6440488"/>
            <a:ext cx="1174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cs typeface="Arial" panose="020B0604020202020204" pitchFamily="34" charset="0"/>
              </a:defRPr>
            </a:lvl1pPr>
            <a:lvl2pPr marL="742950" indent="-285750">
              <a:defRPr>
                <a:solidFill>
                  <a:schemeClr val="tx1"/>
                </a:solidFill>
                <a:latin typeface="Tw Cen MT" panose="020B0602020104020603" pitchFamily="34" charset="0"/>
                <a:cs typeface="Arial" panose="020B0604020202020204" pitchFamily="34" charset="0"/>
              </a:defRPr>
            </a:lvl2pPr>
            <a:lvl3pPr marL="1143000" indent="-228600">
              <a:defRPr>
                <a:solidFill>
                  <a:schemeClr val="tx1"/>
                </a:solidFill>
                <a:latin typeface="Tw Cen MT" panose="020B0602020104020603" pitchFamily="34" charset="0"/>
                <a:cs typeface="Arial" panose="020B0604020202020204" pitchFamily="34" charset="0"/>
              </a:defRPr>
            </a:lvl3pPr>
            <a:lvl4pPr marL="1600200" indent="-228600">
              <a:defRPr>
                <a:solidFill>
                  <a:schemeClr val="tx1"/>
                </a:solidFill>
                <a:latin typeface="Tw Cen MT" panose="020B0602020104020603" pitchFamily="34" charset="0"/>
                <a:cs typeface="Arial" panose="020B0604020202020204" pitchFamily="34" charset="0"/>
              </a:defRPr>
            </a:lvl4pPr>
            <a:lvl5pPr marL="2057400" indent="-228600">
              <a:defRPr>
                <a:solidFill>
                  <a:schemeClr val="tx1"/>
                </a:solidFill>
                <a:latin typeface="Tw Cen MT" panose="020B06020201040206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r>
              <a:rPr lang="en-US" altLang="en-US" sz="1600" b="1" u="sng" dirty="0">
                <a:solidFill>
                  <a:srgbClr val="002060"/>
                </a:solidFill>
              </a:rPr>
              <a:t>ADMIN</a:t>
            </a:r>
          </a:p>
        </p:txBody>
      </p:sp>
      <p:sp>
        <p:nvSpPr>
          <p:cNvPr id="5135" name="TextBox 46">
            <a:extLst>
              <a:ext uri="{FF2B5EF4-FFF2-40B4-BE49-F238E27FC236}">
                <a16:creationId xmlns:a16="http://schemas.microsoft.com/office/drawing/2014/main" xmlns="" id="{A4CD5025-74C6-4CB6-B965-C094AD9AC249}"/>
              </a:ext>
            </a:extLst>
          </p:cNvPr>
          <p:cNvSpPr txBox="1">
            <a:spLocks noChangeArrowheads="1"/>
          </p:cNvSpPr>
          <p:nvPr/>
        </p:nvSpPr>
        <p:spPr bwMode="auto">
          <a:xfrm>
            <a:off x="10623550" y="3630438"/>
            <a:ext cx="1625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cs typeface="Arial" panose="020B0604020202020204" pitchFamily="34" charset="0"/>
              </a:defRPr>
            </a:lvl1pPr>
            <a:lvl2pPr marL="742950" indent="-285750">
              <a:defRPr>
                <a:solidFill>
                  <a:schemeClr val="tx1"/>
                </a:solidFill>
                <a:latin typeface="Tw Cen MT" panose="020B0602020104020603" pitchFamily="34" charset="0"/>
                <a:cs typeface="Arial" panose="020B0604020202020204" pitchFamily="34" charset="0"/>
              </a:defRPr>
            </a:lvl2pPr>
            <a:lvl3pPr marL="1143000" indent="-228600">
              <a:defRPr>
                <a:solidFill>
                  <a:schemeClr val="tx1"/>
                </a:solidFill>
                <a:latin typeface="Tw Cen MT" panose="020B0602020104020603" pitchFamily="34" charset="0"/>
                <a:cs typeface="Arial" panose="020B0604020202020204" pitchFamily="34" charset="0"/>
              </a:defRPr>
            </a:lvl3pPr>
            <a:lvl4pPr marL="1600200" indent="-228600">
              <a:defRPr>
                <a:solidFill>
                  <a:schemeClr val="tx1"/>
                </a:solidFill>
                <a:latin typeface="Tw Cen MT" panose="020B0602020104020603" pitchFamily="34" charset="0"/>
                <a:cs typeface="Arial" panose="020B0604020202020204" pitchFamily="34" charset="0"/>
              </a:defRPr>
            </a:lvl4pPr>
            <a:lvl5pPr marL="2057400" indent="-228600">
              <a:defRPr>
                <a:solidFill>
                  <a:schemeClr val="tx1"/>
                </a:solidFill>
                <a:latin typeface="Tw Cen MT" panose="020B06020201040206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r>
              <a:rPr lang="en-US" altLang="en-US" sz="1600" b="1" u="sng" dirty="0">
                <a:solidFill>
                  <a:srgbClr val="002060"/>
                </a:solidFill>
              </a:rPr>
              <a:t>RECEIPIENT</a:t>
            </a:r>
          </a:p>
        </p:txBody>
      </p:sp>
      <p:sp>
        <p:nvSpPr>
          <p:cNvPr id="5136" name="TextBox 49">
            <a:extLst>
              <a:ext uri="{FF2B5EF4-FFF2-40B4-BE49-F238E27FC236}">
                <a16:creationId xmlns:a16="http://schemas.microsoft.com/office/drawing/2014/main" xmlns="" id="{65703799-AFD8-44E6-8B61-2A091A51E901}"/>
              </a:ext>
            </a:extLst>
          </p:cNvPr>
          <p:cNvSpPr txBox="1">
            <a:spLocks noChangeArrowheads="1"/>
          </p:cNvSpPr>
          <p:nvPr/>
        </p:nvSpPr>
        <p:spPr bwMode="auto">
          <a:xfrm>
            <a:off x="519113" y="1416050"/>
            <a:ext cx="1189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cs typeface="Arial" panose="020B0604020202020204" pitchFamily="34" charset="0"/>
              </a:defRPr>
            </a:lvl1pPr>
            <a:lvl2pPr marL="742950" indent="-285750">
              <a:defRPr>
                <a:solidFill>
                  <a:schemeClr val="tx1"/>
                </a:solidFill>
                <a:latin typeface="Tw Cen MT" panose="020B0602020104020603" pitchFamily="34" charset="0"/>
                <a:cs typeface="Arial" panose="020B0604020202020204" pitchFamily="34" charset="0"/>
              </a:defRPr>
            </a:lvl2pPr>
            <a:lvl3pPr marL="1143000" indent="-228600">
              <a:defRPr>
                <a:solidFill>
                  <a:schemeClr val="tx1"/>
                </a:solidFill>
                <a:latin typeface="Tw Cen MT" panose="020B0602020104020603" pitchFamily="34" charset="0"/>
                <a:cs typeface="Arial" panose="020B0604020202020204" pitchFamily="34" charset="0"/>
              </a:defRPr>
            </a:lvl3pPr>
            <a:lvl4pPr marL="1600200" indent="-228600">
              <a:defRPr>
                <a:solidFill>
                  <a:schemeClr val="tx1"/>
                </a:solidFill>
                <a:latin typeface="Tw Cen MT" panose="020B0602020104020603" pitchFamily="34" charset="0"/>
                <a:cs typeface="Arial" panose="020B0604020202020204" pitchFamily="34" charset="0"/>
              </a:defRPr>
            </a:lvl4pPr>
            <a:lvl5pPr marL="2057400" indent="-228600">
              <a:defRPr>
                <a:solidFill>
                  <a:schemeClr val="tx1"/>
                </a:solidFill>
                <a:latin typeface="Tw Cen MT" panose="020B06020201040206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r>
              <a:rPr lang="en-US" altLang="en-US" sz="1600" b="1" u="sng" dirty="0">
                <a:solidFill>
                  <a:schemeClr val="bg2"/>
                </a:solidFill>
              </a:rPr>
              <a:t>SELLER</a:t>
            </a:r>
          </a:p>
        </p:txBody>
      </p:sp>
      <p:sp>
        <p:nvSpPr>
          <p:cNvPr id="5137" name="TextBox 50">
            <a:extLst>
              <a:ext uri="{FF2B5EF4-FFF2-40B4-BE49-F238E27FC236}">
                <a16:creationId xmlns:a16="http://schemas.microsoft.com/office/drawing/2014/main" xmlns="" id="{0AE2D494-DA93-4514-9F25-1AF72F69F782}"/>
              </a:ext>
            </a:extLst>
          </p:cNvPr>
          <p:cNvSpPr txBox="1">
            <a:spLocks noChangeArrowheads="1"/>
          </p:cNvSpPr>
          <p:nvPr/>
        </p:nvSpPr>
        <p:spPr bwMode="auto">
          <a:xfrm>
            <a:off x="9388317" y="2058772"/>
            <a:ext cx="30601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anose="020B0602020104020603" pitchFamily="34" charset="0"/>
                <a:cs typeface="Arial" panose="020B0604020202020204" pitchFamily="34" charset="0"/>
              </a:defRPr>
            </a:lvl1pPr>
            <a:lvl2pPr marL="742950" indent="-285750">
              <a:defRPr>
                <a:solidFill>
                  <a:schemeClr val="tx1"/>
                </a:solidFill>
                <a:latin typeface="Tw Cen MT" panose="020B0602020104020603" pitchFamily="34" charset="0"/>
                <a:cs typeface="Arial" panose="020B0604020202020204" pitchFamily="34" charset="0"/>
              </a:defRPr>
            </a:lvl2pPr>
            <a:lvl3pPr marL="1143000" indent="-228600">
              <a:defRPr>
                <a:solidFill>
                  <a:schemeClr val="tx1"/>
                </a:solidFill>
                <a:latin typeface="Tw Cen MT" panose="020B0602020104020603" pitchFamily="34" charset="0"/>
                <a:cs typeface="Arial" panose="020B0604020202020204" pitchFamily="34" charset="0"/>
              </a:defRPr>
            </a:lvl3pPr>
            <a:lvl4pPr marL="1600200" indent="-228600">
              <a:defRPr>
                <a:solidFill>
                  <a:schemeClr val="tx1"/>
                </a:solidFill>
                <a:latin typeface="Tw Cen MT" panose="020B0602020104020603" pitchFamily="34" charset="0"/>
                <a:cs typeface="Arial" panose="020B0604020202020204" pitchFamily="34" charset="0"/>
              </a:defRPr>
            </a:lvl4pPr>
            <a:lvl5pPr marL="2057400" indent="-228600">
              <a:defRPr>
                <a:solidFill>
                  <a:schemeClr val="tx1"/>
                </a:solidFill>
                <a:latin typeface="Tw Cen MT" panose="020B06020201040206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r>
              <a:rPr lang="en-US" altLang="en-US" sz="1600" b="1" u="sng" dirty="0">
                <a:solidFill>
                  <a:srgbClr val="002060"/>
                </a:solidFill>
              </a:rPr>
              <a:t>PHARMACEUTICAL </a:t>
            </a:r>
            <a:r>
              <a:rPr lang="en-US" altLang="en-US" sz="1600" b="1" u="sng" dirty="0" smtClean="0">
                <a:solidFill>
                  <a:srgbClr val="002060"/>
                </a:solidFill>
              </a:rPr>
              <a:t>COMPANY</a:t>
            </a:r>
            <a:endParaRPr lang="en-US" altLang="en-US" sz="1600" b="1" u="sng" dirty="0">
              <a:solidFill>
                <a:srgbClr val="002060"/>
              </a:solidFill>
            </a:endParaRPr>
          </a:p>
        </p:txBody>
      </p:sp>
      <p:sp>
        <p:nvSpPr>
          <p:cNvPr id="5138" name="TextBox 51">
            <a:extLst>
              <a:ext uri="{FF2B5EF4-FFF2-40B4-BE49-F238E27FC236}">
                <a16:creationId xmlns:a16="http://schemas.microsoft.com/office/drawing/2014/main" xmlns="" id="{651AAB11-510A-4DB8-BE18-FE6986385F41}"/>
              </a:ext>
            </a:extLst>
          </p:cNvPr>
          <p:cNvSpPr txBox="1">
            <a:spLocks noChangeArrowheads="1"/>
          </p:cNvSpPr>
          <p:nvPr/>
        </p:nvSpPr>
        <p:spPr bwMode="auto">
          <a:xfrm>
            <a:off x="5331467" y="1446213"/>
            <a:ext cx="22961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anose="020B0602020104020603" pitchFamily="34" charset="0"/>
                <a:cs typeface="Arial" panose="020B0604020202020204" pitchFamily="34" charset="0"/>
              </a:defRPr>
            </a:lvl1pPr>
            <a:lvl2pPr marL="742950" indent="-285750">
              <a:defRPr>
                <a:solidFill>
                  <a:schemeClr val="tx1"/>
                </a:solidFill>
                <a:latin typeface="Tw Cen MT" panose="020B0602020104020603" pitchFamily="34" charset="0"/>
                <a:cs typeface="Arial" panose="020B0604020202020204" pitchFamily="34" charset="0"/>
              </a:defRPr>
            </a:lvl2pPr>
            <a:lvl3pPr marL="1143000" indent="-228600">
              <a:defRPr>
                <a:solidFill>
                  <a:schemeClr val="tx1"/>
                </a:solidFill>
                <a:latin typeface="Tw Cen MT" panose="020B0602020104020603" pitchFamily="34" charset="0"/>
                <a:cs typeface="Arial" panose="020B0604020202020204" pitchFamily="34" charset="0"/>
              </a:defRPr>
            </a:lvl3pPr>
            <a:lvl4pPr marL="1600200" indent="-228600">
              <a:defRPr>
                <a:solidFill>
                  <a:schemeClr val="tx1"/>
                </a:solidFill>
                <a:latin typeface="Tw Cen MT" panose="020B0602020104020603" pitchFamily="34" charset="0"/>
                <a:cs typeface="Arial" panose="020B0604020202020204" pitchFamily="34" charset="0"/>
              </a:defRPr>
            </a:lvl4pPr>
            <a:lvl5pPr marL="2057400" indent="-228600">
              <a:defRPr>
                <a:solidFill>
                  <a:schemeClr val="tx1"/>
                </a:solidFill>
                <a:latin typeface="Tw Cen MT" panose="020B06020201040206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r>
              <a:rPr lang="en-US" altLang="en-US" sz="1600" b="1" u="sng" dirty="0" smtClean="0">
                <a:solidFill>
                  <a:srgbClr val="002060"/>
                </a:solidFill>
              </a:rPr>
              <a:t>MEDICAL CENTER</a:t>
            </a:r>
            <a:endParaRPr lang="en-US" altLang="en-US" sz="1600" b="1" u="sng" dirty="0">
              <a:solidFill>
                <a:srgbClr val="002060"/>
              </a:solidFill>
            </a:endParaRPr>
          </a:p>
        </p:txBody>
      </p:sp>
      <p:sp>
        <p:nvSpPr>
          <p:cNvPr id="5139" name="TextBox 52">
            <a:extLst>
              <a:ext uri="{FF2B5EF4-FFF2-40B4-BE49-F238E27FC236}">
                <a16:creationId xmlns:a16="http://schemas.microsoft.com/office/drawing/2014/main" xmlns="" id="{8FA56D8B-F122-400F-B3FC-7A6A1CC45B3B}"/>
              </a:ext>
            </a:extLst>
          </p:cNvPr>
          <p:cNvSpPr txBox="1">
            <a:spLocks noChangeArrowheads="1"/>
          </p:cNvSpPr>
          <p:nvPr/>
        </p:nvSpPr>
        <p:spPr bwMode="auto">
          <a:xfrm>
            <a:off x="5226050" y="6464300"/>
            <a:ext cx="1625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cs typeface="Arial" panose="020B0604020202020204" pitchFamily="34" charset="0"/>
              </a:defRPr>
            </a:lvl1pPr>
            <a:lvl2pPr marL="742950" indent="-285750">
              <a:defRPr>
                <a:solidFill>
                  <a:schemeClr val="tx1"/>
                </a:solidFill>
                <a:latin typeface="Tw Cen MT" panose="020B0602020104020603" pitchFamily="34" charset="0"/>
                <a:cs typeface="Arial" panose="020B0604020202020204" pitchFamily="34" charset="0"/>
              </a:defRPr>
            </a:lvl2pPr>
            <a:lvl3pPr marL="1143000" indent="-228600">
              <a:defRPr>
                <a:solidFill>
                  <a:schemeClr val="tx1"/>
                </a:solidFill>
                <a:latin typeface="Tw Cen MT" panose="020B0602020104020603" pitchFamily="34" charset="0"/>
                <a:cs typeface="Arial" panose="020B0604020202020204" pitchFamily="34" charset="0"/>
              </a:defRPr>
            </a:lvl3pPr>
            <a:lvl4pPr marL="1600200" indent="-228600">
              <a:defRPr>
                <a:solidFill>
                  <a:schemeClr val="tx1"/>
                </a:solidFill>
                <a:latin typeface="Tw Cen MT" panose="020B0602020104020603" pitchFamily="34" charset="0"/>
                <a:cs typeface="Arial" panose="020B0604020202020204" pitchFamily="34" charset="0"/>
              </a:defRPr>
            </a:lvl4pPr>
            <a:lvl5pPr marL="2057400" indent="-228600">
              <a:defRPr>
                <a:solidFill>
                  <a:schemeClr val="tx1"/>
                </a:solidFill>
                <a:latin typeface="Tw Cen MT" panose="020B06020201040206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r>
              <a:rPr lang="en-US" altLang="en-US" sz="1600" b="1" u="sng" dirty="0">
                <a:solidFill>
                  <a:srgbClr val="002060"/>
                </a:solidFill>
              </a:rPr>
              <a:t>DATABASE</a:t>
            </a:r>
          </a:p>
        </p:txBody>
      </p:sp>
      <p:sp>
        <p:nvSpPr>
          <p:cNvPr id="5140" name="TextBox 53">
            <a:extLst>
              <a:ext uri="{FF2B5EF4-FFF2-40B4-BE49-F238E27FC236}">
                <a16:creationId xmlns:a16="http://schemas.microsoft.com/office/drawing/2014/main" xmlns="" id="{A9B926E1-54EB-4127-A043-CD472FB992CA}"/>
              </a:ext>
            </a:extLst>
          </p:cNvPr>
          <p:cNvSpPr txBox="1">
            <a:spLocks noChangeArrowheads="1"/>
          </p:cNvSpPr>
          <p:nvPr/>
        </p:nvSpPr>
        <p:spPr bwMode="auto">
          <a:xfrm>
            <a:off x="5914268" y="4646613"/>
            <a:ext cx="1320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cs typeface="Arial" panose="020B0604020202020204" pitchFamily="34" charset="0"/>
              </a:defRPr>
            </a:lvl1pPr>
            <a:lvl2pPr marL="742950" indent="-285750">
              <a:defRPr>
                <a:solidFill>
                  <a:schemeClr val="tx1"/>
                </a:solidFill>
                <a:latin typeface="Tw Cen MT" panose="020B0602020104020603" pitchFamily="34" charset="0"/>
                <a:cs typeface="Arial" panose="020B0604020202020204" pitchFamily="34" charset="0"/>
              </a:defRPr>
            </a:lvl2pPr>
            <a:lvl3pPr marL="1143000" indent="-228600">
              <a:defRPr>
                <a:solidFill>
                  <a:schemeClr val="tx1"/>
                </a:solidFill>
                <a:latin typeface="Tw Cen MT" panose="020B0602020104020603" pitchFamily="34" charset="0"/>
                <a:cs typeface="Arial" panose="020B0604020202020204" pitchFamily="34" charset="0"/>
              </a:defRPr>
            </a:lvl3pPr>
            <a:lvl4pPr marL="1600200" indent="-228600">
              <a:defRPr>
                <a:solidFill>
                  <a:schemeClr val="tx1"/>
                </a:solidFill>
                <a:latin typeface="Tw Cen MT" panose="020B0602020104020603" pitchFamily="34" charset="0"/>
                <a:cs typeface="Arial" panose="020B0604020202020204" pitchFamily="34" charset="0"/>
              </a:defRPr>
            </a:lvl4pPr>
            <a:lvl5pPr marL="2057400" indent="-228600">
              <a:defRPr>
                <a:solidFill>
                  <a:schemeClr val="tx1"/>
                </a:solidFill>
                <a:latin typeface="Tw Cen MT" panose="020B06020201040206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r>
              <a:rPr lang="en-US" altLang="en-US" sz="1600" b="1" u="sng" dirty="0">
                <a:solidFill>
                  <a:srgbClr val="002060"/>
                </a:solidFill>
              </a:rPr>
              <a:t>WEB APP</a:t>
            </a:r>
          </a:p>
        </p:txBody>
      </p:sp>
      <p:sp>
        <p:nvSpPr>
          <p:cNvPr id="27" name="Rectangle 26">
            <a:extLst>
              <a:ext uri="{FF2B5EF4-FFF2-40B4-BE49-F238E27FC236}">
                <a16:creationId xmlns:a16="http://schemas.microsoft.com/office/drawing/2014/main" xmlns="" id="{979DBE5A-A9EC-45FE-B1C7-3C6770BFFA1A}"/>
              </a:ext>
            </a:extLst>
          </p:cNvPr>
          <p:cNvSpPr/>
          <p:nvPr/>
        </p:nvSpPr>
        <p:spPr>
          <a:xfrm>
            <a:off x="4884107" y="2490500"/>
            <a:ext cx="1878533" cy="423043"/>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600" dirty="0"/>
              <a:t>LOGIN/REGISTER</a:t>
            </a:r>
          </a:p>
        </p:txBody>
      </p:sp>
      <p:sp>
        <p:nvSpPr>
          <p:cNvPr id="28" name="Rectangle 27">
            <a:extLst>
              <a:ext uri="{FF2B5EF4-FFF2-40B4-BE49-F238E27FC236}">
                <a16:creationId xmlns:a16="http://schemas.microsoft.com/office/drawing/2014/main" xmlns="" id="{B32C9C0F-674E-4C93-88CC-30BE5159B3A3}"/>
              </a:ext>
            </a:extLst>
          </p:cNvPr>
          <p:cNvSpPr/>
          <p:nvPr/>
        </p:nvSpPr>
        <p:spPr>
          <a:xfrm>
            <a:off x="149225" y="3103994"/>
            <a:ext cx="2133600" cy="381000"/>
          </a:xfrm>
          <a:prstGeom prst="rect">
            <a:avLst/>
          </a:prstGeom>
          <a:solidFill>
            <a:schemeClr val="accent6">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a:t>LOGIN/REGISTER</a:t>
            </a:r>
          </a:p>
        </p:txBody>
      </p:sp>
      <p:sp>
        <p:nvSpPr>
          <p:cNvPr id="29" name="Rectangle 28">
            <a:extLst>
              <a:ext uri="{FF2B5EF4-FFF2-40B4-BE49-F238E27FC236}">
                <a16:creationId xmlns:a16="http://schemas.microsoft.com/office/drawing/2014/main" xmlns="" id="{0E44BE2B-C4D7-46C6-B3F6-1C16D92514FC}"/>
              </a:ext>
            </a:extLst>
          </p:cNvPr>
          <p:cNvSpPr/>
          <p:nvPr/>
        </p:nvSpPr>
        <p:spPr>
          <a:xfrm>
            <a:off x="9521419" y="4723606"/>
            <a:ext cx="2133600" cy="381000"/>
          </a:xfrm>
          <a:prstGeom prst="rect">
            <a:avLst/>
          </a:prstGeom>
          <a:solidFill>
            <a:schemeClr val="accent1">
              <a:lumMod val="75000"/>
            </a:schemeClr>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1600" dirty="0"/>
              <a:t>LOGIN/REGISTER</a:t>
            </a:r>
          </a:p>
        </p:txBody>
      </p:sp>
      <p:cxnSp>
        <p:nvCxnSpPr>
          <p:cNvPr id="31" name="Straight Arrow Connector 30">
            <a:extLst>
              <a:ext uri="{FF2B5EF4-FFF2-40B4-BE49-F238E27FC236}">
                <a16:creationId xmlns:a16="http://schemas.microsoft.com/office/drawing/2014/main" xmlns="" id="{50FB6BFE-377C-456F-A85F-D2E0ADE9FBBA}"/>
              </a:ext>
            </a:extLst>
          </p:cNvPr>
          <p:cNvCxnSpPr>
            <a:endCxn id="27" idx="0"/>
          </p:cNvCxnSpPr>
          <p:nvPr/>
        </p:nvCxnSpPr>
        <p:spPr>
          <a:xfrm flipH="1">
            <a:off x="5823374" y="1783512"/>
            <a:ext cx="390862" cy="7069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xmlns="" id="{A2B10FD8-81FB-4C79-B6AE-9DF032588EAF}"/>
              </a:ext>
            </a:extLst>
          </p:cNvPr>
          <p:cNvCxnSpPr>
            <a:endCxn id="29" idx="0"/>
          </p:cNvCxnSpPr>
          <p:nvPr/>
        </p:nvCxnSpPr>
        <p:spPr>
          <a:xfrm>
            <a:off x="10551319" y="3746500"/>
            <a:ext cx="36900" cy="9771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xmlns="" id="{534C2DA8-8B78-47FF-8493-FFD088BAC446}"/>
              </a:ext>
            </a:extLst>
          </p:cNvPr>
          <p:cNvCxnSpPr>
            <a:cxnSpLocks/>
            <a:endCxn id="28" idx="0"/>
          </p:cNvCxnSpPr>
          <p:nvPr/>
        </p:nvCxnSpPr>
        <p:spPr>
          <a:xfrm>
            <a:off x="519113" y="1755775"/>
            <a:ext cx="696912" cy="13482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xmlns="" id="{7A46C151-8A1C-4948-904F-F88BC2360E52}"/>
              </a:ext>
            </a:extLst>
          </p:cNvPr>
          <p:cNvSpPr txBox="1"/>
          <p:nvPr/>
        </p:nvSpPr>
        <p:spPr>
          <a:xfrm rot="21300949">
            <a:off x="2165350" y="793891"/>
            <a:ext cx="2336800" cy="338138"/>
          </a:xfrm>
          <a:prstGeom prst="rect">
            <a:avLst/>
          </a:prstGeom>
          <a:noFill/>
        </p:spPr>
        <p:txBody>
          <a:bodyPr>
            <a:spAutoFit/>
          </a:bodyPr>
          <a:lstStyle/>
          <a:p>
            <a:pPr>
              <a:defRPr/>
            </a:pPr>
            <a:r>
              <a:rPr lang="en-US" sz="1600" b="1" dirty="0">
                <a:solidFill>
                  <a:schemeClr val="accent3">
                    <a:lumMod val="75000"/>
                  </a:schemeClr>
                </a:solidFill>
                <a:cs typeface="Arial" charset="0"/>
              </a:rPr>
              <a:t>Donate medicines</a:t>
            </a:r>
          </a:p>
        </p:txBody>
      </p:sp>
      <p:sp>
        <p:nvSpPr>
          <p:cNvPr id="35" name="TextBox 34">
            <a:extLst>
              <a:ext uri="{FF2B5EF4-FFF2-40B4-BE49-F238E27FC236}">
                <a16:creationId xmlns:a16="http://schemas.microsoft.com/office/drawing/2014/main" xmlns="" id="{D0813539-94E6-44E9-9D8A-077B52719E70}"/>
              </a:ext>
            </a:extLst>
          </p:cNvPr>
          <p:cNvSpPr txBox="1"/>
          <p:nvPr/>
        </p:nvSpPr>
        <p:spPr>
          <a:xfrm rot="1662643">
            <a:off x="7751763" y="2422525"/>
            <a:ext cx="2133600" cy="338138"/>
          </a:xfrm>
          <a:prstGeom prst="rect">
            <a:avLst/>
          </a:prstGeom>
          <a:noFill/>
        </p:spPr>
        <p:txBody>
          <a:bodyPr wrap="square">
            <a:spAutoFit/>
          </a:bodyPr>
          <a:lstStyle/>
          <a:p>
            <a:pPr>
              <a:defRPr/>
            </a:pPr>
            <a:r>
              <a:rPr lang="en-US" sz="1600" b="1" dirty="0" smtClean="0">
                <a:solidFill>
                  <a:schemeClr val="accent3">
                    <a:lumMod val="75000"/>
                  </a:schemeClr>
                </a:solidFill>
                <a:cs typeface="Arial" charset="0"/>
              </a:rPr>
              <a:t>takes </a:t>
            </a:r>
            <a:r>
              <a:rPr lang="en-US" sz="1600" b="1" dirty="0">
                <a:solidFill>
                  <a:schemeClr val="accent3">
                    <a:lumMod val="75000"/>
                  </a:schemeClr>
                </a:solidFill>
                <a:cs typeface="Arial" charset="0"/>
              </a:rPr>
              <a:t>medicines</a:t>
            </a:r>
          </a:p>
        </p:txBody>
      </p:sp>
      <p:sp>
        <p:nvSpPr>
          <p:cNvPr id="37" name="TextBox 36">
            <a:extLst>
              <a:ext uri="{FF2B5EF4-FFF2-40B4-BE49-F238E27FC236}">
                <a16:creationId xmlns:a16="http://schemas.microsoft.com/office/drawing/2014/main" xmlns="" id="{EBDAA927-F4B1-4691-8C8C-BA7AD6F2E67E}"/>
              </a:ext>
            </a:extLst>
          </p:cNvPr>
          <p:cNvSpPr txBox="1"/>
          <p:nvPr/>
        </p:nvSpPr>
        <p:spPr>
          <a:xfrm rot="821137">
            <a:off x="1803664" y="3975368"/>
            <a:ext cx="2874245" cy="830997"/>
          </a:xfrm>
          <a:prstGeom prst="rect">
            <a:avLst/>
          </a:prstGeom>
          <a:noFill/>
        </p:spPr>
        <p:txBody>
          <a:bodyPr wrap="square">
            <a:spAutoFit/>
          </a:bodyPr>
          <a:lstStyle/>
          <a:p>
            <a:pPr>
              <a:defRPr/>
            </a:pPr>
            <a:r>
              <a:rPr lang="en-US" sz="1600" b="1" dirty="0" smtClean="0">
                <a:solidFill>
                  <a:schemeClr val="accent3">
                    <a:lumMod val="75000"/>
                  </a:schemeClr>
                </a:solidFill>
                <a:cs typeface="Arial" charset="0"/>
              </a:rPr>
              <a:t>Register details of unused</a:t>
            </a:r>
          </a:p>
          <a:p>
            <a:pPr>
              <a:defRPr/>
            </a:pPr>
            <a:r>
              <a:rPr lang="en-US" sz="1600" b="1" dirty="0" smtClean="0">
                <a:solidFill>
                  <a:schemeClr val="accent3">
                    <a:lumMod val="75000"/>
                  </a:schemeClr>
                </a:solidFill>
                <a:cs typeface="Arial" charset="0"/>
              </a:rPr>
              <a:t>Medicines , get known</a:t>
            </a:r>
          </a:p>
          <a:p>
            <a:pPr>
              <a:defRPr/>
            </a:pPr>
            <a:r>
              <a:rPr lang="en-US" sz="1600" b="1" dirty="0" smtClean="0">
                <a:solidFill>
                  <a:schemeClr val="accent3">
                    <a:lumMod val="75000"/>
                  </a:schemeClr>
                </a:solidFill>
                <a:cs typeface="Arial" charset="0"/>
              </a:rPr>
              <a:t>To nearest center</a:t>
            </a:r>
            <a:endParaRPr lang="en-US" sz="1600" b="1" dirty="0">
              <a:solidFill>
                <a:schemeClr val="accent3">
                  <a:lumMod val="75000"/>
                </a:schemeClr>
              </a:solidFill>
              <a:cs typeface="Arial" charset="0"/>
            </a:endParaRPr>
          </a:p>
        </p:txBody>
      </p:sp>
      <p:sp>
        <p:nvSpPr>
          <p:cNvPr id="38" name="TextBox 37">
            <a:extLst>
              <a:ext uri="{FF2B5EF4-FFF2-40B4-BE49-F238E27FC236}">
                <a16:creationId xmlns:a16="http://schemas.microsoft.com/office/drawing/2014/main" xmlns="" id="{C7D27B98-A21A-4285-8561-F6244A2ACB97}"/>
              </a:ext>
            </a:extLst>
          </p:cNvPr>
          <p:cNvSpPr txBox="1"/>
          <p:nvPr/>
        </p:nvSpPr>
        <p:spPr>
          <a:xfrm rot="415133">
            <a:off x="7138364" y="911883"/>
            <a:ext cx="2907642" cy="584775"/>
          </a:xfrm>
          <a:prstGeom prst="rect">
            <a:avLst/>
          </a:prstGeom>
          <a:noFill/>
        </p:spPr>
        <p:txBody>
          <a:bodyPr wrap="square">
            <a:spAutoFit/>
          </a:bodyPr>
          <a:lstStyle/>
          <a:p>
            <a:pPr>
              <a:defRPr/>
            </a:pPr>
            <a:r>
              <a:rPr lang="en-US" sz="1600" b="1" dirty="0">
                <a:solidFill>
                  <a:schemeClr val="accent3">
                    <a:lumMod val="75000"/>
                  </a:schemeClr>
                </a:solidFill>
                <a:cs typeface="Arial" charset="0"/>
              </a:rPr>
              <a:t>Take expired medicines for </a:t>
            </a:r>
            <a:r>
              <a:rPr lang="en-US" sz="1600" b="1" dirty="0" smtClean="0">
                <a:solidFill>
                  <a:schemeClr val="accent3">
                    <a:lumMod val="75000"/>
                  </a:schemeClr>
                </a:solidFill>
                <a:cs typeface="Arial" charset="0"/>
              </a:rPr>
              <a:t>disposal and evaluation</a:t>
            </a:r>
            <a:endParaRPr lang="en-US" sz="1600" b="1" dirty="0">
              <a:solidFill>
                <a:schemeClr val="accent3">
                  <a:lumMod val="75000"/>
                </a:schemeClr>
              </a:solidFill>
              <a:cs typeface="Arial" charset="0"/>
            </a:endParaRPr>
          </a:p>
        </p:txBody>
      </p:sp>
      <p:sp>
        <p:nvSpPr>
          <p:cNvPr id="40" name="TextBox 39">
            <a:extLst>
              <a:ext uri="{FF2B5EF4-FFF2-40B4-BE49-F238E27FC236}">
                <a16:creationId xmlns:a16="http://schemas.microsoft.com/office/drawing/2014/main" xmlns="" id="{861CBD60-F5A2-476C-BD62-73916A134E86}"/>
              </a:ext>
            </a:extLst>
          </p:cNvPr>
          <p:cNvSpPr txBox="1"/>
          <p:nvPr/>
        </p:nvSpPr>
        <p:spPr>
          <a:xfrm rot="734135">
            <a:off x="6818283" y="4553833"/>
            <a:ext cx="2592387" cy="830997"/>
          </a:xfrm>
          <a:prstGeom prst="rect">
            <a:avLst/>
          </a:prstGeom>
          <a:noFill/>
        </p:spPr>
        <p:txBody>
          <a:bodyPr>
            <a:spAutoFit/>
          </a:bodyPr>
          <a:lstStyle/>
          <a:p>
            <a:pPr algn="ctr">
              <a:defRPr/>
            </a:pPr>
            <a:r>
              <a:rPr lang="en-US" sz="1600" b="1" dirty="0">
                <a:solidFill>
                  <a:schemeClr val="accent3">
                    <a:lumMod val="75000"/>
                  </a:schemeClr>
                </a:solidFill>
                <a:cs typeface="Arial" charset="0"/>
              </a:rPr>
              <a:t>View and </a:t>
            </a:r>
            <a:r>
              <a:rPr lang="en-US" sz="1600" b="1" dirty="0" smtClean="0">
                <a:solidFill>
                  <a:schemeClr val="accent3">
                    <a:lumMod val="75000"/>
                  </a:schemeClr>
                </a:solidFill>
                <a:cs typeface="Arial" charset="0"/>
              </a:rPr>
              <a:t>select </a:t>
            </a:r>
            <a:r>
              <a:rPr lang="en-US" sz="1600" b="1" dirty="0">
                <a:solidFill>
                  <a:schemeClr val="accent3">
                    <a:lumMod val="75000"/>
                  </a:schemeClr>
                </a:solidFill>
                <a:cs typeface="Arial" charset="0"/>
              </a:rPr>
              <a:t>medicines , contact to doctor</a:t>
            </a:r>
          </a:p>
        </p:txBody>
      </p:sp>
      <p:cxnSp>
        <p:nvCxnSpPr>
          <p:cNvPr id="51" name="Straight Arrow Connector 50">
            <a:extLst>
              <a:ext uri="{FF2B5EF4-FFF2-40B4-BE49-F238E27FC236}">
                <a16:creationId xmlns:a16="http://schemas.microsoft.com/office/drawing/2014/main" xmlns="" id="{96FDDCA8-64A1-40A0-94D2-EF88D3D7EDED}"/>
              </a:ext>
            </a:extLst>
          </p:cNvPr>
          <p:cNvCxnSpPr>
            <a:cxnSpLocks/>
            <a:stCxn id="3" idx="3"/>
            <a:endCxn id="5165" idx="1"/>
          </p:cNvCxnSpPr>
          <p:nvPr/>
        </p:nvCxnSpPr>
        <p:spPr>
          <a:xfrm>
            <a:off x="6737215" y="970233"/>
            <a:ext cx="3410879" cy="4521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5160" name="Picture 78">
            <a:extLst>
              <a:ext uri="{FF2B5EF4-FFF2-40B4-BE49-F238E27FC236}">
                <a16:creationId xmlns:a16="http://schemas.microsoft.com/office/drawing/2014/main" xmlns="" id="{5BBD6C05-BB5B-4389-95BA-B7F3775A0DA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9225" y="664611"/>
            <a:ext cx="1092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2" name="Picture 81">
            <a:extLst>
              <a:ext uri="{FF2B5EF4-FFF2-40B4-BE49-F238E27FC236}">
                <a16:creationId xmlns:a16="http://schemas.microsoft.com/office/drawing/2014/main" xmlns="" id="{A423326C-907B-4E8E-B6E0-1C9EAEBB79A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885363" y="2840658"/>
            <a:ext cx="1331912"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5" name="Picture 87">
            <a:extLst>
              <a:ext uri="{FF2B5EF4-FFF2-40B4-BE49-F238E27FC236}">
                <a16:creationId xmlns:a16="http://schemas.microsoft.com/office/drawing/2014/main" xmlns="" id="{DEF5B1EB-20D0-48A7-BDEC-1C9B58C074A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148094" y="776287"/>
            <a:ext cx="129063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xmlns="" id="{D5756791-A2C6-4078-9D4D-226F0C4DCDBB}"/>
              </a:ext>
            </a:extLst>
          </p:cNvPr>
          <p:cNvPicPr>
            <a:picLocks noChangeAspect="1"/>
          </p:cNvPicPr>
          <p:nvPr/>
        </p:nvPicPr>
        <p:blipFill>
          <a:blip r:embed="rId8"/>
          <a:stretch>
            <a:fillRect/>
          </a:stretch>
        </p:blipFill>
        <p:spPr>
          <a:xfrm>
            <a:off x="5691257" y="447254"/>
            <a:ext cx="1045958" cy="1045958"/>
          </a:xfrm>
          <a:prstGeom prst="rect">
            <a:avLst/>
          </a:prstGeom>
        </p:spPr>
      </p:pic>
      <p:sp>
        <p:nvSpPr>
          <p:cNvPr id="49" name="TextBox 51">
            <a:extLst>
              <a:ext uri="{FF2B5EF4-FFF2-40B4-BE49-F238E27FC236}">
                <a16:creationId xmlns:a16="http://schemas.microsoft.com/office/drawing/2014/main" xmlns="" id="{F4AA0360-1B5C-4DF4-B7BB-D2EE68E90649}"/>
              </a:ext>
            </a:extLst>
          </p:cNvPr>
          <p:cNvSpPr txBox="1">
            <a:spLocks noChangeArrowheads="1"/>
          </p:cNvSpPr>
          <p:nvPr/>
        </p:nvSpPr>
        <p:spPr bwMode="auto">
          <a:xfrm>
            <a:off x="591306" y="1452841"/>
            <a:ext cx="1117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cs typeface="Arial" panose="020B0604020202020204" pitchFamily="34" charset="0"/>
              </a:defRPr>
            </a:lvl1pPr>
            <a:lvl2pPr marL="742950" indent="-285750">
              <a:defRPr>
                <a:solidFill>
                  <a:schemeClr val="tx1"/>
                </a:solidFill>
                <a:latin typeface="Tw Cen MT" panose="020B0602020104020603" pitchFamily="34" charset="0"/>
                <a:cs typeface="Arial" panose="020B0604020202020204" pitchFamily="34" charset="0"/>
              </a:defRPr>
            </a:lvl2pPr>
            <a:lvl3pPr marL="1143000" indent="-228600">
              <a:defRPr>
                <a:solidFill>
                  <a:schemeClr val="tx1"/>
                </a:solidFill>
                <a:latin typeface="Tw Cen MT" panose="020B0602020104020603" pitchFamily="34" charset="0"/>
                <a:cs typeface="Arial" panose="020B0604020202020204" pitchFamily="34" charset="0"/>
              </a:defRPr>
            </a:lvl3pPr>
            <a:lvl4pPr marL="1600200" indent="-228600">
              <a:defRPr>
                <a:solidFill>
                  <a:schemeClr val="tx1"/>
                </a:solidFill>
                <a:latin typeface="Tw Cen MT" panose="020B0602020104020603" pitchFamily="34" charset="0"/>
                <a:cs typeface="Arial" panose="020B0604020202020204" pitchFamily="34" charset="0"/>
              </a:defRPr>
            </a:lvl4pPr>
            <a:lvl5pPr marL="2057400" indent="-228600">
              <a:defRPr>
                <a:solidFill>
                  <a:schemeClr val="tx1"/>
                </a:solidFill>
                <a:latin typeface="Tw Cen MT" panose="020B06020201040206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r>
              <a:rPr lang="en-US" altLang="en-US" sz="1600" b="1" u="sng" dirty="0">
                <a:solidFill>
                  <a:srgbClr val="002060"/>
                </a:solidFill>
              </a:rPr>
              <a:t>DONOR</a:t>
            </a:r>
          </a:p>
        </p:txBody>
      </p:sp>
      <p:sp>
        <p:nvSpPr>
          <p:cNvPr id="50" name="Rectangle 49">
            <a:extLst>
              <a:ext uri="{FF2B5EF4-FFF2-40B4-BE49-F238E27FC236}">
                <a16:creationId xmlns:a16="http://schemas.microsoft.com/office/drawing/2014/main" xmlns="" id="{1F1F73FB-BA4F-4C85-AE35-B26A31C8009D}"/>
              </a:ext>
            </a:extLst>
          </p:cNvPr>
          <p:cNvSpPr/>
          <p:nvPr/>
        </p:nvSpPr>
        <p:spPr>
          <a:xfrm>
            <a:off x="335978" y="63811"/>
            <a:ext cx="4818627" cy="646331"/>
          </a:xfrm>
          <a:prstGeom prst="rect">
            <a:avLst/>
          </a:prstGeom>
        </p:spPr>
        <p:txBody>
          <a:bodyPr wrap="none">
            <a:spAutoFit/>
          </a:bodyPr>
          <a:lstStyle/>
          <a:p>
            <a:r>
              <a:rPr lang="en-US" sz="3600" b="1" u="sng" dirty="0">
                <a:solidFill>
                  <a:schemeClr val="accent3">
                    <a:lumMod val="75000"/>
                  </a:schemeClr>
                </a:solidFill>
                <a:latin typeface="Kozuka Gothic Pro M"/>
              </a:rPr>
              <a:t>PROTOTYPE MODEL</a:t>
            </a:r>
            <a:endParaRPr lang="en-IN" sz="3600" dirty="0">
              <a:latin typeface="Kozuka Gothic Pro M"/>
            </a:endParaRPr>
          </a:p>
        </p:txBody>
      </p:sp>
      <p:pic>
        <p:nvPicPr>
          <p:cNvPr id="5" name="Picture 4">
            <a:extLst>
              <a:ext uri="{FF2B5EF4-FFF2-40B4-BE49-F238E27FC236}">
                <a16:creationId xmlns:a16="http://schemas.microsoft.com/office/drawing/2014/main" xmlns="" id="{316E7A5E-FD3C-4516-A81A-6FCA469C9686}"/>
              </a:ext>
            </a:extLst>
          </p:cNvPr>
          <p:cNvPicPr>
            <a:picLocks noChangeAspect="1"/>
          </p:cNvPicPr>
          <p:nvPr/>
        </p:nvPicPr>
        <p:blipFill>
          <a:blip r:embed="rId9"/>
          <a:stretch>
            <a:fillRect/>
          </a:stretch>
        </p:blipFill>
        <p:spPr>
          <a:xfrm>
            <a:off x="2814206" y="1981751"/>
            <a:ext cx="781753" cy="805299"/>
          </a:xfrm>
          <a:prstGeom prst="rect">
            <a:avLst/>
          </a:prstGeom>
        </p:spPr>
      </p:pic>
      <p:cxnSp>
        <p:nvCxnSpPr>
          <p:cNvPr id="7" name="Straight Arrow Connector 6">
            <a:extLst>
              <a:ext uri="{FF2B5EF4-FFF2-40B4-BE49-F238E27FC236}">
                <a16:creationId xmlns:a16="http://schemas.microsoft.com/office/drawing/2014/main" xmlns="" id="{3903AF7D-91BA-48E2-8FA2-4C1672F4E299}"/>
              </a:ext>
            </a:extLst>
          </p:cNvPr>
          <p:cNvCxnSpPr>
            <a:cxnSpLocks/>
            <a:stCxn id="49" idx="2"/>
            <a:endCxn id="5" idx="1"/>
          </p:cNvCxnSpPr>
          <p:nvPr/>
        </p:nvCxnSpPr>
        <p:spPr>
          <a:xfrm>
            <a:off x="1150106" y="1790978"/>
            <a:ext cx="1664100" cy="593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87CD2EDB-7931-43D6-8952-2F620FA92F61}"/>
              </a:ext>
            </a:extLst>
          </p:cNvPr>
          <p:cNvCxnSpPr>
            <a:stCxn id="5" idx="3"/>
            <a:endCxn id="3" idx="1"/>
          </p:cNvCxnSpPr>
          <p:nvPr/>
        </p:nvCxnSpPr>
        <p:spPr>
          <a:xfrm flipV="1">
            <a:off x="3595959" y="970233"/>
            <a:ext cx="2095298" cy="1414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1">
            <a:extLst>
              <a:ext uri="{FF2B5EF4-FFF2-40B4-BE49-F238E27FC236}">
                <a16:creationId xmlns:a16="http://schemas.microsoft.com/office/drawing/2014/main" xmlns="" id="{E931A78F-29C2-485F-BEB8-EF3C8A44A31A}"/>
              </a:ext>
            </a:extLst>
          </p:cNvPr>
          <p:cNvSpPr txBox="1">
            <a:spLocks noChangeArrowheads="1"/>
          </p:cNvSpPr>
          <p:nvPr/>
        </p:nvSpPr>
        <p:spPr bwMode="auto">
          <a:xfrm>
            <a:off x="2516223" y="2711796"/>
            <a:ext cx="19031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w Cen MT" panose="020B0602020104020603" pitchFamily="34" charset="0"/>
                <a:cs typeface="Arial" panose="020B0604020202020204" pitchFamily="34" charset="0"/>
              </a:defRPr>
            </a:lvl1pPr>
            <a:lvl2pPr marL="742950" indent="-285750">
              <a:defRPr>
                <a:solidFill>
                  <a:schemeClr val="tx1"/>
                </a:solidFill>
                <a:latin typeface="Tw Cen MT" panose="020B0602020104020603" pitchFamily="34" charset="0"/>
                <a:cs typeface="Arial" panose="020B0604020202020204" pitchFamily="34" charset="0"/>
              </a:defRPr>
            </a:lvl2pPr>
            <a:lvl3pPr marL="1143000" indent="-228600">
              <a:defRPr>
                <a:solidFill>
                  <a:schemeClr val="tx1"/>
                </a:solidFill>
                <a:latin typeface="Tw Cen MT" panose="020B0602020104020603" pitchFamily="34" charset="0"/>
                <a:cs typeface="Arial" panose="020B0604020202020204" pitchFamily="34" charset="0"/>
              </a:defRPr>
            </a:lvl3pPr>
            <a:lvl4pPr marL="1600200" indent="-228600">
              <a:defRPr>
                <a:solidFill>
                  <a:schemeClr val="tx1"/>
                </a:solidFill>
                <a:latin typeface="Tw Cen MT" panose="020B0602020104020603" pitchFamily="34" charset="0"/>
                <a:cs typeface="Arial" panose="020B0604020202020204" pitchFamily="34" charset="0"/>
              </a:defRPr>
            </a:lvl4pPr>
            <a:lvl5pPr marL="2057400" indent="-228600">
              <a:defRPr>
                <a:solidFill>
                  <a:schemeClr val="tx1"/>
                </a:solidFill>
                <a:latin typeface="Tw Cen MT" panose="020B0602020104020603"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r>
              <a:rPr lang="en-US" altLang="en-US" sz="1600" b="1" u="sng" dirty="0" smtClean="0">
                <a:solidFill>
                  <a:srgbClr val="002060"/>
                </a:solidFill>
              </a:rPr>
              <a:t>AGENT/HELPER</a:t>
            </a:r>
            <a:endParaRPr lang="en-US" altLang="en-US" sz="1600" b="1" u="sng" dirty="0">
              <a:solidFill>
                <a:srgbClr val="002060"/>
              </a:solidFill>
            </a:endParaRPr>
          </a:p>
        </p:txBody>
      </p:sp>
      <p:sp>
        <p:nvSpPr>
          <p:cNvPr id="52" name="TextBox 51">
            <a:extLst>
              <a:ext uri="{FF2B5EF4-FFF2-40B4-BE49-F238E27FC236}">
                <a16:creationId xmlns:a16="http://schemas.microsoft.com/office/drawing/2014/main" xmlns="" id="{4ED63DDB-1B7D-4E0B-A50F-53DC387D677C}"/>
              </a:ext>
            </a:extLst>
          </p:cNvPr>
          <p:cNvSpPr txBox="1"/>
          <p:nvPr/>
        </p:nvSpPr>
        <p:spPr>
          <a:xfrm rot="1250885">
            <a:off x="1485802" y="1837230"/>
            <a:ext cx="1237359" cy="584775"/>
          </a:xfrm>
          <a:prstGeom prst="rect">
            <a:avLst/>
          </a:prstGeom>
          <a:noFill/>
        </p:spPr>
        <p:txBody>
          <a:bodyPr wrap="square">
            <a:spAutoFit/>
          </a:bodyPr>
          <a:lstStyle/>
          <a:p>
            <a:pPr>
              <a:defRPr/>
            </a:pPr>
            <a:r>
              <a:rPr lang="en-US" sz="1600" b="1" dirty="0">
                <a:solidFill>
                  <a:schemeClr val="accent3">
                    <a:lumMod val="75000"/>
                  </a:schemeClr>
                </a:solidFill>
                <a:cs typeface="Arial" charset="0"/>
              </a:rPr>
              <a:t>Collect</a:t>
            </a:r>
          </a:p>
          <a:p>
            <a:pPr>
              <a:defRPr/>
            </a:pPr>
            <a:r>
              <a:rPr lang="en-US" sz="1600" b="1" dirty="0">
                <a:solidFill>
                  <a:schemeClr val="accent3">
                    <a:lumMod val="75000"/>
                  </a:schemeClr>
                </a:solidFill>
                <a:cs typeface="Arial" charset="0"/>
              </a:rPr>
              <a:t>medicines</a:t>
            </a:r>
          </a:p>
        </p:txBody>
      </p:sp>
      <p:cxnSp>
        <p:nvCxnSpPr>
          <p:cNvPr id="54" name="Straight Arrow Connector 53">
            <a:extLst>
              <a:ext uri="{FF2B5EF4-FFF2-40B4-BE49-F238E27FC236}">
                <a16:creationId xmlns:a16="http://schemas.microsoft.com/office/drawing/2014/main" xmlns="" id="{50FB6BFE-377C-456F-A85F-D2E0ADE9FBBA}"/>
              </a:ext>
            </a:extLst>
          </p:cNvPr>
          <p:cNvCxnSpPr>
            <a:stCxn id="27" idx="2"/>
            <a:endCxn id="5124" idx="0"/>
          </p:cNvCxnSpPr>
          <p:nvPr/>
        </p:nvCxnSpPr>
        <p:spPr>
          <a:xfrm flipH="1">
            <a:off x="5595938" y="2913543"/>
            <a:ext cx="227436" cy="7440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xmlns="" id="{03CDD0EF-4EA6-4A1C-BEA0-85B5E481085A}"/>
              </a:ext>
            </a:extLst>
          </p:cNvPr>
          <p:cNvCxnSpPr>
            <a:stCxn id="29" idx="1"/>
          </p:cNvCxnSpPr>
          <p:nvPr/>
        </p:nvCxnSpPr>
        <p:spPr>
          <a:xfrm flipH="1" flipV="1">
            <a:off x="6459539" y="4191000"/>
            <a:ext cx="3061880" cy="7231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TextBox 70">
            <a:extLst>
              <a:ext uri="{FF2B5EF4-FFF2-40B4-BE49-F238E27FC236}">
                <a16:creationId xmlns:a16="http://schemas.microsoft.com/office/drawing/2014/main" xmlns="" id="{4ED63DDB-1B7D-4E0B-A50F-53DC387D677C}"/>
              </a:ext>
            </a:extLst>
          </p:cNvPr>
          <p:cNvSpPr txBox="1"/>
          <p:nvPr/>
        </p:nvSpPr>
        <p:spPr>
          <a:xfrm rot="19372097" flipH="1">
            <a:off x="3703443" y="1614235"/>
            <a:ext cx="2079409" cy="338554"/>
          </a:xfrm>
          <a:prstGeom prst="rect">
            <a:avLst/>
          </a:prstGeom>
          <a:noFill/>
        </p:spPr>
        <p:txBody>
          <a:bodyPr wrap="square">
            <a:spAutoFit/>
          </a:bodyPr>
          <a:lstStyle/>
          <a:p>
            <a:pPr>
              <a:defRPr/>
            </a:pPr>
            <a:r>
              <a:rPr lang="en-US" sz="1600" b="1" dirty="0" smtClean="0">
                <a:solidFill>
                  <a:schemeClr val="accent3">
                    <a:lumMod val="75000"/>
                  </a:schemeClr>
                </a:solidFill>
                <a:cs typeface="Arial" charset="0"/>
              </a:rPr>
              <a:t>Submit medicines</a:t>
            </a:r>
            <a:endParaRPr lang="en-US" sz="1600" b="1" dirty="0">
              <a:solidFill>
                <a:schemeClr val="accent3">
                  <a:lumMod val="75000"/>
                </a:schemeClr>
              </a:solidFill>
              <a:cs typeface="Arial" charset="0"/>
            </a:endParaRPr>
          </a:p>
        </p:txBody>
      </p:sp>
      <p:cxnSp>
        <p:nvCxnSpPr>
          <p:cNvPr id="72" name="Straight Arrow Connector 71">
            <a:extLst>
              <a:ext uri="{FF2B5EF4-FFF2-40B4-BE49-F238E27FC236}">
                <a16:creationId xmlns:a16="http://schemas.microsoft.com/office/drawing/2014/main" xmlns="" id="{C493DE18-4769-4714-AC30-1CFCF92F0B1E}"/>
              </a:ext>
            </a:extLst>
          </p:cNvPr>
          <p:cNvCxnSpPr>
            <a:stCxn id="28" idx="2"/>
          </p:cNvCxnSpPr>
          <p:nvPr/>
        </p:nvCxnSpPr>
        <p:spPr>
          <a:xfrm>
            <a:off x="1216025" y="3484994"/>
            <a:ext cx="3490913" cy="896506"/>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xmlns="" id="{D8E26F14-27F6-4A7B-8B8D-3F8299C010BD}"/>
              </a:ext>
            </a:extLst>
          </p:cNvPr>
          <p:cNvCxnSpPr>
            <a:cxnSpLocks/>
          </p:cNvCxnSpPr>
          <p:nvPr/>
        </p:nvCxnSpPr>
        <p:spPr>
          <a:xfrm>
            <a:off x="6459539" y="3865757"/>
            <a:ext cx="3548061" cy="8578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4" name="TextBox 83">
            <a:extLst>
              <a:ext uri="{FF2B5EF4-FFF2-40B4-BE49-F238E27FC236}">
                <a16:creationId xmlns:a16="http://schemas.microsoft.com/office/drawing/2014/main" xmlns="" id="{D0813539-94E6-44E9-9D8A-077B52719E70}"/>
              </a:ext>
            </a:extLst>
          </p:cNvPr>
          <p:cNvSpPr txBox="1"/>
          <p:nvPr/>
        </p:nvSpPr>
        <p:spPr>
          <a:xfrm rot="912538">
            <a:off x="7055622" y="3988293"/>
            <a:ext cx="2566343" cy="338554"/>
          </a:xfrm>
          <a:prstGeom prst="rect">
            <a:avLst/>
          </a:prstGeom>
          <a:noFill/>
        </p:spPr>
        <p:txBody>
          <a:bodyPr wrap="square">
            <a:spAutoFit/>
          </a:bodyPr>
          <a:lstStyle/>
          <a:p>
            <a:pPr>
              <a:defRPr/>
            </a:pPr>
            <a:r>
              <a:rPr lang="en-US" sz="1600" b="1" dirty="0" smtClean="0">
                <a:solidFill>
                  <a:schemeClr val="accent3">
                    <a:lumMod val="75000"/>
                  </a:schemeClr>
                </a:solidFill>
                <a:cs typeface="Arial" charset="0"/>
              </a:rPr>
              <a:t>Know nearest center</a:t>
            </a:r>
            <a:endParaRPr lang="en-US" sz="1600" b="1" dirty="0">
              <a:solidFill>
                <a:schemeClr val="accent3">
                  <a:lumMod val="75000"/>
                </a:schemeClr>
              </a:solidFill>
              <a:cs typeface="Arial" charset="0"/>
            </a:endParaRPr>
          </a:p>
        </p:txBody>
      </p:sp>
    </p:spTree>
    <p:extLst>
      <p:ext uri="{BB962C8B-B14F-4D97-AF65-F5344CB8AC3E}">
        <p14:creationId xmlns:p14="http://schemas.microsoft.com/office/powerpoint/2010/main" val="2914201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3872"/>
          <a:stretch/>
        </p:blipFill>
        <p:spPr>
          <a:xfrm>
            <a:off x="1247775" y="1409700"/>
            <a:ext cx="9696450" cy="5283200"/>
          </a:xfrm>
          <a:prstGeom prst="rect">
            <a:avLst/>
          </a:prstGeom>
        </p:spPr>
      </p:pic>
      <p:sp>
        <p:nvSpPr>
          <p:cNvPr id="4" name="Title 1"/>
          <p:cNvSpPr txBox="1">
            <a:spLocks/>
          </p:cNvSpPr>
          <p:nvPr/>
        </p:nvSpPr>
        <p:spPr>
          <a:xfrm>
            <a:off x="2592925" y="624110"/>
            <a:ext cx="8911687" cy="81607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latin typeface="Kozuka Gothic Pro M" panose="020B0700000000000000" pitchFamily="34" charset="-128"/>
                <a:ea typeface="Kozuka Gothic Pro M" panose="020B0700000000000000" pitchFamily="34" charset="-128"/>
              </a:rPr>
              <a:t>USE CASE</a:t>
            </a:r>
            <a:endParaRPr lang="en-US" b="1" u="sng" dirty="0">
              <a:latin typeface="Kozuka Gothic Pro M" panose="020B0700000000000000" pitchFamily="34" charset="-128"/>
              <a:ea typeface="Kozuka Gothic Pro M" panose="020B0700000000000000" pitchFamily="34" charset="-128"/>
            </a:endParaRPr>
          </a:p>
        </p:txBody>
      </p:sp>
    </p:spTree>
    <p:extLst>
      <p:ext uri="{BB962C8B-B14F-4D97-AF65-F5344CB8AC3E}">
        <p14:creationId xmlns:p14="http://schemas.microsoft.com/office/powerpoint/2010/main" val="3111492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descr="Image result for postgre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558" y="3194050"/>
            <a:ext cx="1565274" cy="121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3556" y="1920875"/>
            <a:ext cx="156527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557" y="4759327"/>
            <a:ext cx="1565274" cy="156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flipH="1">
            <a:off x="3842329" y="1854200"/>
            <a:ext cx="7270170" cy="923330"/>
          </a:xfrm>
          <a:prstGeom prst="rect">
            <a:avLst/>
          </a:prstGeom>
          <a:noFill/>
        </p:spPr>
        <p:txBody>
          <a:bodyPr wrap="square" rtlCol="0">
            <a:spAutoFit/>
          </a:bodyPr>
          <a:lstStyle/>
          <a:p>
            <a:r>
              <a:rPr lang="en-IN" dirty="0" smtClean="0"/>
              <a:t>Django is a python based free and open source web framework which follows MVC(Model – View - Controller) architectural pattern. </a:t>
            </a:r>
            <a:endParaRPr lang="en-IN" dirty="0"/>
          </a:p>
        </p:txBody>
      </p:sp>
      <p:sp>
        <p:nvSpPr>
          <p:cNvPr id="9" name="TextBox 8"/>
          <p:cNvSpPr txBox="1"/>
          <p:nvPr/>
        </p:nvSpPr>
        <p:spPr>
          <a:xfrm flipH="1">
            <a:off x="3842329" y="5029200"/>
            <a:ext cx="7270170" cy="923330"/>
          </a:xfrm>
          <a:prstGeom prst="rect">
            <a:avLst/>
          </a:prstGeom>
          <a:noFill/>
        </p:spPr>
        <p:txBody>
          <a:bodyPr wrap="square" rtlCol="0">
            <a:spAutoFit/>
          </a:bodyPr>
          <a:lstStyle/>
          <a:p>
            <a:r>
              <a:rPr lang="en-IN" dirty="0" smtClean="0"/>
              <a:t>Bootstrap is an open source toolkit for developing with HTML , CSS , and JS . It build responsive mobile projects on web with the world’s most popular front-end component library. </a:t>
            </a:r>
            <a:endParaRPr lang="en-IN" dirty="0"/>
          </a:p>
        </p:txBody>
      </p:sp>
      <p:sp>
        <p:nvSpPr>
          <p:cNvPr id="10" name="TextBox 9"/>
          <p:cNvSpPr txBox="1"/>
          <p:nvPr/>
        </p:nvSpPr>
        <p:spPr>
          <a:xfrm flipH="1">
            <a:off x="3855029" y="3200400"/>
            <a:ext cx="7270170" cy="1200329"/>
          </a:xfrm>
          <a:prstGeom prst="rect">
            <a:avLst/>
          </a:prstGeom>
          <a:noFill/>
        </p:spPr>
        <p:txBody>
          <a:bodyPr wrap="square" rtlCol="0">
            <a:spAutoFit/>
          </a:bodyPr>
          <a:lstStyle/>
          <a:p>
            <a:r>
              <a:rPr lang="en-IN" dirty="0" smtClean="0"/>
              <a:t>PostgreSQL is an open source object-relational database management system . It can handle workloads ranging from single-machine applications to large internet-facing applications with many concurrent users.  </a:t>
            </a:r>
            <a:endParaRPr lang="en-IN" dirty="0"/>
          </a:p>
        </p:txBody>
      </p:sp>
      <p:sp>
        <p:nvSpPr>
          <p:cNvPr id="11" name="Title 1"/>
          <p:cNvSpPr txBox="1">
            <a:spLocks/>
          </p:cNvSpPr>
          <p:nvPr/>
        </p:nvSpPr>
        <p:spPr>
          <a:xfrm>
            <a:off x="2592925" y="624110"/>
            <a:ext cx="8911687" cy="81607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latin typeface="Kozuka Gothic Pro M" panose="020B0700000000000000" pitchFamily="34" charset="-128"/>
                <a:ea typeface="Kozuka Gothic Pro M" panose="020B0700000000000000" pitchFamily="34" charset="-128"/>
              </a:rPr>
              <a:t>TECHNOLOGY STACK</a:t>
            </a:r>
            <a:endParaRPr lang="en-US" b="1" u="sng" dirty="0">
              <a:latin typeface="Kozuka Gothic Pro M" panose="020B0700000000000000" pitchFamily="34" charset="-128"/>
              <a:ea typeface="Kozuka Gothic Pro M" panose="020B0700000000000000" pitchFamily="34" charset="-128"/>
            </a:endParaRPr>
          </a:p>
        </p:txBody>
      </p:sp>
    </p:spTree>
    <p:extLst>
      <p:ext uri="{BB962C8B-B14F-4D97-AF65-F5344CB8AC3E}">
        <p14:creationId xmlns:p14="http://schemas.microsoft.com/office/powerpoint/2010/main" val="556491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925747"/>
            <a:ext cx="8915400" cy="4247317"/>
          </a:xfrm>
          <a:prstGeom prst="rect">
            <a:avLst/>
          </a:prstGeom>
        </p:spPr>
        <p:txBody>
          <a:bodyPr wrap="square">
            <a:spAutoFit/>
          </a:bodyPr>
          <a:lstStyle/>
          <a:p>
            <a:r>
              <a:rPr lang="en-IN" b="1" dirty="0" smtClean="0"/>
              <a:t>USER </a:t>
            </a:r>
            <a:r>
              <a:rPr lang="en-IN" b="1" dirty="0"/>
              <a:t>: </a:t>
            </a:r>
            <a:r>
              <a:rPr lang="en-IN" dirty="0"/>
              <a:t>There are two types of users which can connect to our web-application. These are :</a:t>
            </a:r>
            <a:endParaRPr lang="en-US" dirty="0"/>
          </a:p>
          <a:p>
            <a:endParaRPr lang="en-IN" dirty="0" smtClean="0"/>
          </a:p>
          <a:p>
            <a:r>
              <a:rPr lang="en-IN" dirty="0"/>
              <a:t> </a:t>
            </a:r>
            <a:endParaRPr lang="en-US" dirty="0"/>
          </a:p>
          <a:p>
            <a:pPr lvl="0"/>
            <a:r>
              <a:rPr lang="en-IN" b="1" dirty="0"/>
              <a:t>DONOR :</a:t>
            </a:r>
            <a:r>
              <a:rPr lang="en-IN" dirty="0"/>
              <a:t> The donors are the users who donates the unutilised medicines stored in their homes from the </a:t>
            </a:r>
            <a:r>
              <a:rPr lang="en-IN" dirty="0" smtClean="0"/>
              <a:t>web-application .For </a:t>
            </a:r>
            <a:r>
              <a:rPr lang="en-IN" dirty="0"/>
              <a:t>donating medicines they first need to register themselves on the app. Then they provide the minimal details of the medicines they want to donate. Donation of illegal drugs is not entertained and if found, severe actions will be taken.</a:t>
            </a:r>
            <a:endParaRPr lang="en-US" dirty="0"/>
          </a:p>
          <a:p>
            <a:r>
              <a:rPr lang="en-IN" dirty="0"/>
              <a:t> </a:t>
            </a:r>
            <a:endParaRPr lang="en-US" dirty="0"/>
          </a:p>
          <a:p>
            <a:pPr lvl="0"/>
            <a:r>
              <a:rPr lang="en-IN" b="1" dirty="0"/>
              <a:t>RECIPIENT :</a:t>
            </a:r>
            <a:r>
              <a:rPr lang="en-IN" dirty="0"/>
              <a:t> The recipient are the users or patients who </a:t>
            </a:r>
            <a:r>
              <a:rPr lang="en-IN" dirty="0" smtClean="0"/>
              <a:t>takes </a:t>
            </a:r>
            <a:r>
              <a:rPr lang="en-IN" dirty="0"/>
              <a:t>the </a:t>
            </a:r>
            <a:r>
              <a:rPr lang="en-IN" dirty="0" smtClean="0"/>
              <a:t>need medicine. </a:t>
            </a:r>
            <a:r>
              <a:rPr lang="en-IN" dirty="0"/>
              <a:t>The recipient can get these medicines for free if he/she is below poverty line. For </a:t>
            </a:r>
            <a:r>
              <a:rPr lang="en-IN" dirty="0" smtClean="0"/>
              <a:t>receiving </a:t>
            </a:r>
            <a:r>
              <a:rPr lang="en-IN" dirty="0"/>
              <a:t>medicines they first need to register themselves on the app. For high dosed medicines (prescription drugs), the recipient have to attach the prescription of the doctor.</a:t>
            </a:r>
            <a:endParaRPr lang="en-US" dirty="0"/>
          </a:p>
        </p:txBody>
      </p:sp>
      <p:pic>
        <p:nvPicPr>
          <p:cNvPr id="3" name="Picture 78">
            <a:extLst>
              <a:ext uri="{FF2B5EF4-FFF2-40B4-BE49-F238E27FC236}">
                <a16:creationId xmlns:a16="http://schemas.microsoft.com/office/drawing/2014/main" xmlns="" id="{5BBD6C05-BB5B-4389-95BA-B7F3775A0D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225" y="3153370"/>
            <a:ext cx="1092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1">
            <a:extLst>
              <a:ext uri="{FF2B5EF4-FFF2-40B4-BE49-F238E27FC236}">
                <a16:creationId xmlns:a16="http://schemas.microsoft.com/office/drawing/2014/main" xmlns="" id="{A423326C-907B-4E8E-B6E0-1C9EAEBB79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4369" y="4829621"/>
            <a:ext cx="1331912"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2592925" y="624110"/>
            <a:ext cx="8911687" cy="81607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smtClean="0">
                <a:latin typeface="Kozuka Gothic Pro M" panose="020B0700000000000000" pitchFamily="34" charset="-128"/>
                <a:ea typeface="Kozuka Gothic Pro M" panose="020B0700000000000000" pitchFamily="34" charset="-128"/>
              </a:rPr>
              <a:t>IMPLEMENTATION</a:t>
            </a:r>
            <a:endParaRPr lang="en-US" b="1" u="sng" dirty="0">
              <a:latin typeface="Kozuka Gothic Pro M" panose="020B0700000000000000" pitchFamily="34" charset="-128"/>
              <a:ea typeface="Kozuka Gothic Pro M" panose="020B0700000000000000" pitchFamily="34" charset="-128"/>
            </a:endParaRPr>
          </a:p>
        </p:txBody>
      </p:sp>
    </p:spTree>
    <p:extLst>
      <p:ext uri="{BB962C8B-B14F-4D97-AF65-F5344CB8AC3E}">
        <p14:creationId xmlns:p14="http://schemas.microsoft.com/office/powerpoint/2010/main" val="1277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9900" y="1636048"/>
            <a:ext cx="9766300" cy="4801314"/>
          </a:xfrm>
          <a:prstGeom prst="rect">
            <a:avLst/>
          </a:prstGeom>
        </p:spPr>
        <p:txBody>
          <a:bodyPr wrap="square">
            <a:spAutoFit/>
          </a:bodyPr>
          <a:lstStyle/>
          <a:p>
            <a:r>
              <a:rPr lang="en-IN" dirty="0"/>
              <a:t>There are many other users of this web-application which completes this chain of medicines from the donor to the recipient. These users are </a:t>
            </a:r>
            <a:r>
              <a:rPr lang="en-IN" dirty="0" smtClean="0"/>
              <a:t>:</a:t>
            </a:r>
          </a:p>
          <a:p>
            <a:endParaRPr lang="en-US" dirty="0"/>
          </a:p>
          <a:p>
            <a:pPr lvl="0"/>
            <a:r>
              <a:rPr lang="en-IN" b="1" dirty="0"/>
              <a:t>MEDICINE STOCK CENTRES : </a:t>
            </a:r>
            <a:r>
              <a:rPr lang="en-IN" dirty="0"/>
              <a:t>Medicine Stock Centres are the hospitals and pharmaceutical shops that keeps the stock of medicines donated by the people. </a:t>
            </a:r>
            <a:endParaRPr lang="en-IN" dirty="0" smtClean="0"/>
          </a:p>
          <a:p>
            <a:pPr lvl="0"/>
            <a:endParaRPr lang="en-IN" b="1" dirty="0"/>
          </a:p>
          <a:p>
            <a:pPr lvl="0"/>
            <a:r>
              <a:rPr lang="en-IN" b="1" dirty="0"/>
              <a:t> </a:t>
            </a:r>
            <a:endParaRPr lang="en-US" dirty="0"/>
          </a:p>
          <a:p>
            <a:pPr lvl="0"/>
            <a:r>
              <a:rPr lang="en-IN" b="1" dirty="0"/>
              <a:t>AGENTS : </a:t>
            </a:r>
            <a:r>
              <a:rPr lang="en-IN" dirty="0"/>
              <a:t>Agents are those people who help our website by collecting medicines from those donors who want to donate medicines but unable to come to the centres for submitting them. People who are interested in doing social service can work as an agent for the app. </a:t>
            </a:r>
            <a:endParaRPr lang="en-IN" dirty="0" smtClean="0"/>
          </a:p>
          <a:p>
            <a:pPr lvl="0"/>
            <a:endParaRPr lang="en-IN" b="1" dirty="0"/>
          </a:p>
          <a:p>
            <a:pPr lvl="0"/>
            <a:endParaRPr lang="en-IN" b="1" dirty="0" smtClean="0"/>
          </a:p>
          <a:p>
            <a:pPr lvl="0"/>
            <a:r>
              <a:rPr lang="en-IN" b="1" dirty="0" smtClean="0"/>
              <a:t>PHARMACEUTICAL </a:t>
            </a:r>
            <a:r>
              <a:rPr lang="en-IN" b="1" dirty="0"/>
              <a:t>COMPANIES :</a:t>
            </a:r>
            <a:r>
              <a:rPr lang="en-IN" dirty="0"/>
              <a:t> A Pharmaceutical company is a commercial business licensed to research, develop and/or distribute medicines,  most commonly in the context of healthcare. All the expired medicines are sent to these companies for the safe disposal so that the environmental pollution can be avoided.</a:t>
            </a:r>
            <a:endParaRPr lang="en-US" dirty="0"/>
          </a:p>
        </p:txBody>
      </p:sp>
      <p:pic>
        <p:nvPicPr>
          <p:cNvPr id="3" name="Picture 2">
            <a:extLst>
              <a:ext uri="{FF2B5EF4-FFF2-40B4-BE49-F238E27FC236}">
                <a16:creationId xmlns:a16="http://schemas.microsoft.com/office/drawing/2014/main" xmlns="" id="{316E7A5E-FD3C-4516-A81A-6FCA469C9686}"/>
              </a:ext>
            </a:extLst>
          </p:cNvPr>
          <p:cNvPicPr>
            <a:picLocks noChangeAspect="1"/>
          </p:cNvPicPr>
          <p:nvPr/>
        </p:nvPicPr>
        <p:blipFill>
          <a:blip r:embed="rId2"/>
          <a:stretch>
            <a:fillRect/>
          </a:stretch>
        </p:blipFill>
        <p:spPr>
          <a:xfrm>
            <a:off x="629806" y="3722955"/>
            <a:ext cx="983094" cy="1012704"/>
          </a:xfrm>
          <a:prstGeom prst="rect">
            <a:avLst/>
          </a:prstGeom>
        </p:spPr>
      </p:pic>
      <p:pic>
        <p:nvPicPr>
          <p:cNvPr id="4" name="Picture 3">
            <a:extLst>
              <a:ext uri="{FF2B5EF4-FFF2-40B4-BE49-F238E27FC236}">
                <a16:creationId xmlns:a16="http://schemas.microsoft.com/office/drawing/2014/main" xmlns="" id="{D5756791-A2C6-4078-9D4D-226F0C4DCDBB}"/>
              </a:ext>
            </a:extLst>
          </p:cNvPr>
          <p:cNvPicPr>
            <a:picLocks noChangeAspect="1"/>
          </p:cNvPicPr>
          <p:nvPr/>
        </p:nvPicPr>
        <p:blipFill>
          <a:blip r:embed="rId3"/>
          <a:stretch>
            <a:fillRect/>
          </a:stretch>
        </p:blipFill>
        <p:spPr>
          <a:xfrm>
            <a:off x="566942" y="2199854"/>
            <a:ext cx="1045958" cy="1045958"/>
          </a:xfrm>
          <a:prstGeom prst="rect">
            <a:avLst/>
          </a:prstGeom>
        </p:spPr>
      </p:pic>
      <p:pic>
        <p:nvPicPr>
          <p:cNvPr id="5" name="Picture 87">
            <a:extLst>
              <a:ext uri="{FF2B5EF4-FFF2-40B4-BE49-F238E27FC236}">
                <a16:creationId xmlns:a16="http://schemas.microsoft.com/office/drawing/2014/main" xmlns="" id="{DEF5B1EB-20D0-48A7-BDEC-1C9B58C074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836" y="5221287"/>
            <a:ext cx="1178064"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7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4916</TotalTime>
  <Words>945</Words>
  <Application>Microsoft Office PowerPoint</Application>
  <PresentationFormat>Custom</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PROBLEM STATEMENT:  LB5(MINDTREE): MECHANISM TO SAVE MEDICINE FROM GETTING WASTED </vt:lpstr>
      <vt:lpstr>INTERPRETATION</vt:lpstr>
      <vt:lpstr>PROJECT OVERVIEW</vt:lpstr>
      <vt:lpstr>PURPOSE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 TO SAVE MEDICINE FROM GETTING WASTED</dc:title>
  <dc:creator>shubham</dc:creator>
  <cp:lastModifiedBy>Dell</cp:lastModifiedBy>
  <cp:revision>126</cp:revision>
  <dcterms:created xsi:type="dcterms:W3CDTF">2019-02-23T10:29:23Z</dcterms:created>
  <dcterms:modified xsi:type="dcterms:W3CDTF">2019-03-03T08:52:11Z</dcterms:modified>
</cp:coreProperties>
</file>