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Lst>
  <p:notesMasterIdLst>
    <p:notesMasterId r:id="rId49"/>
  </p:notesMasterIdLst>
  <p:sldIdLst>
    <p:sldId id="256" r:id="rId13"/>
    <p:sldId id="286" r:id="rId14"/>
    <p:sldId id="289" r:id="rId15"/>
    <p:sldId id="295" r:id="rId16"/>
    <p:sldId id="297" r:id="rId17"/>
    <p:sldId id="298" r:id="rId18"/>
    <p:sldId id="299" r:id="rId19"/>
    <p:sldId id="306" r:id="rId20"/>
    <p:sldId id="305" r:id="rId21"/>
    <p:sldId id="327" r:id="rId22"/>
    <p:sldId id="326" r:id="rId23"/>
    <p:sldId id="300" r:id="rId24"/>
    <p:sldId id="290" r:id="rId25"/>
    <p:sldId id="303" r:id="rId26"/>
    <p:sldId id="308" r:id="rId27"/>
    <p:sldId id="323" r:id="rId28"/>
    <p:sldId id="292" r:id="rId29"/>
    <p:sldId id="278" r:id="rId30"/>
    <p:sldId id="328" r:id="rId31"/>
    <p:sldId id="291" r:id="rId32"/>
    <p:sldId id="321" r:id="rId33"/>
    <p:sldId id="329" r:id="rId34"/>
    <p:sldId id="330" r:id="rId35"/>
    <p:sldId id="311" r:id="rId36"/>
    <p:sldId id="313" r:id="rId37"/>
    <p:sldId id="332" r:id="rId38"/>
    <p:sldId id="315" r:id="rId39"/>
    <p:sldId id="331" r:id="rId40"/>
    <p:sldId id="310" r:id="rId41"/>
    <p:sldId id="334" r:id="rId42"/>
    <p:sldId id="312" r:id="rId43"/>
    <p:sldId id="320" r:id="rId44"/>
    <p:sldId id="333" r:id="rId45"/>
    <p:sldId id="316" r:id="rId46"/>
    <p:sldId id="293" r:id="rId47"/>
    <p:sldId id="273" r:id="rId48"/>
  </p:sldIdLst>
  <p:sldSz cx="13004800" cy="9753600"/>
  <p:notesSz cx="6858000" cy="9144000"/>
  <p:defaultTextStyle>
    <a:defPPr>
      <a:defRPr lang="en-US"/>
    </a:defPPr>
    <a:lvl1pPr algn="ctr" rtl="0" fontAlgn="base">
      <a:spcBef>
        <a:spcPct val="0"/>
      </a:spcBef>
      <a:spcAft>
        <a:spcPct val="0"/>
      </a:spcAft>
      <a:defRPr sz="4200" kern="1200">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lvl1pPr>
    <a:lvl2pPr marL="457200" algn="ctr" rtl="0" fontAlgn="base">
      <a:spcBef>
        <a:spcPct val="0"/>
      </a:spcBef>
      <a:spcAft>
        <a:spcPct val="0"/>
      </a:spcAft>
      <a:defRPr sz="4200" kern="1200">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lvl2pPr>
    <a:lvl3pPr marL="914400" algn="ctr" rtl="0" fontAlgn="base">
      <a:spcBef>
        <a:spcPct val="0"/>
      </a:spcBef>
      <a:spcAft>
        <a:spcPct val="0"/>
      </a:spcAft>
      <a:defRPr sz="4200" kern="1200">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lvl3pPr>
    <a:lvl4pPr marL="1371600" algn="ctr" rtl="0" fontAlgn="base">
      <a:spcBef>
        <a:spcPct val="0"/>
      </a:spcBef>
      <a:spcAft>
        <a:spcPct val="0"/>
      </a:spcAft>
      <a:defRPr sz="4200" kern="1200">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lvl4pPr>
    <a:lvl5pPr marL="1828800" algn="ctr" rtl="0" fontAlgn="base">
      <a:spcBef>
        <a:spcPct val="0"/>
      </a:spcBef>
      <a:spcAft>
        <a:spcPct val="0"/>
      </a:spcAft>
      <a:defRPr sz="4200" kern="1200">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lvl5pPr>
    <a:lvl6pPr marL="2286000" algn="l" defTabSz="457200" rtl="0" eaLnBrk="1" latinLnBrk="0" hangingPunct="1">
      <a:defRPr sz="4200" kern="1200">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lvl6pPr>
    <a:lvl7pPr marL="2743200" algn="l" defTabSz="457200" rtl="0" eaLnBrk="1" latinLnBrk="0" hangingPunct="1">
      <a:defRPr sz="4200" kern="1200">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lvl7pPr>
    <a:lvl8pPr marL="3200400" algn="l" defTabSz="457200" rtl="0" eaLnBrk="1" latinLnBrk="0" hangingPunct="1">
      <a:defRPr sz="4200" kern="1200">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lvl8pPr>
    <a:lvl9pPr marL="3657600" algn="l" defTabSz="457200" rtl="0" eaLnBrk="1" latinLnBrk="0" hangingPunct="1">
      <a:defRPr sz="4200" kern="1200">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624" y="192"/>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04B693-BA15-B04E-A1BA-388AC7519956}" type="datetimeFigureOut">
              <a:rPr kumimoji="1" lang="zh-CN" altLang="en-US" smtClean="0"/>
              <a:t>17/10/23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FE6C08-7B99-3246-8344-2463CCFEAAFC}" type="slidenum">
              <a:rPr kumimoji="1" lang="zh-CN" altLang="en-US" smtClean="0"/>
              <a:t>‹#›</a:t>
            </a:fld>
            <a:endParaRPr kumimoji="1" lang="zh-CN" altLang="en-US"/>
          </a:p>
        </p:txBody>
      </p:sp>
    </p:spTree>
    <p:extLst>
      <p:ext uri="{BB962C8B-B14F-4D97-AF65-F5344CB8AC3E}">
        <p14:creationId xmlns:p14="http://schemas.microsoft.com/office/powerpoint/2010/main" val="25014557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C5FE6C08-7B99-3246-8344-2463CCFEAAFC}" type="slidenum">
              <a:rPr kumimoji="1" lang="zh-CN" altLang="en-US" smtClean="0"/>
              <a:t>5</a:t>
            </a:fld>
            <a:endParaRPr kumimoji="1" lang="zh-CN" altLang="en-US"/>
          </a:p>
        </p:txBody>
      </p:sp>
    </p:spTree>
    <p:extLst>
      <p:ext uri="{BB962C8B-B14F-4D97-AF65-F5344CB8AC3E}">
        <p14:creationId xmlns:p14="http://schemas.microsoft.com/office/powerpoint/2010/main" val="1806467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79127592"/>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913937401"/>
      </p:ext>
    </p:extLst>
  </p:cSld>
  <p:clrMapOvr>
    <a:masterClrMapping/>
  </p:clrMapOvr>
  <p:transition xmlns:p14="http://schemas.microsoft.com/office/powerpoint/2010/mai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496378238"/>
      </p:ext>
    </p:extLst>
  </p:cSld>
  <p:clrMapOvr>
    <a:masterClrMapping/>
  </p:clrMapOvr>
  <p:transition xmlns:p14="http://schemas.microsoft.com/office/powerpoint/2010/mai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0875" y="2276475"/>
            <a:ext cx="11703050" cy="6435725"/>
          </a:xfrm>
          <a:prstGeom prst="rect">
            <a:avLst/>
          </a:prstGeom>
        </p:spPr>
        <p:txBody>
          <a:bodyPr vert="horz"/>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606879194"/>
      </p:ext>
    </p:extLst>
  </p:cSld>
  <p:clrMapOvr>
    <a:masterClrMapping/>
  </p:clrMapOvr>
  <p:transition xmlns:p14="http://schemas.microsoft.com/office/powerpoint/2010/mai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369956508"/>
      </p:ext>
    </p:extLst>
  </p:cSld>
  <p:clrMapOvr>
    <a:masterClrMapping/>
  </p:clrMapOvr>
  <p:transition xmlns:p14="http://schemas.microsoft.com/office/powerpoint/2010/mai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896826491"/>
      </p:ext>
    </p:extLst>
  </p:cSld>
  <p:clrMapOvr>
    <a:masterClrMapping/>
  </p:clrMapOvr>
  <p:transition xmlns:p14="http://schemas.microsoft.com/office/powerpoint/2010/mai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4210711845"/>
      </p:ext>
    </p:extLst>
  </p:cSld>
  <p:clrMapOvr>
    <a:masterClrMapping/>
  </p:clrMapOvr>
  <p:transition xmlns:p14="http://schemas.microsoft.com/office/powerpoint/2010/mai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58661130"/>
      </p:ext>
    </p:extLst>
  </p:cSld>
  <p:clrMapOvr>
    <a:masterClrMapping/>
  </p:clrMapOvr>
  <p:transition xmlns:p14="http://schemas.microsoft.com/office/powerpoint/2010/mai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0314416"/>
      </p:ext>
    </p:extLst>
  </p:cSld>
  <p:clrMapOvr>
    <a:masterClrMapping/>
  </p:clrMapOvr>
  <p:transition xmlns:p14="http://schemas.microsoft.com/office/powerpoint/2010/mai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50747870"/>
      </p:ext>
    </p:extLst>
  </p:cSld>
  <p:clrMapOvr>
    <a:masterClrMapping/>
  </p:clrMapOvr>
  <p:transition xmlns:p14="http://schemas.microsoft.com/office/powerpoint/2010/mai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Monaco" charset="0"/>
            </a:endParaRPr>
          </a:p>
        </p:txBody>
      </p:sp>
      <p:sp>
        <p:nvSpPr>
          <p:cNvPr id="4" name="文本占位符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41997860"/>
      </p:ext>
    </p:extLst>
  </p:cSld>
  <p:clrMapOvr>
    <a:masterClrMapping/>
  </p:clrMapOvr>
  <p:transition xmlns:p14="http://schemas.microsoft.com/office/powerpoint/2010/mai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50875" y="2276475"/>
            <a:ext cx="11703050" cy="6435725"/>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451321680"/>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96400" y="1828800"/>
            <a:ext cx="2794000" cy="44577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914400" y="1828800"/>
            <a:ext cx="8229600" cy="44577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903701082"/>
      </p:ext>
    </p:extLst>
  </p:cSld>
  <p:clrMapOvr>
    <a:masterClrMapping/>
  </p:clrMapOvr>
  <p:transition xmlns:p14="http://schemas.microsoft.com/office/powerpoint/2010/mai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2276475"/>
            <a:ext cx="2925762" cy="6435725"/>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50875" y="2276475"/>
            <a:ext cx="8624888" cy="6435725"/>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439988520"/>
      </p:ext>
    </p:extLst>
  </p:cSld>
  <p:clrMapOvr>
    <a:masterClrMapping/>
  </p:clrMapOvr>
  <p:transition xmlns:p14="http://schemas.microsoft.com/office/powerpoint/2010/mai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713423184"/>
      </p:ext>
    </p:extLst>
  </p:cSld>
  <p:clrMapOvr>
    <a:masterClrMapping/>
  </p:clrMapOvr>
  <p:transition xmlns:p14="http://schemas.microsoft.com/office/powerpoint/2010/mai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0875" y="2276475"/>
            <a:ext cx="11703050" cy="6435725"/>
          </a:xfrm>
          <a:prstGeom prst="rect">
            <a:avLst/>
          </a:prstGeom>
        </p:spPr>
        <p:txBody>
          <a:bodyPr vert="horz"/>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61968897"/>
      </p:ext>
    </p:extLst>
  </p:cSld>
  <p:clrMapOvr>
    <a:masterClrMapping/>
  </p:clrMapOvr>
  <p:transition xmlns:p14="http://schemas.microsoft.com/office/powerpoint/2010/mai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47020353"/>
      </p:ext>
    </p:extLst>
  </p:cSld>
  <p:clrMapOvr>
    <a:masterClrMapping/>
  </p:clrMapOvr>
  <p:transition xmlns:p14="http://schemas.microsoft.com/office/powerpoint/2010/mai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317374237"/>
      </p:ext>
    </p:extLst>
  </p:cSld>
  <p:clrMapOvr>
    <a:masterClrMapping/>
  </p:clrMapOvr>
  <p:transition xmlns:p14="http://schemas.microsoft.com/office/powerpoint/2010/mai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037424197"/>
      </p:ext>
    </p:extLst>
  </p:cSld>
  <p:clrMapOvr>
    <a:masterClrMapping/>
  </p:clrMapOvr>
  <p:transition xmlns:p14="http://schemas.microsoft.com/office/powerpoint/2010/mai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11610249"/>
      </p:ext>
    </p:extLst>
  </p:cSld>
  <p:clrMapOvr>
    <a:masterClrMapping/>
  </p:clrMapOvr>
  <p:transition xmlns:p14="http://schemas.microsoft.com/office/powerpoint/2010/mai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153415"/>
      </p:ext>
    </p:extLst>
  </p:cSld>
  <p:clrMapOvr>
    <a:masterClrMapping/>
  </p:clrMapOvr>
  <p:transition xmlns:p14="http://schemas.microsoft.com/office/powerpoint/2010/mai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99476888"/>
      </p:ext>
    </p:extLst>
  </p:cSld>
  <p:clrMapOvr>
    <a:masterClrMapping/>
  </p:clrMapOvr>
  <p:transition xmlns:p14="http://schemas.microsoft.com/office/powerpoint/2010/mai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Monaco" charset="0"/>
            </a:endParaRPr>
          </a:p>
        </p:txBody>
      </p:sp>
      <p:sp>
        <p:nvSpPr>
          <p:cNvPr id="4" name="文本占位符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44742462"/>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37218342"/>
      </p:ext>
    </p:extLst>
  </p:cSld>
  <p:clrMapOvr>
    <a:masterClrMapping/>
  </p:clrMapOvr>
  <p:transition xmlns:p14="http://schemas.microsoft.com/office/powerpoint/2010/mai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50875" y="2276475"/>
            <a:ext cx="11703050" cy="6435725"/>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680003776"/>
      </p:ext>
    </p:extLst>
  </p:cSld>
  <p:clrMapOvr>
    <a:masterClrMapping/>
  </p:clrMapOvr>
  <p:transition xmlns:p14="http://schemas.microsoft.com/office/powerpoint/2010/mai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2276475"/>
            <a:ext cx="2925762" cy="6727825"/>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50875" y="2276475"/>
            <a:ext cx="8624888" cy="6727825"/>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290869661"/>
      </p:ext>
    </p:extLst>
  </p:cSld>
  <p:clrMapOvr>
    <a:masterClrMapping/>
  </p:clrMapOvr>
  <p:transition xmlns:p14="http://schemas.microsoft.com/office/powerpoint/2010/mai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590517304"/>
      </p:ext>
    </p:extLst>
  </p:cSld>
  <p:clrMapOvr>
    <a:masterClrMapping/>
  </p:clrMapOvr>
  <p:transition xmlns:p14="http://schemas.microsoft.com/office/powerpoint/2010/mai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527246610"/>
      </p:ext>
    </p:extLst>
  </p:cSld>
  <p:clrMapOvr>
    <a:masterClrMapping/>
  </p:clrMapOvr>
  <p:transition xmlns:p14="http://schemas.microsoft.com/office/powerpoint/2010/mai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80775321"/>
      </p:ext>
    </p:extLst>
  </p:cSld>
  <p:clrMapOvr>
    <a:masterClrMapping/>
  </p:clrMapOvr>
  <p:transition xmlns:p14="http://schemas.microsoft.com/office/powerpoint/2010/mai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7700" y="5067300"/>
            <a:ext cx="2851150" cy="269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3651250" y="5067300"/>
            <a:ext cx="2851150" cy="269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498200020"/>
      </p:ext>
    </p:extLst>
  </p:cSld>
  <p:clrMapOvr>
    <a:masterClrMapping/>
  </p:clrMapOvr>
  <p:transition xmlns:p14="http://schemas.microsoft.com/office/powerpoint/2010/mai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881093671"/>
      </p:ext>
    </p:extLst>
  </p:cSld>
  <p:clrMapOvr>
    <a:masterClrMapping/>
  </p:clrMapOvr>
  <p:transition xmlns:p14="http://schemas.microsoft.com/office/powerpoint/2010/mai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41028181"/>
      </p:ext>
    </p:extLst>
  </p:cSld>
  <p:clrMapOvr>
    <a:masterClrMapping/>
  </p:clrMapOvr>
  <p:transition xmlns:p14="http://schemas.microsoft.com/office/powerpoint/2010/mai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08676"/>
      </p:ext>
    </p:extLst>
  </p:cSld>
  <p:clrMapOvr>
    <a:masterClrMapping/>
  </p:clrMapOvr>
  <p:transition xmlns:p14="http://schemas.microsoft.com/office/powerpoint/2010/mai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77806035"/>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4043861746"/>
      </p:ext>
    </p:extLst>
  </p:cSld>
  <p:clrMapOvr>
    <a:masterClrMapping/>
  </p:clrMapOvr>
  <p:transition xmlns:p14="http://schemas.microsoft.com/office/powerpoint/2010/mai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Monaco"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90356029"/>
      </p:ext>
    </p:extLst>
  </p:cSld>
  <p:clrMapOvr>
    <a:masterClrMapping/>
  </p:clrMapOvr>
  <p:transition xmlns:p14="http://schemas.microsoft.com/office/powerpoint/2010/mai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404206732"/>
      </p:ext>
    </p:extLst>
  </p:cSld>
  <p:clrMapOvr>
    <a:masterClrMapping/>
  </p:clrMapOvr>
  <p:transition xmlns:p14="http://schemas.microsoft.com/office/powerpoint/2010/mai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038725" y="2057400"/>
            <a:ext cx="1463675" cy="57023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47700" y="2057400"/>
            <a:ext cx="4238625" cy="57023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929481720"/>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79944067"/>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2819400"/>
            <a:ext cx="5511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578600" y="2819400"/>
            <a:ext cx="5511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508526839"/>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489834311"/>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13812279"/>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166024"/>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81441085"/>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4234757614"/>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Monaco"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6400237"/>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55310122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96400" y="203200"/>
            <a:ext cx="2794000" cy="83312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914400" y="203200"/>
            <a:ext cx="8229600" cy="83312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527528001"/>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653218897"/>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91333136"/>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37319501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2819400"/>
            <a:ext cx="5511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578600" y="2819400"/>
            <a:ext cx="5511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796703167"/>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17282111"/>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98809763"/>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273984"/>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7156268"/>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81042082"/>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Monaco"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67078373"/>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451031626"/>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96400" y="203200"/>
            <a:ext cx="2794000" cy="83312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914400" y="203200"/>
            <a:ext cx="8229600" cy="83312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4002674056"/>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357129480"/>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50875" y="2276475"/>
            <a:ext cx="11703050" cy="6435725"/>
          </a:xfrm>
          <a:prstGeom prst="rect">
            <a:avLst/>
          </a:prstGeom>
        </p:spPr>
        <p:txBody>
          <a:bodyPr vert="horz"/>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633025512"/>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573464661"/>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267056450"/>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820667893"/>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69069814"/>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5016500"/>
            <a:ext cx="5511800" cy="127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578600" y="5016500"/>
            <a:ext cx="5511800" cy="1270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19659187"/>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3219727"/>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218277"/>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Monaco" charset="0"/>
            </a:endParaRPr>
          </a:p>
        </p:txBody>
      </p:sp>
      <p:sp>
        <p:nvSpPr>
          <p:cNvPr id="4" name="文本占位符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94690029"/>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50875" y="2276475"/>
            <a:ext cx="11703050" cy="6435725"/>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8455863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203200"/>
            <a:ext cx="2925762" cy="85090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50875" y="203200"/>
            <a:ext cx="8624888" cy="8509000"/>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917133484"/>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vert="horz"/>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760114829"/>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idx="1"/>
          </p:nvPr>
        </p:nvSpPr>
        <p:spPr>
          <a:xfrm>
            <a:off x="650875" y="2276475"/>
            <a:ext cx="11703050" cy="6435725"/>
          </a:xfrm>
          <a:prstGeom prst="rect">
            <a:avLst/>
          </a:prstGeom>
        </p:spPr>
        <p:txBody>
          <a:bodyPr vert="horz"/>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765758062"/>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682498727"/>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361149985"/>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vert="horz"/>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470255102"/>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018564572"/>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vert="horz"/>
          <a:lstStyle/>
          <a:p>
            <a:r>
              <a:rPr lang="zh-CN" altLang="en-US" smtClean="0"/>
              <a:t>单击此处编辑母版标题样式</a:t>
            </a:r>
            <a:endParaRPr lang="zh-CN" altLang="en-US"/>
          </a:p>
        </p:txBody>
      </p:sp>
    </p:spTree>
    <p:extLst>
      <p:ext uri="{BB962C8B-B14F-4D97-AF65-F5344CB8AC3E}">
        <p14:creationId xmlns:p14="http://schemas.microsoft.com/office/powerpoint/2010/main" val="401648627"/>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5000519"/>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310561719"/>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Monaco" charset="0"/>
            </a:endParaRPr>
          </a:p>
        </p:txBody>
      </p:sp>
      <p:sp>
        <p:nvSpPr>
          <p:cNvPr id="4" name="文本占位符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698743"/>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vert="horz"/>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50875" y="2276475"/>
            <a:ext cx="11703050" cy="6435725"/>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697977916"/>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321675"/>
          </a:xfrm>
          <a:prstGeom prst="rect">
            <a:avLst/>
          </a:prstGeo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50875" y="390525"/>
            <a:ext cx="8624888" cy="8321675"/>
          </a:xfrm>
          <a:prstGeom prst="rect">
            <a:avLst/>
          </a:prstGeo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4078735819"/>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a:prstGeom prst="rect">
            <a:avLst/>
          </a:prstGeom>
        </p:spPr>
        <p:txBody>
          <a:bodyPr vert="horz"/>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981865207"/>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4267985683"/>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53024884"/>
      </p:ext>
    </p:extLst>
  </p:cSld>
  <p:clrMapOvr>
    <a:masterClrMapping/>
  </p:clrMapOvr>
  <p:transition xmlns:p14="http://schemas.microsoft.com/office/powerpoint/2010/mai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vert="horz"/>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219200"/>
            <a:ext cx="5511800" cy="731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6578600" y="1219200"/>
            <a:ext cx="5511800" cy="731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895704280"/>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06485093"/>
      </p:ext>
    </p:extLst>
  </p:cSld>
  <p:clrMapOvr>
    <a:masterClrMapping/>
  </p:clrMapOvr>
  <p:transition xmlns:p14="http://schemas.microsoft.com/office/powerpoint/2010/mai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vert="horz"/>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121627358"/>
      </p:ext>
    </p:extLst>
  </p:cSld>
  <p:clrMapOvr>
    <a:masterClrMapping/>
  </p:clrMapOvr>
  <p:transition xmlns:p14="http://schemas.microsoft.com/office/powerpoint/2010/mai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vert="horz"/>
          <a:lstStyle/>
          <a:p>
            <a:r>
              <a:rPr lang="zh-CN" altLang="en-US" smtClean="0"/>
              <a:t>单击此处编辑母版标题样式</a:t>
            </a:r>
            <a:endParaRPr lang="zh-CN" altLang="en-US"/>
          </a:p>
        </p:txBody>
      </p:sp>
    </p:spTree>
    <p:extLst>
      <p:ext uri="{BB962C8B-B14F-4D97-AF65-F5344CB8AC3E}">
        <p14:creationId xmlns:p14="http://schemas.microsoft.com/office/powerpoint/2010/main" val="2524048383"/>
      </p:ext>
    </p:extLst>
  </p:cSld>
  <p:clrMapOvr>
    <a:masterClrMapping/>
  </p:clrMapOvr>
  <p:transition xmlns:p14="http://schemas.microsoft.com/office/powerpoint/2010/mai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315953"/>
      </p:ext>
    </p:extLst>
  </p:cSld>
  <p:clrMapOvr>
    <a:masterClrMapping/>
  </p:clrMapOvr>
  <p:transition xmlns:p14="http://schemas.microsoft.com/office/powerpoint/2010/mai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80400961"/>
      </p:ext>
    </p:extLst>
  </p:cSld>
  <p:clrMapOvr>
    <a:masterClrMapping/>
  </p:clrMapOvr>
  <p:transition xmlns:p14="http://schemas.microsoft.com/office/powerpoint/2010/mai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Monaco"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88595694"/>
      </p:ext>
    </p:extLst>
  </p:cSld>
  <p:clrMapOvr>
    <a:masterClrMapping/>
  </p:clrMapOvr>
  <p:transition xmlns:p14="http://schemas.microsoft.com/office/powerpoint/2010/mai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a:prstGeom prst="rect">
            <a:avLst/>
          </a:prstGeom>
        </p:spPr>
        <p:txBody>
          <a:bodyPr vert="horz"/>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372430235"/>
      </p:ext>
    </p:extLst>
  </p:cSld>
  <p:clrMapOvr>
    <a:masterClrMapping/>
  </p:clrMapOvr>
  <p:transition xmlns:p14="http://schemas.microsoft.com/office/powerpoint/2010/mai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28163" y="390525"/>
            <a:ext cx="2925762" cy="8143875"/>
          </a:xfrm>
          <a:prstGeom prst="rect">
            <a:avLst/>
          </a:prstGeo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50875" y="390525"/>
            <a:ext cx="8624888" cy="814387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415460321"/>
      </p:ext>
    </p:extLst>
  </p:cSld>
  <p:clrMapOvr>
    <a:masterClrMapping/>
  </p:clrMapOvr>
  <p:transition xmlns:p14="http://schemas.microsoft.com/office/powerpoint/2010/mai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755693087"/>
      </p:ext>
    </p:extLst>
  </p:cSld>
  <p:clrMapOvr>
    <a:masterClrMapping/>
  </p:clrMapOvr>
  <p:transition xmlns:p14="http://schemas.microsoft.com/office/powerpoint/2010/mai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15329975"/>
      </p:ext>
    </p:extLst>
  </p:cSld>
  <p:clrMapOvr>
    <a:masterClrMapping/>
  </p:clrMapOvr>
  <p:transition xmlns:p14="http://schemas.microsoft.com/office/powerpoint/2010/mai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18665667"/>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489819"/>
      </p:ext>
    </p:extLst>
  </p:cSld>
  <p:clrMapOvr>
    <a:masterClrMapping/>
  </p:clrMapOvr>
  <p:transition xmlns:p14="http://schemas.microsoft.com/office/powerpoint/2010/mai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2819400"/>
            <a:ext cx="26543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3721100" y="2819400"/>
            <a:ext cx="26543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071732627"/>
      </p:ext>
    </p:extLst>
  </p:cSld>
  <p:clrMapOvr>
    <a:masterClrMapping/>
  </p:clrMapOvr>
  <p:transition xmlns:p14="http://schemas.microsoft.com/office/powerpoint/2010/mai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136536889"/>
      </p:ext>
    </p:extLst>
  </p:cSld>
  <p:clrMapOvr>
    <a:masterClrMapping/>
  </p:clrMapOvr>
  <p:transition xmlns:p14="http://schemas.microsoft.com/office/powerpoint/2010/mai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3224799"/>
      </p:ext>
    </p:extLst>
  </p:cSld>
  <p:clrMapOvr>
    <a:masterClrMapping/>
  </p:clrMapOvr>
  <p:transition xmlns:p14="http://schemas.microsoft.com/office/powerpoint/2010/mai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420155"/>
      </p:ext>
    </p:extLst>
  </p:cSld>
  <p:clrMapOvr>
    <a:masterClrMapping/>
  </p:clrMapOvr>
  <p:transition xmlns:p14="http://schemas.microsoft.com/office/powerpoint/2010/mai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08437463"/>
      </p:ext>
    </p:extLst>
  </p:cSld>
  <p:clrMapOvr>
    <a:masterClrMapping/>
  </p:clrMapOvr>
  <p:transition xmlns:p14="http://schemas.microsoft.com/office/powerpoint/2010/mai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Monaco"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6798794"/>
      </p:ext>
    </p:extLst>
  </p:cSld>
  <p:clrMapOvr>
    <a:masterClrMapping/>
  </p:clrMapOvr>
  <p:transition xmlns:p14="http://schemas.microsoft.com/office/powerpoint/2010/mai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936456044"/>
      </p:ext>
    </p:extLst>
  </p:cSld>
  <p:clrMapOvr>
    <a:masterClrMapping/>
  </p:clrMapOvr>
  <p:transition xmlns:p14="http://schemas.microsoft.com/office/powerpoint/2010/mai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96400" y="203200"/>
            <a:ext cx="2794000" cy="83312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914400" y="203200"/>
            <a:ext cx="8229600" cy="83312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126787"/>
      </p:ext>
    </p:extLst>
  </p:cSld>
  <p:clrMapOvr>
    <a:masterClrMapping/>
  </p:clrMapOvr>
  <p:transition xmlns:p14="http://schemas.microsoft.com/office/powerpoint/2010/mai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851032833"/>
      </p:ext>
    </p:extLst>
  </p:cSld>
  <p:clrMapOvr>
    <a:masterClrMapping/>
  </p:clrMapOvr>
  <p:transition xmlns:p14="http://schemas.microsoft.com/office/powerpoint/2010/mai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4765772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70471174"/>
      </p:ext>
    </p:extLst>
  </p:cSld>
  <p:clrMapOvr>
    <a:masterClrMapping/>
  </p:clrMapOvr>
  <p:transition xmlns:p14="http://schemas.microsoft.com/office/powerpoint/2010/mai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90804868"/>
      </p:ext>
    </p:extLst>
  </p:cSld>
  <p:clrMapOvr>
    <a:masterClrMapping/>
  </p:clrMapOvr>
  <p:transition xmlns:p14="http://schemas.microsoft.com/office/powerpoint/2010/mai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772400" y="2819400"/>
            <a:ext cx="2082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10007600" y="2819400"/>
            <a:ext cx="20828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35433108"/>
      </p:ext>
    </p:extLst>
  </p:cSld>
  <p:clrMapOvr>
    <a:masterClrMapping/>
  </p:clrMapOvr>
  <p:transition xmlns:p14="http://schemas.microsoft.com/office/powerpoint/2010/mai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54015419"/>
      </p:ext>
    </p:extLst>
  </p:cSld>
  <p:clrMapOvr>
    <a:masterClrMapping/>
  </p:clrMapOvr>
  <p:transition xmlns:p14="http://schemas.microsoft.com/office/powerpoint/2010/mai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89361401"/>
      </p:ext>
    </p:extLst>
  </p:cSld>
  <p:clrMapOvr>
    <a:masterClrMapping/>
  </p:clrMapOvr>
  <p:transition xmlns:p14="http://schemas.microsoft.com/office/powerpoint/2010/mai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5499221"/>
      </p:ext>
    </p:extLst>
  </p:cSld>
  <p:clrMapOvr>
    <a:masterClrMapping/>
  </p:clrMapOvr>
  <p:transition xmlns:p14="http://schemas.microsoft.com/office/powerpoint/2010/mai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32258354"/>
      </p:ext>
    </p:extLst>
  </p:cSld>
  <p:clrMapOvr>
    <a:masterClrMapping/>
  </p:clrMapOvr>
  <p:transition xmlns:p14="http://schemas.microsoft.com/office/powerpoint/2010/mai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Monaco"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28556296"/>
      </p:ext>
    </p:extLst>
  </p:cSld>
  <p:clrMapOvr>
    <a:masterClrMapping/>
  </p:clrMapOvr>
  <p:transition xmlns:p14="http://schemas.microsoft.com/office/powerpoint/2010/mai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667098755"/>
      </p:ext>
    </p:extLst>
  </p:cSld>
  <p:clrMapOvr>
    <a:masterClrMapping/>
  </p:clrMapOvr>
  <p:transition xmlns:p14="http://schemas.microsoft.com/office/powerpoint/2010/mai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96400" y="203200"/>
            <a:ext cx="2794000" cy="83312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914400" y="203200"/>
            <a:ext cx="8229600" cy="83312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578984119"/>
      </p:ext>
    </p:extLst>
  </p:cSld>
  <p:clrMapOvr>
    <a:masterClrMapping/>
  </p:clrMapOvr>
  <p:transition xmlns:p14="http://schemas.microsoft.com/office/powerpoint/2010/mai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4725" y="3030538"/>
            <a:ext cx="11055350" cy="20907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5433581"/>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Monaco"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21828856"/>
      </p:ext>
    </p:extLst>
  </p:cSld>
  <p:clrMapOvr>
    <a:masterClrMapping/>
  </p:clrMapOvr>
  <p:transition xmlns:p14="http://schemas.microsoft.com/office/powerpoint/2010/mai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246259464"/>
      </p:ext>
    </p:extLst>
  </p:cSld>
  <p:clrMapOvr>
    <a:masterClrMapping/>
  </p:clrMapOvr>
  <p:transition xmlns:p14="http://schemas.microsoft.com/office/powerpoint/2010/mai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113" y="6267450"/>
            <a:ext cx="11053762" cy="19367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22476237"/>
      </p:ext>
    </p:extLst>
  </p:cSld>
  <p:clrMapOvr>
    <a:masterClrMapping/>
  </p:clrMapOvr>
  <p:transition xmlns:p14="http://schemas.microsoft.com/office/powerpoint/2010/mai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2819400"/>
            <a:ext cx="26543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3721100" y="2819400"/>
            <a:ext cx="26543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475147499"/>
      </p:ext>
    </p:extLst>
  </p:cSld>
  <p:clrMapOvr>
    <a:masterClrMapping/>
  </p:clrMapOvr>
  <p:transition xmlns:p14="http://schemas.microsoft.com/office/powerpoint/2010/mai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875" y="390525"/>
            <a:ext cx="11703050" cy="16256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087410642"/>
      </p:ext>
    </p:extLst>
  </p:cSld>
  <p:clrMapOvr>
    <a:masterClrMapping/>
  </p:clrMapOvr>
  <p:transition xmlns:p14="http://schemas.microsoft.com/office/powerpoint/2010/mai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36950414"/>
      </p:ext>
    </p:extLst>
  </p:cSld>
  <p:clrMapOvr>
    <a:masterClrMapping/>
  </p:clrMapOvr>
  <p:transition xmlns:p14="http://schemas.microsoft.com/office/powerpoint/2010/mai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254701"/>
      </p:ext>
    </p:extLst>
  </p:cSld>
  <p:clrMapOvr>
    <a:masterClrMapping/>
  </p:clrMapOvr>
  <p:transition xmlns:p14="http://schemas.microsoft.com/office/powerpoint/2010/mai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875" y="388938"/>
            <a:ext cx="4278313" cy="165258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55784301"/>
      </p:ext>
    </p:extLst>
  </p:cSld>
  <p:clrMapOvr>
    <a:masterClrMapping/>
  </p:clrMapOvr>
  <p:transition xmlns:p14="http://schemas.microsoft.com/office/powerpoint/2010/mai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525" y="6827838"/>
            <a:ext cx="7802563" cy="806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Monaco" charset="0"/>
            </a:endParaRPr>
          </a:p>
        </p:txBody>
      </p:sp>
      <p:sp>
        <p:nvSpPr>
          <p:cNvPr id="4" name="文本占位符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19949345"/>
      </p:ext>
    </p:extLst>
  </p:cSld>
  <p:clrMapOvr>
    <a:masterClrMapping/>
  </p:clrMapOvr>
  <p:transition xmlns:p14="http://schemas.microsoft.com/office/powerpoint/2010/mai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3806069336"/>
      </p:ext>
    </p:extLst>
  </p:cSld>
  <p:clrMapOvr>
    <a:masterClrMapping/>
  </p:clrMapOvr>
  <p:transition xmlns:p14="http://schemas.microsoft.com/office/powerpoint/2010/mai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96400" y="203200"/>
            <a:ext cx="2794000" cy="83312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914400" y="203200"/>
            <a:ext cx="8229600" cy="83312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404886793"/>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3" Type="http://schemas.openxmlformats.org/officeDocument/2006/relationships/image" Target="../media/image2.png"/><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3" Type="http://schemas.openxmlformats.org/officeDocument/2006/relationships/image" Target="../media/image2.png"/><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3" Type="http://schemas.openxmlformats.org/officeDocument/2006/relationships/image" Target="../media/image2.png"/><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2.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2.pn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3" Type="http://schemas.openxmlformats.org/officeDocument/2006/relationships/image" Target="../media/image2.png"/><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3" Type="http://schemas.openxmlformats.org/officeDocument/2006/relationships/image" Target="../media/image2.png"/><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3" Type="http://schemas.openxmlformats.org/officeDocument/2006/relationships/image" Target="../media/image2.png"/><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3" Type="http://schemas.openxmlformats.org/officeDocument/2006/relationships/image" Target="../media/image2.png"/><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3" Type="http://schemas.openxmlformats.org/officeDocument/2006/relationships/image" Target="../media/image2.png"/><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914400" y="1828800"/>
            <a:ext cx="11176000" cy="3048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altLang="zh-CN">
                <a:sym typeface="Monaco" charset="0"/>
              </a:rPr>
              <a:t>Click to edit Master title style</a:t>
            </a:r>
          </a:p>
        </p:txBody>
      </p:sp>
      <p:sp>
        <p:nvSpPr>
          <p:cNvPr id="1026" name="Rectangle 2"/>
          <p:cNvSpPr>
            <a:spLocks noGrp="1" noChangeArrowheads="1"/>
          </p:cNvSpPr>
          <p:nvPr>
            <p:ph type="body" idx="1"/>
          </p:nvPr>
        </p:nvSpPr>
        <p:spPr bwMode="auto">
          <a:xfrm>
            <a:off x="914400" y="5016500"/>
            <a:ext cx="11176000" cy="1270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zh-CN">
                <a:sym typeface="Monaco" charset="0"/>
              </a:rPr>
              <a:t>Click to edit Master text styles</a:t>
            </a:r>
          </a:p>
          <a:p>
            <a:pPr lvl="1"/>
            <a:r>
              <a:rPr lang="en-US" altLang="zh-CN">
                <a:sym typeface="Monaco" charset="0"/>
              </a:rPr>
              <a:t>Second level</a:t>
            </a:r>
          </a:p>
          <a:p>
            <a:pPr lvl="2"/>
            <a:r>
              <a:rPr lang="en-US" altLang="zh-CN">
                <a:sym typeface="Monaco" charset="0"/>
              </a:rPr>
              <a:t>Third level</a:t>
            </a:r>
          </a:p>
          <a:p>
            <a:pPr lvl="3"/>
            <a:r>
              <a:rPr lang="en-US" altLang="zh-CN">
                <a:sym typeface="Monaco" charset="0"/>
              </a:rPr>
              <a:t>Fourth level</a:t>
            </a:r>
          </a:p>
          <a:p>
            <a:pPr lvl="4"/>
            <a:r>
              <a:rPr lang="en-US" altLang="zh-CN">
                <a:sym typeface="Monaco" charset="0"/>
              </a:rPr>
              <a:t>Fifth level</a:t>
            </a:r>
          </a:p>
        </p:txBody>
      </p:sp>
    </p:spTree>
  </p:cSld>
  <p:clrMap bg1="dk2" tx1="lt1" bg2="dk1"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xmlns:p14="http://schemas.microsoft.com/office/powerpoint/2010/main"/>
  <p:txStyles>
    <p:titleStyle>
      <a:lvl1pPr algn="ctr" rtl="0" fontAlgn="base">
        <a:spcBef>
          <a:spcPct val="0"/>
        </a:spcBef>
        <a:spcAft>
          <a:spcPct val="0"/>
        </a:spcAft>
        <a:defRPr kumimoji="1" sz="7000">
          <a:solidFill>
            <a:schemeClr val="tx1"/>
          </a:solidFill>
          <a:latin typeface="+mj-lt"/>
          <a:ea typeface="+mj-ea"/>
          <a:cs typeface="+mj-cs"/>
          <a:sym typeface="Monaco" charset="0"/>
        </a:defRPr>
      </a:lvl1pPr>
      <a:lvl2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2pPr>
      <a:lvl3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3pPr>
      <a:lvl4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4pPr>
      <a:lvl5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5pPr>
      <a:lvl6pPr marL="4572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6pPr>
      <a:lvl7pPr marL="9144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7pPr>
      <a:lvl8pPr marL="13716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8pPr>
      <a:lvl9pPr marL="18288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9pPr>
    </p:titleStyle>
    <p:bodyStyle>
      <a:lvl1pPr marL="342900" indent="-342900" algn="ctr" rtl="0" fontAlgn="base">
        <a:spcBef>
          <a:spcPct val="0"/>
        </a:spcBef>
        <a:spcAft>
          <a:spcPct val="0"/>
        </a:spcAft>
        <a:defRPr kumimoji="1" sz="3600">
          <a:solidFill>
            <a:schemeClr val="tx1"/>
          </a:solidFill>
          <a:latin typeface="+mn-lt"/>
          <a:ea typeface="+mn-ea"/>
          <a:cs typeface="+mn-cs"/>
          <a:sym typeface="Monaco" charset="0"/>
        </a:defRPr>
      </a:lvl1pPr>
      <a:lvl2pPr marL="742950" indent="-285750" algn="ctr" rtl="0" fontAlgn="base">
        <a:spcBef>
          <a:spcPct val="0"/>
        </a:spcBef>
        <a:spcAft>
          <a:spcPct val="0"/>
        </a:spcAft>
        <a:defRPr kumimoji="1" sz="3600">
          <a:solidFill>
            <a:schemeClr val="tx1"/>
          </a:solidFill>
          <a:latin typeface="+mn-lt"/>
          <a:ea typeface="+mn-ea"/>
          <a:cs typeface="+mn-cs"/>
          <a:sym typeface="Monaco" charset="0"/>
        </a:defRPr>
      </a:lvl2pPr>
      <a:lvl3pPr marL="1143000" indent="-228600" algn="ctr" rtl="0" fontAlgn="base">
        <a:spcBef>
          <a:spcPct val="0"/>
        </a:spcBef>
        <a:spcAft>
          <a:spcPct val="0"/>
        </a:spcAft>
        <a:defRPr kumimoji="1" sz="3600">
          <a:solidFill>
            <a:schemeClr val="tx1"/>
          </a:solidFill>
          <a:latin typeface="+mn-lt"/>
          <a:ea typeface="+mn-ea"/>
          <a:cs typeface="+mn-cs"/>
          <a:sym typeface="Monaco" charset="0"/>
        </a:defRPr>
      </a:lvl3pPr>
      <a:lvl4pPr marL="1600200" indent="-228600" algn="ctr" rtl="0" fontAlgn="base">
        <a:spcBef>
          <a:spcPct val="0"/>
        </a:spcBef>
        <a:spcAft>
          <a:spcPct val="0"/>
        </a:spcAft>
        <a:defRPr kumimoji="1" sz="3600">
          <a:solidFill>
            <a:schemeClr val="tx1"/>
          </a:solidFill>
          <a:latin typeface="+mn-lt"/>
          <a:ea typeface="+mn-ea"/>
          <a:cs typeface="+mn-cs"/>
          <a:sym typeface="Monaco" charset="0"/>
        </a:defRPr>
      </a:lvl4pPr>
      <a:lvl5pPr marL="2057400" indent="-228600" algn="ctr" rtl="0" fontAlgn="base">
        <a:spcBef>
          <a:spcPct val="0"/>
        </a:spcBef>
        <a:spcAft>
          <a:spcPct val="0"/>
        </a:spcAft>
        <a:defRPr kumimoji="1" sz="3600">
          <a:solidFill>
            <a:schemeClr val="tx1"/>
          </a:solidFill>
          <a:latin typeface="+mn-lt"/>
          <a:ea typeface="+mn-ea"/>
          <a:cs typeface="+mn-cs"/>
          <a:sym typeface="Monaco" charset="0"/>
        </a:defRPr>
      </a:lvl5pPr>
      <a:lvl6pPr marL="457200" algn="ctr" rtl="0" fontAlgn="base">
        <a:spcBef>
          <a:spcPct val="0"/>
        </a:spcBef>
        <a:spcAft>
          <a:spcPct val="0"/>
        </a:spcAft>
        <a:defRPr sz="3600">
          <a:solidFill>
            <a:schemeClr val="tx1"/>
          </a:solidFill>
          <a:latin typeface="+mn-lt"/>
          <a:ea typeface="+mn-ea"/>
          <a:cs typeface="+mn-cs"/>
          <a:sym typeface="Monaco" charset="0"/>
        </a:defRPr>
      </a:lvl6pPr>
      <a:lvl7pPr marL="914400" algn="ctr" rtl="0" fontAlgn="base">
        <a:spcBef>
          <a:spcPct val="0"/>
        </a:spcBef>
        <a:spcAft>
          <a:spcPct val="0"/>
        </a:spcAft>
        <a:defRPr sz="3600">
          <a:solidFill>
            <a:schemeClr val="tx1"/>
          </a:solidFill>
          <a:latin typeface="+mn-lt"/>
          <a:ea typeface="+mn-ea"/>
          <a:cs typeface="+mn-cs"/>
          <a:sym typeface="Monaco" charset="0"/>
        </a:defRPr>
      </a:lvl7pPr>
      <a:lvl8pPr marL="1371600" algn="ctr" rtl="0" fontAlgn="base">
        <a:spcBef>
          <a:spcPct val="0"/>
        </a:spcBef>
        <a:spcAft>
          <a:spcPct val="0"/>
        </a:spcAft>
        <a:defRPr sz="3600">
          <a:solidFill>
            <a:schemeClr val="tx1"/>
          </a:solidFill>
          <a:latin typeface="+mn-lt"/>
          <a:ea typeface="+mn-ea"/>
          <a:cs typeface="+mn-cs"/>
          <a:sym typeface="Monaco" charset="0"/>
        </a:defRPr>
      </a:lvl8pPr>
      <a:lvl9pPr marL="1828800" algn="ctr" rtl="0" fontAlgn="base">
        <a:spcBef>
          <a:spcPct val="0"/>
        </a:spcBef>
        <a:spcAft>
          <a:spcPct val="0"/>
        </a:spcAft>
        <a:defRPr sz="3600">
          <a:solidFill>
            <a:schemeClr val="tx1"/>
          </a:solidFill>
          <a:latin typeface="+mn-lt"/>
          <a:ea typeface="+mn-ea"/>
          <a:cs typeface="+mn-cs"/>
          <a:sym typeface="Monac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bwMode="auto">
          <a:xfrm>
            <a:off x="914400" y="3352800"/>
            <a:ext cx="11176000" cy="3048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Monaco" charset="0"/>
              </a:rPr>
              <a:t>Click to edit Master title style</a:t>
            </a:r>
          </a:p>
        </p:txBody>
      </p:sp>
    </p:spTree>
  </p:cSld>
  <p:clrMap bg1="dk2" tx1="lt1" bg2="dk1"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xmlns:p14="http://schemas.microsoft.com/office/powerpoint/2010/main"/>
  <p:txStyles>
    <p:titleStyle>
      <a:lvl1pPr algn="ctr" rtl="0" fontAlgn="base">
        <a:spcBef>
          <a:spcPct val="0"/>
        </a:spcBef>
        <a:spcAft>
          <a:spcPct val="0"/>
        </a:spcAft>
        <a:defRPr kumimoji="1" sz="7000">
          <a:solidFill>
            <a:schemeClr val="tx1"/>
          </a:solidFill>
          <a:latin typeface="+mj-lt"/>
          <a:ea typeface="+mj-ea"/>
          <a:cs typeface="+mj-cs"/>
          <a:sym typeface="Monaco" charset="0"/>
        </a:defRPr>
      </a:lvl1pPr>
      <a:lvl2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2pPr>
      <a:lvl3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3pPr>
      <a:lvl4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4pPr>
      <a:lvl5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5pPr>
      <a:lvl6pPr marL="4572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6pPr>
      <a:lvl7pPr marL="9144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7pPr>
      <a:lvl8pPr marL="13716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8pPr>
      <a:lvl9pPr marL="18288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9pPr>
    </p:titleStyle>
    <p:bodyStyle>
      <a:lvl1pPr marL="342900" indent="-342900" algn="ctr" rtl="0" fontAlgn="base">
        <a:spcBef>
          <a:spcPct val="0"/>
        </a:spcBef>
        <a:spcAft>
          <a:spcPct val="0"/>
        </a:spcAft>
        <a:defRPr kumimoji="1" sz="3000">
          <a:solidFill>
            <a:schemeClr val="tx1"/>
          </a:solidFill>
          <a:latin typeface="+mn-lt"/>
          <a:ea typeface="+mn-ea"/>
          <a:cs typeface="+mn-cs"/>
          <a:sym typeface="Monaco" charset="0"/>
        </a:defRPr>
      </a:lvl1pPr>
      <a:lvl2pPr marL="742950" indent="-285750" algn="ctr" rtl="0" fontAlgn="base">
        <a:spcBef>
          <a:spcPct val="0"/>
        </a:spcBef>
        <a:spcAft>
          <a:spcPct val="0"/>
        </a:spcAft>
        <a:defRPr kumimoji="1" sz="3000">
          <a:solidFill>
            <a:schemeClr val="tx1"/>
          </a:solidFill>
          <a:latin typeface="+mn-lt"/>
          <a:ea typeface="+mn-ea"/>
          <a:cs typeface="+mn-cs"/>
          <a:sym typeface="Monaco" charset="0"/>
        </a:defRPr>
      </a:lvl2pPr>
      <a:lvl3pPr marL="1143000" indent="-228600" algn="ctr" rtl="0" fontAlgn="base">
        <a:spcBef>
          <a:spcPct val="0"/>
        </a:spcBef>
        <a:spcAft>
          <a:spcPct val="0"/>
        </a:spcAft>
        <a:defRPr kumimoji="1" sz="3000">
          <a:solidFill>
            <a:schemeClr val="tx1"/>
          </a:solidFill>
          <a:latin typeface="+mn-lt"/>
          <a:ea typeface="+mn-ea"/>
          <a:cs typeface="+mn-cs"/>
          <a:sym typeface="Monaco" charset="0"/>
        </a:defRPr>
      </a:lvl3pPr>
      <a:lvl4pPr marL="1600200" indent="-228600" algn="ctr" rtl="0" fontAlgn="base">
        <a:spcBef>
          <a:spcPct val="0"/>
        </a:spcBef>
        <a:spcAft>
          <a:spcPct val="0"/>
        </a:spcAft>
        <a:defRPr kumimoji="1" sz="3000">
          <a:solidFill>
            <a:schemeClr val="tx1"/>
          </a:solidFill>
          <a:latin typeface="+mn-lt"/>
          <a:ea typeface="+mn-ea"/>
          <a:cs typeface="+mn-cs"/>
          <a:sym typeface="Monaco" charset="0"/>
        </a:defRPr>
      </a:lvl4pPr>
      <a:lvl5pPr marL="2057400" indent="-228600" algn="ctr" rtl="0" fontAlgn="base">
        <a:spcBef>
          <a:spcPct val="0"/>
        </a:spcBef>
        <a:spcAft>
          <a:spcPct val="0"/>
        </a:spcAft>
        <a:defRPr kumimoji="1" sz="3000">
          <a:solidFill>
            <a:schemeClr val="tx1"/>
          </a:solidFill>
          <a:latin typeface="+mn-lt"/>
          <a:ea typeface="+mn-ea"/>
          <a:cs typeface="+mn-cs"/>
          <a:sym typeface="Monaco" charset="0"/>
        </a:defRPr>
      </a:lvl5pPr>
      <a:lvl6pPr marL="457200" algn="ctr" rtl="0" fontAlgn="base">
        <a:spcBef>
          <a:spcPct val="0"/>
        </a:spcBef>
        <a:spcAft>
          <a:spcPct val="0"/>
        </a:spcAft>
        <a:defRPr sz="3000">
          <a:solidFill>
            <a:schemeClr val="tx1"/>
          </a:solidFill>
          <a:latin typeface="+mn-lt"/>
          <a:ea typeface="+mn-ea"/>
          <a:cs typeface="+mn-cs"/>
          <a:sym typeface="Monaco" charset="0"/>
        </a:defRPr>
      </a:lvl6pPr>
      <a:lvl7pPr marL="914400" algn="ctr" rtl="0" fontAlgn="base">
        <a:spcBef>
          <a:spcPct val="0"/>
        </a:spcBef>
        <a:spcAft>
          <a:spcPct val="0"/>
        </a:spcAft>
        <a:defRPr sz="3000">
          <a:solidFill>
            <a:schemeClr val="tx1"/>
          </a:solidFill>
          <a:latin typeface="+mn-lt"/>
          <a:ea typeface="+mn-ea"/>
          <a:cs typeface="+mn-cs"/>
          <a:sym typeface="Monaco" charset="0"/>
        </a:defRPr>
      </a:lvl7pPr>
      <a:lvl8pPr marL="1371600" algn="ctr" rtl="0" fontAlgn="base">
        <a:spcBef>
          <a:spcPct val="0"/>
        </a:spcBef>
        <a:spcAft>
          <a:spcPct val="0"/>
        </a:spcAft>
        <a:defRPr sz="3000">
          <a:solidFill>
            <a:schemeClr val="tx1"/>
          </a:solidFill>
          <a:latin typeface="+mn-lt"/>
          <a:ea typeface="+mn-ea"/>
          <a:cs typeface="+mn-cs"/>
          <a:sym typeface="Monaco" charset="0"/>
        </a:defRPr>
      </a:lvl8pPr>
      <a:lvl9pPr marL="1828800" algn="ctr" rtl="0" fontAlgn="base">
        <a:spcBef>
          <a:spcPct val="0"/>
        </a:spcBef>
        <a:spcAft>
          <a:spcPct val="0"/>
        </a:spcAft>
        <a:defRPr sz="3000">
          <a:solidFill>
            <a:schemeClr val="tx1"/>
          </a:solidFill>
          <a:latin typeface="+mn-lt"/>
          <a:ea typeface="+mn-ea"/>
          <a:cs typeface="+mn-cs"/>
          <a:sym typeface="Monac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914400" y="7696200"/>
            <a:ext cx="11176000" cy="13081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zh-CN">
                <a:sym typeface="Monaco" charset="0"/>
              </a:rPr>
              <a:t>Click to edit Master title style</a:t>
            </a:r>
          </a:p>
        </p:txBody>
      </p:sp>
    </p:spTree>
  </p:cSld>
  <p:clrMap bg1="dk2" tx1="lt1" bg2="dk1"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xmlns:p14="http://schemas.microsoft.com/office/powerpoint/2010/main"/>
  <p:txStyles>
    <p:titleStyle>
      <a:lvl1pPr algn="ctr" rtl="0" fontAlgn="base">
        <a:spcBef>
          <a:spcPct val="0"/>
        </a:spcBef>
        <a:spcAft>
          <a:spcPct val="0"/>
        </a:spcAft>
        <a:defRPr kumimoji="1" sz="7000">
          <a:solidFill>
            <a:schemeClr val="tx1"/>
          </a:solidFill>
          <a:latin typeface="+mj-lt"/>
          <a:ea typeface="+mj-ea"/>
          <a:cs typeface="+mj-cs"/>
          <a:sym typeface="Monaco" charset="0"/>
        </a:defRPr>
      </a:lvl1pPr>
      <a:lvl2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2pPr>
      <a:lvl3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3pPr>
      <a:lvl4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4pPr>
      <a:lvl5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5pPr>
      <a:lvl6pPr marL="4572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6pPr>
      <a:lvl7pPr marL="9144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7pPr>
      <a:lvl8pPr marL="13716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8pPr>
      <a:lvl9pPr marL="18288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9pPr>
    </p:titleStyle>
    <p:bodyStyle>
      <a:lvl1pPr marL="342900" indent="-342900" algn="ctr" rtl="0" fontAlgn="base">
        <a:spcBef>
          <a:spcPct val="0"/>
        </a:spcBef>
        <a:spcAft>
          <a:spcPct val="0"/>
        </a:spcAft>
        <a:defRPr kumimoji="1" sz="3000">
          <a:solidFill>
            <a:schemeClr val="tx1"/>
          </a:solidFill>
          <a:latin typeface="+mn-lt"/>
          <a:ea typeface="+mn-ea"/>
          <a:cs typeface="+mn-cs"/>
          <a:sym typeface="Monaco" charset="0"/>
        </a:defRPr>
      </a:lvl1pPr>
      <a:lvl2pPr marL="742950" indent="-285750" algn="ctr" rtl="0" fontAlgn="base">
        <a:spcBef>
          <a:spcPct val="0"/>
        </a:spcBef>
        <a:spcAft>
          <a:spcPct val="0"/>
        </a:spcAft>
        <a:defRPr kumimoji="1" sz="3000">
          <a:solidFill>
            <a:schemeClr val="tx1"/>
          </a:solidFill>
          <a:latin typeface="+mn-lt"/>
          <a:ea typeface="+mn-ea"/>
          <a:cs typeface="+mn-cs"/>
          <a:sym typeface="Monaco" charset="0"/>
        </a:defRPr>
      </a:lvl2pPr>
      <a:lvl3pPr marL="1143000" indent="-228600" algn="ctr" rtl="0" fontAlgn="base">
        <a:spcBef>
          <a:spcPct val="0"/>
        </a:spcBef>
        <a:spcAft>
          <a:spcPct val="0"/>
        </a:spcAft>
        <a:defRPr kumimoji="1" sz="3000">
          <a:solidFill>
            <a:schemeClr val="tx1"/>
          </a:solidFill>
          <a:latin typeface="+mn-lt"/>
          <a:ea typeface="+mn-ea"/>
          <a:cs typeface="+mn-cs"/>
          <a:sym typeface="Monaco" charset="0"/>
        </a:defRPr>
      </a:lvl3pPr>
      <a:lvl4pPr marL="1600200" indent="-228600" algn="ctr" rtl="0" fontAlgn="base">
        <a:spcBef>
          <a:spcPct val="0"/>
        </a:spcBef>
        <a:spcAft>
          <a:spcPct val="0"/>
        </a:spcAft>
        <a:defRPr kumimoji="1" sz="3000">
          <a:solidFill>
            <a:schemeClr val="tx1"/>
          </a:solidFill>
          <a:latin typeface="+mn-lt"/>
          <a:ea typeface="+mn-ea"/>
          <a:cs typeface="+mn-cs"/>
          <a:sym typeface="Monaco" charset="0"/>
        </a:defRPr>
      </a:lvl4pPr>
      <a:lvl5pPr marL="2057400" indent="-228600" algn="ctr" rtl="0" fontAlgn="base">
        <a:spcBef>
          <a:spcPct val="0"/>
        </a:spcBef>
        <a:spcAft>
          <a:spcPct val="0"/>
        </a:spcAft>
        <a:defRPr kumimoji="1" sz="3000">
          <a:solidFill>
            <a:schemeClr val="tx1"/>
          </a:solidFill>
          <a:latin typeface="+mn-lt"/>
          <a:ea typeface="+mn-ea"/>
          <a:cs typeface="+mn-cs"/>
          <a:sym typeface="Monaco" charset="0"/>
        </a:defRPr>
      </a:lvl5pPr>
      <a:lvl6pPr marL="457200" algn="ctr" rtl="0" fontAlgn="base">
        <a:spcBef>
          <a:spcPct val="0"/>
        </a:spcBef>
        <a:spcAft>
          <a:spcPct val="0"/>
        </a:spcAft>
        <a:defRPr sz="3000">
          <a:solidFill>
            <a:schemeClr val="tx1"/>
          </a:solidFill>
          <a:latin typeface="+mn-lt"/>
          <a:ea typeface="+mn-ea"/>
          <a:cs typeface="+mn-cs"/>
          <a:sym typeface="Monaco" charset="0"/>
        </a:defRPr>
      </a:lvl6pPr>
      <a:lvl7pPr marL="914400" algn="ctr" rtl="0" fontAlgn="base">
        <a:spcBef>
          <a:spcPct val="0"/>
        </a:spcBef>
        <a:spcAft>
          <a:spcPct val="0"/>
        </a:spcAft>
        <a:defRPr sz="3000">
          <a:solidFill>
            <a:schemeClr val="tx1"/>
          </a:solidFill>
          <a:latin typeface="+mn-lt"/>
          <a:ea typeface="+mn-ea"/>
          <a:cs typeface="+mn-cs"/>
          <a:sym typeface="Monaco" charset="0"/>
        </a:defRPr>
      </a:lvl7pPr>
      <a:lvl8pPr marL="1371600" algn="ctr" rtl="0" fontAlgn="base">
        <a:spcBef>
          <a:spcPct val="0"/>
        </a:spcBef>
        <a:spcAft>
          <a:spcPct val="0"/>
        </a:spcAft>
        <a:defRPr sz="3000">
          <a:solidFill>
            <a:schemeClr val="tx1"/>
          </a:solidFill>
          <a:latin typeface="+mn-lt"/>
          <a:ea typeface="+mn-ea"/>
          <a:cs typeface="+mn-cs"/>
          <a:sym typeface="Monaco" charset="0"/>
        </a:defRPr>
      </a:lvl8pPr>
      <a:lvl9pPr marL="1828800" algn="ctr" rtl="0" fontAlgn="base">
        <a:spcBef>
          <a:spcPct val="0"/>
        </a:spcBef>
        <a:spcAft>
          <a:spcPct val="0"/>
        </a:spcAft>
        <a:defRPr sz="3000">
          <a:solidFill>
            <a:schemeClr val="tx1"/>
          </a:solidFill>
          <a:latin typeface="+mn-lt"/>
          <a:ea typeface="+mn-ea"/>
          <a:cs typeface="+mn-cs"/>
          <a:sym typeface="Monac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647700" y="2057400"/>
            <a:ext cx="5854700" cy="28575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altLang="zh-CN">
                <a:sym typeface="Monaco" charset="0"/>
              </a:rPr>
              <a:t>Click to edit Master title style</a:t>
            </a:r>
          </a:p>
        </p:txBody>
      </p:sp>
      <p:sp>
        <p:nvSpPr>
          <p:cNvPr id="12290" name="Rectangle 2"/>
          <p:cNvSpPr>
            <a:spLocks noGrp="1" noChangeArrowheads="1"/>
          </p:cNvSpPr>
          <p:nvPr>
            <p:ph type="body" idx="1"/>
          </p:nvPr>
        </p:nvSpPr>
        <p:spPr bwMode="auto">
          <a:xfrm>
            <a:off x="647700" y="5067300"/>
            <a:ext cx="5854700" cy="26924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zh-CN">
                <a:sym typeface="Monaco" charset="0"/>
              </a:rPr>
              <a:t>Click to edit Master text styles</a:t>
            </a:r>
          </a:p>
          <a:p>
            <a:pPr lvl="1"/>
            <a:r>
              <a:rPr lang="en-US" altLang="zh-CN">
                <a:sym typeface="Monaco" charset="0"/>
              </a:rPr>
              <a:t>Second level</a:t>
            </a:r>
          </a:p>
          <a:p>
            <a:pPr lvl="2"/>
            <a:r>
              <a:rPr lang="en-US" altLang="zh-CN">
                <a:sym typeface="Monaco" charset="0"/>
              </a:rPr>
              <a:t>Third level</a:t>
            </a:r>
          </a:p>
          <a:p>
            <a:pPr lvl="3"/>
            <a:r>
              <a:rPr lang="en-US" altLang="zh-CN">
                <a:sym typeface="Monaco" charset="0"/>
              </a:rPr>
              <a:t>Fourth level</a:t>
            </a:r>
          </a:p>
          <a:p>
            <a:pPr lvl="4"/>
            <a:r>
              <a:rPr lang="en-US" altLang="zh-CN">
                <a:sym typeface="Monaco" charset="0"/>
              </a:rPr>
              <a:t>Fifth level</a:t>
            </a:r>
          </a:p>
        </p:txBody>
      </p:sp>
    </p:spTree>
  </p:cSld>
  <p:clrMap bg1="dk2" tx1="lt1" bg2="dk1"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xmlns:p14="http://schemas.microsoft.com/office/powerpoint/2010/main"/>
  <p:txStyles>
    <p:titleStyle>
      <a:lvl1pPr algn="ctr" rtl="0" fontAlgn="base">
        <a:spcBef>
          <a:spcPct val="0"/>
        </a:spcBef>
        <a:spcAft>
          <a:spcPct val="0"/>
        </a:spcAft>
        <a:defRPr kumimoji="1" sz="6000">
          <a:solidFill>
            <a:schemeClr val="tx1"/>
          </a:solidFill>
          <a:latin typeface="+mj-lt"/>
          <a:ea typeface="+mj-ea"/>
          <a:cs typeface="+mj-cs"/>
          <a:sym typeface="Monaco" charset="0"/>
        </a:defRPr>
      </a:lvl1pPr>
      <a:lvl2pPr algn="ctr" rtl="0" fontAlgn="base">
        <a:spcBef>
          <a:spcPct val="0"/>
        </a:spcBef>
        <a:spcAft>
          <a:spcPct val="0"/>
        </a:spcAft>
        <a:defRPr kumimoji="1" sz="6000">
          <a:solidFill>
            <a:schemeClr val="tx1"/>
          </a:solidFill>
          <a:latin typeface="Monaco" charset="0"/>
          <a:ea typeface="Heiti SC Light" charset="0"/>
          <a:cs typeface="Heiti SC Light" charset="0"/>
          <a:sym typeface="Monaco" charset="0"/>
        </a:defRPr>
      </a:lvl2pPr>
      <a:lvl3pPr algn="ctr" rtl="0" fontAlgn="base">
        <a:spcBef>
          <a:spcPct val="0"/>
        </a:spcBef>
        <a:spcAft>
          <a:spcPct val="0"/>
        </a:spcAft>
        <a:defRPr kumimoji="1" sz="6000">
          <a:solidFill>
            <a:schemeClr val="tx1"/>
          </a:solidFill>
          <a:latin typeface="Monaco" charset="0"/>
          <a:ea typeface="Heiti SC Light" charset="0"/>
          <a:cs typeface="Heiti SC Light" charset="0"/>
          <a:sym typeface="Monaco" charset="0"/>
        </a:defRPr>
      </a:lvl3pPr>
      <a:lvl4pPr algn="ctr" rtl="0" fontAlgn="base">
        <a:spcBef>
          <a:spcPct val="0"/>
        </a:spcBef>
        <a:spcAft>
          <a:spcPct val="0"/>
        </a:spcAft>
        <a:defRPr kumimoji="1" sz="6000">
          <a:solidFill>
            <a:schemeClr val="tx1"/>
          </a:solidFill>
          <a:latin typeface="Monaco" charset="0"/>
          <a:ea typeface="Heiti SC Light" charset="0"/>
          <a:cs typeface="Heiti SC Light" charset="0"/>
          <a:sym typeface="Monaco" charset="0"/>
        </a:defRPr>
      </a:lvl4pPr>
      <a:lvl5pPr algn="ctr" rtl="0" fontAlgn="base">
        <a:spcBef>
          <a:spcPct val="0"/>
        </a:spcBef>
        <a:spcAft>
          <a:spcPct val="0"/>
        </a:spcAft>
        <a:defRPr kumimoji="1" sz="6000">
          <a:solidFill>
            <a:schemeClr val="tx1"/>
          </a:solidFill>
          <a:latin typeface="Monaco" charset="0"/>
          <a:ea typeface="Heiti SC Light" charset="0"/>
          <a:cs typeface="Heiti SC Light" charset="0"/>
          <a:sym typeface="Monaco" charset="0"/>
        </a:defRPr>
      </a:lvl5pPr>
      <a:lvl6pPr marL="457200" algn="ctr" rtl="0" fontAlgn="base">
        <a:spcBef>
          <a:spcPct val="0"/>
        </a:spcBef>
        <a:spcAft>
          <a:spcPct val="0"/>
        </a:spcAft>
        <a:defRPr sz="6000">
          <a:solidFill>
            <a:schemeClr val="tx1"/>
          </a:solidFill>
          <a:latin typeface="Monaco" charset="0"/>
          <a:ea typeface="Heiti SC Light" charset="0"/>
          <a:cs typeface="Heiti SC Light" charset="0"/>
          <a:sym typeface="Monaco" charset="0"/>
        </a:defRPr>
      </a:lvl6pPr>
      <a:lvl7pPr marL="914400" algn="ctr" rtl="0" fontAlgn="base">
        <a:spcBef>
          <a:spcPct val="0"/>
        </a:spcBef>
        <a:spcAft>
          <a:spcPct val="0"/>
        </a:spcAft>
        <a:defRPr sz="6000">
          <a:solidFill>
            <a:schemeClr val="tx1"/>
          </a:solidFill>
          <a:latin typeface="Monaco" charset="0"/>
          <a:ea typeface="Heiti SC Light" charset="0"/>
          <a:cs typeface="Heiti SC Light" charset="0"/>
          <a:sym typeface="Monaco" charset="0"/>
        </a:defRPr>
      </a:lvl7pPr>
      <a:lvl8pPr marL="1371600" algn="ctr" rtl="0" fontAlgn="base">
        <a:spcBef>
          <a:spcPct val="0"/>
        </a:spcBef>
        <a:spcAft>
          <a:spcPct val="0"/>
        </a:spcAft>
        <a:defRPr sz="6000">
          <a:solidFill>
            <a:schemeClr val="tx1"/>
          </a:solidFill>
          <a:latin typeface="Monaco" charset="0"/>
          <a:ea typeface="Heiti SC Light" charset="0"/>
          <a:cs typeface="Heiti SC Light" charset="0"/>
          <a:sym typeface="Monaco" charset="0"/>
        </a:defRPr>
      </a:lvl8pPr>
      <a:lvl9pPr marL="1828800" algn="ctr" rtl="0" fontAlgn="base">
        <a:spcBef>
          <a:spcPct val="0"/>
        </a:spcBef>
        <a:spcAft>
          <a:spcPct val="0"/>
        </a:spcAft>
        <a:defRPr sz="6000">
          <a:solidFill>
            <a:schemeClr val="tx1"/>
          </a:solidFill>
          <a:latin typeface="Monaco" charset="0"/>
          <a:ea typeface="Heiti SC Light" charset="0"/>
          <a:cs typeface="Heiti SC Light" charset="0"/>
          <a:sym typeface="Monaco" charset="0"/>
        </a:defRPr>
      </a:lvl9pPr>
    </p:titleStyle>
    <p:bodyStyle>
      <a:lvl1pPr marL="342900" indent="-342900" algn="ctr" rtl="0" fontAlgn="base">
        <a:spcBef>
          <a:spcPct val="0"/>
        </a:spcBef>
        <a:spcAft>
          <a:spcPct val="0"/>
        </a:spcAft>
        <a:defRPr kumimoji="1" sz="3000">
          <a:solidFill>
            <a:schemeClr val="tx1"/>
          </a:solidFill>
          <a:latin typeface="+mn-lt"/>
          <a:ea typeface="+mn-ea"/>
          <a:cs typeface="+mn-cs"/>
          <a:sym typeface="Monaco" charset="0"/>
        </a:defRPr>
      </a:lvl1pPr>
      <a:lvl2pPr marL="742950" indent="-285750" algn="ctr" rtl="0" fontAlgn="base">
        <a:spcBef>
          <a:spcPct val="0"/>
        </a:spcBef>
        <a:spcAft>
          <a:spcPct val="0"/>
        </a:spcAft>
        <a:defRPr kumimoji="1" sz="3000">
          <a:solidFill>
            <a:schemeClr val="tx1"/>
          </a:solidFill>
          <a:latin typeface="+mn-lt"/>
          <a:ea typeface="+mn-ea"/>
          <a:cs typeface="+mn-cs"/>
          <a:sym typeface="Monaco" charset="0"/>
        </a:defRPr>
      </a:lvl2pPr>
      <a:lvl3pPr marL="1143000" indent="-228600" algn="ctr" rtl="0" fontAlgn="base">
        <a:spcBef>
          <a:spcPct val="0"/>
        </a:spcBef>
        <a:spcAft>
          <a:spcPct val="0"/>
        </a:spcAft>
        <a:defRPr kumimoji="1" sz="3000">
          <a:solidFill>
            <a:schemeClr val="tx1"/>
          </a:solidFill>
          <a:latin typeface="+mn-lt"/>
          <a:ea typeface="+mn-ea"/>
          <a:cs typeface="+mn-cs"/>
          <a:sym typeface="Monaco" charset="0"/>
        </a:defRPr>
      </a:lvl3pPr>
      <a:lvl4pPr marL="1600200" indent="-228600" algn="ctr" rtl="0" fontAlgn="base">
        <a:spcBef>
          <a:spcPct val="0"/>
        </a:spcBef>
        <a:spcAft>
          <a:spcPct val="0"/>
        </a:spcAft>
        <a:defRPr kumimoji="1" sz="3000">
          <a:solidFill>
            <a:schemeClr val="tx1"/>
          </a:solidFill>
          <a:latin typeface="+mn-lt"/>
          <a:ea typeface="+mn-ea"/>
          <a:cs typeface="+mn-cs"/>
          <a:sym typeface="Monaco" charset="0"/>
        </a:defRPr>
      </a:lvl4pPr>
      <a:lvl5pPr marL="2057400" indent="-228600" algn="ctr" rtl="0" fontAlgn="base">
        <a:spcBef>
          <a:spcPct val="0"/>
        </a:spcBef>
        <a:spcAft>
          <a:spcPct val="0"/>
        </a:spcAft>
        <a:defRPr kumimoji="1" sz="3000">
          <a:solidFill>
            <a:schemeClr val="tx1"/>
          </a:solidFill>
          <a:latin typeface="+mn-lt"/>
          <a:ea typeface="+mn-ea"/>
          <a:cs typeface="+mn-cs"/>
          <a:sym typeface="Monaco" charset="0"/>
        </a:defRPr>
      </a:lvl5pPr>
      <a:lvl6pPr marL="457200" algn="ctr" rtl="0" fontAlgn="base">
        <a:spcBef>
          <a:spcPct val="0"/>
        </a:spcBef>
        <a:spcAft>
          <a:spcPct val="0"/>
        </a:spcAft>
        <a:defRPr sz="3000">
          <a:solidFill>
            <a:schemeClr val="tx1"/>
          </a:solidFill>
          <a:latin typeface="+mn-lt"/>
          <a:ea typeface="+mn-ea"/>
          <a:cs typeface="+mn-cs"/>
          <a:sym typeface="Monaco" charset="0"/>
        </a:defRPr>
      </a:lvl6pPr>
      <a:lvl7pPr marL="914400" algn="ctr" rtl="0" fontAlgn="base">
        <a:spcBef>
          <a:spcPct val="0"/>
        </a:spcBef>
        <a:spcAft>
          <a:spcPct val="0"/>
        </a:spcAft>
        <a:defRPr sz="3000">
          <a:solidFill>
            <a:schemeClr val="tx1"/>
          </a:solidFill>
          <a:latin typeface="+mn-lt"/>
          <a:ea typeface="+mn-ea"/>
          <a:cs typeface="+mn-cs"/>
          <a:sym typeface="Monaco" charset="0"/>
        </a:defRPr>
      </a:lvl7pPr>
      <a:lvl8pPr marL="1371600" algn="ctr" rtl="0" fontAlgn="base">
        <a:spcBef>
          <a:spcPct val="0"/>
        </a:spcBef>
        <a:spcAft>
          <a:spcPct val="0"/>
        </a:spcAft>
        <a:defRPr sz="3000">
          <a:solidFill>
            <a:schemeClr val="tx1"/>
          </a:solidFill>
          <a:latin typeface="+mn-lt"/>
          <a:ea typeface="+mn-ea"/>
          <a:cs typeface="+mn-cs"/>
          <a:sym typeface="Monaco" charset="0"/>
        </a:defRPr>
      </a:lvl8pPr>
      <a:lvl9pPr marL="1828800" algn="ctr" rtl="0" fontAlgn="base">
        <a:spcBef>
          <a:spcPct val="0"/>
        </a:spcBef>
        <a:spcAft>
          <a:spcPct val="0"/>
        </a:spcAft>
        <a:defRPr sz="3000">
          <a:solidFill>
            <a:schemeClr val="tx1"/>
          </a:solidFill>
          <a:latin typeface="+mn-lt"/>
          <a:ea typeface="+mn-ea"/>
          <a:cs typeface="+mn-cs"/>
          <a:sym typeface="Monac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914400" y="203200"/>
            <a:ext cx="11176000" cy="2540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Monaco" charset="0"/>
              </a:rPr>
              <a:t>Click to edit Master title style</a:t>
            </a:r>
          </a:p>
        </p:txBody>
      </p:sp>
      <p:sp>
        <p:nvSpPr>
          <p:cNvPr id="2050" name="Rectangle 2"/>
          <p:cNvSpPr>
            <a:spLocks noGrp="1" noChangeArrowheads="1"/>
          </p:cNvSpPr>
          <p:nvPr>
            <p:ph type="body" idx="1"/>
          </p:nvPr>
        </p:nvSpPr>
        <p:spPr bwMode="auto">
          <a:xfrm>
            <a:off x="914400" y="2819400"/>
            <a:ext cx="11176000" cy="5715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Monaco" charset="0"/>
              </a:rPr>
              <a:t>Click to edit Master text styles</a:t>
            </a:r>
          </a:p>
          <a:p>
            <a:pPr lvl="1"/>
            <a:r>
              <a:rPr lang="en-US" altLang="zh-CN">
                <a:sym typeface="Monaco" charset="0"/>
              </a:rPr>
              <a:t>Second level</a:t>
            </a:r>
          </a:p>
          <a:p>
            <a:pPr lvl="2"/>
            <a:r>
              <a:rPr lang="en-US" altLang="zh-CN">
                <a:sym typeface="Monaco" charset="0"/>
              </a:rPr>
              <a:t>Third level</a:t>
            </a:r>
          </a:p>
          <a:p>
            <a:pPr lvl="3"/>
            <a:r>
              <a:rPr lang="en-US" altLang="zh-CN">
                <a:sym typeface="Monaco" charset="0"/>
              </a:rPr>
              <a:t>Fourth level</a:t>
            </a:r>
          </a:p>
          <a:p>
            <a:pPr lvl="4"/>
            <a:r>
              <a:rPr lang="en-US" altLang="zh-CN">
                <a:sym typeface="Monaco" charset="0"/>
              </a:rPr>
              <a:t>Fifth level</a:t>
            </a:r>
          </a:p>
        </p:txBody>
      </p:sp>
    </p:spTree>
  </p:cSld>
  <p:clrMap bg1="dk2" tx1="lt1" bg2="dk1"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xmlns:p14="http://schemas.microsoft.com/office/powerpoint/2010/main"/>
  <p:txStyles>
    <p:titleStyle>
      <a:lvl1pPr algn="ctr" rtl="0" fontAlgn="base">
        <a:spcBef>
          <a:spcPct val="0"/>
        </a:spcBef>
        <a:spcAft>
          <a:spcPct val="0"/>
        </a:spcAft>
        <a:defRPr kumimoji="1" sz="7000">
          <a:solidFill>
            <a:schemeClr val="tx1"/>
          </a:solidFill>
          <a:latin typeface="+mj-lt"/>
          <a:ea typeface="+mj-ea"/>
          <a:cs typeface="+mj-cs"/>
          <a:sym typeface="Monaco" charset="0"/>
        </a:defRPr>
      </a:lvl1pPr>
      <a:lvl2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2pPr>
      <a:lvl3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3pPr>
      <a:lvl4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4pPr>
      <a:lvl5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5pPr>
      <a:lvl6pPr marL="4572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6pPr>
      <a:lvl7pPr marL="9144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7pPr>
      <a:lvl8pPr marL="13716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8pPr>
      <a:lvl9pPr marL="18288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9pPr>
    </p:titleStyle>
    <p:bodyStyle>
      <a:lvl1pPr marL="8540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1pPr>
      <a:lvl2pPr marL="14382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2pPr>
      <a:lvl3pPr marL="20224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3pPr>
      <a:lvl4pPr marL="26066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4pPr>
      <a:lvl5pPr marL="31908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5pPr>
      <a:lvl6pPr marL="3648075" indent="-523875" algn="l" rtl="0" fontAlgn="base">
        <a:spcBef>
          <a:spcPts val="3000"/>
        </a:spcBef>
        <a:spcAft>
          <a:spcPct val="0"/>
        </a:spcAft>
        <a:buSzPct val="139000"/>
        <a:buChar char="•"/>
        <a:defRPr sz="3600">
          <a:solidFill>
            <a:schemeClr val="tx1"/>
          </a:solidFill>
          <a:latin typeface="+mn-lt"/>
          <a:ea typeface="+mn-ea"/>
          <a:cs typeface="+mn-cs"/>
          <a:sym typeface="Monaco" charset="0"/>
        </a:defRPr>
      </a:lvl6pPr>
      <a:lvl7pPr marL="4105275" indent="-523875" algn="l" rtl="0" fontAlgn="base">
        <a:spcBef>
          <a:spcPts val="3000"/>
        </a:spcBef>
        <a:spcAft>
          <a:spcPct val="0"/>
        </a:spcAft>
        <a:buSzPct val="139000"/>
        <a:buChar char="•"/>
        <a:defRPr sz="3600">
          <a:solidFill>
            <a:schemeClr val="tx1"/>
          </a:solidFill>
          <a:latin typeface="+mn-lt"/>
          <a:ea typeface="+mn-ea"/>
          <a:cs typeface="+mn-cs"/>
          <a:sym typeface="Monaco" charset="0"/>
        </a:defRPr>
      </a:lvl7pPr>
      <a:lvl8pPr marL="4562475" indent="-523875" algn="l" rtl="0" fontAlgn="base">
        <a:spcBef>
          <a:spcPts val="3000"/>
        </a:spcBef>
        <a:spcAft>
          <a:spcPct val="0"/>
        </a:spcAft>
        <a:buSzPct val="139000"/>
        <a:buChar char="•"/>
        <a:defRPr sz="3600">
          <a:solidFill>
            <a:schemeClr val="tx1"/>
          </a:solidFill>
          <a:latin typeface="+mn-lt"/>
          <a:ea typeface="+mn-ea"/>
          <a:cs typeface="+mn-cs"/>
          <a:sym typeface="Monaco" charset="0"/>
        </a:defRPr>
      </a:lvl8pPr>
      <a:lvl9pPr marL="5019675" indent="-523875" algn="l" rtl="0" fontAlgn="base">
        <a:spcBef>
          <a:spcPts val="3000"/>
        </a:spcBef>
        <a:spcAft>
          <a:spcPct val="0"/>
        </a:spcAft>
        <a:buSzPct val="139000"/>
        <a:buChar char="•"/>
        <a:defRPr sz="3600">
          <a:solidFill>
            <a:schemeClr val="tx1"/>
          </a:solidFill>
          <a:latin typeface="+mn-lt"/>
          <a:ea typeface="+mn-ea"/>
          <a:cs typeface="+mn-cs"/>
          <a:sym typeface="Monac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914400" y="203200"/>
            <a:ext cx="11176000" cy="2540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Monaco" charset="0"/>
              </a:rPr>
              <a:t>Click to edit Master title style</a:t>
            </a:r>
          </a:p>
        </p:txBody>
      </p:sp>
      <p:sp>
        <p:nvSpPr>
          <p:cNvPr id="3074" name="Rectangle 2"/>
          <p:cNvSpPr>
            <a:spLocks noGrp="1" noChangeArrowheads="1"/>
          </p:cNvSpPr>
          <p:nvPr>
            <p:ph type="body" idx="1"/>
          </p:nvPr>
        </p:nvSpPr>
        <p:spPr bwMode="auto">
          <a:xfrm>
            <a:off x="914400" y="2819400"/>
            <a:ext cx="11176000" cy="5715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zh-CN">
                <a:sym typeface="Monaco" charset="0"/>
              </a:rPr>
              <a:t>Click to edit Master text styles</a:t>
            </a:r>
          </a:p>
          <a:p>
            <a:pPr lvl="1"/>
            <a:r>
              <a:rPr lang="en-US" altLang="zh-CN">
                <a:sym typeface="Monaco" charset="0"/>
              </a:rPr>
              <a:t>Second level</a:t>
            </a:r>
          </a:p>
          <a:p>
            <a:pPr lvl="2"/>
            <a:r>
              <a:rPr lang="en-US" altLang="zh-CN">
                <a:sym typeface="Monaco" charset="0"/>
              </a:rPr>
              <a:t>Third level</a:t>
            </a:r>
          </a:p>
          <a:p>
            <a:pPr lvl="3"/>
            <a:r>
              <a:rPr lang="en-US" altLang="zh-CN">
                <a:sym typeface="Monaco" charset="0"/>
              </a:rPr>
              <a:t>Fourth level</a:t>
            </a:r>
          </a:p>
          <a:p>
            <a:pPr lvl="4"/>
            <a:r>
              <a:rPr lang="en-US" altLang="zh-CN">
                <a:sym typeface="Monaco" charset="0"/>
              </a:rPr>
              <a:t>Fifth level</a:t>
            </a:r>
          </a:p>
        </p:txBody>
      </p:sp>
    </p:spTree>
  </p:cSld>
  <p:clrMap bg1="dk2" tx1="lt1" bg2="dk1"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ransition xmlns:p14="http://schemas.microsoft.com/office/powerpoint/2010/main"/>
  <p:txStyles>
    <p:titleStyle>
      <a:lvl1pPr algn="ctr" rtl="0" fontAlgn="base">
        <a:spcBef>
          <a:spcPct val="0"/>
        </a:spcBef>
        <a:spcAft>
          <a:spcPct val="0"/>
        </a:spcAft>
        <a:defRPr kumimoji="1" sz="7000">
          <a:solidFill>
            <a:schemeClr val="tx1"/>
          </a:solidFill>
          <a:latin typeface="+mj-lt"/>
          <a:ea typeface="+mj-ea"/>
          <a:cs typeface="+mj-cs"/>
          <a:sym typeface="Monaco" charset="0"/>
        </a:defRPr>
      </a:lvl1pPr>
      <a:lvl2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2pPr>
      <a:lvl3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3pPr>
      <a:lvl4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4pPr>
      <a:lvl5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5pPr>
      <a:lvl6pPr marL="4572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6pPr>
      <a:lvl7pPr marL="9144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7pPr>
      <a:lvl8pPr marL="13716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8pPr>
      <a:lvl9pPr marL="18288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9pPr>
    </p:titleStyle>
    <p:bodyStyle>
      <a:lvl1pPr marL="8143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1pPr>
      <a:lvl2pPr marL="13985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2pPr>
      <a:lvl3pPr marL="19827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3pPr>
      <a:lvl4pPr marL="25669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4pPr>
      <a:lvl5pPr marL="31511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5pPr>
      <a:lvl6pPr marL="36083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6pPr>
      <a:lvl7pPr marL="40655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7pPr>
      <a:lvl8pPr marL="45227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8pPr>
      <a:lvl9pPr marL="49799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914400" y="203200"/>
            <a:ext cx="11176000" cy="2540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Monaco" charset="0"/>
              </a:rPr>
              <a:t>Click to edit Master title style</a:t>
            </a:r>
          </a:p>
        </p:txBody>
      </p:sp>
    </p:spTree>
  </p:cSld>
  <p:clrMap bg1="dk2" tx1="lt1" bg2="dk1"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xmlns:p14="http://schemas.microsoft.com/office/powerpoint/2010/main"/>
  <p:txStyles>
    <p:titleStyle>
      <a:lvl1pPr algn="ctr" rtl="0" fontAlgn="base">
        <a:spcBef>
          <a:spcPct val="0"/>
        </a:spcBef>
        <a:spcAft>
          <a:spcPct val="0"/>
        </a:spcAft>
        <a:defRPr kumimoji="1" sz="7000">
          <a:solidFill>
            <a:schemeClr val="tx1"/>
          </a:solidFill>
          <a:latin typeface="+mj-lt"/>
          <a:ea typeface="+mj-ea"/>
          <a:cs typeface="+mj-cs"/>
          <a:sym typeface="Monaco" charset="0"/>
        </a:defRPr>
      </a:lvl1pPr>
      <a:lvl2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2pPr>
      <a:lvl3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3pPr>
      <a:lvl4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4pPr>
      <a:lvl5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5pPr>
      <a:lvl6pPr marL="4572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6pPr>
      <a:lvl7pPr marL="9144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7pPr>
      <a:lvl8pPr marL="13716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8pPr>
      <a:lvl9pPr marL="18288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9pPr>
    </p:titleStyle>
    <p:bodyStyle>
      <a:lvl1pPr marL="9048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1pPr>
      <a:lvl2pPr marL="14890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2pPr>
      <a:lvl3pPr marL="20732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3pPr>
      <a:lvl4pPr marL="26574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4pPr>
      <a:lvl5pPr marL="32416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5pPr>
      <a:lvl6pPr marL="3698875" indent="-523875" algn="l" rtl="0" fontAlgn="base">
        <a:spcBef>
          <a:spcPts val="3000"/>
        </a:spcBef>
        <a:spcAft>
          <a:spcPct val="0"/>
        </a:spcAft>
        <a:buSzPct val="139000"/>
        <a:buChar char="•"/>
        <a:defRPr sz="3600">
          <a:solidFill>
            <a:schemeClr val="tx1"/>
          </a:solidFill>
          <a:latin typeface="+mn-lt"/>
          <a:ea typeface="+mn-ea"/>
          <a:cs typeface="+mn-cs"/>
          <a:sym typeface="Monaco" charset="0"/>
        </a:defRPr>
      </a:lvl6pPr>
      <a:lvl7pPr marL="4156075" indent="-523875" algn="l" rtl="0" fontAlgn="base">
        <a:spcBef>
          <a:spcPts val="3000"/>
        </a:spcBef>
        <a:spcAft>
          <a:spcPct val="0"/>
        </a:spcAft>
        <a:buSzPct val="139000"/>
        <a:buChar char="•"/>
        <a:defRPr sz="3600">
          <a:solidFill>
            <a:schemeClr val="tx1"/>
          </a:solidFill>
          <a:latin typeface="+mn-lt"/>
          <a:ea typeface="+mn-ea"/>
          <a:cs typeface="+mn-cs"/>
          <a:sym typeface="Monaco" charset="0"/>
        </a:defRPr>
      </a:lvl7pPr>
      <a:lvl8pPr marL="4613275" indent="-523875" algn="l" rtl="0" fontAlgn="base">
        <a:spcBef>
          <a:spcPts val="3000"/>
        </a:spcBef>
        <a:spcAft>
          <a:spcPct val="0"/>
        </a:spcAft>
        <a:buSzPct val="139000"/>
        <a:buChar char="•"/>
        <a:defRPr sz="3600">
          <a:solidFill>
            <a:schemeClr val="tx1"/>
          </a:solidFill>
          <a:latin typeface="+mn-lt"/>
          <a:ea typeface="+mn-ea"/>
          <a:cs typeface="+mn-cs"/>
          <a:sym typeface="Monaco" charset="0"/>
        </a:defRPr>
      </a:lvl8pPr>
      <a:lvl9pPr marL="5070475" indent="-523875" algn="l" rtl="0" fontAlgn="base">
        <a:spcBef>
          <a:spcPts val="3000"/>
        </a:spcBef>
        <a:spcAft>
          <a:spcPct val="0"/>
        </a:spcAft>
        <a:buSzPct val="139000"/>
        <a:buChar char="•"/>
        <a:defRPr sz="3600">
          <a:solidFill>
            <a:schemeClr val="tx1"/>
          </a:solidFill>
          <a:latin typeface="+mn-lt"/>
          <a:ea typeface="+mn-ea"/>
          <a:cs typeface="+mn-cs"/>
          <a:sym typeface="Monac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ransition xmlns:p14="http://schemas.microsoft.com/office/powerpoint/2010/main"/>
  <p:txStyles>
    <p:titleStyle>
      <a:lvl1pPr algn="ctr" rtl="0" fontAlgn="base">
        <a:spcBef>
          <a:spcPct val="0"/>
        </a:spcBef>
        <a:spcAft>
          <a:spcPct val="0"/>
        </a:spcAft>
        <a:defRPr kumimoji="1" sz="7000">
          <a:solidFill>
            <a:schemeClr val="tx1"/>
          </a:solidFill>
          <a:latin typeface="+mj-lt"/>
          <a:ea typeface="+mj-ea"/>
          <a:cs typeface="+mj-cs"/>
          <a:sym typeface="Monaco" charset="0"/>
        </a:defRPr>
      </a:lvl1pPr>
      <a:lvl2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2pPr>
      <a:lvl3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3pPr>
      <a:lvl4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4pPr>
      <a:lvl5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5pPr>
      <a:lvl6pPr marL="4572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6pPr>
      <a:lvl7pPr marL="9144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7pPr>
      <a:lvl8pPr marL="13716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8pPr>
      <a:lvl9pPr marL="18288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9pPr>
    </p:titleStyle>
    <p:bodyStyle>
      <a:lvl1pPr marL="9048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1pPr>
      <a:lvl2pPr marL="14890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2pPr>
      <a:lvl3pPr marL="20732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3pPr>
      <a:lvl4pPr marL="26574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4pPr>
      <a:lvl5pPr marL="3241675" indent="-523875" algn="l" rtl="0" fontAlgn="base">
        <a:spcBef>
          <a:spcPts val="3000"/>
        </a:spcBef>
        <a:spcAft>
          <a:spcPct val="0"/>
        </a:spcAft>
        <a:buSzPct val="139000"/>
        <a:buChar char="•"/>
        <a:defRPr kumimoji="1" sz="3600">
          <a:solidFill>
            <a:schemeClr val="tx1"/>
          </a:solidFill>
          <a:latin typeface="+mn-lt"/>
          <a:ea typeface="+mn-ea"/>
          <a:cs typeface="+mn-cs"/>
          <a:sym typeface="Monaco" charset="0"/>
        </a:defRPr>
      </a:lvl5pPr>
      <a:lvl6pPr marL="3698875" indent="-523875" algn="l" rtl="0" fontAlgn="base">
        <a:spcBef>
          <a:spcPts val="3000"/>
        </a:spcBef>
        <a:spcAft>
          <a:spcPct val="0"/>
        </a:spcAft>
        <a:buSzPct val="139000"/>
        <a:buChar char="•"/>
        <a:defRPr sz="3600">
          <a:solidFill>
            <a:schemeClr val="tx1"/>
          </a:solidFill>
          <a:latin typeface="+mn-lt"/>
          <a:ea typeface="+mn-ea"/>
          <a:cs typeface="+mn-cs"/>
          <a:sym typeface="Monaco" charset="0"/>
        </a:defRPr>
      </a:lvl6pPr>
      <a:lvl7pPr marL="4156075" indent="-523875" algn="l" rtl="0" fontAlgn="base">
        <a:spcBef>
          <a:spcPts val="3000"/>
        </a:spcBef>
        <a:spcAft>
          <a:spcPct val="0"/>
        </a:spcAft>
        <a:buSzPct val="139000"/>
        <a:buChar char="•"/>
        <a:defRPr sz="3600">
          <a:solidFill>
            <a:schemeClr val="tx1"/>
          </a:solidFill>
          <a:latin typeface="+mn-lt"/>
          <a:ea typeface="+mn-ea"/>
          <a:cs typeface="+mn-cs"/>
          <a:sym typeface="Monaco" charset="0"/>
        </a:defRPr>
      </a:lvl7pPr>
      <a:lvl8pPr marL="4613275" indent="-523875" algn="l" rtl="0" fontAlgn="base">
        <a:spcBef>
          <a:spcPts val="3000"/>
        </a:spcBef>
        <a:spcAft>
          <a:spcPct val="0"/>
        </a:spcAft>
        <a:buSzPct val="139000"/>
        <a:buChar char="•"/>
        <a:defRPr sz="3600">
          <a:solidFill>
            <a:schemeClr val="tx1"/>
          </a:solidFill>
          <a:latin typeface="+mn-lt"/>
          <a:ea typeface="+mn-ea"/>
          <a:cs typeface="+mn-cs"/>
          <a:sym typeface="Monaco" charset="0"/>
        </a:defRPr>
      </a:lvl8pPr>
      <a:lvl9pPr marL="5070475" indent="-523875" algn="l" rtl="0" fontAlgn="base">
        <a:spcBef>
          <a:spcPts val="3000"/>
        </a:spcBef>
        <a:spcAft>
          <a:spcPct val="0"/>
        </a:spcAft>
        <a:buSzPct val="139000"/>
        <a:buChar char="•"/>
        <a:defRPr sz="3600">
          <a:solidFill>
            <a:schemeClr val="tx1"/>
          </a:solidFill>
          <a:latin typeface="+mn-lt"/>
          <a:ea typeface="+mn-ea"/>
          <a:cs typeface="+mn-cs"/>
          <a:sym typeface="Monac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body" idx="1"/>
          </p:nvPr>
        </p:nvSpPr>
        <p:spPr bwMode="auto">
          <a:xfrm>
            <a:off x="914400" y="1219200"/>
            <a:ext cx="11176000" cy="73152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Monaco" charset="0"/>
              </a:rPr>
              <a:t>Click to edit Master text styles</a:t>
            </a:r>
          </a:p>
          <a:p>
            <a:pPr lvl="1"/>
            <a:r>
              <a:rPr lang="en-US" altLang="zh-CN">
                <a:sym typeface="Monaco" charset="0"/>
              </a:rPr>
              <a:t>Second level</a:t>
            </a:r>
          </a:p>
          <a:p>
            <a:pPr lvl="2"/>
            <a:r>
              <a:rPr lang="en-US" altLang="zh-CN">
                <a:sym typeface="Monaco" charset="0"/>
              </a:rPr>
              <a:t>Third level</a:t>
            </a:r>
          </a:p>
          <a:p>
            <a:pPr lvl="3"/>
            <a:r>
              <a:rPr lang="en-US" altLang="zh-CN">
                <a:sym typeface="Monaco" charset="0"/>
              </a:rPr>
              <a:t>Fourth level</a:t>
            </a:r>
          </a:p>
          <a:p>
            <a:pPr lvl="4"/>
            <a:r>
              <a:rPr lang="en-US" altLang="zh-CN">
                <a:sym typeface="Monaco" charset="0"/>
              </a:rPr>
              <a:t>Fifth level</a:t>
            </a:r>
          </a:p>
        </p:txBody>
      </p:sp>
    </p:spTree>
  </p:cSld>
  <p:clrMap bg1="dk2" tx1="lt1" bg2="dk1"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xmlns:p14="http://schemas.microsoft.com/office/powerpoint/2010/main"/>
  <p:txStyles>
    <p:titleStyle>
      <a:lvl1pPr algn="ctr" rtl="0" fontAlgn="base">
        <a:spcBef>
          <a:spcPct val="0"/>
        </a:spcBef>
        <a:spcAft>
          <a:spcPct val="0"/>
        </a:spcAft>
        <a:defRPr kumimoji="1" sz="7000">
          <a:solidFill>
            <a:schemeClr val="tx1"/>
          </a:solidFill>
          <a:latin typeface="+mj-lt"/>
          <a:ea typeface="+mj-ea"/>
          <a:cs typeface="+mj-cs"/>
          <a:sym typeface="Monaco" charset="0"/>
        </a:defRPr>
      </a:lvl1pPr>
      <a:lvl2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2pPr>
      <a:lvl3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3pPr>
      <a:lvl4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4pPr>
      <a:lvl5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5pPr>
      <a:lvl6pPr marL="4572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6pPr>
      <a:lvl7pPr marL="9144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7pPr>
      <a:lvl8pPr marL="13716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8pPr>
      <a:lvl9pPr marL="18288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9pPr>
    </p:titleStyle>
    <p:bodyStyle>
      <a:lvl1pPr marL="854075" indent="-523875" algn="l" rtl="0" fontAlgn="base">
        <a:spcBef>
          <a:spcPts val="5500"/>
        </a:spcBef>
        <a:spcAft>
          <a:spcPct val="0"/>
        </a:spcAft>
        <a:buSzPct val="139000"/>
        <a:buChar char="•"/>
        <a:defRPr kumimoji="1" sz="3600">
          <a:solidFill>
            <a:schemeClr val="tx1"/>
          </a:solidFill>
          <a:latin typeface="+mn-lt"/>
          <a:ea typeface="+mn-ea"/>
          <a:cs typeface="+mn-cs"/>
          <a:sym typeface="Monaco" charset="0"/>
        </a:defRPr>
      </a:lvl1pPr>
      <a:lvl2pPr marL="1438275" indent="-523875" algn="l" rtl="0" fontAlgn="base">
        <a:spcBef>
          <a:spcPts val="5500"/>
        </a:spcBef>
        <a:spcAft>
          <a:spcPct val="0"/>
        </a:spcAft>
        <a:buSzPct val="139000"/>
        <a:buChar char="•"/>
        <a:defRPr kumimoji="1" sz="3600">
          <a:solidFill>
            <a:schemeClr val="tx1"/>
          </a:solidFill>
          <a:latin typeface="+mn-lt"/>
          <a:ea typeface="+mn-ea"/>
          <a:cs typeface="+mn-cs"/>
          <a:sym typeface="Monaco" charset="0"/>
        </a:defRPr>
      </a:lvl2pPr>
      <a:lvl3pPr marL="2022475" indent="-523875" algn="l" rtl="0" fontAlgn="base">
        <a:spcBef>
          <a:spcPts val="5500"/>
        </a:spcBef>
        <a:spcAft>
          <a:spcPct val="0"/>
        </a:spcAft>
        <a:buSzPct val="139000"/>
        <a:buChar char="•"/>
        <a:defRPr kumimoji="1" sz="3600">
          <a:solidFill>
            <a:schemeClr val="tx1"/>
          </a:solidFill>
          <a:latin typeface="+mn-lt"/>
          <a:ea typeface="+mn-ea"/>
          <a:cs typeface="+mn-cs"/>
          <a:sym typeface="Monaco" charset="0"/>
        </a:defRPr>
      </a:lvl3pPr>
      <a:lvl4pPr marL="2606675" indent="-523875" algn="l" rtl="0" fontAlgn="base">
        <a:spcBef>
          <a:spcPts val="5500"/>
        </a:spcBef>
        <a:spcAft>
          <a:spcPct val="0"/>
        </a:spcAft>
        <a:buSzPct val="139000"/>
        <a:buChar char="•"/>
        <a:defRPr kumimoji="1" sz="3600">
          <a:solidFill>
            <a:schemeClr val="tx1"/>
          </a:solidFill>
          <a:latin typeface="+mn-lt"/>
          <a:ea typeface="+mn-ea"/>
          <a:cs typeface="+mn-cs"/>
          <a:sym typeface="Monaco" charset="0"/>
        </a:defRPr>
      </a:lvl4pPr>
      <a:lvl5pPr marL="3190875" indent="-523875" algn="l" rtl="0" fontAlgn="base">
        <a:spcBef>
          <a:spcPts val="5500"/>
        </a:spcBef>
        <a:spcAft>
          <a:spcPct val="0"/>
        </a:spcAft>
        <a:buSzPct val="139000"/>
        <a:buChar char="•"/>
        <a:defRPr kumimoji="1" sz="3600">
          <a:solidFill>
            <a:schemeClr val="tx1"/>
          </a:solidFill>
          <a:latin typeface="+mn-lt"/>
          <a:ea typeface="+mn-ea"/>
          <a:cs typeface="+mn-cs"/>
          <a:sym typeface="Monaco" charset="0"/>
        </a:defRPr>
      </a:lvl5pPr>
      <a:lvl6pPr marL="3648075" indent="-523875" algn="l" rtl="0" fontAlgn="base">
        <a:spcBef>
          <a:spcPts val="5500"/>
        </a:spcBef>
        <a:spcAft>
          <a:spcPct val="0"/>
        </a:spcAft>
        <a:buSzPct val="139000"/>
        <a:buChar char="•"/>
        <a:defRPr sz="3600">
          <a:solidFill>
            <a:schemeClr val="tx1"/>
          </a:solidFill>
          <a:latin typeface="+mn-lt"/>
          <a:ea typeface="+mn-ea"/>
          <a:cs typeface="+mn-cs"/>
          <a:sym typeface="Monaco" charset="0"/>
        </a:defRPr>
      </a:lvl6pPr>
      <a:lvl7pPr marL="4105275" indent="-523875" algn="l" rtl="0" fontAlgn="base">
        <a:spcBef>
          <a:spcPts val="5500"/>
        </a:spcBef>
        <a:spcAft>
          <a:spcPct val="0"/>
        </a:spcAft>
        <a:buSzPct val="139000"/>
        <a:buChar char="•"/>
        <a:defRPr sz="3600">
          <a:solidFill>
            <a:schemeClr val="tx1"/>
          </a:solidFill>
          <a:latin typeface="+mn-lt"/>
          <a:ea typeface="+mn-ea"/>
          <a:cs typeface="+mn-cs"/>
          <a:sym typeface="Monaco" charset="0"/>
        </a:defRPr>
      </a:lvl7pPr>
      <a:lvl8pPr marL="4562475" indent="-523875" algn="l" rtl="0" fontAlgn="base">
        <a:spcBef>
          <a:spcPts val="5500"/>
        </a:spcBef>
        <a:spcAft>
          <a:spcPct val="0"/>
        </a:spcAft>
        <a:buSzPct val="139000"/>
        <a:buChar char="•"/>
        <a:defRPr sz="3600">
          <a:solidFill>
            <a:schemeClr val="tx1"/>
          </a:solidFill>
          <a:latin typeface="+mn-lt"/>
          <a:ea typeface="+mn-ea"/>
          <a:cs typeface="+mn-cs"/>
          <a:sym typeface="Monaco" charset="0"/>
        </a:defRPr>
      </a:lvl8pPr>
      <a:lvl9pPr marL="5019675" indent="-523875" algn="l" rtl="0" fontAlgn="base">
        <a:spcBef>
          <a:spcPts val="5500"/>
        </a:spcBef>
        <a:spcAft>
          <a:spcPct val="0"/>
        </a:spcAft>
        <a:buSzPct val="139000"/>
        <a:buChar char="•"/>
        <a:defRPr sz="3600">
          <a:solidFill>
            <a:schemeClr val="tx1"/>
          </a:solidFill>
          <a:latin typeface="+mn-lt"/>
          <a:ea typeface="+mn-ea"/>
          <a:cs typeface="+mn-cs"/>
          <a:sym typeface="Monac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914400" y="203200"/>
            <a:ext cx="11176000" cy="2540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Monaco" charset="0"/>
              </a:rPr>
              <a:t>Click to edit Master title style</a:t>
            </a:r>
          </a:p>
        </p:txBody>
      </p:sp>
      <p:sp>
        <p:nvSpPr>
          <p:cNvPr id="7170" name="Rectangle 2"/>
          <p:cNvSpPr>
            <a:spLocks noGrp="1" noChangeArrowheads="1"/>
          </p:cNvSpPr>
          <p:nvPr>
            <p:ph type="body" idx="1"/>
          </p:nvPr>
        </p:nvSpPr>
        <p:spPr bwMode="auto">
          <a:xfrm>
            <a:off x="914400" y="2819400"/>
            <a:ext cx="5461000" cy="5715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Monaco" charset="0"/>
              </a:rPr>
              <a:t>Click to edit Master text styles</a:t>
            </a:r>
          </a:p>
          <a:p>
            <a:pPr lvl="1"/>
            <a:r>
              <a:rPr lang="en-US" altLang="zh-CN">
                <a:sym typeface="Monaco" charset="0"/>
              </a:rPr>
              <a:t>Second level</a:t>
            </a:r>
          </a:p>
          <a:p>
            <a:pPr lvl="2"/>
            <a:r>
              <a:rPr lang="en-US" altLang="zh-CN">
                <a:sym typeface="Monaco" charset="0"/>
              </a:rPr>
              <a:t>Third level</a:t>
            </a:r>
          </a:p>
          <a:p>
            <a:pPr lvl="3"/>
            <a:r>
              <a:rPr lang="en-US" altLang="zh-CN">
                <a:sym typeface="Monaco" charset="0"/>
              </a:rPr>
              <a:t>Fourth level</a:t>
            </a:r>
          </a:p>
          <a:p>
            <a:pPr lvl="4"/>
            <a:r>
              <a:rPr lang="en-US" altLang="zh-CN">
                <a:sym typeface="Monaco" charset="0"/>
              </a:rPr>
              <a:t>Fifth level</a:t>
            </a:r>
          </a:p>
        </p:txBody>
      </p:sp>
    </p:spTree>
  </p:cSld>
  <p:clrMap bg1="dk2" tx1="lt1" bg2="dk1"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xmlns:p14="http://schemas.microsoft.com/office/powerpoint/2010/main"/>
  <p:txStyles>
    <p:titleStyle>
      <a:lvl1pPr algn="ctr" rtl="0" fontAlgn="base">
        <a:spcBef>
          <a:spcPct val="0"/>
        </a:spcBef>
        <a:spcAft>
          <a:spcPct val="0"/>
        </a:spcAft>
        <a:defRPr kumimoji="1" sz="7000">
          <a:solidFill>
            <a:schemeClr val="tx1"/>
          </a:solidFill>
          <a:latin typeface="+mj-lt"/>
          <a:ea typeface="+mj-ea"/>
          <a:cs typeface="+mj-cs"/>
          <a:sym typeface="Monaco" charset="0"/>
        </a:defRPr>
      </a:lvl1pPr>
      <a:lvl2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2pPr>
      <a:lvl3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3pPr>
      <a:lvl4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4pPr>
      <a:lvl5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5pPr>
      <a:lvl6pPr marL="4572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6pPr>
      <a:lvl7pPr marL="9144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7pPr>
      <a:lvl8pPr marL="13716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8pPr>
      <a:lvl9pPr marL="18288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9pPr>
    </p:titleStyle>
    <p:bodyStyle>
      <a:lvl1pPr marL="8143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1pPr>
      <a:lvl2pPr marL="13985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2pPr>
      <a:lvl3pPr marL="19827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3pPr>
      <a:lvl4pPr marL="25669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4pPr>
      <a:lvl5pPr marL="31511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5pPr>
      <a:lvl6pPr marL="36083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6pPr>
      <a:lvl7pPr marL="40655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7pPr>
      <a:lvl8pPr marL="45227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8pPr>
      <a:lvl9pPr marL="49799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bwMode="auto">
          <a:xfrm>
            <a:off x="914400" y="203200"/>
            <a:ext cx="11176000" cy="2540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Monaco" charset="0"/>
              </a:rPr>
              <a:t>Click to edit Master title style</a:t>
            </a:r>
          </a:p>
        </p:txBody>
      </p:sp>
      <p:sp>
        <p:nvSpPr>
          <p:cNvPr id="8194" name="Rectangle 2"/>
          <p:cNvSpPr>
            <a:spLocks noGrp="1" noChangeArrowheads="1"/>
          </p:cNvSpPr>
          <p:nvPr>
            <p:ph type="body" idx="1"/>
          </p:nvPr>
        </p:nvSpPr>
        <p:spPr bwMode="auto">
          <a:xfrm>
            <a:off x="7772400" y="2819400"/>
            <a:ext cx="4318000" cy="5715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Monaco" charset="0"/>
              </a:rPr>
              <a:t>Click to edit Master text styles</a:t>
            </a:r>
          </a:p>
          <a:p>
            <a:pPr lvl="1"/>
            <a:r>
              <a:rPr lang="en-US" altLang="zh-CN">
                <a:sym typeface="Monaco" charset="0"/>
              </a:rPr>
              <a:t>Second level</a:t>
            </a:r>
          </a:p>
          <a:p>
            <a:pPr lvl="2"/>
            <a:r>
              <a:rPr lang="en-US" altLang="zh-CN">
                <a:sym typeface="Monaco" charset="0"/>
              </a:rPr>
              <a:t>Third level</a:t>
            </a:r>
          </a:p>
          <a:p>
            <a:pPr lvl="3"/>
            <a:r>
              <a:rPr lang="en-US" altLang="zh-CN">
                <a:sym typeface="Monaco" charset="0"/>
              </a:rPr>
              <a:t>Fourth level</a:t>
            </a:r>
          </a:p>
          <a:p>
            <a:pPr lvl="4"/>
            <a:r>
              <a:rPr lang="en-US" altLang="zh-CN">
                <a:sym typeface="Monaco" charset="0"/>
              </a:rPr>
              <a:t>Fifth level</a:t>
            </a:r>
          </a:p>
        </p:txBody>
      </p:sp>
    </p:spTree>
  </p:cSld>
  <p:clrMap bg1="dk2" tx1="lt1" bg2="dk1"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xmlns:p14="http://schemas.microsoft.com/office/powerpoint/2010/main"/>
  <p:txStyles>
    <p:titleStyle>
      <a:lvl1pPr algn="ctr" rtl="0" fontAlgn="base">
        <a:spcBef>
          <a:spcPct val="0"/>
        </a:spcBef>
        <a:spcAft>
          <a:spcPct val="0"/>
        </a:spcAft>
        <a:defRPr kumimoji="1" sz="7000">
          <a:solidFill>
            <a:schemeClr val="tx1"/>
          </a:solidFill>
          <a:latin typeface="+mj-lt"/>
          <a:ea typeface="+mj-ea"/>
          <a:cs typeface="+mj-cs"/>
          <a:sym typeface="Monaco" charset="0"/>
        </a:defRPr>
      </a:lvl1pPr>
      <a:lvl2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2pPr>
      <a:lvl3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3pPr>
      <a:lvl4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4pPr>
      <a:lvl5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5pPr>
      <a:lvl6pPr marL="4572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6pPr>
      <a:lvl7pPr marL="9144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7pPr>
      <a:lvl8pPr marL="13716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8pPr>
      <a:lvl9pPr marL="18288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9pPr>
    </p:titleStyle>
    <p:bodyStyle>
      <a:lvl1pPr marL="8143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1pPr>
      <a:lvl2pPr marL="13985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2pPr>
      <a:lvl3pPr marL="19827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3pPr>
      <a:lvl4pPr marL="25669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4pPr>
      <a:lvl5pPr marL="31511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5pPr>
      <a:lvl6pPr marL="36083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6pPr>
      <a:lvl7pPr marL="40655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7pPr>
      <a:lvl8pPr marL="45227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8pPr>
      <a:lvl9pPr marL="49799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914400" y="203200"/>
            <a:ext cx="11176000" cy="2540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Monaco" charset="0"/>
              </a:rPr>
              <a:t>Click to edit Master title style</a:t>
            </a:r>
          </a:p>
        </p:txBody>
      </p:sp>
      <p:sp>
        <p:nvSpPr>
          <p:cNvPr id="9218" name="Rectangle 2"/>
          <p:cNvSpPr>
            <a:spLocks noGrp="1" noChangeArrowheads="1"/>
          </p:cNvSpPr>
          <p:nvPr>
            <p:ph type="body" idx="1"/>
          </p:nvPr>
        </p:nvSpPr>
        <p:spPr bwMode="auto">
          <a:xfrm>
            <a:off x="914400" y="2819400"/>
            <a:ext cx="5461000" cy="5715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zh-CN">
                <a:sym typeface="Monaco" charset="0"/>
              </a:rPr>
              <a:t>Click to edit Master text styles</a:t>
            </a:r>
          </a:p>
          <a:p>
            <a:pPr lvl="1"/>
            <a:r>
              <a:rPr lang="en-US" altLang="zh-CN">
                <a:sym typeface="Monaco" charset="0"/>
              </a:rPr>
              <a:t>Second level</a:t>
            </a:r>
          </a:p>
          <a:p>
            <a:pPr lvl="2"/>
            <a:r>
              <a:rPr lang="en-US" altLang="zh-CN">
                <a:sym typeface="Monaco" charset="0"/>
              </a:rPr>
              <a:t>Third level</a:t>
            </a:r>
          </a:p>
          <a:p>
            <a:pPr lvl="3"/>
            <a:r>
              <a:rPr lang="en-US" altLang="zh-CN">
                <a:sym typeface="Monaco" charset="0"/>
              </a:rPr>
              <a:t>Fourth level</a:t>
            </a:r>
          </a:p>
          <a:p>
            <a:pPr lvl="4"/>
            <a:r>
              <a:rPr lang="en-US" altLang="zh-CN">
                <a:sym typeface="Monaco" charset="0"/>
              </a:rPr>
              <a:t>Fifth level</a:t>
            </a:r>
          </a:p>
        </p:txBody>
      </p:sp>
    </p:spTree>
  </p:cSld>
  <p:clrMap bg1="dk2" tx1="lt1" bg2="dk1"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ransition xmlns:p14="http://schemas.microsoft.com/office/powerpoint/2010/main"/>
  <p:txStyles>
    <p:titleStyle>
      <a:lvl1pPr algn="ctr" rtl="0" fontAlgn="base">
        <a:spcBef>
          <a:spcPct val="0"/>
        </a:spcBef>
        <a:spcAft>
          <a:spcPct val="0"/>
        </a:spcAft>
        <a:defRPr kumimoji="1" sz="7000">
          <a:solidFill>
            <a:schemeClr val="tx1"/>
          </a:solidFill>
          <a:latin typeface="+mj-lt"/>
          <a:ea typeface="+mj-ea"/>
          <a:cs typeface="+mj-cs"/>
          <a:sym typeface="Monaco" charset="0"/>
        </a:defRPr>
      </a:lvl1pPr>
      <a:lvl2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2pPr>
      <a:lvl3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3pPr>
      <a:lvl4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4pPr>
      <a:lvl5pPr algn="ctr" rtl="0" fontAlgn="base">
        <a:spcBef>
          <a:spcPct val="0"/>
        </a:spcBef>
        <a:spcAft>
          <a:spcPct val="0"/>
        </a:spcAft>
        <a:defRPr kumimoji="1" sz="7000">
          <a:solidFill>
            <a:schemeClr val="tx1"/>
          </a:solidFill>
          <a:latin typeface="Monaco" charset="0"/>
          <a:ea typeface="Heiti SC Light" charset="0"/>
          <a:cs typeface="Heiti SC Light" charset="0"/>
          <a:sym typeface="Monaco" charset="0"/>
        </a:defRPr>
      </a:lvl5pPr>
      <a:lvl6pPr marL="4572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6pPr>
      <a:lvl7pPr marL="9144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7pPr>
      <a:lvl8pPr marL="13716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8pPr>
      <a:lvl9pPr marL="1828800" algn="ctr" rtl="0" fontAlgn="base">
        <a:spcBef>
          <a:spcPct val="0"/>
        </a:spcBef>
        <a:spcAft>
          <a:spcPct val="0"/>
        </a:spcAft>
        <a:defRPr sz="7000">
          <a:solidFill>
            <a:schemeClr val="tx1"/>
          </a:solidFill>
          <a:latin typeface="Monaco" charset="0"/>
          <a:ea typeface="Heiti SC Light" charset="0"/>
          <a:cs typeface="Heiti SC Light" charset="0"/>
          <a:sym typeface="Monaco" charset="0"/>
        </a:defRPr>
      </a:lvl9pPr>
    </p:titleStyle>
    <p:bodyStyle>
      <a:lvl1pPr marL="8143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1pPr>
      <a:lvl2pPr marL="13985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2pPr>
      <a:lvl3pPr marL="19827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3pPr>
      <a:lvl4pPr marL="25669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4pPr>
      <a:lvl5pPr marL="3151188" indent="-484188" algn="l" rtl="0" fontAlgn="base">
        <a:spcBef>
          <a:spcPts val="3600"/>
        </a:spcBef>
        <a:spcAft>
          <a:spcPct val="0"/>
        </a:spcAft>
        <a:buSzPct val="139000"/>
        <a:buChar char="•"/>
        <a:defRPr kumimoji="1" sz="3200">
          <a:solidFill>
            <a:schemeClr val="tx1"/>
          </a:solidFill>
          <a:latin typeface="+mn-lt"/>
          <a:ea typeface="+mn-ea"/>
          <a:cs typeface="+mn-cs"/>
          <a:sym typeface="Monaco" charset="0"/>
        </a:defRPr>
      </a:lvl5pPr>
      <a:lvl6pPr marL="36083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6pPr>
      <a:lvl7pPr marL="40655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7pPr>
      <a:lvl8pPr marL="45227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8pPr>
      <a:lvl9pPr marL="4979988" indent="-484188" algn="l" rtl="0" fontAlgn="base">
        <a:spcBef>
          <a:spcPts val="3600"/>
        </a:spcBef>
        <a:spcAft>
          <a:spcPct val="0"/>
        </a:spcAft>
        <a:buSzPct val="139000"/>
        <a:buChar char="•"/>
        <a:defRPr sz="3200">
          <a:solidFill>
            <a:schemeClr val="tx1"/>
          </a:solidFill>
          <a:latin typeface="+mn-lt"/>
          <a:ea typeface="+mn-ea"/>
          <a:cs typeface="+mn-cs"/>
          <a:sym typeface="Monaco" charset="0"/>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hyperlink" Target="http://apidocjs.com/" TargetMode="External"/><Relationship Id="rId4" Type="http://schemas.openxmlformats.org/officeDocument/2006/relationships/hyperlink" Target="https://api.finogeeks.club/api/docs/" TargetMode="External"/><Relationship Id="rId5"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aisuhua/restful-api-design-references" TargetMode="External"/><Relationship Id="rId4" Type="http://schemas.openxmlformats.org/officeDocument/2006/relationships/hyperlink" Target="https://yuedu.baidu.com/ebook/780324fbf121dd36a32d8269" TargetMode="External"/><Relationship Id="rId5" Type="http://schemas.openxmlformats.org/officeDocument/2006/relationships/hyperlink" Target="https://developer.github.com/v3/" TargetMode="External"/><Relationship Id="rId6" Type="http://schemas.openxmlformats.org/officeDocument/2006/relationships/hyperlink" Target="https://medium.com/adobe-io/three-principles-of-api-first-design-fa6666d9f694" TargetMode="External"/><Relationship Id="rId7" Type="http://schemas.openxmlformats.org/officeDocument/2006/relationships/hyperlink" Target="http://www.seedbox.com/en/blog/2015/06/05/oauth-2-vs-json-web-tokens-comment-securiser-un-api/" TargetMode="External"/><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a:lstStyle/>
          <a:p>
            <a:pPr>
              <a:defRPr/>
            </a:pPr>
            <a:r>
              <a:rPr kumimoji="0" lang="en-US" altLang="zh-CN" dirty="0" smtClean="0"/>
              <a:t>RESTful</a:t>
            </a:r>
            <a:r>
              <a:rPr kumimoji="0" lang="zh-CN" altLang="en-US" dirty="0" smtClean="0"/>
              <a:t> </a:t>
            </a:r>
            <a:r>
              <a:rPr kumimoji="0" lang="en-US" altLang="zh-CN" dirty="0" smtClean="0"/>
              <a:t>on</a:t>
            </a:r>
            <a:r>
              <a:rPr kumimoji="0" lang="zh-CN" altLang="en-US" dirty="0" smtClean="0"/>
              <a:t> </a:t>
            </a:r>
            <a:r>
              <a:rPr kumimoji="0" lang="en-US" altLang="zh-CN" dirty="0" smtClean="0"/>
              <a:t>Finogeeks</a:t>
            </a:r>
          </a:p>
        </p:txBody>
      </p:sp>
      <p:sp>
        <p:nvSpPr>
          <p:cNvPr id="13314" name="Rectangle 2"/>
          <p:cNvSpPr>
            <a:spLocks noGrp="1" noChangeArrowheads="1"/>
          </p:cNvSpPr>
          <p:nvPr>
            <p:ph type="body" idx="1"/>
          </p:nvPr>
        </p:nvSpPr>
        <p:spPr/>
        <p:txBody>
          <a:bodyPr/>
          <a:lstStyle/>
          <a:p>
            <a:pPr marL="0" indent="0">
              <a:defRPr/>
            </a:pPr>
            <a:r>
              <a:rPr kumimoji="0" lang="en-US" altLang="zh-CN" dirty="0" smtClean="0">
                <a:latin typeface="Yuppy SC Regular" charset="0"/>
                <a:ea typeface="Yuppy SC Regular" charset="0"/>
                <a:cs typeface="Yuppy SC Regular" charset="0"/>
                <a:sym typeface="Yuppy SC Regular" charset="0"/>
              </a:rPr>
              <a:t>Simple</a:t>
            </a:r>
            <a:r>
              <a:rPr kumimoji="0" lang="zh-CN" altLang="en-US" dirty="0" smtClean="0">
                <a:latin typeface="Yuppy SC Regular" charset="0"/>
                <a:ea typeface="Yuppy SC Regular" charset="0"/>
                <a:cs typeface="Yuppy SC Regular" charset="0"/>
                <a:sym typeface="Yuppy SC Regular" charset="0"/>
              </a:rPr>
              <a:t> </a:t>
            </a:r>
            <a:r>
              <a:rPr kumimoji="0" lang="en-US" altLang="zh-CN" dirty="0" smtClean="0">
                <a:latin typeface="Yuppy SC Regular" charset="0"/>
                <a:ea typeface="Yuppy SC Regular" charset="0"/>
                <a:cs typeface="Yuppy SC Regular" charset="0"/>
                <a:sym typeface="Yuppy SC Regular" charset="0"/>
              </a:rPr>
              <a:t>is</a:t>
            </a:r>
            <a:r>
              <a:rPr kumimoji="0" lang="zh-CN" altLang="en-US" dirty="0" smtClean="0">
                <a:latin typeface="Yuppy SC Regular" charset="0"/>
                <a:ea typeface="Yuppy SC Regular" charset="0"/>
                <a:cs typeface="Yuppy SC Regular" charset="0"/>
                <a:sym typeface="Yuppy SC Regular" charset="0"/>
              </a:rPr>
              <a:t> </a:t>
            </a:r>
            <a:r>
              <a:rPr kumimoji="0" lang="en-US" altLang="zh-CN" dirty="0" smtClean="0">
                <a:latin typeface="Yuppy SC Regular" charset="0"/>
                <a:ea typeface="Yuppy SC Regular" charset="0"/>
                <a:cs typeface="Yuppy SC Regular" charset="0"/>
                <a:sym typeface="Yuppy SC Regular" charset="0"/>
              </a:rPr>
              <a:t>Better</a:t>
            </a:r>
            <a:r>
              <a:rPr kumimoji="0" lang="zh-CN" altLang="en-US" dirty="0" smtClean="0">
                <a:latin typeface="Yuppy SC Regular" charset="0"/>
                <a:ea typeface="Yuppy SC Regular" charset="0"/>
                <a:cs typeface="Yuppy SC Regular" charset="0"/>
                <a:sym typeface="Yuppy SC Regular" charset="0"/>
              </a:rPr>
              <a:t>!</a:t>
            </a:r>
            <a:endParaRPr kumimoji="0" lang="en-US" altLang="zh-CN" dirty="0" smtClean="0"/>
          </a:p>
        </p:txBody>
      </p:sp>
      <p:sp>
        <p:nvSpPr>
          <p:cNvPr id="6" name="Rectangle 2"/>
          <p:cNvSpPr txBox="1">
            <a:spLocks noChangeArrowheads="1"/>
          </p:cNvSpPr>
          <p:nvPr/>
        </p:nvSpPr>
        <p:spPr bwMode="auto">
          <a:xfrm>
            <a:off x="957784" y="5812904"/>
            <a:ext cx="11176000" cy="1270000"/>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txBody>
          <a:bodyPr vert="horz" wrap="square" lIns="50800" tIns="50800" rIns="50800" bIns="50800" numCol="1" anchor="t" anchorCtr="0" compatLnSpc="1">
            <a:prstTxWarp prst="textNoShape">
              <a:avLst/>
            </a:prstTxWarp>
          </a:bodyPr>
          <a:lstStyle>
            <a:lvl1pPr marL="342900" indent="-342900" algn="ctr" rtl="0" fontAlgn="base">
              <a:spcBef>
                <a:spcPct val="0"/>
              </a:spcBef>
              <a:spcAft>
                <a:spcPct val="0"/>
              </a:spcAft>
              <a:defRPr kumimoji="1" sz="3600">
                <a:solidFill>
                  <a:schemeClr val="tx1"/>
                </a:solidFill>
                <a:latin typeface="+mn-lt"/>
                <a:ea typeface="+mn-ea"/>
                <a:cs typeface="+mn-cs"/>
                <a:sym typeface="Monaco" charset="0"/>
              </a:defRPr>
            </a:lvl1pPr>
            <a:lvl2pPr marL="742950" indent="-285750" algn="ctr" rtl="0" fontAlgn="base">
              <a:spcBef>
                <a:spcPct val="0"/>
              </a:spcBef>
              <a:spcAft>
                <a:spcPct val="0"/>
              </a:spcAft>
              <a:defRPr kumimoji="1" sz="3600">
                <a:solidFill>
                  <a:schemeClr val="tx1"/>
                </a:solidFill>
                <a:latin typeface="+mn-lt"/>
                <a:ea typeface="+mn-ea"/>
                <a:cs typeface="+mn-cs"/>
                <a:sym typeface="Monaco" charset="0"/>
              </a:defRPr>
            </a:lvl2pPr>
            <a:lvl3pPr marL="1143000" indent="-228600" algn="ctr" rtl="0" fontAlgn="base">
              <a:spcBef>
                <a:spcPct val="0"/>
              </a:spcBef>
              <a:spcAft>
                <a:spcPct val="0"/>
              </a:spcAft>
              <a:defRPr kumimoji="1" sz="3600">
                <a:solidFill>
                  <a:schemeClr val="tx1"/>
                </a:solidFill>
                <a:latin typeface="+mn-lt"/>
                <a:ea typeface="+mn-ea"/>
                <a:cs typeface="+mn-cs"/>
                <a:sym typeface="Monaco" charset="0"/>
              </a:defRPr>
            </a:lvl3pPr>
            <a:lvl4pPr marL="1600200" indent="-228600" algn="ctr" rtl="0" fontAlgn="base">
              <a:spcBef>
                <a:spcPct val="0"/>
              </a:spcBef>
              <a:spcAft>
                <a:spcPct val="0"/>
              </a:spcAft>
              <a:defRPr kumimoji="1" sz="3600">
                <a:solidFill>
                  <a:schemeClr val="tx1"/>
                </a:solidFill>
                <a:latin typeface="+mn-lt"/>
                <a:ea typeface="+mn-ea"/>
                <a:cs typeface="+mn-cs"/>
                <a:sym typeface="Monaco" charset="0"/>
              </a:defRPr>
            </a:lvl4pPr>
            <a:lvl5pPr marL="2057400" indent="-228600" algn="ctr" rtl="0" fontAlgn="base">
              <a:spcBef>
                <a:spcPct val="0"/>
              </a:spcBef>
              <a:spcAft>
                <a:spcPct val="0"/>
              </a:spcAft>
              <a:defRPr kumimoji="1" sz="3600">
                <a:solidFill>
                  <a:schemeClr val="tx1"/>
                </a:solidFill>
                <a:latin typeface="+mn-lt"/>
                <a:ea typeface="+mn-ea"/>
                <a:cs typeface="+mn-cs"/>
                <a:sym typeface="Monaco" charset="0"/>
              </a:defRPr>
            </a:lvl5pPr>
            <a:lvl6pPr marL="457200" algn="ctr" rtl="0" fontAlgn="base">
              <a:spcBef>
                <a:spcPct val="0"/>
              </a:spcBef>
              <a:spcAft>
                <a:spcPct val="0"/>
              </a:spcAft>
              <a:defRPr sz="3600">
                <a:solidFill>
                  <a:schemeClr val="tx1"/>
                </a:solidFill>
                <a:latin typeface="+mn-lt"/>
                <a:ea typeface="+mn-ea"/>
                <a:cs typeface="+mn-cs"/>
                <a:sym typeface="Monaco" charset="0"/>
              </a:defRPr>
            </a:lvl6pPr>
            <a:lvl7pPr marL="914400" algn="ctr" rtl="0" fontAlgn="base">
              <a:spcBef>
                <a:spcPct val="0"/>
              </a:spcBef>
              <a:spcAft>
                <a:spcPct val="0"/>
              </a:spcAft>
              <a:defRPr sz="3600">
                <a:solidFill>
                  <a:schemeClr val="tx1"/>
                </a:solidFill>
                <a:latin typeface="+mn-lt"/>
                <a:ea typeface="+mn-ea"/>
                <a:cs typeface="+mn-cs"/>
                <a:sym typeface="Monaco" charset="0"/>
              </a:defRPr>
            </a:lvl7pPr>
            <a:lvl8pPr marL="1371600" algn="ctr" rtl="0" fontAlgn="base">
              <a:spcBef>
                <a:spcPct val="0"/>
              </a:spcBef>
              <a:spcAft>
                <a:spcPct val="0"/>
              </a:spcAft>
              <a:defRPr sz="3600">
                <a:solidFill>
                  <a:schemeClr val="tx1"/>
                </a:solidFill>
                <a:latin typeface="+mn-lt"/>
                <a:ea typeface="+mn-ea"/>
                <a:cs typeface="+mn-cs"/>
                <a:sym typeface="Monaco" charset="0"/>
              </a:defRPr>
            </a:lvl8pPr>
            <a:lvl9pPr marL="1828800" algn="ctr" rtl="0" fontAlgn="base">
              <a:spcBef>
                <a:spcPct val="0"/>
              </a:spcBef>
              <a:spcAft>
                <a:spcPct val="0"/>
              </a:spcAft>
              <a:defRPr sz="3600">
                <a:solidFill>
                  <a:schemeClr val="tx1"/>
                </a:solidFill>
                <a:latin typeface="+mn-lt"/>
                <a:ea typeface="+mn-ea"/>
                <a:cs typeface="+mn-cs"/>
                <a:sym typeface="Monaco" charset="0"/>
              </a:defRPr>
            </a:lvl9pPr>
          </a:lstStyle>
          <a:p>
            <a:pPr marL="0" indent="0">
              <a:defRPr/>
            </a:pPr>
            <a:r>
              <a:rPr kumimoji="0" lang="en-US" altLang="zh-CN" sz="2000" dirty="0"/>
              <a:t>@linhaitao:finogeeks.club</a:t>
            </a:r>
            <a:endParaRPr kumimoji="0" lang="en-US" altLang="zh-CN" sz="2000" dirty="0" smtClean="0"/>
          </a:p>
        </p:txBody>
      </p:sp>
    </p:spTree>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0x06 </a:t>
            </a:r>
            <a:r>
              <a:rPr kumimoji="0" lang="zh-CN" altLang="en-US" dirty="0" smtClean="0"/>
              <a:t>成熟度模型</a:t>
            </a:r>
            <a:endParaRPr kumimoji="0" lang="en-US" altLang="zh-CN" dirty="0" smtClean="0"/>
          </a:p>
        </p:txBody>
      </p:sp>
      <p:pic>
        <p:nvPicPr>
          <p:cNvPr id="4" name="内容占位符 3" descr="overview"/>
          <p:cNvPicPr>
            <a:picLocks noChangeAspect="1"/>
          </p:cNvPicPr>
          <p:nvPr/>
        </p:nvPicPr>
        <p:blipFill>
          <a:blip r:embed="rId2"/>
          <a:srcRect/>
          <a:stretch>
            <a:fillRect/>
          </a:stretch>
        </p:blipFill>
        <p:spPr bwMode="auto">
          <a:xfrm>
            <a:off x="2181920" y="3508648"/>
            <a:ext cx="8331185" cy="5221436"/>
          </a:xfrm>
          <a:prstGeom prst="rect">
            <a:avLst/>
          </a:prstGeom>
          <a:noFill/>
          <a:ln>
            <a:noFill/>
          </a:ln>
          <a:effectLst>
            <a:outerShdw blurRad="25400" dist="25399" dir="18900000" algn="ctr" rotWithShape="0">
              <a:schemeClr val="bg2">
                <a:alpha val="75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FAA26D3D-D897-4be2-8F04-BA451C77F1D7}">
              <ma14:placeholderFlag xmlns:ma14="http://schemas.microsoft.com/office/mac/drawingml/2011/main" val="1"/>
            </a:ext>
          </a:extLst>
        </p:spPr>
      </p:pic>
    </p:spTree>
    <p:extLst>
      <p:ext uri="{BB962C8B-B14F-4D97-AF65-F5344CB8AC3E}">
        <p14:creationId xmlns:p14="http://schemas.microsoft.com/office/powerpoint/2010/main" val="1972748653"/>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0x06 </a:t>
            </a:r>
            <a:r>
              <a:rPr kumimoji="0" lang="zh-CN" altLang="en-US" dirty="0" smtClean="0"/>
              <a:t>成熟度模型</a:t>
            </a:r>
            <a:endParaRPr kumimoji="0" lang="en-US" altLang="zh-CN" dirty="0" smtClean="0"/>
          </a:p>
        </p:txBody>
      </p:sp>
      <p:sp>
        <p:nvSpPr>
          <p:cNvPr id="30722" name="Rectangle 2"/>
          <p:cNvSpPr>
            <a:spLocks noGrp="1" noChangeArrowheads="1"/>
          </p:cNvSpPr>
          <p:nvPr>
            <p:ph type="body" idx="1"/>
          </p:nvPr>
        </p:nvSpPr>
        <p:spPr/>
        <p:txBody>
          <a:bodyPr/>
          <a:lstStyle/>
          <a:p>
            <a:r>
              <a:rPr lang="zh-CN" altLang="en-US" sz="3200" dirty="0"/>
              <a:t>第</a:t>
            </a:r>
            <a:r>
              <a:rPr lang="en-US" altLang="zh-CN" sz="3200" dirty="0"/>
              <a:t>0</a:t>
            </a:r>
            <a:r>
              <a:rPr lang="zh-CN" altLang="en-US" sz="3200" dirty="0"/>
              <a:t>级：没有明确的资源概念，只有一个</a:t>
            </a:r>
            <a:r>
              <a:rPr lang="en-US" altLang="zh-CN" sz="3200" dirty="0"/>
              <a:t>URL</a:t>
            </a:r>
            <a:r>
              <a:rPr lang="zh-CN" altLang="en-US" sz="3200" dirty="0"/>
              <a:t>，只使用单个</a:t>
            </a:r>
            <a:r>
              <a:rPr lang="en-US" altLang="zh-CN" sz="3200" dirty="0"/>
              <a:t>HTTP</a:t>
            </a:r>
            <a:r>
              <a:rPr lang="zh-CN" altLang="en-US" sz="3200" dirty="0"/>
              <a:t>方</a:t>
            </a:r>
            <a:r>
              <a:rPr lang="zh-CN" altLang="en-US" sz="3200" dirty="0" smtClean="0"/>
              <a:t>法</a:t>
            </a:r>
            <a:endParaRPr lang="zh-CN" altLang="en-US" sz="3200" dirty="0"/>
          </a:p>
          <a:p>
            <a:r>
              <a:rPr lang="zh-CN" altLang="en-US" sz="3200" dirty="0"/>
              <a:t>第</a:t>
            </a:r>
            <a:r>
              <a:rPr lang="en-US" altLang="zh-CN" sz="3200" dirty="0"/>
              <a:t>1</a:t>
            </a:r>
            <a:r>
              <a:rPr lang="zh-CN" altLang="en-US" sz="3200" dirty="0"/>
              <a:t>级：有明确的资源概念，存在很多</a:t>
            </a:r>
            <a:r>
              <a:rPr lang="en-US" altLang="zh-CN" sz="3200" dirty="0"/>
              <a:t>URL</a:t>
            </a:r>
            <a:r>
              <a:rPr lang="zh-CN" altLang="en-US" sz="3200" dirty="0"/>
              <a:t>，只使用单个</a:t>
            </a:r>
            <a:r>
              <a:rPr lang="en-US" altLang="zh-CN" sz="3200" dirty="0"/>
              <a:t>HTTP</a:t>
            </a:r>
            <a:r>
              <a:rPr lang="zh-CN" altLang="en-US" sz="3200" dirty="0"/>
              <a:t>方</a:t>
            </a:r>
            <a:r>
              <a:rPr lang="zh-CN" altLang="en-US" sz="3200" dirty="0" smtClean="0"/>
              <a:t>法</a:t>
            </a:r>
            <a:endParaRPr lang="zh-CN" altLang="en-US" sz="3200" dirty="0"/>
          </a:p>
          <a:p>
            <a:r>
              <a:rPr lang="zh-CN" altLang="en-US" sz="3200" dirty="0"/>
              <a:t>第</a:t>
            </a:r>
            <a:r>
              <a:rPr lang="en-US" altLang="zh-CN" sz="3200" dirty="0"/>
              <a:t>2</a:t>
            </a:r>
            <a:r>
              <a:rPr lang="zh-CN" altLang="en-US" sz="3200" dirty="0"/>
              <a:t>级：有明确的资源概念，有很多</a:t>
            </a:r>
            <a:r>
              <a:rPr lang="en-US" altLang="zh-CN" sz="3200" dirty="0"/>
              <a:t>URL</a:t>
            </a:r>
            <a:r>
              <a:rPr lang="zh-CN" altLang="en-US" sz="3200" dirty="0"/>
              <a:t>，使用</a:t>
            </a:r>
            <a:r>
              <a:rPr lang="en-US" altLang="zh-CN" sz="3200" dirty="0"/>
              <a:t>HTTP</a:t>
            </a:r>
            <a:r>
              <a:rPr lang="zh-CN" altLang="en-US" sz="3200" dirty="0"/>
              <a:t>作为操作资源的统一接</a:t>
            </a:r>
            <a:r>
              <a:rPr lang="zh-CN" altLang="en-US" sz="3200" dirty="0" smtClean="0"/>
              <a:t>口</a:t>
            </a:r>
            <a:endParaRPr lang="zh-CN" altLang="en-US" sz="3200" dirty="0"/>
          </a:p>
          <a:p>
            <a:r>
              <a:rPr lang="zh-CN" altLang="en-US" sz="3200" dirty="0"/>
              <a:t>第</a:t>
            </a:r>
            <a:r>
              <a:rPr lang="en-US" altLang="zh-CN" sz="3200" dirty="0"/>
              <a:t>3</a:t>
            </a:r>
            <a:r>
              <a:rPr lang="zh-CN" altLang="en-US" sz="3200" dirty="0"/>
              <a:t>级：在第</a:t>
            </a:r>
            <a:r>
              <a:rPr lang="en-US" altLang="zh-CN" sz="3200" dirty="0"/>
              <a:t>2</a:t>
            </a:r>
            <a:r>
              <a:rPr lang="zh-CN" altLang="en-US" sz="3200" dirty="0"/>
              <a:t>级的基础上，使用超媒体作为应用状态的引擎（</a:t>
            </a:r>
            <a:r>
              <a:rPr lang="en-US" altLang="zh-CN" sz="3200" dirty="0"/>
              <a:t>Hypermedia as the Engine of Application State</a:t>
            </a:r>
            <a:r>
              <a:rPr lang="zh-CN" altLang="en-US" sz="3200" dirty="0"/>
              <a:t>，简称</a:t>
            </a:r>
            <a:r>
              <a:rPr lang="en-US" altLang="zh-CN" sz="3200" b="1" dirty="0">
                <a:solidFill>
                  <a:srgbClr val="FF0000"/>
                </a:solidFill>
              </a:rPr>
              <a:t>HATEOAS</a:t>
            </a:r>
            <a:r>
              <a:rPr lang="zh-CN" altLang="en-US" sz="3200" dirty="0"/>
              <a:t>）</a:t>
            </a:r>
            <a:endParaRPr kumimoji="0" lang="zh-CN" altLang="en-US" sz="3200" dirty="0" smtClean="0"/>
          </a:p>
        </p:txBody>
      </p:sp>
    </p:spTree>
    <p:extLst>
      <p:ext uri="{BB962C8B-B14F-4D97-AF65-F5344CB8AC3E}">
        <p14:creationId xmlns:p14="http://schemas.microsoft.com/office/powerpoint/2010/main" val="2442350402"/>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0x0</a:t>
            </a:r>
            <a:r>
              <a:rPr kumimoji="0" lang="en-US" altLang="zh-CN" dirty="0"/>
              <a:t>7</a:t>
            </a:r>
            <a:r>
              <a:rPr kumimoji="0" lang="en-US" altLang="zh-CN" dirty="0" smtClean="0"/>
              <a:t> </a:t>
            </a:r>
            <a:r>
              <a:rPr kumimoji="0" lang="zh-CN" altLang="en-US" dirty="0" smtClean="0"/>
              <a:t>总之</a:t>
            </a:r>
            <a:endParaRPr kumimoji="0" lang="en-US" altLang="zh-CN" dirty="0" smtClean="0"/>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en-US" altLang="zh-CN" dirty="0" smtClean="0"/>
              <a:t>REST</a:t>
            </a:r>
            <a:r>
              <a:rPr kumimoji="0" lang="zh-CN" altLang="en-US" dirty="0" smtClean="0"/>
              <a:t>并不是一种具体的技术，</a:t>
            </a:r>
            <a:r>
              <a:rPr kumimoji="0" lang="en-US" altLang="zh-CN" dirty="0" smtClean="0"/>
              <a:t>REST</a:t>
            </a:r>
            <a:r>
              <a:rPr kumimoji="0" lang="zh-CN" altLang="en-US" dirty="0" smtClean="0"/>
              <a:t>也不是一种具体的标准，</a:t>
            </a:r>
            <a:r>
              <a:rPr kumimoji="0" lang="en-US" altLang="zh-CN" dirty="0" smtClean="0"/>
              <a:t>REST</a:t>
            </a:r>
            <a:r>
              <a:rPr kumimoji="0" lang="zh-CN" altLang="en-US" dirty="0" smtClean="0"/>
              <a:t>其实是一种内涵非常丰富的架构风格</a:t>
            </a:r>
            <a:endParaRPr kumimoji="0" lang="en-US" altLang="zh-CN" dirty="0" smtClean="0"/>
          </a:p>
          <a:p>
            <a:pPr marL="904875">
              <a:buFontTx/>
              <a:buBlip>
                <a:blip r:embed="rId2"/>
              </a:buBlip>
              <a:defRPr/>
            </a:pPr>
            <a:r>
              <a:rPr kumimoji="0" lang="en-US" altLang="zh-CN" dirty="0"/>
              <a:t>REST</a:t>
            </a:r>
            <a:r>
              <a:rPr kumimoji="0" lang="zh-CN" altLang="en-US" dirty="0"/>
              <a:t>是所有</a:t>
            </a:r>
            <a:r>
              <a:rPr kumimoji="0" lang="en-US" altLang="zh-CN" dirty="0"/>
              <a:t>Web</a:t>
            </a:r>
            <a:r>
              <a:rPr kumimoji="0" lang="zh-CN" altLang="en-US" dirty="0"/>
              <a:t>应用都应该遵守的架构设计指导原则</a:t>
            </a:r>
            <a:endParaRPr kumimoji="0" lang="zh-CN" altLang="en-US" dirty="0" smtClean="0"/>
          </a:p>
        </p:txBody>
      </p:sp>
    </p:spTree>
    <p:extLst>
      <p:ext uri="{BB962C8B-B14F-4D97-AF65-F5344CB8AC3E}">
        <p14:creationId xmlns:p14="http://schemas.microsoft.com/office/powerpoint/2010/main" val="1432380356"/>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a:lstStyle/>
          <a:p>
            <a:pPr>
              <a:defRPr/>
            </a:pPr>
            <a:r>
              <a:rPr kumimoji="0" lang="x-none" altLang="zh-CN" dirty="0" smtClean="0"/>
              <a:t>Why</a:t>
            </a:r>
            <a:r>
              <a:rPr kumimoji="0" lang="zh-CN" altLang="en-US" dirty="0" smtClean="0"/>
              <a:t> </a:t>
            </a:r>
            <a:r>
              <a:rPr kumimoji="0" lang="en-US" altLang="zh-CN" dirty="0" smtClean="0"/>
              <a:t>RESTful</a:t>
            </a:r>
            <a:r>
              <a:rPr kumimoji="0" lang="zh-CN" altLang="en-US" dirty="0" smtClean="0"/>
              <a:t>?</a:t>
            </a:r>
            <a:endParaRPr kumimoji="0" lang="en-US" altLang="zh-CN" dirty="0" smtClean="0"/>
          </a:p>
        </p:txBody>
      </p:sp>
    </p:spTree>
    <p:extLst>
      <p:ext uri="{BB962C8B-B14F-4D97-AF65-F5344CB8AC3E}">
        <p14:creationId xmlns:p14="http://schemas.microsoft.com/office/powerpoint/2010/main" val="10491289"/>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0x10 </a:t>
            </a:r>
            <a:r>
              <a:rPr kumimoji="0" lang="zh-CN" altLang="en-US" dirty="0" smtClean="0"/>
              <a:t>关键关注点</a:t>
            </a:r>
            <a:endParaRPr kumimoji="0" lang="en-US" altLang="zh-CN" dirty="0" smtClean="0"/>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zh-CN" altLang="en-US" sz="3200" dirty="0"/>
              <a:t>可伸缩性：不必在多个请求之间保存状态，从而允许服务器组件迅速释放资源，并进一步简化其实</a:t>
            </a:r>
            <a:r>
              <a:rPr kumimoji="0" lang="zh-CN" altLang="en-US" sz="3200" dirty="0" smtClean="0"/>
              <a:t>现。</a:t>
            </a:r>
            <a:endParaRPr kumimoji="0" lang="en-US" altLang="zh-CN" sz="3200" dirty="0" smtClean="0"/>
          </a:p>
          <a:p>
            <a:pPr marL="904875">
              <a:buFontTx/>
              <a:buBlip>
                <a:blip r:embed="rId2"/>
              </a:buBlip>
              <a:defRPr/>
            </a:pPr>
            <a:r>
              <a:rPr kumimoji="0" lang="zh-CN" altLang="en-US" sz="3200" dirty="0" smtClean="0"/>
              <a:t>松耦合：统一接口和超文本驱动，带来了最大限度的松耦合，允许客户端和服务器端在很大范围内相对独立地进化。</a:t>
            </a:r>
            <a:endParaRPr kumimoji="0" lang="en-US" altLang="zh-CN" sz="3200" dirty="0" smtClean="0"/>
          </a:p>
          <a:p>
            <a:pPr marL="904875">
              <a:buFontTx/>
              <a:buBlip>
                <a:blip r:embed="rId2"/>
              </a:buBlip>
              <a:defRPr/>
            </a:pPr>
            <a:r>
              <a:rPr kumimoji="0" lang="zh-CN" altLang="en-US" sz="3200" dirty="0" smtClean="0"/>
              <a:t>简单性：</a:t>
            </a:r>
            <a:r>
              <a:rPr kumimoji="0" lang="zh-CN" altLang="en-US" sz="3200" dirty="0"/>
              <a:t>充分利用大量</a:t>
            </a:r>
            <a:r>
              <a:rPr kumimoji="0" lang="en-US" altLang="zh-CN" sz="3200" dirty="0"/>
              <a:t>HTTP</a:t>
            </a:r>
            <a:r>
              <a:rPr kumimoji="0" lang="zh-CN" altLang="en-US" sz="3200" dirty="0"/>
              <a:t>服务器端和客户端开发库、</a:t>
            </a:r>
            <a:r>
              <a:rPr kumimoji="0" lang="en-US" altLang="zh-CN" sz="3200" dirty="0"/>
              <a:t>Web</a:t>
            </a:r>
            <a:r>
              <a:rPr kumimoji="0" lang="zh-CN" altLang="en-US" sz="3200" dirty="0"/>
              <a:t>功能测试、性能测试工具</a:t>
            </a:r>
            <a:r>
              <a:rPr kumimoji="0" lang="en-US" altLang="zh-CN" sz="3200" dirty="0"/>
              <a:t>、HTTP</a:t>
            </a:r>
            <a:r>
              <a:rPr kumimoji="0" lang="zh-CN" altLang="en-US" sz="3200" dirty="0"/>
              <a:t>缓存、</a:t>
            </a:r>
            <a:r>
              <a:rPr kumimoji="0" lang="en-US" altLang="zh-CN" sz="3200" dirty="0"/>
              <a:t>HTTP</a:t>
            </a:r>
            <a:r>
              <a:rPr kumimoji="0" lang="zh-CN" altLang="en-US" sz="3200" dirty="0"/>
              <a:t>代理、防火墙等。</a:t>
            </a:r>
            <a:endParaRPr kumimoji="0" lang="en-US" altLang="zh-CN" sz="3200" dirty="0" smtClean="0"/>
          </a:p>
          <a:p>
            <a:pPr marL="904875">
              <a:buFontTx/>
              <a:buBlip>
                <a:blip r:embed="rId2"/>
              </a:buBlip>
              <a:defRPr/>
            </a:pPr>
            <a:r>
              <a:rPr kumimoji="0" lang="zh-CN" altLang="en-US" sz="3200" dirty="0" smtClean="0"/>
              <a:t>可见性：中间件可以对两个组件之间的交互进行监视或进行中间斡旋。</a:t>
            </a:r>
            <a:endParaRPr kumimoji="0" lang="en-US" altLang="zh-CN" sz="3200" dirty="0" smtClean="0"/>
          </a:p>
        </p:txBody>
      </p:sp>
    </p:spTree>
    <p:extLst>
      <p:ext uri="{BB962C8B-B14F-4D97-AF65-F5344CB8AC3E}">
        <p14:creationId xmlns:p14="http://schemas.microsoft.com/office/powerpoint/2010/main" val="4278423009"/>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0x11 REST</a:t>
            </a:r>
            <a:r>
              <a:rPr kumimoji="0" lang="zh-CN" altLang="en-US" dirty="0" smtClean="0"/>
              <a:t>与</a:t>
            </a:r>
            <a:r>
              <a:rPr kumimoji="0" lang="en-US" altLang="zh-CN" dirty="0" smtClean="0"/>
              <a:t>RPC</a:t>
            </a:r>
          </a:p>
        </p:txBody>
      </p:sp>
      <p:sp>
        <p:nvSpPr>
          <p:cNvPr id="30722" name="Rectangle 2"/>
          <p:cNvSpPr>
            <a:spLocks noGrp="1" noChangeArrowheads="1"/>
          </p:cNvSpPr>
          <p:nvPr>
            <p:ph type="body" idx="1"/>
          </p:nvPr>
        </p:nvSpPr>
        <p:spPr/>
        <p:txBody>
          <a:bodyPr/>
          <a:lstStyle/>
          <a:p>
            <a:r>
              <a:rPr lang="zh-CN" altLang="en-US" sz="3200" dirty="0" smtClean="0"/>
              <a:t>REST支持抽</a:t>
            </a:r>
            <a:r>
              <a:rPr lang="zh-CN" altLang="en-US" sz="3200" dirty="0"/>
              <a:t>象</a:t>
            </a:r>
            <a:r>
              <a:rPr lang="zh-CN" altLang="en-US" sz="3200" dirty="0" smtClean="0"/>
              <a:t>的单</a:t>
            </a:r>
            <a:r>
              <a:rPr lang="zh-CN" altLang="en-US" sz="3200" dirty="0"/>
              <a:t>元</a:t>
            </a:r>
            <a:r>
              <a:rPr lang="zh-CN" altLang="en-US" sz="3200" dirty="0" smtClean="0"/>
              <a:t>是</a:t>
            </a:r>
            <a:r>
              <a:rPr lang="zh-CN" altLang="en-US" sz="3200" b="1" dirty="0" smtClean="0">
                <a:solidFill>
                  <a:srgbClr val="FF0000"/>
                </a:solidFill>
              </a:rPr>
              <a:t>资源</a:t>
            </a:r>
            <a:r>
              <a:rPr lang="zh-CN" altLang="en-US" sz="3200" dirty="0"/>
              <a:t>（面向对象</a:t>
            </a:r>
            <a:r>
              <a:rPr lang="zh-CN" altLang="en-US" sz="3200" dirty="0" smtClean="0"/>
              <a:t>），RPC支持抽</a:t>
            </a:r>
            <a:r>
              <a:rPr lang="zh-CN" altLang="en-US" sz="3200" dirty="0"/>
              <a:t>象的单元</a:t>
            </a:r>
            <a:r>
              <a:rPr lang="zh-CN" altLang="en-US" sz="3200" dirty="0" smtClean="0"/>
              <a:t>是</a:t>
            </a:r>
            <a:r>
              <a:rPr lang="zh-CN" altLang="en-US" sz="3200" b="1" dirty="0" smtClean="0">
                <a:solidFill>
                  <a:srgbClr val="FF0000"/>
                </a:solidFill>
              </a:rPr>
              <a:t>过程</a:t>
            </a:r>
            <a:r>
              <a:rPr lang="zh-CN" altLang="en-US" sz="3200" dirty="0"/>
              <a:t>（面向过程）</a:t>
            </a:r>
            <a:r>
              <a:rPr lang="zh-CN" altLang="en-US" sz="3200" dirty="0" smtClean="0"/>
              <a:t>。</a:t>
            </a:r>
            <a:endParaRPr lang="en-US" altLang="zh-CN" sz="3200" dirty="0" smtClean="0"/>
          </a:p>
          <a:p>
            <a:r>
              <a:rPr lang="zh-CN" altLang="en-US" sz="3200" dirty="0" smtClean="0"/>
              <a:t>REST</a:t>
            </a:r>
            <a:r>
              <a:rPr lang="zh-CN" altLang="en-US" sz="3200" dirty="0"/>
              <a:t>的建模是以名词为核心的，RPC的建模是以动词为核心</a:t>
            </a:r>
            <a:r>
              <a:rPr lang="zh-CN" altLang="en-US" sz="3200" dirty="0" smtClean="0"/>
              <a:t>的。</a:t>
            </a:r>
            <a:endParaRPr lang="zh-CN" altLang="en-US" sz="3200" dirty="0"/>
          </a:p>
          <a:p>
            <a:r>
              <a:rPr lang="zh-CN" altLang="en-US" sz="3200" dirty="0"/>
              <a:t>RPC中没有统一接口的概</a:t>
            </a:r>
            <a:r>
              <a:rPr lang="zh-CN" altLang="en-US" sz="3200" dirty="0" smtClean="0"/>
              <a:t>念，即</a:t>
            </a:r>
            <a:r>
              <a:rPr lang="zh-CN" altLang="en-US" sz="3200" dirty="0"/>
              <a:t>使采用相同的协议，不同的</a:t>
            </a:r>
            <a:r>
              <a:rPr lang="zh-CN" altLang="en-US" sz="3200" dirty="0" smtClean="0"/>
              <a:t>API，接口设</a:t>
            </a:r>
            <a:r>
              <a:rPr lang="zh-CN" altLang="en-US" sz="3200" dirty="0"/>
              <a:t>计风</a:t>
            </a:r>
            <a:r>
              <a:rPr lang="zh-CN" altLang="en-US" sz="3200" dirty="0" smtClean="0"/>
              <a:t>格可</a:t>
            </a:r>
            <a:r>
              <a:rPr lang="zh-CN" altLang="en-US" sz="3200" dirty="0"/>
              <a:t>以完全不同</a:t>
            </a:r>
            <a:r>
              <a:rPr lang="zh-CN" altLang="en-US" sz="3200" dirty="0" smtClean="0"/>
              <a:t>。</a:t>
            </a:r>
            <a:endParaRPr lang="zh-CN" altLang="en-US" sz="3200" dirty="0"/>
          </a:p>
          <a:p>
            <a:r>
              <a:rPr lang="zh-CN" altLang="en-US" sz="3200" dirty="0"/>
              <a:t>RPC中无法使用超媒体</a:t>
            </a:r>
            <a:r>
              <a:rPr lang="zh-CN" altLang="en-US" sz="3200" dirty="0" smtClean="0"/>
              <a:t>，</a:t>
            </a:r>
            <a:r>
              <a:rPr lang="en-US" altLang="en-US" sz="3200" dirty="0" smtClean="0"/>
              <a:t>相应</a:t>
            </a:r>
            <a:r>
              <a:rPr lang="zh-CN" altLang="en-US" sz="3200" dirty="0" smtClean="0"/>
              <a:t>的</a:t>
            </a:r>
            <a:r>
              <a:rPr lang="zh-CN" altLang="en-US" sz="3200" dirty="0"/>
              <a:t>内容只包含数据。REST中使用了超媒体后，可以实现很大粒度的交互，交互的效率比RPC更高</a:t>
            </a:r>
            <a:r>
              <a:rPr lang="zh-CN" altLang="en-US" sz="3200" dirty="0" smtClean="0"/>
              <a:t>。</a:t>
            </a:r>
            <a:endParaRPr lang="zh-CN" altLang="en-US" sz="3200" dirty="0"/>
          </a:p>
          <a:p>
            <a:pPr marL="904875">
              <a:buFontTx/>
              <a:buBlip>
                <a:blip r:embed="rId2"/>
              </a:buBlip>
              <a:defRPr/>
            </a:pPr>
            <a:endParaRPr kumimoji="0" lang="zh-CN" altLang="en-US" sz="3200" dirty="0" smtClean="0"/>
          </a:p>
        </p:txBody>
      </p:sp>
    </p:spTree>
    <p:extLst>
      <p:ext uri="{BB962C8B-B14F-4D97-AF65-F5344CB8AC3E}">
        <p14:creationId xmlns:p14="http://schemas.microsoft.com/office/powerpoint/2010/main" val="35309047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0x12 REST</a:t>
            </a:r>
            <a:r>
              <a:rPr kumimoji="0" lang="zh-CN" altLang="en-US" dirty="0" smtClean="0"/>
              <a:t>与</a:t>
            </a:r>
            <a:r>
              <a:rPr kumimoji="0" lang="en-US" altLang="zh-CN" dirty="0" smtClean="0"/>
              <a:t>HTTP-RPC </a:t>
            </a:r>
          </a:p>
        </p:txBody>
      </p:sp>
      <p:graphicFrame>
        <p:nvGraphicFramePr>
          <p:cNvPr id="7" name="表格 6"/>
          <p:cNvGraphicFramePr>
            <a:graphicFrameLocks noGrp="1"/>
          </p:cNvGraphicFramePr>
          <p:nvPr>
            <p:extLst>
              <p:ext uri="{D42A27DB-BD31-4B8C-83A1-F6EECF244321}">
                <p14:modId xmlns:p14="http://schemas.microsoft.com/office/powerpoint/2010/main" val="4141851250"/>
              </p:ext>
            </p:extLst>
          </p:nvPr>
        </p:nvGraphicFramePr>
        <p:xfrm>
          <a:off x="381720" y="2572544"/>
          <a:ext cx="12169352" cy="5726399"/>
        </p:xfrm>
        <a:graphic>
          <a:graphicData uri="http://schemas.openxmlformats.org/drawingml/2006/table">
            <a:tbl>
              <a:tblPr firstRow="1" bandRow="1">
                <a:tableStyleId>{5940675A-B579-460E-94D1-54222C63F5DA}</a:tableStyleId>
              </a:tblPr>
              <a:tblGrid>
                <a:gridCol w="2232248"/>
                <a:gridCol w="4464496"/>
                <a:gridCol w="5472608"/>
              </a:tblGrid>
              <a:tr h="432048">
                <a:tc>
                  <a:txBody>
                    <a:bodyPr/>
                    <a:lstStyle/>
                    <a:p>
                      <a:endParaRPr lang="zh-CN" altLang="en-US" dirty="0"/>
                    </a:p>
                  </a:txBody>
                  <a:tcPr/>
                </a:tc>
                <a:tc>
                  <a:txBody>
                    <a:bodyPr/>
                    <a:lstStyle/>
                    <a:p>
                      <a:pPr algn="ctr"/>
                      <a:r>
                        <a:rPr lang="en-US" altLang="zh-CN" dirty="0" smtClean="0"/>
                        <a:t>HTTP-RPC</a:t>
                      </a:r>
                      <a:endParaRPr lang="zh-CN" altLang="en-US" dirty="0"/>
                    </a:p>
                  </a:txBody>
                  <a:tcPr/>
                </a:tc>
                <a:tc>
                  <a:txBody>
                    <a:bodyPr/>
                    <a:lstStyle/>
                    <a:p>
                      <a:pPr algn="ctr"/>
                      <a:r>
                        <a:rPr lang="en-US" altLang="zh-CN" dirty="0" smtClean="0"/>
                        <a:t>REST</a:t>
                      </a:r>
                      <a:endParaRPr lang="zh-CN" altLang="en-US" dirty="0"/>
                    </a:p>
                  </a:txBody>
                  <a:tcPr/>
                </a:tc>
              </a:tr>
              <a:tr h="432048">
                <a:tc>
                  <a:txBody>
                    <a:bodyPr/>
                    <a:lstStyle/>
                    <a:p>
                      <a:r>
                        <a:rPr lang="zh-CN" altLang="en-US" dirty="0" smtClean="0"/>
                        <a:t>协议</a:t>
                      </a:r>
                      <a:endParaRPr lang="zh-CN" altLang="en-US" dirty="0"/>
                    </a:p>
                  </a:txBody>
                  <a:tcPr/>
                </a:tc>
                <a:tc>
                  <a:txBody>
                    <a:bodyPr/>
                    <a:lstStyle/>
                    <a:p>
                      <a:r>
                        <a:rPr lang="en-US" altLang="zh-CN" dirty="0" smtClean="0"/>
                        <a:t>HTTP</a:t>
                      </a:r>
                      <a:r>
                        <a:rPr lang="zh-CN" altLang="en-US" dirty="0" smtClean="0"/>
                        <a:t>是传输协议</a:t>
                      </a:r>
                      <a:endParaRPr lang="zh-CN" altLang="en-US" dirty="0"/>
                    </a:p>
                  </a:txBody>
                  <a:tcPr/>
                </a:tc>
                <a:tc>
                  <a:txBody>
                    <a:bodyPr/>
                    <a:lstStyle/>
                    <a:p>
                      <a:r>
                        <a:rPr lang="en-US" altLang="zh-CN" dirty="0" smtClean="0"/>
                        <a:t>HTTP</a:t>
                      </a:r>
                      <a:r>
                        <a:rPr lang="zh-CN" altLang="en-US" dirty="0" smtClean="0"/>
                        <a:t>是转移协议</a:t>
                      </a:r>
                      <a:endParaRPr lang="zh-CN" altLang="en-US" dirty="0"/>
                    </a:p>
                  </a:txBody>
                  <a:tcPr/>
                </a:tc>
              </a:tr>
              <a:tr h="432048">
                <a:tc>
                  <a:txBody>
                    <a:bodyPr/>
                    <a:lstStyle/>
                    <a:p>
                      <a:r>
                        <a:rPr lang="en-US" altLang="zh-CN" dirty="0" smtClean="0"/>
                        <a:t>HTTP</a:t>
                      </a:r>
                      <a:r>
                        <a:rPr lang="zh-CN" altLang="en-US" dirty="0" smtClean="0"/>
                        <a:t>动词</a:t>
                      </a:r>
                      <a:endParaRPr lang="zh-CN" altLang="en-US" dirty="0"/>
                    </a:p>
                  </a:txBody>
                  <a:tcPr/>
                </a:tc>
                <a:tc>
                  <a:txBody>
                    <a:bodyPr/>
                    <a:lstStyle/>
                    <a:p>
                      <a:r>
                        <a:rPr lang="en-US" altLang="zh-CN" dirty="0" smtClean="0"/>
                        <a:t>GET/POST</a:t>
                      </a:r>
                      <a:endParaRPr lang="zh-CN" altLang="en-US" dirty="0"/>
                    </a:p>
                  </a:txBody>
                  <a:tcPr/>
                </a:tc>
                <a:tc>
                  <a:txBody>
                    <a:bodyPr/>
                    <a:lstStyle/>
                    <a:p>
                      <a:r>
                        <a:rPr lang="en-US" altLang="zh-CN" dirty="0" smtClean="0"/>
                        <a:t>GET/POST/PUT/DELETE</a:t>
                      </a:r>
                      <a:r>
                        <a:rPr lang="zh-CN" altLang="en-US" dirty="0" smtClean="0"/>
                        <a:t>/</a:t>
                      </a:r>
                      <a:r>
                        <a:rPr lang="en-US" altLang="zh-CN" dirty="0" smtClean="0"/>
                        <a:t>HEAD/PATCH/OPTIONS</a:t>
                      </a:r>
                      <a:endParaRPr lang="zh-CN" altLang="en-US" dirty="0"/>
                    </a:p>
                  </a:txBody>
                  <a:tcPr/>
                </a:tc>
              </a:tr>
              <a:tr h="432048">
                <a:tc>
                  <a:txBody>
                    <a:bodyPr/>
                    <a:lstStyle/>
                    <a:p>
                      <a:r>
                        <a:rPr lang="en-US" altLang="zh-CN" dirty="0" smtClean="0"/>
                        <a:t>HTTP</a:t>
                      </a:r>
                      <a:r>
                        <a:rPr lang="zh-CN" altLang="en-US" dirty="0" smtClean="0"/>
                        <a:t>缓存</a:t>
                      </a:r>
                      <a:endParaRPr lang="zh-CN" altLang="en-US" dirty="0"/>
                    </a:p>
                  </a:txBody>
                  <a:tcPr/>
                </a:tc>
                <a:tc>
                  <a:txBody>
                    <a:bodyPr/>
                    <a:lstStyle/>
                    <a:p>
                      <a:r>
                        <a:rPr lang="zh-CN" altLang="en-US" dirty="0" smtClean="0"/>
                        <a:t>不支持</a:t>
                      </a:r>
                      <a:endParaRPr lang="zh-CN" altLang="en-US" dirty="0"/>
                    </a:p>
                  </a:txBody>
                  <a:tcPr/>
                </a:tc>
                <a:tc>
                  <a:txBody>
                    <a:bodyPr/>
                    <a:lstStyle/>
                    <a:p>
                      <a:r>
                        <a:rPr lang="zh-CN" altLang="en-US" dirty="0" smtClean="0"/>
                        <a:t>支持</a:t>
                      </a:r>
                      <a:endParaRPr lang="zh-CN" altLang="en-US" dirty="0"/>
                    </a:p>
                  </a:txBody>
                  <a:tcPr/>
                </a:tc>
              </a:tr>
              <a:tr h="432048">
                <a:tc>
                  <a:txBody>
                    <a:bodyPr/>
                    <a:lstStyle/>
                    <a:p>
                      <a:r>
                        <a:rPr lang="zh-CN" altLang="en-US" dirty="0" smtClean="0"/>
                        <a:t>调用风格</a:t>
                      </a:r>
                      <a:r>
                        <a:rPr lang="zh-CN" altLang="zh-CN" dirty="0" smtClean="0"/>
                        <a:t>（</a:t>
                      </a:r>
                      <a:r>
                        <a:rPr lang="zh-CN" altLang="en-US" dirty="0" smtClean="0"/>
                        <a:t>简单模型）</a:t>
                      </a:r>
                      <a:endParaRPr lang="zh-CN" altLang="en-US" dirty="0"/>
                    </a:p>
                  </a:txBody>
                  <a:tcPr/>
                </a:tc>
                <a:tc>
                  <a:txBody>
                    <a:bodyPr/>
                    <a:lstStyle/>
                    <a:p>
                      <a:r>
                        <a:rPr lang="en-US" altLang="zh-CN" dirty="0" smtClean="0"/>
                        <a:t>POST </a:t>
                      </a:r>
                      <a:r>
                        <a:rPr lang="en-US" altLang="en-US" dirty="0" smtClean="0"/>
                        <a:t>/addItem</a:t>
                      </a:r>
                    </a:p>
                    <a:p>
                      <a:r>
                        <a:rPr lang="en-US" altLang="zh-CN" dirty="0" smtClean="0"/>
                        <a:t>POST</a:t>
                      </a:r>
                      <a:r>
                        <a:rPr lang="zh-CN" altLang="en-US" dirty="0" smtClean="0"/>
                        <a:t> </a:t>
                      </a:r>
                      <a:r>
                        <a:rPr lang="en-US" altLang="zh-CN" dirty="0" smtClean="0"/>
                        <a:t>/removeItem?itemId=123</a:t>
                      </a:r>
                    </a:p>
                    <a:p>
                      <a:r>
                        <a:rPr lang="en-US" altLang="zh-CN" dirty="0" smtClean="0"/>
                        <a:t>POST</a:t>
                      </a:r>
                      <a:r>
                        <a:rPr lang="zh-CN" altLang="en-US" dirty="0" smtClean="0"/>
                        <a:t> </a:t>
                      </a:r>
                      <a:r>
                        <a:rPr lang="en-US" altLang="zh-CN" dirty="0" smtClean="0"/>
                        <a:t>/modifyItem</a:t>
                      </a:r>
                    </a:p>
                    <a:p>
                      <a:r>
                        <a:rPr lang="en-US" altLang="zh-CN" dirty="0" smtClean="0"/>
                        <a:t>GET</a:t>
                      </a:r>
                      <a:r>
                        <a:rPr lang="zh-CN" altLang="en-US" dirty="0" smtClean="0"/>
                        <a:t>  </a:t>
                      </a:r>
                      <a:r>
                        <a:rPr lang="en-US" altLang="zh-CN" dirty="0" smtClean="0"/>
                        <a:t>/readItem?itemId=123</a:t>
                      </a:r>
                    </a:p>
                  </a:txBody>
                  <a:tcPr/>
                </a:tc>
                <a:tc>
                  <a:txBody>
                    <a:bodyPr/>
                    <a:lstStyle/>
                    <a:p>
                      <a:r>
                        <a:rPr lang="en-US" altLang="zh-CN" dirty="0" smtClean="0"/>
                        <a:t>POST</a:t>
                      </a:r>
                      <a:r>
                        <a:rPr lang="zh-CN" altLang="en-US" dirty="0" smtClean="0"/>
                        <a:t>   </a:t>
                      </a:r>
                      <a:r>
                        <a:rPr lang="en-US" altLang="zh-CN" dirty="0" smtClean="0"/>
                        <a:t>/items</a:t>
                      </a:r>
                    </a:p>
                    <a:p>
                      <a:r>
                        <a:rPr lang="en-US" altLang="zh-CN" dirty="0" smtClean="0"/>
                        <a:t>DELETE</a:t>
                      </a:r>
                      <a:r>
                        <a:rPr lang="zh-CN" altLang="en-US" dirty="0" smtClean="0"/>
                        <a:t> </a:t>
                      </a:r>
                      <a:r>
                        <a:rPr lang="en-US" altLang="zh-CN" dirty="0" smtClean="0"/>
                        <a:t>/items/123</a:t>
                      </a:r>
                    </a:p>
                    <a:p>
                      <a:r>
                        <a:rPr lang="en-US" altLang="zh-CN" dirty="0" smtClean="0"/>
                        <a:t>PUT</a:t>
                      </a:r>
                      <a:r>
                        <a:rPr lang="zh-CN" altLang="en-US" dirty="0" smtClean="0"/>
                        <a:t>    </a:t>
                      </a:r>
                      <a:r>
                        <a:rPr lang="en-US" altLang="zh-CN" dirty="0" smtClean="0"/>
                        <a:t>/items/123</a:t>
                      </a:r>
                    </a:p>
                    <a:p>
                      <a:r>
                        <a:rPr lang="en-US" altLang="zh-CN" dirty="0" smtClean="0"/>
                        <a:t>GET</a:t>
                      </a:r>
                      <a:r>
                        <a:rPr lang="zh-CN" altLang="en-US" dirty="0" smtClean="0"/>
                        <a:t>    </a:t>
                      </a:r>
                      <a:r>
                        <a:rPr lang="en-US" altLang="zh-CN" dirty="0" smtClean="0"/>
                        <a:t>/items/123</a:t>
                      </a:r>
                      <a:endParaRPr lang="zh-CN" altLang="en-US" dirty="0"/>
                    </a:p>
                  </a:txBody>
                  <a:tcPr/>
                </a:tc>
              </a:tr>
              <a:tr h="432048">
                <a:tc>
                  <a:txBody>
                    <a:bodyPr/>
                    <a:lstStyle/>
                    <a:p>
                      <a:r>
                        <a:rPr lang="zh-CN" altLang="en-US" dirty="0" smtClean="0"/>
                        <a:t>调用风格（复杂模型）</a:t>
                      </a:r>
                      <a:endParaRPr lang="zh-CN" altLang="en-US" dirty="0"/>
                    </a:p>
                  </a:txBody>
                  <a:tcPr/>
                </a:tc>
                <a:tc>
                  <a:txBody>
                    <a:bodyPr/>
                    <a:lstStyle/>
                    <a:p>
                      <a:r>
                        <a:rPr lang="en-US" altLang="zh-CN" dirty="0" smtClean="0"/>
                        <a:t>POST</a:t>
                      </a:r>
                      <a:r>
                        <a:rPr lang="zh-CN" altLang="en-US" dirty="0" smtClean="0"/>
                        <a:t> </a:t>
                      </a:r>
                      <a:r>
                        <a:rPr lang="en-US" altLang="zh-CN" dirty="0" smtClean="0"/>
                        <a:t>/sendMessageToRoom</a:t>
                      </a:r>
                    </a:p>
                    <a:p>
                      <a:r>
                        <a:rPr lang="zh-CN" altLang="zh-CN" dirty="0" smtClean="0"/>
                        <a:t>{</a:t>
                      </a:r>
                      <a:endParaRPr lang="en-US" altLang="zh-CN" dirty="0" smtClean="0"/>
                    </a:p>
                    <a:p>
                      <a:r>
                        <a:rPr lang="zh-CN" altLang="en-US" dirty="0" smtClean="0"/>
                        <a:t>  </a:t>
                      </a:r>
                      <a:r>
                        <a:rPr lang="en-US" altLang="zh-CN" dirty="0" smtClean="0"/>
                        <a:t>“roomId”:</a:t>
                      </a:r>
                      <a:r>
                        <a:rPr lang="zh-CN" altLang="en-US" dirty="0" smtClean="0"/>
                        <a:t> </a:t>
                      </a:r>
                      <a:r>
                        <a:rPr lang="en-US" altLang="zh-CN" dirty="0" smtClean="0"/>
                        <a:t>123,</a:t>
                      </a:r>
                    </a:p>
                    <a:p>
                      <a:r>
                        <a:rPr lang="zh-CN" altLang="en-US" dirty="0" smtClean="0"/>
                        <a:t>  </a:t>
                      </a:r>
                      <a:r>
                        <a:rPr lang="en-US" altLang="zh-CN" dirty="0" smtClean="0"/>
                        <a:t>“msgId”:</a:t>
                      </a:r>
                      <a:r>
                        <a:rPr lang="zh-CN" altLang="en-US" dirty="0" smtClean="0"/>
                        <a:t> </a:t>
                      </a:r>
                      <a:r>
                        <a:rPr lang="en-US" altLang="zh-CN" dirty="0" smtClean="0"/>
                        <a:t>456,</a:t>
                      </a:r>
                    </a:p>
                    <a:p>
                      <a:r>
                        <a:rPr lang="zh-CN" altLang="en-US" dirty="0" smtClean="0"/>
                        <a:t>  </a:t>
                      </a:r>
                      <a:r>
                        <a:rPr lang="en-US" altLang="zh-CN" dirty="0" smtClean="0"/>
                        <a:t>“message”:</a:t>
                      </a:r>
                      <a:r>
                        <a:rPr lang="zh-CN" altLang="en-US" dirty="0" smtClean="0"/>
                        <a:t> </a:t>
                      </a:r>
                      <a:r>
                        <a:rPr lang="en-US" altLang="zh-CN" dirty="0" smtClean="0"/>
                        <a:t>“hello”</a:t>
                      </a:r>
                    </a:p>
                    <a:p>
                      <a:r>
                        <a:rPr lang="en-US" altLang="zh-CN" dirty="0" smtClean="0"/>
                        <a:t>}</a:t>
                      </a:r>
                    </a:p>
                  </a:txBody>
                  <a:tcPr/>
                </a:tc>
                <a:tc>
                  <a:txBody>
                    <a:bodyPr/>
                    <a:lstStyle/>
                    <a:p>
                      <a:r>
                        <a:rPr lang="en-US" altLang="zh-CN" dirty="0" smtClean="0"/>
                        <a:t>PUT</a:t>
                      </a:r>
                      <a:r>
                        <a:rPr lang="zh-CN" altLang="en-US" dirty="0" smtClean="0"/>
                        <a:t> </a:t>
                      </a:r>
                      <a:r>
                        <a:rPr lang="en-US" altLang="zh-CN" dirty="0" smtClean="0"/>
                        <a:t>/rooms/123/messages/456</a:t>
                      </a:r>
                    </a:p>
                    <a:p>
                      <a:r>
                        <a:rPr lang="zh-CN" altLang="zh-CN" dirty="0" smtClean="0"/>
                        <a:t>{</a:t>
                      </a:r>
                      <a:endParaRPr lang="en-US" altLang="zh-CN" dirty="0" smtClean="0"/>
                    </a:p>
                    <a:p>
                      <a:r>
                        <a:rPr lang="zh-CN" altLang="zh-CN" dirty="0" smtClean="0"/>
                        <a:t> </a:t>
                      </a:r>
                      <a:r>
                        <a:rPr lang="zh-CN" altLang="en-US" dirty="0" smtClean="0"/>
                        <a:t> </a:t>
                      </a:r>
                      <a:r>
                        <a:rPr lang="zh-CN" altLang="zh-CN" dirty="0" smtClean="0"/>
                        <a:t> </a:t>
                      </a:r>
                      <a:r>
                        <a:rPr lang="zh-CN" altLang="en-US" dirty="0" smtClean="0"/>
                        <a:t>    </a:t>
                      </a:r>
                      <a:r>
                        <a:rPr lang="en-US" altLang="zh-CN" dirty="0" smtClean="0"/>
                        <a:t>“message”:</a:t>
                      </a:r>
                      <a:r>
                        <a:rPr lang="zh-CN" altLang="en-US" dirty="0" smtClean="0"/>
                        <a:t> </a:t>
                      </a:r>
                      <a:r>
                        <a:rPr lang="en-US" altLang="zh-CN" dirty="0" smtClean="0"/>
                        <a:t>“hello”</a:t>
                      </a:r>
                    </a:p>
                    <a:p>
                      <a:r>
                        <a:rPr lang="en-US" altLang="zh-CN" dirty="0" smtClean="0"/>
                        <a:t>}</a:t>
                      </a:r>
                      <a:endParaRPr lang="zh-CN" altLang="en-US" dirty="0"/>
                    </a:p>
                  </a:txBody>
                  <a:tcPr/>
                </a:tc>
              </a:tr>
              <a:tr h="432048">
                <a:tc>
                  <a:txBody>
                    <a:bodyPr/>
                    <a:lstStyle/>
                    <a:p>
                      <a:r>
                        <a:rPr lang="zh-CN" altLang="en-US" dirty="0" smtClean="0"/>
                        <a:t>接口设计</a:t>
                      </a:r>
                      <a:endParaRPr lang="zh-CN" altLang="en-US" dirty="0"/>
                    </a:p>
                  </a:txBody>
                  <a:tcPr/>
                </a:tc>
                <a:tc>
                  <a:txBody>
                    <a:bodyPr/>
                    <a:lstStyle/>
                    <a:p>
                      <a:r>
                        <a:rPr lang="zh-CN" altLang="en-US" dirty="0" smtClean="0"/>
                        <a:t>较容易</a:t>
                      </a:r>
                      <a:endParaRPr lang="zh-CN" altLang="en-US" dirty="0"/>
                    </a:p>
                  </a:txBody>
                  <a:tcPr/>
                </a:tc>
                <a:tc>
                  <a:txBody>
                    <a:bodyPr/>
                    <a:lstStyle/>
                    <a:p>
                      <a:r>
                        <a:rPr lang="zh-CN" altLang="en-US" dirty="0" smtClean="0"/>
                        <a:t>较困难</a:t>
                      </a:r>
                      <a:endParaRPr lang="zh-CN" altLang="en-US" dirty="0"/>
                    </a:p>
                  </a:txBody>
                  <a:tcPr/>
                </a:tc>
              </a:tr>
              <a:tr h="432048">
                <a:tc>
                  <a:txBody>
                    <a:bodyPr/>
                    <a:lstStyle/>
                    <a:p>
                      <a:r>
                        <a:rPr lang="zh-CN" altLang="en-US" dirty="0" smtClean="0"/>
                        <a:t>适用场景</a:t>
                      </a:r>
                      <a:endParaRPr lang="zh-CN" altLang="en-US" dirty="0"/>
                    </a:p>
                  </a:txBody>
                  <a:tcPr/>
                </a:tc>
                <a:tc>
                  <a:txBody>
                    <a:bodyPr/>
                    <a:lstStyle/>
                    <a:p>
                      <a:r>
                        <a:rPr lang="zh-CN" altLang="en-US" dirty="0" smtClean="0"/>
                        <a:t>面向</a:t>
                      </a:r>
                      <a:r>
                        <a:rPr lang="en-US" altLang="zh-CN" dirty="0" smtClean="0"/>
                        <a:t>actions/procedures/commands</a:t>
                      </a:r>
                      <a:r>
                        <a:rPr lang="zh-CN" altLang="en-US" dirty="0" smtClean="0"/>
                        <a:t>的系统，业务逻辑固定，变化非常少</a:t>
                      </a:r>
                      <a:endParaRPr lang="zh-CN" altLang="en-US" dirty="0"/>
                    </a:p>
                  </a:txBody>
                  <a:tcPr/>
                </a:tc>
                <a:tc>
                  <a:txBody>
                    <a:bodyPr/>
                    <a:lstStyle/>
                    <a:p>
                      <a:r>
                        <a:rPr lang="zh-CN" altLang="en-US" dirty="0" smtClean="0"/>
                        <a:t>面向</a:t>
                      </a:r>
                      <a:r>
                        <a:rPr lang="en-US" altLang="zh-CN" dirty="0" smtClean="0"/>
                        <a:t>models/resources/entities</a:t>
                      </a:r>
                      <a:r>
                        <a:rPr lang="zh-CN" altLang="en-US" dirty="0" smtClean="0"/>
                        <a:t>的系统，业务逻辑变化非常频繁，必须实现松耦合</a:t>
                      </a:r>
                      <a:endParaRPr lang="zh-CN" altLang="en-US" dirty="0"/>
                    </a:p>
                  </a:txBody>
                  <a:tcPr/>
                </a:tc>
              </a:tr>
            </a:tbl>
          </a:graphicData>
        </a:graphic>
      </p:graphicFrame>
    </p:spTree>
    <p:extLst>
      <p:ext uri="{BB962C8B-B14F-4D97-AF65-F5344CB8AC3E}">
        <p14:creationId xmlns:p14="http://schemas.microsoft.com/office/powerpoint/2010/main" val="1021791855"/>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a:lstStyle/>
          <a:p>
            <a:pPr>
              <a:defRPr/>
            </a:pPr>
            <a:r>
              <a:rPr kumimoji="0" lang="x-none" altLang="zh-CN" dirty="0" smtClean="0"/>
              <a:t>Who</a:t>
            </a:r>
            <a:r>
              <a:rPr kumimoji="0" lang="zh-CN" altLang="en-US" dirty="0" smtClean="0"/>
              <a:t> </a:t>
            </a:r>
            <a:r>
              <a:rPr kumimoji="0" lang="en-US" altLang="zh-CN" dirty="0" smtClean="0"/>
              <a:t>RESTful</a:t>
            </a:r>
            <a:r>
              <a:rPr kumimoji="0" lang="zh-CN" altLang="en-US" dirty="0" smtClean="0"/>
              <a:t>?</a:t>
            </a:r>
            <a:endParaRPr kumimoji="0" lang="en-US" altLang="zh-CN" dirty="0" smtClean="0"/>
          </a:p>
        </p:txBody>
      </p:sp>
    </p:spTree>
    <p:extLst>
      <p:ext uri="{BB962C8B-B14F-4D97-AF65-F5344CB8AC3E}">
        <p14:creationId xmlns:p14="http://schemas.microsoft.com/office/powerpoint/2010/main" val="35589169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0x20 Github.com</a:t>
            </a:r>
          </a:p>
        </p:txBody>
      </p:sp>
      <p:graphicFrame>
        <p:nvGraphicFramePr>
          <p:cNvPr id="2" name="表格 1"/>
          <p:cNvGraphicFramePr>
            <a:graphicFrameLocks noGrp="1"/>
          </p:cNvGraphicFramePr>
          <p:nvPr>
            <p:extLst>
              <p:ext uri="{D42A27DB-BD31-4B8C-83A1-F6EECF244321}">
                <p14:modId xmlns:p14="http://schemas.microsoft.com/office/powerpoint/2010/main" val="1776317084"/>
              </p:ext>
            </p:extLst>
          </p:nvPr>
        </p:nvGraphicFramePr>
        <p:xfrm>
          <a:off x="525736" y="2212504"/>
          <a:ext cx="12025336" cy="7371831"/>
        </p:xfrm>
        <a:graphic>
          <a:graphicData uri="http://schemas.openxmlformats.org/drawingml/2006/table">
            <a:tbl>
              <a:tblPr firstRow="1" bandRow="1">
                <a:tableStyleId>{5940675A-B579-460E-94D1-54222C63F5DA}</a:tableStyleId>
              </a:tblPr>
              <a:tblGrid>
                <a:gridCol w="2448272"/>
                <a:gridCol w="9577064"/>
              </a:tblGrid>
              <a:tr h="532859">
                <a:tc>
                  <a:txBody>
                    <a:bodyPr/>
                    <a:lstStyle/>
                    <a:p>
                      <a:r>
                        <a:rPr lang="zh-CN" altLang="en-US" dirty="0" smtClean="0"/>
                        <a:t>版本号</a:t>
                      </a:r>
                      <a:endParaRPr lang="zh-CN" altLang="en-US" dirty="0"/>
                    </a:p>
                  </a:txBody>
                  <a:tcPr/>
                </a:tc>
                <a:tc>
                  <a:txBody>
                    <a:bodyPr/>
                    <a:lstStyle/>
                    <a:p>
                      <a:r>
                        <a:rPr kumimoji="0" lang="en-US" altLang="zh-CN" sz="1800" dirty="0" smtClean="0"/>
                        <a:t>Accept:</a:t>
                      </a:r>
                      <a:r>
                        <a:rPr kumimoji="0" lang="zh-CN" altLang="en-US" sz="1800" dirty="0" smtClean="0"/>
                        <a:t> </a:t>
                      </a:r>
                      <a:r>
                        <a:rPr kumimoji="0" lang="en-US" altLang="zh-CN" sz="1800" dirty="0" smtClean="0"/>
                        <a:t>application/vnd.github.v3+json</a:t>
                      </a:r>
                      <a:endParaRPr lang="zh-CN" altLang="en-US" dirty="0"/>
                    </a:p>
                  </a:txBody>
                  <a:tcPr/>
                </a:tc>
              </a:tr>
              <a:tr h="532859">
                <a:tc>
                  <a:txBody>
                    <a:bodyPr/>
                    <a:lstStyle/>
                    <a:p>
                      <a:r>
                        <a:rPr lang="zh-CN" altLang="en-US" dirty="0" smtClean="0"/>
                        <a:t>协议</a:t>
                      </a:r>
                      <a:endParaRPr lang="zh-CN" altLang="en-US" dirty="0"/>
                    </a:p>
                  </a:txBody>
                  <a:tcPr/>
                </a:tc>
                <a:tc>
                  <a:txBody>
                    <a:bodyPr/>
                    <a:lstStyle/>
                    <a:p>
                      <a:r>
                        <a:rPr lang="en-US" altLang="zh-CN" dirty="0" smtClean="0"/>
                        <a:t>HTTPs</a:t>
                      </a:r>
                      <a:endParaRPr lang="zh-CN" altLang="en-US" dirty="0"/>
                    </a:p>
                  </a:txBody>
                  <a:tcPr/>
                </a:tc>
              </a:tr>
              <a:tr h="532859">
                <a:tc>
                  <a:txBody>
                    <a:bodyPr/>
                    <a:lstStyle/>
                    <a:p>
                      <a:r>
                        <a:rPr lang="zh-CN" altLang="en-US" dirty="0" smtClean="0"/>
                        <a:t>域名</a:t>
                      </a:r>
                      <a:endParaRPr lang="zh-CN" altLang="en-US" dirty="0"/>
                    </a:p>
                  </a:txBody>
                  <a:tcPr/>
                </a:tc>
                <a:tc>
                  <a:txBody>
                    <a:bodyPr/>
                    <a:lstStyle/>
                    <a:p>
                      <a:r>
                        <a:rPr lang="en-US" altLang="zh-CN" dirty="0" smtClean="0"/>
                        <a:t>api.github.com</a:t>
                      </a:r>
                      <a:endParaRPr lang="zh-CN" altLang="en-US" dirty="0"/>
                    </a:p>
                  </a:txBody>
                  <a:tcPr/>
                </a:tc>
              </a:tr>
              <a:tr h="532859">
                <a:tc>
                  <a:txBody>
                    <a:bodyPr/>
                    <a:lstStyle/>
                    <a:p>
                      <a:r>
                        <a:rPr lang="zh-CN" altLang="en-US" dirty="0" smtClean="0"/>
                        <a:t>数据格式</a:t>
                      </a:r>
                      <a:endParaRPr lang="zh-CN" altLang="en-US" dirty="0"/>
                    </a:p>
                  </a:txBody>
                  <a:tcPr/>
                </a:tc>
                <a:tc>
                  <a:txBody>
                    <a:bodyPr/>
                    <a:lstStyle/>
                    <a:p>
                      <a:r>
                        <a:rPr lang="en-US" altLang="zh-CN" dirty="0" smtClean="0"/>
                        <a:t>JSON</a:t>
                      </a:r>
                      <a:endParaRPr lang="zh-CN" altLang="en-US" dirty="0"/>
                    </a:p>
                  </a:txBody>
                  <a:tcPr/>
                </a:tc>
              </a:tr>
              <a:tr h="532859">
                <a:tc>
                  <a:txBody>
                    <a:bodyPr/>
                    <a:lstStyle/>
                    <a:p>
                      <a:r>
                        <a:rPr lang="zh-CN" altLang="en-US" dirty="0" smtClean="0"/>
                        <a:t>资源表述</a:t>
                      </a:r>
                      <a:endParaRPr lang="zh-CN" altLang="en-US" dirty="0"/>
                    </a:p>
                  </a:txBody>
                  <a:tcPr/>
                </a:tc>
                <a:tc>
                  <a:txBody>
                    <a:bodyPr/>
                    <a:lstStyle/>
                    <a:p>
                      <a:r>
                        <a:rPr lang="zh-CN" altLang="en-US" dirty="0" smtClean="0"/>
                        <a:t>当获取资源集合时，只返回每个资源的概要表述；只当获取特定资源，才返回资源的详细表述</a:t>
                      </a:r>
                      <a:endParaRPr lang="zh-CN" altLang="en-US" dirty="0"/>
                    </a:p>
                  </a:txBody>
                  <a:tcPr/>
                </a:tc>
              </a:tr>
              <a:tr h="532859">
                <a:tc>
                  <a:txBody>
                    <a:bodyPr/>
                    <a:lstStyle/>
                    <a:p>
                      <a:r>
                        <a:rPr lang="zh-CN" altLang="en-US" dirty="0" smtClean="0"/>
                        <a:t>根入口</a:t>
                      </a:r>
                      <a:r>
                        <a:rPr lang="zh-CN" altLang="zh-CN" dirty="0" smtClean="0"/>
                        <a:t>（</a:t>
                      </a:r>
                      <a:r>
                        <a:rPr lang="en-US" altLang="zh-CN" dirty="0" smtClean="0"/>
                        <a:t>HATEOAS</a:t>
                      </a:r>
                      <a:r>
                        <a:rPr lang="zh-CN" altLang="en-US" dirty="0" smtClean="0"/>
                        <a:t>）</a:t>
                      </a:r>
                      <a:endParaRPr lang="zh-CN" altLang="en-US" dirty="0"/>
                    </a:p>
                  </a:txBody>
                  <a:tcPr/>
                </a:tc>
                <a:tc>
                  <a:txBody>
                    <a:bodyPr/>
                    <a:lstStyle/>
                    <a:p>
                      <a:r>
                        <a:rPr lang="en-US" altLang="zh-CN" dirty="0" smtClean="0"/>
                        <a:t>https://api.github.com</a:t>
                      </a:r>
                      <a:endParaRPr lang="zh-CN" altLang="en-US" dirty="0"/>
                    </a:p>
                  </a:txBody>
                  <a:tcPr/>
                </a:tc>
              </a:tr>
              <a:tr h="532859">
                <a:tc>
                  <a:txBody>
                    <a:bodyPr/>
                    <a:lstStyle/>
                    <a:p>
                      <a:r>
                        <a:rPr lang="zh-CN" altLang="en-US" dirty="0" smtClean="0"/>
                        <a:t>错误处理</a:t>
                      </a:r>
                      <a:endParaRPr lang="zh-CN" altLang="en-US" dirty="0"/>
                    </a:p>
                  </a:txBody>
                  <a:tcPr/>
                </a:tc>
                <a:tc>
                  <a:txBody>
                    <a:bodyPr/>
                    <a:lstStyle/>
                    <a:p>
                      <a:r>
                        <a:rPr lang="en-US" altLang="zh-CN" dirty="0" smtClean="0"/>
                        <a:t>HTTP/1.1</a:t>
                      </a:r>
                      <a:r>
                        <a:rPr lang="zh-CN" altLang="en-US" dirty="0" smtClean="0"/>
                        <a:t> </a:t>
                      </a:r>
                      <a:r>
                        <a:rPr lang="en-US" altLang="zh-CN" dirty="0" smtClean="0"/>
                        <a:t>4xx</a:t>
                      </a:r>
                      <a:endParaRPr lang="zh-CN" altLang="en-US" dirty="0" smtClean="0"/>
                    </a:p>
                    <a:p>
                      <a:r>
                        <a:rPr lang="zh-CN" altLang="en-US" dirty="0" smtClean="0"/>
                        <a:t>{</a:t>
                      </a:r>
                      <a:r>
                        <a:rPr lang="en-US" altLang="zh-CN" dirty="0" smtClean="0"/>
                        <a:t>“message”:</a:t>
                      </a:r>
                      <a:r>
                        <a:rPr lang="zh-CN" altLang="en-US" dirty="0" smtClean="0"/>
                        <a:t> </a:t>
                      </a:r>
                      <a:r>
                        <a:rPr lang="en-US" altLang="zh-CN" dirty="0" smtClean="0"/>
                        <a:t>“prompt</a:t>
                      </a:r>
                      <a:r>
                        <a:rPr lang="zh-CN" altLang="en-US" dirty="0" smtClean="0"/>
                        <a:t> </a:t>
                      </a:r>
                      <a:r>
                        <a:rPr lang="en-US" altLang="zh-CN" dirty="0" smtClean="0"/>
                        <a:t>message”,</a:t>
                      </a:r>
                      <a:r>
                        <a:rPr lang="zh-CN" altLang="en-US" dirty="0" smtClean="0"/>
                        <a:t> </a:t>
                      </a:r>
                      <a:r>
                        <a:rPr lang="en-US" altLang="zh-CN" dirty="0" smtClean="0"/>
                        <a:t>“errors”:</a:t>
                      </a:r>
                      <a:r>
                        <a:rPr lang="zh-CN" altLang="en-US" dirty="0" smtClean="0"/>
                        <a:t> </a:t>
                      </a:r>
                      <a:r>
                        <a:rPr lang="en-US" altLang="zh-CN" dirty="0" smtClean="0"/>
                        <a:t>[]}</a:t>
                      </a:r>
                      <a:endParaRPr lang="zh-CN" altLang="en-US" dirty="0"/>
                    </a:p>
                  </a:txBody>
                  <a:tcPr/>
                </a:tc>
              </a:tr>
              <a:tr h="532859">
                <a:tc>
                  <a:txBody>
                    <a:bodyPr/>
                    <a:lstStyle/>
                    <a:p>
                      <a:r>
                        <a:rPr lang="en-US" altLang="zh-CN" dirty="0" smtClean="0"/>
                        <a:t>HTTP</a:t>
                      </a:r>
                      <a:r>
                        <a:rPr lang="zh-CN" altLang="en-US" dirty="0" smtClean="0"/>
                        <a:t>动词</a:t>
                      </a:r>
                      <a:endParaRPr lang="zh-CN" altLang="en-US" dirty="0"/>
                    </a:p>
                  </a:txBody>
                  <a:tcPr/>
                </a:tc>
                <a:tc>
                  <a:txBody>
                    <a:bodyPr/>
                    <a:lstStyle/>
                    <a:p>
                      <a:r>
                        <a:rPr lang="en-US" altLang="zh-CN" dirty="0" smtClean="0"/>
                        <a:t>HEAD/GET/POST/PUT/DELETE/PATCH</a:t>
                      </a:r>
                      <a:endParaRPr lang="zh-CN" altLang="en-US" dirty="0"/>
                    </a:p>
                  </a:txBody>
                  <a:tcPr/>
                </a:tc>
              </a:tr>
              <a:tr h="532859">
                <a:tc>
                  <a:txBody>
                    <a:bodyPr/>
                    <a:lstStyle/>
                    <a:p>
                      <a:r>
                        <a:rPr lang="zh-CN" altLang="en-US" dirty="0" smtClean="0"/>
                        <a:t>认证</a:t>
                      </a:r>
                      <a:endParaRPr lang="zh-CN" altLang="en-US" dirty="0"/>
                    </a:p>
                  </a:txBody>
                  <a:tcPr/>
                </a:tc>
                <a:tc>
                  <a:txBody>
                    <a:bodyPr/>
                    <a:lstStyle/>
                    <a:p>
                      <a:pPr marL="285750" indent="-285750">
                        <a:buFont typeface="Arial"/>
                        <a:buChar char="•"/>
                      </a:pPr>
                      <a:r>
                        <a:rPr lang="en-US" altLang="zh-CN" dirty="0" smtClean="0"/>
                        <a:t>Authorization: Basic DIGEST</a:t>
                      </a:r>
                    </a:p>
                    <a:p>
                      <a:pPr marL="285750" indent="-285750">
                        <a:buFont typeface="Arial"/>
                        <a:buChar char="•"/>
                      </a:pPr>
                      <a:r>
                        <a:rPr lang="en-US" altLang="zh-CN" dirty="0" smtClean="0"/>
                        <a:t>Authorization: token</a:t>
                      </a:r>
                      <a:r>
                        <a:rPr lang="zh-CN" altLang="en-US" dirty="0" smtClean="0"/>
                        <a:t> </a:t>
                      </a:r>
                      <a:r>
                        <a:rPr lang="en-US" altLang="zh-CN" dirty="0" smtClean="0"/>
                        <a:t>OAUTH-TOKEN</a:t>
                      </a:r>
                    </a:p>
                    <a:p>
                      <a:pPr marL="285750" indent="-285750">
                        <a:buFont typeface="Arial"/>
                        <a:buChar char="•"/>
                      </a:pPr>
                      <a:r>
                        <a:rPr lang="en-US" altLang="zh-CN" dirty="0" smtClean="0"/>
                        <a:t>curl</a:t>
                      </a:r>
                      <a:r>
                        <a:rPr lang="zh-CN" altLang="en-US" dirty="0" smtClean="0"/>
                        <a:t> </a:t>
                      </a:r>
                      <a:r>
                        <a:rPr lang="en-US" altLang="zh-CN" dirty="0" smtClean="0"/>
                        <a:t>https://api.github.com/?access_token=OAUTH-TOKEN</a:t>
                      </a:r>
                      <a:endParaRPr lang="zh-CN" altLang="en-US" dirty="0"/>
                    </a:p>
                  </a:txBody>
                  <a:tcPr/>
                </a:tc>
              </a:tr>
              <a:tr h="532859">
                <a:tc>
                  <a:txBody>
                    <a:bodyPr/>
                    <a:lstStyle/>
                    <a:p>
                      <a:r>
                        <a:rPr lang="zh-CN" altLang="en-US" dirty="0" smtClean="0"/>
                        <a:t>分页</a:t>
                      </a:r>
                      <a:r>
                        <a:rPr lang="zh-CN" altLang="zh-CN" dirty="0" smtClean="0"/>
                        <a:t>（</a:t>
                      </a:r>
                      <a:r>
                        <a:rPr lang="en-US" altLang="zh-CN" dirty="0" smtClean="0"/>
                        <a:t>Link</a:t>
                      </a:r>
                      <a:r>
                        <a:rPr lang="zh-CN" altLang="en-US" dirty="0" smtClean="0"/>
                        <a:t> </a:t>
                      </a:r>
                      <a:r>
                        <a:rPr lang="en-US" altLang="zh-CN" dirty="0" smtClean="0"/>
                        <a:t>Header</a:t>
                      </a:r>
                      <a:r>
                        <a:rPr lang="zh-CN" altLang="en-US" dirty="0" smtClean="0"/>
                        <a:t>）</a:t>
                      </a:r>
                      <a:endParaRPr lang="zh-CN" altLang="en-US" dirty="0"/>
                    </a:p>
                  </a:txBody>
                  <a:tcPr/>
                </a:tc>
                <a:tc>
                  <a:txBody>
                    <a:bodyPr/>
                    <a:lstStyle/>
                    <a:p>
                      <a:pPr marL="0" indent="0">
                        <a:buFont typeface="Arial"/>
                        <a:buNone/>
                      </a:pPr>
                      <a:r>
                        <a:rPr lang="en-US" altLang="zh-CN" dirty="0" smtClean="0"/>
                        <a:t>Link: &lt;https://api.github.com/user/repos?page=3&amp;per_page=100&gt;; rel="next”</a:t>
                      </a:r>
                    </a:p>
                  </a:txBody>
                  <a:tcPr/>
                </a:tc>
              </a:tr>
              <a:tr h="532859">
                <a:tc>
                  <a:txBody>
                    <a:bodyPr/>
                    <a:lstStyle/>
                    <a:p>
                      <a:r>
                        <a:rPr lang="zh-CN" altLang="en-US" dirty="0" smtClean="0"/>
                        <a:t>限流</a:t>
                      </a:r>
                      <a:endParaRPr lang="zh-CN" altLang="en-US" dirty="0"/>
                    </a:p>
                  </a:txBody>
                  <a:tcPr/>
                </a:tc>
                <a:tc>
                  <a:txBody>
                    <a:bodyPr/>
                    <a:lstStyle/>
                    <a:p>
                      <a:pPr marL="0" indent="0">
                        <a:buFont typeface="Arial"/>
                        <a:buNone/>
                      </a:pPr>
                      <a:r>
                        <a:rPr lang="en-US" altLang="zh-CN" dirty="0" smtClean="0"/>
                        <a:t>X-RateLimit-Limit: 60</a:t>
                      </a:r>
                    </a:p>
                    <a:p>
                      <a:pPr marL="0" indent="0">
                        <a:buFont typeface="Arial"/>
                        <a:buNone/>
                      </a:pPr>
                      <a:r>
                        <a:rPr lang="en-US" altLang="zh-CN" dirty="0" smtClean="0"/>
                        <a:t>X-RateLimit-Remaining: 56</a:t>
                      </a:r>
                    </a:p>
                    <a:p>
                      <a:pPr marL="0" indent="0">
                        <a:buFont typeface="Arial"/>
                        <a:buNone/>
                      </a:pPr>
                      <a:r>
                        <a:rPr lang="en-US" altLang="zh-CN" dirty="0" smtClean="0"/>
                        <a:t>X-RateLimit-Reset: 1372700873</a:t>
                      </a:r>
                    </a:p>
                  </a:txBody>
                  <a:tcPr/>
                </a:tc>
              </a:tr>
              <a:tr h="532859">
                <a:tc>
                  <a:txBody>
                    <a:bodyPr/>
                    <a:lstStyle/>
                    <a:p>
                      <a:r>
                        <a:rPr lang="en-US" altLang="zh-CN" dirty="0" smtClean="0"/>
                        <a:t>Cache</a:t>
                      </a:r>
                      <a:endParaRPr lang="zh-CN" altLang="en-US" dirty="0"/>
                    </a:p>
                  </a:txBody>
                  <a:tcPr/>
                </a:tc>
                <a:tc>
                  <a:txBody>
                    <a:bodyPr/>
                    <a:lstStyle/>
                    <a:p>
                      <a:pPr marL="0" indent="0">
                        <a:buFont typeface="Arial"/>
                        <a:buNone/>
                      </a:pPr>
                      <a:r>
                        <a:rPr lang="zh-CN" altLang="en-US" dirty="0" smtClean="0"/>
                        <a:t>大部分响应</a:t>
                      </a:r>
                      <a:r>
                        <a:rPr lang="en-US" altLang="zh-CN" dirty="0" smtClean="0"/>
                        <a:t>header</a:t>
                      </a:r>
                      <a:r>
                        <a:rPr lang="zh-CN" altLang="en-US" dirty="0" smtClean="0"/>
                        <a:t>包含</a:t>
                      </a:r>
                      <a:r>
                        <a:rPr lang="en-US" altLang="zh-CN" dirty="0" smtClean="0"/>
                        <a:t>Etag</a:t>
                      </a:r>
                      <a:r>
                        <a:rPr lang="zh-CN" altLang="en-US" dirty="0" smtClean="0"/>
                        <a:t>和</a:t>
                      </a:r>
                      <a:r>
                        <a:rPr lang="en-US" altLang="zh-CN" dirty="0" smtClean="0"/>
                        <a:t>Last-Modified</a:t>
                      </a:r>
                    </a:p>
                  </a:txBody>
                  <a:tcPr/>
                </a:tc>
              </a:tr>
            </a:tbl>
          </a:graphicData>
        </a:graphic>
      </p:graphicFrame>
    </p:spTree>
    <p:extLst>
      <p:ext uri="{BB962C8B-B14F-4D97-AF65-F5344CB8AC3E}">
        <p14:creationId xmlns:p14="http://schemas.microsoft.com/office/powerpoint/2010/main" val="7634470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0x21</a:t>
            </a:r>
            <a:r>
              <a:rPr kumimoji="0" lang="zh-CN" altLang="en-US" dirty="0" smtClean="0"/>
              <a:t> </a:t>
            </a:r>
            <a:r>
              <a:rPr kumimoji="0" lang="en-US" altLang="zh-CN" dirty="0" smtClean="0"/>
              <a:t>Parse.com</a:t>
            </a:r>
          </a:p>
        </p:txBody>
      </p:sp>
      <p:graphicFrame>
        <p:nvGraphicFramePr>
          <p:cNvPr id="2" name="表格 1"/>
          <p:cNvGraphicFramePr>
            <a:graphicFrameLocks noGrp="1"/>
          </p:cNvGraphicFramePr>
          <p:nvPr>
            <p:extLst>
              <p:ext uri="{D42A27DB-BD31-4B8C-83A1-F6EECF244321}">
                <p14:modId xmlns:p14="http://schemas.microsoft.com/office/powerpoint/2010/main" val="4058030785"/>
              </p:ext>
            </p:extLst>
          </p:nvPr>
        </p:nvGraphicFramePr>
        <p:xfrm>
          <a:off x="1461840" y="2572544"/>
          <a:ext cx="9865096" cy="3720410"/>
        </p:xfrm>
        <a:graphic>
          <a:graphicData uri="http://schemas.openxmlformats.org/drawingml/2006/table">
            <a:tbl>
              <a:tblPr firstRow="1" bandRow="1">
                <a:tableStyleId>{5940675A-B579-460E-94D1-54222C63F5DA}</a:tableStyleId>
              </a:tblPr>
              <a:tblGrid>
                <a:gridCol w="5256584"/>
                <a:gridCol w="1584176"/>
                <a:gridCol w="3024336"/>
              </a:tblGrid>
              <a:tr h="372041">
                <a:tc>
                  <a:txBody>
                    <a:bodyPr/>
                    <a:lstStyle/>
                    <a:p>
                      <a:r>
                        <a:rPr lang="en-US" altLang="zh-CN" dirty="0" smtClean="0"/>
                        <a:t>URL</a:t>
                      </a:r>
                      <a:endParaRPr lang="zh-CN" altLang="en-US" dirty="0"/>
                    </a:p>
                  </a:txBody>
                  <a:tcPr/>
                </a:tc>
                <a:tc>
                  <a:txBody>
                    <a:bodyPr/>
                    <a:lstStyle/>
                    <a:p>
                      <a:r>
                        <a:rPr lang="en-US" altLang="zh-CN" dirty="0" smtClean="0"/>
                        <a:t>HTTP</a:t>
                      </a:r>
                      <a:r>
                        <a:rPr lang="zh-CN" altLang="en-US" dirty="0" smtClean="0"/>
                        <a:t>动词</a:t>
                      </a:r>
                      <a:endParaRPr lang="zh-CN" altLang="en-US" dirty="0"/>
                    </a:p>
                  </a:txBody>
                  <a:tcPr/>
                </a:tc>
                <a:tc>
                  <a:txBody>
                    <a:bodyPr/>
                    <a:lstStyle/>
                    <a:p>
                      <a:r>
                        <a:rPr lang="zh-CN" altLang="en-US" dirty="0" smtClean="0"/>
                        <a:t>功能</a:t>
                      </a:r>
                      <a:endParaRPr lang="zh-CN" altLang="en-US" dirty="0"/>
                    </a:p>
                  </a:txBody>
                  <a:tcPr/>
                </a:tc>
              </a:tr>
              <a:tr h="372041">
                <a:tc>
                  <a:txBody>
                    <a:bodyPr/>
                    <a:lstStyle/>
                    <a:p>
                      <a:r>
                        <a:rPr lang="zh-CN" altLang="en-US" dirty="0" smtClean="0"/>
                        <a:t>/</a:t>
                      </a:r>
                      <a:r>
                        <a:rPr lang="en-US" altLang="zh-CN" dirty="0" smtClean="0"/>
                        <a:t>users</a:t>
                      </a:r>
                      <a:endParaRPr lang="zh-CN" altLang="en-US" dirty="0"/>
                    </a:p>
                  </a:txBody>
                  <a:tcPr/>
                </a:tc>
                <a:tc>
                  <a:txBody>
                    <a:bodyPr/>
                    <a:lstStyle/>
                    <a:p>
                      <a:r>
                        <a:rPr lang="en-US" altLang="zh-CN" dirty="0" smtClean="0"/>
                        <a:t>POST</a:t>
                      </a:r>
                      <a:endParaRPr lang="zh-CN" altLang="en-US" dirty="0"/>
                    </a:p>
                  </a:txBody>
                  <a:tcPr/>
                </a:tc>
                <a:tc>
                  <a:txBody>
                    <a:bodyPr/>
                    <a:lstStyle/>
                    <a:p>
                      <a:r>
                        <a:rPr lang="zh-CN" altLang="en-US" dirty="0" smtClean="0"/>
                        <a:t>注册</a:t>
                      </a:r>
                      <a:endParaRPr lang="zh-CN" altLang="en-US" dirty="0"/>
                    </a:p>
                  </a:txBody>
                  <a:tcPr/>
                </a:tc>
              </a:tr>
              <a:tr h="372041">
                <a:tc>
                  <a:txBody>
                    <a:bodyPr/>
                    <a:lstStyle/>
                    <a:p>
                      <a:r>
                        <a:rPr lang="en-US" altLang="zh-CN" dirty="0" smtClean="0"/>
                        <a:t>/login?username=alice&amp;password=123</a:t>
                      </a:r>
                      <a:endParaRPr lang="zh-CN" altLang="en-US" dirty="0"/>
                    </a:p>
                  </a:txBody>
                  <a:tcPr/>
                </a:tc>
                <a:tc>
                  <a:txBody>
                    <a:bodyPr/>
                    <a:lstStyle/>
                    <a:p>
                      <a:r>
                        <a:rPr lang="en-US" altLang="zh-CN" dirty="0" smtClean="0"/>
                        <a:t>GET</a:t>
                      </a:r>
                      <a:endParaRPr lang="zh-CN" altLang="en-US" dirty="0"/>
                    </a:p>
                  </a:txBody>
                  <a:tcPr/>
                </a:tc>
                <a:tc>
                  <a:txBody>
                    <a:bodyPr/>
                    <a:lstStyle/>
                    <a:p>
                      <a:r>
                        <a:rPr lang="zh-CN" altLang="en-US" dirty="0" smtClean="0"/>
                        <a:t>登录</a:t>
                      </a:r>
                      <a:endParaRPr lang="zh-CN" altLang="en-US" dirty="0"/>
                    </a:p>
                  </a:txBody>
                  <a:tcPr/>
                </a:tc>
              </a:tr>
              <a:tr h="372041">
                <a:tc>
                  <a:txBody>
                    <a:bodyPr/>
                    <a:lstStyle/>
                    <a:p>
                      <a:r>
                        <a:rPr lang="zh-CN" altLang="en-US" dirty="0" smtClean="0"/>
                        <a:t>、</a:t>
                      </a:r>
                      <a:r>
                        <a:rPr lang="en-US" altLang="zh-CN" dirty="0" smtClean="0"/>
                        <a:t>/logout</a:t>
                      </a:r>
                      <a:endParaRPr lang="zh-CN" altLang="en-US" dirty="0"/>
                    </a:p>
                  </a:txBody>
                  <a:tcPr/>
                </a:tc>
                <a:tc>
                  <a:txBody>
                    <a:bodyPr/>
                    <a:lstStyle/>
                    <a:p>
                      <a:r>
                        <a:rPr lang="en-US" altLang="zh-CN" dirty="0" smtClean="0"/>
                        <a:t>POST</a:t>
                      </a:r>
                      <a:endParaRPr lang="zh-CN" altLang="en-US" dirty="0"/>
                    </a:p>
                  </a:txBody>
                  <a:tcPr/>
                </a:tc>
                <a:tc>
                  <a:txBody>
                    <a:bodyPr/>
                    <a:lstStyle/>
                    <a:p>
                      <a:r>
                        <a:rPr lang="zh-CN" altLang="en-US" dirty="0" smtClean="0"/>
                        <a:t>登出</a:t>
                      </a:r>
                      <a:endParaRPr lang="zh-CN" altLang="en-US" dirty="0"/>
                    </a:p>
                  </a:txBody>
                  <a:tcPr/>
                </a:tc>
              </a:tr>
              <a:tr h="372041">
                <a:tc>
                  <a:txBody>
                    <a:bodyPr/>
                    <a:lstStyle/>
                    <a:p>
                      <a:r>
                        <a:rPr lang="en-US" altLang="zh-CN" dirty="0" smtClean="0"/>
                        <a:t>/users/&lt;userId&gt;</a:t>
                      </a:r>
                      <a:endParaRPr lang="zh-CN" altLang="en-US" dirty="0"/>
                    </a:p>
                  </a:txBody>
                  <a:tcPr/>
                </a:tc>
                <a:tc>
                  <a:txBody>
                    <a:bodyPr/>
                    <a:lstStyle/>
                    <a:p>
                      <a:r>
                        <a:rPr lang="en-US" altLang="zh-CN" dirty="0" smtClean="0"/>
                        <a:t>GET</a:t>
                      </a:r>
                      <a:endParaRPr lang="zh-CN" altLang="en-US" dirty="0"/>
                    </a:p>
                  </a:txBody>
                  <a:tcPr/>
                </a:tc>
                <a:tc>
                  <a:txBody>
                    <a:bodyPr/>
                    <a:lstStyle/>
                    <a:p>
                      <a:r>
                        <a:rPr lang="zh-CN" altLang="en-US" dirty="0" smtClean="0"/>
                        <a:t>获取用户信息</a:t>
                      </a:r>
                      <a:endParaRPr lang="zh-CN" altLang="en-US" dirty="0"/>
                    </a:p>
                  </a:txBody>
                  <a:tcPr/>
                </a:tc>
              </a:tr>
              <a:tr h="372041">
                <a:tc>
                  <a:txBody>
                    <a:bodyPr/>
                    <a:lstStyle/>
                    <a:p>
                      <a:r>
                        <a:rPr lang="en-US" altLang="zh-CN" dirty="0" smtClean="0"/>
                        <a:t>/users/&lt;userId&gt;</a:t>
                      </a:r>
                      <a:endParaRPr lang="zh-CN" altLang="en-US" dirty="0"/>
                    </a:p>
                  </a:txBody>
                  <a:tcPr/>
                </a:tc>
                <a:tc>
                  <a:txBody>
                    <a:bodyPr/>
                    <a:lstStyle/>
                    <a:p>
                      <a:r>
                        <a:rPr lang="en-US" altLang="zh-CN" dirty="0" smtClean="0"/>
                        <a:t>PUT</a:t>
                      </a:r>
                      <a:endParaRPr lang="zh-CN" altLang="en-US" dirty="0"/>
                    </a:p>
                  </a:txBody>
                  <a:tcPr/>
                </a:tc>
                <a:tc>
                  <a:txBody>
                    <a:bodyPr/>
                    <a:lstStyle/>
                    <a:p>
                      <a:r>
                        <a:rPr lang="zh-CN" altLang="en-US" dirty="0" smtClean="0"/>
                        <a:t>更新用户的信息</a:t>
                      </a:r>
                      <a:endParaRPr lang="zh-CN" altLang="en-US" dirty="0"/>
                    </a:p>
                  </a:txBody>
                  <a:tcPr/>
                </a:tc>
              </a:tr>
              <a:tr h="372041">
                <a:tc>
                  <a:txBody>
                    <a:bodyPr/>
                    <a:lstStyle/>
                    <a:p>
                      <a:r>
                        <a:rPr lang="en-US" altLang="zh-CN" dirty="0" smtClean="0"/>
                        <a:t>/users/&lt;userId&gt;</a:t>
                      </a:r>
                      <a:endParaRPr lang="zh-CN" altLang="en-US" dirty="0"/>
                    </a:p>
                  </a:txBody>
                  <a:tcPr/>
                </a:tc>
                <a:tc>
                  <a:txBody>
                    <a:bodyPr/>
                    <a:lstStyle/>
                    <a:p>
                      <a:r>
                        <a:rPr lang="en-US" altLang="zh-CN" dirty="0" smtClean="0"/>
                        <a:t>DELETE</a:t>
                      </a:r>
                      <a:endParaRPr lang="zh-CN" altLang="en-US" dirty="0"/>
                    </a:p>
                  </a:txBody>
                  <a:tcPr/>
                </a:tc>
                <a:tc>
                  <a:txBody>
                    <a:bodyPr/>
                    <a:lstStyle/>
                    <a:p>
                      <a:r>
                        <a:rPr lang="zh-CN" altLang="en-US" dirty="0" smtClean="0"/>
                        <a:t>删除用户</a:t>
                      </a:r>
                      <a:endParaRPr lang="zh-CN" altLang="en-US" dirty="0"/>
                    </a:p>
                  </a:txBody>
                  <a:tcPr/>
                </a:tc>
              </a:tr>
              <a:tr h="372041">
                <a:tc>
                  <a:txBody>
                    <a:bodyPr/>
                    <a:lstStyle/>
                    <a:p>
                      <a:r>
                        <a:rPr lang="en-US" altLang="zh-CN" dirty="0" smtClean="0"/>
                        <a:t>/users/me</a:t>
                      </a:r>
                      <a:endParaRPr lang="zh-CN" altLang="en-US" dirty="0"/>
                    </a:p>
                  </a:txBody>
                  <a:tcPr/>
                </a:tc>
                <a:tc>
                  <a:txBody>
                    <a:bodyPr/>
                    <a:lstStyle/>
                    <a:p>
                      <a:r>
                        <a:rPr lang="en-US" altLang="zh-CN" dirty="0" smtClean="0"/>
                        <a:t>GET</a:t>
                      </a:r>
                      <a:endParaRPr lang="zh-CN" altLang="en-US" dirty="0"/>
                    </a:p>
                  </a:txBody>
                  <a:tcPr/>
                </a:tc>
                <a:tc>
                  <a:txBody>
                    <a:bodyPr/>
                    <a:lstStyle/>
                    <a:p>
                      <a:r>
                        <a:rPr lang="zh-CN" altLang="en-US" dirty="0" smtClean="0"/>
                        <a:t>获取当前用户用户</a:t>
                      </a:r>
                      <a:endParaRPr lang="zh-CN" altLang="en-US" dirty="0"/>
                    </a:p>
                  </a:txBody>
                  <a:tcPr/>
                </a:tc>
              </a:tr>
              <a:tr h="372041">
                <a:tc>
                  <a:txBody>
                    <a:bodyPr/>
                    <a:lstStyle/>
                    <a:p>
                      <a:r>
                        <a:rPr lang="en-US" altLang="zh-CN" dirty="0" smtClean="0"/>
                        <a:t>/users</a:t>
                      </a:r>
                      <a:endParaRPr lang="zh-CN" altLang="en-US" dirty="0"/>
                    </a:p>
                  </a:txBody>
                  <a:tcPr/>
                </a:tc>
                <a:tc>
                  <a:txBody>
                    <a:bodyPr/>
                    <a:lstStyle/>
                    <a:p>
                      <a:r>
                        <a:rPr lang="en-US" altLang="zh-CN" dirty="0" smtClean="0"/>
                        <a:t>GET</a:t>
                      </a:r>
                      <a:endParaRPr lang="zh-CN" altLang="en-US" dirty="0"/>
                    </a:p>
                  </a:txBody>
                  <a:tcPr/>
                </a:tc>
                <a:tc>
                  <a:txBody>
                    <a:bodyPr/>
                    <a:lstStyle/>
                    <a:p>
                      <a:r>
                        <a:rPr lang="zh-CN" altLang="en-US" dirty="0" smtClean="0"/>
                        <a:t>获取所有用户信息</a:t>
                      </a:r>
                      <a:endParaRPr lang="zh-CN" altLang="en-US" dirty="0"/>
                    </a:p>
                  </a:txBody>
                  <a:tcPr/>
                </a:tc>
              </a:tr>
              <a:tr h="372041">
                <a:tc>
                  <a:txBody>
                    <a:bodyPr/>
                    <a:lstStyle/>
                    <a:p>
                      <a:r>
                        <a:rPr lang="en-US" altLang="zh-CN" dirty="0" smtClean="0"/>
                        <a:t>/requestPasswordReset</a:t>
                      </a:r>
                      <a:endParaRPr lang="zh-CN" altLang="en-US" dirty="0"/>
                    </a:p>
                  </a:txBody>
                  <a:tcPr/>
                </a:tc>
                <a:tc>
                  <a:txBody>
                    <a:bodyPr/>
                    <a:lstStyle/>
                    <a:p>
                      <a:r>
                        <a:rPr lang="en-US" altLang="zh-CN" dirty="0" smtClean="0"/>
                        <a:t>POST</a:t>
                      </a:r>
                      <a:endParaRPr lang="zh-CN" altLang="en-US" dirty="0"/>
                    </a:p>
                  </a:txBody>
                  <a:tcPr/>
                </a:tc>
                <a:tc>
                  <a:txBody>
                    <a:bodyPr/>
                    <a:lstStyle/>
                    <a:p>
                      <a:r>
                        <a:rPr lang="zh-CN" altLang="en-US" dirty="0" smtClean="0"/>
                        <a:t>重置密码</a:t>
                      </a:r>
                      <a:endParaRPr lang="zh-CN" altLang="en-US" dirty="0"/>
                    </a:p>
                  </a:txBody>
                  <a:tcPr/>
                </a:tc>
              </a:tr>
            </a:tbl>
          </a:graphicData>
        </a:graphic>
      </p:graphicFrame>
    </p:spTree>
    <p:extLst>
      <p:ext uri="{BB962C8B-B14F-4D97-AF65-F5344CB8AC3E}">
        <p14:creationId xmlns:p14="http://schemas.microsoft.com/office/powerpoint/2010/main" val="29712594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Content</a:t>
            </a:r>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en-US" altLang="zh-CN" dirty="0" smtClean="0"/>
              <a:t>What RESTful</a:t>
            </a:r>
            <a:endParaRPr kumimoji="0" lang="zh-CN" altLang="en-US" dirty="0" smtClean="0"/>
          </a:p>
          <a:p>
            <a:pPr marL="904875">
              <a:buFontTx/>
              <a:buBlip>
                <a:blip r:embed="rId2"/>
              </a:buBlip>
              <a:defRPr/>
            </a:pPr>
            <a:r>
              <a:rPr kumimoji="0" lang="en-US" altLang="zh-CN" dirty="0" smtClean="0"/>
              <a:t>Why</a:t>
            </a:r>
            <a:r>
              <a:rPr kumimoji="0" lang="zh-CN" altLang="en-US" dirty="0" smtClean="0"/>
              <a:t> </a:t>
            </a:r>
            <a:r>
              <a:rPr kumimoji="0" lang="en-US" altLang="zh-CN" dirty="0" smtClean="0"/>
              <a:t>RESTful</a:t>
            </a:r>
          </a:p>
          <a:p>
            <a:pPr marL="904875">
              <a:buFontTx/>
              <a:buBlip>
                <a:blip r:embed="rId2"/>
              </a:buBlip>
              <a:defRPr/>
            </a:pPr>
            <a:r>
              <a:rPr kumimoji="0" lang="en-US" altLang="zh-CN" dirty="0" smtClean="0"/>
              <a:t>Who</a:t>
            </a:r>
            <a:r>
              <a:rPr kumimoji="0" lang="zh-CN" altLang="en-US" dirty="0" smtClean="0"/>
              <a:t> </a:t>
            </a:r>
            <a:r>
              <a:rPr kumimoji="0" lang="en-US" altLang="zh-CN" dirty="0" smtClean="0"/>
              <a:t>RESTful</a:t>
            </a:r>
          </a:p>
          <a:p>
            <a:pPr marL="904875">
              <a:buFontTx/>
              <a:buBlip>
                <a:blip r:embed="rId2"/>
              </a:buBlip>
              <a:defRPr/>
            </a:pPr>
            <a:r>
              <a:rPr kumimoji="0" lang="en-US" altLang="zh-CN" dirty="0" smtClean="0"/>
              <a:t>How</a:t>
            </a:r>
            <a:r>
              <a:rPr kumimoji="0" lang="zh-CN" altLang="en-US" dirty="0" smtClean="0"/>
              <a:t> </a:t>
            </a:r>
            <a:r>
              <a:rPr kumimoji="0" lang="en-US" altLang="zh-CN" dirty="0" smtClean="0"/>
              <a:t>RESTful</a:t>
            </a:r>
            <a:endParaRPr kumimoji="0" lang="zh-CN" altLang="en-US" dirty="0" smtClean="0"/>
          </a:p>
        </p:txBody>
      </p:sp>
    </p:spTree>
    <p:extLst>
      <p:ext uri="{BB962C8B-B14F-4D97-AF65-F5344CB8AC3E}">
        <p14:creationId xmlns:p14="http://schemas.microsoft.com/office/powerpoint/2010/main" val="918179695"/>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a:lstStyle/>
          <a:p>
            <a:pPr>
              <a:defRPr/>
            </a:pPr>
            <a:r>
              <a:rPr kumimoji="0" lang="x-none" altLang="zh-CN" dirty="0" smtClean="0"/>
              <a:t>How</a:t>
            </a:r>
            <a:r>
              <a:rPr kumimoji="0" lang="zh-CN" altLang="en-US" dirty="0" smtClean="0"/>
              <a:t> </a:t>
            </a:r>
            <a:r>
              <a:rPr kumimoji="0" lang="en-US" altLang="zh-CN" dirty="0" smtClean="0"/>
              <a:t>RESTful</a:t>
            </a:r>
            <a:r>
              <a:rPr kumimoji="0" lang="zh-CN" altLang="en-US" dirty="0" smtClean="0"/>
              <a:t>?</a:t>
            </a:r>
            <a:endParaRPr kumimoji="0" lang="en-US" altLang="zh-CN" dirty="0" smtClean="0"/>
          </a:p>
        </p:txBody>
      </p:sp>
    </p:spTree>
    <p:extLst>
      <p:ext uri="{BB962C8B-B14F-4D97-AF65-F5344CB8AC3E}">
        <p14:creationId xmlns:p14="http://schemas.microsoft.com/office/powerpoint/2010/main" val="8649756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0x30</a:t>
            </a:r>
            <a:r>
              <a:rPr kumimoji="0" lang="zh-CN" altLang="en-US" dirty="0" smtClean="0"/>
              <a:t> 协议</a:t>
            </a:r>
            <a:endParaRPr kumimoji="0" lang="en-US" altLang="zh-CN" dirty="0" smtClean="0"/>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zh-CN" altLang="en-US" dirty="0" smtClean="0"/>
              <a:t>对外</a:t>
            </a:r>
            <a:r>
              <a:rPr kumimoji="0" lang="en-US" altLang="zh-CN" dirty="0" smtClean="0"/>
              <a:t>API</a:t>
            </a:r>
            <a:r>
              <a:rPr kumimoji="0" lang="zh-CN" altLang="en-US" dirty="0" smtClean="0"/>
              <a:t>的通信协议，总是使用</a:t>
            </a:r>
            <a:r>
              <a:rPr kumimoji="0" lang="en-US" altLang="zh-CN" dirty="0" smtClean="0"/>
              <a:t>HTTPs</a:t>
            </a:r>
            <a:endParaRPr kumimoji="0" lang="zh-CN" altLang="en-US" dirty="0"/>
          </a:p>
          <a:p>
            <a:pPr marL="904875">
              <a:buFontTx/>
              <a:buBlip>
                <a:blip r:embed="rId2"/>
              </a:buBlip>
              <a:defRPr/>
            </a:pPr>
            <a:r>
              <a:rPr kumimoji="0" lang="zh-CN" altLang="en-US" dirty="0" smtClean="0"/>
              <a:t>对内</a:t>
            </a:r>
            <a:r>
              <a:rPr kumimoji="0" lang="en-US" altLang="zh-CN" dirty="0" smtClean="0"/>
              <a:t>API</a:t>
            </a:r>
            <a:r>
              <a:rPr kumimoji="0" lang="zh-CN" altLang="en-US" dirty="0" smtClean="0"/>
              <a:t>的通信协议，可以使用</a:t>
            </a:r>
            <a:r>
              <a:rPr kumimoji="0" lang="en-US" altLang="zh-CN" dirty="0" smtClean="0"/>
              <a:t>HTTP</a:t>
            </a:r>
            <a:endParaRPr kumimoji="0" lang="zh-CN" altLang="en-US" dirty="0" smtClean="0"/>
          </a:p>
        </p:txBody>
      </p:sp>
    </p:spTree>
    <p:extLst>
      <p:ext uri="{BB962C8B-B14F-4D97-AF65-F5344CB8AC3E}">
        <p14:creationId xmlns:p14="http://schemas.microsoft.com/office/powerpoint/2010/main" val="884982660"/>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0x31</a:t>
            </a:r>
            <a:r>
              <a:rPr kumimoji="0" lang="zh-CN" altLang="en-US" dirty="0" smtClean="0"/>
              <a:t> 域名</a:t>
            </a:r>
            <a:endParaRPr kumimoji="0" lang="en-US" altLang="zh-CN" dirty="0" smtClean="0"/>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zh-CN" altLang="en-US" sz="3200" dirty="0"/>
              <a:t>应该尽量将</a:t>
            </a:r>
            <a:r>
              <a:rPr kumimoji="0" lang="en-US" altLang="zh-CN" sz="3200" dirty="0"/>
              <a:t>API</a:t>
            </a:r>
            <a:r>
              <a:rPr kumimoji="0" lang="zh-CN" altLang="en-US" sz="3200" dirty="0"/>
              <a:t>部署在专用域名之</a:t>
            </a:r>
            <a:r>
              <a:rPr kumimoji="0" lang="zh-CN" altLang="en-US" sz="3200" dirty="0" smtClean="0"/>
              <a:t>下，如</a:t>
            </a:r>
            <a:r>
              <a:rPr kumimoji="0" lang="en-US" altLang="zh-CN" sz="3200" dirty="0" smtClean="0"/>
              <a:t>https://api.example.com</a:t>
            </a:r>
            <a:endParaRPr kumimoji="0" lang="zh-CN" altLang="en-US" sz="3200" dirty="0"/>
          </a:p>
          <a:p>
            <a:pPr marL="904875">
              <a:buFontTx/>
              <a:buBlip>
                <a:blip r:embed="rId2"/>
              </a:buBlip>
              <a:defRPr/>
            </a:pPr>
            <a:r>
              <a:rPr kumimoji="0" lang="zh-CN" altLang="en-US" sz="3200" dirty="0"/>
              <a:t>如果确定</a:t>
            </a:r>
            <a:r>
              <a:rPr kumimoji="0" lang="en-US" altLang="zh-CN" sz="3200" dirty="0"/>
              <a:t>API</a:t>
            </a:r>
            <a:r>
              <a:rPr kumimoji="0" lang="zh-CN" altLang="en-US" sz="3200" dirty="0"/>
              <a:t>很简单，不会有进一步扩展</a:t>
            </a:r>
            <a:r>
              <a:rPr kumimoji="0" lang="zh-CN" altLang="en-US" sz="3200" dirty="0" smtClean="0"/>
              <a:t>，或者该</a:t>
            </a:r>
            <a:r>
              <a:rPr kumimoji="0" lang="en-US" altLang="zh-CN" sz="3200" dirty="0" smtClean="0"/>
              <a:t>API</a:t>
            </a:r>
            <a:r>
              <a:rPr kumimoji="0" lang="zh-CN" altLang="en-US" sz="3200" dirty="0" smtClean="0"/>
              <a:t>属于特定业务子系统且有</a:t>
            </a:r>
            <a:r>
              <a:rPr kumimoji="0" lang="zh-CN" altLang="en-US" sz="3200" dirty="0"/>
              <a:t>子系统</a:t>
            </a:r>
            <a:r>
              <a:rPr kumimoji="0" lang="zh-CN" altLang="en-US" sz="3200" dirty="0" smtClean="0"/>
              <a:t>专用域名，可</a:t>
            </a:r>
            <a:r>
              <a:rPr kumimoji="0" lang="zh-CN" altLang="en-US" sz="3200" dirty="0"/>
              <a:t>以考虑放</a:t>
            </a:r>
            <a:r>
              <a:rPr kumimoji="0" lang="zh-CN" altLang="en-US" sz="3200" dirty="0" smtClean="0"/>
              <a:t>在主域</a:t>
            </a:r>
            <a:r>
              <a:rPr kumimoji="0" lang="zh-CN" altLang="en-US" sz="3200" dirty="0"/>
              <a:t>名</a:t>
            </a:r>
            <a:r>
              <a:rPr kumimoji="0" lang="zh-CN" altLang="en-US" sz="3200" dirty="0" smtClean="0"/>
              <a:t>下</a:t>
            </a:r>
            <a:r>
              <a:rPr kumimoji="0" lang="zh-CN" altLang="zh-CN" sz="3200" dirty="0" smtClean="0"/>
              <a:t>，</a:t>
            </a:r>
            <a:r>
              <a:rPr kumimoji="0" lang="zh-CN" altLang="en-US" sz="3200" dirty="0" smtClean="0"/>
              <a:t>如</a:t>
            </a:r>
            <a:r>
              <a:rPr kumimoji="0" lang="en-US" altLang="zh-CN" sz="3200" dirty="0" smtClean="0"/>
              <a:t>https://oa.example.com/api/</a:t>
            </a:r>
            <a:endParaRPr kumimoji="0" lang="zh-CN" altLang="en-US" sz="3200" dirty="0" smtClean="0"/>
          </a:p>
        </p:txBody>
      </p:sp>
    </p:spTree>
    <p:extLst>
      <p:ext uri="{BB962C8B-B14F-4D97-AF65-F5344CB8AC3E}">
        <p14:creationId xmlns:p14="http://schemas.microsoft.com/office/powerpoint/2010/main" val="3843531587"/>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0x32</a:t>
            </a:r>
            <a:r>
              <a:rPr kumimoji="0" lang="zh-CN" altLang="en-US" dirty="0" smtClean="0"/>
              <a:t> 版本号</a:t>
            </a:r>
            <a:endParaRPr kumimoji="0" lang="en-US" altLang="zh-CN" dirty="0" smtClean="0"/>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en-US" altLang="zh-CN" sz="3200" dirty="0"/>
              <a:t>API</a:t>
            </a:r>
            <a:r>
              <a:rPr kumimoji="0" lang="zh-CN" altLang="en-US" sz="3200" dirty="0"/>
              <a:t>是客户端与服务器端之间的一个公共契约，如果你对服务器上的</a:t>
            </a:r>
            <a:r>
              <a:rPr kumimoji="0" lang="en-US" altLang="zh-CN" sz="3200" dirty="0"/>
              <a:t>API</a:t>
            </a:r>
            <a:r>
              <a:rPr kumimoji="0" lang="zh-CN" altLang="en-US" sz="3200" dirty="0"/>
              <a:t>做了一个更改，并且这些更改无法向后兼容，那么你就打破了这个契约。为了在引入新版本</a:t>
            </a:r>
            <a:r>
              <a:rPr kumimoji="0" lang="en-US" altLang="zh-CN" sz="3200" dirty="0"/>
              <a:t>API</a:t>
            </a:r>
            <a:r>
              <a:rPr kumimoji="0" lang="zh-CN" altLang="en-US" sz="3200" dirty="0"/>
              <a:t>的同时保持旧版本</a:t>
            </a:r>
            <a:r>
              <a:rPr kumimoji="0" lang="en-US" altLang="zh-CN" sz="3200" dirty="0"/>
              <a:t>API</a:t>
            </a:r>
            <a:r>
              <a:rPr kumimoji="0" lang="zh-CN" altLang="en-US" sz="3200" dirty="0"/>
              <a:t>仍然可用，最好强制要求所有访问都需要指定版本号</a:t>
            </a:r>
            <a:r>
              <a:rPr kumimoji="0" lang="zh-CN" altLang="zh-CN" sz="3200" dirty="0"/>
              <a:t>。</a:t>
            </a:r>
            <a:r>
              <a:rPr kumimoji="0" lang="zh-CN" altLang="en-US" sz="3200" dirty="0"/>
              <a:t>请避免提供默认版本号，一旦提供，日后想要修改它会相当困难</a:t>
            </a:r>
            <a:r>
              <a:rPr kumimoji="0" lang="zh-CN" altLang="en-US" sz="3200" dirty="0" smtClean="0"/>
              <a:t>。</a:t>
            </a:r>
          </a:p>
          <a:p>
            <a:pPr marL="904875">
              <a:buFontTx/>
              <a:buBlip>
                <a:blip r:embed="rId2"/>
              </a:buBlip>
              <a:defRPr/>
            </a:pPr>
            <a:r>
              <a:rPr kumimoji="0" lang="zh-CN" altLang="en-US" sz="3200" dirty="0"/>
              <a:t>应该将</a:t>
            </a:r>
            <a:r>
              <a:rPr kumimoji="0" lang="en-US" altLang="zh-CN" sz="3200" dirty="0"/>
              <a:t>API</a:t>
            </a:r>
            <a:r>
              <a:rPr kumimoji="0" lang="zh-CN" altLang="en-US" sz="3200" dirty="0"/>
              <a:t>的版本号放入</a:t>
            </a:r>
            <a:r>
              <a:rPr kumimoji="0" lang="en-US" altLang="zh-CN" sz="3200" dirty="0" smtClean="0"/>
              <a:t>URI</a:t>
            </a:r>
            <a:r>
              <a:rPr kumimoji="0" lang="zh-CN" altLang="en-US" sz="3200" dirty="0" smtClean="0"/>
              <a:t>，如</a:t>
            </a:r>
            <a:r>
              <a:rPr kumimoji="0" lang="en-US" altLang="zh-CN" sz="3200" dirty="0" smtClean="0"/>
              <a:t>https://api.example.com/</a:t>
            </a:r>
            <a:r>
              <a:rPr kumimoji="0" lang="en-US" altLang="zh-CN" sz="3200" dirty="0" smtClean="0">
                <a:solidFill>
                  <a:srgbClr val="FF0000"/>
                </a:solidFill>
              </a:rPr>
              <a:t>v1</a:t>
            </a:r>
            <a:r>
              <a:rPr kumimoji="0" lang="en-US" altLang="zh-CN" sz="3200" dirty="0" smtClean="0"/>
              <a:t>/</a:t>
            </a:r>
            <a:r>
              <a:rPr kumimoji="0" lang="zh-CN" altLang="en-US" sz="3200" dirty="0"/>
              <a:t>。另一种做法</a:t>
            </a:r>
            <a:r>
              <a:rPr kumimoji="0" lang="zh-CN" altLang="en-US" sz="3200" dirty="0" smtClean="0"/>
              <a:t>是将</a:t>
            </a:r>
            <a:r>
              <a:rPr kumimoji="0" lang="zh-CN" altLang="en-US" sz="3200" dirty="0"/>
              <a:t>版本号放在</a:t>
            </a:r>
            <a:r>
              <a:rPr kumimoji="0" lang="en-US" altLang="zh-CN" sz="3200" dirty="0"/>
              <a:t>HTTP</a:t>
            </a:r>
            <a:r>
              <a:rPr kumimoji="0" lang="zh-CN" altLang="en-US" sz="3200" dirty="0"/>
              <a:t>头信息中，不过这个做法其实对浏览器不够友好，不如放入</a:t>
            </a:r>
            <a:r>
              <a:rPr kumimoji="0" lang="en-US" altLang="zh-CN" sz="3200" dirty="0" smtClean="0"/>
              <a:t>URI</a:t>
            </a:r>
            <a:r>
              <a:rPr kumimoji="0" lang="zh-CN" altLang="en-US" sz="3200" dirty="0" smtClean="0"/>
              <a:t>方</a:t>
            </a:r>
            <a:r>
              <a:rPr kumimoji="0" lang="zh-CN" altLang="en-US" sz="3200" dirty="0"/>
              <a:t>便和直</a:t>
            </a:r>
            <a:r>
              <a:rPr kumimoji="0" lang="zh-CN" altLang="en-US" sz="3200" dirty="0" smtClean="0"/>
              <a:t>观。</a:t>
            </a:r>
          </a:p>
        </p:txBody>
      </p:sp>
    </p:spTree>
    <p:extLst>
      <p:ext uri="{BB962C8B-B14F-4D97-AF65-F5344CB8AC3E}">
        <p14:creationId xmlns:p14="http://schemas.microsoft.com/office/powerpoint/2010/main" val="8768133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0x33</a:t>
            </a:r>
            <a:r>
              <a:rPr kumimoji="0" lang="zh-CN" altLang="en-US" dirty="0" smtClean="0"/>
              <a:t> </a:t>
            </a:r>
            <a:r>
              <a:rPr kumimoji="0" lang="en-US" altLang="zh-CN" dirty="0" smtClean="0"/>
              <a:t>URI</a:t>
            </a:r>
            <a:r>
              <a:rPr kumimoji="0" lang="zh-CN" altLang="en-US" dirty="0" smtClean="0"/>
              <a:t>规范</a:t>
            </a:r>
            <a:endParaRPr kumimoji="0" lang="en-US" altLang="zh-CN" dirty="0" smtClean="0"/>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zh-CN" altLang="en-US" sz="2400" dirty="0"/>
              <a:t>用名词代替动</a:t>
            </a:r>
            <a:r>
              <a:rPr kumimoji="0" lang="zh-CN" altLang="en-US" sz="2400" dirty="0" smtClean="0"/>
              <a:t>词</a:t>
            </a:r>
            <a:r>
              <a:rPr kumimoji="0" lang="zh-CN" altLang="en-US" sz="2400" dirty="0"/>
              <a:t>为资源命名</a:t>
            </a:r>
            <a:r>
              <a:rPr kumimoji="0" lang="zh-CN" altLang="en-US" sz="2400" dirty="0" smtClean="0"/>
              <a:t>，且使</a:t>
            </a:r>
            <a:r>
              <a:rPr kumimoji="0" lang="zh-CN" altLang="en-US" sz="2400" dirty="0"/>
              <a:t>用复数形</a:t>
            </a:r>
            <a:r>
              <a:rPr kumimoji="0" lang="zh-CN" altLang="en-US" sz="2400" dirty="0" smtClean="0"/>
              <a:t>式，</a:t>
            </a:r>
            <a:r>
              <a:rPr kumimoji="0" lang="zh-CN" altLang="en-US" sz="2400" dirty="0"/>
              <a:t>除非这个资源在系统中是单例</a:t>
            </a:r>
            <a:r>
              <a:rPr kumimoji="0" lang="zh-CN" altLang="en-US" sz="2400" dirty="0" smtClean="0"/>
              <a:t>的</a:t>
            </a:r>
          </a:p>
          <a:p>
            <a:pPr marL="904875">
              <a:buFontTx/>
              <a:buBlip>
                <a:blip r:embed="rId2"/>
              </a:buBlip>
              <a:defRPr/>
            </a:pPr>
            <a:r>
              <a:rPr kumimoji="0" lang="zh-CN" altLang="en-US" sz="2400" dirty="0" smtClean="0"/>
              <a:t>每个资源使用两个</a:t>
            </a:r>
            <a:r>
              <a:rPr kumimoji="0" lang="en-US" altLang="zh-CN" sz="2400" dirty="0" smtClean="0"/>
              <a:t>URI</a:t>
            </a:r>
            <a:r>
              <a:rPr kumimoji="0" lang="zh-CN" altLang="en-US" sz="2400" dirty="0" smtClean="0"/>
              <a:t>，分别表示资源集合和具体资源，如</a:t>
            </a:r>
            <a:r>
              <a:rPr kumimoji="0" lang="en-US" altLang="zh-CN" sz="2400" dirty="0" smtClean="0"/>
              <a:t>/resources</a:t>
            </a:r>
            <a:r>
              <a:rPr kumimoji="0" lang="zh-CN" altLang="en-US" sz="2400" dirty="0" smtClean="0"/>
              <a:t>和</a:t>
            </a:r>
            <a:r>
              <a:rPr kumimoji="0" lang="en-US" altLang="zh-CN" sz="2400" dirty="0" smtClean="0"/>
              <a:t>/resources/:resource</a:t>
            </a:r>
            <a:endParaRPr kumimoji="0" lang="zh-CN" altLang="en-US" sz="2400" dirty="0" smtClean="0"/>
          </a:p>
          <a:p>
            <a:pPr marL="904875">
              <a:buFontTx/>
              <a:buBlip>
                <a:blip r:embed="rId2"/>
              </a:buBlip>
              <a:defRPr/>
            </a:pPr>
            <a:r>
              <a:rPr kumimoji="0" lang="zh-CN" altLang="en-US" sz="2400" dirty="0" smtClean="0"/>
              <a:t>通常不</a:t>
            </a:r>
            <a:r>
              <a:rPr kumimoji="0" lang="zh-CN" altLang="en-US" sz="2400" dirty="0"/>
              <a:t>需要为资源指定特殊的行为，但在特殊情况下，为某些资源指定行为却是必要的。为了描述清楚，在行为前加上一个标准的</a:t>
            </a:r>
            <a:r>
              <a:rPr kumimoji="0" lang="en-US" altLang="zh-CN" sz="2400" dirty="0" smtClean="0"/>
              <a:t>actions</a:t>
            </a:r>
            <a:r>
              <a:rPr kumimoji="0" lang="zh-CN" altLang="zh-CN" sz="2400" dirty="0" smtClean="0"/>
              <a:t>（</a:t>
            </a:r>
            <a:r>
              <a:rPr kumimoji="0" lang="en-US" altLang="zh-CN" sz="2400" dirty="0" smtClean="0"/>
              <a:t>/</a:t>
            </a:r>
            <a:r>
              <a:rPr kumimoji="0" lang="en-US" altLang="zh-CN" sz="2400" dirty="0"/>
              <a:t>resources/:resource/actions/:</a:t>
            </a:r>
            <a:r>
              <a:rPr kumimoji="0" lang="en-US" altLang="zh-CN" sz="2400" dirty="0" smtClean="0"/>
              <a:t>action</a:t>
            </a:r>
            <a:r>
              <a:rPr kumimoji="0" lang="zh-CN" altLang="en-US" sz="2400" dirty="0" smtClean="0"/>
              <a:t>）</a:t>
            </a:r>
            <a:endParaRPr kumimoji="0" lang="en-US" altLang="zh-CN" sz="2400" dirty="0" smtClean="0"/>
          </a:p>
          <a:p>
            <a:pPr marL="904875">
              <a:buFontTx/>
              <a:buBlip>
                <a:blip r:embed="rId2"/>
              </a:buBlip>
              <a:defRPr/>
            </a:pPr>
            <a:r>
              <a:rPr kumimoji="0" lang="zh-CN" altLang="en-US" sz="2400" dirty="0"/>
              <a:t>为了和域名命名规则保持一致</a:t>
            </a:r>
            <a:r>
              <a:rPr kumimoji="0" lang="zh-CN" altLang="en-US" sz="2400" dirty="0" smtClean="0"/>
              <a:t>，</a:t>
            </a:r>
            <a:r>
              <a:rPr kumimoji="0" lang="en-US" altLang="zh-CN" sz="2400" dirty="0" smtClean="0"/>
              <a:t>URI</a:t>
            </a:r>
            <a:r>
              <a:rPr kumimoji="0" lang="zh-CN" altLang="en-US" sz="2400" dirty="0" smtClean="0"/>
              <a:t>使</a:t>
            </a:r>
            <a:r>
              <a:rPr kumimoji="0" lang="zh-CN" altLang="en-US" sz="2400" dirty="0"/>
              <a:t>用小写字母并用</a:t>
            </a:r>
            <a:r>
              <a:rPr kumimoji="0" lang="en-US" altLang="zh-CN" sz="2400" dirty="0"/>
              <a:t>-</a:t>
            </a:r>
            <a:r>
              <a:rPr kumimoji="0" lang="zh-CN" altLang="en-US" sz="2400" dirty="0"/>
              <a:t>分割路径名</a:t>
            </a:r>
            <a:r>
              <a:rPr kumimoji="0" lang="zh-CN" altLang="en-US" sz="2400" dirty="0" smtClean="0"/>
              <a:t>字</a:t>
            </a:r>
          </a:p>
          <a:p>
            <a:pPr marL="904875">
              <a:buFontTx/>
              <a:buBlip>
                <a:blip r:embed="rId2"/>
              </a:buBlip>
              <a:defRPr/>
            </a:pPr>
            <a:r>
              <a:rPr kumimoji="0" lang="zh-CN" altLang="en-US" sz="2400" dirty="0"/>
              <a:t>在一些有父路径</a:t>
            </a:r>
            <a:r>
              <a:rPr kumimoji="0" lang="en-US" altLang="zh-CN" sz="2400" dirty="0"/>
              <a:t>/</a:t>
            </a:r>
            <a:r>
              <a:rPr kumimoji="0" lang="zh-CN" altLang="en-US" sz="2400" dirty="0"/>
              <a:t>子路径嵌套关系的资</a:t>
            </a:r>
            <a:r>
              <a:rPr kumimoji="0" lang="zh-CN" altLang="en-US" sz="2400" dirty="0" smtClean="0"/>
              <a:t>源模</a:t>
            </a:r>
            <a:r>
              <a:rPr kumimoji="0" lang="zh-CN" altLang="en-US" sz="2400" dirty="0"/>
              <a:t>块中，路径可能有非常深的嵌套关</a:t>
            </a:r>
            <a:r>
              <a:rPr kumimoji="0" lang="zh-CN" altLang="en-US" sz="2400" dirty="0" smtClean="0"/>
              <a:t>系，如</a:t>
            </a:r>
            <a:r>
              <a:rPr kumimoji="0" lang="en-US" altLang="zh-CN" sz="2400" dirty="0"/>
              <a:t>/orgs</a:t>
            </a:r>
            <a:r>
              <a:rPr kumimoji="0" lang="en-US" altLang="zh-CN" sz="2400" dirty="0" smtClean="0"/>
              <a:t>/:orgId/</a:t>
            </a:r>
            <a:r>
              <a:rPr kumimoji="0" lang="en-US" altLang="zh-CN" sz="2400" dirty="0"/>
              <a:t>apps</a:t>
            </a:r>
            <a:r>
              <a:rPr kumimoji="0" lang="en-US" altLang="zh-CN" sz="2400" dirty="0" smtClean="0"/>
              <a:t>/</a:t>
            </a:r>
            <a:r>
              <a:rPr kumimoji="0" lang="en-US" altLang="zh-CN" sz="2400" dirty="0"/>
              <a:t>:</a:t>
            </a:r>
            <a:r>
              <a:rPr kumimoji="0" lang="en-US" altLang="zh-CN" sz="2400" dirty="0" smtClean="0"/>
              <a:t>appId/</a:t>
            </a:r>
            <a:r>
              <a:rPr kumimoji="0" lang="en-US" altLang="zh-CN" sz="2400" dirty="0"/>
              <a:t>dynos</a:t>
            </a:r>
            <a:r>
              <a:rPr kumimoji="0" lang="en-US" altLang="zh-CN" sz="2400" dirty="0" smtClean="0"/>
              <a:t>/</a:t>
            </a:r>
            <a:r>
              <a:rPr kumimoji="0" lang="en-US" altLang="zh-CN" sz="2400" dirty="0"/>
              <a:t>:</a:t>
            </a:r>
            <a:r>
              <a:rPr kumimoji="0" lang="en-US" altLang="zh-CN" sz="2400" dirty="0" smtClean="0"/>
              <a:t>dynoId</a:t>
            </a:r>
            <a:r>
              <a:rPr kumimoji="0" lang="zh-CN" altLang="en-US" sz="2400" dirty="0" smtClean="0"/>
              <a:t>。</a:t>
            </a:r>
            <a:r>
              <a:rPr kumimoji="0" lang="zh-CN" altLang="en-US" sz="2400" dirty="0"/>
              <a:t>推荐在</a:t>
            </a:r>
            <a:r>
              <a:rPr kumimoji="0" lang="zh-CN" altLang="en-US" sz="2400" dirty="0" smtClean="0"/>
              <a:t>根路</a:t>
            </a:r>
            <a:r>
              <a:rPr kumimoji="0" lang="zh-CN" altLang="en-US" sz="2400" dirty="0"/>
              <a:t>径下指定资源来限制路径的嵌套深</a:t>
            </a:r>
            <a:r>
              <a:rPr kumimoji="0" lang="zh-CN" altLang="en-US" sz="2400" dirty="0" smtClean="0"/>
              <a:t>度，如</a:t>
            </a:r>
            <a:r>
              <a:rPr kumimoji="0" lang="en-US" altLang="zh-CN" sz="2400" dirty="0"/>
              <a:t>/orgs</a:t>
            </a:r>
            <a:r>
              <a:rPr kumimoji="0" lang="en-US" altLang="zh-CN" sz="2400" dirty="0" smtClean="0"/>
              <a:t>/</a:t>
            </a:r>
            <a:r>
              <a:rPr kumimoji="0" lang="en-US" altLang="zh-CN" sz="2400" dirty="0"/>
              <a:t>:</a:t>
            </a:r>
            <a:r>
              <a:rPr kumimoji="0" lang="en-US" altLang="zh-CN" sz="2400" dirty="0" smtClean="0"/>
              <a:t>orgId</a:t>
            </a:r>
            <a:r>
              <a:rPr kumimoji="0" lang="zh-CN" altLang="en-US" sz="2400" dirty="0" smtClean="0"/>
              <a:t>，</a:t>
            </a:r>
            <a:r>
              <a:rPr kumimoji="0" lang="en-US" altLang="zh-CN" sz="2400" dirty="0" smtClean="0"/>
              <a:t>/orgs/</a:t>
            </a:r>
            <a:r>
              <a:rPr kumimoji="0" lang="en-US" altLang="zh-CN" sz="2400" dirty="0"/>
              <a:t>:</a:t>
            </a:r>
            <a:r>
              <a:rPr kumimoji="0" lang="en-US" altLang="zh-CN" sz="2400" dirty="0" smtClean="0"/>
              <a:t>orgId/apps</a:t>
            </a:r>
            <a:r>
              <a:rPr kumimoji="0" lang="zh-CN" altLang="en-US" sz="2400" dirty="0" smtClean="0"/>
              <a:t>，</a:t>
            </a:r>
            <a:r>
              <a:rPr kumimoji="0" lang="en-US" altLang="zh-CN" sz="2400" dirty="0" smtClean="0"/>
              <a:t>/</a:t>
            </a:r>
            <a:r>
              <a:rPr kumimoji="0" lang="en-US" altLang="zh-CN" sz="2400" dirty="0"/>
              <a:t>apps</a:t>
            </a:r>
            <a:r>
              <a:rPr kumimoji="0" lang="en-US" altLang="zh-CN" sz="2400" dirty="0" smtClean="0"/>
              <a:t>/</a:t>
            </a:r>
            <a:r>
              <a:rPr kumimoji="0" lang="en-US" altLang="zh-CN" sz="2400" dirty="0"/>
              <a:t>:</a:t>
            </a:r>
            <a:r>
              <a:rPr kumimoji="0" lang="en-US" altLang="zh-CN" sz="2400" dirty="0" smtClean="0"/>
              <a:t>appId</a:t>
            </a:r>
            <a:r>
              <a:rPr kumimoji="0" lang="zh-CN" altLang="en-US" sz="2400" dirty="0" smtClean="0"/>
              <a:t>，</a:t>
            </a:r>
            <a:r>
              <a:rPr kumimoji="0" lang="en-US" altLang="zh-CN" sz="2400" dirty="0" smtClean="0"/>
              <a:t>/</a:t>
            </a:r>
            <a:r>
              <a:rPr kumimoji="0" lang="en-US" altLang="zh-CN" sz="2400" dirty="0"/>
              <a:t>apps</a:t>
            </a:r>
            <a:r>
              <a:rPr kumimoji="0" lang="en-US" altLang="zh-CN" sz="2400" dirty="0" smtClean="0"/>
              <a:t>/</a:t>
            </a:r>
            <a:r>
              <a:rPr kumimoji="0" lang="en-US" altLang="zh-CN" sz="2400" dirty="0"/>
              <a:t>:</a:t>
            </a:r>
            <a:r>
              <a:rPr kumimoji="0" lang="en-US" altLang="zh-CN" sz="2400" dirty="0" smtClean="0"/>
              <a:t>appId/dynos</a:t>
            </a:r>
            <a:r>
              <a:rPr kumimoji="0" lang="zh-CN" altLang="en-US" sz="2400" dirty="0" smtClean="0"/>
              <a:t>，</a:t>
            </a:r>
            <a:r>
              <a:rPr kumimoji="0" lang="en-US" altLang="zh-CN" sz="2400" dirty="0" smtClean="0"/>
              <a:t>/</a:t>
            </a:r>
            <a:r>
              <a:rPr kumimoji="0" lang="en-US" altLang="zh-CN" sz="2400" dirty="0"/>
              <a:t>dynos</a:t>
            </a:r>
            <a:r>
              <a:rPr kumimoji="0" lang="en-US" altLang="zh-CN" sz="2400" dirty="0" smtClean="0"/>
              <a:t>/</a:t>
            </a:r>
            <a:r>
              <a:rPr kumimoji="0" lang="en-US" altLang="zh-CN" sz="2400" dirty="0"/>
              <a:t>:</a:t>
            </a:r>
            <a:r>
              <a:rPr kumimoji="0" lang="en-US" altLang="zh-CN" sz="2400" dirty="0" smtClean="0"/>
              <a:t>dynoId</a:t>
            </a:r>
            <a:endParaRPr kumimoji="0" lang="zh-CN" altLang="en-US" sz="2400" dirty="0" smtClean="0"/>
          </a:p>
        </p:txBody>
      </p:sp>
    </p:spTree>
    <p:extLst>
      <p:ext uri="{BB962C8B-B14F-4D97-AF65-F5344CB8AC3E}">
        <p14:creationId xmlns:p14="http://schemas.microsoft.com/office/powerpoint/2010/main" val="159116625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0x34</a:t>
            </a:r>
            <a:r>
              <a:rPr kumimoji="0" lang="zh-CN" altLang="en-US" dirty="0" smtClean="0"/>
              <a:t> </a:t>
            </a:r>
            <a:r>
              <a:rPr kumimoji="0" lang="en-US" altLang="zh-CN" dirty="0" smtClean="0"/>
              <a:t>HTTP</a:t>
            </a:r>
            <a:r>
              <a:rPr kumimoji="0" lang="zh-CN" altLang="en-US" dirty="0" smtClean="0"/>
              <a:t>动词与状态码</a:t>
            </a:r>
            <a:endParaRPr kumimoji="0" lang="en-US" altLang="zh-CN" dirty="0" smtClean="0"/>
          </a:p>
        </p:txBody>
      </p:sp>
      <p:graphicFrame>
        <p:nvGraphicFramePr>
          <p:cNvPr id="2" name="表格 1"/>
          <p:cNvGraphicFramePr>
            <a:graphicFrameLocks noGrp="1"/>
          </p:cNvGraphicFramePr>
          <p:nvPr>
            <p:extLst>
              <p:ext uri="{D42A27DB-BD31-4B8C-83A1-F6EECF244321}">
                <p14:modId xmlns:p14="http://schemas.microsoft.com/office/powerpoint/2010/main" val="3795966892"/>
              </p:ext>
            </p:extLst>
          </p:nvPr>
        </p:nvGraphicFramePr>
        <p:xfrm>
          <a:off x="525736" y="2428528"/>
          <a:ext cx="11953327" cy="4764135"/>
        </p:xfrm>
        <a:graphic>
          <a:graphicData uri="http://schemas.openxmlformats.org/drawingml/2006/table">
            <a:tbl>
              <a:tblPr firstRow="1" bandRow="1">
                <a:tableStyleId>{5940675A-B579-460E-94D1-54222C63F5DA}</a:tableStyleId>
              </a:tblPr>
              <a:tblGrid>
                <a:gridCol w="1152128"/>
                <a:gridCol w="2958518"/>
                <a:gridCol w="3306178"/>
                <a:gridCol w="2808312"/>
                <a:gridCol w="864096"/>
                <a:gridCol w="864095"/>
              </a:tblGrid>
              <a:tr h="459051">
                <a:tc>
                  <a:txBody>
                    <a:bodyPr/>
                    <a:lstStyle/>
                    <a:p>
                      <a:endParaRPr lang="zh-CN" altLang="en-US" dirty="0"/>
                    </a:p>
                  </a:txBody>
                  <a:tcPr/>
                </a:tc>
                <a:tc>
                  <a:txBody>
                    <a:bodyPr/>
                    <a:lstStyle/>
                    <a:p>
                      <a:r>
                        <a:rPr lang="zh-CN" altLang="en-US" dirty="0" smtClean="0"/>
                        <a:t>语义</a:t>
                      </a:r>
                      <a:endParaRPr lang="zh-CN" altLang="en-US" dirty="0"/>
                    </a:p>
                  </a:txBody>
                  <a:tcPr/>
                </a:tc>
                <a:tc>
                  <a:txBody>
                    <a:bodyPr/>
                    <a:lstStyle/>
                    <a:p>
                      <a:r>
                        <a:rPr lang="zh-CN" altLang="en-US" dirty="0" smtClean="0"/>
                        <a:t>状态码</a:t>
                      </a:r>
                      <a:endParaRPr lang="zh-CN" altLang="en-US" dirty="0"/>
                    </a:p>
                  </a:txBody>
                  <a:tcPr/>
                </a:tc>
                <a:tc>
                  <a:txBody>
                    <a:bodyPr/>
                    <a:lstStyle/>
                    <a:p>
                      <a:r>
                        <a:rPr lang="zh-CN" altLang="en-US" dirty="0" smtClean="0"/>
                        <a:t>返回结果</a:t>
                      </a:r>
                      <a:endParaRPr lang="zh-CN" altLang="en-US" dirty="0"/>
                    </a:p>
                  </a:txBody>
                  <a:tcPr/>
                </a:tc>
                <a:tc>
                  <a:txBody>
                    <a:bodyPr/>
                    <a:lstStyle/>
                    <a:p>
                      <a:r>
                        <a:rPr lang="zh-CN" altLang="en-US" dirty="0" smtClean="0"/>
                        <a:t>安全性</a:t>
                      </a:r>
                      <a:endParaRPr lang="zh-CN" altLang="en-US" dirty="0"/>
                    </a:p>
                  </a:txBody>
                  <a:tcPr/>
                </a:tc>
                <a:tc>
                  <a:txBody>
                    <a:bodyPr/>
                    <a:lstStyle/>
                    <a:p>
                      <a:r>
                        <a:rPr lang="zh-CN" altLang="en-US" dirty="0" smtClean="0"/>
                        <a:t>幂等性</a:t>
                      </a:r>
                      <a:endParaRPr lang="zh-CN" altLang="en-US" dirty="0"/>
                    </a:p>
                  </a:txBody>
                  <a:tcPr/>
                </a:tc>
              </a:tr>
              <a:tr h="459051">
                <a:tc>
                  <a:txBody>
                    <a:bodyPr/>
                    <a:lstStyle/>
                    <a:p>
                      <a:r>
                        <a:rPr lang="en-US" altLang="zh-CN" dirty="0" smtClean="0"/>
                        <a:t>GET</a:t>
                      </a:r>
                      <a:endParaRPr lang="zh-CN" altLang="en-US" dirty="0"/>
                    </a:p>
                  </a:txBody>
                  <a:tcPr/>
                </a:tc>
                <a:tc>
                  <a:txBody>
                    <a:bodyPr/>
                    <a:lstStyle/>
                    <a:p>
                      <a:r>
                        <a:rPr lang="zh-CN" altLang="en-US" dirty="0" smtClean="0"/>
                        <a:t>获取资源</a:t>
                      </a:r>
                      <a:endParaRPr lang="zh-CN" altLang="en-US" dirty="0"/>
                    </a:p>
                  </a:txBody>
                  <a:tcPr/>
                </a:tc>
                <a:tc>
                  <a:txBody>
                    <a:bodyPr/>
                    <a:lstStyle/>
                    <a:p>
                      <a:r>
                        <a:rPr lang="zh-CN" altLang="en-US" dirty="0" smtClean="0"/>
                        <a:t>请求完成后返回状态码 </a:t>
                      </a:r>
                      <a:r>
                        <a:rPr lang="en-US" altLang="zh-CN" dirty="0" smtClean="0"/>
                        <a:t>200</a:t>
                      </a:r>
                    </a:p>
                  </a:txBody>
                  <a:tcPr/>
                </a:tc>
                <a:tc>
                  <a:txBody>
                    <a:bodyPr/>
                    <a:lstStyle/>
                    <a:p>
                      <a:r>
                        <a:rPr lang="zh-CN" altLang="en-US" dirty="0" smtClean="0"/>
                        <a:t>返回单个资源或资源列表</a:t>
                      </a:r>
                      <a:endParaRPr lang="en-US" altLang="zh-CN" dirty="0" smtClean="0"/>
                    </a:p>
                  </a:txBody>
                  <a:tcPr/>
                </a:tc>
                <a:tc>
                  <a:txBody>
                    <a:bodyPr/>
                    <a:lstStyle/>
                    <a:p>
                      <a:r>
                        <a:rPr lang="zh-CN" altLang="en-US" dirty="0" smtClean="0"/>
                        <a:t>是</a:t>
                      </a:r>
                      <a:endParaRPr lang="zh-CN" altLang="en-US" dirty="0"/>
                    </a:p>
                  </a:txBody>
                  <a:tcPr/>
                </a:tc>
                <a:tc>
                  <a:txBody>
                    <a:bodyPr/>
                    <a:lstStyle/>
                    <a:p>
                      <a:r>
                        <a:rPr lang="zh-CN" altLang="en-US" dirty="0" smtClean="0"/>
                        <a:t>是</a:t>
                      </a:r>
                      <a:endParaRPr lang="zh-CN" altLang="en-US" dirty="0"/>
                    </a:p>
                  </a:txBody>
                  <a:tcPr/>
                </a:tc>
              </a:tr>
              <a:tr h="459051">
                <a:tc>
                  <a:txBody>
                    <a:bodyPr/>
                    <a:lstStyle/>
                    <a:p>
                      <a:r>
                        <a:rPr lang="en-US" altLang="zh-CN" dirty="0" smtClean="0"/>
                        <a:t>POST</a:t>
                      </a:r>
                      <a:endParaRPr lang="zh-CN" altLang="en-US" dirty="0"/>
                    </a:p>
                  </a:txBody>
                  <a:tcPr/>
                </a:tc>
                <a:tc>
                  <a:txBody>
                    <a:bodyPr/>
                    <a:lstStyle/>
                    <a:p>
                      <a:r>
                        <a:rPr lang="zh-CN" altLang="en-US" dirty="0" smtClean="0"/>
                        <a:t>创建新资源</a:t>
                      </a:r>
                      <a:endParaRPr lang="zh-CN" altLang="en-US" dirty="0"/>
                    </a:p>
                  </a:txBody>
                  <a:tcPr/>
                </a:tc>
                <a:tc>
                  <a:txBody>
                    <a:bodyPr/>
                    <a:lstStyle/>
                    <a:p>
                      <a:r>
                        <a:rPr lang="zh-CN" altLang="en-US" dirty="0" smtClean="0"/>
                        <a:t>创建完成后返回状态码 </a:t>
                      </a:r>
                      <a:r>
                        <a:rPr lang="en-US" altLang="zh-CN" dirty="0" smtClean="0"/>
                        <a:t>201</a:t>
                      </a:r>
                      <a:endParaRPr lang="zh-CN" altLang="en-US" dirty="0"/>
                    </a:p>
                  </a:txBody>
                  <a:tcPr/>
                </a:tc>
                <a:tc>
                  <a:txBody>
                    <a:bodyPr/>
                    <a:lstStyle/>
                    <a:p>
                      <a:r>
                        <a:rPr lang="zh-CN" altLang="en-US" dirty="0" smtClean="0"/>
                        <a:t>返回新创建的资源</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否</a:t>
                      </a:r>
                      <a:endParaRPr lang="zh-CN" altLang="en-US" dirty="0"/>
                    </a:p>
                  </a:txBody>
                  <a:tcPr/>
                </a:tc>
              </a:tr>
              <a:tr h="459051">
                <a:tc>
                  <a:txBody>
                    <a:bodyPr/>
                    <a:lstStyle/>
                    <a:p>
                      <a:r>
                        <a:rPr lang="en-US" altLang="zh-CN" dirty="0" smtClean="0"/>
                        <a:t>PUT</a:t>
                      </a:r>
                      <a:endParaRPr lang="zh-CN" altLang="en-US" dirty="0"/>
                    </a:p>
                  </a:txBody>
                  <a:tcPr/>
                </a:tc>
                <a:tc>
                  <a:txBody>
                    <a:bodyPr/>
                    <a:lstStyle/>
                    <a:p>
                      <a:r>
                        <a:rPr lang="zh-CN" altLang="en-US" dirty="0" smtClean="0"/>
                        <a:t>完整的替换资源或者创建指定主键的资源，比如创建</a:t>
                      </a:r>
                      <a:r>
                        <a:rPr lang="en-US" altLang="zh-CN" dirty="0" smtClean="0"/>
                        <a:t>id</a:t>
                      </a:r>
                      <a:r>
                        <a:rPr lang="zh-CN" altLang="en-US" dirty="0" smtClean="0"/>
                        <a:t>为 </a:t>
                      </a:r>
                      <a:r>
                        <a:rPr lang="en-US" altLang="zh-CN" dirty="0" smtClean="0"/>
                        <a:t>123</a:t>
                      </a:r>
                      <a:r>
                        <a:rPr lang="zh-CN" altLang="en-US" dirty="0" smtClean="0"/>
                        <a:t>的某个资源</a:t>
                      </a:r>
                      <a:endParaRPr lang="zh-CN" altLang="en-US" dirty="0"/>
                    </a:p>
                  </a:txBody>
                  <a:tcPr/>
                </a:tc>
                <a:tc>
                  <a:txBody>
                    <a:bodyPr/>
                    <a:lstStyle/>
                    <a:p>
                      <a:r>
                        <a:rPr lang="zh-CN" altLang="en-US" dirty="0" smtClean="0"/>
                        <a:t>如果是创建了资源，返回状态码 </a:t>
                      </a:r>
                      <a:r>
                        <a:rPr lang="en-US" altLang="zh-CN" dirty="0" smtClean="0"/>
                        <a:t>201</a:t>
                      </a:r>
                    </a:p>
                    <a:p>
                      <a:r>
                        <a:rPr lang="zh-CN" altLang="en-US" dirty="0" smtClean="0"/>
                        <a:t>如果是替换了资源，返回状态码 </a:t>
                      </a:r>
                      <a:r>
                        <a:rPr lang="en-US" altLang="zh-CN" dirty="0" smtClean="0"/>
                        <a:t>200</a:t>
                      </a:r>
                      <a:endParaRPr lang="zh-CN" altLang="en-US" dirty="0"/>
                    </a:p>
                  </a:txBody>
                  <a:tcPr/>
                </a:tc>
                <a:tc>
                  <a:txBody>
                    <a:bodyPr/>
                    <a:lstStyle/>
                    <a:p>
                      <a:r>
                        <a:rPr lang="zh-CN" altLang="en-US" dirty="0" smtClean="0"/>
                        <a:t>返回被替换或创建的资源</a:t>
                      </a:r>
                      <a:endParaRPr lang="zh-CN" altLang="en-US" dirty="0"/>
                    </a:p>
                  </a:txBody>
                  <a:tcPr/>
                </a:tc>
                <a:tc>
                  <a:txBody>
                    <a:bodyPr/>
                    <a:lstStyle/>
                    <a:p>
                      <a:r>
                        <a:rPr lang="zh-CN" altLang="en-US" dirty="0" smtClean="0"/>
                        <a:t>否</a:t>
                      </a:r>
                      <a:endParaRPr lang="zh-CN" altLang="en-US" dirty="0"/>
                    </a:p>
                  </a:txBody>
                  <a:tcPr/>
                </a:tc>
                <a:tc>
                  <a:txBody>
                    <a:bodyPr/>
                    <a:lstStyle/>
                    <a:p>
                      <a:r>
                        <a:rPr lang="zh-CN" altLang="en-US" dirty="0" smtClean="0"/>
                        <a:t>是</a:t>
                      </a:r>
                      <a:endParaRPr lang="zh-CN" altLang="en-US" dirty="0"/>
                    </a:p>
                  </a:txBody>
                  <a:tcPr/>
                </a:tc>
              </a:tr>
              <a:tr h="459051">
                <a:tc>
                  <a:txBody>
                    <a:bodyPr/>
                    <a:lstStyle/>
                    <a:p>
                      <a:r>
                        <a:rPr lang="en-US" altLang="zh-CN" dirty="0" smtClean="0"/>
                        <a:t>DELETE</a:t>
                      </a:r>
                      <a:endParaRPr lang="zh-CN" altLang="en-US" dirty="0"/>
                    </a:p>
                  </a:txBody>
                  <a:tcPr/>
                </a:tc>
                <a:tc>
                  <a:txBody>
                    <a:bodyPr/>
                    <a:lstStyle/>
                    <a:p>
                      <a:r>
                        <a:rPr lang="zh-CN" altLang="en-US" dirty="0" smtClean="0"/>
                        <a:t>删除某个资源</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请求完成后返回状态码 </a:t>
                      </a:r>
                      <a:r>
                        <a:rPr lang="en-US" altLang="zh-CN" dirty="0" smtClean="0"/>
                        <a:t>204</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空</a:t>
                      </a:r>
                    </a:p>
                  </a:txBody>
                  <a:tcPr/>
                </a:tc>
                <a:tc>
                  <a:txBody>
                    <a:bodyPr/>
                    <a:lstStyle/>
                    <a:p>
                      <a:r>
                        <a:rPr lang="zh-CN" altLang="en-US" dirty="0" smtClean="0"/>
                        <a:t>否</a:t>
                      </a:r>
                      <a:endParaRPr lang="zh-CN" altLang="en-US" dirty="0"/>
                    </a:p>
                  </a:txBody>
                  <a:tcPr/>
                </a:tc>
                <a:tc>
                  <a:txBody>
                    <a:bodyPr/>
                    <a:lstStyle/>
                    <a:p>
                      <a:r>
                        <a:rPr lang="zh-CN" altLang="en-US" dirty="0" smtClean="0"/>
                        <a:t>是</a:t>
                      </a:r>
                      <a:endParaRPr lang="zh-CN" altLang="en-US" dirty="0"/>
                    </a:p>
                  </a:txBody>
                  <a:tcPr/>
                </a:tc>
              </a:tr>
              <a:tr h="459051">
                <a:tc>
                  <a:txBody>
                    <a:bodyPr/>
                    <a:lstStyle/>
                    <a:p>
                      <a:r>
                        <a:rPr lang="en-US" altLang="zh-CN" dirty="0" smtClean="0"/>
                        <a:t>PATCH</a:t>
                      </a:r>
                      <a:endParaRPr lang="zh-CN" altLang="en-US" dirty="0"/>
                    </a:p>
                  </a:txBody>
                  <a:tcPr/>
                </a:tc>
                <a:tc>
                  <a:txBody>
                    <a:bodyPr/>
                    <a:lstStyle/>
                    <a:p>
                      <a:r>
                        <a:rPr lang="zh-CN" altLang="en-US" dirty="0" smtClean="0"/>
                        <a:t>局部更新资源，比如更新某个资源的一个或多个属性</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更新完成后返回状态码 </a:t>
                      </a:r>
                      <a:r>
                        <a:rPr lang="en-US" altLang="zh-CN" dirty="0" smtClean="0"/>
                        <a:t>200</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返回被修改的资源</a:t>
                      </a:r>
                    </a:p>
                  </a:txBody>
                  <a:tcPr/>
                </a:tc>
                <a:tc>
                  <a:txBody>
                    <a:bodyPr/>
                    <a:lstStyle/>
                    <a:p>
                      <a:r>
                        <a:rPr lang="zh-CN" altLang="en-US" dirty="0" smtClean="0"/>
                        <a:t>否</a:t>
                      </a:r>
                      <a:endParaRPr lang="zh-CN" altLang="en-US" dirty="0"/>
                    </a:p>
                  </a:txBody>
                  <a:tcPr/>
                </a:tc>
                <a:tc>
                  <a:txBody>
                    <a:bodyPr/>
                    <a:lstStyle/>
                    <a:p>
                      <a:r>
                        <a:rPr lang="zh-CN" altLang="en-US" dirty="0" smtClean="0"/>
                        <a:t>否</a:t>
                      </a:r>
                      <a:endParaRPr lang="zh-CN" altLang="en-US" dirty="0"/>
                    </a:p>
                  </a:txBody>
                  <a:tcPr/>
                </a:tc>
              </a:tr>
              <a:tr h="459051">
                <a:tc>
                  <a:txBody>
                    <a:bodyPr/>
                    <a:lstStyle/>
                    <a:p>
                      <a:r>
                        <a:rPr lang="en-US" altLang="zh-CN" dirty="0" smtClean="0"/>
                        <a:t>HEAD</a:t>
                      </a:r>
                      <a:endParaRPr lang="zh-CN" altLang="en-US" dirty="0"/>
                    </a:p>
                  </a:txBody>
                  <a:tcPr/>
                </a:tc>
                <a:tc>
                  <a:txBody>
                    <a:bodyPr/>
                    <a:lstStyle/>
                    <a:p>
                      <a:r>
                        <a:rPr lang="zh-CN" altLang="en-US" dirty="0" smtClean="0"/>
                        <a:t>只获取资源的头信息</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请求完成后返回状态码 </a:t>
                      </a:r>
                      <a:r>
                        <a:rPr lang="en-US" altLang="zh-CN" dirty="0" smtClean="0"/>
                        <a:t>200</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Header</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是</a:t>
                      </a:r>
                    </a:p>
                  </a:txBody>
                  <a:tcPr/>
                </a:tc>
                <a:tc>
                  <a:txBody>
                    <a:bodyPr/>
                    <a:lstStyle/>
                    <a:p>
                      <a:r>
                        <a:rPr lang="zh-CN" altLang="en-US" dirty="0" smtClean="0"/>
                        <a:t>是</a:t>
                      </a:r>
                      <a:endParaRPr lang="zh-CN" altLang="en-US" dirty="0"/>
                    </a:p>
                  </a:txBody>
                  <a:tcPr/>
                </a:tc>
              </a:tr>
              <a:tr h="459051">
                <a:tc>
                  <a:txBody>
                    <a:bodyPr/>
                    <a:lstStyle/>
                    <a:p>
                      <a:r>
                        <a:rPr lang="en-US" altLang="zh-CN" dirty="0" smtClean="0"/>
                        <a:t>OPTIONS</a:t>
                      </a:r>
                      <a:endParaRPr lang="zh-CN" altLang="en-US" dirty="0"/>
                    </a:p>
                  </a:txBody>
                  <a:tcPr/>
                </a:tc>
                <a:tc>
                  <a:txBody>
                    <a:bodyPr/>
                    <a:lstStyle/>
                    <a:p>
                      <a:r>
                        <a:rPr lang="zh-CN" altLang="en-US" dirty="0" smtClean="0"/>
                        <a:t>获取资源支持的所有</a:t>
                      </a:r>
                      <a:r>
                        <a:rPr lang="en-US" altLang="zh-CN" dirty="0" smtClean="0"/>
                        <a:t>HTTP</a:t>
                      </a:r>
                      <a:r>
                        <a:rPr lang="zh-CN" altLang="en-US" dirty="0" smtClean="0"/>
                        <a:t>方法</a:t>
                      </a:r>
                      <a:r>
                        <a:rPr lang="zh-CN" altLang="zh-CN" dirty="0" smtClean="0"/>
                        <a:t>，</a:t>
                      </a:r>
                      <a:r>
                        <a:rPr lang="zh-CN" altLang="en-US" dirty="0" smtClean="0"/>
                        <a:t>不常用</a:t>
                      </a:r>
                      <a:endParaRPr lang="zh-CN" alt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请求完成后返回状态码 </a:t>
                      </a:r>
                      <a:r>
                        <a:rPr lang="en-US" altLang="zh-CN" dirty="0" smtClean="0"/>
                        <a:t>200</a:t>
                      </a:r>
                      <a:endParaRPr lang="zh-CN" alt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返回</a:t>
                      </a:r>
                      <a:r>
                        <a:rPr lang="en-US" altLang="zh-CN" dirty="0" smtClean="0"/>
                        <a:t>HTTP</a:t>
                      </a:r>
                      <a:r>
                        <a:rPr lang="zh-CN" altLang="en-US" dirty="0" smtClean="0"/>
                        <a:t>方法列表</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是</a:t>
                      </a:r>
                    </a:p>
                  </a:txBody>
                  <a:tcPr/>
                </a:tc>
                <a:tc>
                  <a:txBody>
                    <a:bodyPr/>
                    <a:lstStyle/>
                    <a:p>
                      <a:r>
                        <a:rPr lang="zh-CN" altLang="en-US" dirty="0" smtClean="0"/>
                        <a:t>是</a:t>
                      </a:r>
                      <a:endParaRPr lang="zh-CN" altLang="en-US" dirty="0"/>
                    </a:p>
                  </a:txBody>
                  <a:tcPr/>
                </a:tc>
              </a:tr>
            </a:tbl>
          </a:graphicData>
        </a:graphic>
      </p:graphicFrame>
    </p:spTree>
    <p:extLst>
      <p:ext uri="{BB962C8B-B14F-4D97-AF65-F5344CB8AC3E}">
        <p14:creationId xmlns:p14="http://schemas.microsoft.com/office/powerpoint/2010/main" val="159116625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0x35</a:t>
            </a:r>
            <a:r>
              <a:rPr kumimoji="0" lang="zh-CN" altLang="en-US" dirty="0" smtClean="0"/>
              <a:t> 幂等性</a:t>
            </a:r>
            <a:endParaRPr kumimoji="0" lang="en-US" altLang="zh-CN" dirty="0" smtClean="0"/>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zh-CN" altLang="en-US" sz="2800" dirty="0"/>
              <a:t>对</a:t>
            </a:r>
            <a:r>
              <a:rPr kumimoji="0" lang="zh-CN" altLang="en-US" sz="2800" dirty="0" smtClean="0"/>
              <a:t>于</a:t>
            </a:r>
            <a:r>
              <a:rPr kumimoji="0" lang="en-US" altLang="zh-CN" sz="2800" dirty="0" smtClean="0"/>
              <a:t>POST</a:t>
            </a:r>
            <a:r>
              <a:rPr kumimoji="0" lang="zh-CN" altLang="en-US" sz="2800" dirty="0"/>
              <a:t>方法</a:t>
            </a:r>
            <a:r>
              <a:rPr kumimoji="0" lang="zh-CN" altLang="en-US" sz="2800" dirty="0" smtClean="0"/>
              <a:t>和</a:t>
            </a:r>
            <a:r>
              <a:rPr kumimoji="0" lang="en-US" altLang="zh-CN" sz="2800" dirty="0" smtClean="0"/>
              <a:t>PUT</a:t>
            </a:r>
            <a:r>
              <a:rPr kumimoji="0" lang="zh-CN" altLang="en-US" sz="2800" dirty="0"/>
              <a:t>方法，我们一般的理解是</a:t>
            </a:r>
            <a:r>
              <a:rPr kumimoji="0" lang="en-US" altLang="zh-CN" sz="2800" dirty="0"/>
              <a:t>POST</a:t>
            </a:r>
            <a:r>
              <a:rPr kumimoji="0" lang="zh-CN" altLang="en-US" sz="2800" dirty="0"/>
              <a:t>表示创建资源，</a:t>
            </a:r>
            <a:r>
              <a:rPr kumimoji="0" lang="en-US" altLang="zh-CN" sz="2800" dirty="0"/>
              <a:t>PUT</a:t>
            </a:r>
            <a:r>
              <a:rPr kumimoji="0" lang="zh-CN" altLang="en-US" sz="2800" dirty="0"/>
              <a:t>表示更新资源</a:t>
            </a:r>
            <a:r>
              <a:rPr kumimoji="0" lang="zh-CN" altLang="en-US" sz="2800" dirty="0" smtClean="0"/>
              <a:t>。实</a:t>
            </a:r>
            <a:r>
              <a:rPr kumimoji="0" lang="zh-CN" altLang="en-US" sz="2800" dirty="0"/>
              <a:t>际上，两个方法都用于创建资源，更为本质的差别是在幂等性</a:t>
            </a:r>
            <a:r>
              <a:rPr kumimoji="0" lang="zh-CN" altLang="en-US" sz="2800" dirty="0" smtClean="0"/>
              <a:t>。</a:t>
            </a:r>
            <a:r>
              <a:rPr kumimoji="0" lang="en-US" altLang="zh-CN" sz="2800" dirty="0" smtClean="0"/>
              <a:t>POST</a:t>
            </a:r>
            <a:r>
              <a:rPr kumimoji="0" lang="zh-CN" altLang="en-US" sz="2800" dirty="0"/>
              <a:t>方法是非幂</a:t>
            </a:r>
            <a:r>
              <a:rPr kumimoji="0" lang="zh-CN" altLang="en-US" sz="2800" dirty="0" smtClean="0"/>
              <a:t>等的，</a:t>
            </a:r>
            <a:r>
              <a:rPr kumimoji="0" lang="zh-CN" altLang="en-US" sz="2800" dirty="0"/>
              <a:t>所以用来表示创</a:t>
            </a:r>
            <a:r>
              <a:rPr kumimoji="0" lang="zh-CN" altLang="en-US" sz="2800" dirty="0" smtClean="0"/>
              <a:t>建新的资源</a:t>
            </a:r>
            <a:r>
              <a:rPr kumimoji="0" lang="zh-CN" altLang="en-US" sz="2800" dirty="0"/>
              <a:t>；</a:t>
            </a:r>
            <a:r>
              <a:rPr kumimoji="0" lang="en-US" altLang="zh-CN" sz="2800" dirty="0" smtClean="0"/>
              <a:t>PUT</a:t>
            </a:r>
            <a:r>
              <a:rPr kumimoji="0" lang="zh-CN" altLang="en-US" sz="2800" dirty="0"/>
              <a:t>方法是幂等的，因此表</a:t>
            </a:r>
            <a:r>
              <a:rPr kumimoji="0" lang="zh-CN" altLang="en-US" sz="2800" dirty="0" smtClean="0"/>
              <a:t>示替换资</a:t>
            </a:r>
            <a:r>
              <a:rPr kumimoji="0" lang="zh-CN" altLang="en-US" sz="2800" dirty="0"/>
              <a:t>源更加贴</a:t>
            </a:r>
            <a:r>
              <a:rPr kumimoji="0" lang="zh-CN" altLang="en-US" sz="2800" dirty="0" smtClean="0"/>
              <a:t>切（类似于</a:t>
            </a:r>
            <a:r>
              <a:rPr kumimoji="0" lang="en-US" altLang="zh-CN" sz="2800" dirty="0" smtClean="0"/>
              <a:t>MySQL</a:t>
            </a:r>
            <a:r>
              <a:rPr kumimoji="0" lang="zh-CN" altLang="en-US" sz="2800" dirty="0" smtClean="0"/>
              <a:t>的</a:t>
            </a:r>
            <a:r>
              <a:rPr kumimoji="0" lang="en-US" altLang="zh-CN" sz="2800" dirty="0" smtClean="0"/>
              <a:t>REPLACE</a:t>
            </a:r>
            <a:r>
              <a:rPr kumimoji="0" lang="zh-CN" altLang="en-US" sz="2800" dirty="0" smtClean="0"/>
              <a:t>操作）。</a:t>
            </a:r>
          </a:p>
          <a:p>
            <a:pPr marL="904875">
              <a:buFontTx/>
              <a:buBlip>
                <a:blip r:embed="rId2"/>
              </a:buBlip>
              <a:defRPr/>
            </a:pPr>
            <a:r>
              <a:rPr kumimoji="0" lang="en-US" altLang="zh-CN" sz="2800" dirty="0" smtClean="0"/>
              <a:t>PUT</a:t>
            </a:r>
            <a:r>
              <a:rPr kumimoji="0" lang="zh-CN" altLang="en-US" sz="2800" dirty="0"/>
              <a:t>方法</a:t>
            </a:r>
            <a:r>
              <a:rPr kumimoji="0" lang="zh-CN" altLang="en-US" sz="2800" dirty="0" smtClean="0"/>
              <a:t>和</a:t>
            </a:r>
            <a:r>
              <a:rPr kumimoji="0" lang="en-US" altLang="zh-CN" sz="2800" dirty="0" smtClean="0"/>
              <a:t>PATCH</a:t>
            </a:r>
            <a:r>
              <a:rPr kumimoji="0" lang="zh-CN" altLang="en-US" sz="2800" dirty="0"/>
              <a:t>方法，都是用来表述更新资源，它们之间有什么区别呢？我们一般的理解是</a:t>
            </a:r>
            <a:r>
              <a:rPr kumimoji="0" lang="en-US" altLang="zh-CN" sz="2800" dirty="0"/>
              <a:t>PUT</a:t>
            </a:r>
            <a:r>
              <a:rPr kumimoji="0" lang="zh-CN" altLang="en-US" sz="2800" dirty="0"/>
              <a:t>表示更新全部资源，</a:t>
            </a:r>
            <a:r>
              <a:rPr kumimoji="0" lang="en-US" altLang="zh-CN" sz="2800" dirty="0"/>
              <a:t>PATCH</a:t>
            </a:r>
            <a:r>
              <a:rPr kumimoji="0" lang="zh-CN" altLang="en-US" sz="2800" dirty="0"/>
              <a:t>表示更新部分资</a:t>
            </a:r>
            <a:r>
              <a:rPr kumimoji="0" lang="zh-CN" altLang="en-US" sz="2800" dirty="0" smtClean="0"/>
              <a:t>源，这</a:t>
            </a:r>
            <a:r>
              <a:rPr kumimoji="0" lang="zh-CN" altLang="en-US" sz="2800" dirty="0"/>
              <a:t>个是我们遵守的第一准则</a:t>
            </a:r>
            <a:r>
              <a:rPr kumimoji="0" lang="zh-CN" altLang="en-US" sz="2800" dirty="0" smtClean="0"/>
              <a:t>。然而，</a:t>
            </a:r>
            <a:r>
              <a:rPr kumimoji="0" lang="en-US" altLang="zh-CN" sz="2800" dirty="0"/>
              <a:t>PATCH</a:t>
            </a:r>
            <a:r>
              <a:rPr kumimoji="0" lang="zh-CN" altLang="en-US" sz="2800" dirty="0"/>
              <a:t>方法是非幂等的，因此我们在</a:t>
            </a:r>
            <a:r>
              <a:rPr kumimoji="0" lang="zh-CN" altLang="en-US" sz="2800" dirty="0" smtClean="0"/>
              <a:t>设计</a:t>
            </a:r>
            <a:r>
              <a:rPr kumimoji="0" lang="en-US" altLang="zh-CN" sz="2800" dirty="0" smtClean="0"/>
              <a:t>RESTful </a:t>
            </a:r>
            <a:r>
              <a:rPr kumimoji="0" lang="en-US" altLang="zh-CN" sz="2800" dirty="0"/>
              <a:t>API</a:t>
            </a:r>
            <a:r>
              <a:rPr kumimoji="0" lang="zh-CN" altLang="en-US" sz="2800" dirty="0"/>
              <a:t>的时</a:t>
            </a:r>
            <a:r>
              <a:rPr kumimoji="0" lang="zh-CN" altLang="en-US" sz="2800" dirty="0" smtClean="0"/>
              <a:t>候需</a:t>
            </a:r>
            <a:r>
              <a:rPr kumimoji="0" lang="zh-CN" altLang="en-US" sz="2800" dirty="0"/>
              <a:t>要考</a:t>
            </a:r>
            <a:r>
              <a:rPr kumimoji="0" lang="zh-CN" altLang="en-US" sz="2800" dirty="0" smtClean="0"/>
              <a:t>虑，如果我</a:t>
            </a:r>
            <a:r>
              <a:rPr kumimoji="0" lang="zh-CN" altLang="en-US" sz="2800" dirty="0"/>
              <a:t>们想要明确的告诉调用</a:t>
            </a:r>
            <a:r>
              <a:rPr kumimoji="0" lang="zh-CN" altLang="en-US" sz="2800" dirty="0" smtClean="0"/>
              <a:t>者资</a:t>
            </a:r>
            <a:r>
              <a:rPr kumimoji="0" lang="zh-CN" altLang="en-US" sz="2800" dirty="0"/>
              <a:t>源是幂等的</a:t>
            </a:r>
            <a:r>
              <a:rPr kumimoji="0" lang="zh-CN" altLang="en-US" sz="2800" dirty="0" smtClean="0"/>
              <a:t>，我们的</a:t>
            </a:r>
            <a:r>
              <a:rPr kumimoji="0" lang="zh-CN" altLang="en-US" sz="2800" dirty="0"/>
              <a:t>设计更倾向于使</a:t>
            </a:r>
            <a:r>
              <a:rPr kumimoji="0" lang="zh-CN" altLang="en-US" sz="2800" dirty="0" smtClean="0"/>
              <a:t>用</a:t>
            </a:r>
            <a:r>
              <a:rPr kumimoji="0" lang="en-US" altLang="zh-CN" sz="2800" dirty="0" smtClean="0"/>
              <a:t>PUT</a:t>
            </a:r>
            <a:r>
              <a:rPr kumimoji="0" lang="zh-CN" altLang="en-US" sz="2800" dirty="0" smtClean="0"/>
              <a:t>方</a:t>
            </a:r>
            <a:r>
              <a:rPr kumimoji="0" lang="zh-CN" altLang="en-US" sz="2800" dirty="0"/>
              <a:t>法。</a:t>
            </a:r>
            <a:endParaRPr kumimoji="0" lang="zh-CN" altLang="en-US" sz="2800" dirty="0" smtClean="0"/>
          </a:p>
        </p:txBody>
      </p:sp>
    </p:spTree>
    <p:extLst>
      <p:ext uri="{BB962C8B-B14F-4D97-AF65-F5344CB8AC3E}">
        <p14:creationId xmlns:p14="http://schemas.microsoft.com/office/powerpoint/2010/main" val="2348887722"/>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0x36</a:t>
            </a:r>
            <a:r>
              <a:rPr kumimoji="0" lang="zh-CN" altLang="en-US" dirty="0" smtClean="0"/>
              <a:t> 数据格式</a:t>
            </a:r>
            <a:endParaRPr kumimoji="0" lang="en-US" altLang="zh-CN" dirty="0" smtClean="0"/>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zh-CN" altLang="en-US" sz="3200" dirty="0" smtClean="0"/>
              <a:t>请求体和响应体使用</a:t>
            </a:r>
            <a:r>
              <a:rPr kumimoji="0" lang="en-US" altLang="zh-CN" sz="3200" dirty="0" smtClean="0"/>
              <a:t>JSON</a:t>
            </a:r>
            <a:r>
              <a:rPr kumimoji="0" lang="zh-CN" altLang="en-US" sz="3200" dirty="0" smtClean="0"/>
              <a:t>数据格式，避免使用</a:t>
            </a:r>
            <a:r>
              <a:rPr kumimoji="0" lang="en-US" altLang="zh-CN" sz="3200" dirty="0" smtClean="0"/>
              <a:t>XML</a:t>
            </a:r>
            <a:endParaRPr kumimoji="0" lang="zh-CN" altLang="en-US" sz="3200" dirty="0" smtClean="0"/>
          </a:p>
          <a:p>
            <a:pPr marL="904875">
              <a:buBlip>
                <a:blip r:embed="rId2"/>
              </a:buBlip>
              <a:defRPr/>
            </a:pPr>
            <a:r>
              <a:rPr kumimoji="0" lang="zh-CN" altLang="en-US" sz="3200" dirty="0"/>
              <a:t>使用小驼峰命名法作为属性标识符</a:t>
            </a:r>
            <a:r>
              <a:rPr kumimoji="0" lang="zh-CN" altLang="zh-CN" sz="3200" dirty="0" smtClean="0"/>
              <a:t>，</a:t>
            </a:r>
            <a:r>
              <a:rPr kumimoji="0" lang="zh-CN" altLang="en-US" sz="3200" dirty="0" smtClean="0"/>
              <a:t>不</a:t>
            </a:r>
            <a:r>
              <a:rPr kumimoji="0" lang="zh-CN" altLang="en-US" sz="3200" dirty="0"/>
              <a:t>要使用下划线或大驼峰命名</a:t>
            </a:r>
            <a:r>
              <a:rPr kumimoji="0" lang="zh-CN" altLang="en-US" sz="3200" dirty="0" smtClean="0"/>
              <a:t>法，通常客户端会将</a:t>
            </a:r>
            <a:r>
              <a:rPr kumimoji="0" lang="en-US" altLang="zh-CN" sz="3200" dirty="0" smtClean="0"/>
              <a:t>JSON</a:t>
            </a:r>
            <a:r>
              <a:rPr kumimoji="0" lang="zh-CN" altLang="en-US" sz="3200" dirty="0" smtClean="0"/>
              <a:t>反射为对象模型</a:t>
            </a:r>
            <a:r>
              <a:rPr kumimoji="0" lang="zh-CN" altLang="zh-CN" sz="3200" dirty="0" smtClean="0"/>
              <a:t>，</a:t>
            </a:r>
            <a:r>
              <a:rPr kumimoji="0" lang="zh-CN" altLang="en-US" sz="3200" dirty="0" smtClean="0"/>
              <a:t>然后调用其属性</a:t>
            </a:r>
            <a:endParaRPr kumimoji="0" lang="en-US" altLang="zh-CN" sz="3200" dirty="0" smtClean="0"/>
          </a:p>
          <a:p>
            <a:pPr marL="904875">
              <a:buBlip>
                <a:blip r:embed="rId2"/>
              </a:buBlip>
              <a:defRPr/>
            </a:pPr>
            <a:r>
              <a:rPr kumimoji="0" lang="zh-CN" altLang="en-US" sz="3200" dirty="0" smtClean="0"/>
              <a:t>使用</a:t>
            </a:r>
            <a:r>
              <a:rPr kumimoji="0" lang="en-US" altLang="zh-CN" sz="3200" dirty="0" smtClean="0"/>
              <a:t>UTC</a:t>
            </a:r>
            <a:r>
              <a:rPr kumimoji="0" lang="zh-CN" altLang="en-US" sz="3200" dirty="0" smtClean="0"/>
              <a:t>时间，并用</a:t>
            </a:r>
            <a:r>
              <a:rPr kumimoji="0" lang="en-US" altLang="zh-CN" sz="3200" dirty="0" smtClean="0"/>
              <a:t>ISO8601</a:t>
            </a:r>
            <a:r>
              <a:rPr kumimoji="0" lang="zh-CN" altLang="en-US" sz="3200" dirty="0" smtClean="0"/>
              <a:t>进行格式化（</a:t>
            </a:r>
            <a:r>
              <a:rPr kumimoji="0" lang="en-US" altLang="zh-CN" sz="3200" dirty="0"/>
              <a:t>YYYY-MM-DDTHH:MM:SSZ</a:t>
            </a:r>
            <a:r>
              <a:rPr kumimoji="0" lang="zh-CN" altLang="en-US" sz="3200" dirty="0" smtClean="0"/>
              <a:t>）</a:t>
            </a:r>
            <a:r>
              <a:rPr kumimoji="0" lang="zh-CN" altLang="zh-CN" sz="3200" dirty="0" smtClean="0"/>
              <a:t>，</a:t>
            </a:r>
            <a:r>
              <a:rPr kumimoji="0" lang="zh-CN" altLang="en-US" sz="3200" dirty="0" smtClean="0"/>
              <a:t>或者使用长整形时间戳（毫秒）</a:t>
            </a:r>
          </a:p>
        </p:txBody>
      </p:sp>
    </p:spTree>
    <p:extLst>
      <p:ext uri="{BB962C8B-B14F-4D97-AF65-F5344CB8AC3E}">
        <p14:creationId xmlns:p14="http://schemas.microsoft.com/office/powerpoint/2010/main" val="159116625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0x37</a:t>
            </a:r>
            <a:r>
              <a:rPr kumimoji="0" lang="zh-CN" altLang="en-US" dirty="0" smtClean="0"/>
              <a:t> 错误处理</a:t>
            </a:r>
            <a:endParaRPr kumimoji="0" lang="en-US" altLang="zh-CN" dirty="0" smtClean="0"/>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en-US" altLang="zh-CN" sz="2800" dirty="0" smtClean="0"/>
              <a:t>2xx</a:t>
            </a:r>
            <a:r>
              <a:rPr kumimoji="0" lang="zh-CN" altLang="en-US" sz="2800" dirty="0" smtClean="0"/>
              <a:t>的</a:t>
            </a:r>
            <a:r>
              <a:rPr kumimoji="0" lang="zh-CN" altLang="en-US" sz="2800" dirty="0"/>
              <a:t>响应体直接就是数据，不要做多余的包</a:t>
            </a:r>
            <a:r>
              <a:rPr kumimoji="0" lang="zh-CN" altLang="en-US" sz="2800" dirty="0" smtClean="0"/>
              <a:t>装，错误示例：</a:t>
            </a:r>
            <a:r>
              <a:rPr kumimoji="0" lang="en-US" altLang="zh-CN" sz="2800" dirty="0" smtClean="0"/>
              <a:t>{“status”:</a:t>
            </a:r>
            <a:r>
              <a:rPr kumimoji="0" lang="zh-CN" altLang="en-US" sz="2800" dirty="0" smtClean="0"/>
              <a:t> </a:t>
            </a:r>
            <a:r>
              <a:rPr kumimoji="0" lang="en-US" altLang="zh-CN" sz="2800" dirty="0" smtClean="0"/>
              <a:t>0,</a:t>
            </a:r>
            <a:r>
              <a:rPr kumimoji="0" lang="zh-CN" altLang="en-US" sz="2800" dirty="0" smtClean="0"/>
              <a:t> </a:t>
            </a:r>
            <a:r>
              <a:rPr kumimoji="0" lang="en-US" altLang="zh-CN" sz="2800" dirty="0" smtClean="0"/>
              <a:t>“data”:</a:t>
            </a:r>
            <a:r>
              <a:rPr kumimoji="0" lang="zh-CN" altLang="en-US" sz="2800" dirty="0" smtClean="0"/>
              <a:t> </a:t>
            </a:r>
            <a:r>
              <a:rPr kumimoji="0" lang="en-US" altLang="zh-CN" sz="2800" dirty="0" smtClean="0"/>
              <a:t>[]}</a:t>
            </a:r>
          </a:p>
          <a:p>
            <a:pPr marL="904875">
              <a:buFontTx/>
              <a:buBlip>
                <a:blip r:embed="rId2"/>
              </a:buBlip>
              <a:defRPr/>
            </a:pPr>
            <a:r>
              <a:rPr kumimoji="0" lang="zh-CN" altLang="en-US" sz="2800" dirty="0"/>
              <a:t>正确设</a:t>
            </a:r>
            <a:r>
              <a:rPr kumimoji="0" lang="zh-CN" altLang="en-US" sz="2800" dirty="0" smtClean="0"/>
              <a:t>置</a:t>
            </a:r>
            <a:r>
              <a:rPr kumimoji="0" lang="en-US" altLang="zh-CN" sz="2800" dirty="0" smtClean="0"/>
              <a:t>HTTP</a:t>
            </a:r>
            <a:r>
              <a:rPr kumimoji="0" lang="zh-CN" altLang="en-US" sz="2800" dirty="0" smtClean="0"/>
              <a:t>状</a:t>
            </a:r>
            <a:r>
              <a:rPr kumimoji="0" lang="zh-CN" altLang="en-US" sz="2800" dirty="0"/>
              <a:t>态</a:t>
            </a:r>
            <a:r>
              <a:rPr kumimoji="0" lang="zh-CN" altLang="en-US" sz="2800" dirty="0" smtClean="0"/>
              <a:t>码</a:t>
            </a:r>
            <a:r>
              <a:rPr kumimoji="0" lang="zh-CN" altLang="zh-CN" sz="2800" dirty="0" smtClean="0"/>
              <a:t>（</a:t>
            </a:r>
            <a:r>
              <a:rPr kumimoji="0" lang="zh-CN" altLang="en-US" sz="2800" dirty="0" smtClean="0"/>
              <a:t>参考维基百科），</a:t>
            </a:r>
            <a:r>
              <a:rPr kumimoji="0" lang="zh-CN" altLang="en-US" sz="2800" dirty="0"/>
              <a:t>不要自定</a:t>
            </a:r>
            <a:r>
              <a:rPr kumimoji="0" lang="zh-CN" altLang="en-US" sz="2800" dirty="0" smtClean="0"/>
              <a:t>义</a:t>
            </a:r>
            <a:endParaRPr kumimoji="0" lang="en-US" altLang="zh-CN" sz="2800" dirty="0" smtClean="0"/>
          </a:p>
          <a:p>
            <a:pPr marL="904875">
              <a:buFontTx/>
              <a:buBlip>
                <a:blip r:embed="rId2"/>
              </a:buBlip>
              <a:defRPr/>
            </a:pPr>
            <a:r>
              <a:rPr kumimoji="0" lang="zh-CN" altLang="en-US" sz="2800" dirty="0" smtClean="0"/>
              <a:t>非</a:t>
            </a:r>
            <a:r>
              <a:rPr kumimoji="0" lang="en-US" altLang="zh-CN" sz="2800" dirty="0" smtClean="0"/>
              <a:t>2xx</a:t>
            </a:r>
            <a:r>
              <a:rPr kumimoji="0" lang="zh-CN" altLang="en-US" sz="2800" dirty="0" smtClean="0"/>
              <a:t>的响应</a:t>
            </a:r>
            <a:r>
              <a:rPr kumimoji="0" lang="zh-CN" altLang="en-US" sz="2800" dirty="0"/>
              <a:t>体，返回统一的、结构化的错误信</a:t>
            </a:r>
            <a:r>
              <a:rPr kumimoji="0" lang="zh-CN" altLang="en-US" sz="2800" dirty="0" smtClean="0"/>
              <a:t>息，包括机器可读的错误</a:t>
            </a:r>
            <a:r>
              <a:rPr kumimoji="0" lang="en-US" altLang="zh-CN" sz="2800" dirty="0" smtClean="0"/>
              <a:t>ID</a:t>
            </a:r>
            <a:r>
              <a:rPr kumimoji="0" lang="zh-CN" altLang="en-US" sz="2800" dirty="0" smtClean="0"/>
              <a:t>，以及人类可读的错误信息，如</a:t>
            </a:r>
            <a:r>
              <a:rPr kumimoji="0" lang="en-US" altLang="zh-CN" sz="2800" dirty="0" smtClean="0"/>
              <a:t>{“errcode”:</a:t>
            </a:r>
            <a:r>
              <a:rPr kumimoji="0" lang="zh-CN" altLang="en-US" sz="2800" dirty="0" smtClean="0"/>
              <a:t> </a:t>
            </a:r>
            <a:r>
              <a:rPr kumimoji="0" lang="en-US" altLang="zh-CN" sz="2800" dirty="0" smtClean="0"/>
              <a:t>“FC_ERROR”,</a:t>
            </a:r>
            <a:r>
              <a:rPr kumimoji="0" lang="zh-CN" altLang="en-US" sz="2800" dirty="0" smtClean="0"/>
              <a:t> </a:t>
            </a:r>
            <a:r>
              <a:rPr kumimoji="0" lang="en-US" altLang="zh-CN" sz="2800" dirty="0" smtClean="0"/>
              <a:t>“error”:</a:t>
            </a:r>
            <a:r>
              <a:rPr kumimoji="0" lang="zh-CN" altLang="en-US" sz="2800" dirty="0" smtClean="0"/>
              <a:t> </a:t>
            </a:r>
            <a:r>
              <a:rPr kumimoji="0" lang="en-US" altLang="zh-CN" sz="2800" dirty="0" smtClean="0"/>
              <a:t>“</a:t>
            </a:r>
            <a:r>
              <a:rPr kumimoji="0" lang="zh-CN" altLang="en-US" sz="2800" dirty="0" smtClean="0"/>
              <a:t>服务器异常</a:t>
            </a:r>
            <a:r>
              <a:rPr kumimoji="0" lang="en-US" altLang="zh-CN" sz="2800" dirty="0" smtClean="0"/>
              <a:t>”}</a:t>
            </a:r>
          </a:p>
          <a:p>
            <a:pPr marL="904875">
              <a:buFontTx/>
              <a:buBlip>
                <a:blip r:embed="rId2"/>
              </a:buBlip>
              <a:defRPr/>
            </a:pPr>
            <a:r>
              <a:rPr kumimoji="0" lang="en-US" altLang="zh-CN" sz="2800" dirty="0" smtClean="0"/>
              <a:t>API</a:t>
            </a:r>
            <a:r>
              <a:rPr kumimoji="0" lang="zh-CN" altLang="en-US" sz="2800" dirty="0" smtClean="0"/>
              <a:t>可</a:t>
            </a:r>
            <a:r>
              <a:rPr kumimoji="0" lang="zh-CN" altLang="en-US" sz="2800" dirty="0"/>
              <a:t>能抛出两类异常：业务异常和非业务异常。业务异常由自己的业务代码抛</a:t>
            </a:r>
            <a:r>
              <a:rPr kumimoji="0" lang="zh-CN" altLang="en-US" sz="2800" dirty="0" smtClean="0"/>
              <a:t>出并设置正确的</a:t>
            </a:r>
            <a:r>
              <a:rPr kumimoji="0" lang="en-US" altLang="zh-CN" sz="2800" dirty="0" smtClean="0"/>
              <a:t>HTTP</a:t>
            </a:r>
            <a:r>
              <a:rPr kumimoji="0" lang="zh-CN" altLang="en-US" sz="2800" dirty="0" smtClean="0"/>
              <a:t>返</a:t>
            </a:r>
            <a:r>
              <a:rPr kumimoji="0" lang="zh-CN" altLang="en-US" sz="2800" dirty="0"/>
              <a:t>回码；非业务类异常表示不在预期内的问题，通常由类库、框架抛出，或由于自己的代码逻辑错误导致，比如数据库连接失败、空指针异常、除</a:t>
            </a:r>
            <a:r>
              <a:rPr kumimoji="0" lang="en-US" altLang="zh-CN" sz="2800" dirty="0"/>
              <a:t>0</a:t>
            </a:r>
            <a:r>
              <a:rPr kumimoji="0" lang="zh-CN" altLang="en-US" sz="2800" dirty="0"/>
              <a:t>错误</a:t>
            </a:r>
            <a:r>
              <a:rPr kumimoji="0" lang="zh-CN" altLang="en-US" sz="2800" dirty="0" smtClean="0"/>
              <a:t>等，</a:t>
            </a:r>
            <a:r>
              <a:rPr kumimoji="0" lang="zh-CN" altLang="en-US" sz="2800" dirty="0"/>
              <a:t>非业务类异</a:t>
            </a:r>
            <a:r>
              <a:rPr kumimoji="0" lang="zh-CN" altLang="en-US" sz="2800" dirty="0" smtClean="0"/>
              <a:t>常统一返回</a:t>
            </a:r>
            <a:r>
              <a:rPr kumimoji="0" lang="zh-CN" altLang="zh-CN" sz="2800" dirty="0" smtClean="0"/>
              <a:t>5</a:t>
            </a:r>
            <a:r>
              <a:rPr kumimoji="0" lang="en-US" altLang="zh-CN" sz="2800" dirty="0" smtClean="0"/>
              <a:t>00</a:t>
            </a:r>
            <a:endParaRPr kumimoji="0" lang="zh-CN" altLang="en-US" sz="2800" dirty="0" smtClean="0"/>
          </a:p>
        </p:txBody>
      </p:sp>
    </p:spTree>
    <p:extLst>
      <p:ext uri="{BB962C8B-B14F-4D97-AF65-F5344CB8AC3E}">
        <p14:creationId xmlns:p14="http://schemas.microsoft.com/office/powerpoint/2010/main" val="34325023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0x38</a:t>
            </a:r>
            <a:r>
              <a:rPr kumimoji="0" lang="zh-CN" altLang="en-US" dirty="0" smtClean="0"/>
              <a:t> 查询参数</a:t>
            </a:r>
            <a:endParaRPr kumimoji="0" lang="en-US" altLang="zh-CN" dirty="0" smtClean="0"/>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zh-CN" altLang="en-US" sz="2800" dirty="0" smtClean="0"/>
              <a:t>为</a:t>
            </a:r>
            <a:r>
              <a:rPr kumimoji="0" lang="zh-CN" altLang="en-US" sz="2800" dirty="0"/>
              <a:t>了让你的</a:t>
            </a:r>
            <a:r>
              <a:rPr kumimoji="0" lang="en-US" altLang="zh-CN" sz="2800" dirty="0" smtClean="0"/>
              <a:t>URI</a:t>
            </a:r>
            <a:r>
              <a:rPr kumimoji="0" lang="zh-CN" altLang="en-US" sz="2800" dirty="0" smtClean="0"/>
              <a:t>更</a:t>
            </a:r>
            <a:r>
              <a:rPr kumimoji="0" lang="zh-CN" altLang="en-US" sz="2800" dirty="0"/>
              <a:t>小、更简</a:t>
            </a:r>
            <a:r>
              <a:rPr kumimoji="0" lang="zh-CN" altLang="en-US" sz="2800" dirty="0" smtClean="0"/>
              <a:t>洁，为</a:t>
            </a:r>
            <a:r>
              <a:rPr kumimoji="0" lang="zh-CN" altLang="en-US" sz="2800" dirty="0"/>
              <a:t>资源设置一个基本</a:t>
            </a:r>
            <a:r>
              <a:rPr kumimoji="0" lang="en-US" altLang="zh-CN" sz="2800" dirty="0" smtClean="0"/>
              <a:t>URI</a:t>
            </a:r>
            <a:r>
              <a:rPr kumimoji="0" lang="zh-CN" altLang="en-US" sz="2800" dirty="0" smtClean="0"/>
              <a:t>，</a:t>
            </a:r>
            <a:r>
              <a:rPr kumimoji="0" lang="zh-CN" altLang="en-US" sz="2800" dirty="0"/>
              <a:t>将可选的、复杂的参数用查询字符串表</a:t>
            </a:r>
            <a:r>
              <a:rPr kumimoji="0" lang="zh-CN" altLang="en-US" sz="2800" dirty="0" smtClean="0"/>
              <a:t>示</a:t>
            </a:r>
            <a:endParaRPr kumimoji="0" lang="en-US" altLang="zh-CN" sz="2800" dirty="0" smtClean="0"/>
          </a:p>
          <a:p>
            <a:pPr marL="904875">
              <a:buFontTx/>
              <a:buBlip>
                <a:blip r:embed="rId2"/>
              </a:buBlip>
              <a:defRPr/>
            </a:pPr>
            <a:r>
              <a:rPr kumimoji="0" lang="zh-CN" altLang="en-US" sz="2800" dirty="0"/>
              <a:t>一次性返</a:t>
            </a:r>
            <a:r>
              <a:rPr kumimoji="0" lang="zh-CN" altLang="en-US" sz="2800" dirty="0" smtClean="0"/>
              <a:t>回所</a:t>
            </a:r>
            <a:r>
              <a:rPr kumimoji="0" lang="zh-CN" altLang="en-US" sz="2800" dirty="0"/>
              <a:t>有资源不是一个好主</a:t>
            </a:r>
            <a:r>
              <a:rPr kumimoji="0" lang="zh-CN" altLang="en-US" sz="2800" dirty="0" smtClean="0"/>
              <a:t>意，</a:t>
            </a:r>
            <a:r>
              <a:rPr kumimoji="0" lang="zh-CN" altLang="en-US" sz="2800" dirty="0"/>
              <a:t>需要提供分页机</a:t>
            </a:r>
            <a:r>
              <a:rPr kumimoji="0" lang="zh-CN" altLang="en-US" sz="2800" dirty="0" smtClean="0"/>
              <a:t>制，通</a:t>
            </a:r>
            <a:r>
              <a:rPr kumimoji="0" lang="zh-CN" altLang="en-US" sz="2800" dirty="0"/>
              <a:t>常使用数据库中众所周知的参数</a:t>
            </a:r>
            <a:r>
              <a:rPr kumimoji="0" lang="en-US" altLang="zh-CN" sz="2800" dirty="0"/>
              <a:t>offset</a:t>
            </a:r>
            <a:r>
              <a:rPr kumimoji="0" lang="zh-CN" altLang="en-US" sz="2800" dirty="0"/>
              <a:t>和</a:t>
            </a:r>
            <a:r>
              <a:rPr kumimoji="0" lang="en-US" altLang="zh-CN" sz="2800" dirty="0"/>
              <a:t>limit</a:t>
            </a:r>
            <a:endParaRPr kumimoji="0" lang="en-US" altLang="zh-CN" sz="2800" dirty="0" smtClean="0"/>
          </a:p>
          <a:p>
            <a:pPr marL="904875">
              <a:buFontTx/>
              <a:buBlip>
                <a:blip r:embed="rId2"/>
              </a:buBlip>
              <a:defRPr/>
            </a:pPr>
            <a:r>
              <a:rPr kumimoji="0" lang="zh-CN" altLang="en-US" sz="2800" dirty="0" smtClean="0"/>
              <a:t>不推荐</a:t>
            </a:r>
            <a:r>
              <a:rPr kumimoji="0" lang="zh-CN" altLang="zh-CN" sz="2800" dirty="0" smtClean="0"/>
              <a:t>：</a:t>
            </a:r>
            <a:endParaRPr kumimoji="0" lang="en-US" altLang="zh-CN" sz="2800" dirty="0" smtClean="0"/>
          </a:p>
          <a:p>
            <a:pPr marL="1549400" lvl="2" indent="0">
              <a:buNone/>
              <a:defRPr/>
            </a:pPr>
            <a:r>
              <a:rPr kumimoji="0" lang="en-US" altLang="zh-CN" sz="2000" dirty="0" smtClean="0"/>
              <a:t>	GET </a:t>
            </a:r>
            <a:r>
              <a:rPr kumimoji="0" lang="en-US" altLang="zh-CN" sz="2000" dirty="0"/>
              <a:t>/</a:t>
            </a:r>
            <a:r>
              <a:rPr kumimoji="0" lang="en-US" altLang="zh-CN" sz="2000" dirty="0" smtClean="0"/>
              <a:t>externalEmployees</a:t>
            </a:r>
          </a:p>
          <a:p>
            <a:pPr marL="1549400" lvl="2" indent="0">
              <a:buNone/>
              <a:defRPr/>
            </a:pPr>
            <a:r>
              <a:rPr kumimoji="0" lang="en-US" altLang="zh-CN" sz="2000" dirty="0" smtClean="0"/>
              <a:t>	GET </a:t>
            </a:r>
            <a:r>
              <a:rPr kumimoji="0" lang="en-US" altLang="zh-CN" sz="2000" dirty="0"/>
              <a:t>/</a:t>
            </a:r>
            <a:r>
              <a:rPr kumimoji="0" lang="en-US" altLang="zh-CN" sz="2000" dirty="0" smtClean="0"/>
              <a:t>internalEmployees</a:t>
            </a:r>
          </a:p>
          <a:p>
            <a:pPr marL="1549400" lvl="2" indent="0">
              <a:buNone/>
              <a:defRPr/>
            </a:pPr>
            <a:r>
              <a:rPr kumimoji="0" lang="en-US" altLang="zh-CN" sz="2000" dirty="0" smtClean="0"/>
              <a:t>	GET </a:t>
            </a:r>
            <a:r>
              <a:rPr kumimoji="0" lang="en-US" altLang="zh-CN" sz="2000" dirty="0"/>
              <a:t>/internalAndSeniorEmployees</a:t>
            </a:r>
            <a:endParaRPr kumimoji="0" lang="en-US" altLang="zh-CN" sz="2000" dirty="0" smtClean="0"/>
          </a:p>
          <a:p>
            <a:pPr marL="904875">
              <a:buFontTx/>
              <a:buBlip>
                <a:blip r:embed="rId2"/>
              </a:buBlip>
              <a:defRPr/>
            </a:pPr>
            <a:r>
              <a:rPr kumimoji="0" lang="zh-CN" altLang="en-US" sz="2800" dirty="0" smtClean="0"/>
              <a:t>推荐：</a:t>
            </a:r>
            <a:endParaRPr kumimoji="0" lang="en-US" altLang="zh-CN" sz="2800" dirty="0" smtClean="0"/>
          </a:p>
          <a:p>
            <a:pPr marL="381000" indent="0">
              <a:buNone/>
              <a:defRPr/>
            </a:pPr>
            <a:r>
              <a:rPr kumimoji="0" lang="en-US" altLang="zh-CN" sz="2000" dirty="0"/>
              <a:t>	</a:t>
            </a:r>
            <a:r>
              <a:rPr kumimoji="0" lang="en-US" altLang="zh-CN" sz="2000" dirty="0" smtClean="0"/>
              <a:t>	GET /employees</a:t>
            </a:r>
            <a:r>
              <a:rPr kumimoji="0" lang="en-US" altLang="zh-CN" sz="2000" dirty="0" smtClean="0">
                <a:solidFill>
                  <a:srgbClr val="FF0000"/>
                </a:solidFill>
              </a:rPr>
              <a:t>?state=internal&amp;maturity=senior</a:t>
            </a:r>
          </a:p>
          <a:p>
            <a:pPr marL="381000" indent="0">
              <a:buNone/>
              <a:defRPr/>
            </a:pPr>
            <a:r>
              <a:rPr kumimoji="0" lang="en-US" altLang="zh-CN" sz="2000" dirty="0">
                <a:solidFill>
                  <a:srgbClr val="FF0000"/>
                </a:solidFill>
              </a:rPr>
              <a:t>		</a:t>
            </a:r>
            <a:r>
              <a:rPr kumimoji="0" lang="en-US" altLang="zh-CN" sz="2000" dirty="0"/>
              <a:t>GET /</a:t>
            </a:r>
            <a:r>
              <a:rPr kumimoji="0" lang="en-US" altLang="zh-CN" sz="2000" dirty="0" smtClean="0"/>
              <a:t>employees</a:t>
            </a:r>
            <a:r>
              <a:rPr kumimoji="0" lang="en-US" altLang="zh-CN" sz="2000" dirty="0" smtClean="0">
                <a:solidFill>
                  <a:srgbClr val="FF0000"/>
                </a:solidFill>
              </a:rPr>
              <a:t>?</a:t>
            </a:r>
            <a:r>
              <a:rPr kumimoji="0" lang="en-US" altLang="zh-CN" sz="2000" dirty="0">
                <a:solidFill>
                  <a:srgbClr val="FF0000"/>
                </a:solidFill>
              </a:rPr>
              <a:t>offset=30&amp;limit=15</a:t>
            </a:r>
            <a:endParaRPr kumimoji="0" lang="zh-CN" altLang="en-US" sz="2000" dirty="0" smtClean="0">
              <a:solidFill>
                <a:srgbClr val="FF0000"/>
              </a:solidFill>
            </a:endParaRPr>
          </a:p>
        </p:txBody>
      </p:sp>
    </p:spTree>
    <p:extLst>
      <p:ext uri="{BB962C8B-B14F-4D97-AF65-F5344CB8AC3E}">
        <p14:creationId xmlns:p14="http://schemas.microsoft.com/office/powerpoint/2010/main" val="19970898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a:lstStyle/>
          <a:p>
            <a:pPr>
              <a:defRPr/>
            </a:pPr>
            <a:r>
              <a:rPr kumimoji="0" lang="x-none" altLang="zh-CN" dirty="0" smtClean="0"/>
              <a:t>What</a:t>
            </a:r>
            <a:r>
              <a:rPr kumimoji="0" lang="zh-CN" altLang="en-US" dirty="0" smtClean="0"/>
              <a:t> </a:t>
            </a:r>
            <a:r>
              <a:rPr kumimoji="0" lang="en-US" altLang="zh-CN" dirty="0" smtClean="0"/>
              <a:t>RESTful</a:t>
            </a:r>
            <a:r>
              <a:rPr kumimoji="0" lang="zh-CN" altLang="en-US" dirty="0" smtClean="0"/>
              <a:t>?</a:t>
            </a:r>
            <a:endParaRPr kumimoji="0" lang="en-US" altLang="zh-CN" dirty="0" smtClean="0"/>
          </a:p>
        </p:txBody>
      </p:sp>
    </p:spTree>
    <p:extLst>
      <p:ext uri="{BB962C8B-B14F-4D97-AF65-F5344CB8AC3E}">
        <p14:creationId xmlns:p14="http://schemas.microsoft.com/office/powerpoint/2010/main" val="4281891077"/>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a:t>
            </a:r>
            <a:r>
              <a:rPr kumimoji="0" lang="en-US" altLang="zh-CN" dirty="0"/>
              <a:t>9</a:t>
            </a:r>
            <a:r>
              <a:rPr kumimoji="0" lang="zh-CN" altLang="en-US" dirty="0" smtClean="0"/>
              <a:t> 超文本驱动</a:t>
            </a:r>
            <a:endParaRPr kumimoji="0" lang="en-US" altLang="zh-CN" dirty="0" smtClean="0"/>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en-US" altLang="zh-CN" sz="2800" dirty="0" smtClean="0"/>
              <a:t>HATEOAS</a:t>
            </a:r>
            <a:r>
              <a:rPr kumimoji="0" lang="zh-CN" altLang="en-US" sz="2800" dirty="0" smtClean="0"/>
              <a:t>是</a:t>
            </a:r>
            <a:r>
              <a:rPr kumimoji="0" lang="en-US" altLang="zh-CN" sz="2800" dirty="0" smtClean="0"/>
              <a:t>REST</a:t>
            </a:r>
            <a:r>
              <a:rPr kumimoji="0" lang="zh-CN" altLang="en-US" sz="2800" dirty="0" smtClean="0"/>
              <a:t>架构风格的核心特征，但暂时不需要支持，原因如下：</a:t>
            </a:r>
            <a:endParaRPr kumimoji="0" lang="en-US" altLang="zh-CN" sz="2800" dirty="0" smtClean="0"/>
          </a:p>
          <a:p>
            <a:pPr marL="895350" indent="-514350">
              <a:buAutoNum type="arabicPeriod"/>
              <a:defRPr/>
            </a:pPr>
            <a:r>
              <a:rPr kumimoji="0" lang="zh-CN" altLang="en-US" sz="2800" dirty="0" smtClean="0"/>
              <a:t>当前团队规模较小，</a:t>
            </a:r>
            <a:r>
              <a:rPr kumimoji="0" lang="en-US" altLang="zh-CN" sz="2800" dirty="0" smtClean="0"/>
              <a:t>API</a:t>
            </a:r>
            <a:r>
              <a:rPr kumimoji="0" lang="zh-CN" altLang="en-US" sz="2800" dirty="0" smtClean="0"/>
              <a:t>运行在一个可控的环境，客户端和服务器端的开发成员可以密切沟通</a:t>
            </a:r>
            <a:endParaRPr kumimoji="0" lang="en-US" altLang="zh-CN" sz="2800" dirty="0" smtClean="0"/>
          </a:p>
          <a:p>
            <a:pPr marL="895350" indent="-514350">
              <a:buAutoNum type="arabicPeriod"/>
              <a:defRPr/>
            </a:pPr>
            <a:r>
              <a:rPr kumimoji="0" lang="zh-CN" altLang="en-US" sz="2800" dirty="0" smtClean="0"/>
              <a:t>支持</a:t>
            </a:r>
            <a:r>
              <a:rPr kumimoji="0" lang="en-US" altLang="zh-CN" sz="2800" dirty="0" smtClean="0"/>
              <a:t>HATEOAS</a:t>
            </a:r>
            <a:r>
              <a:rPr kumimoji="0" lang="zh-CN" altLang="en-US" sz="2800" dirty="0" smtClean="0"/>
              <a:t>的</a:t>
            </a:r>
            <a:r>
              <a:rPr kumimoji="0" lang="en-US" altLang="zh-CN" sz="2800" dirty="0" smtClean="0"/>
              <a:t>API</a:t>
            </a:r>
            <a:r>
              <a:rPr kumimoji="0" lang="zh-CN" altLang="en-US" sz="2800" dirty="0" smtClean="0"/>
              <a:t>不便于做服务治理</a:t>
            </a:r>
            <a:endParaRPr kumimoji="0" lang="en-US" altLang="zh-CN" sz="2800" dirty="0" smtClean="0"/>
          </a:p>
          <a:p>
            <a:pPr marL="895350" indent="-514350">
              <a:buAutoNum type="arabicPeriod"/>
              <a:defRPr/>
            </a:pPr>
            <a:r>
              <a:rPr kumimoji="0" lang="zh-CN" altLang="en-US" sz="2800" dirty="0" smtClean="0"/>
              <a:t>支持</a:t>
            </a:r>
            <a:r>
              <a:rPr kumimoji="0" lang="en-US" altLang="zh-CN" sz="2800" dirty="0" smtClean="0"/>
              <a:t>HATEOAS</a:t>
            </a:r>
            <a:r>
              <a:rPr kumimoji="0" lang="zh-CN" altLang="en-US" sz="2800" dirty="0" smtClean="0"/>
              <a:t>相关的生态环境还不够完</a:t>
            </a:r>
            <a:r>
              <a:rPr kumimoji="0" lang="zh-CN" altLang="en-US" sz="2800" dirty="0"/>
              <a:t>善，通用的媒体类型尚未完全标准</a:t>
            </a:r>
            <a:r>
              <a:rPr kumimoji="0" lang="zh-CN" altLang="en-US" sz="2800" dirty="0" smtClean="0"/>
              <a:t>化，开发框架、开发库尚不成熟，缺少自动化测试工具</a:t>
            </a:r>
          </a:p>
        </p:txBody>
      </p:sp>
    </p:spTree>
    <p:extLst>
      <p:ext uri="{BB962C8B-B14F-4D97-AF65-F5344CB8AC3E}">
        <p14:creationId xmlns:p14="http://schemas.microsoft.com/office/powerpoint/2010/main" val="29568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a:t>
            </a:r>
            <a:r>
              <a:rPr kumimoji="0" lang="en-US" altLang="zh-CN" dirty="0"/>
              <a:t>A</a:t>
            </a:r>
            <a:r>
              <a:rPr kumimoji="0" lang="zh-CN" altLang="en-US" dirty="0" smtClean="0"/>
              <a:t> </a:t>
            </a:r>
            <a:r>
              <a:rPr kumimoji="0" lang="en-US" altLang="zh-CN" dirty="0" smtClean="0"/>
              <a:t>API</a:t>
            </a:r>
            <a:r>
              <a:rPr kumimoji="0" lang="zh-CN" altLang="en-US" dirty="0" smtClean="0"/>
              <a:t>安全性</a:t>
            </a:r>
            <a:endParaRPr kumimoji="0" lang="en-US" altLang="zh-CN" dirty="0" smtClean="0"/>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en-US" altLang="zh-CN" sz="3200" dirty="0" smtClean="0"/>
              <a:t>API</a:t>
            </a:r>
            <a:r>
              <a:rPr kumimoji="0" lang="zh-CN" altLang="en-US" sz="3200" dirty="0"/>
              <a:t>的安全性，主要包</a:t>
            </a:r>
            <a:r>
              <a:rPr kumimoji="0" lang="zh-CN" altLang="en-US" sz="3200" dirty="0" smtClean="0"/>
              <a:t>括：</a:t>
            </a:r>
            <a:r>
              <a:rPr kumimoji="0" lang="zh-CN" altLang="en-US" sz="3200" dirty="0"/>
              <a:t>数据完整性及加</a:t>
            </a:r>
            <a:r>
              <a:rPr kumimoji="0" lang="zh-CN" altLang="en-US" sz="3200" dirty="0" smtClean="0"/>
              <a:t>密（</a:t>
            </a:r>
            <a:r>
              <a:rPr kumimoji="0" lang="en-US" altLang="zh-CN" sz="3200" dirty="0" smtClean="0"/>
              <a:t>HTTPs</a:t>
            </a:r>
            <a:r>
              <a:rPr kumimoji="0" lang="zh-CN" altLang="en-US" sz="3200" dirty="0" smtClean="0"/>
              <a:t>）、身份认证（</a:t>
            </a:r>
            <a:r>
              <a:rPr kumimoji="0" lang="en-US" altLang="zh-CN" sz="3200" dirty="0" smtClean="0"/>
              <a:t>API</a:t>
            </a:r>
            <a:r>
              <a:rPr kumimoji="0" lang="zh-CN" altLang="en-US" sz="3200" dirty="0" smtClean="0"/>
              <a:t> </a:t>
            </a:r>
            <a:r>
              <a:rPr kumimoji="0" lang="en-US" altLang="zh-CN" sz="3200" dirty="0" smtClean="0"/>
              <a:t>Signature</a:t>
            </a:r>
            <a:r>
              <a:rPr kumimoji="0" lang="zh-CN" altLang="en-US" sz="3200" dirty="0" smtClean="0"/>
              <a:t>，</a:t>
            </a:r>
            <a:r>
              <a:rPr kumimoji="0" lang="en-US" altLang="zh-CN" sz="3200" dirty="0" smtClean="0"/>
              <a:t>HTTP</a:t>
            </a:r>
            <a:r>
              <a:rPr kumimoji="0" lang="zh-CN" altLang="en-US" sz="3200" dirty="0" smtClean="0"/>
              <a:t> </a:t>
            </a:r>
            <a:r>
              <a:rPr kumimoji="0" lang="en-US" altLang="zh-CN" sz="3200" dirty="0" smtClean="0"/>
              <a:t>Basic</a:t>
            </a:r>
            <a:r>
              <a:rPr kumimoji="0" lang="zh-CN" altLang="en-US" sz="3200" dirty="0" smtClean="0"/>
              <a:t>, </a:t>
            </a:r>
            <a:r>
              <a:rPr kumimoji="0" lang="en-US" altLang="zh-CN" sz="3200" dirty="0" smtClean="0"/>
              <a:t>HTTP</a:t>
            </a:r>
            <a:r>
              <a:rPr kumimoji="0" lang="zh-CN" altLang="en-US" sz="3200" dirty="0" smtClean="0"/>
              <a:t> </a:t>
            </a:r>
            <a:r>
              <a:rPr kumimoji="0" lang="en-US" altLang="zh-CN" sz="3200" dirty="0" smtClean="0"/>
              <a:t>Digest,</a:t>
            </a:r>
            <a:r>
              <a:rPr kumimoji="0" lang="zh-CN" altLang="en-US" sz="3200" dirty="0" smtClean="0"/>
              <a:t> </a:t>
            </a:r>
            <a:r>
              <a:rPr kumimoji="0" lang="en-US" altLang="zh-CN" sz="3200" dirty="0" smtClean="0"/>
              <a:t>OAuth,</a:t>
            </a:r>
            <a:r>
              <a:rPr kumimoji="0" lang="zh-CN" altLang="en-US" sz="3200" dirty="0" smtClean="0"/>
              <a:t> </a:t>
            </a:r>
            <a:r>
              <a:rPr kumimoji="0" lang="en-US" altLang="zh-CN" sz="3200" dirty="0" smtClean="0"/>
              <a:t>JWT</a:t>
            </a:r>
            <a:r>
              <a:rPr kumimoji="0" lang="zh-CN" altLang="en-US" sz="3200" dirty="0" smtClean="0"/>
              <a:t>）</a:t>
            </a:r>
            <a:r>
              <a:rPr kumimoji="0" lang="zh-CN" altLang="zh-CN" sz="3200" dirty="0" smtClean="0"/>
              <a:t>、</a:t>
            </a:r>
            <a:r>
              <a:rPr kumimoji="0" lang="zh-CN" altLang="en-US" sz="3200" dirty="0" smtClean="0"/>
              <a:t>授权</a:t>
            </a:r>
            <a:r>
              <a:rPr kumimoji="0" lang="zh-CN" altLang="zh-CN" sz="3200" dirty="0" smtClean="0"/>
              <a:t>（</a:t>
            </a:r>
            <a:r>
              <a:rPr kumimoji="0" lang="en-US" altLang="zh-CN" sz="3200" dirty="0" smtClean="0"/>
              <a:t>RBAC</a:t>
            </a:r>
            <a:r>
              <a:rPr kumimoji="0" lang="zh-CN" altLang="en-US" sz="3200" dirty="0" smtClean="0"/>
              <a:t>）</a:t>
            </a:r>
            <a:endParaRPr kumimoji="0" lang="en-US" altLang="zh-CN" sz="3200" dirty="0" smtClean="0"/>
          </a:p>
          <a:p>
            <a:pPr marL="904875">
              <a:buFontTx/>
              <a:buBlip>
                <a:blip r:embed="rId2"/>
              </a:buBlip>
              <a:defRPr/>
            </a:pPr>
            <a:r>
              <a:rPr kumimoji="0" lang="en-US" altLang="zh-CN" sz="3200" dirty="0" smtClean="0"/>
              <a:t>RESTful</a:t>
            </a:r>
            <a:r>
              <a:rPr kumimoji="0" lang="zh-CN" altLang="en-US" sz="3200" dirty="0" smtClean="0"/>
              <a:t> </a:t>
            </a:r>
            <a:r>
              <a:rPr kumimoji="0" lang="en-US" altLang="zh-CN" sz="3200" dirty="0" smtClean="0"/>
              <a:t>API</a:t>
            </a:r>
            <a:r>
              <a:rPr kumimoji="0" lang="zh-CN" altLang="en-US" sz="3200" dirty="0" smtClean="0"/>
              <a:t>必须是无状态</a:t>
            </a:r>
            <a:r>
              <a:rPr kumimoji="0" lang="zh-CN" altLang="en-US" sz="3200" dirty="0"/>
              <a:t>的，</a:t>
            </a:r>
            <a:r>
              <a:rPr kumimoji="0" lang="zh-CN" altLang="en-US" sz="3200" dirty="0" smtClean="0"/>
              <a:t>而</a:t>
            </a:r>
            <a:r>
              <a:rPr kumimoji="0" lang="en-US" altLang="zh-CN" sz="3200" dirty="0" smtClean="0"/>
              <a:t>JWT</a:t>
            </a:r>
            <a:r>
              <a:rPr kumimoji="0" lang="zh-CN" altLang="en-US" sz="3200" dirty="0" smtClean="0"/>
              <a:t>是</a:t>
            </a:r>
            <a:r>
              <a:rPr kumimoji="0" lang="zh-CN" altLang="en-US" sz="3200" dirty="0"/>
              <a:t>无状态认证机制中的最佳解决方</a:t>
            </a:r>
            <a:r>
              <a:rPr kumimoji="0" lang="zh-CN" altLang="en-US" sz="3200" dirty="0" smtClean="0"/>
              <a:t>案</a:t>
            </a:r>
            <a:r>
              <a:rPr kumimoji="0" lang="zh-CN" altLang="zh-CN" sz="3200" dirty="0"/>
              <a:t>；</a:t>
            </a:r>
            <a:r>
              <a:rPr kumimoji="0" lang="zh-CN" altLang="en-US" sz="3200" dirty="0" smtClean="0"/>
              <a:t>面向最终用户的</a:t>
            </a:r>
            <a:r>
              <a:rPr kumimoji="0" lang="en-US" altLang="zh-CN" sz="3200" dirty="0" smtClean="0"/>
              <a:t>API</a:t>
            </a:r>
            <a:r>
              <a:rPr kumimoji="0" lang="zh-CN" altLang="en-US" sz="3200" dirty="0" smtClean="0"/>
              <a:t>请使用</a:t>
            </a:r>
            <a:r>
              <a:rPr kumimoji="0" lang="en-US" altLang="zh-CN" sz="3200" dirty="0" smtClean="0"/>
              <a:t>JWT</a:t>
            </a:r>
            <a:r>
              <a:rPr kumimoji="0" lang="zh-CN" altLang="en-US" sz="3200" dirty="0" smtClean="0"/>
              <a:t>，面向服务的</a:t>
            </a:r>
            <a:r>
              <a:rPr kumimoji="0" lang="en-US" altLang="zh-CN" sz="3200" dirty="0" smtClean="0"/>
              <a:t>API</a:t>
            </a:r>
            <a:r>
              <a:rPr kumimoji="0" lang="zh-CN" altLang="en-US" sz="3200" dirty="0" smtClean="0"/>
              <a:t>可以使用</a:t>
            </a:r>
            <a:r>
              <a:rPr kumimoji="0" lang="en-US" altLang="zh-CN" sz="3200" dirty="0" smtClean="0"/>
              <a:t>APIKEY</a:t>
            </a:r>
            <a:r>
              <a:rPr kumimoji="0" lang="zh-CN" altLang="en-US" sz="3200" dirty="0" smtClean="0"/>
              <a:t>、</a:t>
            </a:r>
            <a:r>
              <a:rPr kumimoji="0" lang="en-US" altLang="zh-CN" sz="3200" dirty="0" smtClean="0"/>
              <a:t>HTTP</a:t>
            </a:r>
            <a:r>
              <a:rPr kumimoji="0" lang="zh-CN" altLang="en-US" sz="3200" dirty="0" smtClean="0"/>
              <a:t> </a:t>
            </a:r>
            <a:r>
              <a:rPr kumimoji="0" lang="en-US" altLang="zh-CN" sz="3200" dirty="0" smtClean="0"/>
              <a:t>Basic</a:t>
            </a:r>
            <a:r>
              <a:rPr kumimoji="0" lang="zh-CN" altLang="en-US" sz="3200" dirty="0" smtClean="0"/>
              <a:t>等</a:t>
            </a:r>
            <a:endParaRPr kumimoji="0" lang="en-US" altLang="zh-CN" sz="3200" dirty="0" smtClean="0"/>
          </a:p>
        </p:txBody>
      </p:sp>
    </p:spTree>
    <p:extLst>
      <p:ext uri="{BB962C8B-B14F-4D97-AF65-F5344CB8AC3E}">
        <p14:creationId xmlns:p14="http://schemas.microsoft.com/office/powerpoint/2010/main" val="15911662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0x3B</a:t>
            </a:r>
            <a:r>
              <a:rPr kumimoji="0" lang="zh-CN" altLang="en-US" dirty="0" smtClean="0"/>
              <a:t> </a:t>
            </a:r>
            <a:r>
              <a:rPr kumimoji="0" lang="en-US" altLang="zh-CN" dirty="0" smtClean="0"/>
              <a:t>API</a:t>
            </a:r>
            <a:r>
              <a:rPr kumimoji="0" lang="zh-CN" altLang="en-US" dirty="0" smtClean="0"/>
              <a:t>监控</a:t>
            </a:r>
            <a:endParaRPr kumimoji="0" lang="en-US" altLang="zh-CN" dirty="0" smtClean="0"/>
          </a:p>
        </p:txBody>
      </p:sp>
      <p:sp>
        <p:nvSpPr>
          <p:cNvPr id="30722" name="Rectangle 2"/>
          <p:cNvSpPr>
            <a:spLocks noGrp="1" noChangeArrowheads="1"/>
          </p:cNvSpPr>
          <p:nvPr>
            <p:ph type="body" idx="1"/>
          </p:nvPr>
        </p:nvSpPr>
        <p:spPr>
          <a:xfrm>
            <a:off x="914400" y="2819400"/>
            <a:ext cx="11176000" cy="3497560"/>
          </a:xfrm>
        </p:spPr>
        <p:txBody>
          <a:bodyPr/>
          <a:lstStyle/>
          <a:p>
            <a:pPr marL="904875">
              <a:buFontTx/>
              <a:buBlip>
                <a:blip r:embed="rId2"/>
              </a:buBlip>
              <a:defRPr/>
            </a:pPr>
            <a:r>
              <a:rPr kumimoji="0" lang="zh-CN" altLang="en-US" dirty="0" smtClean="0"/>
              <a:t>使用正确的</a:t>
            </a:r>
            <a:r>
              <a:rPr kumimoji="0" lang="en-US" altLang="zh-CN" dirty="0" smtClean="0"/>
              <a:t>HTTP</a:t>
            </a:r>
            <a:r>
              <a:rPr kumimoji="0" lang="zh-CN" altLang="en-US" dirty="0" smtClean="0"/>
              <a:t>状态码及统一的错误处理，使得</a:t>
            </a:r>
            <a:r>
              <a:rPr kumimoji="0" lang="en-US" altLang="zh-CN" dirty="0" smtClean="0"/>
              <a:t>API</a:t>
            </a:r>
            <a:r>
              <a:rPr kumimoji="0" lang="zh-CN" altLang="en-US" dirty="0" smtClean="0"/>
              <a:t>监控对业务无侵入</a:t>
            </a:r>
          </a:p>
        </p:txBody>
      </p:sp>
      <p:pic>
        <p:nvPicPr>
          <p:cNvPr id="2" name="图片 1"/>
          <p:cNvPicPr>
            <a:picLocks noChangeAspect="1"/>
          </p:cNvPicPr>
          <p:nvPr/>
        </p:nvPicPr>
        <p:blipFill>
          <a:blip r:embed="rId3"/>
          <a:stretch>
            <a:fillRect/>
          </a:stretch>
        </p:blipFill>
        <p:spPr>
          <a:xfrm>
            <a:off x="1749872" y="5236840"/>
            <a:ext cx="8890000" cy="2946400"/>
          </a:xfrm>
          <a:prstGeom prst="rect">
            <a:avLst/>
          </a:prstGeom>
        </p:spPr>
      </p:pic>
      <p:pic>
        <p:nvPicPr>
          <p:cNvPr id="4" name="图片 3"/>
          <p:cNvPicPr>
            <a:picLocks noChangeAspect="1"/>
          </p:cNvPicPr>
          <p:nvPr/>
        </p:nvPicPr>
        <p:blipFill>
          <a:blip r:embed="rId4"/>
          <a:stretch>
            <a:fillRect/>
          </a:stretch>
        </p:blipFill>
        <p:spPr>
          <a:xfrm>
            <a:off x="1749872" y="8477200"/>
            <a:ext cx="7327900" cy="647700"/>
          </a:xfrm>
          <a:prstGeom prst="rect">
            <a:avLst/>
          </a:prstGeom>
        </p:spPr>
      </p:pic>
    </p:spTree>
    <p:extLst>
      <p:ext uri="{BB962C8B-B14F-4D97-AF65-F5344CB8AC3E}">
        <p14:creationId xmlns:p14="http://schemas.microsoft.com/office/powerpoint/2010/main" val="21716226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0x3C</a:t>
            </a:r>
            <a:r>
              <a:rPr kumimoji="0" lang="zh-CN" altLang="en-US" dirty="0" smtClean="0"/>
              <a:t> </a:t>
            </a:r>
            <a:r>
              <a:rPr kumimoji="0" lang="en-US" altLang="zh-CN" dirty="0" smtClean="0"/>
              <a:t>API</a:t>
            </a:r>
            <a:r>
              <a:rPr kumimoji="0" lang="en-US" altLang="en-US" dirty="0" smtClean="0"/>
              <a:t>探测</a:t>
            </a:r>
            <a:endParaRPr kumimoji="0" lang="en-US" altLang="zh-CN" dirty="0" smtClean="0"/>
          </a:p>
        </p:txBody>
      </p:sp>
      <p:sp>
        <p:nvSpPr>
          <p:cNvPr id="30722" name="Rectangle 2"/>
          <p:cNvSpPr>
            <a:spLocks noGrp="1" noChangeArrowheads="1"/>
          </p:cNvSpPr>
          <p:nvPr>
            <p:ph type="body" idx="1"/>
          </p:nvPr>
        </p:nvSpPr>
        <p:spPr>
          <a:xfrm>
            <a:off x="885776" y="2068488"/>
            <a:ext cx="11176000" cy="1224136"/>
          </a:xfrm>
        </p:spPr>
        <p:txBody>
          <a:bodyPr/>
          <a:lstStyle/>
          <a:p>
            <a:pPr marL="904875">
              <a:buBlip>
                <a:blip r:embed="rId2"/>
              </a:buBlip>
              <a:defRPr/>
            </a:pPr>
            <a:r>
              <a:rPr kumimoji="0" lang="zh-CN" altLang="en-US" sz="3200" dirty="0"/>
              <a:t>使用正确的</a:t>
            </a:r>
            <a:r>
              <a:rPr kumimoji="0" lang="en-US" altLang="zh-CN" sz="3200" dirty="0"/>
              <a:t>HTTP</a:t>
            </a:r>
            <a:r>
              <a:rPr kumimoji="0" lang="zh-CN" altLang="en-US" sz="3200" dirty="0"/>
              <a:t>状态码及统一的错误处理，使得</a:t>
            </a:r>
            <a:r>
              <a:rPr kumimoji="0" lang="en-US" altLang="zh-CN" sz="3200" dirty="0" smtClean="0"/>
              <a:t>API</a:t>
            </a:r>
            <a:r>
              <a:rPr kumimoji="0" lang="zh-CN" altLang="en-US" sz="3200" dirty="0" smtClean="0"/>
              <a:t>探测非常简单及通用</a:t>
            </a:r>
            <a:endParaRPr kumimoji="0" lang="zh-CN" altLang="en-US" sz="3200" dirty="0"/>
          </a:p>
        </p:txBody>
      </p:sp>
      <p:pic>
        <p:nvPicPr>
          <p:cNvPr id="2" name="图片 1"/>
          <p:cNvPicPr>
            <a:picLocks noChangeAspect="1"/>
          </p:cNvPicPr>
          <p:nvPr/>
        </p:nvPicPr>
        <p:blipFill>
          <a:blip r:embed="rId3"/>
          <a:stretch>
            <a:fillRect/>
          </a:stretch>
        </p:blipFill>
        <p:spPr>
          <a:xfrm>
            <a:off x="2902000" y="3292624"/>
            <a:ext cx="7162800" cy="3888432"/>
          </a:xfrm>
          <a:prstGeom prst="rect">
            <a:avLst/>
          </a:prstGeom>
        </p:spPr>
      </p:pic>
      <p:pic>
        <p:nvPicPr>
          <p:cNvPr id="4" name="图片 3"/>
          <p:cNvPicPr>
            <a:picLocks noChangeAspect="1"/>
          </p:cNvPicPr>
          <p:nvPr/>
        </p:nvPicPr>
        <p:blipFill>
          <a:blip r:embed="rId4"/>
          <a:stretch>
            <a:fillRect/>
          </a:stretch>
        </p:blipFill>
        <p:spPr>
          <a:xfrm>
            <a:off x="1533848" y="7325072"/>
            <a:ext cx="9982200" cy="2222500"/>
          </a:xfrm>
          <a:prstGeom prst="rect">
            <a:avLst/>
          </a:prstGeom>
        </p:spPr>
      </p:pic>
    </p:spTree>
    <p:extLst>
      <p:ext uri="{BB962C8B-B14F-4D97-AF65-F5344CB8AC3E}">
        <p14:creationId xmlns:p14="http://schemas.microsoft.com/office/powerpoint/2010/main" val="18700818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0x3D API</a:t>
            </a:r>
            <a:r>
              <a:rPr kumimoji="0" lang="zh-CN" altLang="en-US" dirty="0" smtClean="0"/>
              <a:t>文档</a:t>
            </a:r>
            <a:endParaRPr kumimoji="0" lang="en-US" altLang="zh-CN" dirty="0" smtClean="0"/>
          </a:p>
        </p:txBody>
      </p:sp>
      <p:sp>
        <p:nvSpPr>
          <p:cNvPr id="30722" name="Rectangle 2"/>
          <p:cNvSpPr>
            <a:spLocks noGrp="1" noChangeArrowheads="1"/>
          </p:cNvSpPr>
          <p:nvPr>
            <p:ph type="body" idx="1"/>
          </p:nvPr>
        </p:nvSpPr>
        <p:spPr>
          <a:xfrm>
            <a:off x="957784" y="2356520"/>
            <a:ext cx="11276632" cy="2160240"/>
          </a:xfrm>
        </p:spPr>
        <p:txBody>
          <a:bodyPr/>
          <a:lstStyle/>
          <a:p>
            <a:pPr marL="904875">
              <a:buFontTx/>
              <a:buBlip>
                <a:blip r:embed="rId2"/>
              </a:buBlip>
              <a:defRPr/>
            </a:pPr>
            <a:r>
              <a:rPr kumimoji="0" lang="zh-CN" altLang="en-US" sz="3200" dirty="0" smtClean="0"/>
              <a:t>请使用</a:t>
            </a:r>
            <a:r>
              <a:rPr kumimoji="0" lang="en-US" altLang="zh-CN" sz="3200" dirty="0" smtClean="0"/>
              <a:t>apidoc</a:t>
            </a:r>
            <a:r>
              <a:rPr kumimoji="0" lang="zh-CN" altLang="en-US" sz="3200" dirty="0" smtClean="0"/>
              <a:t>编写</a:t>
            </a:r>
            <a:r>
              <a:rPr kumimoji="0" lang="en-US" altLang="zh-CN" sz="3200" dirty="0" smtClean="0"/>
              <a:t>RESTful API</a:t>
            </a:r>
            <a:r>
              <a:rPr kumimoji="0" lang="zh-CN" altLang="en-US" sz="3200" dirty="0" smtClean="0"/>
              <a:t>文档，其格式类似</a:t>
            </a:r>
            <a:r>
              <a:rPr kumimoji="0" lang="en-US" altLang="zh-CN" sz="3200" dirty="0" smtClean="0"/>
              <a:t>javadoc</a:t>
            </a:r>
            <a:r>
              <a:rPr kumimoji="0" lang="zh-CN" altLang="en-US" sz="3200" dirty="0" smtClean="0"/>
              <a:t>或</a:t>
            </a:r>
            <a:r>
              <a:rPr kumimoji="0" lang="en-US" altLang="zh-CN" sz="3200" dirty="0" smtClean="0"/>
              <a:t>doxygen</a:t>
            </a:r>
            <a:r>
              <a:rPr kumimoji="0" lang="zh-CN" altLang="en-US" sz="3200" dirty="0" smtClean="0"/>
              <a:t>，参考</a:t>
            </a:r>
            <a:r>
              <a:rPr kumimoji="0" lang="en-US" altLang="zh-CN" sz="3200" dirty="0">
                <a:hlinkClick r:id="rId3"/>
              </a:rPr>
              <a:t>http://apidocjs.com</a:t>
            </a:r>
            <a:r>
              <a:rPr kumimoji="0" lang="en-US" altLang="zh-CN" sz="3200" dirty="0" smtClean="0">
                <a:hlinkClick r:id="rId3"/>
              </a:rPr>
              <a:t>/</a:t>
            </a:r>
            <a:endParaRPr kumimoji="0" lang="en-US" altLang="zh-CN" sz="3200" dirty="0" smtClean="0"/>
          </a:p>
          <a:p>
            <a:pPr marL="904875">
              <a:buFontTx/>
              <a:buBlip>
                <a:blip r:embed="rId2"/>
              </a:buBlip>
              <a:defRPr/>
            </a:pPr>
            <a:r>
              <a:rPr kumimoji="0" lang="zh-CN" altLang="en-US" sz="3200" dirty="0" smtClean="0"/>
              <a:t>请访问</a:t>
            </a:r>
            <a:r>
              <a:rPr kumimoji="0" lang="en-US" altLang="zh-CN" sz="3200" dirty="0" smtClean="0">
                <a:hlinkClick r:id="rId4"/>
              </a:rPr>
              <a:t>https</a:t>
            </a:r>
            <a:r>
              <a:rPr kumimoji="0" lang="en-US" altLang="zh-CN" sz="3200" dirty="0">
                <a:hlinkClick r:id="rId4"/>
              </a:rPr>
              <a:t>://api.finogeeks.club/api/docs</a:t>
            </a:r>
            <a:r>
              <a:rPr kumimoji="0" lang="en-US" altLang="zh-CN" sz="3200" dirty="0" smtClean="0">
                <a:hlinkClick r:id="rId4"/>
              </a:rPr>
              <a:t>/</a:t>
            </a:r>
            <a:r>
              <a:rPr kumimoji="0" lang="zh-CN" altLang="en-US" sz="3200" dirty="0" smtClean="0"/>
              <a:t> 查看</a:t>
            </a:r>
            <a:r>
              <a:rPr kumimoji="0" lang="en-US" altLang="zh-CN" sz="3200" dirty="0" smtClean="0"/>
              <a:t>apidoc</a:t>
            </a:r>
            <a:r>
              <a:rPr kumimoji="0" lang="zh-CN" altLang="en-US" sz="3200" dirty="0" smtClean="0"/>
              <a:t>自动生成的文档</a:t>
            </a:r>
          </a:p>
        </p:txBody>
      </p:sp>
      <p:pic>
        <p:nvPicPr>
          <p:cNvPr id="2" name="图片 1"/>
          <p:cNvPicPr>
            <a:picLocks noChangeAspect="1"/>
          </p:cNvPicPr>
          <p:nvPr/>
        </p:nvPicPr>
        <p:blipFill>
          <a:blip r:embed="rId5"/>
          <a:stretch>
            <a:fillRect/>
          </a:stretch>
        </p:blipFill>
        <p:spPr>
          <a:xfrm>
            <a:off x="3406056" y="4804792"/>
            <a:ext cx="6172200" cy="4203700"/>
          </a:xfrm>
          <a:prstGeom prst="rect">
            <a:avLst/>
          </a:prstGeom>
        </p:spPr>
      </p:pic>
    </p:spTree>
    <p:extLst>
      <p:ext uri="{BB962C8B-B14F-4D97-AF65-F5344CB8AC3E}">
        <p14:creationId xmlns:p14="http://schemas.microsoft.com/office/powerpoint/2010/main" val="15911662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References</a:t>
            </a:r>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en-US" altLang="zh-CN" sz="2000" dirty="0">
                <a:hlinkClick r:id="rId3"/>
              </a:rPr>
              <a:t>https://github.com/aisuhua/restful-api-design-</a:t>
            </a:r>
            <a:r>
              <a:rPr kumimoji="0" lang="en-US" altLang="zh-CN" sz="2000" dirty="0" smtClean="0">
                <a:hlinkClick r:id="rId3"/>
              </a:rPr>
              <a:t>references</a:t>
            </a:r>
            <a:endParaRPr kumimoji="0" lang="en-US" altLang="zh-CN" sz="2000" dirty="0" smtClean="0"/>
          </a:p>
          <a:p>
            <a:pPr marL="904875">
              <a:buFontTx/>
              <a:buBlip>
                <a:blip r:embed="rId2"/>
              </a:buBlip>
              <a:defRPr/>
            </a:pPr>
            <a:r>
              <a:rPr kumimoji="0" lang="en-US" altLang="zh-CN" sz="2000" dirty="0">
                <a:hlinkClick r:id="rId4"/>
              </a:rPr>
              <a:t>https://yuedu.baidu.com/ebook/</a:t>
            </a:r>
            <a:r>
              <a:rPr kumimoji="0" lang="en-US" altLang="zh-CN" sz="2000" dirty="0" smtClean="0">
                <a:hlinkClick r:id="rId4"/>
              </a:rPr>
              <a:t>780324fbf121dd36a32d8269</a:t>
            </a:r>
            <a:endParaRPr kumimoji="0" lang="en-US" altLang="zh-CN" sz="2000" dirty="0" smtClean="0"/>
          </a:p>
          <a:p>
            <a:pPr marL="904875">
              <a:buFontTx/>
              <a:buBlip>
                <a:blip r:embed="rId2"/>
              </a:buBlip>
              <a:defRPr/>
            </a:pPr>
            <a:r>
              <a:rPr kumimoji="0" lang="en-US" altLang="zh-CN" sz="2000" dirty="0">
                <a:hlinkClick r:id="rId5"/>
              </a:rPr>
              <a:t>https://developer.github.com/v3</a:t>
            </a:r>
            <a:r>
              <a:rPr kumimoji="0" lang="en-US" altLang="zh-CN" sz="2000" dirty="0" smtClean="0">
                <a:hlinkClick r:id="rId5"/>
              </a:rPr>
              <a:t>/</a:t>
            </a:r>
            <a:endParaRPr kumimoji="0" lang="en-US" altLang="zh-CN" sz="2000" dirty="0" smtClean="0"/>
          </a:p>
          <a:p>
            <a:pPr marL="904875">
              <a:buFontTx/>
              <a:buBlip>
                <a:blip r:embed="rId2"/>
              </a:buBlip>
              <a:defRPr/>
            </a:pPr>
            <a:r>
              <a:rPr kumimoji="0" lang="en-US" altLang="zh-CN" sz="2000" dirty="0" smtClean="0">
                <a:hlinkClick r:id="rId6"/>
              </a:rPr>
              <a:t>http</a:t>
            </a:r>
            <a:r>
              <a:rPr kumimoji="0" lang="en-US" altLang="zh-CN" sz="2000" dirty="0">
                <a:hlinkClick r:id="rId6"/>
              </a:rPr>
              <a:t>://blog.720ui.com/2016/restful_idempotent</a:t>
            </a:r>
            <a:r>
              <a:rPr kumimoji="0" lang="en-US" altLang="zh-CN" sz="2000" dirty="0" smtClean="0">
                <a:hlinkClick r:id="rId6"/>
              </a:rPr>
              <a:t>/</a:t>
            </a:r>
          </a:p>
          <a:p>
            <a:pPr marL="904875">
              <a:buFontTx/>
              <a:buBlip>
                <a:blip r:embed="rId2"/>
              </a:buBlip>
              <a:defRPr/>
            </a:pPr>
            <a:r>
              <a:rPr kumimoji="0" lang="en-US" altLang="zh-CN" sz="2000" dirty="0">
                <a:hlinkClick r:id="rId6"/>
              </a:rPr>
              <a:t>https://mp.weixin.qq.com/s/sYvMfTcgWrZPPJ-JTHAUJg</a:t>
            </a:r>
          </a:p>
          <a:p>
            <a:pPr marL="904875">
              <a:buFontTx/>
              <a:buBlip>
                <a:blip r:embed="rId2"/>
              </a:buBlip>
              <a:defRPr/>
            </a:pPr>
            <a:r>
              <a:rPr kumimoji="0" lang="en-US" altLang="zh-CN" sz="2000" dirty="0" smtClean="0">
                <a:hlinkClick r:id="rId6"/>
              </a:rPr>
              <a:t>https</a:t>
            </a:r>
            <a:r>
              <a:rPr kumimoji="0" lang="en-US" altLang="zh-CN" sz="2000" dirty="0">
                <a:hlinkClick r:id="rId6"/>
              </a:rPr>
              <a:t>://medium.com/adobe-io/three-principles-of-api-first-design-</a:t>
            </a:r>
            <a:r>
              <a:rPr kumimoji="0" lang="en-US" altLang="zh-CN" sz="2000" dirty="0" smtClean="0">
                <a:hlinkClick r:id="rId6"/>
              </a:rPr>
              <a:t>fa6666d9f694</a:t>
            </a:r>
            <a:endParaRPr kumimoji="0" lang="en-US" altLang="zh-CN" sz="2000" dirty="0" smtClean="0"/>
          </a:p>
          <a:p>
            <a:pPr marL="904875">
              <a:buFontTx/>
              <a:buBlip>
                <a:blip r:embed="rId2"/>
              </a:buBlip>
              <a:defRPr/>
            </a:pPr>
            <a:r>
              <a:rPr kumimoji="0" lang="en-US" altLang="zh-CN" sz="2000" dirty="0">
                <a:hlinkClick r:id="rId7"/>
              </a:rPr>
              <a:t>http://www.seedbox.com/en/blog/2015/06/05/oauth-2-vs-json-web-tokens-comment-securiser-un-api</a:t>
            </a:r>
            <a:r>
              <a:rPr kumimoji="0" lang="en-US" altLang="zh-CN" sz="2000" dirty="0" smtClean="0">
                <a:hlinkClick r:id="rId7"/>
              </a:rPr>
              <a:t>/</a:t>
            </a:r>
            <a:endParaRPr kumimoji="0" lang="en-US" altLang="zh-CN" sz="2000" dirty="0"/>
          </a:p>
        </p:txBody>
      </p:sp>
    </p:spTree>
    <p:extLst>
      <p:ext uri="{BB962C8B-B14F-4D97-AF65-F5344CB8AC3E}">
        <p14:creationId xmlns:p14="http://schemas.microsoft.com/office/powerpoint/2010/main" val="1611274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885776" y="3508648"/>
            <a:ext cx="11176000" cy="2540000"/>
          </a:xfrm>
        </p:spPr>
        <p:txBody>
          <a:bodyPr/>
          <a:lstStyle/>
          <a:p>
            <a:pPr>
              <a:defRPr/>
            </a:pPr>
            <a:r>
              <a:rPr kumimoji="0" lang="en-US" altLang="zh-CN" dirty="0" smtClean="0"/>
              <a:t>Thank</a:t>
            </a:r>
            <a:r>
              <a:rPr kumimoji="0" lang="zh-CN" altLang="en-US" dirty="0" smtClean="0"/>
              <a:t> </a:t>
            </a:r>
            <a:r>
              <a:rPr kumimoji="0" lang="en-US" altLang="zh-CN" dirty="0" smtClean="0"/>
              <a:t>you~</a:t>
            </a:r>
          </a:p>
        </p:txBody>
      </p:sp>
    </p:spTree>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0x00</a:t>
            </a:r>
            <a:r>
              <a:rPr kumimoji="0" lang="zh-CN" altLang="en-US" dirty="0" smtClean="0"/>
              <a:t> 先说点历史</a:t>
            </a:r>
            <a:endParaRPr kumimoji="0" lang="en-US" altLang="zh-CN" dirty="0" smtClean="0"/>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en-US" altLang="zh-CN" sz="3200" dirty="0" smtClean="0"/>
              <a:t>Roy Thomas</a:t>
            </a:r>
            <a:r>
              <a:rPr kumimoji="0" lang="zh-CN" altLang="en-US" sz="3200" dirty="0" smtClean="0"/>
              <a:t> </a:t>
            </a:r>
            <a:r>
              <a:rPr kumimoji="0" lang="en-US" altLang="zh-CN" sz="3200" dirty="0" smtClean="0"/>
              <a:t>Fielding</a:t>
            </a:r>
          </a:p>
          <a:p>
            <a:pPr marL="904875">
              <a:buFontTx/>
              <a:buBlip>
                <a:blip r:embed="rId2"/>
              </a:buBlip>
              <a:defRPr/>
            </a:pPr>
            <a:r>
              <a:rPr kumimoji="0" lang="en-US" altLang="zh-CN" sz="3200" dirty="0" smtClean="0"/>
              <a:t>Architectural</a:t>
            </a:r>
            <a:r>
              <a:rPr kumimoji="0" lang="en-US" altLang="zh-CN" sz="3200" dirty="0"/>
              <a:t> </a:t>
            </a:r>
            <a:r>
              <a:rPr kumimoji="0" lang="en-US" altLang="zh-CN" sz="3200" dirty="0" smtClean="0"/>
              <a:t>Styles</a:t>
            </a:r>
            <a:r>
              <a:rPr kumimoji="0" lang="zh-CN" altLang="en-US" sz="3200" dirty="0" smtClean="0"/>
              <a:t> </a:t>
            </a:r>
            <a:r>
              <a:rPr kumimoji="0" lang="en-US" altLang="zh-CN" sz="3200" dirty="0" smtClean="0"/>
              <a:t>and</a:t>
            </a:r>
            <a:r>
              <a:rPr kumimoji="0" lang="zh-CN" altLang="en-US" sz="3200" dirty="0" smtClean="0"/>
              <a:t> </a:t>
            </a:r>
            <a:r>
              <a:rPr kumimoji="0" lang="en-US" altLang="zh-CN" sz="3200" dirty="0" smtClean="0"/>
              <a:t>the</a:t>
            </a:r>
            <a:r>
              <a:rPr kumimoji="0" lang="zh-CN" altLang="en-US" sz="3200" dirty="0" smtClean="0"/>
              <a:t> </a:t>
            </a:r>
            <a:r>
              <a:rPr kumimoji="0" lang="en-US" altLang="zh-CN" sz="3200" dirty="0" smtClean="0"/>
              <a:t>Design</a:t>
            </a:r>
            <a:r>
              <a:rPr kumimoji="0" lang="zh-CN" altLang="en-US" sz="3200" dirty="0" smtClean="0"/>
              <a:t> </a:t>
            </a:r>
            <a:r>
              <a:rPr kumimoji="0" lang="en-US" altLang="zh-CN" sz="3200" dirty="0" smtClean="0"/>
              <a:t>of</a:t>
            </a:r>
            <a:r>
              <a:rPr kumimoji="0" lang="zh-CN" altLang="en-US" sz="3200" dirty="0" smtClean="0"/>
              <a:t> </a:t>
            </a:r>
            <a:r>
              <a:rPr kumimoji="0" lang="en-US" altLang="zh-CN" sz="3200" dirty="0" smtClean="0"/>
              <a:t>Network-based</a:t>
            </a:r>
            <a:r>
              <a:rPr kumimoji="0" lang="zh-CN" altLang="en-US" sz="3200" dirty="0" smtClean="0"/>
              <a:t> </a:t>
            </a:r>
            <a:r>
              <a:rPr kumimoji="0" lang="en-US" altLang="zh-CN" sz="3200" dirty="0" smtClean="0"/>
              <a:t>Software</a:t>
            </a:r>
            <a:r>
              <a:rPr kumimoji="0" lang="zh-CN" altLang="en-US" sz="3200" dirty="0" smtClean="0"/>
              <a:t> </a:t>
            </a:r>
            <a:r>
              <a:rPr kumimoji="0" lang="en-US" altLang="zh-CN" sz="3200" dirty="0" smtClean="0"/>
              <a:t>Architectures</a:t>
            </a:r>
          </a:p>
          <a:p>
            <a:pPr marL="904875">
              <a:buFontTx/>
              <a:buBlip>
                <a:blip r:embed="rId2"/>
              </a:buBlip>
              <a:defRPr/>
            </a:pPr>
            <a:r>
              <a:rPr kumimoji="0" lang="en-US" altLang="zh-CN" sz="3200" dirty="0" smtClean="0">
                <a:solidFill>
                  <a:srgbClr val="FF0000"/>
                </a:solidFill>
              </a:rPr>
              <a:t>RE</a:t>
            </a:r>
            <a:r>
              <a:rPr kumimoji="0" lang="en-US" altLang="zh-CN" sz="3200" dirty="0" smtClean="0"/>
              <a:t>presentational</a:t>
            </a:r>
            <a:r>
              <a:rPr kumimoji="0" lang="zh-CN" altLang="en-US" sz="3200" dirty="0" smtClean="0"/>
              <a:t> </a:t>
            </a:r>
            <a:r>
              <a:rPr kumimoji="0" lang="en-US" altLang="zh-CN" sz="3200" dirty="0" smtClean="0">
                <a:solidFill>
                  <a:srgbClr val="FF0000"/>
                </a:solidFill>
              </a:rPr>
              <a:t>S</a:t>
            </a:r>
            <a:r>
              <a:rPr kumimoji="0" lang="en-US" altLang="zh-CN" sz="3200" dirty="0" smtClean="0"/>
              <a:t>tate</a:t>
            </a:r>
            <a:r>
              <a:rPr kumimoji="0" lang="zh-CN" altLang="en-US" sz="3200" dirty="0" smtClean="0"/>
              <a:t> </a:t>
            </a:r>
            <a:r>
              <a:rPr kumimoji="0" lang="en-US" altLang="zh-CN" sz="3200" dirty="0" smtClean="0">
                <a:solidFill>
                  <a:srgbClr val="FF0000"/>
                </a:solidFill>
              </a:rPr>
              <a:t>T</a:t>
            </a:r>
            <a:r>
              <a:rPr kumimoji="0" lang="en-US" altLang="zh-CN" sz="3200" dirty="0" smtClean="0"/>
              <a:t>ransfer</a:t>
            </a:r>
            <a:endParaRPr kumimoji="0" lang="zh-CN" altLang="en-US" sz="3200" dirty="0" smtClean="0"/>
          </a:p>
        </p:txBody>
      </p:sp>
    </p:spTree>
    <p:extLst>
      <p:ext uri="{BB962C8B-B14F-4D97-AF65-F5344CB8AC3E}">
        <p14:creationId xmlns:p14="http://schemas.microsoft.com/office/powerpoint/2010/main" val="3390438562"/>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0x01</a:t>
            </a:r>
            <a:r>
              <a:rPr kumimoji="0" lang="zh-CN" altLang="en-US" dirty="0" smtClean="0"/>
              <a:t> </a:t>
            </a:r>
            <a:r>
              <a:rPr kumimoji="0" lang="en-US" altLang="zh-CN" dirty="0" smtClean="0"/>
              <a:t>Resources</a:t>
            </a:r>
          </a:p>
        </p:txBody>
      </p:sp>
      <p:sp>
        <p:nvSpPr>
          <p:cNvPr id="30722" name="Rectangle 2"/>
          <p:cNvSpPr>
            <a:spLocks noGrp="1" noChangeArrowheads="1"/>
          </p:cNvSpPr>
          <p:nvPr>
            <p:ph type="body" idx="1"/>
          </p:nvPr>
        </p:nvSpPr>
        <p:spPr/>
        <p:txBody>
          <a:bodyPr/>
          <a:lstStyle/>
          <a:p>
            <a:pPr marL="904875">
              <a:buBlip>
                <a:blip r:embed="rId3"/>
              </a:buBlip>
              <a:defRPr/>
            </a:pPr>
            <a:r>
              <a:rPr kumimoji="0" lang="zh-CN" altLang="en-US" dirty="0" smtClean="0"/>
              <a:t>资源是一种看待服务器的方式，即，将服务器看做是由很多离散的资源组成，每个资源是服务器上一个可命名的抽象概念。资源可以是具体的一段文本、一张图片，也可以是很抽象的一种服务，只要想象力足够丰富。</a:t>
            </a:r>
            <a:endParaRPr kumimoji="0" lang="en-US" altLang="zh-CN" dirty="0" smtClean="0"/>
          </a:p>
          <a:p>
            <a:pPr marL="904875">
              <a:buBlip>
                <a:blip r:embed="rId3"/>
              </a:buBlip>
              <a:defRPr/>
            </a:pPr>
            <a:r>
              <a:rPr kumimoji="0" lang="zh-CN" altLang="en-US" dirty="0" smtClean="0"/>
              <a:t>资源可以由一个或多个</a:t>
            </a:r>
            <a:r>
              <a:rPr kumimoji="0" lang="en-US" altLang="zh-CN" dirty="0" smtClean="0"/>
              <a:t>URI</a:t>
            </a:r>
            <a:r>
              <a:rPr kumimoji="0" lang="zh-CN" altLang="en-US" dirty="0" smtClean="0"/>
              <a:t>（统一资源定位符）来标识，</a:t>
            </a:r>
            <a:r>
              <a:rPr kumimoji="0" lang="en-US" altLang="zh-CN" dirty="0" smtClean="0"/>
              <a:t>URI</a:t>
            </a:r>
            <a:r>
              <a:rPr kumimoji="0" lang="zh-CN" altLang="en-US" dirty="0" smtClean="0"/>
              <a:t>即是资源的名称，也是资源在</a:t>
            </a:r>
            <a:r>
              <a:rPr kumimoji="0" lang="en-US" altLang="zh-CN" dirty="0" smtClean="0"/>
              <a:t>Web</a:t>
            </a:r>
            <a:r>
              <a:rPr kumimoji="0" lang="zh-CN" altLang="en-US" dirty="0" smtClean="0"/>
              <a:t>上的地址。</a:t>
            </a:r>
          </a:p>
        </p:txBody>
      </p:sp>
    </p:spTree>
    <p:extLst>
      <p:ext uri="{BB962C8B-B14F-4D97-AF65-F5344CB8AC3E}">
        <p14:creationId xmlns:p14="http://schemas.microsoft.com/office/powerpoint/2010/main" val="1055546551"/>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0x02 Representation</a:t>
            </a:r>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zh-CN" altLang="en-US" dirty="0" smtClean="0"/>
              <a:t>资源的表述是一段对于资源在某个特定时刻的状态的描述，可以在客户端</a:t>
            </a:r>
            <a:r>
              <a:rPr kumimoji="0" lang="en-US" altLang="zh-CN" dirty="0" smtClean="0"/>
              <a:t>-</a:t>
            </a:r>
            <a:r>
              <a:rPr kumimoji="0" lang="zh-CN" altLang="en-US" dirty="0" smtClean="0"/>
              <a:t>服务器端之间转移。</a:t>
            </a:r>
            <a:endParaRPr kumimoji="0" lang="en-US" altLang="zh-CN" dirty="0" smtClean="0"/>
          </a:p>
          <a:p>
            <a:pPr marL="904875">
              <a:buFontTx/>
              <a:buBlip>
                <a:blip r:embed="rId2"/>
              </a:buBlip>
              <a:defRPr/>
            </a:pPr>
            <a:r>
              <a:rPr kumimoji="0" lang="zh-CN" altLang="en-US" dirty="0" smtClean="0"/>
              <a:t>资源是一种信息实体，它的表述</a:t>
            </a:r>
            <a:r>
              <a:rPr kumimoji="0" lang="zh-CN" altLang="en-US" smtClean="0"/>
              <a:t>可以有多</a:t>
            </a:r>
            <a:r>
              <a:rPr kumimoji="0" lang="zh-CN" altLang="en-US" dirty="0" smtClean="0"/>
              <a:t>种格式，例如</a:t>
            </a:r>
            <a:r>
              <a:rPr kumimoji="0" lang="en-US" altLang="zh-CN" dirty="0" smtClean="0"/>
              <a:t>HTML</a:t>
            </a:r>
            <a:r>
              <a:rPr kumimoji="0" lang="zh-CN" altLang="en-US" dirty="0" smtClean="0"/>
              <a:t>、</a:t>
            </a:r>
            <a:r>
              <a:rPr kumimoji="0" lang="en-US" altLang="zh-CN" dirty="0" smtClean="0"/>
              <a:t>XML</a:t>
            </a:r>
            <a:r>
              <a:rPr kumimoji="0" lang="zh-CN" altLang="en-US" dirty="0" smtClean="0"/>
              <a:t>、</a:t>
            </a:r>
            <a:r>
              <a:rPr kumimoji="0" lang="en-US" altLang="zh-CN" dirty="0" smtClean="0"/>
              <a:t>JSON</a:t>
            </a:r>
            <a:r>
              <a:rPr kumimoji="0" lang="zh-CN" altLang="en-US" dirty="0" smtClean="0"/>
              <a:t>、纯文本、图片、视频、音频等，资源的表述格式可以通过协商机制来确定。</a:t>
            </a:r>
          </a:p>
        </p:txBody>
      </p:sp>
    </p:spTree>
    <p:extLst>
      <p:ext uri="{BB962C8B-B14F-4D97-AF65-F5344CB8AC3E}">
        <p14:creationId xmlns:p14="http://schemas.microsoft.com/office/powerpoint/2010/main" val="1055546551"/>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0x03 State Transfer</a:t>
            </a:r>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zh-CN" altLang="en-US" dirty="0" smtClean="0"/>
              <a:t>状态是资源被观察时的当前视图，它可以是数据库中的一行记录，也可以是实时计算出来的值</a:t>
            </a:r>
            <a:r>
              <a:rPr kumimoji="0" lang="zh-CN" altLang="zh-CN" dirty="0"/>
              <a:t>。</a:t>
            </a:r>
            <a:endParaRPr kumimoji="0" lang="en-US" altLang="en-US" dirty="0" smtClean="0"/>
          </a:p>
          <a:p>
            <a:pPr marL="904875">
              <a:buFontTx/>
              <a:buBlip>
                <a:blip r:embed="rId2"/>
              </a:buBlip>
              <a:defRPr/>
            </a:pPr>
            <a:r>
              <a:rPr kumimoji="0" lang="en-US" altLang="en-US" dirty="0" smtClean="0"/>
              <a:t>状态转移</a:t>
            </a:r>
            <a:r>
              <a:rPr kumimoji="0" lang="zh-CN" altLang="en-US" dirty="0" smtClean="0"/>
              <a:t>，是</a:t>
            </a:r>
            <a:r>
              <a:rPr kumimoji="0" lang="en-US" altLang="en-US" dirty="0" smtClean="0"/>
              <a:t>指，在客户端和服务器端之间转移代表</a:t>
            </a:r>
            <a:r>
              <a:rPr kumimoji="0" lang="zh-CN" altLang="en-US" dirty="0" smtClean="0"/>
              <a:t>资源状态的表述，来间接实现操作资源的目的。</a:t>
            </a:r>
          </a:p>
        </p:txBody>
      </p:sp>
    </p:spTree>
    <p:extLst>
      <p:ext uri="{BB962C8B-B14F-4D97-AF65-F5344CB8AC3E}">
        <p14:creationId xmlns:p14="http://schemas.microsoft.com/office/powerpoint/2010/main" val="1055546551"/>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dirty="0" smtClean="0"/>
              <a:t>0x04 Stateless</a:t>
            </a:r>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zh-CN" altLang="en-US" dirty="0" smtClean="0"/>
              <a:t>从客户端到服务器端的每个请求都必须包含理解该请求所必需的所有信息，不能利用任何存储在服务器端的上下文，会话状态因此要全部保存在客户端。</a:t>
            </a:r>
            <a:endParaRPr kumimoji="0" lang="en-US" altLang="zh-CN" dirty="0" smtClean="0"/>
          </a:p>
          <a:p>
            <a:pPr marL="904875">
              <a:buFontTx/>
              <a:buBlip>
                <a:blip r:embed="rId2"/>
              </a:buBlip>
              <a:defRPr/>
            </a:pPr>
            <a:r>
              <a:rPr kumimoji="0" lang="zh-CN" altLang="en-US" dirty="0" smtClean="0"/>
              <a:t>无状态，不是指资源的无状态，而是指通信过程的无状态。</a:t>
            </a:r>
          </a:p>
        </p:txBody>
      </p:sp>
    </p:spTree>
    <p:extLst>
      <p:ext uri="{BB962C8B-B14F-4D97-AF65-F5344CB8AC3E}">
        <p14:creationId xmlns:p14="http://schemas.microsoft.com/office/powerpoint/2010/main" val="2961150263"/>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kumimoji="0" lang="en-US" altLang="zh-CN" sz="6600" dirty="0" smtClean="0"/>
              <a:t>0x05 Uniform</a:t>
            </a:r>
            <a:r>
              <a:rPr kumimoji="0" lang="zh-CN" altLang="en-US" sz="6600" dirty="0" smtClean="0"/>
              <a:t> </a:t>
            </a:r>
            <a:r>
              <a:rPr kumimoji="0" lang="en-US" altLang="zh-CN" sz="6600" dirty="0" smtClean="0"/>
              <a:t>Interface</a:t>
            </a:r>
          </a:p>
        </p:txBody>
      </p:sp>
      <p:sp>
        <p:nvSpPr>
          <p:cNvPr id="30722" name="Rectangle 2"/>
          <p:cNvSpPr>
            <a:spLocks noGrp="1" noChangeArrowheads="1"/>
          </p:cNvSpPr>
          <p:nvPr>
            <p:ph type="body" idx="1"/>
          </p:nvPr>
        </p:nvSpPr>
        <p:spPr/>
        <p:txBody>
          <a:bodyPr/>
          <a:lstStyle/>
          <a:p>
            <a:pPr marL="904875">
              <a:buFontTx/>
              <a:buBlip>
                <a:blip r:embed="rId2"/>
              </a:buBlip>
              <a:defRPr/>
            </a:pPr>
            <a:r>
              <a:rPr kumimoji="0" lang="zh-CN" altLang="en-US" dirty="0" smtClean="0"/>
              <a:t>统一接口是任何</a:t>
            </a:r>
            <a:r>
              <a:rPr kumimoji="0" lang="en-US" altLang="zh-CN" dirty="0" smtClean="0"/>
              <a:t>REST</a:t>
            </a:r>
            <a:r>
              <a:rPr kumimoji="0" lang="zh-CN" altLang="en-US" dirty="0" smtClean="0"/>
              <a:t>服务设计的基础，统一接口简化且解耦了架构，使得每一部分都能独立运行。</a:t>
            </a:r>
            <a:endParaRPr kumimoji="0" lang="en-US" altLang="zh-CN" dirty="0" smtClean="0"/>
          </a:p>
          <a:p>
            <a:pPr marL="904875">
              <a:buFontTx/>
              <a:buBlip>
                <a:blip r:embed="rId2"/>
              </a:buBlip>
              <a:defRPr/>
            </a:pPr>
            <a:r>
              <a:rPr kumimoji="0" lang="zh-CN" altLang="en-US" dirty="0" smtClean="0"/>
              <a:t>为了获得统一接口，需要由四个接口架构约束来定义：资源的识别、通过表述来操作资源、自描述的消息、作为应用状态引擎的超媒体。</a:t>
            </a:r>
          </a:p>
        </p:txBody>
      </p:sp>
    </p:spTree>
    <p:extLst>
      <p:ext uri="{BB962C8B-B14F-4D97-AF65-F5344CB8AC3E}">
        <p14:creationId xmlns:p14="http://schemas.microsoft.com/office/powerpoint/2010/main" val="627071518"/>
      </p:ext>
    </p:extLst>
  </p:cSld>
  <p:clrMapOvr>
    <a:masterClrMapping/>
  </p:clrMapOvr>
  <p:transition xmlns:p14="http://schemas.microsoft.com/office/powerpoint/2010/mai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标题与副标题">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标题与副标题">
      <a:majorFont>
        <a:latin typeface="Monaco"/>
        <a:ea typeface="Heiti SC Light"/>
        <a:cs typeface="Heiti SC Light"/>
      </a:majorFont>
      <a:minorFont>
        <a:latin typeface="Monaco"/>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lnDef>
  </a:objectDefaults>
  <a:extraClrSchemeLst>
    <a:extraClrScheme>
      <a:clrScheme name="标题与副标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标题 - 居中">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标题 - 居中">
      <a:majorFont>
        <a:latin typeface="Monaco"/>
        <a:ea typeface="Heiti SC Light"/>
        <a:cs typeface="Heiti SC Light"/>
      </a:majorFont>
      <a:minorFont>
        <a:latin typeface="Monaco"/>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lnDef>
  </a:objectDefaults>
  <a:extraClrSchemeLst>
    <a:extraClrScheme>
      <a:clrScheme name="标题 - 居中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照片 - 水平">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照片 - 水平">
      <a:majorFont>
        <a:latin typeface="Monaco"/>
        <a:ea typeface="Heiti SC Light"/>
        <a:cs typeface="Heiti SC Light"/>
      </a:majorFont>
      <a:minorFont>
        <a:latin typeface="Monaco"/>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lnDef>
  </a:objectDefaults>
  <a:extraClrSchemeLst>
    <a:extraClrScheme>
      <a:clrScheme name="照片 - 水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照片 - 垂直">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照片 - 垂直">
      <a:majorFont>
        <a:latin typeface="Monaco"/>
        <a:ea typeface="Heiti SC Light"/>
        <a:cs typeface="Heiti SC Light"/>
      </a:majorFont>
      <a:minorFont>
        <a:latin typeface="Monaco"/>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lnDef>
  </a:objectDefaults>
  <a:extraClrSchemeLst>
    <a:extraClrScheme>
      <a:clrScheme name="照片 - 垂直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标题与项目符号">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标题与项目符号">
      <a:majorFont>
        <a:latin typeface="Monaco"/>
        <a:ea typeface="Heiti SC Light"/>
        <a:cs typeface="Heiti SC Light"/>
      </a:majorFont>
      <a:minorFont>
        <a:latin typeface="Monaco"/>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lnDef>
  </a:objectDefaults>
  <a:extraClrSchemeLst>
    <a:extraClrScheme>
      <a:clrScheme name="标题与项目符号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标题与项目符号 - 2 栏">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标题与项目符号 - 2 栏">
      <a:majorFont>
        <a:latin typeface="Monaco"/>
        <a:ea typeface="Heiti SC Light"/>
        <a:cs typeface="Heiti SC Light"/>
      </a:majorFont>
      <a:minorFont>
        <a:latin typeface="Monaco"/>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lnDef>
  </a:objectDefaults>
  <a:extraClrSchemeLst>
    <a:extraClrScheme>
      <a:clrScheme name="标题与项目符号 - 2 栏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标题 - 顶部对齐">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标题 - 顶部对齐">
      <a:majorFont>
        <a:latin typeface="Monaco"/>
        <a:ea typeface="Heiti SC Light"/>
        <a:cs typeface="Heiti SC Light"/>
      </a:majorFont>
      <a:minorFont>
        <a:latin typeface="Monaco"/>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lnDef>
  </a:objectDefaults>
  <a:extraClrSchemeLst>
    <a:extraClrScheme>
      <a:clrScheme name="标题 - 顶部对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空白">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空白">
      <a:majorFont>
        <a:latin typeface="Monaco"/>
        <a:ea typeface="Heiti SC Light"/>
        <a:cs typeface="Heiti SC Light"/>
      </a:majorFont>
      <a:minorFont>
        <a:latin typeface="Monaco"/>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lnDef>
  </a:objectDefaults>
  <a:extraClrSchemeLst>
    <a:extraClrScheme>
      <a:clrScheme name="空白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项目符号">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项目符号">
      <a:majorFont>
        <a:latin typeface="Monaco"/>
        <a:ea typeface="Heiti SC Light"/>
        <a:cs typeface="Heiti SC Light"/>
      </a:majorFont>
      <a:minorFont>
        <a:latin typeface="Monaco"/>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lnDef>
  </a:objectDefaults>
  <a:extraClrSchemeLst>
    <a:extraClrScheme>
      <a:clrScheme name="项目符号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标题、项目符号与照片">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标题、项目符号与照片">
      <a:majorFont>
        <a:latin typeface="Monaco"/>
        <a:ea typeface="Heiti SC Light"/>
        <a:cs typeface="Heiti SC Light"/>
      </a:majorFont>
      <a:minorFont>
        <a:latin typeface="Monaco"/>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lnDef>
  </a:objectDefaults>
  <a:extraClrSchemeLst>
    <a:extraClrScheme>
      <a:clrScheme name="标题、项目符号与照片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标题与项目符号 - 右对齐">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标题与项目符号 - 右对齐">
      <a:majorFont>
        <a:latin typeface="Monaco"/>
        <a:ea typeface="Heiti SC Light"/>
        <a:cs typeface="Heiti SC Light"/>
      </a:majorFont>
      <a:minorFont>
        <a:latin typeface="Monaco"/>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lnDef>
  </a:objectDefaults>
  <a:extraClrSchemeLst>
    <a:extraClrScheme>
      <a:clrScheme name="标题与项目符号 - 右对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标题与项目符号 - 左对齐">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标题与项目符号 - 左对齐">
      <a:majorFont>
        <a:latin typeface="Monaco"/>
        <a:ea typeface="Heiti SC Light"/>
        <a:cs typeface="Heiti SC Light"/>
      </a:majorFont>
      <a:minorFont>
        <a:latin typeface="Monaco"/>
        <a:ea typeface="Heiti SC Light"/>
        <a:cs typeface="Heiti SC Light"/>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a:noFill/>
        </a:ln>
        <a:effectLst/>
        <a:extLst>
          <a:ext uri="{91240B29-F687-4f45-9708-019B960494DF}">
            <a14:hiddenLine xmlns:a14="http://schemas.microsoft.com/office/drawing/2010/main" w="25400"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Monaco" charset="0"/>
            <a:ea typeface="Heiti SC Light" charset="0"/>
            <a:cs typeface="Heiti SC Light" charset="0"/>
            <a:sym typeface="Monaco" charset="0"/>
          </a:defRPr>
        </a:defPPr>
      </a:lstStyle>
    </a:lnDef>
  </a:objectDefaults>
  <a:extraClrSchemeLst>
    <a:extraClrScheme>
      <a:clrScheme name="标题与项目符号 - 左对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2467</TotalTime>
  <Pages>0</Pages>
  <Words>3756</Words>
  <Characters>0</Characters>
  <Application>Microsoft Macintosh PowerPoint</Application>
  <PresentationFormat>自定义</PresentationFormat>
  <Lines>0</Lines>
  <Paragraphs>260</Paragraphs>
  <Slides>36</Slides>
  <Notes>1</Notes>
  <HiddenSlides>0</HiddenSlides>
  <MMClips>0</MMClips>
  <ScaleCrop>false</ScaleCrop>
  <HeadingPairs>
    <vt:vector size="4" baseType="variant">
      <vt:variant>
        <vt:lpstr>主题</vt:lpstr>
      </vt:variant>
      <vt:variant>
        <vt:i4>12</vt:i4>
      </vt:variant>
      <vt:variant>
        <vt:lpstr>幻灯片标题</vt:lpstr>
      </vt:variant>
      <vt:variant>
        <vt:i4>36</vt:i4>
      </vt:variant>
    </vt:vector>
  </HeadingPairs>
  <TitlesOfParts>
    <vt:vector size="48" baseType="lpstr">
      <vt:lpstr>标题与副标题</vt:lpstr>
      <vt:lpstr>标题与项目符号</vt:lpstr>
      <vt:lpstr>标题与项目符号 - 2 栏</vt:lpstr>
      <vt:lpstr>标题 - 顶部对齐</vt:lpstr>
      <vt:lpstr>空白</vt:lpstr>
      <vt:lpstr>项目符号</vt:lpstr>
      <vt:lpstr>标题、项目符号与照片</vt:lpstr>
      <vt:lpstr>标题与项目符号 - 右对齐</vt:lpstr>
      <vt:lpstr>标题与项目符号 - 左对齐</vt:lpstr>
      <vt:lpstr>标题 - 居中</vt:lpstr>
      <vt:lpstr>照片 - 水平</vt:lpstr>
      <vt:lpstr>照片 - 垂直</vt:lpstr>
      <vt:lpstr>RESTful on Finogeeks</vt:lpstr>
      <vt:lpstr>Content</vt:lpstr>
      <vt:lpstr>What RESTful?</vt:lpstr>
      <vt:lpstr>0x00 先说点历史</vt:lpstr>
      <vt:lpstr>0x01 Resources</vt:lpstr>
      <vt:lpstr>0x02 Representation</vt:lpstr>
      <vt:lpstr>0x03 State Transfer</vt:lpstr>
      <vt:lpstr>0x04 Stateless</vt:lpstr>
      <vt:lpstr>0x05 Uniform Interface</vt:lpstr>
      <vt:lpstr>0x06 成熟度模型</vt:lpstr>
      <vt:lpstr>0x06 成熟度模型</vt:lpstr>
      <vt:lpstr>0x07 总之</vt:lpstr>
      <vt:lpstr>Why RESTful?</vt:lpstr>
      <vt:lpstr>0x10 关键关注点</vt:lpstr>
      <vt:lpstr>0x11 REST与RPC</vt:lpstr>
      <vt:lpstr>0x12 REST与HTTP-RPC </vt:lpstr>
      <vt:lpstr>Who RESTful?</vt:lpstr>
      <vt:lpstr>0x20 Github.com</vt:lpstr>
      <vt:lpstr>0x21 Parse.com</vt:lpstr>
      <vt:lpstr>How RESTful?</vt:lpstr>
      <vt:lpstr>0x30 协议</vt:lpstr>
      <vt:lpstr>0x31 域名</vt:lpstr>
      <vt:lpstr>0x32 版本号</vt:lpstr>
      <vt:lpstr>0x33 URI规范</vt:lpstr>
      <vt:lpstr>0x34 HTTP动词与状态码</vt:lpstr>
      <vt:lpstr>0x35 幂等性</vt:lpstr>
      <vt:lpstr>0x36 数据格式</vt:lpstr>
      <vt:lpstr>0x37 错误处理</vt:lpstr>
      <vt:lpstr>0x38 查询参数</vt:lpstr>
      <vt:lpstr>0x39 超文本驱动</vt:lpstr>
      <vt:lpstr>0x3A API安全性</vt:lpstr>
      <vt:lpstr>0x3B API监控</vt:lpstr>
      <vt:lpstr>0x3C API探测</vt:lpstr>
      <vt:lpstr>0x3D API文档</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on Finogeeks</dc:title>
  <dc:subject/>
  <dc:creator/>
  <cp:keywords/>
  <dc:description/>
  <cp:lastModifiedBy>hetiu lin</cp:lastModifiedBy>
  <cp:revision>368</cp:revision>
  <dcterms:modified xsi:type="dcterms:W3CDTF">2017-10-23T15:20:27Z</dcterms:modified>
</cp:coreProperties>
</file>