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8" r:id="rId2"/>
    <p:sldId id="257" r:id="rId3"/>
    <p:sldId id="282" r:id="rId4"/>
    <p:sldId id="287" r:id="rId5"/>
    <p:sldId id="289" r:id="rId6"/>
    <p:sldId id="290" r:id="rId7"/>
    <p:sldId id="260" r:id="rId8"/>
    <p:sldId id="261" r:id="rId9"/>
    <p:sldId id="268" r:id="rId10"/>
    <p:sldId id="270" r:id="rId11"/>
    <p:sldId id="271" r:id="rId12"/>
    <p:sldId id="275" r:id="rId13"/>
    <p:sldId id="274" r:id="rId14"/>
    <p:sldId id="265" r:id="rId15"/>
    <p:sldId id="288" r:id="rId16"/>
    <p:sldId id="272" r:id="rId17"/>
    <p:sldId id="264" r:id="rId18"/>
    <p:sldId id="285" r:id="rId19"/>
    <p:sldId id="279" r:id="rId20"/>
    <p:sldId id="283" r:id="rId21"/>
    <p:sldId id="284" r:id="rId22"/>
    <p:sldId id="278" r:id="rId23"/>
    <p:sldId id="269" r:id="rId24"/>
    <p:sldId id="262" r:id="rId25"/>
    <p:sldId id="263"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DB778F6-64F0-48D7-AB58-BCF10817DBFA}">
          <p14:sldIdLst>
            <p14:sldId id="258"/>
          </p14:sldIdLst>
        </p14:section>
        <p14:section name="Background" id="{39C08FE8-9608-4494-B6D4-F85518B140C3}">
          <p14:sldIdLst>
            <p14:sldId id="257"/>
            <p14:sldId id="282"/>
            <p14:sldId id="287"/>
            <p14:sldId id="289"/>
            <p14:sldId id="290"/>
            <p14:sldId id="260"/>
            <p14:sldId id="261"/>
          </p14:sldIdLst>
        </p14:section>
        <p14:section name="Methodology" id="{DADB68DB-50FE-4255-A7BB-AEA242F2B1AD}">
          <p14:sldIdLst>
            <p14:sldId id="268"/>
            <p14:sldId id="270"/>
            <p14:sldId id="271"/>
            <p14:sldId id="275"/>
            <p14:sldId id="274"/>
            <p14:sldId id="265"/>
            <p14:sldId id="288"/>
            <p14:sldId id="272"/>
          </p14:sldIdLst>
        </p14:section>
        <p14:section name="Evaluation" id="{1CD8ADAA-1F4D-4F7A-B91B-4A5A1CF9D496}">
          <p14:sldIdLst>
            <p14:sldId id="264"/>
            <p14:sldId id="285"/>
            <p14:sldId id="279"/>
            <p14:sldId id="283"/>
            <p14:sldId id="284"/>
            <p14:sldId id="278"/>
            <p14:sldId id="269"/>
            <p14:sldId id="262"/>
          </p14:sldIdLst>
        </p14:section>
        <p14:section name="Conclusion" id="{8038B42B-ADB2-4688-ABF6-9689E1E13991}">
          <p14:sldIdLst>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37" autoAdjust="0"/>
    <p:restoredTop sz="53497" autoAdjust="0"/>
  </p:normalViewPr>
  <p:slideViewPr>
    <p:cSldViewPr snapToGrid="0">
      <p:cViewPr varScale="1">
        <p:scale>
          <a:sx n="44" d="100"/>
          <a:sy n="44" d="100"/>
        </p:scale>
        <p:origin x="1471" y="53"/>
      </p:cViewPr>
      <p:guideLst/>
    </p:cSldViewPr>
  </p:slideViewPr>
  <p:notesTextViewPr>
    <p:cViewPr>
      <p:scale>
        <a:sx n="1" d="1"/>
        <a:sy n="1" d="1"/>
      </p:scale>
      <p:origin x="0" y="-43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E61CB9-BE22-4EBB-AFD4-80249C30848C}" type="datetimeFigureOut">
              <a:rPr lang="zh-CN" altLang="en-US" smtClean="0"/>
              <a:t>2020/3/27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21182C-9178-42D6-849D-9690A35A8D59}" type="slidenum">
              <a:rPr lang="zh-CN" altLang="en-US" smtClean="0"/>
              <a:t>‹#›</a:t>
            </a:fld>
            <a:endParaRPr lang="zh-CN" altLang="en-US"/>
          </a:p>
        </p:txBody>
      </p:sp>
    </p:spTree>
    <p:extLst>
      <p:ext uri="{BB962C8B-B14F-4D97-AF65-F5344CB8AC3E}">
        <p14:creationId xmlns:p14="http://schemas.microsoft.com/office/powerpoint/2010/main" val="3088714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www 2018</a:t>
            </a:r>
          </a:p>
          <a:p>
            <a:r>
              <a:rPr lang="zh-CN" altLang="en-US" dirty="0"/>
              <a:t>从题目看，本篇论文是对基于相对路径覆盖的样式注入的大规模分析。</a:t>
            </a:r>
            <a:endParaRPr lang="en-US" altLang="zh-CN" dirty="0"/>
          </a:p>
          <a:p>
            <a:r>
              <a:rPr lang="zh-CN" altLang="en-US" dirty="0"/>
              <a:t>样式注入攻击就是注入一段样式指令，因为浏览器在解析</a:t>
            </a:r>
            <a:r>
              <a:rPr lang="en-US" altLang="zh-CN" dirty="0" err="1"/>
              <a:t>css</a:t>
            </a:r>
            <a:r>
              <a:rPr lang="zh-CN" altLang="en-US" dirty="0"/>
              <a:t>资源内容是条件没有那么苛刻，导致浏览器能够解析攻击者注入的样式指令</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B21182C-9178-42D6-849D-9690A35A8D59}" type="slidenum">
              <a:rPr lang="zh-CN" altLang="en-US" smtClean="0"/>
              <a:t>1</a:t>
            </a:fld>
            <a:endParaRPr lang="zh-CN" altLang="en-US"/>
          </a:p>
        </p:txBody>
      </p:sp>
    </p:spTree>
    <p:extLst>
      <p:ext uri="{BB962C8B-B14F-4D97-AF65-F5344CB8AC3E}">
        <p14:creationId xmlns:p14="http://schemas.microsoft.com/office/powerpoint/2010/main" val="1791550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数据集是来自 </a:t>
            </a:r>
            <a:r>
              <a:rPr lang="en-US" altLang="zh-CN" sz="1200" b="0" i="0" kern="1200" dirty="0">
                <a:solidFill>
                  <a:schemeClr val="tx1"/>
                </a:solidFill>
                <a:effectLst/>
                <a:latin typeface="+mn-lt"/>
                <a:ea typeface="+mn-ea"/>
                <a:cs typeface="+mn-cs"/>
              </a:rPr>
              <a:t>Common Crawl</a:t>
            </a: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2016</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页爬取下来的、包含</a:t>
            </a:r>
            <a:r>
              <a:rPr lang="en-US" altLang="zh-CN" sz="1200" b="0" i="0" kern="1200" dirty="0">
                <a:solidFill>
                  <a:schemeClr val="tx1"/>
                </a:solidFill>
                <a:effectLst/>
                <a:latin typeface="+mn-lt"/>
                <a:ea typeface="+mn-ea"/>
                <a:cs typeface="+mn-cs"/>
              </a:rPr>
              <a:t>1.6</a:t>
            </a:r>
            <a:r>
              <a:rPr lang="zh-CN" altLang="en-US" sz="1200" b="0" i="0" kern="1200" dirty="0">
                <a:solidFill>
                  <a:schemeClr val="tx1"/>
                </a:solidFill>
                <a:effectLst/>
                <a:latin typeface="+mn-lt"/>
                <a:ea typeface="+mn-ea"/>
                <a:cs typeface="+mn-cs"/>
              </a:rPr>
              <a:t>亿个页面的存档。使用现有数据集的好处就是可以快速识别候选页面，不会消耗任何</a:t>
            </a:r>
            <a:r>
              <a:rPr lang="en-US" altLang="zh-CN" sz="1200" b="0" i="0" kern="1200" dirty="0">
                <a:solidFill>
                  <a:schemeClr val="tx1"/>
                </a:solidFill>
                <a:effectLst/>
                <a:latin typeface="+mn-lt"/>
                <a:ea typeface="+mn-ea"/>
                <a:cs typeface="+mn-cs"/>
              </a:rPr>
              <a:t>Web</a:t>
            </a:r>
            <a:r>
              <a:rPr lang="zh-CN" altLang="en-US" sz="1200" b="0" i="0" kern="1200" dirty="0">
                <a:solidFill>
                  <a:schemeClr val="tx1"/>
                </a:solidFill>
                <a:effectLst/>
                <a:latin typeface="+mn-lt"/>
                <a:ea typeface="+mn-ea"/>
                <a:cs typeface="+mn-cs"/>
              </a:rPr>
              <a:t>爬行流量。</a:t>
            </a:r>
          </a:p>
          <a:p>
            <a:r>
              <a:rPr lang="zh-CN" altLang="en-US" sz="1200" b="0" i="0" kern="1200" dirty="0">
                <a:solidFill>
                  <a:schemeClr val="tx1"/>
                </a:solidFill>
                <a:effectLst/>
                <a:latin typeface="+mn-lt"/>
                <a:ea typeface="+mn-ea"/>
                <a:cs typeface="+mn-cs"/>
              </a:rPr>
              <a:t>然后用一个</a:t>
            </a:r>
            <a:r>
              <a:rPr lang="en-US" altLang="zh-CN" sz="1200" b="0" i="0" kern="1200" dirty="0">
                <a:solidFill>
                  <a:schemeClr val="tx1"/>
                </a:solidFill>
                <a:effectLst/>
                <a:latin typeface="+mn-lt"/>
                <a:ea typeface="+mn-ea"/>
                <a:cs typeface="+mn-cs"/>
              </a:rPr>
              <a:t>Java HTML parser</a:t>
            </a:r>
            <a:r>
              <a:rPr lang="zh-CN" altLang="en-US" sz="1200" b="0" i="0" kern="1200" dirty="0">
                <a:solidFill>
                  <a:schemeClr val="tx1"/>
                </a:solidFill>
                <a:effectLst/>
                <a:latin typeface="+mn-lt"/>
                <a:ea typeface="+mn-ea"/>
                <a:cs typeface="+mn-cs"/>
              </a:rPr>
              <a:t>来过滤一些</a:t>
            </a:r>
            <a:r>
              <a:rPr lang="zh-CN" altLang="en-US" sz="1200" b="1" i="0" kern="1200" dirty="0">
                <a:solidFill>
                  <a:schemeClr val="tx1"/>
                </a:solidFill>
                <a:effectLst/>
                <a:latin typeface="+mn-lt"/>
                <a:ea typeface="+mn-ea"/>
                <a:cs typeface="+mn-cs"/>
              </a:rPr>
              <a:t>仅仅包含</a:t>
            </a:r>
            <a:r>
              <a:rPr lang="zh-CN" altLang="en-US" sz="1200" b="0" i="0" kern="1200" dirty="0">
                <a:solidFill>
                  <a:schemeClr val="tx1"/>
                </a:solidFill>
                <a:effectLst/>
                <a:latin typeface="+mn-lt"/>
                <a:ea typeface="+mn-ea"/>
                <a:cs typeface="+mn-cs"/>
              </a:rPr>
              <a:t>内联</a:t>
            </a:r>
            <a:r>
              <a:rPr lang="en-US" altLang="zh-CN" sz="1200" b="0" i="0" kern="1200" dirty="0">
                <a:solidFill>
                  <a:schemeClr val="tx1"/>
                </a:solidFill>
                <a:effectLst/>
                <a:latin typeface="+mn-lt"/>
                <a:ea typeface="+mn-ea"/>
                <a:cs typeface="+mn-cs"/>
              </a:rPr>
              <a:t>CSS</a:t>
            </a:r>
            <a:r>
              <a:rPr lang="zh-CN" altLang="en-US" sz="1200" b="0" i="0" kern="1200" dirty="0">
                <a:solidFill>
                  <a:schemeClr val="tx1"/>
                </a:solidFill>
                <a:effectLst/>
                <a:latin typeface="+mn-lt"/>
                <a:ea typeface="+mn-ea"/>
                <a:cs typeface="+mn-cs"/>
              </a:rPr>
              <a:t>或者是</a:t>
            </a:r>
            <a:r>
              <a:rPr lang="en-US" altLang="zh-CN" sz="1200" b="0" i="0" kern="1200" dirty="0">
                <a:solidFill>
                  <a:schemeClr val="tx1"/>
                </a:solidFill>
                <a:effectLst/>
                <a:latin typeface="+mn-lt"/>
                <a:ea typeface="+mn-ea"/>
                <a:cs typeface="+mn-cs"/>
              </a:rPr>
              <a:t>CSS</a:t>
            </a:r>
            <a:r>
              <a:rPr lang="zh-CN" altLang="en-US" sz="1200" b="0" i="0" kern="1200" dirty="0">
                <a:solidFill>
                  <a:schemeClr val="tx1"/>
                </a:solidFill>
                <a:effectLst/>
                <a:latin typeface="+mn-lt"/>
                <a:ea typeface="+mn-ea"/>
                <a:cs typeface="+mn-cs"/>
              </a:rPr>
              <a:t>是通过绝对路径嵌入的网页。</a:t>
            </a:r>
          </a:p>
          <a:p>
            <a:r>
              <a:rPr lang="zh-CN" altLang="en-US" sz="1200" b="0" i="0" kern="1200" dirty="0">
                <a:solidFill>
                  <a:schemeClr val="tx1"/>
                </a:solidFill>
                <a:effectLst/>
                <a:latin typeface="+mn-lt"/>
                <a:ea typeface="+mn-ea"/>
                <a:cs typeface="+mn-cs"/>
              </a:rPr>
              <a:t>内联</a:t>
            </a:r>
            <a:r>
              <a:rPr lang="en-US" altLang="zh-CN" sz="1200" b="0" i="0" kern="1200" dirty="0">
                <a:solidFill>
                  <a:schemeClr val="tx1"/>
                </a:solidFill>
                <a:effectLst/>
                <a:latin typeface="+mn-lt"/>
                <a:ea typeface="+mn-ea"/>
                <a:cs typeface="+mn-cs"/>
              </a:rPr>
              <a:t>CSS</a:t>
            </a:r>
            <a:r>
              <a:rPr lang="zh-CN" altLang="en-US" sz="1200" b="0" i="0" kern="1200" dirty="0">
                <a:solidFill>
                  <a:schemeClr val="tx1"/>
                </a:solidFill>
                <a:effectLst/>
                <a:latin typeface="+mn-lt"/>
                <a:ea typeface="+mn-ea"/>
                <a:cs typeface="+mn-cs"/>
              </a:rPr>
              <a:t>是指那些直接在标签内部引入的</a:t>
            </a:r>
            <a:r>
              <a:rPr lang="en-US" altLang="zh-CN" sz="1200" b="0" i="0" kern="1200" dirty="0">
                <a:solidFill>
                  <a:schemeClr val="tx1"/>
                </a:solidFill>
                <a:effectLst/>
                <a:latin typeface="+mn-lt"/>
                <a:ea typeface="+mn-ea"/>
                <a:cs typeface="+mn-cs"/>
              </a:rPr>
              <a:t>CSS</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经过上面这一步筛选，最后剩下</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亿</a:t>
            </a:r>
            <a:r>
              <a:rPr lang="en-US" altLang="zh-CN" sz="1200" b="0" i="0" kern="1200" dirty="0">
                <a:solidFill>
                  <a:schemeClr val="tx1"/>
                </a:solidFill>
                <a:effectLst/>
                <a:latin typeface="+mn-lt"/>
                <a:ea typeface="+mn-ea"/>
                <a:cs typeface="+mn-cs"/>
              </a:rPr>
              <a:t>300</a:t>
            </a:r>
            <a:r>
              <a:rPr lang="zh-CN" altLang="en-US" sz="1200" b="0" i="0" kern="1200" dirty="0">
                <a:solidFill>
                  <a:schemeClr val="tx1"/>
                </a:solidFill>
                <a:effectLst/>
                <a:latin typeface="+mn-lt"/>
                <a:ea typeface="+mn-ea"/>
                <a:cs typeface="+mn-cs"/>
              </a:rPr>
              <a:t>万个网页</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B21182C-9178-42D6-849D-9690A35A8D59}" type="slidenum">
              <a:rPr lang="zh-CN" altLang="en-US" smtClean="0"/>
              <a:t>10</a:t>
            </a:fld>
            <a:endParaRPr lang="zh-CN" altLang="en-US"/>
          </a:p>
        </p:txBody>
      </p:sp>
    </p:spTree>
    <p:extLst>
      <p:ext uri="{BB962C8B-B14F-4D97-AF65-F5344CB8AC3E}">
        <p14:creationId xmlns:p14="http://schemas.microsoft.com/office/powerpoint/2010/main" val="2535254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为了实验的可测量性，他又进行了进一步的筛选，分成两个步骤来进行：</a:t>
            </a:r>
          </a:p>
          <a:p>
            <a:r>
              <a:rPr lang="zh-CN" altLang="en-US" sz="1200" b="0" i="0" kern="1200" dirty="0">
                <a:solidFill>
                  <a:schemeClr val="tx1"/>
                </a:solidFill>
                <a:effectLst/>
                <a:latin typeface="+mn-lt"/>
                <a:ea typeface="+mn-ea"/>
                <a:cs typeface="+mn-cs"/>
              </a:rPr>
              <a:t>仅保留</a:t>
            </a:r>
            <a:r>
              <a:rPr lang="en-US" altLang="zh-CN" sz="1200" b="0" i="0" kern="1200" dirty="0">
                <a:solidFill>
                  <a:schemeClr val="tx1"/>
                </a:solidFill>
                <a:effectLst/>
                <a:latin typeface="+mn-lt"/>
                <a:ea typeface="+mn-ea"/>
                <a:cs typeface="+mn-cs"/>
              </a:rPr>
              <a:t>Alexa</a:t>
            </a:r>
            <a:r>
              <a:rPr lang="zh-CN" altLang="en-US" sz="1200" b="0" i="0" kern="1200" dirty="0">
                <a:solidFill>
                  <a:schemeClr val="tx1"/>
                </a:solidFill>
                <a:effectLst/>
                <a:latin typeface="+mn-lt"/>
                <a:ea typeface="+mn-ea"/>
                <a:cs typeface="+mn-cs"/>
              </a:rPr>
              <a:t>（一个网站排名网站）中排名前</a:t>
            </a:r>
            <a:r>
              <a:rPr lang="en-US" altLang="zh-CN" sz="1200" b="0" i="0" kern="1200" dirty="0">
                <a:solidFill>
                  <a:schemeClr val="tx1"/>
                </a:solidFill>
                <a:effectLst/>
                <a:latin typeface="+mn-lt"/>
                <a:ea typeface="+mn-ea"/>
                <a:cs typeface="+mn-cs"/>
              </a:rPr>
              <a:t>100</a:t>
            </a:r>
            <a:r>
              <a:rPr lang="zh-CN" altLang="en-US" sz="1200" b="0" i="0" kern="1200" dirty="0">
                <a:solidFill>
                  <a:schemeClr val="tx1"/>
                </a:solidFill>
                <a:effectLst/>
                <a:latin typeface="+mn-lt"/>
                <a:ea typeface="+mn-ea"/>
                <a:cs typeface="+mn-cs"/>
              </a:rPr>
              <a:t>万的站点页面，这样能让评估结果更加倾向于流行的站点，这一步就将候选页面的数量减少到了</a:t>
            </a:r>
            <a:r>
              <a:rPr lang="en-US" altLang="zh-CN" sz="1200" b="0" i="0" kern="1200" dirty="0">
                <a:solidFill>
                  <a:schemeClr val="tx1"/>
                </a:solidFill>
                <a:effectLst/>
                <a:latin typeface="+mn-lt"/>
                <a:ea typeface="+mn-ea"/>
                <a:cs typeface="+mn-cs"/>
              </a:rPr>
              <a:t>22.3</a:t>
            </a:r>
            <a:r>
              <a:rPr lang="zh-CN" altLang="en-US" sz="1200" b="0" i="0" kern="1200" dirty="0">
                <a:solidFill>
                  <a:schemeClr val="tx1"/>
                </a:solidFill>
                <a:effectLst/>
                <a:latin typeface="+mn-lt"/>
                <a:ea typeface="+mn-ea"/>
                <a:cs typeface="+mn-cs"/>
              </a:rPr>
              <a:t>万个网站的</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亿</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千万个页面</a:t>
            </a:r>
          </a:p>
          <a:p>
            <a:r>
              <a:rPr lang="zh-CN" altLang="en-US" dirty="0"/>
              <a:t>第二步是对网站进行分组处理，将那些具有相似</a:t>
            </a:r>
            <a:r>
              <a:rPr lang="en-US" altLang="zh-CN" dirty="0" err="1"/>
              <a:t>url</a:t>
            </a:r>
            <a:r>
              <a:rPr lang="zh-CN" altLang="en-US" dirty="0"/>
              <a:t>和相同文档类型的页面分成一组，比如它会将</a:t>
            </a:r>
            <a:r>
              <a:rPr lang="en-US" altLang="zh-CN" dirty="0"/>
              <a:t>language=</a:t>
            </a:r>
            <a:r>
              <a:rPr lang="en-US" altLang="zh-CN" dirty="0" err="1"/>
              <a:t>english</a:t>
            </a:r>
            <a:r>
              <a:rPr lang="zh-CN" altLang="en-US" dirty="0"/>
              <a:t>和</a:t>
            </a:r>
            <a:r>
              <a:rPr lang="en-US" altLang="zh-CN" dirty="0"/>
              <a:t>language=</a:t>
            </a:r>
            <a:r>
              <a:rPr lang="en-US" altLang="zh-CN" dirty="0" err="1"/>
              <a:t>french</a:t>
            </a:r>
            <a:r>
              <a:rPr lang="zh-CN" altLang="en-US" dirty="0"/>
              <a:t>的页面分在同一个组，这样在后面进行测试时只需要从中选取代表就可以</a:t>
            </a:r>
            <a:endParaRPr lang="en-US" altLang="zh-CN" dirty="0"/>
          </a:p>
          <a:p>
            <a:r>
              <a:rPr lang="zh-CN" altLang="en-US" dirty="0"/>
              <a:t>经过上面这些处理，最后的数据集包含来自</a:t>
            </a:r>
            <a:r>
              <a:rPr lang="en-US" altLang="zh-CN" dirty="0"/>
              <a:t>22</a:t>
            </a:r>
            <a:r>
              <a:rPr lang="zh-CN" altLang="en-US" dirty="0"/>
              <a:t>万个网站的</a:t>
            </a:r>
            <a:r>
              <a:rPr lang="en-US" altLang="zh-CN" dirty="0"/>
              <a:t>1</a:t>
            </a:r>
            <a:r>
              <a:rPr lang="zh-CN" altLang="en-US" dirty="0"/>
              <a:t>亿</a:t>
            </a:r>
            <a:r>
              <a:rPr lang="en-US" altLang="zh-CN" dirty="0"/>
              <a:t>3</a:t>
            </a:r>
            <a:r>
              <a:rPr lang="zh-CN" altLang="en-US" dirty="0"/>
              <a:t>千</a:t>
            </a:r>
            <a:r>
              <a:rPr lang="en-US" altLang="zh-CN" dirty="0"/>
              <a:t>7</a:t>
            </a:r>
            <a:r>
              <a:rPr lang="zh-CN" altLang="en-US" dirty="0"/>
              <a:t>百万页面</a:t>
            </a:r>
          </a:p>
        </p:txBody>
      </p:sp>
      <p:sp>
        <p:nvSpPr>
          <p:cNvPr id="4" name="灯片编号占位符 3"/>
          <p:cNvSpPr>
            <a:spLocks noGrp="1"/>
          </p:cNvSpPr>
          <p:nvPr>
            <p:ph type="sldNum" sz="quarter" idx="5"/>
          </p:nvPr>
        </p:nvSpPr>
        <p:spPr/>
        <p:txBody>
          <a:bodyPr/>
          <a:lstStyle/>
          <a:p>
            <a:fld id="{2B21182C-9178-42D6-849D-9690A35A8D59}" type="slidenum">
              <a:rPr lang="zh-CN" altLang="en-US" smtClean="0"/>
              <a:t>11</a:t>
            </a:fld>
            <a:endParaRPr lang="zh-CN" altLang="en-US"/>
          </a:p>
        </p:txBody>
      </p:sp>
    </p:spTree>
    <p:extLst>
      <p:ext uri="{BB962C8B-B14F-4D97-AF65-F5344CB8AC3E}">
        <p14:creationId xmlns:p14="http://schemas.microsoft.com/office/powerpoint/2010/main" val="701679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这两张图就是实验中的数据集情况</a:t>
            </a:r>
            <a:endParaRPr lang="en-US" altLang="zh-CN" sz="1200" b="0"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Table 1</a:t>
            </a:r>
            <a:r>
              <a:rPr lang="zh-CN" altLang="en-US" sz="1200" b="0" i="0" kern="1200" dirty="0">
                <a:solidFill>
                  <a:schemeClr val="tx1"/>
                </a:solidFill>
                <a:effectLst/>
                <a:latin typeface="+mn-lt"/>
                <a:ea typeface="+mn-ea"/>
                <a:cs typeface="+mn-cs"/>
              </a:rPr>
              <a:t>上表就是论文中用到的数据集情况，其中</a:t>
            </a:r>
            <a:r>
              <a:rPr lang="en-US" altLang="zh-CN" sz="1200" b="0" i="0" kern="1200" dirty="0">
                <a:solidFill>
                  <a:schemeClr val="tx1"/>
                </a:solidFill>
                <a:effectLst/>
                <a:latin typeface="+mn-lt"/>
                <a:ea typeface="+mn-ea"/>
                <a:cs typeface="+mn-cs"/>
              </a:rPr>
              <a:t>Tested Pages</a:t>
            </a:r>
            <a:r>
              <a:rPr lang="zh-CN" altLang="en-US" sz="1200" b="0" i="0" kern="1200" dirty="0">
                <a:solidFill>
                  <a:schemeClr val="tx1"/>
                </a:solidFill>
                <a:effectLst/>
                <a:latin typeface="+mn-lt"/>
                <a:ea typeface="+mn-ea"/>
                <a:cs typeface="+mn-cs"/>
              </a:rPr>
              <a:t>就是指从页面组中随机选择的一组页面。</a:t>
            </a:r>
          </a:p>
          <a:p>
            <a:br>
              <a:rPr lang="zh-CN" altLang="en-US" dirty="0"/>
            </a:br>
            <a:r>
              <a:rPr lang="en-US" altLang="zh-CN" sz="1200" b="1" i="0" kern="1200" dirty="0">
                <a:solidFill>
                  <a:schemeClr val="tx1"/>
                </a:solidFill>
                <a:effectLst/>
                <a:latin typeface="+mn-lt"/>
                <a:ea typeface="+mn-ea"/>
                <a:cs typeface="+mn-cs"/>
              </a:rPr>
              <a:t>Figure 2</a:t>
            </a:r>
            <a:r>
              <a:rPr lang="zh-CN" altLang="en-US" sz="1200" b="0" i="0" kern="1200" dirty="0">
                <a:solidFill>
                  <a:schemeClr val="tx1"/>
                </a:solidFill>
                <a:effectLst/>
                <a:latin typeface="+mn-lt"/>
                <a:ea typeface="+mn-ea"/>
                <a:cs typeface="+mn-cs"/>
              </a:rPr>
              <a:t>中的阴影条，也就是第一列，是数据集中流行站点的覆盖情况，比如，</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个最大的站点中有</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个在候选集合，实验的数据集包含较高比例的流行站点和较低比例的非流行站点</a:t>
            </a:r>
            <a:endParaRPr lang="zh-CN" altLang="en-US" dirty="0"/>
          </a:p>
        </p:txBody>
      </p:sp>
      <p:sp>
        <p:nvSpPr>
          <p:cNvPr id="4" name="灯片编号占位符 3"/>
          <p:cNvSpPr>
            <a:spLocks noGrp="1"/>
          </p:cNvSpPr>
          <p:nvPr>
            <p:ph type="sldNum" sz="quarter" idx="5"/>
          </p:nvPr>
        </p:nvSpPr>
        <p:spPr/>
        <p:txBody>
          <a:bodyPr/>
          <a:lstStyle/>
          <a:p>
            <a:fld id="{2B21182C-9178-42D6-849D-9690A35A8D59}" type="slidenum">
              <a:rPr lang="zh-CN" altLang="en-US" smtClean="0"/>
              <a:t>12</a:t>
            </a:fld>
            <a:endParaRPr lang="zh-CN" altLang="en-US"/>
          </a:p>
        </p:txBody>
      </p:sp>
    </p:spTree>
    <p:extLst>
      <p:ext uri="{BB962C8B-B14F-4D97-AF65-F5344CB8AC3E}">
        <p14:creationId xmlns:p14="http://schemas.microsoft.com/office/powerpoint/2010/main" val="135600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第二步是找出存在潜在风险的页面，他实现了一个基于</a:t>
            </a:r>
            <a:r>
              <a:rPr lang="en-US" altLang="zh-CN" dirty="0"/>
              <a:t>Python Requests</a:t>
            </a:r>
            <a:r>
              <a:rPr lang="zh-CN" altLang="en-US" dirty="0"/>
              <a:t>模块的轻量的</a:t>
            </a:r>
            <a:r>
              <a:rPr lang="en-US" altLang="zh-CN" dirty="0"/>
              <a:t>crawler</a:t>
            </a:r>
          </a:p>
          <a:p>
            <a:r>
              <a:rPr lang="zh-CN" altLang="en-US" dirty="0"/>
              <a:t>然后从上一步分组后的页面中选出一个页面进行注入</a:t>
            </a:r>
            <a:endParaRPr lang="en-US" altLang="zh-CN" dirty="0"/>
          </a:p>
          <a:p>
            <a:endParaRPr lang="en-US" altLang="zh-CN" dirty="0"/>
          </a:p>
          <a:p>
            <a:r>
              <a:rPr lang="zh-CN" altLang="en-US" dirty="0"/>
              <a:t>第三步是构造能造成</a:t>
            </a:r>
            <a:r>
              <a:rPr lang="en-US" altLang="zh-CN" dirty="0"/>
              <a:t>path confusion</a:t>
            </a:r>
            <a:r>
              <a:rPr lang="zh-CN" altLang="en-US" dirty="0"/>
              <a:t>，路径混淆的</a:t>
            </a:r>
            <a:r>
              <a:rPr lang="en-US" altLang="zh-CN" dirty="0"/>
              <a:t>URL</a:t>
            </a:r>
            <a:r>
              <a:rPr lang="zh-CN" altLang="en-US" dirty="0"/>
              <a:t>进行注入，</a:t>
            </a:r>
            <a:r>
              <a:rPr lang="zh-CN" altLang="en-US" sz="1200" b="0" i="0" kern="1200" dirty="0">
                <a:solidFill>
                  <a:schemeClr val="tx1"/>
                </a:solidFill>
                <a:effectLst/>
                <a:latin typeface="+mn-lt"/>
                <a:ea typeface="+mn-ea"/>
                <a:cs typeface="+mn-cs"/>
              </a:rPr>
              <a:t>让这个</a:t>
            </a:r>
            <a:r>
              <a:rPr lang="en-US" altLang="zh-CN" sz="1200" b="0" i="0" kern="1200" dirty="0">
                <a:solidFill>
                  <a:schemeClr val="tx1"/>
                </a:solidFill>
                <a:effectLst/>
                <a:latin typeface="+mn-lt"/>
                <a:ea typeface="+mn-ea"/>
                <a:cs typeface="+mn-cs"/>
              </a:rPr>
              <a:t>html</a:t>
            </a:r>
            <a:r>
              <a:rPr lang="zh-CN" altLang="en-US" sz="1200" b="0" i="0" kern="1200" dirty="0">
                <a:solidFill>
                  <a:schemeClr val="tx1"/>
                </a:solidFill>
                <a:effectLst/>
                <a:latin typeface="+mn-lt"/>
                <a:ea typeface="+mn-ea"/>
                <a:cs typeface="+mn-cs"/>
              </a:rPr>
              <a:t>的内容成为</a:t>
            </a:r>
            <a:r>
              <a:rPr lang="en-US" altLang="zh-CN" sz="1200" b="0" i="0" kern="1200" dirty="0" err="1">
                <a:solidFill>
                  <a:schemeClr val="tx1"/>
                </a:solidFill>
                <a:effectLst/>
                <a:latin typeface="+mn-lt"/>
                <a:ea typeface="+mn-ea"/>
                <a:cs typeface="+mn-cs"/>
              </a:rPr>
              <a:t>css</a:t>
            </a:r>
            <a:r>
              <a:rPr lang="zh-CN" altLang="en-US" sz="1200" b="0" i="0" kern="1200" dirty="0">
                <a:solidFill>
                  <a:schemeClr val="tx1"/>
                </a:solidFill>
                <a:effectLst/>
                <a:latin typeface="+mn-lt"/>
                <a:ea typeface="+mn-ea"/>
                <a:cs typeface="+mn-cs"/>
              </a:rPr>
              <a:t>中的内容</a:t>
            </a:r>
            <a:endParaRPr lang="en-US" altLang="zh-CN" dirty="0"/>
          </a:p>
          <a:p>
            <a:r>
              <a:rPr lang="zh-CN" altLang="en-US" dirty="0"/>
              <a:t>第四步，得到了服务器的</a:t>
            </a:r>
            <a:r>
              <a:rPr lang="en-US" altLang="zh-CN" dirty="0"/>
              <a:t>response</a:t>
            </a:r>
            <a:r>
              <a:rPr lang="zh-CN" altLang="en-US" dirty="0"/>
              <a:t>之后，查找</a:t>
            </a:r>
            <a:r>
              <a:rPr lang="en-US" altLang="zh-CN" dirty="0"/>
              <a:t>response</a:t>
            </a:r>
            <a:r>
              <a:rPr lang="zh-CN" altLang="en-US" dirty="0"/>
              <a:t>中是否存在</a:t>
            </a:r>
            <a:r>
              <a:rPr lang="en-US" altLang="zh-CN" dirty="0"/>
              <a:t>&lt;base&gt;</a:t>
            </a:r>
            <a:r>
              <a:rPr lang="zh-CN" altLang="en-US" dirty="0"/>
              <a:t>标签，如果包含就认为这个页面是安全的；如果不存在，爬虫会从响应中提取所有相关的样式表路径，并改造后的</a:t>
            </a:r>
            <a:r>
              <a:rPr lang="en-US" altLang="zh-CN" dirty="0"/>
              <a:t>URL</a:t>
            </a:r>
            <a:r>
              <a:rPr lang="zh-CN" altLang="en-US" dirty="0"/>
              <a:t>为基础展开它们，就是模拟浏览器处理他们的方式。 然后爬虫请求每个唯一（</a:t>
            </a:r>
            <a:r>
              <a:rPr lang="en-US" altLang="zh-CN" dirty="0"/>
              <a:t>NONCE</a:t>
            </a:r>
            <a:r>
              <a:rPr lang="zh-CN" altLang="en-US" dirty="0"/>
              <a:t>是随机的）的</a:t>
            </a:r>
            <a:r>
              <a:rPr lang="en-US" altLang="zh-CN" dirty="0"/>
              <a:t>style sheet URL</a:t>
            </a:r>
            <a:r>
              <a:rPr lang="zh-CN" altLang="en-US" dirty="0"/>
              <a:t>，直到找到响应中存在注入的样式指令为止</a:t>
            </a:r>
          </a:p>
        </p:txBody>
      </p:sp>
      <p:sp>
        <p:nvSpPr>
          <p:cNvPr id="4" name="灯片编号占位符 3"/>
          <p:cNvSpPr>
            <a:spLocks noGrp="1"/>
          </p:cNvSpPr>
          <p:nvPr>
            <p:ph type="sldNum" sz="quarter" idx="5"/>
          </p:nvPr>
        </p:nvSpPr>
        <p:spPr/>
        <p:txBody>
          <a:bodyPr/>
          <a:lstStyle/>
          <a:p>
            <a:fld id="{2B21182C-9178-42D6-849D-9690A35A8D59}" type="slidenum">
              <a:rPr lang="zh-CN" altLang="en-US" smtClean="0"/>
              <a:t>13</a:t>
            </a:fld>
            <a:endParaRPr lang="zh-CN" altLang="en-US"/>
          </a:p>
        </p:txBody>
      </p:sp>
    </p:spTree>
    <p:extLst>
      <p:ext uri="{BB962C8B-B14F-4D97-AF65-F5344CB8AC3E}">
        <p14:creationId xmlns:p14="http://schemas.microsoft.com/office/powerpoint/2010/main" val="3285265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关于样式注入用到的</a:t>
            </a:r>
            <a:r>
              <a:rPr lang="en-US" altLang="zh-CN" sz="1200" b="0" i="0" kern="1200" dirty="0">
                <a:solidFill>
                  <a:schemeClr val="tx1"/>
                </a:solidFill>
                <a:effectLst/>
                <a:latin typeface="+mn-lt"/>
                <a:ea typeface="+mn-ea"/>
                <a:cs typeface="+mn-cs"/>
              </a:rPr>
              <a:t>payload</a:t>
            </a:r>
          </a:p>
          <a:p>
            <a:r>
              <a:rPr lang="zh-CN" altLang="en-US" sz="1200" b="0" i="0" kern="1200" dirty="0">
                <a:solidFill>
                  <a:schemeClr val="tx1"/>
                </a:solidFill>
                <a:effectLst/>
                <a:latin typeface="+mn-lt"/>
                <a:ea typeface="+mn-ea"/>
                <a:cs typeface="+mn-cs"/>
              </a:rPr>
              <a:t>上图中的每一组都由三个</a:t>
            </a:r>
            <a:r>
              <a:rPr lang="en-US" altLang="zh-CN" sz="1200" b="0" i="0" kern="1200" dirty="0">
                <a:solidFill>
                  <a:schemeClr val="tx1"/>
                </a:solidFill>
                <a:effectLst/>
                <a:latin typeface="+mn-lt"/>
                <a:ea typeface="+mn-ea"/>
                <a:cs typeface="+mn-cs"/>
              </a:rPr>
              <a:t>URL</a:t>
            </a:r>
            <a:r>
              <a:rPr lang="zh-CN" altLang="en-US" sz="1200" b="0" i="0" kern="1200" dirty="0">
                <a:solidFill>
                  <a:schemeClr val="tx1"/>
                </a:solidFill>
                <a:effectLst/>
                <a:latin typeface="+mn-lt"/>
                <a:ea typeface="+mn-ea"/>
                <a:cs typeface="+mn-cs"/>
              </a:rPr>
              <a:t>组成，第一个</a:t>
            </a:r>
            <a:r>
              <a:rPr lang="en-US" altLang="zh-CN" sz="1200" b="0" i="0" kern="1200" dirty="0">
                <a:solidFill>
                  <a:schemeClr val="tx1"/>
                </a:solidFill>
                <a:effectLst/>
                <a:latin typeface="+mn-lt"/>
                <a:ea typeface="+mn-ea"/>
                <a:cs typeface="+mn-cs"/>
              </a:rPr>
              <a:t>URL</a:t>
            </a:r>
            <a:r>
              <a:rPr lang="zh-CN" altLang="en-US" sz="1200" b="0" i="0" kern="1200" dirty="0">
                <a:solidFill>
                  <a:schemeClr val="tx1"/>
                </a:solidFill>
                <a:effectLst/>
                <a:latin typeface="+mn-lt"/>
                <a:ea typeface="+mn-ea"/>
                <a:cs typeface="+mn-cs"/>
              </a:rPr>
              <a:t>表示的是正常请求下的</a:t>
            </a:r>
            <a:r>
              <a:rPr lang="en-US" altLang="zh-CN" sz="1200" b="0" i="0" kern="1200" dirty="0">
                <a:solidFill>
                  <a:schemeClr val="tx1"/>
                </a:solidFill>
                <a:effectLst/>
                <a:latin typeface="+mn-lt"/>
                <a:ea typeface="+mn-ea"/>
                <a:cs typeface="+mn-cs"/>
              </a:rPr>
              <a:t>URL</a:t>
            </a:r>
            <a:r>
              <a:rPr lang="zh-CN" altLang="en-US" sz="1200" b="0" i="0" kern="1200" dirty="0">
                <a:solidFill>
                  <a:schemeClr val="tx1"/>
                </a:solidFill>
                <a:effectLst/>
                <a:latin typeface="+mn-lt"/>
                <a:ea typeface="+mn-ea"/>
                <a:cs typeface="+mn-cs"/>
              </a:rPr>
              <a:t>；第二个</a:t>
            </a:r>
            <a:r>
              <a:rPr lang="en-US" altLang="zh-CN" sz="1200" b="0" i="0" kern="1200" dirty="0">
                <a:solidFill>
                  <a:schemeClr val="tx1"/>
                </a:solidFill>
                <a:effectLst/>
                <a:latin typeface="+mn-lt"/>
                <a:ea typeface="+mn-ea"/>
                <a:cs typeface="+mn-cs"/>
              </a:rPr>
              <a:t>URL</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Attacker</a:t>
            </a:r>
            <a:r>
              <a:rPr lang="zh-CN" altLang="en-US" sz="1200" b="0" i="0" kern="1200" dirty="0">
                <a:solidFill>
                  <a:schemeClr val="tx1"/>
                </a:solidFill>
                <a:effectLst/>
                <a:latin typeface="+mn-lt"/>
                <a:ea typeface="+mn-ea"/>
                <a:cs typeface="+mn-cs"/>
              </a:rPr>
              <a:t>构造过的</a:t>
            </a:r>
            <a:r>
              <a:rPr lang="en-US" altLang="zh-CN" sz="1200" b="0" i="0" kern="1200" dirty="0">
                <a:solidFill>
                  <a:schemeClr val="tx1"/>
                </a:solidFill>
                <a:effectLst/>
                <a:latin typeface="+mn-lt"/>
                <a:ea typeface="+mn-ea"/>
                <a:cs typeface="+mn-cs"/>
              </a:rPr>
              <a:t>URL</a:t>
            </a:r>
            <a:r>
              <a:rPr lang="zh-CN" altLang="en-US" sz="1200" b="0" i="0" kern="1200" dirty="0">
                <a:solidFill>
                  <a:schemeClr val="tx1"/>
                </a:solidFill>
                <a:effectLst/>
                <a:latin typeface="+mn-lt"/>
                <a:ea typeface="+mn-ea"/>
                <a:cs typeface="+mn-cs"/>
              </a:rPr>
              <a:t>，因为</a:t>
            </a:r>
            <a:r>
              <a:rPr lang="en-US" altLang="zh-CN" sz="1200" b="0" i="0" kern="1200" dirty="0">
                <a:solidFill>
                  <a:schemeClr val="tx1"/>
                </a:solidFill>
                <a:effectLst/>
                <a:latin typeface="+mn-lt"/>
                <a:ea typeface="+mn-ea"/>
                <a:cs typeface="+mn-cs"/>
              </a:rPr>
              <a:t>style.css</a:t>
            </a:r>
            <a:r>
              <a:rPr lang="zh-CN" altLang="en-US" sz="1200" b="0" i="0" kern="1200" dirty="0">
                <a:solidFill>
                  <a:schemeClr val="tx1"/>
                </a:solidFill>
                <a:effectLst/>
                <a:latin typeface="+mn-lt"/>
                <a:ea typeface="+mn-ea"/>
                <a:cs typeface="+mn-cs"/>
              </a:rPr>
              <a:t>有一个父级目录，所以它在</a:t>
            </a:r>
            <a:r>
              <a:rPr lang="en-US" altLang="zh-CN" sz="1200" b="0" i="0" kern="1200" dirty="0">
                <a:solidFill>
                  <a:schemeClr val="tx1"/>
                </a:solidFill>
                <a:effectLst/>
                <a:latin typeface="+mn-lt"/>
                <a:ea typeface="+mn-ea"/>
                <a:cs typeface="+mn-cs"/>
              </a:rPr>
              <a:t>payload</a:t>
            </a:r>
            <a:r>
              <a:rPr lang="zh-CN" altLang="en-US" sz="1200" b="0" i="0" kern="1200" dirty="0">
                <a:solidFill>
                  <a:schemeClr val="tx1"/>
                </a:solidFill>
                <a:effectLst/>
                <a:latin typeface="+mn-lt"/>
                <a:ea typeface="+mn-ea"/>
                <a:cs typeface="+mn-cs"/>
              </a:rPr>
              <a:t>的后面又加了路径分隔符</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，假设每个</a:t>
            </a:r>
            <a:r>
              <a:rPr lang="en-US" altLang="zh-CN" sz="1200" b="0" i="0" kern="1200" dirty="0">
                <a:solidFill>
                  <a:schemeClr val="tx1"/>
                </a:solidFill>
                <a:effectLst/>
                <a:latin typeface="+mn-lt"/>
                <a:ea typeface="+mn-ea"/>
                <a:cs typeface="+mn-cs"/>
              </a:rPr>
              <a:t>HTML</a:t>
            </a:r>
            <a:r>
              <a:rPr lang="zh-CN" altLang="en-US" sz="1200" b="0" i="0" kern="1200" dirty="0">
                <a:solidFill>
                  <a:schemeClr val="tx1"/>
                </a:solidFill>
                <a:effectLst/>
                <a:latin typeface="+mn-lt"/>
                <a:ea typeface="+mn-ea"/>
                <a:cs typeface="+mn-cs"/>
              </a:rPr>
              <a:t>页面都会引用一个样式表（</a:t>
            </a:r>
            <a:r>
              <a:rPr lang="en-US" altLang="zh-CN" sz="1200" b="0" i="0" kern="1200" dirty="0">
                <a:solidFill>
                  <a:schemeClr val="tx1"/>
                </a:solidFill>
                <a:effectLst/>
                <a:latin typeface="+mn-lt"/>
                <a:ea typeface="+mn-ea"/>
                <a:cs typeface="+mn-cs"/>
              </a:rPr>
              <a:t>../style.css</a:t>
            </a:r>
            <a:r>
              <a:rPr lang="zh-CN" altLang="en-US" sz="1200" b="0" i="0" kern="1200" dirty="0">
                <a:solidFill>
                  <a:schemeClr val="tx1"/>
                </a:solidFill>
                <a:effectLst/>
                <a:latin typeface="+mn-lt"/>
                <a:ea typeface="+mn-ea"/>
                <a:cs typeface="+mn-cs"/>
              </a:rPr>
              <a:t>），浏览器在解析</a:t>
            </a:r>
            <a:r>
              <a:rPr lang="en-US" altLang="zh-CN" sz="1200" b="0" i="0" kern="1200" dirty="0">
                <a:solidFill>
                  <a:schemeClr val="tx1"/>
                </a:solidFill>
                <a:effectLst/>
                <a:latin typeface="+mn-lt"/>
                <a:ea typeface="+mn-ea"/>
                <a:cs typeface="+mn-cs"/>
              </a:rPr>
              <a:t>stylesheet</a:t>
            </a:r>
            <a:r>
              <a:rPr lang="zh-CN" altLang="en-US" sz="1200" b="0" i="0" kern="1200" dirty="0">
                <a:solidFill>
                  <a:schemeClr val="tx1"/>
                </a:solidFill>
                <a:effectLst/>
                <a:latin typeface="+mn-lt"/>
                <a:ea typeface="+mn-ea"/>
                <a:cs typeface="+mn-cs"/>
              </a:rPr>
              <a:t>路径时会像第三个</a:t>
            </a:r>
            <a:r>
              <a:rPr lang="en-US" altLang="zh-CN" sz="1200" b="0" i="0" kern="1200" dirty="0">
                <a:solidFill>
                  <a:schemeClr val="tx1"/>
                </a:solidFill>
                <a:effectLst/>
                <a:latin typeface="+mn-lt"/>
                <a:ea typeface="+mn-ea"/>
                <a:cs typeface="+mn-cs"/>
              </a:rPr>
              <a:t>URL</a:t>
            </a:r>
            <a:r>
              <a:rPr lang="zh-CN" altLang="en-US" sz="1200" b="0" i="0" kern="1200" dirty="0">
                <a:solidFill>
                  <a:schemeClr val="tx1"/>
                </a:solidFill>
                <a:effectLst/>
                <a:latin typeface="+mn-lt"/>
                <a:ea typeface="+mn-ea"/>
                <a:cs typeface="+mn-cs"/>
              </a:rPr>
              <a:t>一样进行解析。其中</a:t>
            </a:r>
            <a:r>
              <a:rPr lang="en-US" altLang="zh-CN" sz="1200" b="0" i="0" kern="1200" dirty="0">
                <a:solidFill>
                  <a:schemeClr val="tx1"/>
                </a:solidFill>
                <a:effectLst/>
                <a:latin typeface="+mn-lt"/>
                <a:ea typeface="+mn-ea"/>
                <a:cs typeface="+mn-cs"/>
              </a:rPr>
              <a:t>PAYLOAD</a:t>
            </a:r>
            <a:r>
              <a:rPr lang="zh-CN" altLang="en-US" sz="1200" b="0" i="0" kern="1200" dirty="0">
                <a:solidFill>
                  <a:schemeClr val="tx1"/>
                </a:solidFill>
                <a:effectLst/>
                <a:latin typeface="+mn-lt"/>
                <a:ea typeface="+mn-ea"/>
                <a:cs typeface="+mn-cs"/>
              </a:rPr>
              <a:t>就是</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下方这里蓝色的字符串，加入</a:t>
            </a:r>
            <a:r>
              <a:rPr lang="en-US" altLang="zh-CN" sz="1200" b="0" i="0" kern="1200" dirty="0">
                <a:solidFill>
                  <a:schemeClr val="tx1"/>
                </a:solidFill>
                <a:effectLst/>
                <a:latin typeface="+mn-lt"/>
                <a:ea typeface="+mn-ea"/>
                <a:cs typeface="+mn-cs"/>
              </a:rPr>
              <a:t>%0A</a:t>
            </a:r>
            <a:r>
              <a:rPr lang="zh-CN" altLang="en-US" sz="1200" b="0" i="0" kern="1200" dirty="0">
                <a:solidFill>
                  <a:schemeClr val="tx1"/>
                </a:solidFill>
                <a:effectLst/>
                <a:latin typeface="+mn-lt"/>
                <a:ea typeface="+mn-ea"/>
                <a:cs typeface="+mn-cs"/>
              </a:rPr>
              <a:t>是因为作者发现它能提高注入的成功率。</a:t>
            </a:r>
          </a:p>
          <a:p>
            <a:r>
              <a:rPr lang="zh-CN" altLang="en-US" sz="1200" b="0" i="0" kern="1200" dirty="0">
                <a:solidFill>
                  <a:schemeClr val="tx1"/>
                </a:solidFill>
                <a:effectLst/>
                <a:latin typeface="+mn-lt"/>
                <a:ea typeface="+mn-ea"/>
                <a:cs typeface="+mn-cs"/>
              </a:rPr>
              <a:t>图</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显示了一个通用示例，其中</a:t>
            </a:r>
            <a:r>
              <a:rPr lang="en-US" altLang="zh-CN" sz="1200" b="0" i="0" kern="1200" dirty="0">
                <a:solidFill>
                  <a:schemeClr val="tx1"/>
                </a:solidFill>
                <a:effectLst/>
                <a:latin typeface="+mn-lt"/>
                <a:ea typeface="+mn-ea"/>
                <a:cs typeface="+mn-cs"/>
              </a:rPr>
              <a:t>URL</a:t>
            </a:r>
            <a:r>
              <a:rPr lang="zh-CN" altLang="en-US" sz="1200" b="0" i="0" kern="1200" dirty="0">
                <a:solidFill>
                  <a:schemeClr val="tx1"/>
                </a:solidFill>
                <a:effectLst/>
                <a:latin typeface="+mn-lt"/>
                <a:ea typeface="+mn-ea"/>
                <a:cs typeface="+mn-cs"/>
              </a:rPr>
              <a:t>中不包含</a:t>
            </a:r>
            <a:r>
              <a:rPr lang="en-US" altLang="zh-CN" sz="1200" b="0" i="0" kern="1200" dirty="0">
                <a:solidFill>
                  <a:schemeClr val="tx1"/>
                </a:solidFill>
                <a:effectLst/>
                <a:latin typeface="+mn-lt"/>
                <a:ea typeface="+mn-ea"/>
                <a:cs typeface="+mn-cs"/>
              </a:rPr>
              <a:t>query string</a:t>
            </a:r>
            <a:r>
              <a:rPr lang="zh-CN" altLang="en-US" sz="1200" b="0" i="0" kern="1200" dirty="0">
                <a:solidFill>
                  <a:schemeClr val="tx1"/>
                </a:solidFill>
                <a:effectLst/>
                <a:latin typeface="+mn-lt"/>
                <a:ea typeface="+mn-ea"/>
                <a:cs typeface="+mn-cs"/>
              </a:rPr>
              <a:t>或是</a:t>
            </a:r>
            <a:r>
              <a:rPr lang="en-US" altLang="zh-CN" sz="1200" b="0" i="0" kern="1200" dirty="0">
                <a:solidFill>
                  <a:schemeClr val="tx1"/>
                </a:solidFill>
                <a:effectLst/>
                <a:latin typeface="+mn-lt"/>
                <a:ea typeface="+mn-ea"/>
                <a:cs typeface="+mn-cs"/>
              </a:rPr>
              <a:t>path parameter</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图</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和图</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其实差不多，这里区分开表示是因为不同的</a:t>
            </a:r>
            <a:r>
              <a:rPr lang="en-US" altLang="zh-CN" sz="1200" b="0" i="0" kern="1200" dirty="0">
                <a:solidFill>
                  <a:schemeClr val="tx1"/>
                </a:solidFill>
                <a:effectLst/>
                <a:latin typeface="+mn-lt"/>
                <a:ea typeface="+mn-ea"/>
                <a:cs typeface="+mn-cs"/>
              </a:rPr>
              <a:t>Web</a:t>
            </a:r>
            <a:r>
              <a:rPr lang="zh-CN" altLang="en-US" sz="1200" b="0" i="0" kern="1200" dirty="0">
                <a:solidFill>
                  <a:schemeClr val="tx1"/>
                </a:solidFill>
                <a:effectLst/>
                <a:latin typeface="+mn-lt"/>
                <a:ea typeface="+mn-ea"/>
                <a:cs typeface="+mn-cs"/>
              </a:rPr>
              <a:t>框架对</a:t>
            </a:r>
            <a:r>
              <a:rPr lang="en-US" altLang="zh-CN" sz="1200" b="0" i="0" kern="1200" dirty="0">
                <a:solidFill>
                  <a:schemeClr val="tx1"/>
                </a:solidFill>
                <a:effectLst/>
                <a:latin typeface="+mn-lt"/>
                <a:ea typeface="+mn-ea"/>
                <a:cs typeface="+mn-cs"/>
              </a:rPr>
              <a:t>path parameter</a:t>
            </a:r>
            <a:r>
              <a:rPr lang="zh-CN" altLang="en-US" sz="1200" b="0" i="0" kern="1200" dirty="0">
                <a:solidFill>
                  <a:schemeClr val="tx1"/>
                </a:solidFill>
                <a:effectLst/>
                <a:latin typeface="+mn-lt"/>
                <a:ea typeface="+mn-ea"/>
                <a:cs typeface="+mn-cs"/>
              </a:rPr>
              <a:t>的处理略有不同，这种情况可以根据正则表达式匹配来区分，比如</a:t>
            </a:r>
            <a:r>
              <a:rPr lang="en-US" altLang="zh-CN" sz="1200" b="0" i="0" kern="1200" dirty="0">
                <a:solidFill>
                  <a:schemeClr val="tx1"/>
                </a:solidFill>
                <a:effectLst/>
                <a:latin typeface="+mn-lt"/>
                <a:ea typeface="+mn-ea"/>
                <a:cs typeface="+mn-cs"/>
              </a:rPr>
              <a:t>PHP</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ASP</a:t>
            </a:r>
            <a:r>
              <a:rPr lang="zh-CN" altLang="en-US" sz="1200" b="0" i="0" kern="1200" dirty="0">
                <a:solidFill>
                  <a:schemeClr val="tx1"/>
                </a:solidFill>
                <a:effectLst/>
                <a:latin typeface="+mn-lt"/>
                <a:ea typeface="+mn-ea"/>
                <a:cs typeface="+mn-cs"/>
              </a:rPr>
              <a:t>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斜杠来分隔</a:t>
            </a:r>
            <a:r>
              <a:rPr lang="en-US" altLang="zh-CN" sz="1200" b="0" i="0" kern="1200" dirty="0">
                <a:solidFill>
                  <a:schemeClr val="tx1"/>
                </a:solidFill>
                <a:effectLst/>
                <a:latin typeface="+mn-lt"/>
                <a:ea typeface="+mn-ea"/>
                <a:cs typeface="+mn-cs"/>
              </a:rPr>
              <a:t>path parameter</a:t>
            </a:r>
            <a:r>
              <a:rPr lang="zh-CN" altLang="en-US" sz="1200" b="0" i="0" kern="1200" dirty="0">
                <a:solidFill>
                  <a:schemeClr val="tx1"/>
                </a:solidFill>
                <a:effectLst/>
                <a:latin typeface="+mn-lt"/>
                <a:ea typeface="+mn-ea"/>
                <a:cs typeface="+mn-cs"/>
              </a:rPr>
              <a:t>，而</a:t>
            </a:r>
            <a:r>
              <a:rPr lang="en-US" altLang="zh-CN" sz="1200" b="0" i="0" kern="1200" dirty="0">
                <a:solidFill>
                  <a:schemeClr val="tx1"/>
                </a:solidFill>
                <a:effectLst/>
                <a:latin typeface="+mn-lt"/>
                <a:ea typeface="+mn-ea"/>
                <a:cs typeface="+mn-cs"/>
              </a:rPr>
              <a:t>JSP</a:t>
            </a:r>
            <a:r>
              <a:rPr lang="zh-CN" altLang="en-US" sz="1200" b="0" i="0" kern="1200" dirty="0">
                <a:solidFill>
                  <a:schemeClr val="tx1"/>
                </a:solidFill>
                <a:effectLst/>
                <a:latin typeface="+mn-lt"/>
                <a:ea typeface="+mn-ea"/>
                <a:cs typeface="+mn-cs"/>
              </a:rPr>
              <a:t>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分号来分隔</a:t>
            </a:r>
            <a:r>
              <a:rPr lang="en-US" altLang="zh-CN" sz="1200" b="0" i="0" kern="1200" dirty="0">
                <a:solidFill>
                  <a:schemeClr val="tx1"/>
                </a:solidFill>
                <a:effectLst/>
                <a:latin typeface="+mn-lt"/>
                <a:ea typeface="+mn-ea"/>
                <a:cs typeface="+mn-cs"/>
              </a:rPr>
              <a:t>path parameter</a:t>
            </a:r>
            <a:r>
              <a:rPr lang="zh-CN" altLang="en-US" sz="1200" b="0" i="0" kern="1200" dirty="0">
                <a:solidFill>
                  <a:schemeClr val="tx1"/>
                </a:solidFill>
                <a:effectLst/>
                <a:latin typeface="+mn-lt"/>
                <a:ea typeface="+mn-ea"/>
                <a:cs typeface="+mn-cs"/>
              </a:rPr>
              <a:t>。当正则表达式匹配到这些时，它会将</a:t>
            </a:r>
            <a:r>
              <a:rPr lang="en-US" altLang="zh-CN" sz="1200" b="0" i="0" kern="1200" dirty="0">
                <a:solidFill>
                  <a:schemeClr val="tx1"/>
                </a:solidFill>
                <a:effectLst/>
                <a:latin typeface="+mn-lt"/>
                <a:ea typeface="+mn-ea"/>
                <a:cs typeface="+mn-cs"/>
              </a:rPr>
              <a:t>payload</a:t>
            </a:r>
            <a:r>
              <a:rPr lang="zh-CN" altLang="en-US" sz="1200" b="0" i="0" kern="1200" dirty="0">
                <a:solidFill>
                  <a:schemeClr val="tx1"/>
                </a:solidFill>
                <a:effectLst/>
                <a:latin typeface="+mn-lt"/>
                <a:ea typeface="+mn-ea"/>
                <a:cs typeface="+mn-cs"/>
              </a:rPr>
              <a:t>注入参数中。</a:t>
            </a:r>
          </a:p>
          <a:p>
            <a:r>
              <a:rPr lang="zh-CN" altLang="en-US" sz="1200" b="0" i="0" kern="1200" dirty="0">
                <a:solidFill>
                  <a:schemeClr val="tx1"/>
                </a:solidFill>
                <a:effectLst/>
                <a:latin typeface="+mn-lt"/>
                <a:ea typeface="+mn-ea"/>
                <a:cs typeface="+mn-cs"/>
              </a:rPr>
              <a:t>图</a:t>
            </a:r>
            <a:r>
              <a:rPr lang="en-US" altLang="zh-CN" sz="1200" b="0" i="0" kern="1200" dirty="0">
                <a:solidFill>
                  <a:schemeClr val="tx1"/>
                </a:solidFill>
                <a:effectLst/>
                <a:latin typeface="+mn-lt"/>
                <a:ea typeface="+mn-ea"/>
                <a:cs typeface="+mn-cs"/>
              </a:rPr>
              <a:t>(d)</a:t>
            </a:r>
            <a:r>
              <a:rPr lang="zh-CN" altLang="en-US" sz="1200" b="0" i="0" kern="1200" dirty="0">
                <a:solidFill>
                  <a:schemeClr val="tx1"/>
                </a:solidFill>
                <a:effectLst/>
                <a:latin typeface="+mn-lt"/>
                <a:ea typeface="+mn-ea"/>
                <a:cs typeface="+mn-cs"/>
              </a:rPr>
              <a:t>是对</a:t>
            </a:r>
            <a:r>
              <a:rPr lang="en-US" altLang="zh-CN" sz="1200" b="0" i="0" kern="1200" dirty="0">
                <a:solidFill>
                  <a:schemeClr val="tx1"/>
                </a:solidFill>
                <a:effectLst/>
                <a:latin typeface="+mn-lt"/>
                <a:ea typeface="+mn-ea"/>
                <a:cs typeface="+mn-cs"/>
              </a:rPr>
              <a:t>URL</a:t>
            </a:r>
            <a:r>
              <a:rPr lang="zh-CN" altLang="en-US" sz="1200" b="0" i="0" kern="1200" dirty="0">
                <a:solidFill>
                  <a:schemeClr val="tx1"/>
                </a:solidFill>
                <a:effectLst/>
                <a:latin typeface="+mn-lt"/>
                <a:ea typeface="+mn-ea"/>
                <a:cs typeface="+mn-cs"/>
              </a:rPr>
              <a:t>中的分隔</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符号进行了编码，编码为</a:t>
            </a:r>
            <a:r>
              <a:rPr lang="en-US" altLang="zh-CN" sz="1200" b="0" i="0" kern="1200" dirty="0">
                <a:solidFill>
                  <a:schemeClr val="tx1"/>
                </a:solidFill>
                <a:effectLst/>
                <a:latin typeface="+mn-lt"/>
                <a:ea typeface="+mn-ea"/>
                <a:cs typeface="+mn-cs"/>
              </a:rPr>
              <a:t>%2f</a:t>
            </a:r>
            <a:r>
              <a:rPr lang="zh-CN" altLang="en-US" sz="1200" b="0" i="0" kern="1200" dirty="0">
                <a:solidFill>
                  <a:schemeClr val="tx1"/>
                </a:solidFill>
                <a:effectLst/>
                <a:latin typeface="+mn-lt"/>
                <a:ea typeface="+mn-ea"/>
                <a:cs typeface="+mn-cs"/>
              </a:rPr>
              <a:t>，这主要是因为像</a:t>
            </a:r>
            <a:r>
              <a:rPr lang="en-US" altLang="zh-CN" sz="1200" b="0" i="0" kern="1200" dirty="0" err="1">
                <a:solidFill>
                  <a:schemeClr val="tx1"/>
                </a:solidFill>
                <a:effectLst/>
                <a:latin typeface="+mn-lt"/>
                <a:ea typeface="+mn-ea"/>
                <a:cs typeface="+mn-cs"/>
              </a:rPr>
              <a:t>Ngnix</a:t>
            </a:r>
            <a:r>
              <a:rPr lang="zh-CN" altLang="en-US" sz="1200" b="0" i="0" kern="1200" dirty="0">
                <a:solidFill>
                  <a:schemeClr val="tx1"/>
                </a:solidFill>
                <a:effectLst/>
                <a:latin typeface="+mn-lt"/>
                <a:ea typeface="+mn-ea"/>
                <a:cs typeface="+mn-cs"/>
              </a:rPr>
              <a:t>和配置错误的</a:t>
            </a:r>
            <a:r>
              <a:rPr lang="en-US" altLang="zh-CN" sz="1200" b="0" i="0" kern="1200" dirty="0">
                <a:solidFill>
                  <a:schemeClr val="tx1"/>
                </a:solidFill>
                <a:effectLst/>
                <a:latin typeface="+mn-lt"/>
                <a:ea typeface="+mn-ea"/>
                <a:cs typeface="+mn-cs"/>
              </a:rPr>
              <a:t>Apache</a:t>
            </a:r>
            <a:r>
              <a:rPr lang="zh-CN" altLang="en-US" sz="1200" b="0" i="0" kern="1200" dirty="0">
                <a:solidFill>
                  <a:schemeClr val="tx1"/>
                </a:solidFill>
                <a:effectLst/>
                <a:latin typeface="+mn-lt"/>
                <a:ea typeface="+mn-ea"/>
                <a:cs typeface="+mn-cs"/>
              </a:rPr>
              <a:t>浏览器能将</a:t>
            </a:r>
            <a:r>
              <a:rPr lang="en-US" altLang="zh-CN" sz="1200" b="0" i="0" kern="1200" dirty="0">
                <a:solidFill>
                  <a:schemeClr val="tx1"/>
                </a:solidFill>
                <a:effectLst/>
                <a:latin typeface="+mn-lt"/>
                <a:ea typeface="+mn-ea"/>
                <a:cs typeface="+mn-cs"/>
              </a:rPr>
              <a:t>URL</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%2f</a:t>
            </a:r>
            <a:r>
              <a:rPr lang="zh-CN" altLang="en-US" sz="1200" b="0" i="0" kern="1200" dirty="0">
                <a:solidFill>
                  <a:schemeClr val="tx1"/>
                </a:solidFill>
                <a:effectLst/>
                <a:latin typeface="+mn-lt"/>
                <a:ea typeface="+mn-ea"/>
                <a:cs typeface="+mn-cs"/>
              </a:rPr>
              <a:t>解码为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，而浏览器却不会将</a:t>
            </a:r>
            <a:r>
              <a:rPr lang="en-US" altLang="zh-CN" sz="1200" b="0" i="0" kern="1200" dirty="0">
                <a:solidFill>
                  <a:schemeClr val="tx1"/>
                </a:solidFill>
                <a:effectLst/>
                <a:latin typeface="+mn-lt"/>
                <a:ea typeface="+mn-ea"/>
                <a:cs typeface="+mn-cs"/>
              </a:rPr>
              <a:t>%2f</a:t>
            </a:r>
            <a:r>
              <a:rPr lang="zh-CN" altLang="en-US" sz="1200" b="0" i="0" kern="1200" dirty="0">
                <a:solidFill>
                  <a:schemeClr val="tx1"/>
                </a:solidFill>
                <a:effectLst/>
                <a:latin typeface="+mn-lt"/>
                <a:ea typeface="+mn-ea"/>
                <a:cs typeface="+mn-cs"/>
              </a:rPr>
              <a:t>解码，这同样会造成</a:t>
            </a:r>
            <a:r>
              <a:rPr lang="en-US" altLang="zh-CN" sz="1200" b="0" i="0" kern="1200" dirty="0">
                <a:solidFill>
                  <a:schemeClr val="tx1"/>
                </a:solidFill>
                <a:effectLst/>
                <a:latin typeface="+mn-lt"/>
                <a:ea typeface="+mn-ea"/>
                <a:cs typeface="+mn-cs"/>
              </a:rPr>
              <a:t>path confusion</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图</a:t>
            </a:r>
            <a:r>
              <a:rPr lang="en-US" altLang="zh-CN" sz="1200" b="0" i="0" kern="1200" dirty="0">
                <a:solidFill>
                  <a:schemeClr val="tx1"/>
                </a:solidFill>
                <a:effectLst/>
                <a:latin typeface="+mn-lt"/>
                <a:ea typeface="+mn-ea"/>
                <a:cs typeface="+mn-cs"/>
              </a:rPr>
              <a:t>(e)</a:t>
            </a:r>
            <a:r>
              <a:rPr lang="zh-CN" altLang="en-US" sz="1200" b="0" i="0" kern="1200" dirty="0">
                <a:solidFill>
                  <a:schemeClr val="tx1"/>
                </a:solidFill>
                <a:effectLst/>
                <a:latin typeface="+mn-lt"/>
                <a:ea typeface="+mn-ea"/>
                <a:cs typeface="+mn-cs"/>
              </a:rPr>
              <a:t>其实和图</a:t>
            </a:r>
            <a:r>
              <a:rPr lang="en-US" altLang="zh-CN" sz="1200" b="0" i="0" kern="1200" dirty="0">
                <a:solidFill>
                  <a:schemeClr val="tx1"/>
                </a:solidFill>
                <a:effectLst/>
                <a:latin typeface="+mn-lt"/>
                <a:ea typeface="+mn-ea"/>
                <a:cs typeface="+mn-cs"/>
              </a:rPr>
              <a:t>(d)</a:t>
            </a:r>
            <a:r>
              <a:rPr lang="zh-CN" altLang="en-US" sz="1200" b="0" i="0" kern="1200" dirty="0">
                <a:solidFill>
                  <a:schemeClr val="tx1"/>
                </a:solidFill>
                <a:effectLst/>
                <a:latin typeface="+mn-lt"/>
                <a:ea typeface="+mn-ea"/>
                <a:cs typeface="+mn-cs"/>
              </a:rPr>
              <a:t>差不多，只不过是对</a:t>
            </a:r>
            <a:r>
              <a:rPr lang="en-US" altLang="zh-CN" sz="1200" b="0" i="0" kern="1200" dirty="0">
                <a:solidFill>
                  <a:schemeClr val="tx1"/>
                </a:solidFill>
                <a:effectLst/>
                <a:latin typeface="+mn-lt"/>
                <a:ea typeface="+mn-ea"/>
                <a:cs typeface="+mn-cs"/>
              </a:rPr>
              <a:t>query string</a:t>
            </a:r>
            <a:r>
              <a:rPr lang="zh-CN" altLang="en-US" sz="1200" b="0" i="0" kern="1200" dirty="0">
                <a:solidFill>
                  <a:schemeClr val="tx1"/>
                </a:solidFill>
                <a:effectLst/>
                <a:latin typeface="+mn-lt"/>
                <a:ea typeface="+mn-ea"/>
                <a:cs typeface="+mn-cs"/>
              </a:rPr>
              <a:t>中的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进行了编码，编码后为</a:t>
            </a:r>
            <a:r>
              <a:rPr lang="en-US" altLang="zh-CN" sz="1200" b="0" i="0" kern="1200" dirty="0">
                <a:solidFill>
                  <a:schemeClr val="tx1"/>
                </a:solidFill>
                <a:effectLst/>
                <a:latin typeface="+mn-lt"/>
                <a:ea typeface="+mn-ea"/>
                <a:cs typeface="+mn-cs"/>
              </a:rPr>
              <a:t>%3f</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图</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中的</a:t>
            </a:r>
            <a:r>
              <a:rPr lang="en-US" altLang="zh-CN" sz="1200" b="0" i="0" kern="1200" dirty="0">
                <a:solidFill>
                  <a:schemeClr val="tx1"/>
                </a:solidFill>
                <a:effectLst/>
                <a:latin typeface="+mn-lt"/>
                <a:ea typeface="+mn-ea"/>
                <a:cs typeface="+mn-cs"/>
              </a:rPr>
              <a:t>Cookie</a:t>
            </a:r>
            <a:r>
              <a:rPr lang="zh-CN" altLang="en-US" sz="1200" b="0" i="0" kern="1200" dirty="0">
                <a:solidFill>
                  <a:schemeClr val="tx1"/>
                </a:solidFill>
                <a:effectLst/>
                <a:latin typeface="+mn-lt"/>
                <a:ea typeface="+mn-ea"/>
                <a:cs typeface="+mn-cs"/>
              </a:rPr>
              <a:t>，作者认为如果攻击者可以创建新的</a:t>
            </a:r>
            <a:r>
              <a:rPr lang="en-US" altLang="zh-CN" sz="1200" b="0" i="0" kern="1200" dirty="0">
                <a:solidFill>
                  <a:schemeClr val="tx1"/>
                </a:solidFill>
                <a:effectLst/>
                <a:latin typeface="+mn-lt"/>
                <a:ea typeface="+mn-ea"/>
                <a:cs typeface="+mn-cs"/>
              </a:rPr>
              <a:t>Cookie</a:t>
            </a:r>
            <a:r>
              <a:rPr lang="zh-CN" altLang="en-US" sz="1200" b="0" i="0" kern="1200" dirty="0">
                <a:solidFill>
                  <a:schemeClr val="tx1"/>
                </a:solidFill>
                <a:effectLst/>
                <a:latin typeface="+mn-lt"/>
                <a:ea typeface="+mn-ea"/>
                <a:cs typeface="+mn-cs"/>
              </a:rPr>
              <a:t>或是篡改现有的</a:t>
            </a:r>
            <a:r>
              <a:rPr lang="en-US" altLang="zh-CN" sz="1200" b="0" i="0" kern="1200" dirty="0">
                <a:solidFill>
                  <a:schemeClr val="tx1"/>
                </a:solidFill>
                <a:effectLst/>
                <a:latin typeface="+mn-lt"/>
                <a:ea typeface="+mn-ea"/>
                <a:cs typeface="+mn-cs"/>
              </a:rPr>
              <a:t>Cookie</a:t>
            </a:r>
            <a:r>
              <a:rPr lang="zh-CN" altLang="en-US" sz="1200" b="0" i="0" kern="1200" dirty="0">
                <a:solidFill>
                  <a:schemeClr val="tx1"/>
                </a:solidFill>
                <a:effectLst/>
                <a:latin typeface="+mn-lt"/>
                <a:ea typeface="+mn-ea"/>
                <a:cs typeface="+mn-cs"/>
              </a:rPr>
              <a:t>（与其他技术相比，这是一种强有力的假设），并且在相应页面中能够反应</a:t>
            </a:r>
            <a:r>
              <a:rPr lang="en-US" altLang="zh-CN" sz="1200" b="0" i="0" kern="1200" dirty="0">
                <a:solidFill>
                  <a:schemeClr val="tx1"/>
                </a:solidFill>
                <a:effectLst/>
                <a:latin typeface="+mn-lt"/>
                <a:ea typeface="+mn-ea"/>
                <a:cs typeface="+mn-cs"/>
              </a:rPr>
              <a:t>Cookie</a:t>
            </a:r>
            <a:r>
              <a:rPr lang="zh-CN" altLang="en-US" sz="1200" b="0" i="0" kern="1200" dirty="0">
                <a:solidFill>
                  <a:schemeClr val="tx1"/>
                </a:solidFill>
                <a:effectLst/>
                <a:latin typeface="+mn-lt"/>
                <a:ea typeface="+mn-ea"/>
                <a:cs typeface="+mn-cs"/>
              </a:rPr>
              <a:t>的值，那么应当可以向</a:t>
            </a:r>
            <a:r>
              <a:rPr lang="en-US" altLang="zh-CN" sz="1200" b="0" i="0" kern="1200" dirty="0">
                <a:solidFill>
                  <a:schemeClr val="tx1"/>
                </a:solidFill>
                <a:effectLst/>
                <a:latin typeface="+mn-lt"/>
                <a:ea typeface="+mn-ea"/>
                <a:cs typeface="+mn-cs"/>
              </a:rPr>
              <a:t>Cookie</a:t>
            </a:r>
            <a:r>
              <a:rPr lang="zh-CN" altLang="en-US" sz="1200" b="0" i="0" kern="1200" dirty="0">
                <a:solidFill>
                  <a:schemeClr val="tx1"/>
                </a:solidFill>
                <a:effectLst/>
                <a:latin typeface="+mn-lt"/>
                <a:ea typeface="+mn-ea"/>
                <a:cs typeface="+mn-cs"/>
              </a:rPr>
              <a:t>中注入</a:t>
            </a:r>
            <a:r>
              <a:rPr lang="en-US" altLang="zh-CN" sz="1200" b="0" i="0" kern="1200" dirty="0">
                <a:solidFill>
                  <a:schemeClr val="tx1"/>
                </a:solidFill>
                <a:effectLst/>
                <a:latin typeface="+mn-lt"/>
                <a:ea typeface="+mn-ea"/>
                <a:cs typeface="+mn-cs"/>
              </a:rPr>
              <a:t>Payload</a:t>
            </a:r>
            <a:r>
              <a:rPr lang="zh-CN" altLang="en-US" sz="1200" b="0" i="0" kern="1200" dirty="0">
                <a:solidFill>
                  <a:schemeClr val="tx1"/>
                </a:solidFill>
                <a:effectLst/>
                <a:latin typeface="+mn-lt"/>
                <a:ea typeface="+mn-ea"/>
                <a:cs typeface="+mn-cs"/>
              </a:rPr>
              <a:t>来实现样式注入攻击。</a:t>
            </a:r>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B21182C-9178-42D6-849D-9690A35A8D59}" type="slidenum">
              <a:rPr lang="zh-CN" altLang="en-US" smtClean="0"/>
              <a:t>14</a:t>
            </a:fld>
            <a:endParaRPr lang="zh-CN" altLang="en-US"/>
          </a:p>
        </p:txBody>
      </p:sp>
    </p:spTree>
    <p:extLst>
      <p:ext uri="{BB962C8B-B14F-4D97-AF65-F5344CB8AC3E}">
        <p14:creationId xmlns:p14="http://schemas.microsoft.com/office/powerpoint/2010/main" val="4077127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关于这一步需要补充的两点就是，因为候选集中的网页中的样式表路径中可能包含一些父级目录，浏览器在将样式表引用扩展到父目录</a:t>
            </a:r>
            <a:r>
              <a:rPr lang="en-US" altLang="zh-CN" dirty="0"/>
              <a:t>(./</a:t>
            </a:r>
            <a:r>
              <a:rPr lang="en-US" altLang="zh-CN" dirty="0" err="1"/>
              <a:t>style.cs</a:t>
            </a:r>
            <a:r>
              <a:rPr lang="en-US" altLang="zh-CN" dirty="0"/>
              <a:t> s)</a:t>
            </a:r>
            <a:r>
              <a:rPr lang="zh-CN" altLang="en-US" dirty="0"/>
              <a:t>时可能会从</a:t>
            </a:r>
            <a:r>
              <a:rPr lang="en-US" altLang="zh-CN" dirty="0"/>
              <a:t>URL</a:t>
            </a:r>
            <a:r>
              <a:rPr lang="zh-CN" altLang="en-US" dirty="0"/>
              <a:t>中删除掉</a:t>
            </a:r>
            <a:r>
              <a:rPr lang="en-US" altLang="zh-CN" dirty="0" err="1"/>
              <a:t>PayLoad</a:t>
            </a:r>
            <a:r>
              <a:rPr lang="zh-CN" altLang="en-US" dirty="0"/>
              <a:t>，在实际的应用中，</a:t>
            </a:r>
            <a:r>
              <a:rPr lang="en-US" altLang="zh-CN" dirty="0"/>
              <a:t>crawler</a:t>
            </a:r>
            <a:r>
              <a:rPr lang="zh-CN" altLang="en-US" dirty="0"/>
              <a:t>会附加</a:t>
            </a:r>
            <a:r>
              <a:rPr lang="en-US" altLang="zh-CN" dirty="0"/>
              <a:t>20</a:t>
            </a:r>
            <a:r>
              <a:rPr lang="zh-CN" altLang="en-US" dirty="0"/>
              <a:t>个斜杠，以避免必须不同数量的父目录。</a:t>
            </a:r>
            <a:endParaRPr lang="en-US" altLang="zh-CN" dirty="0"/>
          </a:p>
          <a:p>
            <a:endParaRPr lang="en-US" altLang="zh-CN" dirty="0"/>
          </a:p>
          <a:p>
            <a:r>
              <a:rPr lang="zh-CN" altLang="en-US" dirty="0"/>
              <a:t>第二个就是前面上一张</a:t>
            </a:r>
            <a:r>
              <a:rPr lang="en-US" altLang="zh-CN" dirty="0"/>
              <a:t>ppt</a:t>
            </a:r>
            <a:r>
              <a:rPr lang="zh-CN" altLang="en-US" dirty="0"/>
              <a:t>提到的，不同的框架对</a:t>
            </a:r>
            <a:r>
              <a:rPr lang="en-US" altLang="zh-CN" dirty="0"/>
              <a:t>path parameter</a:t>
            </a:r>
            <a:r>
              <a:rPr lang="zh-CN" altLang="en-US" dirty="0"/>
              <a:t>的处理略有不同，</a:t>
            </a:r>
            <a:r>
              <a:rPr lang="zh-CN" altLang="en-US" sz="1200" b="0" i="0" kern="1200" dirty="0">
                <a:solidFill>
                  <a:schemeClr val="tx1"/>
                </a:solidFill>
                <a:effectLst/>
                <a:latin typeface="+mn-lt"/>
                <a:ea typeface="+mn-ea"/>
                <a:cs typeface="+mn-cs"/>
              </a:rPr>
              <a:t>这种情况可以根据正则表达式匹配来区分，比如</a:t>
            </a:r>
            <a:r>
              <a:rPr lang="en-US" altLang="zh-CN" sz="1200" b="0" i="0" kern="1200" dirty="0">
                <a:solidFill>
                  <a:schemeClr val="tx1"/>
                </a:solidFill>
                <a:effectLst/>
                <a:latin typeface="+mn-lt"/>
                <a:ea typeface="+mn-ea"/>
                <a:cs typeface="+mn-cs"/>
              </a:rPr>
              <a:t>PHP</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ASP</a:t>
            </a:r>
            <a:r>
              <a:rPr lang="zh-CN" altLang="en-US" sz="1200" b="0" i="0" kern="1200" dirty="0">
                <a:solidFill>
                  <a:schemeClr val="tx1"/>
                </a:solidFill>
                <a:effectLst/>
                <a:latin typeface="+mn-lt"/>
                <a:ea typeface="+mn-ea"/>
                <a:cs typeface="+mn-cs"/>
              </a:rPr>
              <a:t>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斜杠来分隔</a:t>
            </a:r>
            <a:r>
              <a:rPr lang="en-US" altLang="zh-CN" sz="1200" b="0" i="0" kern="1200" dirty="0">
                <a:solidFill>
                  <a:schemeClr val="tx1"/>
                </a:solidFill>
                <a:effectLst/>
                <a:latin typeface="+mn-lt"/>
                <a:ea typeface="+mn-ea"/>
                <a:cs typeface="+mn-cs"/>
              </a:rPr>
              <a:t>path parameter</a:t>
            </a:r>
            <a:r>
              <a:rPr lang="zh-CN" altLang="en-US" sz="1200" b="0" i="0" kern="1200" dirty="0">
                <a:solidFill>
                  <a:schemeClr val="tx1"/>
                </a:solidFill>
                <a:effectLst/>
                <a:latin typeface="+mn-lt"/>
                <a:ea typeface="+mn-ea"/>
                <a:cs typeface="+mn-cs"/>
              </a:rPr>
              <a:t>，而</a:t>
            </a:r>
            <a:r>
              <a:rPr lang="en-US" altLang="zh-CN" sz="1200" b="0" i="0" kern="1200" dirty="0">
                <a:solidFill>
                  <a:schemeClr val="tx1"/>
                </a:solidFill>
                <a:effectLst/>
                <a:latin typeface="+mn-lt"/>
                <a:ea typeface="+mn-ea"/>
                <a:cs typeface="+mn-cs"/>
              </a:rPr>
              <a:t>JSP</a:t>
            </a:r>
            <a:r>
              <a:rPr lang="zh-CN" altLang="en-US" sz="1200" b="0" i="0" kern="1200" dirty="0">
                <a:solidFill>
                  <a:schemeClr val="tx1"/>
                </a:solidFill>
                <a:effectLst/>
                <a:latin typeface="+mn-lt"/>
                <a:ea typeface="+mn-ea"/>
                <a:cs typeface="+mn-cs"/>
              </a:rPr>
              <a:t>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分号来分隔</a:t>
            </a:r>
            <a:r>
              <a:rPr lang="en-US" altLang="zh-CN" sz="1200" b="0" i="0" kern="1200" dirty="0">
                <a:solidFill>
                  <a:schemeClr val="tx1"/>
                </a:solidFill>
                <a:effectLst/>
                <a:latin typeface="+mn-lt"/>
                <a:ea typeface="+mn-ea"/>
                <a:cs typeface="+mn-cs"/>
              </a:rPr>
              <a:t>path parameter</a:t>
            </a:r>
            <a:r>
              <a:rPr lang="zh-CN" altLang="en-US" sz="1200" b="0" i="0" kern="1200" dirty="0">
                <a:solidFill>
                  <a:schemeClr val="tx1"/>
                </a:solidFill>
                <a:effectLst/>
                <a:latin typeface="+mn-lt"/>
                <a:ea typeface="+mn-ea"/>
                <a:cs typeface="+mn-cs"/>
              </a:rPr>
              <a:t>。当</a:t>
            </a:r>
            <a:r>
              <a:rPr lang="en-US" altLang="zh-CN" sz="1200" b="0" i="0" kern="1200" dirty="0">
                <a:solidFill>
                  <a:schemeClr val="tx1"/>
                </a:solidFill>
                <a:effectLst/>
                <a:latin typeface="+mn-lt"/>
                <a:ea typeface="+mn-ea"/>
                <a:cs typeface="+mn-cs"/>
              </a:rPr>
              <a:t>crawler</a:t>
            </a:r>
            <a:r>
              <a:rPr lang="zh-CN" altLang="en-US" sz="1200" b="0" i="0" kern="1200" dirty="0">
                <a:solidFill>
                  <a:schemeClr val="tx1"/>
                </a:solidFill>
                <a:effectLst/>
                <a:latin typeface="+mn-lt"/>
                <a:ea typeface="+mn-ea"/>
                <a:cs typeface="+mn-cs"/>
              </a:rPr>
              <a:t>正则表达式匹配到这些时，它会将</a:t>
            </a:r>
            <a:r>
              <a:rPr lang="en-US" altLang="zh-CN" sz="1200" b="0" i="0" kern="1200" dirty="0">
                <a:solidFill>
                  <a:schemeClr val="tx1"/>
                </a:solidFill>
                <a:effectLst/>
                <a:latin typeface="+mn-lt"/>
                <a:ea typeface="+mn-ea"/>
                <a:cs typeface="+mn-cs"/>
              </a:rPr>
              <a:t>payload</a:t>
            </a:r>
            <a:r>
              <a:rPr lang="zh-CN" altLang="en-US" sz="1200" b="0" i="0" kern="1200" dirty="0">
                <a:solidFill>
                  <a:schemeClr val="tx1"/>
                </a:solidFill>
                <a:effectLst/>
                <a:latin typeface="+mn-lt"/>
                <a:ea typeface="+mn-ea"/>
                <a:cs typeface="+mn-cs"/>
              </a:rPr>
              <a:t>注入参数中。所以它是根据不同的</a:t>
            </a:r>
            <a:r>
              <a:rPr lang="en-US" altLang="zh-CN" sz="1200" b="0" i="0" kern="1200" dirty="0" err="1">
                <a:solidFill>
                  <a:schemeClr val="tx1"/>
                </a:solidFill>
                <a:effectLst/>
                <a:latin typeface="+mn-lt"/>
                <a:ea typeface="+mn-ea"/>
                <a:cs typeface="+mn-cs"/>
              </a:rPr>
              <a:t>url</a:t>
            </a:r>
            <a:r>
              <a:rPr lang="zh-CN" altLang="en-US" sz="1200" b="0" i="0" kern="1200" dirty="0">
                <a:solidFill>
                  <a:schemeClr val="tx1"/>
                </a:solidFill>
                <a:effectLst/>
                <a:latin typeface="+mn-lt"/>
                <a:ea typeface="+mn-ea"/>
                <a:cs typeface="+mn-cs"/>
              </a:rPr>
              <a:t>生成具体的</a:t>
            </a:r>
            <a:r>
              <a:rPr lang="en-US" altLang="zh-CN" sz="1200" b="0" i="0" kern="1200" dirty="0">
                <a:solidFill>
                  <a:schemeClr val="tx1"/>
                </a:solidFill>
                <a:effectLst/>
                <a:latin typeface="+mn-lt"/>
                <a:ea typeface="+mn-ea"/>
                <a:cs typeface="+mn-cs"/>
              </a:rPr>
              <a:t>exp</a:t>
            </a:r>
            <a:r>
              <a:rPr lang="zh-CN" altLang="en-US" sz="1200" b="0" i="0" kern="1200" dirty="0">
                <a:solidFill>
                  <a:schemeClr val="tx1"/>
                </a:solidFill>
                <a:effectLst/>
                <a:latin typeface="+mn-lt"/>
                <a:ea typeface="+mn-ea"/>
                <a:cs typeface="+mn-cs"/>
              </a:rPr>
              <a:t>来请求。</a:t>
            </a:r>
          </a:p>
          <a:p>
            <a:endParaRPr lang="zh-CN" altLang="en-US" dirty="0"/>
          </a:p>
        </p:txBody>
      </p:sp>
      <p:sp>
        <p:nvSpPr>
          <p:cNvPr id="4" name="灯片编号占位符 3"/>
          <p:cNvSpPr>
            <a:spLocks noGrp="1"/>
          </p:cNvSpPr>
          <p:nvPr>
            <p:ph type="sldNum" sz="quarter" idx="5"/>
          </p:nvPr>
        </p:nvSpPr>
        <p:spPr/>
        <p:txBody>
          <a:bodyPr/>
          <a:lstStyle/>
          <a:p>
            <a:fld id="{2B21182C-9178-42D6-849D-9690A35A8D59}" type="slidenum">
              <a:rPr lang="zh-CN" altLang="en-US" smtClean="0"/>
              <a:t>15</a:t>
            </a:fld>
            <a:endParaRPr lang="zh-CN" altLang="en-US"/>
          </a:p>
        </p:txBody>
      </p:sp>
    </p:spTree>
    <p:extLst>
      <p:ext uri="{BB962C8B-B14F-4D97-AF65-F5344CB8AC3E}">
        <p14:creationId xmlns:p14="http://schemas.microsoft.com/office/powerpoint/2010/main" val="3185678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上面一步经过</a:t>
            </a:r>
            <a:r>
              <a:rPr lang="en-US" altLang="zh-CN" sz="1200" b="0" i="0" kern="1200" dirty="0">
                <a:solidFill>
                  <a:schemeClr val="tx1"/>
                </a:solidFill>
                <a:effectLst/>
                <a:latin typeface="+mn-lt"/>
                <a:ea typeface="+mn-ea"/>
                <a:cs typeface="+mn-cs"/>
              </a:rPr>
              <a:t>Crawler</a:t>
            </a:r>
            <a:r>
              <a:rPr lang="zh-CN" altLang="en-US" sz="1200" b="0" i="0" kern="1200" dirty="0">
                <a:solidFill>
                  <a:schemeClr val="tx1"/>
                </a:solidFill>
                <a:effectLst/>
                <a:latin typeface="+mn-lt"/>
                <a:ea typeface="+mn-ea"/>
                <a:cs typeface="+mn-cs"/>
              </a:rPr>
              <a:t>挑选出</a:t>
            </a:r>
            <a:r>
              <a:rPr lang="en-US" altLang="zh-CN" sz="1200" b="0" i="0" kern="1200" dirty="0">
                <a:solidFill>
                  <a:schemeClr val="tx1"/>
                </a:solidFill>
                <a:effectLst/>
                <a:latin typeface="+mn-lt"/>
                <a:ea typeface="+mn-ea"/>
                <a:cs typeface="+mn-cs"/>
              </a:rPr>
              <a:t>Vulnerable</a:t>
            </a:r>
            <a:r>
              <a:rPr lang="zh-CN" altLang="en-US" sz="1200" b="0" i="0" kern="1200" dirty="0">
                <a:solidFill>
                  <a:schemeClr val="tx1"/>
                </a:solidFill>
                <a:effectLst/>
                <a:latin typeface="+mn-lt"/>
                <a:ea typeface="+mn-ea"/>
                <a:cs typeface="+mn-cs"/>
              </a:rPr>
              <a:t>的页面之后，还需要在真实的浏览器看看这些攻击是否生效，因为比如</a:t>
            </a:r>
            <a:r>
              <a:rPr lang="en-US" altLang="zh-CN" sz="1200" b="0" i="0" kern="1200" dirty="0">
                <a:solidFill>
                  <a:schemeClr val="tx1"/>
                </a:solidFill>
                <a:effectLst/>
                <a:latin typeface="+mn-lt"/>
                <a:ea typeface="+mn-ea"/>
                <a:cs typeface="+mn-cs"/>
              </a:rPr>
              <a:t>HTML</a:t>
            </a:r>
            <a:r>
              <a:rPr lang="zh-CN" altLang="en-US" sz="1200" b="0" i="0" kern="1200" dirty="0">
                <a:solidFill>
                  <a:schemeClr val="tx1"/>
                </a:solidFill>
                <a:effectLst/>
                <a:latin typeface="+mn-lt"/>
                <a:ea typeface="+mn-ea"/>
                <a:cs typeface="+mn-cs"/>
              </a:rPr>
              <a:t>页面使用的是一个正确的现代文档类型，那么浏览器就不会怪异模式来渲染页面，</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出于这个目的，作者建立了一个基于</a:t>
            </a:r>
            <a:r>
              <a:rPr lang="en-US" altLang="zh-CN" sz="1200" b="0" i="0" kern="1200" dirty="0">
                <a:solidFill>
                  <a:schemeClr val="tx1"/>
                </a:solidFill>
                <a:effectLst/>
                <a:latin typeface="+mn-lt"/>
                <a:ea typeface="+mn-ea"/>
                <a:cs typeface="+mn-cs"/>
              </a:rPr>
              <a:t>Google Chrome</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crawler</a:t>
            </a:r>
            <a:r>
              <a:rPr lang="zh-CN" altLang="en-US" sz="1200" b="0" i="0" kern="1200" dirty="0">
                <a:solidFill>
                  <a:schemeClr val="tx1"/>
                </a:solidFill>
                <a:effectLst/>
                <a:latin typeface="+mn-lt"/>
                <a:ea typeface="+mn-ea"/>
                <a:cs typeface="+mn-cs"/>
              </a:rPr>
              <a:t>，并用</a:t>
            </a:r>
            <a:r>
              <a:rPr lang="en-US" altLang="zh-CN" sz="1200" b="0" i="0" kern="1200" dirty="0">
                <a:solidFill>
                  <a:schemeClr val="tx1"/>
                </a:solidFill>
                <a:effectLst/>
                <a:latin typeface="+mn-lt"/>
                <a:ea typeface="+mn-ea"/>
                <a:cs typeface="+mn-cs"/>
              </a:rPr>
              <a:t>Remote Debugging </a:t>
            </a:r>
            <a:r>
              <a:rPr lang="en-US" altLang="zh-CN" sz="1200" b="0" i="0" kern="1200" dirty="0" err="1">
                <a:solidFill>
                  <a:schemeClr val="tx1"/>
                </a:solidFill>
                <a:effectLst/>
                <a:latin typeface="+mn-lt"/>
                <a:ea typeface="+mn-ea"/>
                <a:cs typeface="+mn-cs"/>
              </a:rPr>
              <a:t>Protocal</a:t>
            </a:r>
            <a:r>
              <a:rPr lang="zh-CN" altLang="en-US" sz="1200" b="0" i="0" kern="1200" dirty="0">
                <a:solidFill>
                  <a:schemeClr val="tx1"/>
                </a:solidFill>
                <a:effectLst/>
                <a:latin typeface="+mn-lt"/>
                <a:ea typeface="+mn-ea"/>
                <a:cs typeface="+mn-cs"/>
              </a:rPr>
              <a:t>去驱动浏览器并且记录</a:t>
            </a:r>
            <a:r>
              <a:rPr lang="en-US" altLang="zh-CN" sz="1200" b="0" i="0" kern="1200" dirty="0">
                <a:solidFill>
                  <a:schemeClr val="tx1"/>
                </a:solidFill>
                <a:effectLst/>
                <a:latin typeface="+mn-lt"/>
                <a:ea typeface="+mn-ea"/>
                <a:cs typeface="+mn-cs"/>
              </a:rPr>
              <a:t>HTTP</a:t>
            </a:r>
            <a:r>
              <a:rPr lang="zh-CN" altLang="en-US" sz="1200" b="0" i="0" kern="1200" dirty="0">
                <a:solidFill>
                  <a:schemeClr val="tx1"/>
                </a:solidFill>
                <a:effectLst/>
                <a:latin typeface="+mn-lt"/>
                <a:ea typeface="+mn-ea"/>
                <a:cs typeface="+mn-cs"/>
              </a:rPr>
              <a:t>请求和响应。</a:t>
            </a:r>
          </a:p>
          <a:p>
            <a:r>
              <a:rPr lang="zh-CN" altLang="en-US" sz="1200" b="0" i="0" kern="1200" dirty="0">
                <a:solidFill>
                  <a:schemeClr val="tx1"/>
                </a:solidFill>
                <a:effectLst/>
                <a:latin typeface="+mn-lt"/>
                <a:ea typeface="+mn-ea"/>
                <a:cs typeface="+mn-cs"/>
              </a:rPr>
              <a:t>注入的样式指令使用随机生成的图像</a:t>
            </a:r>
            <a:r>
              <a:rPr lang="en-US" altLang="zh-CN" sz="1200" b="0" i="0" kern="1200" dirty="0">
                <a:solidFill>
                  <a:schemeClr val="tx1"/>
                </a:solidFill>
                <a:effectLst/>
                <a:latin typeface="+mn-lt"/>
                <a:ea typeface="+mn-ea"/>
                <a:cs typeface="+mn-cs"/>
              </a:rPr>
              <a:t>URL</a:t>
            </a:r>
            <a:r>
              <a:rPr lang="zh-CN" altLang="en-US" sz="1200" b="0" i="0" kern="1200" dirty="0">
                <a:solidFill>
                  <a:schemeClr val="tx1"/>
                </a:solidFill>
                <a:effectLst/>
                <a:latin typeface="+mn-lt"/>
                <a:ea typeface="+mn-ea"/>
                <a:cs typeface="+mn-cs"/>
              </a:rPr>
              <a:t>来为</a:t>
            </a:r>
            <a:r>
              <a:rPr lang="en-US" altLang="zh-CN" sz="1200" b="0" i="0" kern="1200" dirty="0">
                <a:solidFill>
                  <a:schemeClr val="tx1"/>
                </a:solidFill>
                <a:effectLst/>
                <a:latin typeface="+mn-lt"/>
                <a:ea typeface="+mn-ea"/>
                <a:cs typeface="+mn-cs"/>
              </a:rPr>
              <a:t>HTML</a:t>
            </a:r>
            <a:r>
              <a:rPr lang="zh-CN" altLang="en-US" sz="1200" b="0" i="0" kern="1200" dirty="0">
                <a:solidFill>
                  <a:schemeClr val="tx1"/>
                </a:solidFill>
                <a:effectLst/>
                <a:latin typeface="+mn-lt"/>
                <a:ea typeface="+mn-ea"/>
                <a:cs typeface="+mn-cs"/>
              </a:rPr>
              <a:t>页面加载背景图像，通过检查是否有向外部请求图像的</a:t>
            </a:r>
            <a:r>
              <a:rPr lang="en-US" altLang="zh-CN" sz="1200" b="0" i="0" kern="1200" dirty="0">
                <a:solidFill>
                  <a:schemeClr val="tx1"/>
                </a:solidFill>
                <a:effectLst/>
                <a:latin typeface="+mn-lt"/>
                <a:ea typeface="+mn-ea"/>
                <a:cs typeface="+mn-cs"/>
              </a:rPr>
              <a:t>HTTP</a:t>
            </a:r>
            <a:r>
              <a:rPr lang="zh-CN" altLang="en-US" sz="1200" b="0" i="0" kern="1200" dirty="0">
                <a:solidFill>
                  <a:schemeClr val="tx1"/>
                </a:solidFill>
                <a:effectLst/>
                <a:latin typeface="+mn-lt"/>
                <a:ea typeface="+mn-ea"/>
                <a:cs typeface="+mn-cs"/>
              </a:rPr>
              <a:t>请求流量来判断样式指令注入是否成功，</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为了防止注入失败，</a:t>
            </a:r>
            <a:r>
              <a:rPr lang="en-US" altLang="zh-CN" dirty="0"/>
              <a:t>Payload</a:t>
            </a:r>
            <a:r>
              <a:rPr lang="zh-CN" altLang="en-US" dirty="0"/>
              <a:t>前面填充右花括号</a:t>
            </a:r>
            <a:r>
              <a:rPr lang="en-US" altLang="zh-CN" dirty="0"/>
              <a:t>}</a:t>
            </a:r>
            <a:r>
              <a:rPr lang="zh-CN" altLang="en-US" dirty="0"/>
              <a:t>或</a:t>
            </a:r>
            <a:r>
              <a:rPr lang="en-US" altLang="zh-CN" dirty="0"/>
              <a:t>]</a:t>
            </a:r>
            <a:r>
              <a:rPr lang="zh-CN" altLang="en-US" dirty="0"/>
              <a:t>用来闭合页面源码中存在的</a:t>
            </a:r>
            <a:r>
              <a:rPr lang="en-US" altLang="zh-CN" dirty="0"/>
              <a:t>{</a:t>
            </a:r>
            <a:r>
              <a:rPr lang="zh-CN" altLang="en-US" dirty="0"/>
              <a:t>或</a:t>
            </a:r>
            <a:r>
              <a:rPr lang="en-US" altLang="zh-CN" dirty="0"/>
              <a:t>[(</a:t>
            </a:r>
            <a:r>
              <a:rPr lang="zh-CN" altLang="en-US" dirty="0"/>
              <a:t>左花括号</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他还在</a:t>
            </a:r>
            <a:r>
              <a:rPr lang="en-US" altLang="zh-CN" sz="1200" b="0" i="0" kern="1200" dirty="0">
                <a:solidFill>
                  <a:schemeClr val="tx1"/>
                </a:solidFill>
                <a:effectLst/>
                <a:latin typeface="+mn-lt"/>
                <a:ea typeface="+mn-ea"/>
                <a:cs typeface="+mn-cs"/>
              </a:rPr>
              <a:t>IE</a:t>
            </a:r>
            <a:r>
              <a:rPr lang="zh-CN" altLang="en-US" sz="1200" b="0" i="0" kern="1200" dirty="0">
                <a:solidFill>
                  <a:schemeClr val="tx1"/>
                </a:solidFill>
                <a:effectLst/>
                <a:latin typeface="+mn-lt"/>
                <a:ea typeface="+mn-ea"/>
                <a:cs typeface="+mn-cs"/>
              </a:rPr>
              <a:t>浏览器上重复了这个实验，</a:t>
            </a:r>
            <a:r>
              <a:rPr lang="en-US" altLang="zh-CN" sz="1200" b="0" i="0" kern="1200" dirty="0">
                <a:solidFill>
                  <a:schemeClr val="tx1"/>
                </a:solidFill>
                <a:effectLst/>
                <a:latin typeface="+mn-lt"/>
                <a:ea typeface="+mn-ea"/>
                <a:cs typeface="+mn-cs"/>
              </a:rPr>
              <a:t>IE</a:t>
            </a:r>
            <a:r>
              <a:rPr lang="zh-CN" altLang="en-US" sz="1200" b="0" i="0" kern="1200" dirty="0">
                <a:solidFill>
                  <a:schemeClr val="tx1"/>
                </a:solidFill>
                <a:effectLst/>
                <a:latin typeface="+mn-lt"/>
                <a:ea typeface="+mn-ea"/>
                <a:cs typeface="+mn-cs"/>
              </a:rPr>
              <a:t>浏览器允许</a:t>
            </a:r>
            <a:r>
              <a:rPr lang="en-US" altLang="zh-CN" sz="1200" b="0" i="0" kern="1200" dirty="0">
                <a:solidFill>
                  <a:schemeClr val="tx1"/>
                </a:solidFill>
                <a:effectLst/>
                <a:latin typeface="+mn-lt"/>
                <a:ea typeface="+mn-ea"/>
                <a:cs typeface="+mn-cs"/>
              </a:rPr>
              <a:t>frame</a:t>
            </a:r>
            <a:r>
              <a:rPr lang="zh-CN" altLang="en-US" sz="1200" b="0" i="0" kern="1200" dirty="0">
                <a:solidFill>
                  <a:schemeClr val="tx1"/>
                </a:solidFill>
                <a:effectLst/>
                <a:latin typeface="+mn-lt"/>
                <a:ea typeface="+mn-ea"/>
                <a:cs typeface="+mn-cs"/>
              </a:rPr>
              <a:t>中的页面继承父页面的文档类型，如果父页面是</a:t>
            </a:r>
            <a:r>
              <a:rPr lang="en-US" altLang="zh-CN" sz="1200" b="0" i="0" kern="1200" dirty="0">
                <a:solidFill>
                  <a:schemeClr val="tx1"/>
                </a:solidFill>
                <a:effectLst/>
                <a:latin typeface="+mn-lt"/>
                <a:ea typeface="+mn-ea"/>
                <a:cs typeface="+mn-cs"/>
              </a:rPr>
              <a:t>quirks mode</a:t>
            </a:r>
            <a:r>
              <a:rPr lang="zh-CN" altLang="en-US" sz="1200" b="0" i="0" kern="1200" dirty="0">
                <a:solidFill>
                  <a:schemeClr val="tx1"/>
                </a:solidFill>
                <a:effectLst/>
                <a:latin typeface="+mn-lt"/>
                <a:ea typeface="+mn-ea"/>
                <a:cs typeface="+mn-cs"/>
              </a:rPr>
              <a:t>的话，父页面会将子页面的渲染模式强制转换为</a:t>
            </a:r>
            <a:r>
              <a:rPr lang="en-US" altLang="zh-CN" sz="1200" b="0" i="0" kern="1200" dirty="0">
                <a:solidFill>
                  <a:schemeClr val="tx1"/>
                </a:solidFill>
                <a:effectLst/>
                <a:latin typeface="+mn-lt"/>
                <a:ea typeface="+mn-ea"/>
                <a:cs typeface="+mn-cs"/>
              </a:rPr>
              <a:t>quirks mode</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他的做法是在本地创建很多页面，然后在这些页面中用</a:t>
            </a:r>
            <a:r>
              <a:rPr lang="en-US" altLang="zh-CN" sz="1200" b="0" i="0" kern="1200" dirty="0">
                <a:solidFill>
                  <a:schemeClr val="tx1"/>
                </a:solidFill>
                <a:effectLst/>
                <a:latin typeface="+mn-lt"/>
                <a:ea typeface="+mn-ea"/>
                <a:cs typeface="+mn-cs"/>
              </a:rPr>
              <a:t>frame</a:t>
            </a:r>
            <a:r>
              <a:rPr lang="zh-CN" altLang="en-US" sz="1200" b="0" i="0" kern="1200" dirty="0">
                <a:solidFill>
                  <a:schemeClr val="tx1"/>
                </a:solidFill>
                <a:effectLst/>
                <a:latin typeface="+mn-lt"/>
                <a:ea typeface="+mn-ea"/>
                <a:cs typeface="+mn-cs"/>
              </a:rPr>
              <a:t>的方式加载这些</a:t>
            </a:r>
            <a:r>
              <a:rPr lang="en-US" altLang="zh-CN" sz="1200" b="0" i="0" kern="1200" dirty="0">
                <a:solidFill>
                  <a:schemeClr val="tx1"/>
                </a:solidFill>
                <a:effectLst/>
                <a:latin typeface="+mn-lt"/>
                <a:ea typeface="+mn-ea"/>
                <a:cs typeface="+mn-cs"/>
              </a:rPr>
              <a:t>victim</a:t>
            </a:r>
            <a:r>
              <a:rPr lang="zh-CN" altLang="en-US" sz="1200" b="0" i="0" kern="1200" dirty="0">
                <a:solidFill>
                  <a:schemeClr val="tx1"/>
                </a:solidFill>
                <a:effectLst/>
                <a:latin typeface="+mn-lt"/>
                <a:ea typeface="+mn-ea"/>
                <a:cs typeface="+mn-cs"/>
              </a:rPr>
              <a:t>页面，然后看注入的指令有没有被解析</a:t>
            </a:r>
          </a:p>
        </p:txBody>
      </p:sp>
      <p:sp>
        <p:nvSpPr>
          <p:cNvPr id="4" name="灯片编号占位符 3"/>
          <p:cNvSpPr>
            <a:spLocks noGrp="1"/>
          </p:cNvSpPr>
          <p:nvPr>
            <p:ph type="sldNum" sz="quarter" idx="5"/>
          </p:nvPr>
        </p:nvSpPr>
        <p:spPr/>
        <p:txBody>
          <a:bodyPr/>
          <a:lstStyle/>
          <a:p>
            <a:fld id="{2B21182C-9178-42D6-849D-9690A35A8D59}" type="slidenum">
              <a:rPr lang="zh-CN" altLang="en-US" smtClean="0"/>
              <a:t>16</a:t>
            </a:fld>
            <a:endParaRPr lang="zh-CN" altLang="en-US"/>
          </a:p>
        </p:txBody>
      </p:sp>
    </p:spTree>
    <p:extLst>
      <p:ext uri="{BB962C8B-B14F-4D97-AF65-F5344CB8AC3E}">
        <p14:creationId xmlns:p14="http://schemas.microsoft.com/office/powerpoint/2010/main" val="3313792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从三个方面进行了评估，并在站点对应的一些</a:t>
            </a:r>
            <a:r>
              <a:rPr lang="en-US" altLang="zh-CN" dirty="0"/>
              <a:t>CMS</a:t>
            </a:r>
            <a:r>
              <a:rPr lang="zh-CN" altLang="en-US" dirty="0"/>
              <a:t>中发现了漏洞</a:t>
            </a:r>
          </a:p>
        </p:txBody>
      </p:sp>
      <p:sp>
        <p:nvSpPr>
          <p:cNvPr id="4" name="灯片编号占位符 3"/>
          <p:cNvSpPr>
            <a:spLocks noGrp="1"/>
          </p:cNvSpPr>
          <p:nvPr>
            <p:ph type="sldNum" sz="quarter" idx="5"/>
          </p:nvPr>
        </p:nvSpPr>
        <p:spPr/>
        <p:txBody>
          <a:bodyPr/>
          <a:lstStyle/>
          <a:p>
            <a:fld id="{2B21182C-9178-42D6-849D-9690A35A8D59}" type="slidenum">
              <a:rPr lang="zh-CN" altLang="en-US" smtClean="0"/>
              <a:t>17</a:t>
            </a:fld>
            <a:endParaRPr lang="zh-CN" altLang="en-US"/>
          </a:p>
        </p:txBody>
      </p:sp>
    </p:spTree>
    <p:extLst>
      <p:ext uri="{BB962C8B-B14F-4D97-AF65-F5344CB8AC3E}">
        <p14:creationId xmlns:p14="http://schemas.microsoft.com/office/powerpoint/2010/main" val="42490265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从</a:t>
            </a:r>
            <a:r>
              <a:rPr lang="en-US" altLang="zh-CN" dirty="0"/>
              <a:t>Table2 </a:t>
            </a:r>
            <a:r>
              <a:rPr lang="zh-CN" altLang="en-US" dirty="0"/>
              <a:t>是一个总体情况，总体来讲，影响的页面数量不是很多，在所有的数据集中，有</a:t>
            </a:r>
            <a:r>
              <a:rPr lang="en-US" altLang="zh-CN" dirty="0"/>
              <a:t>1.2%</a:t>
            </a:r>
            <a:r>
              <a:rPr lang="zh-CN" altLang="en-US" dirty="0"/>
              <a:t>的页面存在至少一个易受攻击页面，受到影响的站点数量占整个数据集站点数的百分之</a:t>
            </a:r>
            <a:r>
              <a:rPr lang="en-US" altLang="zh-CN" dirty="0"/>
              <a:t>5.4</a:t>
            </a:r>
          </a:p>
          <a:p>
            <a:endParaRPr lang="en-US" altLang="zh-CN" dirty="0"/>
          </a:p>
          <a:p>
            <a:r>
              <a:rPr lang="zh-CN" altLang="en-US" dirty="0"/>
              <a:t>通过向</a:t>
            </a:r>
            <a:r>
              <a:rPr lang="en-US" altLang="zh-CN" dirty="0"/>
              <a:t>Path Parameter</a:t>
            </a:r>
            <a:r>
              <a:rPr lang="zh-CN" altLang="en-US" dirty="0"/>
              <a:t>中注入</a:t>
            </a:r>
            <a:r>
              <a:rPr lang="en-US" altLang="zh-CN" dirty="0"/>
              <a:t>payload</a:t>
            </a:r>
            <a:r>
              <a:rPr lang="zh-CN" altLang="en-US" dirty="0"/>
              <a:t>是最有效的方式</a:t>
            </a:r>
            <a:endParaRPr lang="en-US" altLang="zh-CN" dirty="0"/>
          </a:p>
          <a:p>
            <a:endParaRPr lang="en-US" altLang="zh-CN" dirty="0"/>
          </a:p>
          <a:p>
            <a:r>
              <a:rPr lang="zh-CN" altLang="en-US" dirty="0"/>
              <a:t>在所有已经判定为</a:t>
            </a:r>
            <a:r>
              <a:rPr lang="en-US" altLang="zh-CN" dirty="0"/>
              <a:t>vulnerable</a:t>
            </a:r>
            <a:r>
              <a:rPr lang="zh-CN" altLang="en-US" dirty="0"/>
              <a:t>的页面当中，又有</a:t>
            </a:r>
            <a:r>
              <a:rPr lang="en-US" altLang="zh-CN" dirty="0"/>
              <a:t>14.5%</a:t>
            </a:r>
            <a:r>
              <a:rPr lang="zh-CN" altLang="en-US" dirty="0"/>
              <a:t>的页面在</a:t>
            </a:r>
            <a:r>
              <a:rPr lang="en-US" altLang="zh-CN" dirty="0"/>
              <a:t>IE</a:t>
            </a:r>
            <a:r>
              <a:rPr lang="zh-CN" altLang="en-US" dirty="0"/>
              <a:t>中是可以被真正利用的，这个数据是</a:t>
            </a:r>
            <a:r>
              <a:rPr lang="en-US" altLang="zh-CN" dirty="0"/>
              <a:t>Chrome</a:t>
            </a:r>
            <a:r>
              <a:rPr lang="zh-CN" altLang="en-US" dirty="0"/>
              <a:t>浏览器中的</a:t>
            </a:r>
            <a:r>
              <a:rPr lang="en-US" altLang="zh-CN" dirty="0"/>
              <a:t>5</a:t>
            </a:r>
            <a:r>
              <a:rPr lang="zh-CN" altLang="en-US" dirty="0"/>
              <a:t>倍之多。</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B21182C-9178-42D6-849D-9690A35A8D59}" type="slidenum">
              <a:rPr lang="zh-CN" altLang="en-US" smtClean="0"/>
              <a:t>18</a:t>
            </a:fld>
            <a:endParaRPr lang="zh-CN" altLang="en-US"/>
          </a:p>
        </p:txBody>
      </p:sp>
    </p:spTree>
    <p:extLst>
      <p:ext uri="{BB962C8B-B14F-4D97-AF65-F5344CB8AC3E}">
        <p14:creationId xmlns:p14="http://schemas.microsoft.com/office/powerpoint/2010/main" val="467447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a:t>
            </a:r>
            <a:r>
              <a:rPr lang="en-US" altLang="zh-CN" dirty="0"/>
              <a:t>Vulnerable</a:t>
            </a:r>
            <a:r>
              <a:rPr lang="zh-CN" altLang="en-US" dirty="0"/>
              <a:t>存在潜在风险的页面，实验发现，站点呈现出的情况就是排名越高越容易存在漏洞</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a:t>
            </a:r>
            <a:r>
              <a:rPr lang="en-US" altLang="zh-CN" dirty="0"/>
              <a:t>Alexa</a:t>
            </a:r>
            <a:r>
              <a:rPr lang="zh-CN" altLang="en-US" dirty="0"/>
              <a:t>排名前</a:t>
            </a:r>
            <a:r>
              <a:rPr lang="en-US" altLang="zh-CN" dirty="0"/>
              <a:t>10</a:t>
            </a:r>
            <a:r>
              <a:rPr lang="zh-CN" altLang="en-US" dirty="0"/>
              <a:t>的站点中候选集中有</a:t>
            </a:r>
            <a:r>
              <a:rPr lang="en-US" altLang="zh-CN" dirty="0"/>
              <a:t>6</a:t>
            </a:r>
            <a:r>
              <a:rPr lang="zh-CN" altLang="en-US" dirty="0"/>
              <a:t>个，其中两个站点是存在</a:t>
            </a:r>
            <a:r>
              <a:rPr lang="en-US" altLang="zh-CN" dirty="0"/>
              <a:t>Vulnerable</a:t>
            </a:r>
            <a:r>
              <a:rPr lang="zh-CN" altLang="en-US" dirty="0"/>
              <a:t>页面的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而且候选集主要由</a:t>
            </a:r>
            <a:r>
              <a:rPr lang="en-US" altLang="zh-CN" dirty="0" err="1"/>
              <a:t>Alaxa</a:t>
            </a:r>
            <a:r>
              <a:rPr lang="zh-CN" altLang="en-US" dirty="0"/>
              <a:t>排名</a:t>
            </a:r>
            <a:r>
              <a:rPr lang="en-US" altLang="zh-CN" dirty="0"/>
              <a:t>10</a:t>
            </a:r>
            <a:r>
              <a:rPr lang="zh-CN" altLang="en-US" dirty="0"/>
              <a:t>万到排名</a:t>
            </a:r>
            <a:r>
              <a:rPr lang="en-US" altLang="zh-CN" dirty="0"/>
              <a:t>100</a:t>
            </a:r>
            <a:r>
              <a:rPr lang="zh-CN" altLang="en-US" dirty="0"/>
              <a:t>万之间的小站点组成，这些站点的易损率为</a:t>
            </a:r>
            <a:r>
              <a:rPr lang="en-US" altLang="zh-CN" dirty="0"/>
              <a:t>4.9%</a:t>
            </a:r>
            <a:r>
              <a:rPr lang="zh-CN" alt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B21182C-9178-42D6-849D-9690A35A8D59}" type="slidenum">
              <a:rPr lang="zh-CN" altLang="en-US" smtClean="0"/>
              <a:t>19</a:t>
            </a:fld>
            <a:endParaRPr lang="zh-CN" altLang="en-US"/>
          </a:p>
        </p:txBody>
      </p:sp>
    </p:spTree>
    <p:extLst>
      <p:ext uri="{BB962C8B-B14F-4D97-AF65-F5344CB8AC3E}">
        <p14:creationId xmlns:p14="http://schemas.microsoft.com/office/powerpoint/2010/main" val="4123295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Quirks mode </a:t>
            </a:r>
            <a:r>
              <a:rPr lang="zh-CN" altLang="en-US" sz="1200" b="0" i="0" kern="1200" dirty="0">
                <a:solidFill>
                  <a:schemeClr val="tx1"/>
                </a:solidFill>
                <a:effectLst/>
                <a:latin typeface="+mn-lt"/>
                <a:ea typeface="+mn-ea"/>
                <a:cs typeface="+mn-cs"/>
              </a:rPr>
              <a:t>主要是用来处理网络早期常见地编码不良的网站。在</a:t>
            </a:r>
            <a:r>
              <a:rPr lang="en-US" altLang="zh-CN" sz="1200" b="0" i="0" kern="1200" dirty="0">
                <a:solidFill>
                  <a:schemeClr val="tx1"/>
                </a:solidFill>
                <a:effectLst/>
                <a:latin typeface="+mn-lt"/>
                <a:ea typeface="+mn-ea"/>
                <a:cs typeface="+mn-cs"/>
              </a:rPr>
              <a:t>quirks mode</a:t>
            </a:r>
            <a:r>
              <a:rPr lang="zh-CN" altLang="en-US" sz="1200" b="0" i="0" kern="1200" dirty="0">
                <a:solidFill>
                  <a:schemeClr val="tx1"/>
                </a:solidFill>
                <a:effectLst/>
                <a:latin typeface="+mn-lt"/>
                <a:ea typeface="+mn-ea"/>
                <a:cs typeface="+mn-cs"/>
              </a:rPr>
              <a:t>下浏览器使用自己的方式解析执行代码，因为不同浏览器解析执行的方式不一样，所以称之为怪异模式。</a:t>
            </a:r>
            <a:endParaRPr lang="en-US" altLang="zh-CN" dirty="0"/>
          </a:p>
          <a:p>
            <a:r>
              <a:rPr lang="zh-CN" altLang="en-US" dirty="0"/>
              <a:t>这两种模式解析</a:t>
            </a:r>
            <a:r>
              <a:rPr lang="en-US" altLang="zh-CN" dirty="0" err="1"/>
              <a:t>css</a:t>
            </a:r>
            <a:r>
              <a:rPr lang="zh-CN" altLang="en-US" dirty="0"/>
              <a:t>的差别就在于，</a:t>
            </a:r>
            <a:r>
              <a:rPr lang="zh-CN" altLang="en-US" sz="1200" b="0" i="0" kern="1200" dirty="0">
                <a:solidFill>
                  <a:schemeClr val="tx1"/>
                </a:solidFill>
                <a:effectLst/>
                <a:latin typeface="+mn-lt"/>
                <a:ea typeface="+mn-ea"/>
                <a:cs typeface="+mn-cs"/>
              </a:rPr>
              <a:t>在怪异模式下，浏览器将会忽视其中</a:t>
            </a:r>
            <a:r>
              <a:rPr lang="en-US" altLang="zh-CN" dirty="0"/>
              <a:t>Content-Type: text/html</a:t>
            </a:r>
            <a:r>
              <a:rPr lang="zh-CN" altLang="en-US" sz="1200" b="0" i="0" kern="1200" dirty="0">
                <a:solidFill>
                  <a:schemeClr val="tx1"/>
                </a:solidFill>
                <a:effectLst/>
                <a:latin typeface="+mn-lt"/>
                <a:ea typeface="+mn-ea"/>
                <a:cs typeface="+mn-cs"/>
              </a:rPr>
              <a:t>等声明文档类型的描述，将其中的任何</a:t>
            </a:r>
            <a:r>
              <a:rPr lang="en-US" altLang="zh-CN" sz="1200" b="0" i="0" kern="1200" dirty="0" err="1">
                <a:solidFill>
                  <a:schemeClr val="tx1"/>
                </a:solidFill>
                <a:effectLst/>
                <a:latin typeface="+mn-lt"/>
                <a:ea typeface="+mn-ea"/>
                <a:cs typeface="+mn-cs"/>
              </a:rPr>
              <a:t>css</a:t>
            </a:r>
            <a:r>
              <a:rPr lang="zh-CN" altLang="en-US" sz="1200" b="0" i="0" kern="1200" dirty="0">
                <a:solidFill>
                  <a:schemeClr val="tx1"/>
                </a:solidFill>
                <a:effectLst/>
                <a:latin typeface="+mn-lt"/>
                <a:ea typeface="+mn-ea"/>
                <a:cs typeface="+mn-cs"/>
              </a:rPr>
              <a:t>解析执行</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反之如果是位于标准模式的话，浏览器将只会解析</a:t>
            </a:r>
            <a:r>
              <a:rPr lang="en-US" altLang="zh-CN" dirty="0"/>
              <a:t>Content-Type: text/</a:t>
            </a:r>
            <a:r>
              <a:rPr lang="en-US" altLang="zh-CN" dirty="0" err="1"/>
              <a:t>css</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而其余则会报错。</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浏览器解析时使用标准模式还是怪异模式，与网页中的文档类型声明直接相关。</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比如这里的两张图，这两个</a:t>
            </a:r>
            <a:r>
              <a:rPr lang="en-US" altLang="zh-CN" sz="1200" b="0" i="0" kern="1200" dirty="0" err="1">
                <a:solidFill>
                  <a:schemeClr val="tx1"/>
                </a:solidFill>
                <a:effectLst/>
                <a:latin typeface="+mn-lt"/>
                <a:ea typeface="+mn-ea"/>
                <a:cs typeface="+mn-cs"/>
              </a:rPr>
              <a:t>quirks.php</a:t>
            </a:r>
            <a:r>
              <a:rPr lang="zh-CN" altLang="en-US" sz="1200" b="0" i="0" kern="1200" dirty="0">
                <a:solidFill>
                  <a:schemeClr val="tx1"/>
                </a:solidFill>
                <a:effectLst/>
                <a:latin typeface="+mn-lt"/>
                <a:ea typeface="+mn-ea"/>
                <a:cs typeface="+mn-cs"/>
              </a:rPr>
              <a:t>文件的区别就是顶部是不是包含一个</a:t>
            </a:r>
            <a:r>
              <a:rPr lang="en-US" altLang="zh-CN" sz="1200" b="0" i="0" kern="1200" dirty="0">
                <a:solidFill>
                  <a:schemeClr val="tx1"/>
                </a:solidFill>
                <a:effectLst/>
                <a:latin typeface="+mn-lt"/>
                <a:ea typeface="+mn-ea"/>
                <a:cs typeface="+mn-cs"/>
              </a:rPr>
              <a:t>doctype</a:t>
            </a:r>
            <a:r>
              <a:rPr lang="zh-CN" altLang="en-US" sz="1200" b="0" i="0" kern="1200" dirty="0">
                <a:solidFill>
                  <a:schemeClr val="tx1"/>
                </a:solidFill>
                <a:effectLst/>
                <a:latin typeface="+mn-lt"/>
                <a:ea typeface="+mn-ea"/>
                <a:cs typeface="+mn-cs"/>
              </a:rPr>
              <a:t>声明</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这里发起一个请求，</a:t>
            </a:r>
            <a:r>
              <a:rPr lang="en-US" altLang="zh-CN" sz="1200" b="0" i="0" kern="1200" dirty="0" err="1">
                <a:solidFill>
                  <a:schemeClr val="tx1"/>
                </a:solidFill>
                <a:effectLst/>
                <a:latin typeface="+mn-lt"/>
                <a:ea typeface="+mn-ea"/>
                <a:cs typeface="+mn-cs"/>
              </a:rPr>
              <a:t>quirks.php</a:t>
            </a:r>
            <a:r>
              <a:rPr lang="zh-CN" altLang="en-US" sz="1200" b="0" i="0" kern="1200" dirty="0">
                <a:solidFill>
                  <a:schemeClr val="tx1"/>
                </a:solidFill>
                <a:effectLst/>
                <a:latin typeface="+mn-lt"/>
                <a:ea typeface="+mn-ea"/>
                <a:cs typeface="+mn-cs"/>
              </a:rPr>
              <a:t>后面加上一个路径分隔符，服务器其实是知道这个请求就是对</a:t>
            </a:r>
            <a:r>
              <a:rPr lang="en-US" altLang="zh-CN" sz="1200" b="0" i="0" kern="1200" dirty="0" err="1">
                <a:solidFill>
                  <a:schemeClr val="tx1"/>
                </a:solidFill>
                <a:effectLst/>
                <a:latin typeface="+mn-lt"/>
                <a:ea typeface="+mn-ea"/>
                <a:cs typeface="+mn-cs"/>
              </a:rPr>
              <a:t>quirks.php</a:t>
            </a:r>
            <a:r>
              <a:rPr lang="zh-CN" altLang="en-US" sz="1200" b="0" i="0" kern="1200" dirty="0">
                <a:solidFill>
                  <a:schemeClr val="tx1"/>
                </a:solidFill>
                <a:effectLst/>
                <a:latin typeface="+mn-lt"/>
                <a:ea typeface="+mn-ea"/>
                <a:cs typeface="+mn-cs"/>
              </a:rPr>
              <a:t>的请求，所以对用这个请求他能返回一个与</a:t>
            </a:r>
            <a:r>
              <a:rPr lang="en-US" altLang="zh-CN" sz="1200" b="0" i="0" kern="1200" dirty="0" err="1">
                <a:solidFill>
                  <a:schemeClr val="tx1"/>
                </a:solidFill>
                <a:effectLst/>
                <a:latin typeface="+mn-lt"/>
                <a:ea typeface="+mn-ea"/>
                <a:cs typeface="+mn-cs"/>
              </a:rPr>
              <a:t>quirks.php</a:t>
            </a:r>
            <a:r>
              <a:rPr lang="zh-CN" altLang="en-US" sz="1200" b="0" i="0" kern="1200" dirty="0">
                <a:solidFill>
                  <a:schemeClr val="tx1"/>
                </a:solidFill>
                <a:effectLst/>
                <a:latin typeface="+mn-lt"/>
                <a:ea typeface="+mn-ea"/>
                <a:cs typeface="+mn-cs"/>
              </a:rPr>
              <a:t>对应的</a:t>
            </a:r>
            <a:r>
              <a:rPr lang="en-US" altLang="zh-CN" sz="1200" b="0" i="0" kern="1200" dirty="0">
                <a:solidFill>
                  <a:schemeClr val="tx1"/>
                </a:solidFill>
                <a:effectLst/>
                <a:latin typeface="+mn-lt"/>
                <a:ea typeface="+mn-ea"/>
                <a:cs typeface="+mn-cs"/>
              </a:rPr>
              <a:t>html</a:t>
            </a:r>
            <a:r>
              <a:rPr lang="zh-CN" altLang="en-US" sz="1200" b="0" i="0" kern="1200" dirty="0">
                <a:solidFill>
                  <a:schemeClr val="tx1"/>
                </a:solidFill>
                <a:effectLst/>
                <a:latin typeface="+mn-lt"/>
                <a:ea typeface="+mn-ea"/>
                <a:cs typeface="+mn-cs"/>
              </a:rPr>
              <a:t>页面，</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但是浏览器去请求</a:t>
            </a:r>
            <a:r>
              <a:rPr lang="en-US" altLang="zh-CN" sz="1200" b="0" i="0" kern="1200" dirty="0" err="1">
                <a:solidFill>
                  <a:schemeClr val="tx1"/>
                </a:solidFill>
                <a:effectLst/>
                <a:latin typeface="+mn-lt"/>
                <a:ea typeface="+mn-ea"/>
                <a:cs typeface="+mn-cs"/>
              </a:rPr>
              <a:t>css</a:t>
            </a:r>
            <a:r>
              <a:rPr lang="zh-CN" altLang="en-US" sz="1200" b="0" i="0" kern="1200" dirty="0">
                <a:solidFill>
                  <a:schemeClr val="tx1"/>
                </a:solidFill>
                <a:effectLst/>
                <a:latin typeface="+mn-lt"/>
                <a:ea typeface="+mn-ea"/>
                <a:cs typeface="+mn-cs"/>
              </a:rPr>
              <a:t>的时候就变成了</a:t>
            </a:r>
            <a:r>
              <a:rPr lang="en-US" altLang="zh-CN" sz="1200" b="0" i="0" kern="1200" dirty="0">
                <a:solidFill>
                  <a:schemeClr val="tx1"/>
                </a:solidFill>
                <a:effectLst/>
                <a:latin typeface="+mn-lt"/>
                <a:ea typeface="+mn-ea"/>
                <a:cs typeface="+mn-cs"/>
              </a:rPr>
              <a:t>http://localhost/quirks.php/styles.css</a:t>
            </a:r>
            <a:r>
              <a:rPr lang="zh-CN" altLang="en-US" sz="1200" b="0" i="0" kern="1200" dirty="0">
                <a:solidFill>
                  <a:schemeClr val="tx1"/>
                </a:solidFill>
                <a:effectLst/>
                <a:latin typeface="+mn-lt"/>
                <a:ea typeface="+mn-ea"/>
                <a:cs typeface="+mn-cs"/>
              </a:rPr>
              <a:t>，但是这个</a:t>
            </a:r>
            <a:r>
              <a:rPr lang="en-US" altLang="zh-CN" sz="1200" b="0" i="0" kern="1200" dirty="0" err="1">
                <a:solidFill>
                  <a:schemeClr val="tx1"/>
                </a:solidFill>
                <a:effectLst/>
                <a:latin typeface="+mn-lt"/>
                <a:ea typeface="+mn-ea"/>
                <a:cs typeface="+mn-cs"/>
              </a:rPr>
              <a:t>css</a:t>
            </a:r>
            <a:r>
              <a:rPr lang="zh-CN" altLang="en-US" sz="1200" b="0" i="0" kern="1200" dirty="0">
                <a:solidFill>
                  <a:schemeClr val="tx1"/>
                </a:solidFill>
                <a:effectLst/>
                <a:latin typeface="+mn-lt"/>
                <a:ea typeface="+mn-ea"/>
                <a:cs typeface="+mn-cs"/>
              </a:rPr>
              <a:t>文档其实不存在，所以服务器可以将这里的</a:t>
            </a:r>
            <a:r>
              <a:rPr lang="en-US" altLang="zh-CN" sz="1200" b="0" i="0" kern="1200" dirty="0">
                <a:solidFill>
                  <a:schemeClr val="tx1"/>
                </a:solidFill>
                <a:effectLst/>
                <a:latin typeface="+mn-lt"/>
                <a:ea typeface="+mn-ea"/>
                <a:cs typeface="+mn-cs"/>
              </a:rPr>
              <a:t>styles.css</a:t>
            </a:r>
            <a:r>
              <a:rPr lang="zh-CN" altLang="en-US" sz="1200" b="0" i="0" kern="1200" dirty="0">
                <a:solidFill>
                  <a:schemeClr val="tx1"/>
                </a:solidFill>
                <a:effectLst/>
                <a:latin typeface="+mn-lt"/>
                <a:ea typeface="+mn-ea"/>
                <a:cs typeface="+mn-cs"/>
              </a:rPr>
              <a:t>解释为</a:t>
            </a:r>
            <a:r>
              <a:rPr lang="en-US" altLang="zh-CN" sz="1200" b="0" i="0" kern="1200" dirty="0" err="1">
                <a:solidFill>
                  <a:schemeClr val="tx1"/>
                </a:solidFill>
                <a:effectLst/>
                <a:latin typeface="+mn-lt"/>
                <a:ea typeface="+mn-ea"/>
                <a:cs typeface="+mn-cs"/>
              </a:rPr>
              <a:t>quirks.php</a:t>
            </a:r>
            <a:r>
              <a:rPr lang="zh-CN" altLang="en-US" sz="1200" b="0" i="0" kern="1200" dirty="0">
                <a:solidFill>
                  <a:schemeClr val="tx1"/>
                </a:solidFill>
                <a:effectLst/>
                <a:latin typeface="+mn-lt"/>
                <a:ea typeface="+mn-ea"/>
                <a:cs typeface="+mn-cs"/>
              </a:rPr>
              <a:t>的参数</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返回了一个和</a:t>
            </a:r>
            <a:r>
              <a:rPr lang="en-US" altLang="zh-CN" sz="1200" b="0" i="0" kern="1200" dirty="0" err="1">
                <a:solidFill>
                  <a:schemeClr val="tx1"/>
                </a:solidFill>
                <a:effectLst/>
                <a:latin typeface="+mn-lt"/>
                <a:ea typeface="+mn-ea"/>
                <a:cs typeface="+mn-cs"/>
              </a:rPr>
              <a:t>quirks.php</a:t>
            </a:r>
            <a:r>
              <a:rPr lang="zh-CN" altLang="en-US" sz="1200" b="0" i="0" kern="1200" dirty="0">
                <a:solidFill>
                  <a:schemeClr val="tx1"/>
                </a:solidFill>
                <a:effectLst/>
                <a:latin typeface="+mn-lt"/>
                <a:ea typeface="+mn-ea"/>
                <a:cs typeface="+mn-cs"/>
              </a:rPr>
              <a:t>相同的</a:t>
            </a:r>
            <a:r>
              <a:rPr lang="en-US" altLang="zh-CN" sz="1200" b="0" i="0" kern="1200" dirty="0">
                <a:solidFill>
                  <a:schemeClr val="tx1"/>
                </a:solidFill>
                <a:effectLst/>
                <a:latin typeface="+mn-lt"/>
                <a:ea typeface="+mn-ea"/>
                <a:cs typeface="+mn-cs"/>
              </a:rPr>
              <a:t>html</a:t>
            </a:r>
            <a:r>
              <a:rPr lang="zh-CN" altLang="en-US" sz="1200" b="0" i="0" kern="1200" dirty="0">
                <a:solidFill>
                  <a:schemeClr val="tx1"/>
                </a:solidFill>
                <a:effectLst/>
                <a:latin typeface="+mn-lt"/>
                <a:ea typeface="+mn-ea"/>
                <a:cs typeface="+mn-cs"/>
              </a:rPr>
              <a:t>文档。</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然后浏览器它推断这个类型是</a:t>
            </a:r>
            <a:r>
              <a:rPr lang="en-US" altLang="zh-CN" sz="1200" b="0" i="0" kern="1200" dirty="0">
                <a:solidFill>
                  <a:schemeClr val="tx1"/>
                </a:solidFill>
                <a:effectLst/>
                <a:latin typeface="+mn-lt"/>
                <a:ea typeface="+mn-ea"/>
                <a:cs typeface="+mn-cs"/>
              </a:rPr>
              <a:t>text/html</a:t>
            </a:r>
            <a:r>
              <a:rPr lang="zh-CN" altLang="en-US" sz="1200" b="0" i="0" kern="1200" dirty="0">
                <a:solidFill>
                  <a:schemeClr val="tx1"/>
                </a:solidFill>
                <a:effectLst/>
                <a:latin typeface="+mn-lt"/>
                <a:ea typeface="+mn-ea"/>
                <a:cs typeface="+mn-cs"/>
              </a:rPr>
              <a:t>，又因为在怪异模式下浏览器会将其中的任何</a:t>
            </a:r>
            <a:r>
              <a:rPr lang="en-US" altLang="zh-CN" sz="1200" b="0" i="0" kern="1200" dirty="0" err="1">
                <a:solidFill>
                  <a:schemeClr val="tx1"/>
                </a:solidFill>
                <a:effectLst/>
                <a:latin typeface="+mn-lt"/>
                <a:ea typeface="+mn-ea"/>
                <a:cs typeface="+mn-cs"/>
              </a:rPr>
              <a:t>css</a:t>
            </a:r>
            <a:r>
              <a:rPr lang="zh-CN" altLang="en-US" sz="1200" b="0" i="0" kern="1200" dirty="0">
                <a:solidFill>
                  <a:schemeClr val="tx1"/>
                </a:solidFill>
                <a:effectLst/>
                <a:latin typeface="+mn-lt"/>
                <a:ea typeface="+mn-ea"/>
                <a:cs typeface="+mn-cs"/>
              </a:rPr>
              <a:t>指令解析执行。</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所以左边这张图的背景旧变成了红色。</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然后右边这个例子是在标准模式下，因为这里的</a:t>
            </a:r>
            <a:r>
              <a:rPr lang="en-US" altLang="zh-CN" sz="1200" b="0" i="0" kern="1200" dirty="0" err="1">
                <a:solidFill>
                  <a:schemeClr val="tx1"/>
                </a:solidFill>
                <a:effectLst/>
                <a:latin typeface="+mn-lt"/>
                <a:ea typeface="+mn-ea"/>
                <a:cs typeface="+mn-cs"/>
              </a:rPr>
              <a:t>css</a:t>
            </a:r>
            <a:r>
              <a:rPr lang="zh-CN" altLang="en-US" sz="1200" b="0" i="0" kern="1200" dirty="0">
                <a:solidFill>
                  <a:schemeClr val="tx1"/>
                </a:solidFill>
                <a:effectLst/>
                <a:latin typeface="+mn-lt"/>
                <a:ea typeface="+mn-ea"/>
                <a:cs typeface="+mn-cs"/>
              </a:rPr>
              <a:t>文档类型不对，所以它不会去解析。</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B21182C-9178-42D6-849D-9690A35A8D59}" type="slidenum">
              <a:rPr lang="zh-CN" altLang="en-US" smtClean="0"/>
              <a:t>2</a:t>
            </a:fld>
            <a:endParaRPr lang="zh-CN" altLang="en-US"/>
          </a:p>
        </p:txBody>
      </p:sp>
    </p:spTree>
    <p:extLst>
      <p:ext uri="{BB962C8B-B14F-4D97-AF65-F5344CB8AC3E}">
        <p14:creationId xmlns:p14="http://schemas.microsoft.com/office/powerpoint/2010/main" val="1433368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然后作者探讨了下几种使</a:t>
            </a:r>
            <a:r>
              <a:rPr lang="en-US" altLang="zh-CN" sz="1200" b="0" i="0" kern="1200" dirty="0">
                <a:solidFill>
                  <a:schemeClr val="tx1"/>
                </a:solidFill>
                <a:effectLst/>
                <a:latin typeface="+mn-lt"/>
                <a:ea typeface="+mn-ea"/>
                <a:cs typeface="+mn-cs"/>
              </a:rPr>
              <a:t>vulnerable</a:t>
            </a:r>
            <a:r>
              <a:rPr lang="zh-CN" altLang="en-US" sz="1200" b="0" i="0" kern="1200" dirty="0">
                <a:solidFill>
                  <a:schemeClr val="tx1"/>
                </a:solidFill>
                <a:effectLst/>
                <a:latin typeface="+mn-lt"/>
                <a:ea typeface="+mn-ea"/>
                <a:cs typeface="+mn-cs"/>
              </a:rPr>
              <a:t>页面被利用的因素。</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第一个就是文档的类型。实验发现在这么多数据集中一共包含</a:t>
            </a:r>
            <a:r>
              <a:rPr lang="en-US" altLang="zh-CN" sz="1200" b="0" i="0" kern="1200" dirty="0">
                <a:solidFill>
                  <a:schemeClr val="tx1"/>
                </a:solidFill>
                <a:effectLst/>
                <a:latin typeface="+mn-lt"/>
                <a:ea typeface="+mn-ea"/>
                <a:cs typeface="+mn-cs"/>
              </a:rPr>
              <a:t>4318</a:t>
            </a:r>
            <a:r>
              <a:rPr lang="zh-CN" altLang="en-US" sz="1200" b="0" i="0" kern="1200" dirty="0">
                <a:solidFill>
                  <a:schemeClr val="tx1"/>
                </a:solidFill>
                <a:effectLst/>
                <a:latin typeface="+mn-lt"/>
                <a:ea typeface="+mn-ea"/>
                <a:cs typeface="+mn-cs"/>
              </a:rPr>
              <a:t>种不同的</a:t>
            </a:r>
            <a:r>
              <a:rPr lang="en-US" altLang="zh-CN" sz="1200" b="0" i="0" kern="1200" dirty="0">
                <a:solidFill>
                  <a:schemeClr val="tx1"/>
                </a:solidFill>
                <a:effectLst/>
                <a:latin typeface="+mn-lt"/>
                <a:ea typeface="+mn-ea"/>
                <a:cs typeface="+mn-cs"/>
              </a:rPr>
              <a:t>document type</a:t>
            </a:r>
            <a:r>
              <a:rPr lang="zh-CN" altLang="en-US" sz="1200" b="0" i="0" kern="1200" dirty="0">
                <a:solidFill>
                  <a:schemeClr val="tx1"/>
                </a:solidFill>
                <a:effectLst/>
                <a:latin typeface="+mn-lt"/>
                <a:ea typeface="+mn-ea"/>
                <a:cs typeface="+mn-cs"/>
              </a:rPr>
              <a:t>，它们与标准的现代文档类型相比，可能会存在拼写错误</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从</a:t>
            </a:r>
            <a:r>
              <a:rPr lang="en-US" altLang="zh-CN" sz="1200" b="0" i="0" kern="1200" dirty="0">
                <a:solidFill>
                  <a:schemeClr val="tx1"/>
                </a:solidFill>
                <a:effectLst/>
                <a:latin typeface="+mn-lt"/>
                <a:ea typeface="+mn-ea"/>
                <a:cs typeface="+mn-cs"/>
              </a:rPr>
              <a:t>Table3</a:t>
            </a:r>
            <a:r>
              <a:rPr lang="zh-CN" altLang="en-US" sz="1200" b="0" i="0" kern="1200" dirty="0">
                <a:solidFill>
                  <a:schemeClr val="tx1"/>
                </a:solidFill>
                <a:effectLst/>
                <a:latin typeface="+mn-lt"/>
                <a:ea typeface="+mn-ea"/>
                <a:cs typeface="+mn-cs"/>
              </a:rPr>
              <a:t>可以看出，对于每种来浏览器来说，虽然数据有细微的出入，但都会有大约三分之一的文档类型会导致浏览器以怪异模式解析本地页面。</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Table 4</a:t>
            </a:r>
            <a:r>
              <a:rPr lang="zh-CN" altLang="en-US" sz="1200" b="0" i="0" kern="1200" dirty="0">
                <a:solidFill>
                  <a:schemeClr val="tx1"/>
                </a:solidFill>
                <a:effectLst/>
                <a:latin typeface="+mn-lt"/>
                <a:ea typeface="+mn-ea"/>
                <a:cs typeface="+mn-cs"/>
              </a:rPr>
              <a:t>显示了会使所有浏览器都进入怪异模式的最常用的文档类型，它们都是一些老旧的</a:t>
            </a:r>
            <a:r>
              <a:rPr lang="en-US" altLang="zh-CN" sz="1200" b="0" i="0" kern="1200" dirty="0">
                <a:solidFill>
                  <a:schemeClr val="tx1"/>
                </a:solidFill>
                <a:effectLst/>
                <a:latin typeface="+mn-lt"/>
                <a:ea typeface="+mn-ea"/>
                <a:cs typeface="+mn-cs"/>
              </a:rPr>
              <a:t>doctype </a:t>
            </a:r>
            <a:r>
              <a:rPr lang="zh-CN" altLang="en-US" sz="1200" b="0" i="0" kern="1200" dirty="0">
                <a:solidFill>
                  <a:schemeClr val="tx1"/>
                </a:solidFill>
                <a:effectLst/>
                <a:latin typeface="+mn-lt"/>
                <a:ea typeface="+mn-ea"/>
                <a:cs typeface="+mn-cs"/>
              </a:rPr>
              <a:t>，还包括了根本没有使用文档声明的页面</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B21182C-9178-42D6-849D-9690A35A8D59}" type="slidenum">
              <a:rPr lang="zh-CN" altLang="en-US" smtClean="0"/>
              <a:t>20</a:t>
            </a:fld>
            <a:endParaRPr lang="zh-CN" altLang="en-US"/>
          </a:p>
        </p:txBody>
      </p:sp>
    </p:spTree>
    <p:extLst>
      <p:ext uri="{BB962C8B-B14F-4D97-AF65-F5344CB8AC3E}">
        <p14:creationId xmlns:p14="http://schemas.microsoft.com/office/powerpoint/2010/main" val="40825977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第二个研究是针对</a:t>
            </a:r>
            <a:r>
              <a:rPr lang="en-US" altLang="zh-CN" dirty="0"/>
              <a:t>IE</a:t>
            </a:r>
            <a:r>
              <a:rPr lang="zh-CN" altLang="en-US" dirty="0"/>
              <a:t>浏览器的，</a:t>
            </a:r>
            <a:r>
              <a:rPr lang="en-US" altLang="zh-CN" sz="1200" b="0" i="0" kern="1200" dirty="0">
                <a:solidFill>
                  <a:schemeClr val="tx1"/>
                </a:solidFill>
                <a:effectLst/>
                <a:latin typeface="+mn-lt"/>
                <a:ea typeface="+mn-ea"/>
                <a:cs typeface="+mn-cs"/>
              </a:rPr>
              <a:t>IE</a:t>
            </a:r>
            <a:r>
              <a:rPr lang="zh-CN" altLang="en-US" sz="1200" b="0" i="0" kern="1200" dirty="0">
                <a:solidFill>
                  <a:schemeClr val="tx1"/>
                </a:solidFill>
                <a:effectLst/>
                <a:latin typeface="+mn-lt"/>
                <a:ea typeface="+mn-ea"/>
                <a:cs typeface="+mn-cs"/>
              </a:rPr>
              <a:t>浏览器允许</a:t>
            </a:r>
            <a:r>
              <a:rPr lang="en-US" altLang="zh-CN" sz="1200" b="0" i="0" kern="1200" dirty="0">
                <a:solidFill>
                  <a:schemeClr val="tx1"/>
                </a:solidFill>
                <a:effectLst/>
                <a:latin typeface="+mn-lt"/>
                <a:ea typeface="+mn-ea"/>
                <a:cs typeface="+mn-cs"/>
              </a:rPr>
              <a:t>frame</a:t>
            </a:r>
            <a:r>
              <a:rPr lang="zh-CN" altLang="en-US" sz="1200" b="0" i="0" kern="1200" dirty="0">
                <a:solidFill>
                  <a:schemeClr val="tx1"/>
                </a:solidFill>
                <a:effectLst/>
                <a:latin typeface="+mn-lt"/>
                <a:ea typeface="+mn-ea"/>
                <a:cs typeface="+mn-cs"/>
              </a:rPr>
              <a:t>中的页面继承父页面的文档类型，如果父页面是</a:t>
            </a:r>
            <a:r>
              <a:rPr lang="en-US" altLang="zh-CN" sz="1200" b="0" i="0" kern="1200" dirty="0">
                <a:solidFill>
                  <a:schemeClr val="tx1"/>
                </a:solidFill>
                <a:effectLst/>
                <a:latin typeface="+mn-lt"/>
                <a:ea typeface="+mn-ea"/>
                <a:cs typeface="+mn-cs"/>
              </a:rPr>
              <a:t>quirks mode</a:t>
            </a:r>
            <a:r>
              <a:rPr lang="zh-CN" altLang="en-US" sz="1200" b="0" i="0" kern="1200" dirty="0">
                <a:solidFill>
                  <a:schemeClr val="tx1"/>
                </a:solidFill>
                <a:effectLst/>
                <a:latin typeface="+mn-lt"/>
                <a:ea typeface="+mn-ea"/>
                <a:cs typeface="+mn-cs"/>
              </a:rPr>
              <a:t>的话，父页面会将子页面的渲染模式强制转换为</a:t>
            </a:r>
            <a:r>
              <a:rPr lang="en-US" altLang="zh-CN" sz="1200" b="0" i="0" kern="1200" dirty="0">
                <a:solidFill>
                  <a:schemeClr val="tx1"/>
                </a:solidFill>
                <a:effectLst/>
                <a:latin typeface="+mn-lt"/>
                <a:ea typeface="+mn-ea"/>
                <a:cs typeface="+mn-cs"/>
              </a:rPr>
              <a:t>quirks mode</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作者在本地创建很多页面，然后将在本地页面中用</a:t>
            </a:r>
            <a:r>
              <a:rPr lang="en-US" altLang="zh-CN" sz="1200" b="0" i="0" kern="1200" dirty="0">
                <a:solidFill>
                  <a:schemeClr val="tx1"/>
                </a:solidFill>
                <a:effectLst/>
                <a:latin typeface="+mn-lt"/>
                <a:ea typeface="+mn-ea"/>
                <a:cs typeface="+mn-cs"/>
              </a:rPr>
              <a:t>frame</a:t>
            </a:r>
            <a:r>
              <a:rPr lang="zh-CN" altLang="en-US" sz="1200" b="0" i="0" kern="1200" dirty="0">
                <a:solidFill>
                  <a:schemeClr val="tx1"/>
                </a:solidFill>
                <a:effectLst/>
                <a:latin typeface="+mn-lt"/>
                <a:ea typeface="+mn-ea"/>
                <a:cs typeface="+mn-cs"/>
              </a:rPr>
              <a:t>的方式加载这些</a:t>
            </a:r>
            <a:r>
              <a:rPr lang="en-US" altLang="zh-CN" sz="1200" b="0" i="0" kern="1200" dirty="0">
                <a:solidFill>
                  <a:schemeClr val="tx1"/>
                </a:solidFill>
                <a:effectLst/>
                <a:latin typeface="+mn-lt"/>
                <a:ea typeface="+mn-ea"/>
                <a:cs typeface="+mn-cs"/>
              </a:rPr>
              <a:t>victim</a:t>
            </a:r>
            <a:r>
              <a:rPr lang="zh-CN" altLang="en-US" sz="1200" b="0" i="0" kern="1200" dirty="0">
                <a:solidFill>
                  <a:schemeClr val="tx1"/>
                </a:solidFill>
                <a:effectLst/>
                <a:latin typeface="+mn-lt"/>
                <a:ea typeface="+mn-ea"/>
                <a:cs typeface="+mn-cs"/>
              </a:rPr>
              <a:t>页面，然后看注入的指令有没有被解析</a:t>
            </a:r>
          </a:p>
          <a:p>
            <a:r>
              <a:rPr lang="zh-CN" altLang="en-US" dirty="0"/>
              <a:t>然后发现有</a:t>
            </a:r>
            <a:r>
              <a:rPr lang="en-US" altLang="zh-CN" dirty="0"/>
              <a:t>14.5</a:t>
            </a:r>
            <a:r>
              <a:rPr lang="zh-CN" altLang="en-US" dirty="0"/>
              <a:t>的</a:t>
            </a:r>
            <a:r>
              <a:rPr lang="en-US" altLang="zh-CN" dirty="0"/>
              <a:t>Vulnerable</a:t>
            </a:r>
            <a:r>
              <a:rPr lang="zh-CN" altLang="en-US" dirty="0"/>
              <a:t>页面在</a:t>
            </a:r>
            <a:r>
              <a:rPr lang="en-US" altLang="zh-CN" dirty="0"/>
              <a:t>IE</a:t>
            </a:r>
            <a:r>
              <a:rPr lang="zh-CN" altLang="en-US" dirty="0"/>
              <a:t>中是可以被利用的，是</a:t>
            </a:r>
            <a:r>
              <a:rPr lang="en-US" altLang="zh-CN" dirty="0"/>
              <a:t>Chrome</a:t>
            </a:r>
            <a:r>
              <a:rPr lang="zh-CN" altLang="en-US" dirty="0"/>
              <a:t>浏览器的</a:t>
            </a:r>
            <a:r>
              <a:rPr lang="en-US" altLang="zh-CN" dirty="0"/>
              <a:t>5</a:t>
            </a:r>
            <a:r>
              <a:rPr lang="zh-CN" altLang="en-US" dirty="0"/>
              <a:t>倍之多。</a:t>
            </a:r>
            <a:endParaRPr lang="en-US" altLang="zh-CN" dirty="0"/>
          </a:p>
          <a:p>
            <a:endParaRPr lang="en-US" altLang="zh-CN" dirty="0"/>
          </a:p>
          <a:p>
            <a:r>
              <a:rPr lang="zh-CN" altLang="en-US" dirty="0"/>
              <a:t>因为</a:t>
            </a:r>
            <a:r>
              <a:rPr lang="en-US" altLang="zh-CN" dirty="0"/>
              <a:t>IE</a:t>
            </a:r>
            <a:r>
              <a:rPr lang="zh-CN" altLang="en-US" dirty="0"/>
              <a:t>浏览器中存在的</a:t>
            </a:r>
            <a:r>
              <a:rPr lang="en-US" altLang="zh-CN" dirty="0"/>
              <a:t>framing</a:t>
            </a:r>
            <a:r>
              <a:rPr lang="zh-CN" altLang="en-US" dirty="0"/>
              <a:t>问题。</a:t>
            </a:r>
            <a:endParaRPr lang="en-US" altLang="zh-CN" dirty="0"/>
          </a:p>
          <a:p>
            <a:r>
              <a:rPr lang="zh-CN" altLang="en-US" dirty="0"/>
              <a:t>作者又探讨了</a:t>
            </a:r>
            <a:r>
              <a:rPr lang="en-US" altLang="zh-CN" dirty="0"/>
              <a:t>Anti-Framing</a:t>
            </a:r>
            <a:r>
              <a:rPr lang="zh-CN" altLang="en-US" dirty="0"/>
              <a:t>技术，与这个技术相关的响应头字段是</a:t>
            </a:r>
            <a:r>
              <a:rPr lang="en-US" altLang="zh-CN" dirty="0"/>
              <a:t>X-Frame-Options</a:t>
            </a:r>
            <a:r>
              <a:rPr lang="zh-CN" altLang="en-US" dirty="0"/>
              <a:t>，他告诉</a:t>
            </a:r>
            <a:r>
              <a:rPr lang="zh-CN" altLang="en-US" sz="1200" b="0" i="0" kern="1200" dirty="0">
                <a:solidFill>
                  <a:schemeClr val="tx1"/>
                </a:solidFill>
                <a:effectLst/>
                <a:latin typeface="+mn-lt"/>
                <a:ea typeface="+mn-ea"/>
                <a:cs typeface="+mn-cs"/>
              </a:rPr>
              <a:t>浏览器是否应该加载一个</a:t>
            </a:r>
            <a:r>
              <a:rPr lang="en-US" altLang="zh-CN" sz="1200" b="0" i="0" kern="1200" dirty="0">
                <a:solidFill>
                  <a:schemeClr val="tx1"/>
                </a:solidFill>
                <a:effectLst/>
                <a:latin typeface="+mn-lt"/>
                <a:ea typeface="+mn-ea"/>
                <a:cs typeface="+mn-cs"/>
              </a:rPr>
              <a:t>iframe</a:t>
            </a:r>
            <a:r>
              <a:rPr lang="zh-CN" altLang="en-US" sz="1200" b="0" i="0" kern="1200" dirty="0">
                <a:solidFill>
                  <a:schemeClr val="tx1"/>
                </a:solidFill>
                <a:effectLst/>
                <a:latin typeface="+mn-lt"/>
                <a:ea typeface="+mn-ea"/>
                <a:cs typeface="+mn-cs"/>
              </a:rPr>
              <a:t>中的页面，为了防止</a:t>
            </a:r>
            <a:r>
              <a:rPr lang="en-US" altLang="zh-CN" sz="1200" b="0" i="0" kern="1200" dirty="0" err="1">
                <a:solidFill>
                  <a:schemeClr val="tx1"/>
                </a:solidFill>
                <a:effectLst/>
                <a:latin typeface="+mn-lt"/>
                <a:ea typeface="+mn-ea"/>
                <a:cs typeface="+mn-cs"/>
              </a:rPr>
              <a:t>rpo</a:t>
            </a:r>
            <a:r>
              <a:rPr lang="zh-CN" altLang="en-US" sz="1200" b="0" i="0" kern="1200" dirty="0">
                <a:solidFill>
                  <a:schemeClr val="tx1"/>
                </a:solidFill>
                <a:effectLst/>
                <a:latin typeface="+mn-lt"/>
                <a:ea typeface="+mn-ea"/>
                <a:cs typeface="+mn-cs"/>
              </a:rPr>
              <a:t>攻击，最好是将这个字段的值设置为</a:t>
            </a:r>
            <a:r>
              <a:rPr lang="en-US" altLang="zh-CN" sz="1200" b="0" i="0" kern="1200" dirty="0">
                <a:solidFill>
                  <a:schemeClr val="tx1"/>
                </a:solidFill>
                <a:effectLst/>
                <a:latin typeface="+mn-lt"/>
                <a:ea typeface="+mn-ea"/>
                <a:cs typeface="+mn-cs"/>
              </a:rPr>
              <a:t>deny</a:t>
            </a:r>
            <a:r>
              <a:rPr lang="zh-CN" altLang="en-US" sz="1200" b="0" i="0" kern="1200" dirty="0">
                <a:solidFill>
                  <a:schemeClr val="tx1"/>
                </a:solidFill>
                <a:effectLst/>
                <a:latin typeface="+mn-lt"/>
                <a:ea typeface="+mn-ea"/>
                <a:cs typeface="+mn-cs"/>
              </a:rPr>
              <a:t>，实验发现，在所有的</a:t>
            </a:r>
            <a:r>
              <a:rPr lang="en-US" altLang="zh-CN" sz="1200" b="0" i="0" kern="1200" dirty="0">
                <a:solidFill>
                  <a:schemeClr val="tx1"/>
                </a:solidFill>
                <a:effectLst/>
                <a:latin typeface="+mn-lt"/>
                <a:ea typeface="+mn-ea"/>
                <a:cs typeface="+mn-cs"/>
              </a:rPr>
              <a:t>vulnerable</a:t>
            </a:r>
            <a:r>
              <a:rPr lang="zh-CN" altLang="en-US" sz="1200" b="0" i="0" kern="1200" dirty="0">
                <a:solidFill>
                  <a:schemeClr val="tx1"/>
                </a:solidFill>
                <a:effectLst/>
                <a:latin typeface="+mn-lt"/>
                <a:ea typeface="+mn-ea"/>
                <a:cs typeface="+mn-cs"/>
              </a:rPr>
              <a:t>的数据集中，来自</a:t>
            </a:r>
            <a:r>
              <a:rPr lang="en-US" altLang="zh-CN" sz="1200" b="0" i="0" kern="1200" dirty="0">
                <a:solidFill>
                  <a:schemeClr val="tx1"/>
                </a:solidFill>
                <a:effectLst/>
                <a:latin typeface="+mn-lt"/>
                <a:ea typeface="+mn-ea"/>
                <a:cs typeface="+mn-cs"/>
              </a:rPr>
              <a:t>391</a:t>
            </a:r>
            <a:r>
              <a:rPr lang="zh-CN" altLang="en-US" sz="1200" b="0" i="0" kern="1200" dirty="0">
                <a:solidFill>
                  <a:schemeClr val="tx1"/>
                </a:solidFill>
                <a:effectLst/>
                <a:latin typeface="+mn-lt"/>
                <a:ea typeface="+mn-ea"/>
                <a:cs typeface="+mn-cs"/>
              </a:rPr>
              <a:t>个站点的</a:t>
            </a:r>
            <a:r>
              <a:rPr lang="en-US" altLang="zh-CN" sz="1200" b="0" i="0" kern="1200" dirty="0">
                <a:solidFill>
                  <a:schemeClr val="tx1"/>
                </a:solidFill>
                <a:effectLst/>
                <a:latin typeface="+mn-lt"/>
                <a:ea typeface="+mn-ea"/>
                <a:cs typeface="+mn-cs"/>
              </a:rPr>
              <a:t>5000</a:t>
            </a:r>
            <a:r>
              <a:rPr lang="zh-CN" altLang="en-US" sz="1200" b="0" i="0" kern="1200" dirty="0">
                <a:solidFill>
                  <a:schemeClr val="tx1"/>
                </a:solidFill>
                <a:effectLst/>
                <a:latin typeface="+mn-lt"/>
                <a:ea typeface="+mn-ea"/>
                <a:cs typeface="+mn-cs"/>
              </a:rPr>
              <a:t>个页面正确使用了这个字段，</a:t>
            </a:r>
            <a:r>
              <a:rPr lang="en-US" altLang="zh-CN" sz="1200" b="0" i="0" kern="1200" dirty="0">
                <a:solidFill>
                  <a:schemeClr val="tx1"/>
                </a:solidFill>
                <a:effectLst/>
                <a:latin typeface="+mn-lt"/>
                <a:ea typeface="+mn-ea"/>
                <a:cs typeface="+mn-cs"/>
              </a:rPr>
              <a:t>34</a:t>
            </a:r>
            <a:r>
              <a:rPr lang="zh-CN" altLang="en-US" sz="1200" b="0" i="0" kern="1200" dirty="0">
                <a:solidFill>
                  <a:schemeClr val="tx1"/>
                </a:solidFill>
                <a:effectLst/>
                <a:latin typeface="+mn-lt"/>
                <a:ea typeface="+mn-ea"/>
                <a:cs typeface="+mn-cs"/>
              </a:rPr>
              <a:t>个站点的一千九百个站点并没有提供正确的值而受到了攻击</a:t>
            </a:r>
            <a:endParaRPr lang="en-US" altLang="zh-CN" dirty="0"/>
          </a:p>
          <a:p>
            <a:endParaRPr lang="en-US" altLang="zh-CN" dirty="0"/>
          </a:p>
          <a:p>
            <a:r>
              <a:rPr lang="zh-CN" altLang="en-US" dirty="0"/>
              <a:t>最后一个影响因素就是</a:t>
            </a:r>
            <a:r>
              <a:rPr lang="en-US" altLang="zh-CN" dirty="0"/>
              <a:t>MIME</a:t>
            </a:r>
            <a:r>
              <a:rPr lang="zh-CN" altLang="en-US" dirty="0"/>
              <a:t>协议，</a:t>
            </a:r>
            <a:endParaRPr lang="en-US" altLang="zh-CN" dirty="0"/>
          </a:p>
          <a:p>
            <a:endParaRPr lang="en-US" altLang="zh-CN" dirty="0"/>
          </a:p>
          <a:p>
            <a:r>
              <a:rPr lang="zh-CN" altLang="en-US" sz="1200" b="0" i="0" kern="1200" dirty="0">
                <a:solidFill>
                  <a:schemeClr val="tx1"/>
                </a:solidFill>
                <a:effectLst/>
                <a:latin typeface="+mn-lt"/>
                <a:ea typeface="+mn-ea"/>
                <a:cs typeface="+mn-cs"/>
              </a:rPr>
              <a:t>互联网上的资源有各种类型，通常浏览器会根据响应头的</a:t>
            </a:r>
            <a:r>
              <a:rPr lang="en-US" altLang="zh-CN" sz="1200" b="0" i="0" kern="1200" dirty="0">
                <a:solidFill>
                  <a:schemeClr val="tx1"/>
                </a:solidFill>
                <a:effectLst/>
                <a:latin typeface="+mn-lt"/>
                <a:ea typeface="+mn-ea"/>
                <a:cs typeface="+mn-cs"/>
              </a:rPr>
              <a:t>Content-Type</a:t>
            </a:r>
            <a:r>
              <a:rPr lang="zh-CN" altLang="en-US" sz="1200" b="0" i="0" kern="1200" dirty="0">
                <a:solidFill>
                  <a:schemeClr val="tx1"/>
                </a:solidFill>
                <a:effectLst/>
                <a:latin typeface="+mn-lt"/>
                <a:ea typeface="+mn-ea"/>
                <a:cs typeface="+mn-cs"/>
              </a:rPr>
              <a:t>字段来分辨它们的类型，比如在实验中，如果服务器返回的</a:t>
            </a:r>
            <a:r>
              <a:rPr lang="en-US" altLang="zh-CN" sz="1200" b="0" i="0" kern="1200" dirty="0">
                <a:solidFill>
                  <a:schemeClr val="tx1"/>
                </a:solidFill>
                <a:effectLst/>
                <a:latin typeface="+mn-lt"/>
                <a:ea typeface="+mn-ea"/>
                <a:cs typeface="+mn-cs"/>
              </a:rPr>
              <a:t>fake stylesheet</a:t>
            </a:r>
            <a:r>
              <a:rPr lang="zh-CN" altLang="en-US" sz="1200" b="0" i="0" kern="1200" dirty="0">
                <a:solidFill>
                  <a:schemeClr val="tx1"/>
                </a:solidFill>
                <a:effectLst/>
                <a:latin typeface="+mn-lt"/>
                <a:ea typeface="+mn-ea"/>
                <a:cs typeface="+mn-cs"/>
              </a:rPr>
              <a:t>，因为不确定它们的类型是什么，浏览器是用</a:t>
            </a:r>
            <a:r>
              <a:rPr lang="en-US" altLang="zh-CN" sz="1200" b="0" i="0" kern="1200" dirty="0">
                <a:solidFill>
                  <a:schemeClr val="tx1"/>
                </a:solidFill>
                <a:effectLst/>
                <a:latin typeface="+mn-lt"/>
                <a:ea typeface="+mn-ea"/>
                <a:cs typeface="+mn-cs"/>
              </a:rPr>
              <a:t>MIME-sniffing</a:t>
            </a:r>
            <a:r>
              <a:rPr lang="zh-CN" altLang="en-US" sz="1200" b="0" i="0" kern="1200" dirty="0">
                <a:solidFill>
                  <a:schemeClr val="tx1"/>
                </a:solidFill>
                <a:effectLst/>
                <a:latin typeface="+mn-lt"/>
                <a:ea typeface="+mn-ea"/>
                <a:cs typeface="+mn-cs"/>
              </a:rPr>
              <a:t>来猜测该资源的类型为</a:t>
            </a:r>
            <a:r>
              <a:rPr lang="en-US" altLang="zh-CN" sz="1200" b="0" i="0" kern="1200" dirty="0">
                <a:solidFill>
                  <a:schemeClr val="tx1"/>
                </a:solidFill>
                <a:effectLst/>
                <a:latin typeface="+mn-lt"/>
                <a:ea typeface="+mn-ea"/>
                <a:cs typeface="+mn-cs"/>
              </a:rPr>
              <a:t>text/html</a:t>
            </a:r>
            <a:r>
              <a:rPr lang="zh-CN" altLang="en-US" sz="1200" b="0" i="0" kern="1200" dirty="0">
                <a:solidFill>
                  <a:schemeClr val="tx1"/>
                </a:solidFill>
                <a:effectLst/>
                <a:latin typeface="+mn-lt"/>
                <a:ea typeface="+mn-ea"/>
                <a:cs typeface="+mn-cs"/>
              </a:rPr>
              <a:t>，而在怪异模式下，</a:t>
            </a:r>
            <a:r>
              <a:rPr lang="en-US" altLang="zh-CN" sz="1200" b="0" i="0" kern="1200" dirty="0">
                <a:solidFill>
                  <a:schemeClr val="tx1"/>
                </a:solidFill>
                <a:effectLst/>
                <a:latin typeface="+mn-lt"/>
                <a:ea typeface="+mn-ea"/>
                <a:cs typeface="+mn-cs"/>
              </a:rPr>
              <a:t>text/html</a:t>
            </a:r>
            <a:r>
              <a:rPr lang="zh-CN" altLang="en-US" sz="1200" b="0" i="0" kern="1200" dirty="0">
                <a:solidFill>
                  <a:schemeClr val="tx1"/>
                </a:solidFill>
                <a:effectLst/>
                <a:latin typeface="+mn-lt"/>
                <a:ea typeface="+mn-ea"/>
                <a:cs typeface="+mn-cs"/>
              </a:rPr>
              <a:t>类型的文档中包含的样式指令也会被解析</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但如果将这个字段设置为</a:t>
            </a:r>
            <a:r>
              <a:rPr lang="en-US" altLang="zh-CN" sz="1200" b="0" i="0" kern="1200" dirty="0" err="1">
                <a:solidFill>
                  <a:schemeClr val="tx1"/>
                </a:solidFill>
                <a:effectLst/>
                <a:latin typeface="+mn-lt"/>
                <a:ea typeface="+mn-ea"/>
                <a:cs typeface="+mn-cs"/>
              </a:rPr>
              <a:t>nosniff</a:t>
            </a:r>
            <a:r>
              <a:rPr lang="zh-CN" altLang="en-US" sz="1200" b="0" i="0" kern="1200">
                <a:solidFill>
                  <a:schemeClr val="tx1"/>
                </a:solidFill>
                <a:effectLst/>
                <a:latin typeface="+mn-lt"/>
                <a:ea typeface="+mn-ea"/>
                <a:cs typeface="+mn-cs"/>
              </a:rPr>
              <a:t>，浏览器就</a:t>
            </a:r>
            <a:r>
              <a:rPr lang="zh-CN" altLang="en-US" sz="1200" b="0" i="0" kern="1200" dirty="0">
                <a:solidFill>
                  <a:schemeClr val="tx1"/>
                </a:solidFill>
                <a:effectLst/>
                <a:latin typeface="+mn-lt"/>
                <a:ea typeface="+mn-ea"/>
                <a:cs typeface="+mn-cs"/>
              </a:rPr>
              <a:t>不会这么做。</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实验发现在选出来的</a:t>
            </a:r>
            <a:r>
              <a:rPr lang="en-US" altLang="zh-CN" sz="1200" b="0" i="0" kern="1200" dirty="0">
                <a:solidFill>
                  <a:schemeClr val="tx1"/>
                </a:solidFill>
                <a:effectLst/>
                <a:latin typeface="+mn-lt"/>
                <a:ea typeface="+mn-ea"/>
                <a:cs typeface="+mn-cs"/>
              </a:rPr>
              <a:t>vulnerable</a:t>
            </a:r>
            <a:r>
              <a:rPr lang="zh-CN" altLang="en-US" sz="1200" b="0" i="0" kern="1200" dirty="0">
                <a:solidFill>
                  <a:schemeClr val="tx1"/>
                </a:solidFill>
                <a:effectLst/>
                <a:latin typeface="+mn-lt"/>
                <a:ea typeface="+mn-ea"/>
                <a:cs typeface="+mn-cs"/>
              </a:rPr>
              <a:t>页面中，</a:t>
            </a:r>
            <a:r>
              <a:rPr lang="en-US" altLang="zh-CN" sz="1200" b="0" i="0" kern="1200" dirty="0">
                <a:solidFill>
                  <a:schemeClr val="tx1"/>
                </a:solidFill>
                <a:effectLst/>
                <a:latin typeface="+mn-lt"/>
                <a:ea typeface="+mn-ea"/>
                <a:cs typeface="+mn-cs"/>
              </a:rPr>
              <a:t>232</a:t>
            </a:r>
            <a:r>
              <a:rPr lang="zh-CN" altLang="en-US" sz="1200" b="0" i="0" kern="1200" dirty="0">
                <a:solidFill>
                  <a:schemeClr val="tx1"/>
                </a:solidFill>
                <a:effectLst/>
                <a:latin typeface="+mn-lt"/>
                <a:ea typeface="+mn-ea"/>
                <a:cs typeface="+mn-cs"/>
              </a:rPr>
              <a:t>个站点的将近</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万个页面正确的使用了这个字段，</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个站点中的</a:t>
            </a:r>
            <a:r>
              <a:rPr lang="en-US" altLang="zh-CN" sz="1200" b="0" i="0" kern="1200" dirty="0">
                <a:solidFill>
                  <a:schemeClr val="tx1"/>
                </a:solidFill>
                <a:effectLst/>
                <a:latin typeface="+mn-lt"/>
                <a:ea typeface="+mn-ea"/>
                <a:cs typeface="+mn-cs"/>
              </a:rPr>
              <a:t>23</a:t>
            </a:r>
            <a:r>
              <a:rPr lang="zh-CN" altLang="en-US" sz="1200" b="0" i="0" kern="1200" dirty="0">
                <a:solidFill>
                  <a:schemeClr val="tx1"/>
                </a:solidFill>
                <a:effectLst/>
                <a:latin typeface="+mn-lt"/>
                <a:ea typeface="+mn-ea"/>
                <a:cs typeface="+mn-cs"/>
              </a:rPr>
              <a:t>个页面在</a:t>
            </a:r>
            <a:r>
              <a:rPr lang="en-US" altLang="zh-CN" sz="1200" b="0" i="0" kern="1200" dirty="0">
                <a:solidFill>
                  <a:schemeClr val="tx1"/>
                </a:solidFill>
                <a:effectLst/>
                <a:latin typeface="+mn-lt"/>
                <a:ea typeface="+mn-ea"/>
                <a:cs typeface="+mn-cs"/>
              </a:rPr>
              <a:t>chrome</a:t>
            </a:r>
            <a:r>
              <a:rPr lang="zh-CN" altLang="en-US" sz="1200" b="0" i="0" kern="1200" dirty="0">
                <a:solidFill>
                  <a:schemeClr val="tx1"/>
                </a:solidFill>
                <a:effectLst/>
                <a:latin typeface="+mn-lt"/>
                <a:ea typeface="+mn-ea"/>
                <a:cs typeface="+mn-cs"/>
              </a:rPr>
              <a:t>浏览器中是可以被利用的，但是在</a:t>
            </a:r>
            <a:r>
              <a:rPr lang="en-US" altLang="zh-CN" sz="1200" b="0" i="0" kern="1200" dirty="0">
                <a:solidFill>
                  <a:schemeClr val="tx1"/>
                </a:solidFill>
                <a:effectLst/>
                <a:latin typeface="+mn-lt"/>
                <a:ea typeface="+mn-ea"/>
                <a:cs typeface="+mn-cs"/>
              </a:rPr>
              <a:t>IE</a:t>
            </a:r>
            <a:r>
              <a:rPr lang="zh-CN" altLang="en-US" sz="1200" b="0" i="0" kern="1200" dirty="0">
                <a:solidFill>
                  <a:schemeClr val="tx1"/>
                </a:solidFill>
                <a:effectLst/>
                <a:latin typeface="+mn-lt"/>
                <a:ea typeface="+mn-ea"/>
                <a:cs typeface="+mn-cs"/>
              </a:rPr>
              <a:t>浏览器中不行，原因是因为</a:t>
            </a:r>
            <a:r>
              <a:rPr lang="en-US" altLang="zh-CN" sz="1200" b="0" i="0" kern="1200" dirty="0">
                <a:solidFill>
                  <a:schemeClr val="tx1"/>
                </a:solidFill>
                <a:effectLst/>
                <a:latin typeface="+mn-lt"/>
                <a:ea typeface="+mn-ea"/>
                <a:cs typeface="+mn-cs"/>
              </a:rPr>
              <a:t>chrome</a:t>
            </a:r>
            <a:r>
              <a:rPr lang="zh-CN" altLang="en-US" sz="1200" b="0" i="0" kern="1200" dirty="0">
                <a:solidFill>
                  <a:schemeClr val="tx1"/>
                </a:solidFill>
                <a:effectLst/>
                <a:latin typeface="+mn-lt"/>
                <a:ea typeface="+mn-ea"/>
                <a:cs typeface="+mn-cs"/>
              </a:rPr>
              <a:t>浏览器没有遵守这个协议。</a:t>
            </a:r>
          </a:p>
          <a:p>
            <a:endParaRPr lang="zh-CN" altLang="en-US" dirty="0"/>
          </a:p>
        </p:txBody>
      </p:sp>
      <p:sp>
        <p:nvSpPr>
          <p:cNvPr id="4" name="灯片编号占位符 3"/>
          <p:cNvSpPr>
            <a:spLocks noGrp="1"/>
          </p:cNvSpPr>
          <p:nvPr>
            <p:ph type="sldNum" sz="quarter" idx="5"/>
          </p:nvPr>
        </p:nvSpPr>
        <p:spPr/>
        <p:txBody>
          <a:bodyPr/>
          <a:lstStyle/>
          <a:p>
            <a:fld id="{2B21182C-9178-42D6-849D-9690A35A8D59}" type="slidenum">
              <a:rPr lang="zh-CN" altLang="en-US" smtClean="0"/>
              <a:t>21</a:t>
            </a:fld>
            <a:endParaRPr lang="zh-CN" altLang="en-US"/>
          </a:p>
        </p:txBody>
      </p:sp>
    </p:spTree>
    <p:extLst>
      <p:ext uri="{BB962C8B-B14F-4D97-AF65-F5344CB8AC3E}">
        <p14:creationId xmlns:p14="http://schemas.microsoft.com/office/powerpoint/2010/main" val="18644448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在分析统计数据集中可以被成功利用的页面时可以发现很多页面都是属于一些知名的</a:t>
            </a:r>
            <a:r>
              <a:rPr lang="en-US" altLang="zh-CN" sz="1200" b="0" i="0" kern="1200" dirty="0" err="1">
                <a:solidFill>
                  <a:schemeClr val="tx1"/>
                </a:solidFill>
                <a:effectLst/>
                <a:latin typeface="+mn-lt"/>
                <a:ea typeface="+mn-ea"/>
                <a:cs typeface="+mn-cs"/>
              </a:rPr>
              <a:t>CMSes</a:t>
            </a:r>
            <a:r>
              <a:rPr lang="zh-CN" altLang="en-US" sz="1200" b="0" i="0" kern="1200" dirty="0">
                <a:solidFill>
                  <a:schemeClr val="tx1"/>
                </a:solidFill>
                <a:effectLst/>
                <a:latin typeface="+mn-lt"/>
                <a:ea typeface="+mn-ea"/>
                <a:cs typeface="+mn-cs"/>
              </a:rPr>
              <a:t>，而这些</a:t>
            </a:r>
            <a:r>
              <a:rPr lang="en-US" altLang="zh-CN" sz="1200" b="0" i="0" kern="1200" dirty="0">
                <a:solidFill>
                  <a:schemeClr val="tx1"/>
                </a:solidFill>
                <a:effectLst/>
                <a:latin typeface="+mn-lt"/>
                <a:ea typeface="+mn-ea"/>
                <a:cs typeface="+mn-cs"/>
              </a:rPr>
              <a:t>CMS</a:t>
            </a:r>
            <a:r>
              <a:rPr lang="zh-CN" altLang="en-US" sz="1200" b="0" i="0" kern="1200" dirty="0">
                <a:solidFill>
                  <a:schemeClr val="tx1"/>
                </a:solidFill>
                <a:effectLst/>
                <a:latin typeface="+mn-lt"/>
                <a:ea typeface="+mn-ea"/>
                <a:cs typeface="+mn-cs"/>
              </a:rPr>
              <a:t>应用程序通常会被安装在很多个站点上。</a:t>
            </a:r>
          </a:p>
          <a:p>
            <a:r>
              <a:rPr lang="zh-CN" altLang="en-US" sz="1200" b="0" i="0" kern="1200" dirty="0">
                <a:solidFill>
                  <a:schemeClr val="tx1"/>
                </a:solidFill>
                <a:effectLst/>
                <a:latin typeface="+mn-lt"/>
                <a:ea typeface="+mn-ea"/>
                <a:cs typeface="+mn-cs"/>
              </a:rPr>
              <a:t>为了识别这些页面是来自什么</a:t>
            </a:r>
            <a:r>
              <a:rPr lang="en-US" altLang="zh-CN" sz="1200" b="0" i="0" kern="1200" dirty="0">
                <a:solidFill>
                  <a:schemeClr val="tx1"/>
                </a:solidFill>
                <a:effectLst/>
                <a:latin typeface="+mn-lt"/>
                <a:ea typeface="+mn-ea"/>
                <a:cs typeface="+mn-cs"/>
              </a:rPr>
              <a:t>CMS</a:t>
            </a:r>
            <a:r>
              <a:rPr lang="zh-CN" altLang="en-US" sz="1200" b="0" i="0" kern="1200" dirty="0">
                <a:solidFill>
                  <a:schemeClr val="tx1"/>
                </a:solidFill>
                <a:effectLst/>
                <a:latin typeface="+mn-lt"/>
                <a:ea typeface="+mn-ea"/>
                <a:cs typeface="+mn-cs"/>
              </a:rPr>
              <a:t>，作者用</a:t>
            </a:r>
            <a:r>
              <a:rPr lang="en-US" altLang="zh-CN" sz="1200" b="0" i="0" kern="1200" dirty="0" err="1">
                <a:solidFill>
                  <a:schemeClr val="tx1"/>
                </a:solidFill>
                <a:effectLst/>
                <a:latin typeface="+mn-lt"/>
                <a:ea typeface="+mn-ea"/>
                <a:cs typeface="+mn-cs"/>
              </a:rPr>
              <a:t>Wappalyzer</a:t>
            </a:r>
            <a:r>
              <a:rPr lang="zh-CN" altLang="en-US" sz="1200" b="0" i="0" kern="1200" dirty="0">
                <a:solidFill>
                  <a:schemeClr val="tx1"/>
                </a:solidFill>
                <a:effectLst/>
                <a:latin typeface="+mn-lt"/>
                <a:ea typeface="+mn-ea"/>
                <a:cs typeface="+mn-cs"/>
              </a:rPr>
              <a:t>访问了所有可以被攻击利用的页面。最后作者在</a:t>
            </a:r>
            <a:r>
              <a:rPr lang="en-US" altLang="zh-CN" sz="1200" b="0" i="0" kern="1200" dirty="0">
                <a:solidFill>
                  <a:schemeClr val="tx1"/>
                </a:solidFill>
                <a:effectLst/>
                <a:latin typeface="+mn-lt"/>
                <a:ea typeface="+mn-ea"/>
                <a:cs typeface="+mn-cs"/>
              </a:rPr>
              <a:t>1589</a:t>
            </a:r>
            <a:r>
              <a:rPr lang="zh-CN" altLang="en-US" sz="1200" b="0" i="0" kern="1200" dirty="0">
                <a:solidFill>
                  <a:schemeClr val="tx1"/>
                </a:solidFill>
                <a:effectLst/>
                <a:latin typeface="+mn-lt"/>
                <a:ea typeface="+mn-ea"/>
                <a:cs typeface="+mn-cs"/>
              </a:rPr>
              <a:t>个站点的</a:t>
            </a:r>
            <a:r>
              <a:rPr lang="en-US" altLang="zh-CN" sz="1200" b="0" i="0" kern="1200" dirty="0">
                <a:solidFill>
                  <a:schemeClr val="tx1"/>
                </a:solidFill>
                <a:effectLst/>
                <a:latin typeface="+mn-lt"/>
                <a:ea typeface="+mn-ea"/>
                <a:cs typeface="+mn-cs"/>
              </a:rPr>
              <a:t>41288</a:t>
            </a:r>
            <a:r>
              <a:rPr lang="zh-CN" altLang="en-US" sz="1200" b="0" i="0" kern="1200" dirty="0">
                <a:solidFill>
                  <a:schemeClr val="tx1"/>
                </a:solidFill>
                <a:effectLst/>
                <a:latin typeface="+mn-lt"/>
                <a:ea typeface="+mn-ea"/>
                <a:cs typeface="+mn-cs"/>
              </a:rPr>
              <a:t>页面中发现了</a:t>
            </a:r>
            <a:r>
              <a:rPr lang="en-US" altLang="zh-CN" sz="1200" b="0" i="0" kern="1200" dirty="0">
                <a:solidFill>
                  <a:schemeClr val="tx1"/>
                </a:solidFill>
                <a:effectLst/>
                <a:latin typeface="+mn-lt"/>
                <a:ea typeface="+mn-ea"/>
                <a:cs typeface="+mn-cs"/>
              </a:rPr>
              <a:t>23</a:t>
            </a:r>
            <a:r>
              <a:rPr lang="zh-CN" altLang="en-US" sz="1200" b="0" i="0" kern="1200" dirty="0">
                <a:solidFill>
                  <a:schemeClr val="tx1"/>
                </a:solidFill>
                <a:effectLst/>
                <a:latin typeface="+mn-lt"/>
                <a:ea typeface="+mn-ea"/>
                <a:cs typeface="+mn-cs"/>
              </a:rPr>
              <a:t>种不同的</a:t>
            </a:r>
            <a:r>
              <a:rPr lang="en-US" altLang="zh-CN" sz="1200" b="0" i="0" kern="1200" dirty="0">
                <a:solidFill>
                  <a:schemeClr val="tx1"/>
                </a:solidFill>
                <a:effectLst/>
                <a:latin typeface="+mn-lt"/>
                <a:ea typeface="+mn-ea"/>
                <a:cs typeface="+mn-cs"/>
              </a:rPr>
              <a:t>CMS</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但是这些</a:t>
            </a:r>
            <a:r>
              <a:rPr lang="en-US" altLang="zh-CN" sz="1200" b="0" i="0" kern="1200" dirty="0">
                <a:solidFill>
                  <a:schemeClr val="tx1"/>
                </a:solidFill>
                <a:effectLst/>
                <a:latin typeface="+mn-lt"/>
                <a:ea typeface="+mn-ea"/>
                <a:cs typeface="+mn-cs"/>
              </a:rPr>
              <a:t>RPO</a:t>
            </a:r>
            <a:r>
              <a:rPr lang="zh-CN" altLang="en-US" sz="1200" b="0" i="0" kern="1200" dirty="0">
                <a:solidFill>
                  <a:schemeClr val="tx1"/>
                </a:solidFill>
                <a:effectLst/>
                <a:latin typeface="+mn-lt"/>
                <a:ea typeface="+mn-ea"/>
                <a:cs typeface="+mn-cs"/>
              </a:rPr>
              <a:t>攻击点弱点的成因是否来自</a:t>
            </a:r>
            <a:r>
              <a:rPr lang="en-US" altLang="zh-CN" sz="1200" b="0" i="0" kern="1200" dirty="0">
                <a:solidFill>
                  <a:schemeClr val="tx1"/>
                </a:solidFill>
                <a:effectLst/>
                <a:latin typeface="+mn-lt"/>
                <a:ea typeface="+mn-ea"/>
                <a:cs typeface="+mn-cs"/>
              </a:rPr>
              <a:t>CMS</a:t>
            </a:r>
            <a:r>
              <a:rPr lang="zh-CN" altLang="en-US" sz="1200" b="0" i="0" kern="1200" dirty="0">
                <a:solidFill>
                  <a:schemeClr val="tx1"/>
                </a:solidFill>
                <a:effectLst/>
                <a:latin typeface="+mn-lt"/>
                <a:ea typeface="+mn-ea"/>
                <a:cs typeface="+mn-cs"/>
              </a:rPr>
              <a:t>本身还无法确定，所以作者通过安装这些</a:t>
            </a:r>
            <a:r>
              <a:rPr lang="en-US" altLang="zh-CN" sz="1200" b="0" i="0" kern="1200" dirty="0">
                <a:solidFill>
                  <a:schemeClr val="tx1"/>
                </a:solidFill>
                <a:effectLst/>
                <a:latin typeface="+mn-lt"/>
                <a:ea typeface="+mn-ea"/>
                <a:cs typeface="+mn-cs"/>
              </a:rPr>
              <a:t>CMS</a:t>
            </a:r>
            <a:r>
              <a:rPr lang="zh-CN" altLang="en-US" sz="1200" b="0" i="0" kern="1200" dirty="0">
                <a:solidFill>
                  <a:schemeClr val="tx1"/>
                </a:solidFill>
                <a:effectLst/>
                <a:latin typeface="+mn-lt"/>
                <a:ea typeface="+mn-ea"/>
                <a:cs typeface="+mn-cs"/>
              </a:rPr>
              <a:t>的最新版本（或是一些</a:t>
            </a:r>
            <a:r>
              <a:rPr lang="en-US" altLang="zh-CN" sz="1200" b="0" i="0" kern="1200" dirty="0">
                <a:solidFill>
                  <a:schemeClr val="tx1"/>
                </a:solidFill>
                <a:effectLst/>
                <a:latin typeface="+mn-lt"/>
                <a:ea typeface="+mn-ea"/>
                <a:cs typeface="+mn-cs"/>
              </a:rPr>
              <a:t>online demo</a:t>
            </a:r>
            <a:r>
              <a:rPr lang="zh-CN" altLang="en-US" sz="1200" b="0" i="0" kern="1200" dirty="0">
                <a:solidFill>
                  <a:schemeClr val="tx1"/>
                </a:solidFill>
                <a:effectLst/>
                <a:latin typeface="+mn-lt"/>
                <a:ea typeface="+mn-ea"/>
                <a:cs typeface="+mn-cs"/>
              </a:rPr>
              <a:t>）来调查这些漏洞原因是否来自于</a:t>
            </a:r>
            <a:r>
              <a:rPr lang="en-US" altLang="zh-CN" sz="1200" b="0" i="0" kern="1200" dirty="0">
                <a:solidFill>
                  <a:schemeClr val="tx1"/>
                </a:solidFill>
                <a:effectLst/>
                <a:latin typeface="+mn-lt"/>
                <a:ea typeface="+mn-ea"/>
                <a:cs typeface="+mn-cs"/>
              </a:rPr>
              <a:t>CMS</a:t>
            </a:r>
            <a:r>
              <a:rPr lang="zh-CN" altLang="en-US" sz="1200" b="0" i="0" kern="1200" dirty="0">
                <a:solidFill>
                  <a:schemeClr val="tx1"/>
                </a:solidFill>
                <a:effectLst/>
                <a:latin typeface="+mn-lt"/>
                <a:ea typeface="+mn-ea"/>
                <a:cs typeface="+mn-cs"/>
              </a:rPr>
              <a:t>本身。他的方法就是测试已经发现的可利用路径是否在</a:t>
            </a:r>
            <a:r>
              <a:rPr lang="en-US" altLang="zh-CN" sz="1200" b="0" i="0" kern="1200" dirty="0">
                <a:solidFill>
                  <a:schemeClr val="tx1"/>
                </a:solidFill>
                <a:effectLst/>
                <a:latin typeface="+mn-lt"/>
                <a:ea typeface="+mn-ea"/>
                <a:cs typeface="+mn-cs"/>
              </a:rPr>
              <a:t>CMS</a:t>
            </a:r>
            <a:r>
              <a:rPr lang="zh-CN" altLang="en-US" sz="1200" b="0" i="0" kern="1200" dirty="0">
                <a:solidFill>
                  <a:schemeClr val="tx1"/>
                </a:solidFill>
                <a:effectLst/>
                <a:latin typeface="+mn-lt"/>
                <a:ea typeface="+mn-ea"/>
                <a:cs typeface="+mn-cs"/>
              </a:rPr>
              <a:t>中也是可用的。经过分析，最后发现在</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CMS</a:t>
            </a:r>
            <a:r>
              <a:rPr lang="zh-CN" altLang="en-US" sz="1200" b="0" i="0" kern="1200" dirty="0">
                <a:solidFill>
                  <a:schemeClr val="tx1"/>
                </a:solidFill>
                <a:effectLst/>
                <a:latin typeface="+mn-lt"/>
                <a:ea typeface="+mn-ea"/>
                <a:cs typeface="+mn-cs"/>
              </a:rPr>
              <a:t>（最新版本）中是可以成功复现攻击的。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除了实验中用到的数据集以外，</a:t>
            </a:r>
            <a:r>
              <a:rPr lang="en-US" altLang="zh-CN" sz="1200" b="0" i="0" kern="1200" dirty="0" err="1">
                <a:solidFill>
                  <a:schemeClr val="tx1"/>
                </a:solidFill>
                <a:effectLst/>
                <a:latin typeface="+mn-lt"/>
                <a:ea typeface="+mn-ea"/>
                <a:cs typeface="+mn-cs"/>
              </a:rPr>
              <a:t>Wappalyzer</a:t>
            </a:r>
            <a:r>
              <a:rPr lang="zh-CN" altLang="en-US" sz="1200" b="0" i="0" kern="1200" dirty="0">
                <a:solidFill>
                  <a:schemeClr val="tx1"/>
                </a:solidFill>
                <a:effectLst/>
                <a:latin typeface="+mn-lt"/>
                <a:ea typeface="+mn-ea"/>
                <a:cs typeface="+mn-cs"/>
              </a:rPr>
              <a:t>还在</a:t>
            </a:r>
            <a:r>
              <a:rPr lang="en-US" altLang="zh-CN" sz="1200" b="0" i="0" kern="1200" dirty="0">
                <a:solidFill>
                  <a:schemeClr val="tx1"/>
                </a:solidFill>
                <a:effectLst/>
                <a:latin typeface="+mn-lt"/>
                <a:ea typeface="+mn-ea"/>
                <a:cs typeface="+mn-cs"/>
              </a:rPr>
              <a:t>Internet</a:t>
            </a:r>
            <a:r>
              <a:rPr lang="zh-CN" altLang="en-US" sz="1200" b="0" i="0" kern="1200" dirty="0">
                <a:solidFill>
                  <a:schemeClr val="tx1"/>
                </a:solidFill>
                <a:effectLst/>
                <a:latin typeface="+mn-lt"/>
                <a:ea typeface="+mn-ea"/>
                <a:cs typeface="+mn-cs"/>
              </a:rPr>
              <a:t>上检测到这些</a:t>
            </a:r>
            <a:r>
              <a:rPr lang="en-US" altLang="zh-CN" sz="1200" b="0" i="0" kern="1200" dirty="0">
                <a:solidFill>
                  <a:schemeClr val="tx1"/>
                </a:solidFill>
                <a:effectLst/>
                <a:latin typeface="+mn-lt"/>
                <a:ea typeface="+mn-ea"/>
                <a:cs typeface="+mn-cs"/>
              </a:rPr>
              <a:t>CMS</a:t>
            </a:r>
            <a:r>
              <a:rPr lang="zh-CN" altLang="en-US" sz="1200" b="0" i="0" kern="1200" dirty="0">
                <a:solidFill>
                  <a:schemeClr val="tx1"/>
                </a:solidFill>
                <a:effectLst/>
                <a:latin typeface="+mn-lt"/>
                <a:ea typeface="+mn-ea"/>
                <a:cs typeface="+mn-cs"/>
              </a:rPr>
              <a:t>有将近</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万</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千次的安装，这表明有更多的站点可能会存在</a:t>
            </a:r>
            <a:r>
              <a:rPr lang="en-US" altLang="zh-CN" sz="1200" b="0" i="0" kern="1200" dirty="0">
                <a:solidFill>
                  <a:schemeClr val="tx1"/>
                </a:solidFill>
                <a:effectLst/>
                <a:latin typeface="+mn-lt"/>
                <a:ea typeface="+mn-ea"/>
                <a:cs typeface="+mn-cs"/>
              </a:rPr>
              <a:t>RPO</a:t>
            </a:r>
            <a:r>
              <a:rPr lang="zh-CN" altLang="en-US" sz="1200" b="0" i="0" kern="1200" dirty="0">
                <a:solidFill>
                  <a:schemeClr val="tx1"/>
                </a:solidFill>
                <a:effectLst/>
                <a:latin typeface="+mn-lt"/>
                <a:ea typeface="+mn-ea"/>
                <a:cs typeface="+mn-cs"/>
              </a:rPr>
              <a:t>漏洞。</a:t>
            </a: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B21182C-9178-42D6-849D-9690A35A8D59}" type="slidenum">
              <a:rPr lang="zh-CN" altLang="en-US" smtClean="0"/>
              <a:t>22</a:t>
            </a:fld>
            <a:endParaRPr lang="zh-CN" altLang="en-US"/>
          </a:p>
        </p:txBody>
      </p:sp>
    </p:spTree>
    <p:extLst>
      <p:ext uri="{BB962C8B-B14F-4D97-AF65-F5344CB8AC3E}">
        <p14:creationId xmlns:p14="http://schemas.microsoft.com/office/powerpoint/2010/main" val="17258124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针对这种攻击方式，作者提出了一些防御手段</a:t>
            </a:r>
            <a:endParaRPr lang="en-US" altLang="zh-CN" dirty="0"/>
          </a:p>
          <a:p>
            <a:r>
              <a:rPr lang="zh-CN" altLang="en-US" dirty="0"/>
              <a:t>最有效的肯定是从根源上解决这个问题，就是不使用相对</a:t>
            </a:r>
            <a:r>
              <a:rPr lang="en-US" altLang="zh-CN" dirty="0"/>
              <a:t>URL</a:t>
            </a:r>
          </a:p>
          <a:p>
            <a:r>
              <a:rPr lang="zh-CN" altLang="en-US" sz="1200" b="0" i="0" kern="1200" dirty="0">
                <a:solidFill>
                  <a:schemeClr val="tx1"/>
                </a:solidFill>
                <a:effectLst/>
                <a:latin typeface="+mn-lt"/>
                <a:ea typeface="+mn-ea"/>
                <a:cs typeface="+mn-cs"/>
              </a:rPr>
              <a:t>在页面中使用</a:t>
            </a:r>
            <a:r>
              <a:rPr lang="en-US" altLang="zh-CN" sz="1200" b="0" i="0" kern="1200" dirty="0">
                <a:solidFill>
                  <a:schemeClr val="tx1"/>
                </a:solidFill>
                <a:effectLst/>
                <a:latin typeface="+mn-lt"/>
                <a:ea typeface="+mn-ea"/>
                <a:cs typeface="+mn-cs"/>
              </a:rPr>
              <a:t>&lt;base&gt;</a:t>
            </a:r>
            <a:r>
              <a:rPr lang="zh-CN" altLang="en-US" sz="1200" b="0" i="0" kern="1200" dirty="0">
                <a:solidFill>
                  <a:schemeClr val="tx1"/>
                </a:solidFill>
                <a:effectLst/>
                <a:latin typeface="+mn-lt"/>
                <a:ea typeface="+mn-ea"/>
                <a:cs typeface="+mn-cs"/>
              </a:rPr>
              <a:t>标签，浏览器将使用其中提供的</a:t>
            </a:r>
            <a:r>
              <a:rPr lang="en-US" altLang="zh-CN" sz="1200" b="0" i="0" kern="1200" dirty="0">
                <a:solidFill>
                  <a:schemeClr val="tx1"/>
                </a:solidFill>
                <a:effectLst/>
                <a:latin typeface="+mn-lt"/>
                <a:ea typeface="+mn-ea"/>
                <a:cs typeface="+mn-cs"/>
              </a:rPr>
              <a:t>URL</a:t>
            </a:r>
            <a:r>
              <a:rPr lang="zh-CN" altLang="en-US" sz="1200" b="0" i="0" kern="1200" dirty="0">
                <a:solidFill>
                  <a:schemeClr val="tx1"/>
                </a:solidFill>
                <a:effectLst/>
                <a:latin typeface="+mn-lt"/>
                <a:ea typeface="+mn-ea"/>
                <a:cs typeface="+mn-cs"/>
              </a:rPr>
              <a:t>来扩展相对路径，而不是通过解析当前文档的</a:t>
            </a:r>
            <a:r>
              <a:rPr lang="en-US" altLang="zh-CN" sz="1200" b="0" i="0" kern="1200" dirty="0">
                <a:solidFill>
                  <a:schemeClr val="tx1"/>
                </a:solidFill>
                <a:effectLst/>
                <a:latin typeface="+mn-lt"/>
                <a:ea typeface="+mn-ea"/>
                <a:cs typeface="+mn-cs"/>
              </a:rPr>
              <a:t>URL</a:t>
            </a:r>
            <a:r>
              <a:rPr lang="zh-CN" altLang="en-US" sz="1200" b="0" i="0" kern="1200" dirty="0">
                <a:solidFill>
                  <a:schemeClr val="tx1"/>
                </a:solidFill>
                <a:effectLst/>
                <a:latin typeface="+mn-lt"/>
                <a:ea typeface="+mn-ea"/>
                <a:cs typeface="+mn-cs"/>
              </a:rPr>
              <a:t>来扩展相对路径；</a:t>
            </a:r>
            <a:endParaRPr lang="en-US" altLang="zh-CN" sz="1200" b="0" i="0" kern="1200" dirty="0">
              <a:solidFill>
                <a:schemeClr val="tx1"/>
              </a:solidFill>
              <a:effectLst/>
              <a:latin typeface="+mn-lt"/>
              <a:ea typeface="+mn-ea"/>
              <a:cs typeface="+mn-cs"/>
            </a:endParaRPr>
          </a:p>
          <a:p>
            <a:endParaRPr lang="en-US" altLang="zh-CN" dirty="0"/>
          </a:p>
          <a:p>
            <a:r>
              <a:rPr lang="en-US" altLang="zh-CN" sz="1200" b="0" i="0" kern="1200" dirty="0">
                <a:solidFill>
                  <a:schemeClr val="tx1"/>
                </a:solidFill>
                <a:effectLst/>
                <a:latin typeface="+mn-lt"/>
                <a:ea typeface="+mn-ea"/>
                <a:cs typeface="+mn-cs"/>
              </a:rPr>
              <a:t>Web</a:t>
            </a:r>
            <a:r>
              <a:rPr lang="zh-CN" altLang="en-US" sz="1200" b="0" i="0" kern="1200" dirty="0">
                <a:solidFill>
                  <a:schemeClr val="tx1"/>
                </a:solidFill>
                <a:effectLst/>
                <a:latin typeface="+mn-lt"/>
                <a:ea typeface="+mn-ea"/>
                <a:cs typeface="+mn-cs"/>
              </a:rPr>
              <a:t>开发人员过滤掉任何可以被解释为样式指令的字符串来减少攻击伤害，但这种方法其实不是很好，因为感觉很难完全实现</a:t>
            </a:r>
            <a:endParaRPr lang="en-US" altLang="zh-CN" sz="1200" b="0" i="0" kern="1200" dirty="0">
              <a:solidFill>
                <a:schemeClr val="tx1"/>
              </a:solidFill>
              <a:effectLst/>
              <a:latin typeface="+mn-lt"/>
              <a:ea typeface="+mn-ea"/>
              <a:cs typeface="+mn-cs"/>
            </a:endParaRPr>
          </a:p>
          <a:p>
            <a:endParaRPr lang="en-US" altLang="zh-CN" dirty="0"/>
          </a:p>
          <a:p>
            <a:r>
              <a:rPr lang="zh-CN" altLang="en-US" dirty="0"/>
              <a:t>另外文档类型应该尽量利用</a:t>
            </a:r>
            <a:r>
              <a:rPr lang="en-US" altLang="zh-CN" dirty="0"/>
              <a:t>doctype</a:t>
            </a:r>
            <a:r>
              <a:rPr lang="zh-CN" altLang="en-US" dirty="0"/>
              <a:t>声明为标准模式，对除去</a:t>
            </a:r>
            <a:r>
              <a:rPr lang="en-US" altLang="zh-CN" dirty="0"/>
              <a:t>IE</a:t>
            </a:r>
            <a:r>
              <a:rPr lang="zh-CN" altLang="en-US" dirty="0"/>
              <a:t>的大多数的浏览器来说，完全遵循这个标准一般就不会出什么错</a:t>
            </a:r>
            <a:endParaRPr lang="en-US" altLang="zh-CN" dirty="0"/>
          </a:p>
          <a:p>
            <a:r>
              <a:rPr lang="zh-CN" altLang="en-US" dirty="0"/>
              <a:t>针对</a:t>
            </a:r>
            <a:r>
              <a:rPr lang="en-US" altLang="zh-CN" dirty="0"/>
              <a:t>IE</a:t>
            </a:r>
            <a:r>
              <a:rPr lang="zh-CN" altLang="en-US" dirty="0"/>
              <a:t>浏览器，</a:t>
            </a:r>
            <a:r>
              <a:rPr lang="en-US" altLang="zh-CN" dirty="0"/>
              <a:t>Web</a:t>
            </a:r>
            <a:r>
              <a:rPr lang="zh-CN" altLang="en-US" dirty="0"/>
              <a:t>开发人员可以在响应头中设置一些字段，比如</a:t>
            </a:r>
            <a:r>
              <a:rPr lang="en-US" altLang="zh-CN" dirty="0"/>
              <a:t>X-Content-Type-Options</a:t>
            </a:r>
            <a:r>
              <a:rPr lang="zh-CN" altLang="en-US" dirty="0"/>
              <a:t>（设置成</a:t>
            </a:r>
            <a:r>
              <a:rPr lang="en-US" altLang="zh-CN" dirty="0" err="1"/>
              <a:t>nosniff</a:t>
            </a:r>
            <a:r>
              <a:rPr lang="zh-CN" altLang="en-US" dirty="0"/>
              <a:t>）；</a:t>
            </a:r>
            <a:r>
              <a:rPr lang="en-US" altLang="zh-CN" dirty="0"/>
              <a:t>X-Frame-Options</a:t>
            </a:r>
            <a:r>
              <a:rPr lang="zh-CN" altLang="en-US" dirty="0"/>
              <a:t>字段设置成</a:t>
            </a:r>
            <a:r>
              <a:rPr lang="en-US" altLang="zh-CN" dirty="0"/>
              <a:t>deny</a:t>
            </a:r>
            <a:r>
              <a:rPr lang="zh-CN" altLang="en-US" dirty="0"/>
              <a:t>来禁止在</a:t>
            </a:r>
            <a:r>
              <a:rPr lang="en-US" altLang="zh-CN" dirty="0"/>
              <a:t>frame</a:t>
            </a:r>
            <a:r>
              <a:rPr lang="zh-CN" altLang="en-US" dirty="0"/>
              <a:t>中加载页面</a:t>
            </a:r>
          </a:p>
          <a:p>
            <a:endParaRPr lang="zh-CN" altLang="en-US" dirty="0"/>
          </a:p>
        </p:txBody>
      </p:sp>
      <p:sp>
        <p:nvSpPr>
          <p:cNvPr id="4" name="灯片编号占位符 3"/>
          <p:cNvSpPr>
            <a:spLocks noGrp="1"/>
          </p:cNvSpPr>
          <p:nvPr>
            <p:ph type="sldNum" sz="quarter" idx="5"/>
          </p:nvPr>
        </p:nvSpPr>
        <p:spPr/>
        <p:txBody>
          <a:bodyPr/>
          <a:lstStyle/>
          <a:p>
            <a:fld id="{2B21182C-9178-42D6-849D-9690A35A8D59}" type="slidenum">
              <a:rPr lang="zh-CN" altLang="en-US" smtClean="0"/>
              <a:t>23</a:t>
            </a:fld>
            <a:endParaRPr lang="zh-CN" altLang="en-US"/>
          </a:p>
        </p:txBody>
      </p:sp>
    </p:spTree>
    <p:extLst>
      <p:ext uri="{BB962C8B-B14F-4D97-AF65-F5344CB8AC3E}">
        <p14:creationId xmlns:p14="http://schemas.microsoft.com/office/powerpoint/2010/main" val="2723135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因为本篇论文是最先开始关于</a:t>
            </a:r>
            <a:r>
              <a:rPr lang="en-US" altLang="zh-CN" dirty="0" err="1"/>
              <a:t>rpo</a:t>
            </a:r>
            <a:r>
              <a:rPr lang="zh-CN" altLang="en-US" dirty="0"/>
              <a:t>大规模分析的相关论文，所以目前还存在一些局限性。</a:t>
            </a:r>
            <a:endParaRPr lang="en-US" altLang="zh-CN" dirty="0"/>
          </a:p>
          <a:p>
            <a:r>
              <a:rPr lang="zh-CN" altLang="en-US" dirty="0"/>
              <a:t>第一个是，</a:t>
            </a:r>
            <a:r>
              <a:rPr lang="en-US" altLang="zh-CN" dirty="0"/>
              <a:t>RPO</a:t>
            </a:r>
            <a:r>
              <a:rPr lang="zh-CN" altLang="en-US" dirty="0"/>
              <a:t>有很多种攻击方式，本文中提到的注入方法是其中的一部分，最好就是通过构造让浏览器解析</a:t>
            </a:r>
            <a:r>
              <a:rPr lang="en-US" altLang="zh-CN" dirty="0" err="1"/>
              <a:t>js</a:t>
            </a:r>
            <a:r>
              <a:rPr lang="zh-CN" altLang="en-US" dirty="0"/>
              <a:t>代码。</a:t>
            </a:r>
            <a:endParaRPr lang="en-US" altLang="zh-CN" dirty="0"/>
          </a:p>
          <a:p>
            <a:r>
              <a:rPr lang="zh-CN" altLang="en-US" dirty="0"/>
              <a:t>第二点是，实验中的</a:t>
            </a:r>
            <a:r>
              <a:rPr lang="en-US" altLang="zh-CN" dirty="0"/>
              <a:t>crawler</a:t>
            </a:r>
            <a:r>
              <a:rPr lang="zh-CN" altLang="en-US" dirty="0"/>
              <a:t>仅仅寻找网页中存在的反射型注入，并不考虑存储型注入；其实我也不太清楚该如何去进行一个存储型注入</a:t>
            </a:r>
            <a:endParaRPr lang="en-US" altLang="zh-CN" dirty="0"/>
          </a:p>
          <a:p>
            <a:r>
              <a:rPr lang="zh-CN" altLang="en-US" dirty="0"/>
              <a:t>另一点是出于效率方面的考量，实验中使用</a:t>
            </a:r>
            <a:r>
              <a:rPr lang="en-US" altLang="zh-CN" dirty="0"/>
              <a:t>crawler</a:t>
            </a:r>
            <a:r>
              <a:rPr lang="zh-CN" altLang="en-US" dirty="0"/>
              <a:t>来进行注入，相比人工注入少了点灵活性，人工手工注入或许可能发现更多的注入风格和注入方式。</a:t>
            </a:r>
            <a:endParaRPr lang="en-US" altLang="zh-CN" dirty="0"/>
          </a:p>
          <a:p>
            <a:r>
              <a:rPr lang="zh-CN" altLang="en-US" dirty="0"/>
              <a:t>最后一点就是，</a:t>
            </a:r>
            <a:r>
              <a:rPr lang="zh-CN" altLang="zh-CN" dirty="0"/>
              <a:t>出于效率方面的考虑，</a:t>
            </a:r>
            <a:r>
              <a:rPr lang="zh-CN" altLang="en-US" dirty="0"/>
              <a:t>作者他们直接</a:t>
            </a:r>
            <a:r>
              <a:rPr lang="zh-CN" altLang="zh-CN" dirty="0"/>
              <a:t>使用</a:t>
            </a:r>
            <a:r>
              <a:rPr lang="zh-CN" altLang="en-US" dirty="0"/>
              <a:t>了</a:t>
            </a:r>
            <a:r>
              <a:rPr lang="zh-CN" altLang="zh-CN" dirty="0"/>
              <a:t>现有的Common Crawl</a:t>
            </a:r>
            <a:r>
              <a:rPr lang="zh-CN" altLang="en-US" dirty="0"/>
              <a:t>网站上的</a:t>
            </a:r>
            <a:r>
              <a:rPr lang="zh-CN" altLang="zh-CN" dirty="0"/>
              <a:t>数据集作为分析的</a:t>
            </a:r>
            <a:r>
              <a:rPr lang="en-US" altLang="zh-CN" dirty="0"/>
              <a:t>seed set</a:t>
            </a:r>
            <a:r>
              <a:rPr lang="zh-CN" altLang="zh-CN" dirty="0"/>
              <a:t>，</a:t>
            </a:r>
            <a:r>
              <a:rPr lang="zh-CN" altLang="en-US" sz="1200" b="0" i="0" kern="1200" dirty="0">
                <a:solidFill>
                  <a:schemeClr val="tx1"/>
                </a:solidFill>
                <a:effectLst/>
                <a:latin typeface="+mn-lt"/>
                <a:ea typeface="+mn-ea"/>
                <a:cs typeface="+mn-cs"/>
              </a:rPr>
              <a:t>不会分析没有包含在该数据集中的页面，这就意味着无法覆盖所有的的站点，也不会完全覆盖站点内的所有页面。</a:t>
            </a:r>
            <a:endParaRPr lang="zh-CN" altLang="en-US" dirty="0"/>
          </a:p>
        </p:txBody>
      </p:sp>
      <p:sp>
        <p:nvSpPr>
          <p:cNvPr id="4" name="灯片编号占位符 3"/>
          <p:cNvSpPr>
            <a:spLocks noGrp="1"/>
          </p:cNvSpPr>
          <p:nvPr>
            <p:ph type="sldNum" sz="quarter" idx="5"/>
          </p:nvPr>
        </p:nvSpPr>
        <p:spPr/>
        <p:txBody>
          <a:bodyPr/>
          <a:lstStyle/>
          <a:p>
            <a:fld id="{2B21182C-9178-42D6-849D-9690A35A8D59}" type="slidenum">
              <a:rPr lang="zh-CN" altLang="en-US" smtClean="0"/>
              <a:t>24</a:t>
            </a:fld>
            <a:endParaRPr lang="zh-CN" altLang="en-US"/>
          </a:p>
        </p:txBody>
      </p:sp>
    </p:spTree>
    <p:extLst>
      <p:ext uri="{BB962C8B-B14F-4D97-AF65-F5344CB8AC3E}">
        <p14:creationId xmlns:p14="http://schemas.microsoft.com/office/powerpoint/2010/main" val="2746107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最后总结下，这篇论文主要的</a:t>
            </a:r>
            <a:r>
              <a:rPr lang="en-US" altLang="zh-CN" dirty="0"/>
              <a:t>contribution</a:t>
            </a:r>
          </a:p>
          <a:p>
            <a:r>
              <a:rPr lang="zh-CN" altLang="en-US" dirty="0"/>
              <a:t>第一点就是这篇论文是第一篇自动化大规模分析现实网站中存在的</a:t>
            </a:r>
            <a:r>
              <a:rPr lang="en-US" altLang="zh-CN" dirty="0" err="1"/>
              <a:t>rpo</a:t>
            </a:r>
            <a:r>
              <a:rPr lang="zh-CN" altLang="en-US" dirty="0"/>
              <a:t>漏洞的研究</a:t>
            </a:r>
            <a:endParaRPr lang="en-US" altLang="zh-CN" dirty="0"/>
          </a:p>
          <a:p>
            <a:r>
              <a:rPr lang="zh-CN" altLang="en-US" dirty="0"/>
              <a:t>第二点是他们讨论了一系列攻击影响因素，并提出了一些防御措施</a:t>
            </a:r>
            <a:endParaRPr lang="en-US" altLang="zh-CN" dirty="0"/>
          </a:p>
          <a:p>
            <a:r>
              <a:rPr lang="zh-CN" altLang="en-US" dirty="0"/>
              <a:t>最后一点是他们还在很多</a:t>
            </a:r>
            <a:r>
              <a:rPr lang="en-US" altLang="zh-CN" dirty="0" err="1"/>
              <a:t>cms</a:t>
            </a:r>
            <a:r>
              <a:rPr lang="zh-CN" altLang="en-US" dirty="0"/>
              <a:t>中发现了相关</a:t>
            </a:r>
            <a:r>
              <a:rPr lang="en-US" altLang="zh-CN" dirty="0" err="1"/>
              <a:t>rpo</a:t>
            </a:r>
            <a:r>
              <a:rPr lang="zh-CN" altLang="en-US" dirty="0"/>
              <a:t>漏洞，并且通知了相应的厂商。</a:t>
            </a:r>
            <a:endParaRPr lang="en-US" altLang="zh-CN" dirty="0"/>
          </a:p>
          <a:p>
            <a:endParaRPr lang="en-US" altLang="zh-CN" dirty="0"/>
          </a:p>
          <a:p>
            <a:r>
              <a:rPr lang="zh-CN" altLang="en-US" dirty="0"/>
              <a:t>这篇论文中说到的攻击其实利用条件太苛刻了，太真实的环境中还是很难利用的，而且感觉造成的伤害也没多大。</a:t>
            </a:r>
            <a:endParaRPr lang="en-US" altLang="zh-CN" dirty="0"/>
          </a:p>
        </p:txBody>
      </p:sp>
      <p:sp>
        <p:nvSpPr>
          <p:cNvPr id="4" name="灯片编号占位符 3"/>
          <p:cNvSpPr>
            <a:spLocks noGrp="1"/>
          </p:cNvSpPr>
          <p:nvPr>
            <p:ph type="sldNum" sz="quarter" idx="5"/>
          </p:nvPr>
        </p:nvSpPr>
        <p:spPr/>
        <p:txBody>
          <a:bodyPr/>
          <a:lstStyle/>
          <a:p>
            <a:fld id="{2B21182C-9178-42D6-849D-9690A35A8D59}" type="slidenum">
              <a:rPr lang="zh-CN" altLang="en-US" smtClean="0"/>
              <a:t>25</a:t>
            </a:fld>
            <a:endParaRPr lang="zh-CN" altLang="en-US"/>
          </a:p>
        </p:txBody>
      </p:sp>
    </p:spTree>
    <p:extLst>
      <p:ext uri="{BB962C8B-B14F-4D97-AF65-F5344CB8AC3E}">
        <p14:creationId xmlns:p14="http://schemas.microsoft.com/office/powerpoint/2010/main" val="2386932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然后介绍下</a:t>
            </a:r>
            <a:r>
              <a:rPr lang="en-US" altLang="zh-CN" dirty="0" err="1"/>
              <a:t>rpo</a:t>
            </a:r>
            <a:r>
              <a:rPr lang="zh-CN" altLang="en-US" dirty="0"/>
              <a:t>，比如说现在有一个这样的</a:t>
            </a:r>
            <a:r>
              <a:rPr lang="en-US" altLang="zh-CN" dirty="0" err="1"/>
              <a:t>url</a:t>
            </a:r>
            <a:r>
              <a:rPr lang="zh-CN" altLang="en-US" dirty="0"/>
              <a:t>，然后这个页面中包含用相对路径调用的样式表，那么在正常情况下访问这个网站，他就知道该如何展开这个样式表，但是如果在原先的</a:t>
            </a:r>
            <a:r>
              <a:rPr lang="en-US" altLang="zh-CN" dirty="0" err="1"/>
              <a:t>url</a:t>
            </a:r>
            <a:r>
              <a:rPr lang="zh-CN" altLang="en-US" dirty="0"/>
              <a:t>中加入我们随意构造的字符串，比如</a:t>
            </a:r>
            <a:r>
              <a:rPr lang="en-US" altLang="zh-CN" dirty="0"/>
              <a:t>anything here</a:t>
            </a:r>
            <a:r>
              <a:rPr lang="zh-CN" altLang="en-US" dirty="0"/>
              <a:t>，那么浏览器就会按照构造后的</a:t>
            </a:r>
            <a:r>
              <a:rPr lang="en-US" altLang="zh-CN" dirty="0" err="1"/>
              <a:t>url</a:t>
            </a:r>
            <a:r>
              <a:rPr lang="zh-CN" altLang="en-US" dirty="0"/>
              <a:t>去请求</a:t>
            </a:r>
            <a:r>
              <a:rPr lang="en-US" altLang="zh-CN" dirty="0" err="1"/>
              <a:t>css</a:t>
            </a:r>
            <a:endParaRPr lang="zh-CN" altLang="en-US" dirty="0"/>
          </a:p>
          <a:p>
            <a:endParaRPr lang="en-US" altLang="zh-CN" dirty="0"/>
          </a:p>
        </p:txBody>
      </p:sp>
      <p:sp>
        <p:nvSpPr>
          <p:cNvPr id="4" name="灯片编号占位符 3"/>
          <p:cNvSpPr>
            <a:spLocks noGrp="1"/>
          </p:cNvSpPr>
          <p:nvPr>
            <p:ph type="sldNum" sz="quarter" idx="5"/>
          </p:nvPr>
        </p:nvSpPr>
        <p:spPr/>
        <p:txBody>
          <a:bodyPr/>
          <a:lstStyle/>
          <a:p>
            <a:fld id="{2B21182C-9178-42D6-849D-9690A35A8D59}" type="slidenum">
              <a:rPr lang="zh-CN" altLang="en-US" smtClean="0"/>
              <a:t>3</a:t>
            </a:fld>
            <a:endParaRPr lang="zh-CN" altLang="en-US"/>
          </a:p>
        </p:txBody>
      </p:sp>
    </p:spTree>
    <p:extLst>
      <p:ext uri="{BB962C8B-B14F-4D97-AF65-F5344CB8AC3E}">
        <p14:creationId xmlns:p14="http://schemas.microsoft.com/office/powerpoint/2010/main" val="515802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这里可以用一个例子来解释下，先简单介绍下这个流程</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有一个</a:t>
            </a:r>
            <a:r>
              <a:rPr lang="en-US" altLang="zh-CN" sz="1200" b="0" i="0" kern="1200" dirty="0">
                <a:solidFill>
                  <a:schemeClr val="tx1"/>
                </a:solidFill>
                <a:effectLst/>
                <a:latin typeface="+mn-lt"/>
                <a:ea typeface="+mn-ea"/>
                <a:cs typeface="+mn-cs"/>
              </a:rPr>
              <a:t>victim php</a:t>
            </a:r>
            <a:r>
              <a:rPr lang="zh-CN" altLang="en-US" sz="1200" b="0" i="0" kern="1200" dirty="0">
                <a:solidFill>
                  <a:schemeClr val="tx1"/>
                </a:solidFill>
                <a:effectLst/>
                <a:latin typeface="+mn-lt"/>
                <a:ea typeface="+mn-ea"/>
                <a:cs typeface="+mn-cs"/>
              </a:rPr>
              <a:t>文件，里面引入了一个不存在的</a:t>
            </a:r>
            <a:r>
              <a:rPr lang="en-US" altLang="zh-CN" sz="1200" b="0" i="0" kern="1200" dirty="0">
                <a:solidFill>
                  <a:schemeClr val="tx1"/>
                </a:solidFill>
                <a:effectLst/>
                <a:latin typeface="+mn-lt"/>
                <a:ea typeface="+mn-ea"/>
                <a:cs typeface="+mn-cs"/>
              </a:rPr>
              <a:t>style.css</a:t>
            </a:r>
            <a:r>
              <a:rPr lang="zh-CN" altLang="en-US" sz="1200" b="0" i="0" kern="1200" dirty="0">
                <a:solidFill>
                  <a:schemeClr val="tx1"/>
                </a:solidFill>
                <a:effectLst/>
                <a:latin typeface="+mn-lt"/>
                <a:ea typeface="+mn-ea"/>
                <a:cs typeface="+mn-cs"/>
              </a:rPr>
              <a:t>文件，因为</a:t>
            </a:r>
            <a:r>
              <a:rPr lang="en-US" altLang="zh-CN" sz="1200" b="0" i="0" kern="1200" dirty="0">
                <a:solidFill>
                  <a:schemeClr val="tx1"/>
                </a:solidFill>
                <a:effectLst/>
                <a:latin typeface="+mn-lt"/>
                <a:ea typeface="+mn-ea"/>
                <a:cs typeface="+mn-cs"/>
              </a:rPr>
              <a:t>style.css</a:t>
            </a:r>
            <a:r>
              <a:rPr lang="zh-CN" altLang="en-US" sz="1200" b="0" i="0" kern="1200" dirty="0">
                <a:solidFill>
                  <a:schemeClr val="tx1"/>
                </a:solidFill>
                <a:effectLst/>
                <a:latin typeface="+mn-lt"/>
                <a:ea typeface="+mn-ea"/>
                <a:cs typeface="+mn-cs"/>
              </a:rPr>
              <a:t>文件内容是什么并不重要，因为我们的目的不是去解析这个文件</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第四行会</a:t>
            </a:r>
            <a:r>
              <a:rPr lang="en-US" altLang="zh-CN" sz="1200" b="0" i="0" kern="1200" dirty="0">
                <a:solidFill>
                  <a:schemeClr val="tx1"/>
                </a:solidFill>
                <a:effectLst/>
                <a:latin typeface="+mn-lt"/>
                <a:ea typeface="+mn-ea"/>
                <a:cs typeface="+mn-cs"/>
              </a:rPr>
              <a:t>echo</a:t>
            </a:r>
            <a:r>
              <a:rPr lang="zh-CN" altLang="en-US" sz="1200" b="0" i="0" kern="1200" dirty="0">
                <a:solidFill>
                  <a:schemeClr val="tx1"/>
                </a:solidFill>
                <a:effectLst/>
                <a:latin typeface="+mn-lt"/>
                <a:ea typeface="+mn-ea"/>
                <a:cs typeface="+mn-cs"/>
              </a:rPr>
              <a:t>一个当前 </a:t>
            </a:r>
            <a:r>
              <a:rPr lang="en-US" altLang="zh-CN" sz="1200" b="0" i="0" kern="1200" dirty="0">
                <a:solidFill>
                  <a:schemeClr val="tx1"/>
                </a:solidFill>
                <a:effectLst/>
                <a:latin typeface="+mn-lt"/>
                <a:ea typeface="+mn-ea"/>
                <a:cs typeface="+mn-cs"/>
              </a:rPr>
              <a:t>php </a:t>
            </a:r>
            <a:r>
              <a:rPr lang="zh-CN" altLang="en-US" sz="1200" b="0" i="0" kern="1200" dirty="0">
                <a:solidFill>
                  <a:schemeClr val="tx1"/>
                </a:solidFill>
                <a:effectLst/>
                <a:latin typeface="+mn-lt"/>
                <a:ea typeface="+mn-ea"/>
                <a:cs typeface="+mn-cs"/>
              </a:rPr>
              <a:t>文件相对于网站根目录的位置信息</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第一步是攻击者通过浏览器向服务器请求的</a:t>
            </a:r>
            <a:r>
              <a:rPr lang="en-US" altLang="zh-CN" sz="1200" b="0" i="0" kern="1200" dirty="0" err="1">
                <a:solidFill>
                  <a:schemeClr val="tx1"/>
                </a:solidFill>
                <a:effectLst/>
                <a:latin typeface="+mn-lt"/>
                <a:ea typeface="+mn-ea"/>
                <a:cs typeface="+mn-cs"/>
              </a:rPr>
              <a:t>url</a:t>
            </a:r>
            <a:r>
              <a:rPr lang="zh-CN" altLang="en-US" sz="1200" b="0" i="0" kern="1200" dirty="0">
                <a:solidFill>
                  <a:schemeClr val="tx1"/>
                </a:solidFill>
                <a:effectLst/>
                <a:latin typeface="+mn-lt"/>
                <a:ea typeface="+mn-ea"/>
                <a:cs typeface="+mn-cs"/>
              </a:rPr>
              <a:t>中带有一个样式指令</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因为</a:t>
            </a:r>
            <a:r>
              <a:rPr lang="en-US" altLang="zh-CN" sz="1200" b="0" i="0" kern="1200" dirty="0" err="1">
                <a:solidFill>
                  <a:schemeClr val="tx1"/>
                </a:solidFill>
                <a:effectLst/>
                <a:latin typeface="+mn-lt"/>
                <a:ea typeface="+mn-ea"/>
                <a:cs typeface="+mn-cs"/>
              </a:rPr>
              <a:t>quirk.php</a:t>
            </a:r>
            <a:r>
              <a:rPr lang="zh-CN" altLang="en-US" sz="1200" b="0" i="0" kern="1200" dirty="0">
                <a:solidFill>
                  <a:schemeClr val="tx1"/>
                </a:solidFill>
                <a:effectLst/>
                <a:latin typeface="+mn-lt"/>
                <a:ea typeface="+mn-ea"/>
                <a:cs typeface="+mn-cs"/>
              </a:rPr>
              <a:t>中引入了一个</a:t>
            </a:r>
            <a:r>
              <a:rPr lang="en-US" altLang="zh-CN" sz="1200" b="0" i="0" kern="1200" dirty="0" err="1">
                <a:solidFill>
                  <a:schemeClr val="tx1"/>
                </a:solidFill>
                <a:effectLst/>
                <a:latin typeface="+mn-lt"/>
                <a:ea typeface="+mn-ea"/>
                <a:cs typeface="+mn-cs"/>
              </a:rPr>
              <a:t>css</a:t>
            </a:r>
            <a:r>
              <a:rPr lang="zh-CN" altLang="en-US" sz="1200" b="0" i="0" kern="1200" dirty="0">
                <a:solidFill>
                  <a:schemeClr val="tx1"/>
                </a:solidFill>
                <a:effectLst/>
                <a:latin typeface="+mn-lt"/>
                <a:ea typeface="+mn-ea"/>
                <a:cs typeface="+mn-cs"/>
              </a:rPr>
              <a:t>文件，所以浏览器还会去请求这个</a:t>
            </a:r>
            <a:r>
              <a:rPr lang="en-US" altLang="zh-CN" sz="1200" b="0" i="0" kern="1200" dirty="0" err="1">
                <a:solidFill>
                  <a:schemeClr val="tx1"/>
                </a:solidFill>
                <a:effectLst/>
                <a:latin typeface="+mn-lt"/>
                <a:ea typeface="+mn-ea"/>
                <a:cs typeface="+mn-cs"/>
              </a:rPr>
              <a:t>css</a:t>
            </a:r>
            <a:r>
              <a:rPr lang="zh-CN" altLang="en-US" sz="1200" b="0" i="0" kern="1200" dirty="0">
                <a:solidFill>
                  <a:schemeClr val="tx1"/>
                </a:solidFill>
                <a:effectLst/>
                <a:latin typeface="+mn-lt"/>
                <a:ea typeface="+mn-ea"/>
                <a:cs typeface="+mn-cs"/>
              </a:rPr>
              <a:t>文件</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然后</a:t>
            </a:r>
            <a:r>
              <a:rPr lang="en-US" altLang="zh-CN" sz="1200" b="0" i="0" kern="1200" dirty="0" err="1">
                <a:solidFill>
                  <a:schemeClr val="tx1"/>
                </a:solidFill>
                <a:effectLst/>
                <a:latin typeface="+mn-lt"/>
                <a:ea typeface="+mn-ea"/>
                <a:cs typeface="+mn-cs"/>
              </a:rPr>
              <a:t>quirk.php</a:t>
            </a:r>
            <a:r>
              <a:rPr lang="zh-CN" altLang="en-US" sz="1200" b="0" i="0" kern="1200" dirty="0">
                <a:solidFill>
                  <a:schemeClr val="tx1"/>
                </a:solidFill>
                <a:effectLst/>
                <a:latin typeface="+mn-lt"/>
                <a:ea typeface="+mn-ea"/>
                <a:cs typeface="+mn-cs"/>
              </a:rPr>
              <a:t>会去处理这个请求并返回一个</a:t>
            </a:r>
            <a:r>
              <a:rPr lang="en-US" altLang="zh-CN" sz="1200" b="0" i="0" kern="1200" dirty="0" err="1">
                <a:solidFill>
                  <a:schemeClr val="tx1"/>
                </a:solidFill>
                <a:effectLst/>
                <a:latin typeface="+mn-lt"/>
                <a:ea typeface="+mn-ea"/>
                <a:cs typeface="+mn-cs"/>
              </a:rPr>
              <a:t>css</a:t>
            </a:r>
            <a:r>
              <a:rPr lang="zh-CN" altLang="en-US" sz="1200" b="0" i="0" kern="1200" dirty="0">
                <a:solidFill>
                  <a:schemeClr val="tx1"/>
                </a:solidFill>
                <a:effectLst/>
                <a:latin typeface="+mn-lt"/>
                <a:ea typeface="+mn-ea"/>
                <a:cs typeface="+mn-cs"/>
              </a:rPr>
              <a:t>文件</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B21182C-9178-42D6-849D-9690A35A8D59}" type="slidenum">
              <a:rPr lang="zh-CN" altLang="en-US" smtClean="0"/>
              <a:t>4</a:t>
            </a:fld>
            <a:endParaRPr lang="zh-CN" altLang="en-US"/>
          </a:p>
        </p:txBody>
      </p:sp>
    </p:spTree>
    <p:extLst>
      <p:ext uri="{BB962C8B-B14F-4D97-AF65-F5344CB8AC3E}">
        <p14:creationId xmlns:p14="http://schemas.microsoft.com/office/powerpoint/2010/main" val="3225688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攻击效果是这样的，在怪异模式下，可以看到这里黄色的提示信息，即使文档类型是</a:t>
            </a:r>
            <a:r>
              <a:rPr lang="en-US" altLang="zh-CN" dirty="0"/>
              <a:t>text/html</a:t>
            </a:r>
            <a:r>
              <a:rPr lang="zh-CN" altLang="en-US" dirty="0"/>
              <a:t>不是期望的</a:t>
            </a:r>
            <a:r>
              <a:rPr lang="en-US" altLang="zh-CN" dirty="0"/>
              <a:t>text/</a:t>
            </a:r>
            <a:r>
              <a:rPr lang="en-US" altLang="zh-CN" dirty="0" err="1"/>
              <a:t>css</a:t>
            </a:r>
            <a:r>
              <a:rPr lang="zh-CN" altLang="en-US" dirty="0"/>
              <a:t>，其中的</a:t>
            </a:r>
            <a:r>
              <a:rPr lang="en-US" altLang="zh-CN" dirty="0" err="1"/>
              <a:t>css</a:t>
            </a:r>
            <a:r>
              <a:rPr lang="zh-CN" altLang="en-US" dirty="0"/>
              <a:t>指令还是被解析了</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B21182C-9178-42D6-849D-9690A35A8D59}" type="slidenum">
              <a:rPr lang="zh-CN" altLang="en-US" smtClean="0"/>
              <a:t>5</a:t>
            </a:fld>
            <a:endParaRPr lang="zh-CN" altLang="en-US"/>
          </a:p>
        </p:txBody>
      </p:sp>
    </p:spTree>
    <p:extLst>
      <p:ext uri="{BB962C8B-B14F-4D97-AF65-F5344CB8AC3E}">
        <p14:creationId xmlns:p14="http://schemas.microsoft.com/office/powerpoint/2010/main" val="3999387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浏览器发起的第一次请求是这个攻击者构造的</a:t>
            </a:r>
            <a:r>
              <a:rPr lang="en-US" altLang="zh-CN" sz="1200" b="0" i="0" kern="1200" dirty="0" err="1">
                <a:solidFill>
                  <a:schemeClr val="tx1"/>
                </a:solidFill>
                <a:effectLst/>
                <a:latin typeface="+mn-lt"/>
                <a:ea typeface="+mn-ea"/>
                <a:cs typeface="+mn-cs"/>
              </a:rPr>
              <a:t>url</a:t>
            </a:r>
            <a:r>
              <a:rPr lang="zh-CN" altLang="en-US" sz="1200" b="0" i="0" kern="1200" dirty="0">
                <a:solidFill>
                  <a:schemeClr val="tx1"/>
                </a:solidFill>
                <a:effectLst/>
                <a:latin typeface="+mn-lt"/>
                <a:ea typeface="+mn-ea"/>
                <a:cs typeface="+mn-cs"/>
              </a:rPr>
              <a:t>，服务器返回给浏览器的</a:t>
            </a:r>
            <a:r>
              <a:rPr lang="en-US" altLang="zh-CN" sz="1200" b="0" i="0" kern="1200" dirty="0">
                <a:solidFill>
                  <a:schemeClr val="tx1"/>
                </a:solidFill>
                <a:effectLst/>
                <a:latin typeface="+mn-lt"/>
                <a:ea typeface="+mn-ea"/>
                <a:cs typeface="+mn-cs"/>
              </a:rPr>
              <a:t>html</a:t>
            </a:r>
            <a:r>
              <a:rPr lang="zh-CN" altLang="en-US" sz="1200" b="0" i="0" kern="1200" dirty="0">
                <a:solidFill>
                  <a:schemeClr val="tx1"/>
                </a:solidFill>
                <a:effectLst/>
                <a:latin typeface="+mn-lt"/>
                <a:ea typeface="+mn-ea"/>
                <a:cs typeface="+mn-cs"/>
              </a:rPr>
              <a:t>文档就是第二张图里的内容。</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这个页面中包含一个</a:t>
            </a:r>
            <a:r>
              <a:rPr lang="en-US" altLang="zh-CN" sz="1200" b="0" i="0" kern="1200" dirty="0" err="1">
                <a:solidFill>
                  <a:schemeClr val="tx1"/>
                </a:solidFill>
                <a:effectLst/>
                <a:latin typeface="+mn-lt"/>
                <a:ea typeface="+mn-ea"/>
                <a:cs typeface="+mn-cs"/>
              </a:rPr>
              <a:t>css</a:t>
            </a:r>
            <a:r>
              <a:rPr lang="zh-CN" altLang="en-US" sz="1200" b="0" i="0" kern="1200" dirty="0">
                <a:solidFill>
                  <a:schemeClr val="tx1"/>
                </a:solidFill>
                <a:effectLst/>
                <a:latin typeface="+mn-lt"/>
                <a:ea typeface="+mn-ea"/>
                <a:cs typeface="+mn-cs"/>
              </a:rPr>
              <a:t>，所以这也浏览器还会去请求这个</a:t>
            </a:r>
            <a:r>
              <a:rPr lang="en-US" altLang="zh-CN" sz="1200" b="0" i="0" kern="1200" dirty="0" err="1">
                <a:solidFill>
                  <a:schemeClr val="tx1"/>
                </a:solidFill>
                <a:effectLst/>
                <a:latin typeface="+mn-lt"/>
                <a:ea typeface="+mn-ea"/>
                <a:cs typeface="+mn-cs"/>
              </a:rPr>
              <a:t>css</a:t>
            </a:r>
            <a:r>
              <a:rPr lang="zh-CN" altLang="en-US" sz="1200" b="0" i="0" kern="1200" dirty="0">
                <a:solidFill>
                  <a:schemeClr val="tx1"/>
                </a:solidFill>
                <a:effectLst/>
                <a:latin typeface="+mn-lt"/>
                <a:ea typeface="+mn-ea"/>
                <a:cs typeface="+mn-cs"/>
              </a:rPr>
              <a:t>，这个</a:t>
            </a:r>
            <a:r>
              <a:rPr lang="en-US" altLang="zh-CN" sz="1200" b="0" i="0" kern="1200" dirty="0" err="1">
                <a:solidFill>
                  <a:schemeClr val="tx1"/>
                </a:solidFill>
                <a:effectLst/>
                <a:latin typeface="+mn-lt"/>
                <a:ea typeface="+mn-ea"/>
                <a:cs typeface="+mn-cs"/>
              </a:rPr>
              <a:t>css</a:t>
            </a:r>
            <a:r>
              <a:rPr lang="zh-CN" altLang="en-US" sz="1200" b="0" i="0" kern="1200" dirty="0">
                <a:solidFill>
                  <a:schemeClr val="tx1"/>
                </a:solidFill>
                <a:effectLst/>
                <a:latin typeface="+mn-lt"/>
                <a:ea typeface="+mn-ea"/>
                <a:cs typeface="+mn-cs"/>
              </a:rPr>
              <a:t>是用相对路径引入的，如果是用的是一个绝对路径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服务器就知道得去这个路径指定的地方去取这个</a:t>
            </a:r>
            <a:r>
              <a:rPr lang="en-US" altLang="zh-CN" sz="1200" b="0" i="0" kern="1200" dirty="0" err="1">
                <a:solidFill>
                  <a:schemeClr val="tx1"/>
                </a:solidFill>
                <a:effectLst/>
                <a:latin typeface="+mn-lt"/>
                <a:ea typeface="+mn-ea"/>
                <a:cs typeface="+mn-cs"/>
              </a:rPr>
              <a:t>css</a:t>
            </a:r>
            <a:r>
              <a:rPr lang="zh-CN" altLang="en-US" sz="1200" b="0" i="0" kern="1200" dirty="0">
                <a:solidFill>
                  <a:schemeClr val="tx1"/>
                </a:solidFill>
                <a:effectLst/>
                <a:latin typeface="+mn-lt"/>
                <a:ea typeface="+mn-ea"/>
                <a:cs typeface="+mn-cs"/>
              </a:rPr>
              <a:t>文件，而且这个</a:t>
            </a:r>
            <a:r>
              <a:rPr lang="en-US" altLang="zh-CN" sz="1200" b="0" i="0" kern="1200" dirty="0" err="1">
                <a:solidFill>
                  <a:schemeClr val="tx1"/>
                </a:solidFill>
                <a:effectLst/>
                <a:latin typeface="+mn-lt"/>
                <a:ea typeface="+mn-ea"/>
                <a:cs typeface="+mn-cs"/>
              </a:rPr>
              <a:t>css</a:t>
            </a:r>
            <a:r>
              <a:rPr lang="zh-CN" altLang="en-US" sz="1200" b="0" i="0" kern="1200" dirty="0">
                <a:solidFill>
                  <a:schemeClr val="tx1"/>
                </a:solidFill>
                <a:effectLst/>
                <a:latin typeface="+mn-lt"/>
                <a:ea typeface="+mn-ea"/>
                <a:cs typeface="+mn-cs"/>
              </a:rPr>
              <a:t>文件不存在，那么引入的就是空的文件</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但是如果是相对路径来请求，经过浏览器拼接后的路径是这样的，相比于它原来的</a:t>
            </a:r>
            <a:r>
              <a:rPr lang="en-US" altLang="zh-CN" sz="1200" b="0" i="0" kern="1200" dirty="0" err="1">
                <a:solidFill>
                  <a:schemeClr val="tx1"/>
                </a:solidFill>
                <a:effectLst/>
                <a:latin typeface="+mn-lt"/>
                <a:ea typeface="+mn-ea"/>
                <a:cs typeface="+mn-cs"/>
              </a:rPr>
              <a:t>url</a:t>
            </a:r>
            <a:r>
              <a:rPr lang="zh-CN" altLang="en-US" sz="1200" b="0" i="0" kern="1200" dirty="0">
                <a:solidFill>
                  <a:schemeClr val="tx1"/>
                </a:solidFill>
                <a:effectLst/>
                <a:latin typeface="+mn-lt"/>
                <a:ea typeface="+mn-ea"/>
                <a:cs typeface="+mn-cs"/>
              </a:rPr>
              <a:t>，这个</a:t>
            </a:r>
            <a:r>
              <a:rPr lang="en-US" altLang="zh-CN" sz="1200" b="0" i="0" kern="1200" dirty="0" err="1">
                <a:solidFill>
                  <a:schemeClr val="tx1"/>
                </a:solidFill>
                <a:effectLst/>
                <a:latin typeface="+mn-lt"/>
                <a:ea typeface="+mn-ea"/>
                <a:cs typeface="+mn-cs"/>
              </a:rPr>
              <a:t>css</a:t>
            </a:r>
            <a:r>
              <a:rPr lang="zh-CN" altLang="en-US" sz="1200" b="0" i="0" kern="1200" dirty="0">
                <a:solidFill>
                  <a:schemeClr val="tx1"/>
                </a:solidFill>
                <a:effectLst/>
                <a:latin typeface="+mn-lt"/>
                <a:ea typeface="+mn-ea"/>
                <a:cs typeface="+mn-cs"/>
              </a:rPr>
              <a:t>的文件路径被</a:t>
            </a:r>
            <a:r>
              <a:rPr lang="en-US" altLang="zh-CN" sz="1200" b="0" i="0" kern="1200" dirty="0">
                <a:solidFill>
                  <a:schemeClr val="tx1"/>
                </a:solidFill>
                <a:effectLst/>
                <a:latin typeface="+mn-lt"/>
                <a:ea typeface="+mn-ea"/>
                <a:cs typeface="+mn-cs"/>
              </a:rPr>
              <a:t>overwrite</a:t>
            </a:r>
            <a:r>
              <a:rPr lang="zh-CN" altLang="en-US" sz="1200" b="0" i="0" kern="1200" dirty="0">
                <a:solidFill>
                  <a:schemeClr val="tx1"/>
                </a:solidFill>
                <a:effectLst/>
                <a:latin typeface="+mn-lt"/>
                <a:ea typeface="+mn-ea"/>
                <a:cs typeface="+mn-cs"/>
              </a:rPr>
              <a:t>了</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这个请求其实是交给</a:t>
            </a:r>
            <a:r>
              <a:rPr lang="en-US" altLang="zh-CN" sz="1200" b="0" i="0" kern="1200" dirty="0" err="1">
                <a:solidFill>
                  <a:schemeClr val="tx1"/>
                </a:solidFill>
                <a:effectLst/>
                <a:latin typeface="+mn-lt"/>
                <a:ea typeface="+mn-ea"/>
                <a:cs typeface="+mn-cs"/>
              </a:rPr>
              <a:t>quirk.php</a:t>
            </a:r>
            <a:r>
              <a:rPr lang="zh-CN" altLang="en-US" sz="1200" b="0" i="0" kern="1200" dirty="0">
                <a:solidFill>
                  <a:schemeClr val="tx1"/>
                </a:solidFill>
                <a:effectLst/>
                <a:latin typeface="+mn-lt"/>
                <a:ea typeface="+mn-ea"/>
                <a:cs typeface="+mn-cs"/>
              </a:rPr>
              <a:t>来处理的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因为这个路径其实并不存在对应的文件，所以服务端就认为这个后面的一长串信息是</a:t>
            </a:r>
            <a:r>
              <a:rPr lang="en-US" altLang="zh-CN" sz="1200" b="0" i="0" kern="1200" dirty="0" err="1">
                <a:solidFill>
                  <a:schemeClr val="tx1"/>
                </a:solidFill>
                <a:effectLst/>
                <a:latin typeface="+mn-lt"/>
                <a:ea typeface="+mn-ea"/>
                <a:cs typeface="+mn-cs"/>
              </a:rPr>
              <a:t>quirk.php</a:t>
            </a:r>
            <a:r>
              <a:rPr lang="zh-CN" altLang="en-US" sz="1200" b="0" i="0" kern="1200" dirty="0">
                <a:solidFill>
                  <a:schemeClr val="tx1"/>
                </a:solidFill>
                <a:effectLst/>
                <a:latin typeface="+mn-lt"/>
                <a:ea typeface="+mn-ea"/>
                <a:cs typeface="+mn-cs"/>
              </a:rPr>
              <a:t>的相关参数，所以它返回了一个和</a:t>
            </a:r>
            <a:r>
              <a:rPr lang="en-US" altLang="zh-CN" sz="1200" b="0" i="0" kern="1200" dirty="0" err="1">
                <a:solidFill>
                  <a:schemeClr val="tx1"/>
                </a:solidFill>
                <a:effectLst/>
                <a:latin typeface="+mn-lt"/>
                <a:ea typeface="+mn-ea"/>
                <a:cs typeface="+mn-cs"/>
              </a:rPr>
              <a:t>quirk.php</a:t>
            </a:r>
            <a:r>
              <a:rPr lang="zh-CN" altLang="en-US" sz="1200" b="0" i="0" kern="1200" dirty="0">
                <a:solidFill>
                  <a:schemeClr val="tx1"/>
                </a:solidFill>
                <a:effectLst/>
                <a:latin typeface="+mn-lt"/>
                <a:ea typeface="+mn-ea"/>
                <a:cs typeface="+mn-cs"/>
              </a:rPr>
              <a:t>类似的</a:t>
            </a:r>
            <a:r>
              <a:rPr lang="en-US" altLang="zh-CN" sz="1200" b="0" i="0" kern="1200" dirty="0">
                <a:solidFill>
                  <a:schemeClr val="tx1"/>
                </a:solidFill>
                <a:effectLst/>
                <a:latin typeface="+mn-lt"/>
                <a:ea typeface="+mn-ea"/>
                <a:cs typeface="+mn-cs"/>
              </a:rPr>
              <a:t>html</a:t>
            </a:r>
            <a:r>
              <a:rPr lang="zh-CN" altLang="en-US" sz="1200" b="0" i="0" kern="1200" dirty="0">
                <a:solidFill>
                  <a:schemeClr val="tx1"/>
                </a:solidFill>
                <a:effectLst/>
                <a:latin typeface="+mn-lt"/>
                <a:ea typeface="+mn-ea"/>
                <a:cs typeface="+mn-cs"/>
              </a:rPr>
              <a:t>文档。</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它是通过这样的方式将我们</a:t>
            </a:r>
            <a:r>
              <a:rPr lang="en-US" altLang="zh-CN" sz="1200" b="0" i="0" kern="1200" dirty="0" err="1">
                <a:solidFill>
                  <a:schemeClr val="tx1"/>
                </a:solidFill>
                <a:effectLst/>
                <a:latin typeface="+mn-lt"/>
                <a:ea typeface="+mn-ea"/>
                <a:cs typeface="+mn-cs"/>
              </a:rPr>
              <a:t>url</a:t>
            </a:r>
            <a:r>
              <a:rPr lang="zh-CN" altLang="en-US" sz="1200" b="0" i="0" kern="1200" dirty="0">
                <a:solidFill>
                  <a:schemeClr val="tx1"/>
                </a:solidFill>
                <a:effectLst/>
                <a:latin typeface="+mn-lt"/>
                <a:ea typeface="+mn-ea"/>
                <a:cs typeface="+mn-cs"/>
              </a:rPr>
              <a:t>中的内容转移到了</a:t>
            </a:r>
            <a:r>
              <a:rPr lang="en-US" altLang="zh-CN" sz="1200" b="0" i="0" kern="1200" dirty="0" err="1">
                <a:solidFill>
                  <a:schemeClr val="tx1"/>
                </a:solidFill>
                <a:effectLst/>
                <a:latin typeface="+mn-lt"/>
                <a:ea typeface="+mn-ea"/>
                <a:cs typeface="+mn-cs"/>
              </a:rPr>
              <a:t>css</a:t>
            </a:r>
            <a:r>
              <a:rPr lang="zh-CN" altLang="en-US" sz="1200" b="0" i="0" kern="1200" dirty="0">
                <a:solidFill>
                  <a:schemeClr val="tx1"/>
                </a:solidFill>
                <a:effectLst/>
                <a:latin typeface="+mn-lt"/>
                <a:ea typeface="+mn-ea"/>
                <a:cs typeface="+mn-cs"/>
              </a:rPr>
              <a:t>文件中。</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 Overwrite</a:t>
            </a:r>
            <a:r>
              <a:rPr lang="zh-CN" altLang="en-US" sz="1200" b="0" i="0" kern="1200" dirty="0">
                <a:solidFill>
                  <a:schemeClr val="tx1"/>
                </a:solidFill>
                <a:effectLst/>
                <a:latin typeface="+mn-lt"/>
                <a:ea typeface="+mn-ea"/>
                <a:cs typeface="+mn-cs"/>
              </a:rPr>
              <a:t>就体现在这个</a:t>
            </a:r>
            <a:r>
              <a:rPr lang="en-US" altLang="zh-CN" sz="1200" b="0" i="0" kern="1200" dirty="0" err="1">
                <a:solidFill>
                  <a:schemeClr val="tx1"/>
                </a:solidFill>
                <a:effectLst/>
                <a:latin typeface="+mn-lt"/>
                <a:ea typeface="+mn-ea"/>
                <a:cs typeface="+mn-cs"/>
              </a:rPr>
              <a:t>css</a:t>
            </a:r>
            <a:r>
              <a:rPr lang="zh-CN" altLang="en-US" sz="1200" b="0" i="0" kern="1200" dirty="0">
                <a:solidFill>
                  <a:schemeClr val="tx1"/>
                </a:solidFill>
                <a:effectLst/>
                <a:latin typeface="+mn-lt"/>
                <a:ea typeface="+mn-ea"/>
                <a:cs typeface="+mn-cs"/>
              </a:rPr>
              <a:t>的</a:t>
            </a:r>
            <a:r>
              <a:rPr lang="en-US" altLang="zh-CN" sz="1200" b="0" i="0" kern="1200" dirty="0" err="1">
                <a:solidFill>
                  <a:schemeClr val="tx1"/>
                </a:solidFill>
                <a:effectLst/>
                <a:latin typeface="+mn-lt"/>
                <a:ea typeface="+mn-ea"/>
                <a:cs typeface="+mn-cs"/>
              </a:rPr>
              <a:t>url</a:t>
            </a:r>
            <a:r>
              <a:rPr lang="zh-CN" altLang="en-US" sz="1200" b="0" i="0" kern="1200" dirty="0">
                <a:solidFill>
                  <a:schemeClr val="tx1"/>
                </a:solidFill>
                <a:effectLst/>
                <a:latin typeface="+mn-lt"/>
                <a:ea typeface="+mn-ea"/>
                <a:cs typeface="+mn-cs"/>
              </a:rPr>
              <a:t>是用相对路径拼出来的</a:t>
            </a:r>
            <a:r>
              <a:rPr lang="en-US" altLang="zh-CN" sz="1200" b="0" i="0" kern="1200" dirty="0" err="1">
                <a:solidFill>
                  <a:schemeClr val="tx1"/>
                </a:solidFill>
                <a:effectLst/>
                <a:latin typeface="+mn-lt"/>
                <a:ea typeface="+mn-ea"/>
                <a:cs typeface="+mn-cs"/>
              </a:rPr>
              <a:t>url</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这个攻击并不是只是能引入</a:t>
            </a:r>
            <a:r>
              <a:rPr lang="en-US" altLang="zh-CN" sz="1200" b="0" i="0" kern="1200" dirty="0" err="1">
                <a:solidFill>
                  <a:schemeClr val="tx1"/>
                </a:solidFill>
                <a:effectLst/>
                <a:latin typeface="+mn-lt"/>
                <a:ea typeface="+mn-ea"/>
                <a:cs typeface="+mn-cs"/>
              </a:rPr>
              <a:t>css</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强网杯有一道题目就是可以写入内容到这个网站，写入的内容可以保存成为一个文件，但是单纯的去访问它可能会不行，因为一些关键的东西会被过滤掉，但他用</a:t>
            </a:r>
            <a:r>
              <a:rPr lang="en-US" altLang="zh-CN" sz="1200" b="0" i="0" kern="1200" dirty="0" err="1">
                <a:solidFill>
                  <a:schemeClr val="tx1"/>
                </a:solidFill>
                <a:effectLst/>
                <a:latin typeface="+mn-lt"/>
                <a:ea typeface="+mn-ea"/>
                <a:cs typeface="+mn-cs"/>
              </a:rPr>
              <a:t>rpo</a:t>
            </a:r>
            <a:r>
              <a:rPr lang="zh-CN" altLang="en-US" sz="1200" b="0" i="0" kern="1200" dirty="0">
                <a:solidFill>
                  <a:schemeClr val="tx1"/>
                </a:solidFill>
                <a:effectLst/>
                <a:latin typeface="+mn-lt"/>
                <a:ea typeface="+mn-ea"/>
                <a:cs typeface="+mn-cs"/>
              </a:rPr>
              <a:t>覆盖原来的路径就能读取到这个文件，从而一个触发</a:t>
            </a:r>
            <a:r>
              <a:rPr lang="en-US" altLang="zh-CN" sz="1200" b="0" i="0" kern="1200" dirty="0" err="1">
                <a:solidFill>
                  <a:schemeClr val="tx1"/>
                </a:solidFill>
                <a:effectLst/>
                <a:latin typeface="+mn-lt"/>
                <a:ea typeface="+mn-ea"/>
                <a:cs typeface="+mn-cs"/>
              </a:rPr>
              <a:t>xss</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但是这篇文章它在</a:t>
            </a:r>
            <a:r>
              <a:rPr lang="en-US" altLang="zh-CN" sz="1200" b="0" i="0" kern="1200" dirty="0">
                <a:solidFill>
                  <a:schemeClr val="tx1"/>
                </a:solidFill>
                <a:effectLst/>
                <a:latin typeface="+mn-lt"/>
                <a:ea typeface="+mn-ea"/>
                <a:cs typeface="+mn-cs"/>
              </a:rPr>
              <a:t>measure</a:t>
            </a:r>
            <a:r>
              <a:rPr lang="zh-CN" altLang="en-US" sz="1200" b="0" i="0" kern="1200" dirty="0">
                <a:solidFill>
                  <a:schemeClr val="tx1"/>
                </a:solidFill>
                <a:effectLst/>
                <a:latin typeface="+mn-lt"/>
                <a:ea typeface="+mn-ea"/>
                <a:cs typeface="+mn-cs"/>
              </a:rPr>
              <a:t>的点就是一个</a:t>
            </a:r>
            <a:r>
              <a:rPr lang="en-US" altLang="zh-CN" sz="1200" b="0" i="0" kern="1200" dirty="0" err="1">
                <a:solidFill>
                  <a:schemeClr val="tx1"/>
                </a:solidFill>
                <a:effectLst/>
                <a:latin typeface="+mn-lt"/>
                <a:ea typeface="+mn-ea"/>
                <a:cs typeface="+mn-cs"/>
              </a:rPr>
              <a:t>css</a:t>
            </a:r>
            <a:r>
              <a:rPr lang="zh-CN" altLang="en-US" sz="1200" b="0" i="0" kern="1200" dirty="0">
                <a:solidFill>
                  <a:schemeClr val="tx1"/>
                </a:solidFill>
                <a:effectLst/>
                <a:latin typeface="+mn-lt"/>
                <a:ea typeface="+mn-ea"/>
                <a:cs typeface="+mn-cs"/>
              </a:rPr>
              <a:t>指令注入</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B21182C-9178-42D6-849D-9690A35A8D59}" type="slidenum">
              <a:rPr lang="zh-CN" altLang="en-US" smtClean="0"/>
              <a:t>6</a:t>
            </a:fld>
            <a:endParaRPr lang="zh-CN" altLang="en-US"/>
          </a:p>
        </p:txBody>
      </p:sp>
    </p:spTree>
    <p:extLst>
      <p:ext uri="{BB962C8B-B14F-4D97-AF65-F5344CB8AC3E}">
        <p14:creationId xmlns:p14="http://schemas.microsoft.com/office/powerpoint/2010/main" val="1107403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总结下漏洞触发条件：</a:t>
            </a:r>
            <a:r>
              <a:rPr lang="en-US" altLang="zh-CN" dirty="0"/>
              <a:t>1. </a:t>
            </a:r>
            <a:r>
              <a:rPr lang="zh-CN" altLang="en-US" dirty="0"/>
              <a:t>存在对</a:t>
            </a:r>
            <a:r>
              <a:rPr lang="en-US" altLang="zh-CN" dirty="0"/>
              <a:t>stylesheet</a:t>
            </a:r>
            <a:r>
              <a:rPr lang="zh-CN" altLang="en-US" dirty="0"/>
              <a:t>的相对路径调用，只有这样才能重写样式表的请求路径；</a:t>
            </a:r>
            <a:r>
              <a:rPr lang="en-US" altLang="zh-CN" dirty="0"/>
              <a:t>2. </a:t>
            </a:r>
            <a:r>
              <a:rPr lang="en-US" altLang="zh-CN" dirty="0" err="1"/>
              <a:t>url</a:t>
            </a:r>
            <a:r>
              <a:rPr lang="zh-CN" altLang="en-US" dirty="0"/>
              <a:t>重写，比如这个例子，如果服务器不支持</a:t>
            </a:r>
            <a:r>
              <a:rPr lang="en-US" altLang="zh-CN" dirty="0" err="1"/>
              <a:t>url</a:t>
            </a:r>
            <a:r>
              <a:rPr lang="zh-CN" altLang="en-US" dirty="0"/>
              <a:t>重写，那么服务器会让</a:t>
            </a:r>
            <a:r>
              <a:rPr lang="en-US" altLang="zh-CN" dirty="0"/>
              <a:t>here</a:t>
            </a:r>
            <a:r>
              <a:rPr lang="zh-CN" altLang="en-US" dirty="0"/>
              <a:t>去处理这个请求，而不是</a:t>
            </a:r>
            <a:r>
              <a:rPr lang="en-US" altLang="zh-CN" dirty="0" err="1"/>
              <a:t>view.php</a:t>
            </a:r>
            <a:r>
              <a:rPr lang="zh-CN" altLang="en-US" dirty="0"/>
              <a:t>，所以就是需要服务器能够处理这样的</a:t>
            </a:r>
            <a:r>
              <a:rPr lang="en-US" altLang="zh-CN" dirty="0" err="1"/>
              <a:t>url</a:t>
            </a:r>
            <a:r>
              <a:rPr lang="zh-CN" altLang="en-US" dirty="0"/>
              <a:t>，能让</a:t>
            </a:r>
            <a:r>
              <a:rPr lang="en-US" altLang="zh-CN" dirty="0" err="1"/>
              <a:t>view.php</a:t>
            </a:r>
            <a:r>
              <a:rPr lang="zh-CN" altLang="en-US" dirty="0"/>
              <a:t>来处理我们的请求</a:t>
            </a:r>
            <a:endParaRPr lang="en-US" altLang="zh-CN" dirty="0"/>
          </a:p>
          <a:p>
            <a:r>
              <a:rPr lang="en-US" altLang="zh-CN" dirty="0"/>
              <a:t>3. </a:t>
            </a:r>
            <a:r>
              <a:rPr lang="zh-CN" altLang="en-US" dirty="0"/>
              <a:t>返回的响应页面能包含向</a:t>
            </a:r>
            <a:r>
              <a:rPr lang="en-US" altLang="zh-CN" dirty="0" err="1"/>
              <a:t>url</a:t>
            </a:r>
            <a:r>
              <a:rPr lang="zh-CN" altLang="en-US" dirty="0"/>
              <a:t>中或是</a:t>
            </a:r>
            <a:r>
              <a:rPr lang="en-US" altLang="zh-CN" dirty="0"/>
              <a:t>cookie</a:t>
            </a:r>
            <a:r>
              <a:rPr lang="zh-CN" altLang="en-US" dirty="0"/>
              <a:t>中注入的样式指令；</a:t>
            </a:r>
            <a:r>
              <a:rPr lang="en-US" altLang="zh-CN" dirty="0"/>
              <a:t>4. </a:t>
            </a:r>
            <a:r>
              <a:rPr lang="zh-CN" altLang="en-US" dirty="0"/>
              <a:t>页面中不包含</a:t>
            </a:r>
            <a:r>
              <a:rPr lang="en-US" altLang="zh-CN" dirty="0"/>
              <a:t>&lt;base&gt;</a:t>
            </a:r>
            <a:r>
              <a:rPr lang="zh-CN" altLang="en-US" dirty="0"/>
              <a:t>标签，正确配置的</a:t>
            </a:r>
            <a:r>
              <a:rPr lang="en-US" altLang="zh-CN" dirty="0"/>
              <a:t>&lt;base&gt;</a:t>
            </a:r>
            <a:r>
              <a:rPr lang="zh-CN" altLang="en-US" dirty="0"/>
              <a:t>标签能够让浏览器知道如何正确展开相对路径，页面中也不应该包含现代文档类型声明，因为它会告诉浏览器去用标准模式解析</a:t>
            </a:r>
            <a:r>
              <a:rPr lang="en-US" altLang="zh-CN" dirty="0" err="1"/>
              <a:t>css</a:t>
            </a:r>
            <a:r>
              <a:rPr lang="zh-CN" altLang="en-US" dirty="0"/>
              <a:t>，那么浏览器只会解析</a:t>
            </a:r>
            <a:r>
              <a:rPr lang="en-US" altLang="zh-CN" dirty="0"/>
              <a:t>content-type</a:t>
            </a:r>
            <a:r>
              <a:rPr lang="zh-CN" altLang="en-US" dirty="0"/>
              <a:t>为</a:t>
            </a:r>
            <a:r>
              <a:rPr lang="en-US" altLang="zh-CN" dirty="0"/>
              <a:t>text/</a:t>
            </a:r>
            <a:r>
              <a:rPr lang="en-US" altLang="zh-CN" dirty="0" err="1"/>
              <a:t>css</a:t>
            </a:r>
            <a:r>
              <a:rPr lang="zh-CN" altLang="en-US" dirty="0"/>
              <a:t>的样式内容</a:t>
            </a:r>
            <a:endParaRPr lang="en-US" altLang="zh-CN" dirty="0"/>
          </a:p>
          <a:p>
            <a:r>
              <a:rPr lang="zh-CN" altLang="en-US" dirty="0"/>
              <a:t>这四个条件也是后面判断是否属于</a:t>
            </a:r>
            <a:r>
              <a:rPr lang="en-US" altLang="zh-CN" dirty="0"/>
              <a:t>Vulnerable Page</a:t>
            </a:r>
            <a:r>
              <a:rPr lang="zh-CN" altLang="en-US" dirty="0"/>
              <a:t>的条件</a:t>
            </a:r>
          </a:p>
        </p:txBody>
      </p:sp>
      <p:sp>
        <p:nvSpPr>
          <p:cNvPr id="4" name="灯片编号占位符 3"/>
          <p:cNvSpPr>
            <a:spLocks noGrp="1"/>
          </p:cNvSpPr>
          <p:nvPr>
            <p:ph type="sldNum" sz="quarter" idx="5"/>
          </p:nvPr>
        </p:nvSpPr>
        <p:spPr/>
        <p:txBody>
          <a:bodyPr/>
          <a:lstStyle/>
          <a:p>
            <a:fld id="{2B21182C-9178-42D6-849D-9690A35A8D59}" type="slidenum">
              <a:rPr lang="zh-CN" altLang="en-US" smtClean="0"/>
              <a:t>7</a:t>
            </a:fld>
            <a:endParaRPr lang="zh-CN" altLang="en-US"/>
          </a:p>
        </p:txBody>
      </p:sp>
    </p:spTree>
    <p:extLst>
      <p:ext uri="{BB962C8B-B14F-4D97-AF65-F5344CB8AC3E}">
        <p14:creationId xmlns:p14="http://schemas.microsoft.com/office/powerpoint/2010/main" val="2758762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然后作者关于这篇论文的</a:t>
            </a:r>
            <a:r>
              <a:rPr lang="en-US" altLang="zh-CN" dirty="0"/>
              <a:t>motivation</a:t>
            </a:r>
            <a:br>
              <a:rPr lang="zh-CN" altLang="en-US" dirty="0"/>
            </a:br>
            <a:r>
              <a:rPr lang="zh-CN" altLang="en-US" sz="1200" b="0" i="0" kern="1200" dirty="0">
                <a:solidFill>
                  <a:schemeClr val="tx1"/>
                </a:solidFill>
                <a:effectLst/>
                <a:latin typeface="+mn-lt"/>
                <a:ea typeface="+mn-ea"/>
                <a:cs typeface="+mn-cs"/>
              </a:rPr>
              <a:t>作者对基于</a:t>
            </a:r>
            <a:r>
              <a:rPr lang="en-US" altLang="zh-CN" sz="1200" b="0" i="0" kern="1200" dirty="0" err="1">
                <a:solidFill>
                  <a:schemeClr val="tx1"/>
                </a:solidFill>
                <a:effectLst/>
                <a:latin typeface="+mn-lt"/>
                <a:ea typeface="+mn-ea"/>
                <a:cs typeface="+mn-cs"/>
              </a:rPr>
              <a:t>rpo</a:t>
            </a:r>
            <a:r>
              <a:rPr lang="zh-CN" altLang="en-US" sz="1200" b="0" i="0" kern="1200" dirty="0">
                <a:solidFill>
                  <a:schemeClr val="tx1"/>
                </a:solidFill>
                <a:effectLst/>
                <a:latin typeface="+mn-lt"/>
                <a:ea typeface="+mn-ea"/>
                <a:cs typeface="+mn-cs"/>
              </a:rPr>
              <a:t>的样式注入进行研究是因为这种攻击方式比传统的</a:t>
            </a:r>
            <a:r>
              <a:rPr lang="en-US" altLang="zh-CN" sz="1200" b="0" i="0" kern="1200" dirty="0">
                <a:solidFill>
                  <a:schemeClr val="tx1"/>
                </a:solidFill>
                <a:effectLst/>
                <a:latin typeface="+mn-lt"/>
                <a:ea typeface="+mn-ea"/>
                <a:cs typeface="+mn-cs"/>
              </a:rPr>
              <a:t>XSS</a:t>
            </a:r>
            <a:r>
              <a:rPr lang="zh-CN" altLang="en-US" sz="1200" b="0" i="0" kern="1200" dirty="0">
                <a:solidFill>
                  <a:schemeClr val="tx1"/>
                </a:solidFill>
                <a:effectLst/>
                <a:latin typeface="+mn-lt"/>
                <a:ea typeface="+mn-ea"/>
                <a:cs typeface="+mn-cs"/>
              </a:rPr>
              <a:t>攻击更加新颖，而且鲜为人知，因此他们认为了解这种攻击技术威胁的程度并量化其促成因素非常重要。</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并且此前没有关于</a:t>
            </a:r>
            <a:r>
              <a:rPr lang="en-US" altLang="zh-CN" sz="1200" b="0" i="0" kern="1200" dirty="0">
                <a:solidFill>
                  <a:schemeClr val="tx1"/>
                </a:solidFill>
                <a:effectLst/>
                <a:latin typeface="+mn-lt"/>
                <a:ea typeface="+mn-ea"/>
                <a:cs typeface="+mn-cs"/>
              </a:rPr>
              <a:t>RPO</a:t>
            </a:r>
            <a:r>
              <a:rPr lang="zh-CN" altLang="en-US" sz="1200" b="0" i="0" kern="1200" dirty="0">
                <a:solidFill>
                  <a:schemeClr val="tx1"/>
                </a:solidFill>
                <a:effectLst/>
                <a:latin typeface="+mn-lt"/>
                <a:ea typeface="+mn-ea"/>
                <a:cs typeface="+mn-cs"/>
              </a:rPr>
              <a:t>攻击的学术研究，也没有对</a:t>
            </a:r>
            <a:r>
              <a:rPr lang="en-US" altLang="zh-CN" sz="1200" b="0" i="0" kern="1200" dirty="0">
                <a:solidFill>
                  <a:schemeClr val="tx1"/>
                </a:solidFill>
                <a:effectLst/>
                <a:latin typeface="+mn-lt"/>
                <a:ea typeface="+mn-ea"/>
                <a:cs typeface="+mn-cs"/>
              </a:rPr>
              <a:t>RPO</a:t>
            </a:r>
            <a:r>
              <a:rPr lang="zh-CN" altLang="en-US" sz="1200" b="0" i="0" kern="1200" dirty="0">
                <a:solidFill>
                  <a:schemeClr val="tx1"/>
                </a:solidFill>
                <a:effectLst/>
                <a:latin typeface="+mn-lt"/>
                <a:ea typeface="+mn-ea"/>
                <a:cs typeface="+mn-cs"/>
              </a:rPr>
              <a:t>在现实网络中的流行度的学术调查。</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但是这篇文章里，他并没有利用</a:t>
            </a:r>
            <a:r>
              <a:rPr lang="en-US" altLang="zh-CN" sz="1200" b="0" i="0" kern="1200" dirty="0" err="1">
                <a:solidFill>
                  <a:schemeClr val="tx1"/>
                </a:solidFill>
                <a:effectLst/>
                <a:latin typeface="+mn-lt"/>
                <a:ea typeface="+mn-ea"/>
                <a:cs typeface="+mn-cs"/>
              </a:rPr>
              <a:t>rpo</a:t>
            </a:r>
            <a:r>
              <a:rPr lang="zh-CN" altLang="en-US" sz="1200" b="0" i="0" kern="1200" dirty="0">
                <a:solidFill>
                  <a:schemeClr val="tx1"/>
                </a:solidFill>
                <a:effectLst/>
                <a:latin typeface="+mn-lt"/>
                <a:ea typeface="+mn-ea"/>
                <a:cs typeface="+mn-cs"/>
              </a:rPr>
              <a:t>去触发</a:t>
            </a:r>
            <a:r>
              <a:rPr lang="en-US" altLang="zh-CN" sz="1200" b="0" i="0" kern="1200" dirty="0" err="1">
                <a:solidFill>
                  <a:schemeClr val="tx1"/>
                </a:solidFill>
                <a:effectLst/>
                <a:latin typeface="+mn-lt"/>
                <a:ea typeface="+mn-ea"/>
                <a:cs typeface="+mn-cs"/>
              </a:rPr>
              <a:t>xss</a:t>
            </a:r>
            <a:r>
              <a:rPr lang="zh-CN" altLang="en-US" sz="1200" b="0" i="0" kern="1200" dirty="0">
                <a:solidFill>
                  <a:schemeClr val="tx1"/>
                </a:solidFill>
                <a:effectLst/>
                <a:latin typeface="+mn-lt"/>
                <a:ea typeface="+mn-ea"/>
                <a:cs typeface="+mn-cs"/>
              </a:rPr>
              <a:t>，也没有说该怎么做，他只是注入了一段样式指令。</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B21182C-9178-42D6-849D-9690A35A8D59}" type="slidenum">
              <a:rPr lang="zh-CN" altLang="en-US" smtClean="0"/>
              <a:t>8</a:t>
            </a:fld>
            <a:endParaRPr lang="zh-CN" altLang="en-US"/>
          </a:p>
        </p:txBody>
      </p:sp>
    </p:spTree>
    <p:extLst>
      <p:ext uri="{BB962C8B-B14F-4D97-AF65-F5344CB8AC3E}">
        <p14:creationId xmlns:p14="http://schemas.microsoft.com/office/powerpoint/2010/main" val="2071152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论文中设计的实验分为三个步骤：</a:t>
            </a:r>
          </a:p>
          <a:p>
            <a:r>
              <a:rPr lang="zh-CN" altLang="en-US" sz="1200" b="0" i="0" kern="1200" dirty="0">
                <a:solidFill>
                  <a:schemeClr val="tx1"/>
                </a:solidFill>
                <a:effectLst/>
                <a:latin typeface="+mn-lt"/>
                <a:ea typeface="+mn-ea"/>
                <a:cs typeface="+mn-cs"/>
              </a:rPr>
              <a:t>第一步是数据集的筛选，从 </a:t>
            </a:r>
            <a:r>
              <a:rPr lang="en-US" altLang="zh-CN" sz="1200" b="0" i="0" kern="1200" dirty="0">
                <a:solidFill>
                  <a:schemeClr val="tx1"/>
                </a:solidFill>
                <a:effectLst/>
                <a:latin typeface="+mn-lt"/>
                <a:ea typeface="+mn-ea"/>
                <a:cs typeface="+mn-cs"/>
              </a:rPr>
              <a:t>Common Crawl</a:t>
            </a:r>
            <a:r>
              <a:rPr lang="zh-CN" altLang="en-US" sz="1200" b="0" i="0" kern="1200" dirty="0">
                <a:solidFill>
                  <a:schemeClr val="tx1"/>
                </a:solidFill>
                <a:effectLst/>
                <a:latin typeface="+mn-lt"/>
                <a:ea typeface="+mn-ea"/>
                <a:cs typeface="+mn-cs"/>
              </a:rPr>
              <a:t>网站上下载普通的爬行归档的页面，提取出其中至少包含一个使用相对路径的样式表的页面。</a:t>
            </a:r>
          </a:p>
          <a:p>
            <a:r>
              <a:rPr lang="zh-CN" altLang="en-US" sz="1200" b="0" i="0" kern="1200" dirty="0">
                <a:solidFill>
                  <a:schemeClr val="tx1"/>
                </a:solidFill>
                <a:effectLst/>
                <a:latin typeface="+mn-lt"/>
                <a:ea typeface="+mn-ea"/>
                <a:cs typeface="+mn-cs"/>
              </a:rPr>
              <a:t>第二步，为了确定这些候选页面是否容易遭受到攻击，作者会尝试注入一些</a:t>
            </a:r>
            <a:r>
              <a:rPr lang="en-US" altLang="zh-CN" sz="1200" b="0" i="0" kern="1200" dirty="0" err="1">
                <a:solidFill>
                  <a:schemeClr val="tx1"/>
                </a:solidFill>
                <a:effectLst/>
                <a:latin typeface="+mn-lt"/>
                <a:ea typeface="+mn-ea"/>
                <a:cs typeface="+mn-cs"/>
              </a:rPr>
              <a:t>css</a:t>
            </a:r>
            <a:r>
              <a:rPr lang="zh-CN" altLang="en-US" sz="1200" b="0" i="0" kern="1200" dirty="0">
                <a:solidFill>
                  <a:schemeClr val="tx1"/>
                </a:solidFill>
                <a:effectLst/>
                <a:latin typeface="+mn-lt"/>
                <a:ea typeface="+mn-ea"/>
                <a:cs typeface="+mn-cs"/>
              </a:rPr>
              <a:t>样式指令，方法是使请求的</a:t>
            </a:r>
            <a:r>
              <a:rPr lang="en-US" altLang="zh-CN" sz="1200" b="0" i="0" kern="1200" dirty="0" err="1">
                <a:solidFill>
                  <a:schemeClr val="tx1"/>
                </a:solidFill>
                <a:effectLst/>
                <a:latin typeface="+mn-lt"/>
                <a:ea typeface="+mn-ea"/>
                <a:cs typeface="+mn-cs"/>
              </a:rPr>
              <a:t>url</a:t>
            </a:r>
            <a:r>
              <a:rPr lang="zh-CN" altLang="en-US" sz="1200" b="0" i="0" kern="1200" dirty="0">
                <a:solidFill>
                  <a:schemeClr val="tx1"/>
                </a:solidFill>
                <a:effectLst/>
                <a:latin typeface="+mn-lt"/>
                <a:ea typeface="+mn-ea"/>
                <a:cs typeface="+mn-cs"/>
              </a:rPr>
              <a:t>能够引起</a:t>
            </a:r>
            <a:r>
              <a:rPr lang="en-US" altLang="zh-CN" sz="1200" b="0" i="0" kern="1200" dirty="0">
                <a:solidFill>
                  <a:schemeClr val="tx1"/>
                </a:solidFill>
                <a:effectLst/>
                <a:latin typeface="+mn-lt"/>
                <a:ea typeface="+mn-ea"/>
                <a:cs typeface="+mn-cs"/>
              </a:rPr>
              <a:t>path confusion</a:t>
            </a:r>
            <a:r>
              <a:rPr lang="zh-CN" altLang="en-US" sz="1200" b="0" i="0" kern="1200" dirty="0">
                <a:solidFill>
                  <a:schemeClr val="tx1"/>
                </a:solidFill>
                <a:effectLst/>
                <a:latin typeface="+mn-lt"/>
                <a:ea typeface="+mn-ea"/>
                <a:cs typeface="+mn-cs"/>
              </a:rPr>
              <a:t>，来测试生成的响应中是否能够包含我们注入的指令。</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这里的</a:t>
            </a:r>
            <a:r>
              <a:rPr lang="en-US" altLang="zh-CN" sz="1200" b="0" i="0" kern="1200" dirty="0">
                <a:solidFill>
                  <a:schemeClr val="tx1"/>
                </a:solidFill>
                <a:effectLst/>
                <a:latin typeface="+mn-lt"/>
                <a:ea typeface="+mn-ea"/>
                <a:cs typeface="+mn-cs"/>
              </a:rPr>
              <a:t>path confusion</a:t>
            </a:r>
            <a:r>
              <a:rPr lang="zh-CN" altLang="en-US" sz="1200" b="0" i="0" kern="1200" dirty="0">
                <a:solidFill>
                  <a:schemeClr val="tx1"/>
                </a:solidFill>
                <a:effectLst/>
                <a:latin typeface="+mn-lt"/>
                <a:ea typeface="+mn-ea"/>
                <a:cs typeface="+mn-cs"/>
              </a:rPr>
              <a:t>就是让</a:t>
            </a:r>
            <a:r>
              <a:rPr lang="en-US" altLang="zh-CN" sz="1200" b="0" i="0" kern="1200" dirty="0">
                <a:solidFill>
                  <a:schemeClr val="tx1"/>
                </a:solidFill>
                <a:effectLst/>
                <a:latin typeface="+mn-lt"/>
                <a:ea typeface="+mn-ea"/>
                <a:cs typeface="+mn-cs"/>
              </a:rPr>
              <a:t>html</a:t>
            </a:r>
            <a:r>
              <a:rPr lang="zh-CN" altLang="en-US" sz="1200" b="0" i="0" kern="1200" dirty="0">
                <a:solidFill>
                  <a:schemeClr val="tx1"/>
                </a:solidFill>
                <a:effectLst/>
                <a:latin typeface="+mn-lt"/>
                <a:ea typeface="+mn-ea"/>
                <a:cs typeface="+mn-cs"/>
              </a:rPr>
              <a:t>页面能够将它自己引用为一个</a:t>
            </a:r>
            <a:r>
              <a:rPr lang="en-US" altLang="zh-CN" sz="1200" b="0" i="0" kern="1200" dirty="0">
                <a:solidFill>
                  <a:schemeClr val="tx1"/>
                </a:solidFill>
                <a:effectLst/>
                <a:latin typeface="+mn-lt"/>
                <a:ea typeface="+mn-ea"/>
                <a:cs typeface="+mn-cs"/>
              </a:rPr>
              <a:t>stylesheet</a:t>
            </a:r>
            <a:r>
              <a:rPr lang="zh-CN" altLang="en-US" sz="1200" b="0" i="0" kern="1200" dirty="0">
                <a:solidFill>
                  <a:schemeClr val="tx1"/>
                </a:solidFill>
                <a:effectLst/>
                <a:latin typeface="+mn-lt"/>
                <a:ea typeface="+mn-ea"/>
                <a:cs typeface="+mn-cs"/>
              </a:rPr>
              <a:t>，让这个</a:t>
            </a:r>
            <a:r>
              <a:rPr lang="en-US" altLang="zh-CN" sz="1200" b="0" i="0" kern="1200" dirty="0">
                <a:solidFill>
                  <a:schemeClr val="tx1"/>
                </a:solidFill>
                <a:effectLst/>
                <a:latin typeface="+mn-lt"/>
                <a:ea typeface="+mn-ea"/>
                <a:cs typeface="+mn-cs"/>
              </a:rPr>
              <a:t>html</a:t>
            </a:r>
            <a:r>
              <a:rPr lang="zh-CN" altLang="en-US" sz="1200" b="0" i="0" kern="1200" dirty="0">
                <a:solidFill>
                  <a:schemeClr val="tx1"/>
                </a:solidFill>
                <a:effectLst/>
                <a:latin typeface="+mn-lt"/>
                <a:ea typeface="+mn-ea"/>
                <a:cs typeface="+mn-cs"/>
              </a:rPr>
              <a:t>的内容成为</a:t>
            </a:r>
            <a:r>
              <a:rPr lang="en-US" altLang="zh-CN" sz="1200" b="0" i="0" kern="1200" dirty="0" err="1">
                <a:solidFill>
                  <a:schemeClr val="tx1"/>
                </a:solidFill>
                <a:effectLst/>
                <a:latin typeface="+mn-lt"/>
                <a:ea typeface="+mn-ea"/>
                <a:cs typeface="+mn-cs"/>
              </a:rPr>
              <a:t>css</a:t>
            </a:r>
            <a:r>
              <a:rPr lang="zh-CN" altLang="en-US" sz="1200" b="0" i="0" kern="1200" dirty="0">
                <a:solidFill>
                  <a:schemeClr val="tx1"/>
                </a:solidFill>
                <a:effectLst/>
                <a:latin typeface="+mn-lt"/>
                <a:ea typeface="+mn-ea"/>
                <a:cs typeface="+mn-cs"/>
              </a:rPr>
              <a:t>中的内容，这样返回的</a:t>
            </a:r>
            <a:r>
              <a:rPr lang="en-US" altLang="zh-CN" sz="1200" b="0" i="0" kern="1200" dirty="0" err="1">
                <a:solidFill>
                  <a:schemeClr val="tx1"/>
                </a:solidFill>
                <a:effectLst/>
                <a:latin typeface="+mn-lt"/>
                <a:ea typeface="+mn-ea"/>
                <a:cs typeface="+mn-cs"/>
              </a:rPr>
              <a:t>css</a:t>
            </a:r>
            <a:r>
              <a:rPr lang="zh-CN" altLang="en-US" sz="1200" b="0" i="0" kern="1200" dirty="0">
                <a:solidFill>
                  <a:schemeClr val="tx1"/>
                </a:solidFill>
                <a:effectLst/>
                <a:latin typeface="+mn-lt"/>
                <a:ea typeface="+mn-ea"/>
                <a:cs typeface="+mn-cs"/>
              </a:rPr>
              <a:t>内容中就能包含我们注入的样式指令</a:t>
            </a:r>
          </a:p>
          <a:p>
            <a:r>
              <a:rPr lang="zh-CN" altLang="en-US" sz="1200" b="0" i="0" kern="1200" dirty="0">
                <a:solidFill>
                  <a:schemeClr val="tx1"/>
                </a:solidFill>
                <a:effectLst/>
                <a:latin typeface="+mn-lt"/>
                <a:ea typeface="+mn-ea"/>
                <a:cs typeface="+mn-cs"/>
              </a:rPr>
              <a:t>最后，实验测量了一些易受攻击的页面有多少是能成功在浏览器中被真正利用的，标准就是检查在</a:t>
            </a:r>
            <a:r>
              <a:rPr lang="en-US" altLang="zh-CN" sz="1200" b="0" i="0" kern="1200" dirty="0">
                <a:solidFill>
                  <a:schemeClr val="tx1"/>
                </a:solidFill>
                <a:effectLst/>
                <a:latin typeface="+mn-lt"/>
                <a:ea typeface="+mn-ea"/>
                <a:cs typeface="+mn-cs"/>
              </a:rPr>
              <a:t>Web</a:t>
            </a:r>
            <a:r>
              <a:rPr lang="zh-CN" altLang="en-US" sz="1200" b="0" i="0" kern="1200" dirty="0">
                <a:solidFill>
                  <a:schemeClr val="tx1"/>
                </a:solidFill>
                <a:effectLst/>
                <a:latin typeface="+mn-lt"/>
                <a:ea typeface="+mn-ea"/>
                <a:cs typeface="+mn-cs"/>
              </a:rPr>
              <a:t>浏览器中是否成功解析了注入的样式指令。</a:t>
            </a:r>
          </a:p>
          <a:p>
            <a:endParaRPr lang="zh-CN" altLang="en-US" dirty="0"/>
          </a:p>
        </p:txBody>
      </p:sp>
      <p:sp>
        <p:nvSpPr>
          <p:cNvPr id="4" name="灯片编号占位符 3"/>
          <p:cNvSpPr>
            <a:spLocks noGrp="1"/>
          </p:cNvSpPr>
          <p:nvPr>
            <p:ph type="sldNum" sz="quarter" idx="5"/>
          </p:nvPr>
        </p:nvSpPr>
        <p:spPr/>
        <p:txBody>
          <a:bodyPr/>
          <a:lstStyle/>
          <a:p>
            <a:fld id="{2B21182C-9178-42D6-849D-9690A35A8D59}" type="slidenum">
              <a:rPr lang="zh-CN" altLang="en-US" smtClean="0"/>
              <a:t>9</a:t>
            </a:fld>
            <a:endParaRPr lang="zh-CN" altLang="en-US"/>
          </a:p>
        </p:txBody>
      </p:sp>
    </p:spTree>
    <p:extLst>
      <p:ext uri="{BB962C8B-B14F-4D97-AF65-F5344CB8AC3E}">
        <p14:creationId xmlns:p14="http://schemas.microsoft.com/office/powerpoint/2010/main" val="2320889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B6BDA8-9DCF-4CF8-A272-3EBCF797DFD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333BBD5-2149-4435-8798-CEA065DE56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ABCA3A1-3C23-4D20-9F64-AE9EC6AEE64C}"/>
              </a:ext>
            </a:extLst>
          </p:cNvPr>
          <p:cNvSpPr>
            <a:spLocks noGrp="1"/>
          </p:cNvSpPr>
          <p:nvPr>
            <p:ph type="dt" sz="half" idx="10"/>
          </p:nvPr>
        </p:nvSpPr>
        <p:spPr/>
        <p:txBody>
          <a:bodyPr/>
          <a:lstStyle/>
          <a:p>
            <a:fld id="{771D63A9-6A4D-4FAA-8518-76F0114716F6}" type="datetimeFigureOut">
              <a:rPr lang="zh-CN" altLang="en-US" smtClean="0"/>
              <a:t>2020/3/27</a:t>
            </a:fld>
            <a:endParaRPr lang="zh-CN" altLang="en-US"/>
          </a:p>
        </p:txBody>
      </p:sp>
      <p:sp>
        <p:nvSpPr>
          <p:cNvPr id="5" name="页脚占位符 4">
            <a:extLst>
              <a:ext uri="{FF2B5EF4-FFF2-40B4-BE49-F238E27FC236}">
                <a16:creationId xmlns:a16="http://schemas.microsoft.com/office/drawing/2014/main" id="{3A06BAA9-0D2A-40F2-92F6-E82F78CE00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C17074-76AF-429A-8A14-C7EA412496BE}"/>
              </a:ext>
            </a:extLst>
          </p:cNvPr>
          <p:cNvSpPr>
            <a:spLocks noGrp="1"/>
          </p:cNvSpPr>
          <p:nvPr>
            <p:ph type="sldNum" sz="quarter" idx="12"/>
          </p:nvPr>
        </p:nvSpPr>
        <p:spPr/>
        <p:txBody>
          <a:bodyPr/>
          <a:lstStyle/>
          <a:p>
            <a:fld id="{96274C60-F0C9-4BB7-9630-06F02FCFEE70}" type="slidenum">
              <a:rPr lang="zh-CN" altLang="en-US" smtClean="0"/>
              <a:t>‹#›</a:t>
            </a:fld>
            <a:endParaRPr lang="zh-CN" altLang="en-US"/>
          </a:p>
        </p:txBody>
      </p:sp>
    </p:spTree>
    <p:extLst>
      <p:ext uri="{BB962C8B-B14F-4D97-AF65-F5344CB8AC3E}">
        <p14:creationId xmlns:p14="http://schemas.microsoft.com/office/powerpoint/2010/main" val="2499873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C2CA6-83EE-48CF-8472-3B457F4B123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B1B583D-52BB-4ACA-9DC7-C9BA25A8071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032681-2367-4077-BD10-2A11943E7FCC}"/>
              </a:ext>
            </a:extLst>
          </p:cNvPr>
          <p:cNvSpPr>
            <a:spLocks noGrp="1"/>
          </p:cNvSpPr>
          <p:nvPr>
            <p:ph type="dt" sz="half" idx="10"/>
          </p:nvPr>
        </p:nvSpPr>
        <p:spPr/>
        <p:txBody>
          <a:bodyPr/>
          <a:lstStyle/>
          <a:p>
            <a:fld id="{771D63A9-6A4D-4FAA-8518-76F0114716F6}" type="datetimeFigureOut">
              <a:rPr lang="zh-CN" altLang="en-US" smtClean="0"/>
              <a:t>2020/3/27</a:t>
            </a:fld>
            <a:endParaRPr lang="zh-CN" altLang="en-US"/>
          </a:p>
        </p:txBody>
      </p:sp>
      <p:sp>
        <p:nvSpPr>
          <p:cNvPr id="5" name="页脚占位符 4">
            <a:extLst>
              <a:ext uri="{FF2B5EF4-FFF2-40B4-BE49-F238E27FC236}">
                <a16:creationId xmlns:a16="http://schemas.microsoft.com/office/drawing/2014/main" id="{0FBA0339-DCBC-4F4D-BC0C-FAE8784E60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BAAE15-F551-46F6-A935-7F0E422B23AB}"/>
              </a:ext>
            </a:extLst>
          </p:cNvPr>
          <p:cNvSpPr>
            <a:spLocks noGrp="1"/>
          </p:cNvSpPr>
          <p:nvPr>
            <p:ph type="sldNum" sz="quarter" idx="12"/>
          </p:nvPr>
        </p:nvSpPr>
        <p:spPr/>
        <p:txBody>
          <a:bodyPr/>
          <a:lstStyle/>
          <a:p>
            <a:fld id="{96274C60-F0C9-4BB7-9630-06F02FCFEE70}" type="slidenum">
              <a:rPr lang="zh-CN" altLang="en-US" smtClean="0"/>
              <a:t>‹#›</a:t>
            </a:fld>
            <a:endParaRPr lang="zh-CN" altLang="en-US"/>
          </a:p>
        </p:txBody>
      </p:sp>
    </p:spTree>
    <p:extLst>
      <p:ext uri="{BB962C8B-B14F-4D97-AF65-F5344CB8AC3E}">
        <p14:creationId xmlns:p14="http://schemas.microsoft.com/office/powerpoint/2010/main" val="1542765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817CED1-478A-457C-8486-FF3CEB52EBA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CBF8266-E7FD-48A4-9159-CF241F4409C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8E28D6B-DEEB-4FEF-880C-3A979F3C9B8A}"/>
              </a:ext>
            </a:extLst>
          </p:cNvPr>
          <p:cNvSpPr>
            <a:spLocks noGrp="1"/>
          </p:cNvSpPr>
          <p:nvPr>
            <p:ph type="dt" sz="half" idx="10"/>
          </p:nvPr>
        </p:nvSpPr>
        <p:spPr/>
        <p:txBody>
          <a:bodyPr/>
          <a:lstStyle/>
          <a:p>
            <a:fld id="{771D63A9-6A4D-4FAA-8518-76F0114716F6}" type="datetimeFigureOut">
              <a:rPr lang="zh-CN" altLang="en-US" smtClean="0"/>
              <a:t>2020/3/27</a:t>
            </a:fld>
            <a:endParaRPr lang="zh-CN" altLang="en-US"/>
          </a:p>
        </p:txBody>
      </p:sp>
      <p:sp>
        <p:nvSpPr>
          <p:cNvPr id="5" name="页脚占位符 4">
            <a:extLst>
              <a:ext uri="{FF2B5EF4-FFF2-40B4-BE49-F238E27FC236}">
                <a16:creationId xmlns:a16="http://schemas.microsoft.com/office/drawing/2014/main" id="{303E8A30-0492-42A0-A985-85AA16C134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A45C9E-2112-4B94-8023-32FFD9055F69}"/>
              </a:ext>
            </a:extLst>
          </p:cNvPr>
          <p:cNvSpPr>
            <a:spLocks noGrp="1"/>
          </p:cNvSpPr>
          <p:nvPr>
            <p:ph type="sldNum" sz="quarter" idx="12"/>
          </p:nvPr>
        </p:nvSpPr>
        <p:spPr/>
        <p:txBody>
          <a:bodyPr/>
          <a:lstStyle/>
          <a:p>
            <a:fld id="{96274C60-F0C9-4BB7-9630-06F02FCFEE70}" type="slidenum">
              <a:rPr lang="zh-CN" altLang="en-US" smtClean="0"/>
              <a:t>‹#›</a:t>
            </a:fld>
            <a:endParaRPr lang="zh-CN" altLang="en-US"/>
          </a:p>
        </p:txBody>
      </p:sp>
    </p:spTree>
    <p:extLst>
      <p:ext uri="{BB962C8B-B14F-4D97-AF65-F5344CB8AC3E}">
        <p14:creationId xmlns:p14="http://schemas.microsoft.com/office/powerpoint/2010/main" val="3828546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7AF71A-C142-48F4-A6FB-BBEDD15FB93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EC7672A-7557-4F2D-850B-5C8C4CC9B22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B81854-6336-472C-9287-25C4B5A3C536}"/>
              </a:ext>
            </a:extLst>
          </p:cNvPr>
          <p:cNvSpPr>
            <a:spLocks noGrp="1"/>
          </p:cNvSpPr>
          <p:nvPr>
            <p:ph type="dt" sz="half" idx="10"/>
          </p:nvPr>
        </p:nvSpPr>
        <p:spPr/>
        <p:txBody>
          <a:bodyPr/>
          <a:lstStyle/>
          <a:p>
            <a:fld id="{771D63A9-6A4D-4FAA-8518-76F0114716F6}" type="datetimeFigureOut">
              <a:rPr lang="zh-CN" altLang="en-US" smtClean="0"/>
              <a:t>2020/3/27</a:t>
            </a:fld>
            <a:endParaRPr lang="zh-CN" altLang="en-US"/>
          </a:p>
        </p:txBody>
      </p:sp>
      <p:sp>
        <p:nvSpPr>
          <p:cNvPr id="5" name="页脚占位符 4">
            <a:extLst>
              <a:ext uri="{FF2B5EF4-FFF2-40B4-BE49-F238E27FC236}">
                <a16:creationId xmlns:a16="http://schemas.microsoft.com/office/drawing/2014/main" id="{FA89E830-6A94-432B-BE63-FA2A2062DF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834F5B-C5EA-4C2A-81F5-AB002275611B}"/>
              </a:ext>
            </a:extLst>
          </p:cNvPr>
          <p:cNvSpPr>
            <a:spLocks noGrp="1"/>
          </p:cNvSpPr>
          <p:nvPr>
            <p:ph type="sldNum" sz="quarter" idx="12"/>
          </p:nvPr>
        </p:nvSpPr>
        <p:spPr/>
        <p:txBody>
          <a:bodyPr/>
          <a:lstStyle/>
          <a:p>
            <a:fld id="{96274C60-F0C9-4BB7-9630-06F02FCFEE70}" type="slidenum">
              <a:rPr lang="zh-CN" altLang="en-US" smtClean="0"/>
              <a:t>‹#›</a:t>
            </a:fld>
            <a:endParaRPr lang="zh-CN" altLang="en-US"/>
          </a:p>
        </p:txBody>
      </p:sp>
    </p:spTree>
    <p:extLst>
      <p:ext uri="{BB962C8B-B14F-4D97-AF65-F5344CB8AC3E}">
        <p14:creationId xmlns:p14="http://schemas.microsoft.com/office/powerpoint/2010/main" val="1756307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85EEDB-C346-455F-9BC6-519BDA2D8BB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9DE714F-4443-4286-B9B6-ADE7A49360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56B3E43-2545-421D-AD9C-24E141E03A74}"/>
              </a:ext>
            </a:extLst>
          </p:cNvPr>
          <p:cNvSpPr>
            <a:spLocks noGrp="1"/>
          </p:cNvSpPr>
          <p:nvPr>
            <p:ph type="dt" sz="half" idx="10"/>
          </p:nvPr>
        </p:nvSpPr>
        <p:spPr/>
        <p:txBody>
          <a:bodyPr/>
          <a:lstStyle/>
          <a:p>
            <a:fld id="{771D63A9-6A4D-4FAA-8518-76F0114716F6}" type="datetimeFigureOut">
              <a:rPr lang="zh-CN" altLang="en-US" smtClean="0"/>
              <a:t>2020/3/27</a:t>
            </a:fld>
            <a:endParaRPr lang="zh-CN" altLang="en-US"/>
          </a:p>
        </p:txBody>
      </p:sp>
      <p:sp>
        <p:nvSpPr>
          <p:cNvPr id="5" name="页脚占位符 4">
            <a:extLst>
              <a:ext uri="{FF2B5EF4-FFF2-40B4-BE49-F238E27FC236}">
                <a16:creationId xmlns:a16="http://schemas.microsoft.com/office/drawing/2014/main" id="{95DD046E-B7B5-4D29-A1EA-6AC55348F6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A14AC9-2342-4E1C-A2C2-469B03CAC3F3}"/>
              </a:ext>
            </a:extLst>
          </p:cNvPr>
          <p:cNvSpPr>
            <a:spLocks noGrp="1"/>
          </p:cNvSpPr>
          <p:nvPr>
            <p:ph type="sldNum" sz="quarter" idx="12"/>
          </p:nvPr>
        </p:nvSpPr>
        <p:spPr/>
        <p:txBody>
          <a:bodyPr/>
          <a:lstStyle/>
          <a:p>
            <a:fld id="{96274C60-F0C9-4BB7-9630-06F02FCFEE70}" type="slidenum">
              <a:rPr lang="zh-CN" altLang="en-US" smtClean="0"/>
              <a:t>‹#›</a:t>
            </a:fld>
            <a:endParaRPr lang="zh-CN" altLang="en-US"/>
          </a:p>
        </p:txBody>
      </p:sp>
    </p:spTree>
    <p:extLst>
      <p:ext uri="{BB962C8B-B14F-4D97-AF65-F5344CB8AC3E}">
        <p14:creationId xmlns:p14="http://schemas.microsoft.com/office/powerpoint/2010/main" val="16003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9CB889-A05D-4319-9CF6-C0F03F1C717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8D95969-7554-4CF5-9BA6-0F3517656A6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DFF5A02-60F2-407C-ADC1-9F9CC32D469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E29FAFE-3957-46D0-863D-7241475F5E15}"/>
              </a:ext>
            </a:extLst>
          </p:cNvPr>
          <p:cNvSpPr>
            <a:spLocks noGrp="1"/>
          </p:cNvSpPr>
          <p:nvPr>
            <p:ph type="dt" sz="half" idx="10"/>
          </p:nvPr>
        </p:nvSpPr>
        <p:spPr/>
        <p:txBody>
          <a:bodyPr/>
          <a:lstStyle/>
          <a:p>
            <a:fld id="{771D63A9-6A4D-4FAA-8518-76F0114716F6}" type="datetimeFigureOut">
              <a:rPr lang="zh-CN" altLang="en-US" smtClean="0"/>
              <a:t>2020/3/27</a:t>
            </a:fld>
            <a:endParaRPr lang="zh-CN" altLang="en-US"/>
          </a:p>
        </p:txBody>
      </p:sp>
      <p:sp>
        <p:nvSpPr>
          <p:cNvPr id="6" name="页脚占位符 5">
            <a:extLst>
              <a:ext uri="{FF2B5EF4-FFF2-40B4-BE49-F238E27FC236}">
                <a16:creationId xmlns:a16="http://schemas.microsoft.com/office/drawing/2014/main" id="{4588B870-18D8-4589-87E5-3F9EFE801D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03529E1-5103-4672-ADC8-D7B25C52427B}"/>
              </a:ext>
            </a:extLst>
          </p:cNvPr>
          <p:cNvSpPr>
            <a:spLocks noGrp="1"/>
          </p:cNvSpPr>
          <p:nvPr>
            <p:ph type="sldNum" sz="quarter" idx="12"/>
          </p:nvPr>
        </p:nvSpPr>
        <p:spPr/>
        <p:txBody>
          <a:bodyPr/>
          <a:lstStyle/>
          <a:p>
            <a:fld id="{96274C60-F0C9-4BB7-9630-06F02FCFEE70}" type="slidenum">
              <a:rPr lang="zh-CN" altLang="en-US" smtClean="0"/>
              <a:t>‹#›</a:t>
            </a:fld>
            <a:endParaRPr lang="zh-CN" altLang="en-US"/>
          </a:p>
        </p:txBody>
      </p:sp>
    </p:spTree>
    <p:extLst>
      <p:ext uri="{BB962C8B-B14F-4D97-AF65-F5344CB8AC3E}">
        <p14:creationId xmlns:p14="http://schemas.microsoft.com/office/powerpoint/2010/main" val="72021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B0D1C3-4122-4AAF-81B1-E2F8121B46B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457CC8B-BD64-4B9B-B1E7-71468C1D39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9C7D0B9-A159-4660-90C6-41EC4D7547B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9C9623A-26DD-4208-8DED-0EF79DE420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AABC121-C8CE-43C3-AEF1-45B539B9DF5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9307642-E31F-4693-9A65-56A67F76FFEC}"/>
              </a:ext>
            </a:extLst>
          </p:cNvPr>
          <p:cNvSpPr>
            <a:spLocks noGrp="1"/>
          </p:cNvSpPr>
          <p:nvPr>
            <p:ph type="dt" sz="half" idx="10"/>
          </p:nvPr>
        </p:nvSpPr>
        <p:spPr/>
        <p:txBody>
          <a:bodyPr/>
          <a:lstStyle/>
          <a:p>
            <a:fld id="{771D63A9-6A4D-4FAA-8518-76F0114716F6}" type="datetimeFigureOut">
              <a:rPr lang="zh-CN" altLang="en-US" smtClean="0"/>
              <a:t>2020/3/27</a:t>
            </a:fld>
            <a:endParaRPr lang="zh-CN" altLang="en-US"/>
          </a:p>
        </p:txBody>
      </p:sp>
      <p:sp>
        <p:nvSpPr>
          <p:cNvPr id="8" name="页脚占位符 7">
            <a:extLst>
              <a:ext uri="{FF2B5EF4-FFF2-40B4-BE49-F238E27FC236}">
                <a16:creationId xmlns:a16="http://schemas.microsoft.com/office/drawing/2014/main" id="{AD35DA95-9D7B-4771-A5C0-89A5FC62571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60DA839-8B0A-4504-ABB4-885C3FA7C236}"/>
              </a:ext>
            </a:extLst>
          </p:cNvPr>
          <p:cNvSpPr>
            <a:spLocks noGrp="1"/>
          </p:cNvSpPr>
          <p:nvPr>
            <p:ph type="sldNum" sz="quarter" idx="12"/>
          </p:nvPr>
        </p:nvSpPr>
        <p:spPr/>
        <p:txBody>
          <a:bodyPr/>
          <a:lstStyle/>
          <a:p>
            <a:fld id="{96274C60-F0C9-4BB7-9630-06F02FCFEE70}" type="slidenum">
              <a:rPr lang="zh-CN" altLang="en-US" smtClean="0"/>
              <a:t>‹#›</a:t>
            </a:fld>
            <a:endParaRPr lang="zh-CN" altLang="en-US"/>
          </a:p>
        </p:txBody>
      </p:sp>
    </p:spTree>
    <p:extLst>
      <p:ext uri="{BB962C8B-B14F-4D97-AF65-F5344CB8AC3E}">
        <p14:creationId xmlns:p14="http://schemas.microsoft.com/office/powerpoint/2010/main" val="2640331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E4B488-B2DC-4AE6-B04E-4E70BA51D19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BE95CA6-B0E7-48CE-A698-D4AB640E0907}"/>
              </a:ext>
            </a:extLst>
          </p:cNvPr>
          <p:cNvSpPr>
            <a:spLocks noGrp="1"/>
          </p:cNvSpPr>
          <p:nvPr>
            <p:ph type="dt" sz="half" idx="10"/>
          </p:nvPr>
        </p:nvSpPr>
        <p:spPr/>
        <p:txBody>
          <a:bodyPr/>
          <a:lstStyle/>
          <a:p>
            <a:fld id="{771D63A9-6A4D-4FAA-8518-76F0114716F6}" type="datetimeFigureOut">
              <a:rPr lang="zh-CN" altLang="en-US" smtClean="0"/>
              <a:t>2020/3/27</a:t>
            </a:fld>
            <a:endParaRPr lang="zh-CN" altLang="en-US"/>
          </a:p>
        </p:txBody>
      </p:sp>
      <p:sp>
        <p:nvSpPr>
          <p:cNvPr id="4" name="页脚占位符 3">
            <a:extLst>
              <a:ext uri="{FF2B5EF4-FFF2-40B4-BE49-F238E27FC236}">
                <a16:creationId xmlns:a16="http://schemas.microsoft.com/office/drawing/2014/main" id="{5C737F56-8E7D-4494-BB84-2B30EBB148C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6D28FCD-AFC5-4F13-B1C5-7D2CA7B914FB}"/>
              </a:ext>
            </a:extLst>
          </p:cNvPr>
          <p:cNvSpPr>
            <a:spLocks noGrp="1"/>
          </p:cNvSpPr>
          <p:nvPr>
            <p:ph type="sldNum" sz="quarter" idx="12"/>
          </p:nvPr>
        </p:nvSpPr>
        <p:spPr/>
        <p:txBody>
          <a:bodyPr/>
          <a:lstStyle/>
          <a:p>
            <a:fld id="{96274C60-F0C9-4BB7-9630-06F02FCFEE70}" type="slidenum">
              <a:rPr lang="zh-CN" altLang="en-US" smtClean="0"/>
              <a:t>‹#›</a:t>
            </a:fld>
            <a:endParaRPr lang="zh-CN" altLang="en-US"/>
          </a:p>
        </p:txBody>
      </p:sp>
    </p:spTree>
    <p:extLst>
      <p:ext uri="{BB962C8B-B14F-4D97-AF65-F5344CB8AC3E}">
        <p14:creationId xmlns:p14="http://schemas.microsoft.com/office/powerpoint/2010/main" val="1853308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D5D2E6A-B3B8-4DC9-8976-6FA4D0121FB8}"/>
              </a:ext>
            </a:extLst>
          </p:cNvPr>
          <p:cNvSpPr>
            <a:spLocks noGrp="1"/>
          </p:cNvSpPr>
          <p:nvPr>
            <p:ph type="dt" sz="half" idx="10"/>
          </p:nvPr>
        </p:nvSpPr>
        <p:spPr/>
        <p:txBody>
          <a:bodyPr/>
          <a:lstStyle/>
          <a:p>
            <a:fld id="{771D63A9-6A4D-4FAA-8518-76F0114716F6}" type="datetimeFigureOut">
              <a:rPr lang="zh-CN" altLang="en-US" smtClean="0"/>
              <a:t>2020/3/27</a:t>
            </a:fld>
            <a:endParaRPr lang="zh-CN" altLang="en-US"/>
          </a:p>
        </p:txBody>
      </p:sp>
      <p:sp>
        <p:nvSpPr>
          <p:cNvPr id="3" name="页脚占位符 2">
            <a:extLst>
              <a:ext uri="{FF2B5EF4-FFF2-40B4-BE49-F238E27FC236}">
                <a16:creationId xmlns:a16="http://schemas.microsoft.com/office/drawing/2014/main" id="{E0A231F2-0A10-44F5-BD71-BD6720647DA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4E5A4C1-7C37-4D21-9DE8-BC7F97178AA4}"/>
              </a:ext>
            </a:extLst>
          </p:cNvPr>
          <p:cNvSpPr>
            <a:spLocks noGrp="1"/>
          </p:cNvSpPr>
          <p:nvPr>
            <p:ph type="sldNum" sz="quarter" idx="12"/>
          </p:nvPr>
        </p:nvSpPr>
        <p:spPr/>
        <p:txBody>
          <a:bodyPr/>
          <a:lstStyle/>
          <a:p>
            <a:fld id="{96274C60-F0C9-4BB7-9630-06F02FCFEE70}" type="slidenum">
              <a:rPr lang="zh-CN" altLang="en-US" smtClean="0"/>
              <a:t>‹#›</a:t>
            </a:fld>
            <a:endParaRPr lang="zh-CN" altLang="en-US"/>
          </a:p>
        </p:txBody>
      </p:sp>
    </p:spTree>
    <p:extLst>
      <p:ext uri="{BB962C8B-B14F-4D97-AF65-F5344CB8AC3E}">
        <p14:creationId xmlns:p14="http://schemas.microsoft.com/office/powerpoint/2010/main" val="2361227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094A8B-535C-4FE7-A8BB-765EB7B9B6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627250F-8DFA-4051-A091-9D5C12C150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3AF763D-5832-4EE0-9FF4-0CA23FC34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56ECF6B-816C-4DE9-972C-523E88619593}"/>
              </a:ext>
            </a:extLst>
          </p:cNvPr>
          <p:cNvSpPr>
            <a:spLocks noGrp="1"/>
          </p:cNvSpPr>
          <p:nvPr>
            <p:ph type="dt" sz="half" idx="10"/>
          </p:nvPr>
        </p:nvSpPr>
        <p:spPr/>
        <p:txBody>
          <a:bodyPr/>
          <a:lstStyle/>
          <a:p>
            <a:fld id="{771D63A9-6A4D-4FAA-8518-76F0114716F6}" type="datetimeFigureOut">
              <a:rPr lang="zh-CN" altLang="en-US" smtClean="0"/>
              <a:t>2020/3/27</a:t>
            </a:fld>
            <a:endParaRPr lang="zh-CN" altLang="en-US"/>
          </a:p>
        </p:txBody>
      </p:sp>
      <p:sp>
        <p:nvSpPr>
          <p:cNvPr id="6" name="页脚占位符 5">
            <a:extLst>
              <a:ext uri="{FF2B5EF4-FFF2-40B4-BE49-F238E27FC236}">
                <a16:creationId xmlns:a16="http://schemas.microsoft.com/office/drawing/2014/main" id="{F317C96A-F36A-42CA-A997-6B08DF6CD2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A4DD70-BBDB-425C-B94A-CF73DDAD8809}"/>
              </a:ext>
            </a:extLst>
          </p:cNvPr>
          <p:cNvSpPr>
            <a:spLocks noGrp="1"/>
          </p:cNvSpPr>
          <p:nvPr>
            <p:ph type="sldNum" sz="quarter" idx="12"/>
          </p:nvPr>
        </p:nvSpPr>
        <p:spPr/>
        <p:txBody>
          <a:bodyPr/>
          <a:lstStyle/>
          <a:p>
            <a:fld id="{96274C60-F0C9-4BB7-9630-06F02FCFEE70}" type="slidenum">
              <a:rPr lang="zh-CN" altLang="en-US" smtClean="0"/>
              <a:t>‹#›</a:t>
            </a:fld>
            <a:endParaRPr lang="zh-CN" altLang="en-US"/>
          </a:p>
        </p:txBody>
      </p:sp>
    </p:spTree>
    <p:extLst>
      <p:ext uri="{BB962C8B-B14F-4D97-AF65-F5344CB8AC3E}">
        <p14:creationId xmlns:p14="http://schemas.microsoft.com/office/powerpoint/2010/main" val="1216024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FEAE7-B76D-461C-B0C1-258987F5464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71A7D40-BF52-456D-BC5F-B2052131E8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8AE0CFD-931E-48D0-80EB-C543C8CE93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14EAF96-3E1E-4FBB-833E-7BF214CCD98F}"/>
              </a:ext>
            </a:extLst>
          </p:cNvPr>
          <p:cNvSpPr>
            <a:spLocks noGrp="1"/>
          </p:cNvSpPr>
          <p:nvPr>
            <p:ph type="dt" sz="half" idx="10"/>
          </p:nvPr>
        </p:nvSpPr>
        <p:spPr/>
        <p:txBody>
          <a:bodyPr/>
          <a:lstStyle/>
          <a:p>
            <a:fld id="{771D63A9-6A4D-4FAA-8518-76F0114716F6}" type="datetimeFigureOut">
              <a:rPr lang="zh-CN" altLang="en-US" smtClean="0"/>
              <a:t>2020/3/27</a:t>
            </a:fld>
            <a:endParaRPr lang="zh-CN" altLang="en-US"/>
          </a:p>
        </p:txBody>
      </p:sp>
      <p:sp>
        <p:nvSpPr>
          <p:cNvPr id="6" name="页脚占位符 5">
            <a:extLst>
              <a:ext uri="{FF2B5EF4-FFF2-40B4-BE49-F238E27FC236}">
                <a16:creationId xmlns:a16="http://schemas.microsoft.com/office/drawing/2014/main" id="{B42884D6-16AB-47F1-9042-72D51EF812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313F43-26C2-4160-9D63-43230154735A}"/>
              </a:ext>
            </a:extLst>
          </p:cNvPr>
          <p:cNvSpPr>
            <a:spLocks noGrp="1"/>
          </p:cNvSpPr>
          <p:nvPr>
            <p:ph type="sldNum" sz="quarter" idx="12"/>
          </p:nvPr>
        </p:nvSpPr>
        <p:spPr/>
        <p:txBody>
          <a:bodyPr/>
          <a:lstStyle/>
          <a:p>
            <a:fld id="{96274C60-F0C9-4BB7-9630-06F02FCFEE70}" type="slidenum">
              <a:rPr lang="zh-CN" altLang="en-US" smtClean="0"/>
              <a:t>‹#›</a:t>
            </a:fld>
            <a:endParaRPr lang="zh-CN" altLang="en-US"/>
          </a:p>
        </p:txBody>
      </p:sp>
    </p:spTree>
    <p:extLst>
      <p:ext uri="{BB962C8B-B14F-4D97-AF65-F5344CB8AC3E}">
        <p14:creationId xmlns:p14="http://schemas.microsoft.com/office/powerpoint/2010/main" val="953366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14F0632-BD1A-4359-B2EB-E485386585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9A423BF-0E07-4AC6-9288-CAC05479E2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4E22669-6BE6-4C75-98F7-61D7CA499C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1D63A9-6A4D-4FAA-8518-76F0114716F6}" type="datetimeFigureOut">
              <a:rPr lang="zh-CN" altLang="en-US" smtClean="0"/>
              <a:t>2020/3/27</a:t>
            </a:fld>
            <a:endParaRPr lang="zh-CN" altLang="en-US"/>
          </a:p>
        </p:txBody>
      </p:sp>
      <p:sp>
        <p:nvSpPr>
          <p:cNvPr id="5" name="页脚占位符 4">
            <a:extLst>
              <a:ext uri="{FF2B5EF4-FFF2-40B4-BE49-F238E27FC236}">
                <a16:creationId xmlns:a16="http://schemas.microsoft.com/office/drawing/2014/main" id="{30EED032-6594-4BAD-A262-A02704B6C8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E7605CD-3AA1-4079-AABC-854CB17A72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274C60-F0C9-4BB7-9630-06F02FCFEE70}" type="slidenum">
              <a:rPr lang="zh-CN" altLang="en-US" smtClean="0"/>
              <a:t>‹#›</a:t>
            </a:fld>
            <a:endParaRPr lang="zh-CN" altLang="en-US"/>
          </a:p>
        </p:txBody>
      </p:sp>
    </p:spTree>
    <p:extLst>
      <p:ext uri="{BB962C8B-B14F-4D97-AF65-F5344CB8AC3E}">
        <p14:creationId xmlns:p14="http://schemas.microsoft.com/office/powerpoint/2010/main" val="4131814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192.168.247.131/quick.php/%7b%7d*%7bbackground-color:red%7d/style.css"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192.168.247.131/quick.php/%7b%7d*%7bbackground-color:red%7d/style.css"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6A4FF6C-866E-471A-83F9-C5CAD9E505AA}"/>
              </a:ext>
            </a:extLst>
          </p:cNvPr>
          <p:cNvPicPr>
            <a:picLocks noChangeAspect="1"/>
          </p:cNvPicPr>
          <p:nvPr/>
        </p:nvPicPr>
        <p:blipFill>
          <a:blip r:embed="rId3"/>
          <a:stretch>
            <a:fillRect/>
          </a:stretch>
        </p:blipFill>
        <p:spPr>
          <a:xfrm>
            <a:off x="939970" y="1395460"/>
            <a:ext cx="10312060" cy="3619210"/>
          </a:xfrm>
          <a:prstGeom prst="rect">
            <a:avLst/>
          </a:prstGeom>
        </p:spPr>
      </p:pic>
    </p:spTree>
    <p:extLst>
      <p:ext uri="{BB962C8B-B14F-4D97-AF65-F5344CB8AC3E}">
        <p14:creationId xmlns:p14="http://schemas.microsoft.com/office/powerpoint/2010/main" val="2653551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54C58B-F3A2-4015-A24B-EC9672B1787F}"/>
              </a:ext>
            </a:extLst>
          </p:cNvPr>
          <p:cNvSpPr>
            <a:spLocks noGrp="1"/>
          </p:cNvSpPr>
          <p:nvPr>
            <p:ph type="title"/>
          </p:nvPr>
        </p:nvSpPr>
        <p:spPr/>
        <p:txBody>
          <a:bodyPr/>
          <a:lstStyle/>
          <a:p>
            <a:r>
              <a:rPr lang="en-US" altLang="zh-CN" dirty="0"/>
              <a:t>Candidate Identification</a:t>
            </a:r>
            <a:endParaRPr lang="zh-CN" altLang="en-US" dirty="0"/>
          </a:p>
        </p:txBody>
      </p:sp>
      <p:sp>
        <p:nvSpPr>
          <p:cNvPr id="3" name="内容占位符 2">
            <a:extLst>
              <a:ext uri="{FF2B5EF4-FFF2-40B4-BE49-F238E27FC236}">
                <a16:creationId xmlns:a16="http://schemas.microsoft.com/office/drawing/2014/main" id="{A586B594-EB48-4B78-9CF0-FC36CB5EAB89}"/>
              </a:ext>
            </a:extLst>
          </p:cNvPr>
          <p:cNvSpPr>
            <a:spLocks noGrp="1"/>
          </p:cNvSpPr>
          <p:nvPr>
            <p:ph idx="1"/>
          </p:nvPr>
        </p:nvSpPr>
        <p:spPr/>
        <p:txBody>
          <a:bodyPr/>
          <a:lstStyle/>
          <a:p>
            <a:r>
              <a:rPr lang="en-US" altLang="zh-CN" sz="2400" dirty="0"/>
              <a:t>initial seed set : Common Crawl from August 2016, which contains more than 1.6 billion pages.</a:t>
            </a:r>
          </a:p>
          <a:p>
            <a:endParaRPr lang="en-US" altLang="zh-CN" sz="2400" dirty="0"/>
          </a:p>
          <a:p>
            <a:endParaRPr lang="en-US" altLang="zh-CN" sz="2400" dirty="0"/>
          </a:p>
          <a:p>
            <a:endParaRPr lang="en-US" altLang="zh-CN" sz="2400" dirty="0"/>
          </a:p>
          <a:p>
            <a:r>
              <a:rPr lang="en-US" altLang="zh-CN" sz="2400" dirty="0"/>
              <a:t>use a Java HTML parser to filter pages containing only </a:t>
            </a:r>
            <a:r>
              <a:rPr lang="en-US" altLang="zh-CN" sz="2400" i="1" dirty="0"/>
              <a:t>inline CSS </a:t>
            </a:r>
            <a:r>
              <a:rPr lang="en-US" altLang="zh-CN" sz="2400" dirty="0"/>
              <a:t>or </a:t>
            </a:r>
            <a:r>
              <a:rPr lang="en-US" altLang="zh-CN" sz="2400" i="1" dirty="0"/>
              <a:t>stylesheets referenced by absolute URLs</a:t>
            </a:r>
          </a:p>
          <a:p>
            <a:pPr marL="0" indent="0">
              <a:buNone/>
            </a:pPr>
            <a:r>
              <a:rPr lang="zh-CN" altLang="en-US" sz="2400" dirty="0"/>
              <a:t>（</a:t>
            </a:r>
            <a:r>
              <a:rPr lang="en-US" altLang="zh-CN" sz="2400" dirty="0"/>
              <a:t>203m pages remains</a:t>
            </a:r>
            <a:r>
              <a:rPr lang="zh-CN" altLang="en-US" sz="2400" dirty="0"/>
              <a:t>）</a:t>
            </a:r>
            <a:endParaRPr lang="en-US" altLang="zh-CN" sz="2400" dirty="0"/>
          </a:p>
          <a:p>
            <a:endParaRPr lang="zh-CN" altLang="en-US" dirty="0"/>
          </a:p>
        </p:txBody>
      </p:sp>
      <p:pic>
        <p:nvPicPr>
          <p:cNvPr id="4" name="图片 3">
            <a:extLst>
              <a:ext uri="{FF2B5EF4-FFF2-40B4-BE49-F238E27FC236}">
                <a16:creationId xmlns:a16="http://schemas.microsoft.com/office/drawing/2014/main" id="{F9CB5B38-EFE8-470F-BF62-8325A6D8B7E0}"/>
              </a:ext>
            </a:extLst>
          </p:cNvPr>
          <p:cNvPicPr>
            <a:picLocks noChangeAspect="1"/>
          </p:cNvPicPr>
          <p:nvPr/>
        </p:nvPicPr>
        <p:blipFill>
          <a:blip r:embed="rId3"/>
          <a:stretch>
            <a:fillRect/>
          </a:stretch>
        </p:blipFill>
        <p:spPr>
          <a:xfrm>
            <a:off x="1106992" y="2671711"/>
            <a:ext cx="5853071" cy="1189457"/>
          </a:xfrm>
          <a:prstGeom prst="rect">
            <a:avLst/>
          </a:prstGeom>
        </p:spPr>
      </p:pic>
    </p:spTree>
    <p:extLst>
      <p:ext uri="{BB962C8B-B14F-4D97-AF65-F5344CB8AC3E}">
        <p14:creationId xmlns:p14="http://schemas.microsoft.com/office/powerpoint/2010/main" val="755431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559E84-FBF2-4CF9-B170-BC5F935CB84C}"/>
              </a:ext>
            </a:extLst>
          </p:cNvPr>
          <p:cNvSpPr>
            <a:spLocks noGrp="1"/>
          </p:cNvSpPr>
          <p:nvPr>
            <p:ph type="title"/>
          </p:nvPr>
        </p:nvSpPr>
        <p:spPr/>
        <p:txBody>
          <a:bodyPr/>
          <a:lstStyle/>
          <a:p>
            <a:r>
              <a:rPr lang="en-US" altLang="zh-CN" dirty="0"/>
              <a:t>Candidate Identification</a:t>
            </a:r>
            <a:endParaRPr lang="zh-CN" altLang="en-US" dirty="0"/>
          </a:p>
        </p:txBody>
      </p:sp>
      <p:sp>
        <p:nvSpPr>
          <p:cNvPr id="3" name="内容占位符 2">
            <a:extLst>
              <a:ext uri="{FF2B5EF4-FFF2-40B4-BE49-F238E27FC236}">
                <a16:creationId xmlns:a16="http://schemas.microsoft.com/office/drawing/2014/main" id="{E1207E0A-238E-427D-9939-F68058E6A3DF}"/>
              </a:ext>
            </a:extLst>
          </p:cNvPr>
          <p:cNvSpPr>
            <a:spLocks noGrp="1"/>
          </p:cNvSpPr>
          <p:nvPr>
            <p:ph idx="1"/>
          </p:nvPr>
        </p:nvSpPr>
        <p:spPr/>
        <p:txBody>
          <a:bodyPr>
            <a:normAutofit/>
          </a:bodyPr>
          <a:lstStyle/>
          <a:p>
            <a:r>
              <a:rPr lang="en-US" altLang="zh-CN" dirty="0"/>
              <a:t>For scalability purposes, reduce candidate pages in two steps:</a:t>
            </a:r>
          </a:p>
          <a:p>
            <a:pPr lvl="1"/>
            <a:r>
              <a:rPr lang="en-US" altLang="zh-CN" dirty="0"/>
              <a:t>only retain pages from sites listed in the Alexa Top 1 million ranking</a:t>
            </a:r>
            <a:r>
              <a:rPr lang="zh-CN" altLang="en-US" dirty="0"/>
              <a:t>（</a:t>
            </a:r>
            <a:r>
              <a:rPr lang="en-US" altLang="zh-CN" dirty="0"/>
              <a:t>223m -&gt; 141m on 223k sites</a:t>
            </a:r>
            <a:r>
              <a:rPr lang="zh-CN" altLang="en-US" dirty="0"/>
              <a:t>）</a:t>
            </a:r>
            <a:endParaRPr lang="en-US" altLang="zh-CN" dirty="0"/>
          </a:p>
          <a:p>
            <a:pPr lvl="1"/>
            <a:r>
              <a:rPr lang="en-US" altLang="zh-CN" dirty="0"/>
              <a:t>group pages that have the same abstract URL and document type</a:t>
            </a:r>
          </a:p>
          <a:p>
            <a:pPr lvl="2"/>
            <a:r>
              <a:rPr lang="en-US" altLang="zh-CN" dirty="0"/>
              <a:t>http://www.example.com/?lang=en</a:t>
            </a:r>
          </a:p>
          <a:p>
            <a:pPr lvl="2"/>
            <a:r>
              <a:rPr lang="en-US" altLang="zh-CN" dirty="0"/>
              <a:t>http://www.example.com/?lang=fr</a:t>
            </a:r>
          </a:p>
          <a:p>
            <a:pPr lvl="2"/>
            <a:endParaRPr lang="en-US" altLang="zh-CN" dirty="0"/>
          </a:p>
          <a:p>
            <a:r>
              <a:rPr lang="en-US" altLang="zh-CN" dirty="0"/>
              <a:t>final candidate dataset : 137 million pages (31 million page groups) on 222 thousand sites.</a:t>
            </a:r>
          </a:p>
          <a:p>
            <a:pPr lvl="2"/>
            <a:endParaRPr lang="en-US" altLang="zh-CN" dirty="0"/>
          </a:p>
          <a:p>
            <a:pPr marL="914400" lvl="2" indent="0">
              <a:buNone/>
            </a:pPr>
            <a:endParaRPr lang="en-US" altLang="zh-CN" dirty="0"/>
          </a:p>
          <a:p>
            <a:pPr lvl="1"/>
            <a:endParaRPr lang="zh-CN" altLang="en-US" dirty="0"/>
          </a:p>
        </p:txBody>
      </p:sp>
    </p:spTree>
    <p:extLst>
      <p:ext uri="{BB962C8B-B14F-4D97-AF65-F5344CB8AC3E}">
        <p14:creationId xmlns:p14="http://schemas.microsoft.com/office/powerpoint/2010/main" val="1706333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5FC608-7FE5-4986-9606-DFA0B487F77E}"/>
              </a:ext>
            </a:extLst>
          </p:cNvPr>
          <p:cNvSpPr>
            <a:spLocks noGrp="1"/>
          </p:cNvSpPr>
          <p:nvPr>
            <p:ph type="title"/>
          </p:nvPr>
        </p:nvSpPr>
        <p:spPr/>
        <p:txBody>
          <a:bodyPr/>
          <a:lstStyle/>
          <a:p>
            <a:r>
              <a:rPr lang="en-US" altLang="zh-CN" dirty="0"/>
              <a:t>Candidate Identification</a:t>
            </a:r>
            <a:endParaRPr lang="zh-CN" altLang="en-US" dirty="0"/>
          </a:p>
        </p:txBody>
      </p:sp>
      <p:pic>
        <p:nvPicPr>
          <p:cNvPr id="5" name="图片 4">
            <a:extLst>
              <a:ext uri="{FF2B5EF4-FFF2-40B4-BE49-F238E27FC236}">
                <a16:creationId xmlns:a16="http://schemas.microsoft.com/office/drawing/2014/main" id="{C4F45736-9A03-409A-AD85-8F0C71E8CC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406" y="1894115"/>
            <a:ext cx="6732191" cy="2564142"/>
          </a:xfrm>
          <a:prstGeom prst="rect">
            <a:avLst/>
          </a:prstGeom>
        </p:spPr>
      </p:pic>
      <p:sp>
        <p:nvSpPr>
          <p:cNvPr id="6" name="文本框 5">
            <a:extLst>
              <a:ext uri="{FF2B5EF4-FFF2-40B4-BE49-F238E27FC236}">
                <a16:creationId xmlns:a16="http://schemas.microsoft.com/office/drawing/2014/main" id="{5C3213DD-3255-42EC-BC16-0AE06AB563D3}"/>
              </a:ext>
            </a:extLst>
          </p:cNvPr>
          <p:cNvSpPr txBox="1"/>
          <p:nvPr/>
        </p:nvSpPr>
        <p:spPr>
          <a:xfrm>
            <a:off x="429207" y="4728774"/>
            <a:ext cx="10515600" cy="646331"/>
          </a:xfrm>
          <a:prstGeom prst="rect">
            <a:avLst/>
          </a:prstGeom>
          <a:noFill/>
        </p:spPr>
        <p:txBody>
          <a:bodyPr wrap="square" rtlCol="0">
            <a:spAutoFit/>
          </a:bodyPr>
          <a:lstStyle/>
          <a:p>
            <a:r>
              <a:rPr lang="en-US" altLang="zh-CN" i="1" dirty="0"/>
              <a:t>Tested Pages </a:t>
            </a:r>
            <a:r>
              <a:rPr lang="en-US" altLang="zh-CN" dirty="0"/>
              <a:t>refers to the set of randomly selected pages </a:t>
            </a:r>
          </a:p>
          <a:p>
            <a:r>
              <a:rPr lang="en-US" altLang="zh-CN" dirty="0"/>
              <a:t>from the page groups</a:t>
            </a:r>
            <a:endParaRPr lang="zh-CN" altLang="en-US" dirty="0"/>
          </a:p>
        </p:txBody>
      </p:sp>
      <p:pic>
        <p:nvPicPr>
          <p:cNvPr id="7" name="图片 6">
            <a:extLst>
              <a:ext uri="{FF2B5EF4-FFF2-40B4-BE49-F238E27FC236}">
                <a16:creationId xmlns:a16="http://schemas.microsoft.com/office/drawing/2014/main" id="{1CF77F8F-DBBB-4214-8DF0-CD7D5CF065B4}"/>
              </a:ext>
            </a:extLst>
          </p:cNvPr>
          <p:cNvPicPr>
            <a:picLocks noChangeAspect="1"/>
          </p:cNvPicPr>
          <p:nvPr/>
        </p:nvPicPr>
        <p:blipFill>
          <a:blip r:embed="rId4"/>
          <a:stretch>
            <a:fillRect/>
          </a:stretch>
        </p:blipFill>
        <p:spPr>
          <a:xfrm>
            <a:off x="7405928" y="1426741"/>
            <a:ext cx="4541302" cy="4564354"/>
          </a:xfrm>
          <a:prstGeom prst="rect">
            <a:avLst/>
          </a:prstGeom>
        </p:spPr>
      </p:pic>
    </p:spTree>
    <p:extLst>
      <p:ext uri="{BB962C8B-B14F-4D97-AF65-F5344CB8AC3E}">
        <p14:creationId xmlns:p14="http://schemas.microsoft.com/office/powerpoint/2010/main" val="630913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44B159-BD4F-465E-9278-FFE3F04D5177}"/>
              </a:ext>
            </a:extLst>
          </p:cNvPr>
          <p:cNvSpPr>
            <a:spLocks noGrp="1"/>
          </p:cNvSpPr>
          <p:nvPr>
            <p:ph type="title"/>
          </p:nvPr>
        </p:nvSpPr>
        <p:spPr/>
        <p:txBody>
          <a:bodyPr/>
          <a:lstStyle/>
          <a:p>
            <a:r>
              <a:rPr lang="en-US" altLang="zh-CN" dirty="0"/>
              <a:t>Vulnerability Analysis</a:t>
            </a:r>
            <a:endParaRPr lang="zh-CN" altLang="en-US" dirty="0"/>
          </a:p>
        </p:txBody>
      </p:sp>
      <p:sp>
        <p:nvSpPr>
          <p:cNvPr id="3" name="内容占位符 2">
            <a:extLst>
              <a:ext uri="{FF2B5EF4-FFF2-40B4-BE49-F238E27FC236}">
                <a16:creationId xmlns:a16="http://schemas.microsoft.com/office/drawing/2014/main" id="{CF9F9C99-F3C8-44B8-8DF4-EE23128C55EF}"/>
              </a:ext>
            </a:extLst>
          </p:cNvPr>
          <p:cNvSpPr>
            <a:spLocks noGrp="1"/>
          </p:cNvSpPr>
          <p:nvPr>
            <p:ph idx="1"/>
          </p:nvPr>
        </p:nvSpPr>
        <p:spPr/>
        <p:txBody>
          <a:bodyPr/>
          <a:lstStyle/>
          <a:p>
            <a:pPr>
              <a:lnSpc>
                <a:spcPct val="200000"/>
              </a:lnSpc>
            </a:pPr>
            <a:r>
              <a:rPr lang="en-US" altLang="zh-CN" sz="2400" dirty="0"/>
              <a:t>implements a lightweight crawler based on the Python Requests module</a:t>
            </a:r>
          </a:p>
          <a:p>
            <a:pPr>
              <a:lnSpc>
                <a:spcPct val="200000"/>
              </a:lnSpc>
            </a:pPr>
            <a:r>
              <a:rPr lang="en-US" altLang="zh-CN" sz="2400" dirty="0"/>
              <a:t>for each page group ,</a:t>
            </a:r>
            <a:r>
              <a:rPr lang="zh-CN" altLang="en-US" sz="2400" dirty="0"/>
              <a:t> </a:t>
            </a:r>
            <a:r>
              <a:rPr lang="en-US" altLang="zh-CN" sz="2400" dirty="0"/>
              <a:t>the</a:t>
            </a:r>
            <a:r>
              <a:rPr lang="zh-CN" altLang="en-US" sz="2400" dirty="0"/>
              <a:t> </a:t>
            </a:r>
            <a:r>
              <a:rPr lang="en-US" altLang="zh-CN" sz="2400" dirty="0"/>
              <a:t>crawler</a:t>
            </a:r>
            <a:r>
              <a:rPr lang="zh-CN" altLang="en-US" sz="2400" dirty="0"/>
              <a:t> </a:t>
            </a:r>
            <a:r>
              <a:rPr lang="en-US" altLang="zh-CN" sz="2400" dirty="0"/>
              <a:t>selects one representative URL</a:t>
            </a:r>
          </a:p>
          <a:p>
            <a:pPr>
              <a:lnSpc>
                <a:spcPct val="150000"/>
              </a:lnSpc>
            </a:pPr>
            <a:r>
              <a:rPr lang="en-US" altLang="zh-CN" sz="2400" dirty="0"/>
              <a:t>inject style directives by requesting variations of each page’s URL to cause </a:t>
            </a:r>
            <a:r>
              <a:rPr lang="en-US" altLang="zh-CN" sz="2400" i="1" dirty="0"/>
              <a:t>path confusion</a:t>
            </a:r>
          </a:p>
          <a:p>
            <a:pPr>
              <a:lnSpc>
                <a:spcPct val="200000"/>
              </a:lnSpc>
            </a:pPr>
            <a:r>
              <a:rPr lang="en-US" altLang="zh-CN" sz="2400" dirty="0"/>
              <a:t>test whether the generated response reflects the injected style directives</a:t>
            </a:r>
            <a:endParaRPr lang="zh-CN" altLang="en-US" dirty="0"/>
          </a:p>
        </p:txBody>
      </p:sp>
    </p:spTree>
    <p:extLst>
      <p:ext uri="{BB962C8B-B14F-4D97-AF65-F5344CB8AC3E}">
        <p14:creationId xmlns:p14="http://schemas.microsoft.com/office/powerpoint/2010/main" val="3787802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68C9B4-940D-4D21-9627-8F1112BDDD11}"/>
              </a:ext>
            </a:extLst>
          </p:cNvPr>
          <p:cNvSpPr>
            <a:spLocks noGrp="1"/>
          </p:cNvSpPr>
          <p:nvPr>
            <p:ph type="title"/>
          </p:nvPr>
        </p:nvSpPr>
        <p:spPr/>
        <p:txBody>
          <a:bodyPr/>
          <a:lstStyle/>
          <a:p>
            <a:r>
              <a:rPr lang="en-US" altLang="zh-CN" dirty="0"/>
              <a:t>Vulnerability Analysis</a:t>
            </a:r>
            <a:endParaRPr lang="zh-CN" altLang="en-US" dirty="0"/>
          </a:p>
        </p:txBody>
      </p:sp>
      <p:pic>
        <p:nvPicPr>
          <p:cNvPr id="6" name="图片 5">
            <a:extLst>
              <a:ext uri="{FF2B5EF4-FFF2-40B4-BE49-F238E27FC236}">
                <a16:creationId xmlns:a16="http://schemas.microsoft.com/office/drawing/2014/main" id="{535218BB-1596-4B1A-8461-27FECA57581A}"/>
              </a:ext>
            </a:extLst>
          </p:cNvPr>
          <p:cNvPicPr>
            <a:picLocks noChangeAspect="1"/>
          </p:cNvPicPr>
          <p:nvPr/>
        </p:nvPicPr>
        <p:blipFill>
          <a:blip r:embed="rId3"/>
          <a:stretch>
            <a:fillRect/>
          </a:stretch>
        </p:blipFill>
        <p:spPr>
          <a:xfrm>
            <a:off x="5937903" y="1392714"/>
            <a:ext cx="5709285" cy="4072572"/>
          </a:xfrm>
          <a:prstGeom prst="rect">
            <a:avLst/>
          </a:prstGeom>
        </p:spPr>
      </p:pic>
      <p:pic>
        <p:nvPicPr>
          <p:cNvPr id="8" name="图片 7">
            <a:extLst>
              <a:ext uri="{FF2B5EF4-FFF2-40B4-BE49-F238E27FC236}">
                <a16:creationId xmlns:a16="http://schemas.microsoft.com/office/drawing/2014/main" id="{F8DAD306-0B08-4F9B-B7FF-3307EDDFA2CA}"/>
              </a:ext>
            </a:extLst>
          </p:cNvPr>
          <p:cNvPicPr>
            <a:picLocks noChangeAspect="1"/>
          </p:cNvPicPr>
          <p:nvPr/>
        </p:nvPicPr>
        <p:blipFill>
          <a:blip r:embed="rId4"/>
          <a:stretch>
            <a:fillRect/>
          </a:stretch>
        </p:blipFill>
        <p:spPr>
          <a:xfrm>
            <a:off x="459141" y="1846076"/>
            <a:ext cx="5478762" cy="3619210"/>
          </a:xfrm>
          <a:prstGeom prst="rect">
            <a:avLst/>
          </a:prstGeom>
        </p:spPr>
      </p:pic>
      <p:sp>
        <p:nvSpPr>
          <p:cNvPr id="10" name="文本框 9">
            <a:extLst>
              <a:ext uri="{FF2B5EF4-FFF2-40B4-BE49-F238E27FC236}">
                <a16:creationId xmlns:a16="http://schemas.microsoft.com/office/drawing/2014/main" id="{EA6E41D7-F8FE-4109-9B9B-BB812DE28C9F}"/>
              </a:ext>
            </a:extLst>
          </p:cNvPr>
          <p:cNvSpPr txBox="1"/>
          <p:nvPr/>
        </p:nvSpPr>
        <p:spPr>
          <a:xfrm>
            <a:off x="459141" y="5752618"/>
            <a:ext cx="9738155" cy="646331"/>
          </a:xfrm>
          <a:prstGeom prst="rect">
            <a:avLst/>
          </a:prstGeom>
          <a:noFill/>
        </p:spPr>
        <p:txBody>
          <a:bodyPr wrap="square" rtlCol="0">
            <a:spAutoFit/>
          </a:bodyPr>
          <a:lstStyle/>
          <a:p>
            <a:r>
              <a:rPr lang="en-US" altLang="zh-CN" b="1" dirty="0"/>
              <a:t>stylesheet path : ../style.css</a:t>
            </a:r>
          </a:p>
          <a:p>
            <a:r>
              <a:rPr lang="en-US" altLang="zh-CN" b="1" dirty="0"/>
              <a:t>PAYLOAD corresponds to </a:t>
            </a:r>
            <a:r>
              <a:rPr lang="en-US" altLang="zh-CN" b="1" dirty="0">
                <a:solidFill>
                  <a:srgbClr val="0070C0"/>
                </a:solidFill>
              </a:rPr>
              <a:t>%0A{}body{</a:t>
            </a:r>
            <a:r>
              <a:rPr lang="en-US" altLang="zh-CN" b="1" dirty="0" err="1">
                <a:solidFill>
                  <a:srgbClr val="0070C0"/>
                </a:solidFill>
              </a:rPr>
              <a:t>background:NONCE</a:t>
            </a:r>
            <a:r>
              <a:rPr lang="en-US" altLang="zh-CN" b="1" dirty="0">
                <a:solidFill>
                  <a:srgbClr val="0070C0"/>
                </a:solidFill>
              </a:rPr>
              <a:t>}</a:t>
            </a:r>
            <a:endParaRPr lang="zh-CN" altLang="en-US" dirty="0">
              <a:solidFill>
                <a:srgbClr val="0070C0"/>
              </a:solidFill>
            </a:endParaRPr>
          </a:p>
        </p:txBody>
      </p:sp>
    </p:spTree>
    <p:extLst>
      <p:ext uri="{BB962C8B-B14F-4D97-AF65-F5344CB8AC3E}">
        <p14:creationId xmlns:p14="http://schemas.microsoft.com/office/powerpoint/2010/main" val="1288218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CA7C1-43FC-4A74-BABE-102A10D48C7B}"/>
              </a:ext>
            </a:extLst>
          </p:cNvPr>
          <p:cNvSpPr>
            <a:spLocks noGrp="1"/>
          </p:cNvSpPr>
          <p:nvPr>
            <p:ph type="title"/>
          </p:nvPr>
        </p:nvSpPr>
        <p:spPr/>
        <p:txBody>
          <a:bodyPr/>
          <a:lstStyle/>
          <a:p>
            <a:r>
              <a:rPr lang="en-US" altLang="zh-CN" dirty="0"/>
              <a:t>Vulnerable Analysis</a:t>
            </a:r>
            <a:endParaRPr lang="zh-CN" altLang="en-US" dirty="0"/>
          </a:p>
        </p:txBody>
      </p:sp>
      <p:sp>
        <p:nvSpPr>
          <p:cNvPr id="3" name="内容占位符 2">
            <a:extLst>
              <a:ext uri="{FF2B5EF4-FFF2-40B4-BE49-F238E27FC236}">
                <a16:creationId xmlns:a16="http://schemas.microsoft.com/office/drawing/2014/main" id="{22FC6422-F1A3-4E73-BF0A-921C4C89E44F}"/>
              </a:ext>
            </a:extLst>
          </p:cNvPr>
          <p:cNvSpPr>
            <a:spLocks noGrp="1"/>
          </p:cNvSpPr>
          <p:nvPr>
            <p:ph idx="1"/>
          </p:nvPr>
        </p:nvSpPr>
        <p:spPr/>
        <p:txBody>
          <a:bodyPr/>
          <a:lstStyle/>
          <a:p>
            <a:r>
              <a:rPr lang="en-US" altLang="zh-CN" dirty="0"/>
              <a:t>Q1</a:t>
            </a:r>
            <a:r>
              <a:rPr lang="zh-CN" altLang="en-US" dirty="0"/>
              <a:t>：</a:t>
            </a:r>
            <a:r>
              <a:rPr lang="en-US" altLang="zh-CN" dirty="0"/>
              <a:t>candidate pages have different number of parent directories</a:t>
            </a:r>
          </a:p>
          <a:p>
            <a:pPr lvl="1"/>
            <a:r>
              <a:rPr lang="en-US" altLang="zh-CN" dirty="0"/>
              <a:t>append twenty slashes</a:t>
            </a:r>
          </a:p>
          <a:p>
            <a:pPr lvl="1"/>
            <a:endParaRPr lang="en-US" altLang="zh-CN" dirty="0"/>
          </a:p>
          <a:p>
            <a:r>
              <a:rPr lang="en-US" altLang="zh-CN" dirty="0"/>
              <a:t>Q2</a:t>
            </a:r>
            <a:r>
              <a:rPr lang="zh-CN" altLang="en-US" dirty="0"/>
              <a:t>：</a:t>
            </a:r>
            <a:r>
              <a:rPr lang="en-US" altLang="zh-CN" dirty="0"/>
              <a:t>different web frameworks handle path parameters slightly differently</a:t>
            </a:r>
          </a:p>
          <a:p>
            <a:pPr lvl="1"/>
            <a:r>
              <a:rPr lang="en-US" altLang="zh-CN" dirty="0"/>
              <a:t>if parameters are presented in the URL,</a:t>
            </a:r>
            <a:r>
              <a:rPr lang="zh-CN" altLang="en-US" dirty="0"/>
              <a:t> </a:t>
            </a:r>
            <a:r>
              <a:rPr lang="en-US" altLang="zh-CN" dirty="0"/>
              <a:t>we</a:t>
            </a:r>
            <a:r>
              <a:rPr lang="zh-CN" altLang="en-US" dirty="0"/>
              <a:t> </a:t>
            </a:r>
            <a:r>
              <a:rPr lang="en-US" altLang="zh-CN" dirty="0"/>
              <a:t>can</a:t>
            </a:r>
            <a:r>
              <a:rPr lang="zh-CN" altLang="en-US" dirty="0"/>
              <a:t> </a:t>
            </a:r>
            <a:r>
              <a:rPr lang="en-US" altLang="zh-CN" dirty="0"/>
              <a:t>distinguish these cases based on a number of regular expressions that we generated</a:t>
            </a:r>
          </a:p>
          <a:p>
            <a:pPr lvl="1"/>
            <a:r>
              <a:rPr lang="en-US" altLang="zh-CN" dirty="0"/>
              <a:t>when the crawler detects one of these schemes, it injects the payload into each parameter.</a:t>
            </a:r>
          </a:p>
          <a:p>
            <a:pPr lvl="1"/>
            <a:endParaRPr lang="zh-CN" altLang="en-US" dirty="0"/>
          </a:p>
        </p:txBody>
      </p:sp>
    </p:spTree>
    <p:extLst>
      <p:ext uri="{BB962C8B-B14F-4D97-AF65-F5344CB8AC3E}">
        <p14:creationId xmlns:p14="http://schemas.microsoft.com/office/powerpoint/2010/main" val="2205966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83D992-4EAD-41DA-B22F-7EFF334246A2}"/>
              </a:ext>
            </a:extLst>
          </p:cNvPr>
          <p:cNvSpPr>
            <a:spLocks noGrp="1"/>
          </p:cNvSpPr>
          <p:nvPr>
            <p:ph type="title"/>
          </p:nvPr>
        </p:nvSpPr>
        <p:spPr/>
        <p:txBody>
          <a:bodyPr/>
          <a:lstStyle/>
          <a:p>
            <a:r>
              <a:rPr lang="en-US" altLang="zh-CN" dirty="0"/>
              <a:t>Exploitability Analysis</a:t>
            </a:r>
            <a:endParaRPr lang="zh-CN" altLang="en-US" dirty="0"/>
          </a:p>
        </p:txBody>
      </p:sp>
      <p:sp>
        <p:nvSpPr>
          <p:cNvPr id="3" name="内容占位符 2">
            <a:extLst>
              <a:ext uri="{FF2B5EF4-FFF2-40B4-BE49-F238E27FC236}">
                <a16:creationId xmlns:a16="http://schemas.microsoft.com/office/drawing/2014/main" id="{5D207EFE-F078-4D6B-A107-A65B20EEDB0F}"/>
              </a:ext>
            </a:extLst>
          </p:cNvPr>
          <p:cNvSpPr>
            <a:spLocks noGrp="1"/>
          </p:cNvSpPr>
          <p:nvPr>
            <p:ph idx="1"/>
          </p:nvPr>
        </p:nvSpPr>
        <p:spPr>
          <a:xfrm>
            <a:off x="838200" y="1825625"/>
            <a:ext cx="10967720" cy="4351338"/>
          </a:xfrm>
        </p:spPr>
        <p:txBody>
          <a:bodyPr>
            <a:noAutofit/>
          </a:bodyPr>
          <a:lstStyle/>
          <a:p>
            <a:pPr>
              <a:lnSpc>
                <a:spcPct val="150000"/>
              </a:lnSpc>
            </a:pPr>
            <a:r>
              <a:rPr lang="en-US" altLang="zh-CN" sz="2000" dirty="0"/>
              <a:t>built a crawler based on Google Chrome</a:t>
            </a:r>
          </a:p>
          <a:p>
            <a:pPr>
              <a:lnSpc>
                <a:spcPct val="150000"/>
              </a:lnSpc>
            </a:pPr>
            <a:r>
              <a:rPr lang="en-US" altLang="zh-CN" sz="2000" dirty="0"/>
              <a:t>crawl all the pages from the previous section that had at least one reflection.</a:t>
            </a:r>
          </a:p>
          <a:p>
            <a:pPr>
              <a:lnSpc>
                <a:spcPct val="200000"/>
              </a:lnSpc>
            </a:pPr>
            <a:r>
              <a:rPr lang="en-US" altLang="zh-CN" sz="2000" dirty="0"/>
              <a:t>inject a style payload with an image reference (randomly-generated URL)</a:t>
            </a:r>
          </a:p>
          <a:p>
            <a:pPr lvl="1">
              <a:lnSpc>
                <a:spcPct val="200000"/>
              </a:lnSpc>
            </a:pPr>
            <a:r>
              <a:rPr lang="en-US" altLang="zh-CN" sz="2000" dirty="0"/>
              <a:t>payload is prefixed with a long sequence of } and ] characters</a:t>
            </a:r>
          </a:p>
          <a:p>
            <a:pPr>
              <a:lnSpc>
                <a:spcPct val="150000"/>
              </a:lnSpc>
            </a:pPr>
            <a:r>
              <a:rPr lang="en-US" altLang="zh-CN" sz="2000" dirty="0"/>
              <a:t>determine whether the injected style is evaluated by checking the browser’s network traffic for an outgoing HTTP request for the image.</a:t>
            </a:r>
          </a:p>
          <a:p>
            <a:pPr>
              <a:lnSpc>
                <a:spcPct val="150000"/>
              </a:lnSpc>
            </a:pPr>
            <a:r>
              <a:rPr lang="en-US" altLang="zh-CN" sz="2000" dirty="0"/>
              <a:t>repeat it on Internet Explorer</a:t>
            </a:r>
          </a:p>
          <a:p>
            <a:pPr lvl="1">
              <a:lnSpc>
                <a:spcPct val="150000"/>
              </a:lnSpc>
            </a:pPr>
            <a:r>
              <a:rPr lang="en-US" altLang="zh-CN" sz="2000" dirty="0"/>
              <a:t>local attack pages framing the victim pages</a:t>
            </a:r>
          </a:p>
        </p:txBody>
      </p:sp>
    </p:spTree>
    <p:extLst>
      <p:ext uri="{BB962C8B-B14F-4D97-AF65-F5344CB8AC3E}">
        <p14:creationId xmlns:p14="http://schemas.microsoft.com/office/powerpoint/2010/main" val="2232908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099C08-DAB8-4370-B5C4-41BD9807709E}"/>
              </a:ext>
            </a:extLst>
          </p:cNvPr>
          <p:cNvSpPr>
            <a:spLocks noGrp="1"/>
          </p:cNvSpPr>
          <p:nvPr>
            <p:ph type="title"/>
          </p:nvPr>
        </p:nvSpPr>
        <p:spPr/>
        <p:txBody>
          <a:bodyPr/>
          <a:lstStyle/>
          <a:p>
            <a:r>
              <a:rPr lang="en-US" altLang="zh-CN" dirty="0"/>
              <a:t>Evaluation</a:t>
            </a:r>
            <a:endParaRPr lang="zh-CN" altLang="en-US" dirty="0"/>
          </a:p>
        </p:txBody>
      </p:sp>
      <p:sp>
        <p:nvSpPr>
          <p:cNvPr id="3" name="内容占位符 2">
            <a:extLst>
              <a:ext uri="{FF2B5EF4-FFF2-40B4-BE49-F238E27FC236}">
                <a16:creationId xmlns:a16="http://schemas.microsoft.com/office/drawing/2014/main" id="{51F40A35-D884-4459-A279-0D1DFCEEF3DE}"/>
              </a:ext>
            </a:extLst>
          </p:cNvPr>
          <p:cNvSpPr>
            <a:spLocks noGrp="1"/>
          </p:cNvSpPr>
          <p:nvPr>
            <p:ph idx="1"/>
          </p:nvPr>
        </p:nvSpPr>
        <p:spPr/>
        <p:txBody>
          <a:bodyPr/>
          <a:lstStyle/>
          <a:p>
            <a:r>
              <a:rPr lang="en-US" altLang="zh-CN" dirty="0"/>
              <a:t>Vulnerable Pages</a:t>
            </a:r>
          </a:p>
          <a:p>
            <a:endParaRPr lang="en-US" altLang="zh-CN" dirty="0"/>
          </a:p>
          <a:p>
            <a:r>
              <a:rPr lang="en-US" altLang="zh-CN" dirty="0"/>
              <a:t>Exploitable Pages</a:t>
            </a:r>
          </a:p>
          <a:p>
            <a:endParaRPr lang="en-US" altLang="zh-CN" dirty="0"/>
          </a:p>
          <a:p>
            <a:r>
              <a:rPr lang="en-US" altLang="zh-CN" dirty="0"/>
              <a:t>Content Management Systems</a:t>
            </a:r>
            <a:endParaRPr lang="zh-CN" altLang="en-US" dirty="0"/>
          </a:p>
        </p:txBody>
      </p:sp>
    </p:spTree>
    <p:extLst>
      <p:ext uri="{BB962C8B-B14F-4D97-AF65-F5344CB8AC3E}">
        <p14:creationId xmlns:p14="http://schemas.microsoft.com/office/powerpoint/2010/main" val="505929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05E1A-D251-4BDE-AD3D-37FDEF2032C0}"/>
              </a:ext>
            </a:extLst>
          </p:cNvPr>
          <p:cNvSpPr>
            <a:spLocks noGrp="1"/>
          </p:cNvSpPr>
          <p:nvPr>
            <p:ph type="title"/>
          </p:nvPr>
        </p:nvSpPr>
        <p:spPr/>
        <p:txBody>
          <a:bodyPr/>
          <a:lstStyle/>
          <a:p>
            <a:r>
              <a:rPr lang="en-US" altLang="zh-CN" dirty="0"/>
              <a:t>Evaluation</a:t>
            </a:r>
            <a:endParaRPr lang="zh-CN" altLang="en-US" dirty="0"/>
          </a:p>
        </p:txBody>
      </p:sp>
      <p:sp>
        <p:nvSpPr>
          <p:cNvPr id="3" name="内容占位符 2">
            <a:extLst>
              <a:ext uri="{FF2B5EF4-FFF2-40B4-BE49-F238E27FC236}">
                <a16:creationId xmlns:a16="http://schemas.microsoft.com/office/drawing/2014/main" id="{920EEB0B-0B1A-4F69-91C0-4A220F4613ED}"/>
              </a:ext>
            </a:extLst>
          </p:cNvPr>
          <p:cNvSpPr>
            <a:spLocks noGrp="1"/>
          </p:cNvSpPr>
          <p:nvPr>
            <p:ph idx="1"/>
          </p:nvPr>
        </p:nvSpPr>
        <p:spPr/>
        <p:txBody>
          <a:bodyPr>
            <a:normAutofit fontScale="92500" lnSpcReduction="10000"/>
          </a:bodyPr>
          <a:lstStyle/>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pPr marL="0" indent="0">
              <a:buNone/>
            </a:pPr>
            <a:endParaRPr lang="en-US" altLang="zh-CN" sz="2000" dirty="0"/>
          </a:p>
          <a:p>
            <a:pPr marL="0" indent="0">
              <a:buNone/>
            </a:pPr>
            <a:endParaRPr lang="en-US" altLang="zh-CN" sz="2000" dirty="0"/>
          </a:p>
          <a:p>
            <a:r>
              <a:rPr lang="en-US" altLang="zh-CN" sz="2000" dirty="0"/>
              <a:t>1.2 % of pages are vulnerable to at least one of the injection techniques</a:t>
            </a:r>
          </a:p>
          <a:p>
            <a:r>
              <a:rPr lang="en-US" altLang="zh-CN" sz="2000" dirty="0"/>
              <a:t>5.4 % of sites contain at least one vulnerable page</a:t>
            </a:r>
          </a:p>
          <a:p>
            <a:r>
              <a:rPr lang="en-US" altLang="zh-CN" sz="2000" dirty="0"/>
              <a:t>path parameter technique is most effective against pages</a:t>
            </a:r>
          </a:p>
          <a:p>
            <a:r>
              <a:rPr lang="en-US" altLang="zh-CN" sz="2000" dirty="0"/>
              <a:t>around 14.5 % of vulnerable pages were exploitable in IE, five times more than in Chrome.</a:t>
            </a:r>
          </a:p>
          <a:p>
            <a:endParaRPr lang="zh-CN" altLang="en-US" sz="2000" dirty="0"/>
          </a:p>
        </p:txBody>
      </p:sp>
      <p:pic>
        <p:nvPicPr>
          <p:cNvPr id="4" name="图片 3">
            <a:extLst>
              <a:ext uri="{FF2B5EF4-FFF2-40B4-BE49-F238E27FC236}">
                <a16:creationId xmlns:a16="http://schemas.microsoft.com/office/drawing/2014/main" id="{AA118C9C-C23C-4894-BAF1-943143AC93BC}"/>
              </a:ext>
            </a:extLst>
          </p:cNvPr>
          <p:cNvPicPr>
            <a:picLocks noChangeAspect="1"/>
          </p:cNvPicPr>
          <p:nvPr/>
        </p:nvPicPr>
        <p:blipFill>
          <a:blip r:embed="rId3"/>
          <a:stretch>
            <a:fillRect/>
          </a:stretch>
        </p:blipFill>
        <p:spPr>
          <a:xfrm>
            <a:off x="838200" y="1505426"/>
            <a:ext cx="10178294" cy="3082279"/>
          </a:xfrm>
          <a:prstGeom prst="rect">
            <a:avLst/>
          </a:prstGeom>
        </p:spPr>
      </p:pic>
    </p:spTree>
    <p:extLst>
      <p:ext uri="{BB962C8B-B14F-4D97-AF65-F5344CB8AC3E}">
        <p14:creationId xmlns:p14="http://schemas.microsoft.com/office/powerpoint/2010/main" val="2485922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26221E-6319-4D59-A855-80613B8B9C44}"/>
              </a:ext>
            </a:extLst>
          </p:cNvPr>
          <p:cNvSpPr>
            <a:spLocks noGrp="1"/>
          </p:cNvSpPr>
          <p:nvPr>
            <p:ph type="title"/>
          </p:nvPr>
        </p:nvSpPr>
        <p:spPr/>
        <p:txBody>
          <a:bodyPr/>
          <a:lstStyle/>
          <a:p>
            <a:r>
              <a:rPr lang="en-US" altLang="zh-CN" dirty="0"/>
              <a:t>Vulnerable Pages</a:t>
            </a:r>
            <a:endParaRPr lang="zh-CN" altLang="en-US" dirty="0"/>
          </a:p>
        </p:txBody>
      </p:sp>
      <p:sp>
        <p:nvSpPr>
          <p:cNvPr id="3" name="内容占位符 2">
            <a:extLst>
              <a:ext uri="{FF2B5EF4-FFF2-40B4-BE49-F238E27FC236}">
                <a16:creationId xmlns:a16="http://schemas.microsoft.com/office/drawing/2014/main" id="{C18CAB06-25D7-4223-BE18-AE32BE5FE8E3}"/>
              </a:ext>
            </a:extLst>
          </p:cNvPr>
          <p:cNvSpPr>
            <a:spLocks noGrp="1"/>
          </p:cNvSpPr>
          <p:nvPr>
            <p:ph idx="1"/>
          </p:nvPr>
        </p:nvSpPr>
        <p:spPr>
          <a:xfrm>
            <a:off x="838200" y="1825624"/>
            <a:ext cx="6288513" cy="4760371"/>
          </a:xfrm>
        </p:spPr>
        <p:txBody>
          <a:bodyPr>
            <a:normAutofit/>
          </a:bodyPr>
          <a:lstStyle/>
          <a:p>
            <a:r>
              <a:rPr lang="en-US" altLang="zh-CN" sz="2000" dirty="0"/>
              <a:t>Sites that are ranked higher according to Alexa are more likely to be vulnerable</a:t>
            </a:r>
          </a:p>
          <a:p>
            <a:endParaRPr lang="en-US" altLang="zh-CN" sz="2000" dirty="0"/>
          </a:p>
          <a:p>
            <a:r>
              <a:rPr lang="en-US" altLang="zh-CN" sz="2000" dirty="0"/>
              <a:t> one third of the candidate set in the Top 10 (two out of six sites) is vulnerable</a:t>
            </a:r>
          </a:p>
          <a:p>
            <a:endParaRPr lang="en-US" altLang="zh-CN" sz="2000" dirty="0"/>
          </a:p>
          <a:p>
            <a:r>
              <a:rPr lang="en-US" altLang="zh-CN" sz="2000" dirty="0"/>
              <a:t>smaller sites in the ranks between 100 k and 1 M have a vulnerability rate of 4.9 %</a:t>
            </a:r>
            <a:endParaRPr lang="zh-CN" altLang="en-US" sz="2000" dirty="0"/>
          </a:p>
        </p:txBody>
      </p:sp>
      <p:pic>
        <p:nvPicPr>
          <p:cNvPr id="4" name="图片 3">
            <a:extLst>
              <a:ext uri="{FF2B5EF4-FFF2-40B4-BE49-F238E27FC236}">
                <a16:creationId xmlns:a16="http://schemas.microsoft.com/office/drawing/2014/main" id="{863DB11C-B31A-4379-B17A-5A056AE671F4}"/>
              </a:ext>
            </a:extLst>
          </p:cNvPr>
          <p:cNvPicPr>
            <a:picLocks noChangeAspect="1"/>
          </p:cNvPicPr>
          <p:nvPr/>
        </p:nvPicPr>
        <p:blipFill>
          <a:blip r:embed="rId3"/>
          <a:stretch>
            <a:fillRect/>
          </a:stretch>
        </p:blipFill>
        <p:spPr>
          <a:xfrm>
            <a:off x="7126713" y="1632292"/>
            <a:ext cx="4864658" cy="5225708"/>
          </a:xfrm>
          <a:prstGeom prst="rect">
            <a:avLst/>
          </a:prstGeom>
        </p:spPr>
      </p:pic>
    </p:spTree>
    <p:extLst>
      <p:ext uri="{BB962C8B-B14F-4D97-AF65-F5344CB8AC3E}">
        <p14:creationId xmlns:p14="http://schemas.microsoft.com/office/powerpoint/2010/main" val="3347208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109471-C640-4AEF-8945-ACCE655EAE01}"/>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81ADB0B3-B7D6-4B91-B558-12BE40FF0942}"/>
              </a:ext>
            </a:extLst>
          </p:cNvPr>
          <p:cNvSpPr>
            <a:spLocks noGrp="1"/>
          </p:cNvSpPr>
          <p:nvPr>
            <p:ph idx="1"/>
          </p:nvPr>
        </p:nvSpPr>
        <p:spPr>
          <a:xfrm>
            <a:off x="838200" y="1825624"/>
            <a:ext cx="10515600" cy="4849495"/>
          </a:xfrm>
        </p:spPr>
        <p:txBody>
          <a:bodyPr>
            <a:normAutofit/>
          </a:bodyPr>
          <a:lstStyle/>
          <a:p>
            <a:pPr>
              <a:lnSpc>
                <a:spcPct val="150000"/>
              </a:lnSpc>
            </a:pPr>
            <a:r>
              <a:rPr lang="en-US" altLang="zh-CN" sz="2400" dirty="0"/>
              <a:t>Two</a:t>
            </a:r>
            <a:r>
              <a:rPr lang="zh-CN" altLang="en-US" sz="2400" dirty="0"/>
              <a:t> </a:t>
            </a:r>
            <a:r>
              <a:rPr lang="en-US" altLang="zh-CN" sz="2400" dirty="0"/>
              <a:t>Browser</a:t>
            </a:r>
            <a:r>
              <a:rPr lang="zh-CN" altLang="en-US" sz="2400" dirty="0"/>
              <a:t> </a:t>
            </a:r>
            <a:r>
              <a:rPr lang="en-US" altLang="zh-CN" sz="2400" dirty="0"/>
              <a:t>Modes</a:t>
            </a:r>
            <a:r>
              <a:rPr lang="zh-CN" altLang="en-US" sz="2400" dirty="0"/>
              <a:t> </a:t>
            </a:r>
            <a:r>
              <a:rPr lang="en-US" altLang="zh-CN" sz="2400" dirty="0"/>
              <a:t>in</a:t>
            </a:r>
            <a:r>
              <a:rPr lang="zh-CN" altLang="en-US" sz="2400" dirty="0"/>
              <a:t> </a:t>
            </a:r>
            <a:r>
              <a:rPr lang="en-US" altLang="zh-CN" sz="2400" dirty="0"/>
              <a:t>Interpreting</a:t>
            </a:r>
            <a:r>
              <a:rPr lang="zh-CN" altLang="en-US" sz="2400" dirty="0"/>
              <a:t> </a:t>
            </a:r>
            <a:r>
              <a:rPr lang="en-US" altLang="zh-CN" sz="2400" dirty="0"/>
              <a:t>CSS</a:t>
            </a:r>
          </a:p>
          <a:p>
            <a:pPr marL="457200" lvl="1" indent="0">
              <a:lnSpc>
                <a:spcPct val="150000"/>
              </a:lnSpc>
              <a:buNone/>
            </a:pPr>
            <a:endParaRPr lang="en-US" altLang="zh-CN" dirty="0"/>
          </a:p>
          <a:p>
            <a:endParaRPr lang="zh-CN" altLang="en-US" dirty="0"/>
          </a:p>
        </p:txBody>
      </p:sp>
      <p:sp>
        <p:nvSpPr>
          <p:cNvPr id="4" name="Rectangle 3">
            <a:extLst>
              <a:ext uri="{FF2B5EF4-FFF2-40B4-BE49-F238E27FC236}">
                <a16:creationId xmlns:a16="http://schemas.microsoft.com/office/drawing/2014/main" id="{00FFDA88-087D-8C41-8AFC-0FE67976A597}"/>
              </a:ext>
            </a:extLst>
          </p:cNvPr>
          <p:cNvSpPr/>
          <p:nvPr/>
        </p:nvSpPr>
        <p:spPr>
          <a:xfrm>
            <a:off x="6957801" y="2280145"/>
            <a:ext cx="2885726" cy="465577"/>
          </a:xfrm>
          <a:prstGeom prst="rect">
            <a:avLst/>
          </a:prstGeom>
        </p:spPr>
        <p:txBody>
          <a:bodyPr wrap="none">
            <a:spAutoFit/>
          </a:bodyPr>
          <a:lstStyle/>
          <a:p>
            <a:pPr lvl="1">
              <a:lnSpc>
                <a:spcPct val="150000"/>
              </a:lnSpc>
            </a:pPr>
            <a:r>
              <a:rPr lang="en-US" altLang="zh-CN" dirty="0"/>
              <a:t>Standard (Strict) Mode</a:t>
            </a:r>
          </a:p>
        </p:txBody>
      </p:sp>
      <p:sp>
        <p:nvSpPr>
          <p:cNvPr id="5" name="Rectangle 4">
            <a:extLst>
              <a:ext uri="{FF2B5EF4-FFF2-40B4-BE49-F238E27FC236}">
                <a16:creationId xmlns:a16="http://schemas.microsoft.com/office/drawing/2014/main" id="{3B8FA76F-1820-F546-A7D8-8685E666E81E}"/>
              </a:ext>
            </a:extLst>
          </p:cNvPr>
          <p:cNvSpPr/>
          <p:nvPr/>
        </p:nvSpPr>
        <p:spPr>
          <a:xfrm>
            <a:off x="1750618" y="2280144"/>
            <a:ext cx="1928733" cy="465577"/>
          </a:xfrm>
          <a:prstGeom prst="rect">
            <a:avLst/>
          </a:prstGeom>
        </p:spPr>
        <p:txBody>
          <a:bodyPr wrap="none">
            <a:spAutoFit/>
          </a:bodyPr>
          <a:lstStyle/>
          <a:p>
            <a:pPr lvl="1">
              <a:lnSpc>
                <a:spcPct val="150000"/>
              </a:lnSpc>
            </a:pPr>
            <a:r>
              <a:rPr lang="en-US" altLang="zh-CN" dirty="0"/>
              <a:t>Quirks Mode</a:t>
            </a:r>
          </a:p>
        </p:txBody>
      </p:sp>
      <p:pic>
        <p:nvPicPr>
          <p:cNvPr id="10" name="图片 9">
            <a:extLst>
              <a:ext uri="{FF2B5EF4-FFF2-40B4-BE49-F238E27FC236}">
                <a16:creationId xmlns:a16="http://schemas.microsoft.com/office/drawing/2014/main" id="{81B636AC-9521-4DF4-9EA4-9B4CDE2C6689}"/>
              </a:ext>
            </a:extLst>
          </p:cNvPr>
          <p:cNvPicPr>
            <a:picLocks noChangeAspect="1"/>
          </p:cNvPicPr>
          <p:nvPr/>
        </p:nvPicPr>
        <p:blipFill>
          <a:blip r:embed="rId3"/>
          <a:stretch>
            <a:fillRect/>
          </a:stretch>
        </p:blipFill>
        <p:spPr>
          <a:xfrm>
            <a:off x="140610" y="2745721"/>
            <a:ext cx="6024746" cy="2138297"/>
          </a:xfrm>
          <a:prstGeom prst="rect">
            <a:avLst/>
          </a:prstGeom>
        </p:spPr>
      </p:pic>
      <p:pic>
        <p:nvPicPr>
          <p:cNvPr id="11" name="图片 10">
            <a:extLst>
              <a:ext uri="{FF2B5EF4-FFF2-40B4-BE49-F238E27FC236}">
                <a16:creationId xmlns:a16="http://schemas.microsoft.com/office/drawing/2014/main" id="{2A51A25C-735F-4E66-9D9C-6B820B195685}"/>
              </a:ext>
            </a:extLst>
          </p:cNvPr>
          <p:cNvPicPr>
            <a:picLocks noChangeAspect="1"/>
          </p:cNvPicPr>
          <p:nvPr/>
        </p:nvPicPr>
        <p:blipFill>
          <a:blip r:embed="rId4"/>
          <a:stretch>
            <a:fillRect/>
          </a:stretch>
        </p:blipFill>
        <p:spPr>
          <a:xfrm>
            <a:off x="6385794" y="2745721"/>
            <a:ext cx="5638613" cy="2138298"/>
          </a:xfrm>
          <a:prstGeom prst="rect">
            <a:avLst/>
          </a:prstGeom>
        </p:spPr>
      </p:pic>
      <p:pic>
        <p:nvPicPr>
          <p:cNvPr id="15" name="图片 14">
            <a:extLst>
              <a:ext uri="{FF2B5EF4-FFF2-40B4-BE49-F238E27FC236}">
                <a16:creationId xmlns:a16="http://schemas.microsoft.com/office/drawing/2014/main" id="{4E4594D4-6ACC-4918-BE72-994F049DB445}"/>
              </a:ext>
            </a:extLst>
          </p:cNvPr>
          <p:cNvPicPr>
            <a:picLocks noChangeAspect="1"/>
          </p:cNvPicPr>
          <p:nvPr/>
        </p:nvPicPr>
        <p:blipFill>
          <a:blip r:embed="rId5"/>
          <a:stretch>
            <a:fillRect/>
          </a:stretch>
        </p:blipFill>
        <p:spPr>
          <a:xfrm>
            <a:off x="6294866" y="5534031"/>
            <a:ext cx="5394237" cy="760726"/>
          </a:xfrm>
          <a:prstGeom prst="rect">
            <a:avLst/>
          </a:prstGeom>
        </p:spPr>
      </p:pic>
      <p:pic>
        <p:nvPicPr>
          <p:cNvPr id="16" name="图片 15">
            <a:extLst>
              <a:ext uri="{FF2B5EF4-FFF2-40B4-BE49-F238E27FC236}">
                <a16:creationId xmlns:a16="http://schemas.microsoft.com/office/drawing/2014/main" id="{31FE962C-130F-493E-96DB-8912F237BC4F}"/>
              </a:ext>
            </a:extLst>
          </p:cNvPr>
          <p:cNvPicPr>
            <a:picLocks noChangeAspect="1"/>
          </p:cNvPicPr>
          <p:nvPr/>
        </p:nvPicPr>
        <p:blipFill>
          <a:blip r:embed="rId6"/>
          <a:stretch>
            <a:fillRect/>
          </a:stretch>
        </p:blipFill>
        <p:spPr>
          <a:xfrm>
            <a:off x="482759" y="5565970"/>
            <a:ext cx="5340448" cy="1160299"/>
          </a:xfrm>
          <a:prstGeom prst="rect">
            <a:avLst/>
          </a:prstGeom>
        </p:spPr>
      </p:pic>
      <p:sp>
        <p:nvSpPr>
          <p:cNvPr id="14" name="文本框 13">
            <a:extLst>
              <a:ext uri="{FF2B5EF4-FFF2-40B4-BE49-F238E27FC236}">
                <a16:creationId xmlns:a16="http://schemas.microsoft.com/office/drawing/2014/main" id="{F24C2FCC-18B4-49CB-BC49-5E0815A19118}"/>
              </a:ext>
            </a:extLst>
          </p:cNvPr>
          <p:cNvSpPr txBox="1"/>
          <p:nvPr/>
        </p:nvSpPr>
        <p:spPr>
          <a:xfrm flipH="1">
            <a:off x="1311717" y="5107929"/>
            <a:ext cx="4099727" cy="369332"/>
          </a:xfrm>
          <a:prstGeom prst="rect">
            <a:avLst/>
          </a:prstGeom>
          <a:noFill/>
        </p:spPr>
        <p:txBody>
          <a:bodyPr wrap="square" rtlCol="0">
            <a:spAutoFit/>
          </a:bodyPr>
          <a:lstStyle/>
          <a:p>
            <a:r>
              <a:rPr lang="en-US" altLang="zh-CN" dirty="0"/>
              <a:t>Their content-type is text/html</a:t>
            </a:r>
            <a:endParaRPr lang="zh-CN" altLang="en-US" dirty="0"/>
          </a:p>
        </p:txBody>
      </p:sp>
      <p:sp>
        <p:nvSpPr>
          <p:cNvPr id="17" name="文本框 16">
            <a:extLst>
              <a:ext uri="{FF2B5EF4-FFF2-40B4-BE49-F238E27FC236}">
                <a16:creationId xmlns:a16="http://schemas.microsoft.com/office/drawing/2014/main" id="{D6ACFA78-DCC6-46E3-A01C-8E603C92107C}"/>
              </a:ext>
            </a:extLst>
          </p:cNvPr>
          <p:cNvSpPr txBox="1"/>
          <p:nvPr/>
        </p:nvSpPr>
        <p:spPr>
          <a:xfrm>
            <a:off x="7675975" y="6135666"/>
            <a:ext cx="4787422" cy="369332"/>
          </a:xfrm>
          <a:prstGeom prst="rect">
            <a:avLst/>
          </a:prstGeom>
          <a:noFill/>
        </p:spPr>
        <p:txBody>
          <a:bodyPr wrap="square" rtlCol="0">
            <a:spAutoFit/>
          </a:bodyPr>
          <a:lstStyle/>
          <a:p>
            <a:r>
              <a:rPr lang="en-US" altLang="zh-CN" dirty="0"/>
              <a:t>http://localhost/quirks.php/styles.css</a:t>
            </a:r>
            <a:endParaRPr lang="zh-CN" altLang="en-US" dirty="0"/>
          </a:p>
        </p:txBody>
      </p:sp>
    </p:spTree>
    <p:extLst>
      <p:ext uri="{BB962C8B-B14F-4D97-AF65-F5344CB8AC3E}">
        <p14:creationId xmlns:p14="http://schemas.microsoft.com/office/powerpoint/2010/main" val="1577315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EFB23-4C7A-4C4A-B083-75BF3F8FCB72}"/>
              </a:ext>
            </a:extLst>
          </p:cNvPr>
          <p:cNvSpPr>
            <a:spLocks noGrp="1"/>
          </p:cNvSpPr>
          <p:nvPr>
            <p:ph type="title"/>
          </p:nvPr>
        </p:nvSpPr>
        <p:spPr/>
        <p:txBody>
          <a:bodyPr/>
          <a:lstStyle/>
          <a:p>
            <a:r>
              <a:rPr lang="en-US" altLang="zh-CN" dirty="0"/>
              <a:t>Exploitable Pages</a:t>
            </a:r>
          </a:p>
        </p:txBody>
      </p:sp>
      <p:sp>
        <p:nvSpPr>
          <p:cNvPr id="3" name="内容占位符 2">
            <a:extLst>
              <a:ext uri="{FF2B5EF4-FFF2-40B4-BE49-F238E27FC236}">
                <a16:creationId xmlns:a16="http://schemas.microsoft.com/office/drawing/2014/main" id="{6D86C8DD-714F-4ECD-8881-DCF4B7A1B87F}"/>
              </a:ext>
            </a:extLst>
          </p:cNvPr>
          <p:cNvSpPr>
            <a:spLocks noGrp="1"/>
          </p:cNvSpPr>
          <p:nvPr>
            <p:ph idx="1"/>
          </p:nvPr>
        </p:nvSpPr>
        <p:spPr/>
        <p:txBody>
          <a:bodyPr>
            <a:normAutofit/>
          </a:bodyPr>
          <a:lstStyle/>
          <a:p>
            <a:r>
              <a:rPr lang="en-US" altLang="zh-CN" sz="2400" dirty="0"/>
              <a:t>Document Type</a:t>
            </a:r>
          </a:p>
          <a:p>
            <a:pPr lvl="1"/>
            <a:r>
              <a:rPr lang="en-US" altLang="zh-CN" sz="2000" dirty="0"/>
              <a:t>pages in the candidate set contain 4,318 distinct document types.</a:t>
            </a:r>
          </a:p>
          <a:p>
            <a:pPr marL="0" indent="0">
              <a:buNone/>
            </a:pPr>
            <a:endParaRPr lang="en-US" altLang="zh-CN" dirty="0"/>
          </a:p>
        </p:txBody>
      </p:sp>
      <p:pic>
        <p:nvPicPr>
          <p:cNvPr id="5" name="图片 4">
            <a:extLst>
              <a:ext uri="{FF2B5EF4-FFF2-40B4-BE49-F238E27FC236}">
                <a16:creationId xmlns:a16="http://schemas.microsoft.com/office/drawing/2014/main" id="{ADDEB865-EE19-470B-9BE2-AEF01CDA75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33" y="3068124"/>
            <a:ext cx="5716969" cy="2674066"/>
          </a:xfrm>
          <a:prstGeom prst="rect">
            <a:avLst/>
          </a:prstGeom>
        </p:spPr>
      </p:pic>
      <p:pic>
        <p:nvPicPr>
          <p:cNvPr id="7" name="图片 6">
            <a:extLst>
              <a:ext uri="{FF2B5EF4-FFF2-40B4-BE49-F238E27FC236}">
                <a16:creationId xmlns:a16="http://schemas.microsoft.com/office/drawing/2014/main" id="{BD4C59CF-53A6-4D37-8FAF-4A0B14E3B6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8034" y="2743997"/>
            <a:ext cx="6060633" cy="2998193"/>
          </a:xfrm>
          <a:prstGeom prst="rect">
            <a:avLst/>
          </a:prstGeom>
        </p:spPr>
      </p:pic>
    </p:spTree>
    <p:extLst>
      <p:ext uri="{BB962C8B-B14F-4D97-AF65-F5344CB8AC3E}">
        <p14:creationId xmlns:p14="http://schemas.microsoft.com/office/powerpoint/2010/main" val="2632237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6774F0-9E23-48F4-B813-CB97C4525AC0}"/>
              </a:ext>
            </a:extLst>
          </p:cNvPr>
          <p:cNvSpPr>
            <a:spLocks noGrp="1"/>
          </p:cNvSpPr>
          <p:nvPr>
            <p:ph type="title"/>
          </p:nvPr>
        </p:nvSpPr>
        <p:spPr/>
        <p:txBody>
          <a:bodyPr/>
          <a:lstStyle/>
          <a:p>
            <a:r>
              <a:rPr lang="en-US" altLang="zh-CN" dirty="0"/>
              <a:t>Exploitable Page</a:t>
            </a:r>
            <a:endParaRPr lang="zh-CN" altLang="en-US" dirty="0"/>
          </a:p>
        </p:txBody>
      </p:sp>
      <p:sp>
        <p:nvSpPr>
          <p:cNvPr id="3" name="内容占位符 2">
            <a:extLst>
              <a:ext uri="{FF2B5EF4-FFF2-40B4-BE49-F238E27FC236}">
                <a16:creationId xmlns:a16="http://schemas.microsoft.com/office/drawing/2014/main" id="{3DD65623-0A3F-4A5E-A6AE-384231B0533A}"/>
              </a:ext>
            </a:extLst>
          </p:cNvPr>
          <p:cNvSpPr>
            <a:spLocks noGrp="1"/>
          </p:cNvSpPr>
          <p:nvPr>
            <p:ph idx="1"/>
          </p:nvPr>
        </p:nvSpPr>
        <p:spPr>
          <a:xfrm>
            <a:off x="838200" y="1825625"/>
            <a:ext cx="11089640" cy="4351338"/>
          </a:xfrm>
        </p:spPr>
        <p:txBody>
          <a:bodyPr>
            <a:normAutofit/>
          </a:bodyPr>
          <a:lstStyle/>
          <a:p>
            <a:pPr>
              <a:lnSpc>
                <a:spcPct val="110000"/>
              </a:lnSpc>
            </a:pPr>
            <a:r>
              <a:rPr lang="en-US" altLang="zh-CN" sz="2400" dirty="0"/>
              <a:t>Internet Explorer Framing</a:t>
            </a:r>
          </a:p>
          <a:p>
            <a:pPr lvl="1">
              <a:lnSpc>
                <a:spcPct val="110000"/>
              </a:lnSpc>
            </a:pPr>
            <a:r>
              <a:rPr lang="en-US" altLang="zh-CN" sz="2000" dirty="0"/>
              <a:t>Around 14.5 % of vulnerable pages were exploitable in IE, five times more than in Chrome.</a:t>
            </a:r>
          </a:p>
          <a:p>
            <a:pPr>
              <a:lnSpc>
                <a:spcPct val="110000"/>
              </a:lnSpc>
            </a:pPr>
            <a:r>
              <a:rPr lang="en-US" altLang="zh-CN" sz="2400" dirty="0"/>
              <a:t>Anti-Framing Technique</a:t>
            </a:r>
          </a:p>
          <a:p>
            <a:pPr lvl="1">
              <a:lnSpc>
                <a:spcPct val="110000"/>
              </a:lnSpc>
            </a:pPr>
            <a:r>
              <a:rPr lang="en-US" altLang="zh-CN" sz="2000" dirty="0"/>
              <a:t>X-Frame-Options: deny</a:t>
            </a:r>
          </a:p>
          <a:p>
            <a:pPr lvl="1">
              <a:lnSpc>
                <a:spcPct val="110000"/>
              </a:lnSpc>
            </a:pPr>
            <a:r>
              <a:rPr lang="en-US" altLang="zh-CN" sz="2000" dirty="0"/>
              <a:t>In the vulnerable dataset, 4,999 pages(391 sites) use this header correctly</a:t>
            </a:r>
          </a:p>
          <a:p>
            <a:pPr lvl="1">
              <a:lnSpc>
                <a:spcPct val="110000"/>
              </a:lnSpc>
            </a:pPr>
            <a:r>
              <a:rPr lang="en-US" altLang="zh-CN" sz="2000" dirty="0"/>
              <a:t>1,900 pages(34 sites) provide incorrect values for this header</a:t>
            </a:r>
          </a:p>
          <a:p>
            <a:pPr>
              <a:lnSpc>
                <a:spcPct val="110000"/>
              </a:lnSpc>
            </a:pPr>
            <a:r>
              <a:rPr lang="en-US" altLang="zh-CN" sz="2400" dirty="0"/>
              <a:t>MIME Sniffing</a:t>
            </a:r>
          </a:p>
          <a:p>
            <a:pPr lvl="1">
              <a:lnSpc>
                <a:spcPct val="110000"/>
              </a:lnSpc>
            </a:pPr>
            <a:r>
              <a:rPr lang="en-US" altLang="zh-CN" sz="2000" dirty="0"/>
              <a:t>X-Content-Type-Options: </a:t>
            </a:r>
            <a:r>
              <a:rPr lang="en-US" altLang="zh-CN" sz="2000" dirty="0" err="1"/>
              <a:t>nosniff</a:t>
            </a:r>
            <a:endParaRPr lang="en-US" altLang="zh-CN" sz="2000" dirty="0"/>
          </a:p>
          <a:p>
            <a:pPr lvl="1">
              <a:lnSpc>
                <a:spcPct val="110000"/>
              </a:lnSpc>
            </a:pPr>
            <a:r>
              <a:rPr lang="en-US" altLang="zh-CN" sz="2000" dirty="0"/>
              <a:t>In the vulnerable pages, 96,618 pages(232 sites) had a </a:t>
            </a:r>
            <a:r>
              <a:rPr lang="en-US" altLang="zh-CN" sz="2000" dirty="0" err="1"/>
              <a:t>nosniff</a:t>
            </a:r>
            <a:r>
              <a:rPr lang="en-US" altLang="zh-CN" sz="2000" dirty="0"/>
              <a:t> response header</a:t>
            </a:r>
          </a:p>
          <a:p>
            <a:pPr lvl="1">
              <a:lnSpc>
                <a:spcPct val="110000"/>
              </a:lnSpc>
            </a:pPr>
            <a:r>
              <a:rPr lang="en-US" altLang="zh-CN" sz="2000" dirty="0"/>
              <a:t>23 pages across 10 sites exploitable in Chrome but not in IE</a:t>
            </a:r>
            <a:endParaRPr lang="zh-CN" altLang="en-US" sz="2000" dirty="0"/>
          </a:p>
        </p:txBody>
      </p:sp>
    </p:spTree>
    <p:extLst>
      <p:ext uri="{BB962C8B-B14F-4D97-AF65-F5344CB8AC3E}">
        <p14:creationId xmlns:p14="http://schemas.microsoft.com/office/powerpoint/2010/main" val="1425426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EFB23-4C7A-4C4A-B083-75BF3F8FCB72}"/>
              </a:ext>
            </a:extLst>
          </p:cNvPr>
          <p:cNvSpPr>
            <a:spLocks noGrp="1"/>
          </p:cNvSpPr>
          <p:nvPr>
            <p:ph type="title"/>
          </p:nvPr>
        </p:nvSpPr>
        <p:spPr/>
        <p:txBody>
          <a:bodyPr/>
          <a:lstStyle/>
          <a:p>
            <a:r>
              <a:rPr lang="en-US" altLang="zh-CN" dirty="0"/>
              <a:t>Content Management Systems</a:t>
            </a:r>
            <a:endParaRPr lang="zh-CN" altLang="en-US" dirty="0"/>
          </a:p>
        </p:txBody>
      </p:sp>
      <p:sp>
        <p:nvSpPr>
          <p:cNvPr id="3" name="内容占位符 2">
            <a:extLst>
              <a:ext uri="{FF2B5EF4-FFF2-40B4-BE49-F238E27FC236}">
                <a16:creationId xmlns:a16="http://schemas.microsoft.com/office/drawing/2014/main" id="{6D86C8DD-714F-4ECD-8881-DCF4B7A1B87F}"/>
              </a:ext>
            </a:extLst>
          </p:cNvPr>
          <p:cNvSpPr>
            <a:spLocks noGrp="1"/>
          </p:cNvSpPr>
          <p:nvPr>
            <p:ph idx="1"/>
          </p:nvPr>
        </p:nvSpPr>
        <p:spPr/>
        <p:txBody>
          <a:bodyPr>
            <a:normAutofit/>
          </a:bodyPr>
          <a:lstStyle/>
          <a:p>
            <a:pPr>
              <a:lnSpc>
                <a:spcPct val="200000"/>
              </a:lnSpc>
            </a:pPr>
            <a:r>
              <a:rPr lang="en-US" altLang="zh-CN" sz="2400" dirty="0"/>
              <a:t>many exploitable pages belong to well-known </a:t>
            </a:r>
            <a:r>
              <a:rPr lang="en-US" altLang="zh-CN" sz="2400" dirty="0" err="1"/>
              <a:t>CMSes</a:t>
            </a:r>
            <a:r>
              <a:rPr lang="en-US" altLang="zh-CN" sz="2400" dirty="0"/>
              <a:t>.</a:t>
            </a:r>
          </a:p>
          <a:p>
            <a:pPr>
              <a:lnSpc>
                <a:spcPct val="200000"/>
              </a:lnSpc>
            </a:pPr>
            <a:r>
              <a:rPr lang="en-US" altLang="zh-CN" sz="2400" dirty="0"/>
              <a:t>identified 23 </a:t>
            </a:r>
            <a:r>
              <a:rPr lang="en-US" altLang="zh-CN" sz="2400" dirty="0" err="1"/>
              <a:t>CMSes</a:t>
            </a:r>
            <a:r>
              <a:rPr lang="en-US" altLang="zh-CN" sz="2400" dirty="0"/>
              <a:t> on 41,288 pages across 1,589 sites</a:t>
            </a:r>
          </a:p>
          <a:p>
            <a:pPr>
              <a:lnSpc>
                <a:spcPct val="200000"/>
              </a:lnSpc>
            </a:pPr>
            <a:r>
              <a:rPr lang="en-US" altLang="zh-CN" sz="2400" dirty="0"/>
              <a:t>4 of these 23 </a:t>
            </a:r>
            <a:r>
              <a:rPr lang="en-US" altLang="zh-CN" sz="2400" dirty="0" err="1"/>
              <a:t>CMSes</a:t>
            </a:r>
            <a:r>
              <a:rPr lang="en-US" altLang="zh-CN" sz="2400" dirty="0"/>
              <a:t> confirmed to be exploitable</a:t>
            </a:r>
          </a:p>
          <a:p>
            <a:pPr>
              <a:lnSpc>
                <a:spcPct val="200000"/>
              </a:lnSpc>
            </a:pPr>
            <a:r>
              <a:rPr lang="en-US" altLang="zh-CN" sz="2400" dirty="0"/>
              <a:t>detected nearly 32k installation of these </a:t>
            </a:r>
            <a:r>
              <a:rPr lang="en-US" altLang="zh-CN" sz="2400" dirty="0" err="1"/>
              <a:t>CMSes</a:t>
            </a:r>
            <a:r>
              <a:rPr lang="en-US" altLang="zh-CN" sz="2400" dirty="0"/>
              <a:t> across the Internet</a:t>
            </a:r>
          </a:p>
        </p:txBody>
      </p:sp>
    </p:spTree>
    <p:extLst>
      <p:ext uri="{BB962C8B-B14F-4D97-AF65-F5344CB8AC3E}">
        <p14:creationId xmlns:p14="http://schemas.microsoft.com/office/powerpoint/2010/main" val="262235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39874F-A3F7-46F8-A21F-2AD8F5BA30D8}"/>
              </a:ext>
            </a:extLst>
          </p:cNvPr>
          <p:cNvSpPr>
            <a:spLocks noGrp="1"/>
          </p:cNvSpPr>
          <p:nvPr>
            <p:ph type="title"/>
          </p:nvPr>
        </p:nvSpPr>
        <p:spPr/>
        <p:txBody>
          <a:bodyPr/>
          <a:lstStyle/>
          <a:p>
            <a:r>
              <a:rPr lang="en-US" altLang="zh-CN" dirty="0"/>
              <a:t>Mitigation Techniques</a:t>
            </a:r>
            <a:endParaRPr lang="zh-CN" altLang="en-US" dirty="0"/>
          </a:p>
        </p:txBody>
      </p:sp>
      <p:sp>
        <p:nvSpPr>
          <p:cNvPr id="3" name="内容占位符 2">
            <a:extLst>
              <a:ext uri="{FF2B5EF4-FFF2-40B4-BE49-F238E27FC236}">
                <a16:creationId xmlns:a16="http://schemas.microsoft.com/office/drawing/2014/main" id="{58C83248-AAA5-4425-B9D6-DA4A4D4016D2}"/>
              </a:ext>
            </a:extLst>
          </p:cNvPr>
          <p:cNvSpPr>
            <a:spLocks noGrp="1"/>
          </p:cNvSpPr>
          <p:nvPr>
            <p:ph idx="1"/>
          </p:nvPr>
        </p:nvSpPr>
        <p:spPr>
          <a:xfrm>
            <a:off x="838200" y="1814049"/>
            <a:ext cx="10515600" cy="4887691"/>
          </a:xfrm>
        </p:spPr>
        <p:txBody>
          <a:bodyPr>
            <a:noAutofit/>
          </a:bodyPr>
          <a:lstStyle/>
          <a:p>
            <a:pPr>
              <a:lnSpc>
                <a:spcPct val="150000"/>
              </a:lnSpc>
            </a:pPr>
            <a:r>
              <a:rPr lang="en-US" altLang="zh-CN" sz="2400" dirty="0"/>
              <a:t>use absolute path only</a:t>
            </a:r>
          </a:p>
          <a:p>
            <a:pPr>
              <a:lnSpc>
                <a:spcPct val="150000"/>
              </a:lnSpc>
            </a:pPr>
            <a:r>
              <a:rPr lang="en-US" altLang="zh-CN" sz="2400" dirty="0"/>
              <a:t>use &lt;base&gt; tag</a:t>
            </a:r>
          </a:p>
          <a:p>
            <a:pPr>
              <a:lnSpc>
                <a:spcPct val="150000"/>
              </a:lnSpc>
            </a:pPr>
            <a:r>
              <a:rPr lang="en-US" altLang="zh-CN" sz="2400" dirty="0"/>
              <a:t>eliminating any injection sinks that could be interpreted as a style directive</a:t>
            </a:r>
          </a:p>
          <a:p>
            <a:pPr>
              <a:lnSpc>
                <a:spcPct val="150000"/>
              </a:lnSpc>
            </a:pPr>
            <a:r>
              <a:rPr lang="en-US" altLang="zh-CN" sz="2400" dirty="0"/>
              <a:t>declaring a modern document type (except IE)</a:t>
            </a:r>
          </a:p>
          <a:p>
            <a:pPr>
              <a:lnSpc>
                <a:spcPct val="150000"/>
              </a:lnSpc>
            </a:pPr>
            <a:r>
              <a:rPr lang="en-US" altLang="zh-CN" sz="2400" dirty="0"/>
              <a:t>harden pages against the frame-override technique (in IE)</a:t>
            </a:r>
          </a:p>
          <a:p>
            <a:pPr lvl="1">
              <a:lnSpc>
                <a:spcPct val="150000"/>
              </a:lnSpc>
            </a:pPr>
            <a:r>
              <a:rPr lang="en-US" altLang="zh-CN" sz="2000" dirty="0"/>
              <a:t>X-Content-Type-Options:</a:t>
            </a:r>
            <a:r>
              <a:rPr lang="zh-CN" altLang="en-US" sz="2000" dirty="0"/>
              <a:t> </a:t>
            </a:r>
            <a:r>
              <a:rPr lang="en-US" altLang="zh-CN" sz="2000" dirty="0" err="1"/>
              <a:t>nosniff</a:t>
            </a:r>
            <a:endParaRPr lang="en-US" altLang="zh-CN" sz="2000" dirty="0"/>
          </a:p>
          <a:p>
            <a:pPr lvl="1">
              <a:lnSpc>
                <a:spcPct val="150000"/>
              </a:lnSpc>
            </a:pPr>
            <a:r>
              <a:rPr lang="en-US" altLang="zh-CN" sz="2000" dirty="0"/>
              <a:t>X-Frame-Options: deny</a:t>
            </a:r>
          </a:p>
        </p:txBody>
      </p:sp>
    </p:spTree>
    <p:extLst>
      <p:ext uri="{BB962C8B-B14F-4D97-AF65-F5344CB8AC3E}">
        <p14:creationId xmlns:p14="http://schemas.microsoft.com/office/powerpoint/2010/main" val="722057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8D59E6-A20F-403F-8643-20BD878B3A32}"/>
              </a:ext>
            </a:extLst>
          </p:cNvPr>
          <p:cNvSpPr>
            <a:spLocks noGrp="1"/>
          </p:cNvSpPr>
          <p:nvPr>
            <p:ph type="title"/>
          </p:nvPr>
        </p:nvSpPr>
        <p:spPr/>
        <p:txBody>
          <a:bodyPr/>
          <a:lstStyle/>
          <a:p>
            <a:r>
              <a:rPr lang="en-US" altLang="zh-CN" dirty="0"/>
              <a:t>Limitations</a:t>
            </a:r>
            <a:endParaRPr lang="zh-CN" altLang="en-US" dirty="0"/>
          </a:p>
        </p:txBody>
      </p:sp>
      <p:sp>
        <p:nvSpPr>
          <p:cNvPr id="3" name="内容占位符 2">
            <a:extLst>
              <a:ext uri="{FF2B5EF4-FFF2-40B4-BE49-F238E27FC236}">
                <a16:creationId xmlns:a16="http://schemas.microsoft.com/office/drawing/2014/main" id="{A650E68A-62BB-40C8-95ED-CBF8A462A4D8}"/>
              </a:ext>
            </a:extLst>
          </p:cNvPr>
          <p:cNvSpPr>
            <a:spLocks noGrp="1"/>
          </p:cNvSpPr>
          <p:nvPr>
            <p:ph idx="1"/>
          </p:nvPr>
        </p:nvSpPr>
        <p:spPr>
          <a:xfrm>
            <a:off x="838199" y="1825625"/>
            <a:ext cx="10958565" cy="4351338"/>
          </a:xfrm>
        </p:spPr>
        <p:txBody>
          <a:bodyPr>
            <a:normAutofit/>
          </a:bodyPr>
          <a:lstStyle/>
          <a:p>
            <a:pPr>
              <a:lnSpc>
                <a:spcPct val="200000"/>
              </a:lnSpc>
            </a:pPr>
            <a:r>
              <a:rPr lang="en-US" altLang="zh-CN" sz="2400" dirty="0"/>
              <a:t>RPO is a class of attacks and our methodology covers only a subset of them.</a:t>
            </a:r>
          </a:p>
          <a:p>
            <a:pPr>
              <a:lnSpc>
                <a:spcPct val="200000"/>
              </a:lnSpc>
            </a:pPr>
            <a:r>
              <a:rPr lang="en-US" altLang="zh-CN" sz="2400" dirty="0"/>
              <a:t>crawler only looked for reflection, not stored injection of style directives. </a:t>
            </a:r>
          </a:p>
          <a:p>
            <a:pPr>
              <a:lnSpc>
                <a:spcPct val="150000"/>
              </a:lnSpc>
            </a:pPr>
            <a:r>
              <a:rPr lang="en-US" altLang="zh-CN" sz="2400" dirty="0"/>
              <a:t>manual analysis of a site might reveal more opportunities for style injection that crawler fails to detect automatically.</a:t>
            </a:r>
          </a:p>
          <a:p>
            <a:pPr>
              <a:lnSpc>
                <a:spcPct val="200000"/>
              </a:lnSpc>
            </a:pPr>
            <a:r>
              <a:rPr lang="en-US" altLang="zh-CN" sz="2400" dirty="0"/>
              <a:t>only analyzed the vulnerability of pages contained in the Common Crawl seed.</a:t>
            </a:r>
            <a:endParaRPr lang="zh-CN" altLang="en-US" sz="2400" dirty="0"/>
          </a:p>
        </p:txBody>
      </p:sp>
    </p:spTree>
    <p:extLst>
      <p:ext uri="{BB962C8B-B14F-4D97-AF65-F5344CB8AC3E}">
        <p14:creationId xmlns:p14="http://schemas.microsoft.com/office/powerpoint/2010/main" val="2151944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724266-4E5C-4D5F-831C-C609E4DC1E19}"/>
              </a:ext>
            </a:extLst>
          </p:cNvPr>
          <p:cNvSpPr>
            <a:spLocks noGrp="1"/>
          </p:cNvSpPr>
          <p:nvPr>
            <p:ph type="title"/>
          </p:nvPr>
        </p:nvSpPr>
        <p:spPr/>
        <p:txBody>
          <a:bodyPr/>
          <a:lstStyle/>
          <a:p>
            <a:r>
              <a:rPr lang="en-US" altLang="zh-CN"/>
              <a:t>Contribution</a:t>
            </a:r>
            <a:endParaRPr lang="zh-CN" altLang="en-US" dirty="0"/>
          </a:p>
        </p:txBody>
      </p:sp>
      <p:sp>
        <p:nvSpPr>
          <p:cNvPr id="3" name="内容占位符 2">
            <a:extLst>
              <a:ext uri="{FF2B5EF4-FFF2-40B4-BE49-F238E27FC236}">
                <a16:creationId xmlns:a16="http://schemas.microsoft.com/office/drawing/2014/main" id="{42A36BBE-D60A-41BC-B6AC-5892F4DAC4F5}"/>
              </a:ext>
            </a:extLst>
          </p:cNvPr>
          <p:cNvSpPr>
            <a:spLocks noGrp="1"/>
          </p:cNvSpPr>
          <p:nvPr>
            <p:ph idx="1"/>
          </p:nvPr>
        </p:nvSpPr>
        <p:spPr/>
        <p:txBody>
          <a:bodyPr>
            <a:normAutofit fontScale="92500"/>
          </a:bodyPr>
          <a:lstStyle/>
          <a:p>
            <a:pPr>
              <a:lnSpc>
                <a:spcPct val="150000"/>
              </a:lnSpc>
            </a:pPr>
            <a:r>
              <a:rPr lang="en-US" altLang="zh-CN" dirty="0"/>
              <a:t>They present the first automated and large-scale study of the prevalence and significance of RPO vulnerabilities in the wild</a:t>
            </a:r>
          </a:p>
          <a:p>
            <a:pPr>
              <a:lnSpc>
                <a:spcPct val="150000"/>
              </a:lnSpc>
            </a:pPr>
            <a:r>
              <a:rPr lang="en-US" altLang="zh-CN" dirty="0"/>
              <a:t>They discuss a range of factors that prevent a vulnerability from being exploited, and find that simple countermeasures exist to mitigate RPO.</a:t>
            </a:r>
          </a:p>
          <a:p>
            <a:pPr>
              <a:lnSpc>
                <a:spcPct val="150000"/>
              </a:lnSpc>
            </a:pPr>
            <a:r>
              <a:rPr lang="en-US" altLang="zh-CN" dirty="0"/>
              <a:t>They link many exploitable pages to installations of </a:t>
            </a:r>
            <a:r>
              <a:rPr lang="en-US" altLang="zh-CN" dirty="0" err="1"/>
              <a:t>CMSes</a:t>
            </a:r>
            <a:r>
              <a:rPr lang="en-US" altLang="zh-CN" dirty="0"/>
              <a:t> and notify the vendors.</a:t>
            </a:r>
            <a:endParaRPr lang="zh-CN" altLang="en-US" dirty="0"/>
          </a:p>
        </p:txBody>
      </p:sp>
    </p:spTree>
    <p:extLst>
      <p:ext uri="{BB962C8B-B14F-4D97-AF65-F5344CB8AC3E}">
        <p14:creationId xmlns:p14="http://schemas.microsoft.com/office/powerpoint/2010/main" val="1402880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9447E9-BA9F-434B-9A62-D92DAB43C9FC}"/>
              </a:ext>
            </a:extLst>
          </p:cNvPr>
          <p:cNvSpPr>
            <a:spLocks noGrp="1"/>
          </p:cNvSpPr>
          <p:nvPr>
            <p:ph type="title"/>
          </p:nvPr>
        </p:nvSpPr>
        <p:spPr/>
        <p:txBody>
          <a:bodyPr/>
          <a:lstStyle/>
          <a:p>
            <a:r>
              <a:rPr lang="en-US" altLang="zh-CN" dirty="0"/>
              <a:t>Relative Path Overwrite</a:t>
            </a:r>
            <a:endParaRPr lang="zh-CN" altLang="en-US" dirty="0"/>
          </a:p>
        </p:txBody>
      </p:sp>
      <p:sp>
        <p:nvSpPr>
          <p:cNvPr id="3" name="内容占位符 2">
            <a:extLst>
              <a:ext uri="{FF2B5EF4-FFF2-40B4-BE49-F238E27FC236}">
                <a16:creationId xmlns:a16="http://schemas.microsoft.com/office/drawing/2014/main" id="{6EDD2F58-6B0D-44F0-ACD7-A7F50BBA1338}"/>
              </a:ext>
            </a:extLst>
          </p:cNvPr>
          <p:cNvSpPr>
            <a:spLocks noGrp="1"/>
          </p:cNvSpPr>
          <p:nvPr>
            <p:ph idx="1"/>
          </p:nvPr>
        </p:nvSpPr>
        <p:spPr>
          <a:xfrm>
            <a:off x="838200" y="1825625"/>
            <a:ext cx="10515600" cy="4667250"/>
          </a:xfrm>
        </p:spPr>
        <p:txBody>
          <a:bodyPr>
            <a:normAutofit fontScale="77500" lnSpcReduction="20000"/>
          </a:bodyPr>
          <a:lstStyle/>
          <a:p>
            <a:pPr>
              <a:lnSpc>
                <a:spcPct val="120000"/>
              </a:lnSpc>
            </a:pPr>
            <a:r>
              <a:rPr lang="en-US" altLang="zh-CN" sz="2900" dirty="0"/>
              <a:t>original url:</a:t>
            </a:r>
          </a:p>
          <a:p>
            <a:pPr lvl="1">
              <a:lnSpc>
                <a:spcPct val="120000"/>
              </a:lnSpc>
            </a:pPr>
            <a:r>
              <a:rPr lang="en-US" altLang="zh-CN" sz="2900" b="1" dirty="0"/>
              <a:t>http://example.com/test/view.php?p=2</a:t>
            </a:r>
          </a:p>
          <a:p>
            <a:pPr>
              <a:lnSpc>
                <a:spcPct val="120000"/>
              </a:lnSpc>
            </a:pPr>
            <a:r>
              <a:rPr lang="en-US" altLang="zh-CN" sz="2900" dirty="0"/>
              <a:t>this page uses the following statement to import an external stylesheet:</a:t>
            </a:r>
          </a:p>
          <a:p>
            <a:pPr lvl="1">
              <a:lnSpc>
                <a:spcPct val="120000"/>
              </a:lnSpc>
            </a:pPr>
            <a:r>
              <a:rPr lang="en-US" altLang="zh-CN" sz="2900" b="1" dirty="0"/>
              <a:t>&lt;link </a:t>
            </a:r>
            <a:r>
              <a:rPr lang="en-US" altLang="zh-CN" sz="2900" b="1" dirty="0" err="1"/>
              <a:t>href</a:t>
            </a:r>
            <a:r>
              <a:rPr lang="en-US" altLang="zh-CN" sz="2900" b="1" dirty="0"/>
              <a:t>="</a:t>
            </a:r>
            <a:r>
              <a:rPr lang="en-US" altLang="zh-CN" sz="2900" b="1" dirty="0">
                <a:solidFill>
                  <a:srgbClr val="00B050"/>
                </a:solidFill>
              </a:rPr>
              <a:t>theme/style.css</a:t>
            </a:r>
            <a:r>
              <a:rPr lang="en-US" altLang="zh-CN" sz="2900" b="1" dirty="0"/>
              <a:t>" </a:t>
            </a:r>
            <a:r>
              <a:rPr lang="en-US" altLang="zh-CN" sz="2900" b="1" dirty="0" err="1"/>
              <a:t>rel</a:t>
            </a:r>
            <a:r>
              <a:rPr lang="en-US" altLang="zh-CN" sz="2900" b="1" dirty="0"/>
              <a:t>="stylesheet" type="text/</a:t>
            </a:r>
            <a:r>
              <a:rPr lang="en-US" altLang="zh-CN" sz="2900" b="1" dirty="0" err="1"/>
              <a:t>css</a:t>
            </a:r>
            <a:r>
              <a:rPr lang="en-US" altLang="zh-CN" sz="2900" b="1" dirty="0"/>
              <a:t>"/&gt;</a:t>
            </a:r>
          </a:p>
          <a:p>
            <a:pPr>
              <a:lnSpc>
                <a:spcPct val="120000"/>
              </a:lnSpc>
            </a:pPr>
            <a:r>
              <a:rPr lang="en-US" altLang="zh-CN" sz="2900" dirty="0"/>
              <a:t>web browser will grab the stylesheet from:</a:t>
            </a:r>
          </a:p>
          <a:p>
            <a:pPr lvl="1">
              <a:lnSpc>
                <a:spcPct val="120000"/>
              </a:lnSpc>
            </a:pPr>
            <a:r>
              <a:rPr lang="en-US" altLang="zh-CN" sz="2900" b="1" dirty="0"/>
              <a:t>http://example.com/</a:t>
            </a:r>
            <a:r>
              <a:rPr lang="en-US" altLang="zh-CN" sz="2900" b="1" dirty="0">
                <a:solidFill>
                  <a:srgbClr val="00B050"/>
                </a:solidFill>
              </a:rPr>
              <a:t>test/theme/style.css</a:t>
            </a:r>
          </a:p>
          <a:p>
            <a:pPr>
              <a:lnSpc>
                <a:spcPct val="120000"/>
              </a:lnSpc>
            </a:pPr>
            <a:r>
              <a:rPr lang="en-US" altLang="zh-CN" sz="2900" dirty="0"/>
              <a:t>the same original page can be accessed by browsing to:</a:t>
            </a:r>
          </a:p>
          <a:p>
            <a:pPr lvl="1">
              <a:lnSpc>
                <a:spcPct val="120000"/>
              </a:lnSpc>
            </a:pPr>
            <a:r>
              <a:rPr lang="en-US" altLang="zh-CN" sz="2900" b="1" dirty="0"/>
              <a:t>http://example.com/test/view.php/</a:t>
            </a:r>
            <a:r>
              <a:rPr lang="en-US" altLang="zh-CN" sz="2900" b="1" dirty="0">
                <a:solidFill>
                  <a:srgbClr val="FF0000"/>
                </a:solidFill>
              </a:rPr>
              <a:t>anything/here</a:t>
            </a:r>
            <a:r>
              <a:rPr lang="en-US" altLang="zh-CN" sz="2900" b="1" dirty="0"/>
              <a:t>?f=2</a:t>
            </a:r>
          </a:p>
          <a:p>
            <a:pPr>
              <a:lnSpc>
                <a:spcPct val="120000"/>
              </a:lnSpc>
            </a:pPr>
            <a:r>
              <a:rPr lang="en-US" altLang="zh-CN" sz="2900" dirty="0"/>
              <a:t>browser will misinterpret this URL as:</a:t>
            </a:r>
          </a:p>
          <a:p>
            <a:pPr lvl="1">
              <a:lnSpc>
                <a:spcPct val="120000"/>
              </a:lnSpc>
            </a:pPr>
            <a:r>
              <a:rPr lang="en-US" altLang="zh-CN" sz="2900" b="1" dirty="0"/>
              <a:t>http://example.com/test/view.php/</a:t>
            </a:r>
            <a:r>
              <a:rPr lang="en-US" altLang="zh-CN" sz="2900" b="1" dirty="0">
                <a:solidFill>
                  <a:srgbClr val="FF0000"/>
                </a:solidFill>
              </a:rPr>
              <a:t>anything/theme/style.css </a:t>
            </a:r>
          </a:p>
          <a:p>
            <a:endParaRPr lang="zh-CN" altLang="en-US" sz="2400" dirty="0"/>
          </a:p>
        </p:txBody>
      </p:sp>
    </p:spTree>
    <p:extLst>
      <p:ext uri="{BB962C8B-B14F-4D97-AF65-F5344CB8AC3E}">
        <p14:creationId xmlns:p14="http://schemas.microsoft.com/office/powerpoint/2010/main" val="3467568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11">
            <a:extLst>
              <a:ext uri="{FF2B5EF4-FFF2-40B4-BE49-F238E27FC236}">
                <a16:creationId xmlns:a16="http://schemas.microsoft.com/office/drawing/2014/main" id="{86BF4D0C-1881-6545-9C6F-54DE581866FE}"/>
              </a:ext>
            </a:extLst>
          </p:cNvPr>
          <p:cNvPicPr>
            <a:picLocks noChangeAspect="1"/>
          </p:cNvPicPr>
          <p:nvPr/>
        </p:nvPicPr>
        <p:blipFill>
          <a:blip r:embed="rId3"/>
          <a:stretch>
            <a:fillRect/>
          </a:stretch>
        </p:blipFill>
        <p:spPr>
          <a:xfrm>
            <a:off x="383284" y="3209951"/>
            <a:ext cx="6275841" cy="1240678"/>
          </a:xfrm>
          <a:prstGeom prst="rect">
            <a:avLst/>
          </a:prstGeom>
        </p:spPr>
      </p:pic>
      <p:sp>
        <p:nvSpPr>
          <p:cNvPr id="2" name="标题 1">
            <a:extLst>
              <a:ext uri="{FF2B5EF4-FFF2-40B4-BE49-F238E27FC236}">
                <a16:creationId xmlns:a16="http://schemas.microsoft.com/office/drawing/2014/main" id="{5C4D0257-4AE8-4D6B-B722-766460F44865}"/>
              </a:ext>
            </a:extLst>
          </p:cNvPr>
          <p:cNvSpPr>
            <a:spLocks noGrp="1"/>
          </p:cNvSpPr>
          <p:nvPr>
            <p:ph type="title"/>
          </p:nvPr>
        </p:nvSpPr>
        <p:spPr/>
        <p:txBody>
          <a:bodyPr/>
          <a:lstStyle/>
          <a:p>
            <a:r>
              <a:rPr lang="en-US" altLang="zh-CN" dirty="0"/>
              <a:t>Relative Path Overwrite</a:t>
            </a:r>
            <a:endParaRPr lang="zh-CN" altLang="en-US" dirty="0"/>
          </a:p>
        </p:txBody>
      </p:sp>
      <p:pic>
        <p:nvPicPr>
          <p:cNvPr id="12" name="图片 11">
            <a:extLst>
              <a:ext uri="{FF2B5EF4-FFF2-40B4-BE49-F238E27FC236}">
                <a16:creationId xmlns:a16="http://schemas.microsoft.com/office/drawing/2014/main" id="{7874C423-3054-4886-AC98-701CE9AEEAC6}"/>
              </a:ext>
            </a:extLst>
          </p:cNvPr>
          <p:cNvPicPr>
            <a:picLocks noChangeAspect="1"/>
          </p:cNvPicPr>
          <p:nvPr/>
        </p:nvPicPr>
        <p:blipFill>
          <a:blip r:embed="rId3"/>
          <a:stretch>
            <a:fillRect/>
          </a:stretch>
        </p:blipFill>
        <p:spPr>
          <a:xfrm>
            <a:off x="379836" y="5379923"/>
            <a:ext cx="6275841" cy="1240678"/>
          </a:xfrm>
          <a:prstGeom prst="rect">
            <a:avLst/>
          </a:prstGeom>
        </p:spPr>
      </p:pic>
      <p:pic>
        <p:nvPicPr>
          <p:cNvPr id="4" name="Picture 3">
            <a:extLst>
              <a:ext uri="{FF2B5EF4-FFF2-40B4-BE49-F238E27FC236}">
                <a16:creationId xmlns:a16="http://schemas.microsoft.com/office/drawing/2014/main" id="{D4A1EEB3-2C42-874A-8C36-3AF835DB0EEE}"/>
              </a:ext>
            </a:extLst>
          </p:cNvPr>
          <p:cNvPicPr>
            <a:picLocks noChangeAspect="1"/>
          </p:cNvPicPr>
          <p:nvPr/>
        </p:nvPicPr>
        <p:blipFill>
          <a:blip r:embed="rId4"/>
          <a:stretch>
            <a:fillRect/>
          </a:stretch>
        </p:blipFill>
        <p:spPr>
          <a:xfrm>
            <a:off x="383284" y="1349129"/>
            <a:ext cx="5914684" cy="1425448"/>
          </a:xfrm>
          <a:prstGeom prst="rect">
            <a:avLst/>
          </a:prstGeom>
        </p:spPr>
      </p:pic>
      <p:sp>
        <p:nvSpPr>
          <p:cNvPr id="5" name="TextBox 4">
            <a:extLst>
              <a:ext uri="{FF2B5EF4-FFF2-40B4-BE49-F238E27FC236}">
                <a16:creationId xmlns:a16="http://schemas.microsoft.com/office/drawing/2014/main" id="{4BD087EE-7568-DF48-A904-B7EF66917DBD}"/>
              </a:ext>
            </a:extLst>
          </p:cNvPr>
          <p:cNvSpPr txBox="1"/>
          <p:nvPr/>
        </p:nvSpPr>
        <p:spPr>
          <a:xfrm>
            <a:off x="379836" y="2837333"/>
            <a:ext cx="7500771" cy="369332"/>
          </a:xfrm>
          <a:prstGeom prst="rect">
            <a:avLst/>
          </a:prstGeom>
          <a:noFill/>
        </p:spPr>
        <p:txBody>
          <a:bodyPr wrap="none" rtlCol="0">
            <a:spAutoFit/>
          </a:bodyPr>
          <a:lstStyle/>
          <a:p>
            <a:r>
              <a:rPr lang="en-US" altLang="zh-CN" dirty="0"/>
              <a:t>1.</a:t>
            </a:r>
            <a:r>
              <a:rPr lang="zh-CN" altLang="en-US" dirty="0"/>
              <a:t> </a:t>
            </a:r>
            <a:r>
              <a:rPr lang="en-US" altLang="zh-CN" dirty="0"/>
              <a:t>Attacker:</a:t>
            </a:r>
            <a:r>
              <a:rPr lang="zh-CN" altLang="en-US" dirty="0"/>
              <a:t> </a:t>
            </a:r>
            <a:r>
              <a:rPr lang="en-US" altLang="zh-CN" dirty="0"/>
              <a:t>http://192.168.247.131/</a:t>
            </a:r>
            <a:r>
              <a:rPr lang="en-US" altLang="zh-CN" dirty="0" err="1"/>
              <a:t>quick.php</a:t>
            </a:r>
            <a:r>
              <a:rPr lang="en-US" altLang="zh-CN" dirty="0"/>
              <a:t>/{}</a:t>
            </a:r>
            <a:r>
              <a:rPr lang="zh-CN" altLang="en-US" dirty="0"/>
              <a:t>*</a:t>
            </a:r>
            <a:r>
              <a:rPr lang="en-US" altLang="zh-CN" dirty="0"/>
              <a:t>{</a:t>
            </a:r>
            <a:r>
              <a:rPr lang="en-US" altLang="zh-CN" dirty="0" err="1"/>
              <a:t>background-color:red</a:t>
            </a:r>
            <a:r>
              <a:rPr lang="en-US" altLang="zh-CN" dirty="0"/>
              <a:t>}/</a:t>
            </a:r>
            <a:endParaRPr lang="en-US" altLang="zh-CN" dirty="0">
              <a:solidFill>
                <a:srgbClr val="FF0000"/>
              </a:solidFill>
            </a:endParaRPr>
          </a:p>
        </p:txBody>
      </p:sp>
      <p:sp>
        <p:nvSpPr>
          <p:cNvPr id="6" name="TextBox 5">
            <a:extLst>
              <a:ext uri="{FF2B5EF4-FFF2-40B4-BE49-F238E27FC236}">
                <a16:creationId xmlns:a16="http://schemas.microsoft.com/office/drawing/2014/main" id="{68E62570-4C63-104F-BEFE-0F7DD2783B51}"/>
              </a:ext>
            </a:extLst>
          </p:cNvPr>
          <p:cNvSpPr txBox="1"/>
          <p:nvPr/>
        </p:nvSpPr>
        <p:spPr>
          <a:xfrm>
            <a:off x="383284" y="4498848"/>
            <a:ext cx="8699818" cy="881075"/>
          </a:xfrm>
          <a:prstGeom prst="rect">
            <a:avLst/>
          </a:prstGeom>
          <a:noFill/>
        </p:spPr>
        <p:txBody>
          <a:bodyPr wrap="none" rtlCol="0">
            <a:spAutoFit/>
          </a:bodyPr>
          <a:lstStyle/>
          <a:p>
            <a:pPr>
              <a:lnSpc>
                <a:spcPct val="150000"/>
              </a:lnSpc>
            </a:pPr>
            <a:r>
              <a:rPr lang="en-US" altLang="zh-CN" dirty="0"/>
              <a:t>2.</a:t>
            </a:r>
            <a:r>
              <a:rPr lang="zh-CN" altLang="en-US" dirty="0"/>
              <a:t> </a:t>
            </a:r>
            <a:r>
              <a:rPr lang="en-US" altLang="zh-CN" dirty="0"/>
              <a:t>Browser</a:t>
            </a:r>
            <a:r>
              <a:rPr lang="zh-CN" altLang="en-US" dirty="0"/>
              <a:t> </a:t>
            </a:r>
            <a:r>
              <a:rPr lang="en-US" altLang="zh-CN" dirty="0"/>
              <a:t>fetch:</a:t>
            </a:r>
            <a:r>
              <a:rPr lang="zh-CN" altLang="en-US" dirty="0"/>
              <a:t> </a:t>
            </a:r>
            <a:r>
              <a:rPr lang="en-US" altLang="zh-CN" dirty="0">
                <a:hlinkClick r:id="rId5"/>
              </a:rPr>
              <a:t>http://192.168.247.131/</a:t>
            </a:r>
            <a:r>
              <a:rPr lang="en-US" altLang="zh-CN" dirty="0" err="1">
                <a:hlinkClick r:id="rId5"/>
              </a:rPr>
              <a:t>quick.php</a:t>
            </a:r>
            <a:r>
              <a:rPr lang="en-US" altLang="zh-CN" dirty="0">
                <a:hlinkClick r:id="rId5"/>
              </a:rPr>
              <a:t>/{}</a:t>
            </a:r>
            <a:r>
              <a:rPr lang="zh-CN" altLang="en-US" dirty="0">
                <a:hlinkClick r:id="rId5"/>
              </a:rPr>
              <a:t>*</a:t>
            </a:r>
            <a:r>
              <a:rPr lang="en-US" altLang="zh-CN" dirty="0">
                <a:hlinkClick r:id="rId5"/>
              </a:rPr>
              <a:t>{background-color:red}/style.css</a:t>
            </a:r>
            <a:endParaRPr lang="en-US" altLang="zh-CN" dirty="0"/>
          </a:p>
          <a:p>
            <a:pPr>
              <a:lnSpc>
                <a:spcPct val="150000"/>
              </a:lnSpc>
            </a:pPr>
            <a:r>
              <a:rPr lang="en-US" altLang="zh-CN" dirty="0"/>
              <a:t>3.</a:t>
            </a:r>
            <a:r>
              <a:rPr lang="zh-CN" altLang="en-US" dirty="0"/>
              <a:t> </a:t>
            </a:r>
            <a:r>
              <a:rPr lang="en-US" altLang="zh-CN" dirty="0"/>
              <a:t>In</a:t>
            </a:r>
            <a:r>
              <a:rPr lang="zh-CN" altLang="en-US" dirty="0"/>
              <a:t> </a:t>
            </a:r>
            <a:r>
              <a:rPr lang="en-US" altLang="zh-CN" dirty="0"/>
              <a:t>Server:</a:t>
            </a:r>
            <a:r>
              <a:rPr lang="zh-CN" altLang="en-US" dirty="0"/>
              <a:t> </a:t>
            </a:r>
            <a:r>
              <a:rPr lang="en-US" altLang="zh-CN" dirty="0" err="1"/>
              <a:t>quick.php</a:t>
            </a:r>
            <a:r>
              <a:rPr lang="zh-CN" altLang="en-US" dirty="0"/>
              <a:t> </a:t>
            </a:r>
            <a:r>
              <a:rPr lang="en-US" altLang="zh-CN" dirty="0"/>
              <a:t>will</a:t>
            </a:r>
            <a:r>
              <a:rPr lang="zh-CN" altLang="en-US" dirty="0"/>
              <a:t> </a:t>
            </a:r>
            <a:r>
              <a:rPr lang="en-US" altLang="zh-CN" dirty="0"/>
              <a:t>handle</a:t>
            </a:r>
            <a:r>
              <a:rPr lang="zh-CN" altLang="en-US" dirty="0"/>
              <a:t> </a:t>
            </a:r>
            <a:r>
              <a:rPr lang="en-US" altLang="zh-CN" dirty="0"/>
              <a:t>this</a:t>
            </a:r>
            <a:r>
              <a:rPr lang="zh-CN" altLang="en-US" dirty="0"/>
              <a:t> </a:t>
            </a:r>
            <a:r>
              <a:rPr lang="en-US" altLang="zh-CN" dirty="0"/>
              <a:t>request</a:t>
            </a:r>
            <a:r>
              <a:rPr lang="zh-CN" altLang="en-US" dirty="0"/>
              <a:t> </a:t>
            </a:r>
            <a:r>
              <a:rPr lang="en-US" altLang="zh-CN" dirty="0"/>
              <a:t>(Overwrite</a:t>
            </a:r>
            <a:r>
              <a:rPr lang="zh-CN" altLang="en-US" dirty="0"/>
              <a:t> </a:t>
            </a:r>
            <a:r>
              <a:rPr lang="en-US" altLang="zh-CN" dirty="0"/>
              <a:t>the</a:t>
            </a:r>
            <a:r>
              <a:rPr lang="zh-CN" altLang="en-US" dirty="0"/>
              <a:t> </a:t>
            </a:r>
            <a:r>
              <a:rPr lang="en-US" altLang="zh-CN" dirty="0" err="1"/>
              <a:t>url</a:t>
            </a:r>
            <a:r>
              <a:rPr lang="en-US" altLang="zh-CN" dirty="0"/>
              <a:t>)</a:t>
            </a:r>
          </a:p>
        </p:txBody>
      </p:sp>
      <p:sp>
        <p:nvSpPr>
          <p:cNvPr id="3" name="Rectangle 2">
            <a:extLst>
              <a:ext uri="{FF2B5EF4-FFF2-40B4-BE49-F238E27FC236}">
                <a16:creationId xmlns:a16="http://schemas.microsoft.com/office/drawing/2014/main" id="{647F4B71-1DB3-C145-AE39-96F48571AC36}"/>
              </a:ext>
            </a:extLst>
          </p:cNvPr>
          <p:cNvSpPr/>
          <p:nvPr/>
        </p:nvSpPr>
        <p:spPr>
          <a:xfrm>
            <a:off x="4596080" y="3921222"/>
            <a:ext cx="830029" cy="27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409E0613-EC8D-AA44-97E0-0897FEC6FFFA}"/>
              </a:ext>
            </a:extLst>
          </p:cNvPr>
          <p:cNvSpPr txBox="1"/>
          <p:nvPr/>
        </p:nvSpPr>
        <p:spPr>
          <a:xfrm>
            <a:off x="7141464" y="5678175"/>
            <a:ext cx="998991" cy="369332"/>
          </a:xfrm>
          <a:prstGeom prst="rect">
            <a:avLst/>
          </a:prstGeom>
          <a:noFill/>
        </p:spPr>
        <p:txBody>
          <a:bodyPr wrap="none" rtlCol="0">
            <a:spAutoFit/>
          </a:bodyPr>
          <a:lstStyle/>
          <a:p>
            <a:r>
              <a:rPr lang="en-US" altLang="zh-CN" dirty="0" err="1">
                <a:solidFill>
                  <a:srgbClr val="FF0000"/>
                </a:solidFill>
              </a:rPr>
              <a:t>style.css</a:t>
            </a:r>
            <a:endParaRPr lang="en-US" dirty="0">
              <a:solidFill>
                <a:srgbClr val="FF0000"/>
              </a:solidFill>
            </a:endParaRPr>
          </a:p>
        </p:txBody>
      </p:sp>
      <p:sp>
        <p:nvSpPr>
          <p:cNvPr id="10" name="TextBox 9">
            <a:extLst>
              <a:ext uri="{FF2B5EF4-FFF2-40B4-BE49-F238E27FC236}">
                <a16:creationId xmlns:a16="http://schemas.microsoft.com/office/drawing/2014/main" id="{82C89E6D-7223-2F4D-B383-D9DD9C52EE30}"/>
              </a:ext>
            </a:extLst>
          </p:cNvPr>
          <p:cNvSpPr txBox="1"/>
          <p:nvPr/>
        </p:nvSpPr>
        <p:spPr>
          <a:xfrm>
            <a:off x="7141463" y="3830290"/>
            <a:ext cx="772969" cy="369332"/>
          </a:xfrm>
          <a:prstGeom prst="rect">
            <a:avLst/>
          </a:prstGeom>
          <a:noFill/>
        </p:spPr>
        <p:txBody>
          <a:bodyPr wrap="none" rtlCol="0">
            <a:spAutoFit/>
          </a:bodyPr>
          <a:lstStyle/>
          <a:p>
            <a:r>
              <a:rPr lang="en-US" altLang="zh-CN" dirty="0">
                <a:solidFill>
                  <a:srgbClr val="FF0000"/>
                </a:solidFill>
              </a:rPr>
              <a:t>HTML</a:t>
            </a:r>
            <a:endParaRPr lang="en-US" dirty="0">
              <a:solidFill>
                <a:srgbClr val="FF0000"/>
              </a:solidFill>
            </a:endParaRPr>
          </a:p>
        </p:txBody>
      </p:sp>
      <p:sp>
        <p:nvSpPr>
          <p:cNvPr id="16" name="TextBox 15">
            <a:extLst>
              <a:ext uri="{FF2B5EF4-FFF2-40B4-BE49-F238E27FC236}">
                <a16:creationId xmlns:a16="http://schemas.microsoft.com/office/drawing/2014/main" id="{902C0DFC-1225-0C45-91B0-F6220049836E}"/>
              </a:ext>
            </a:extLst>
          </p:cNvPr>
          <p:cNvSpPr txBox="1"/>
          <p:nvPr/>
        </p:nvSpPr>
        <p:spPr>
          <a:xfrm>
            <a:off x="6754978" y="1897952"/>
            <a:ext cx="1670650" cy="369332"/>
          </a:xfrm>
          <a:prstGeom prst="rect">
            <a:avLst/>
          </a:prstGeom>
          <a:noFill/>
        </p:spPr>
        <p:txBody>
          <a:bodyPr wrap="none" rtlCol="0">
            <a:spAutoFit/>
          </a:bodyPr>
          <a:lstStyle/>
          <a:p>
            <a:r>
              <a:rPr lang="en-US" altLang="zh-CN" dirty="0">
                <a:solidFill>
                  <a:srgbClr val="FF0000"/>
                </a:solidFill>
              </a:rPr>
              <a:t>Victim</a:t>
            </a:r>
            <a:r>
              <a:rPr lang="zh-CN" altLang="en-US" dirty="0">
                <a:solidFill>
                  <a:srgbClr val="FF0000"/>
                </a:solidFill>
              </a:rPr>
              <a:t> </a:t>
            </a:r>
            <a:r>
              <a:rPr lang="en-US" altLang="zh-CN" dirty="0">
                <a:solidFill>
                  <a:srgbClr val="FF0000"/>
                </a:solidFill>
              </a:rPr>
              <a:t>PHP</a:t>
            </a:r>
            <a:r>
              <a:rPr lang="zh-CN" altLang="en-US" dirty="0">
                <a:solidFill>
                  <a:srgbClr val="FF0000"/>
                </a:solidFill>
              </a:rPr>
              <a:t> </a:t>
            </a:r>
            <a:r>
              <a:rPr lang="en-US" altLang="zh-CN" dirty="0">
                <a:solidFill>
                  <a:srgbClr val="FF0000"/>
                </a:solidFill>
              </a:rPr>
              <a:t>File</a:t>
            </a:r>
            <a:endParaRPr lang="en-US" dirty="0">
              <a:solidFill>
                <a:srgbClr val="FF0000"/>
              </a:solidFill>
            </a:endParaRPr>
          </a:p>
        </p:txBody>
      </p:sp>
    </p:spTree>
    <p:extLst>
      <p:ext uri="{BB962C8B-B14F-4D97-AF65-F5344CB8AC3E}">
        <p14:creationId xmlns:p14="http://schemas.microsoft.com/office/powerpoint/2010/main" val="2846497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4D0257-4AE8-4D6B-B722-766460F44865}"/>
              </a:ext>
            </a:extLst>
          </p:cNvPr>
          <p:cNvSpPr>
            <a:spLocks noGrp="1"/>
          </p:cNvSpPr>
          <p:nvPr>
            <p:ph type="title"/>
          </p:nvPr>
        </p:nvSpPr>
        <p:spPr/>
        <p:txBody>
          <a:bodyPr/>
          <a:lstStyle/>
          <a:p>
            <a:r>
              <a:rPr lang="en-US" altLang="zh-CN" dirty="0"/>
              <a:t>Relative Path Overwrite</a:t>
            </a:r>
            <a:endParaRPr lang="zh-CN" altLang="en-US" dirty="0"/>
          </a:p>
        </p:txBody>
      </p:sp>
      <p:sp>
        <p:nvSpPr>
          <p:cNvPr id="3" name="内容占位符 2">
            <a:extLst>
              <a:ext uri="{FF2B5EF4-FFF2-40B4-BE49-F238E27FC236}">
                <a16:creationId xmlns:a16="http://schemas.microsoft.com/office/drawing/2014/main" id="{B81F32FC-173D-42C1-9B90-53FE22359504}"/>
              </a:ext>
            </a:extLst>
          </p:cNvPr>
          <p:cNvSpPr>
            <a:spLocks noGrp="1"/>
          </p:cNvSpPr>
          <p:nvPr>
            <p:ph idx="1"/>
          </p:nvPr>
        </p:nvSpPr>
        <p:spPr/>
        <p:txBody>
          <a:bodyPr/>
          <a:lstStyle/>
          <a:p>
            <a:endParaRPr lang="zh-CN" altLang="en-US" dirty="0"/>
          </a:p>
        </p:txBody>
      </p:sp>
      <p:pic>
        <p:nvPicPr>
          <p:cNvPr id="11" name="图片 10">
            <a:extLst>
              <a:ext uri="{FF2B5EF4-FFF2-40B4-BE49-F238E27FC236}">
                <a16:creationId xmlns:a16="http://schemas.microsoft.com/office/drawing/2014/main" id="{0822B260-D6AA-4F68-98E5-55C9AED0C483}"/>
              </a:ext>
            </a:extLst>
          </p:cNvPr>
          <p:cNvPicPr>
            <a:picLocks noChangeAspect="1"/>
          </p:cNvPicPr>
          <p:nvPr/>
        </p:nvPicPr>
        <p:blipFill>
          <a:blip r:embed="rId3"/>
          <a:stretch>
            <a:fillRect/>
          </a:stretch>
        </p:blipFill>
        <p:spPr>
          <a:xfrm>
            <a:off x="514753" y="2518961"/>
            <a:ext cx="11372465" cy="2589541"/>
          </a:xfrm>
          <a:prstGeom prst="rect">
            <a:avLst/>
          </a:prstGeom>
        </p:spPr>
      </p:pic>
    </p:spTree>
    <p:extLst>
      <p:ext uri="{BB962C8B-B14F-4D97-AF65-F5344CB8AC3E}">
        <p14:creationId xmlns:p14="http://schemas.microsoft.com/office/powerpoint/2010/main" val="2962077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11">
            <a:extLst>
              <a:ext uri="{FF2B5EF4-FFF2-40B4-BE49-F238E27FC236}">
                <a16:creationId xmlns:a16="http://schemas.microsoft.com/office/drawing/2014/main" id="{86BF4D0C-1881-6545-9C6F-54DE581866FE}"/>
              </a:ext>
            </a:extLst>
          </p:cNvPr>
          <p:cNvPicPr>
            <a:picLocks noChangeAspect="1"/>
          </p:cNvPicPr>
          <p:nvPr/>
        </p:nvPicPr>
        <p:blipFill>
          <a:blip r:embed="rId3"/>
          <a:stretch>
            <a:fillRect/>
          </a:stretch>
        </p:blipFill>
        <p:spPr>
          <a:xfrm>
            <a:off x="383284" y="3209951"/>
            <a:ext cx="6275841" cy="1240678"/>
          </a:xfrm>
          <a:prstGeom prst="rect">
            <a:avLst/>
          </a:prstGeom>
        </p:spPr>
      </p:pic>
      <p:sp>
        <p:nvSpPr>
          <p:cNvPr id="2" name="标题 1">
            <a:extLst>
              <a:ext uri="{FF2B5EF4-FFF2-40B4-BE49-F238E27FC236}">
                <a16:creationId xmlns:a16="http://schemas.microsoft.com/office/drawing/2014/main" id="{5C4D0257-4AE8-4D6B-B722-766460F44865}"/>
              </a:ext>
            </a:extLst>
          </p:cNvPr>
          <p:cNvSpPr>
            <a:spLocks noGrp="1"/>
          </p:cNvSpPr>
          <p:nvPr>
            <p:ph type="title"/>
          </p:nvPr>
        </p:nvSpPr>
        <p:spPr/>
        <p:txBody>
          <a:bodyPr/>
          <a:lstStyle/>
          <a:p>
            <a:r>
              <a:rPr lang="en-US" altLang="zh-CN" dirty="0"/>
              <a:t>Relative Path Overwrite</a:t>
            </a:r>
            <a:endParaRPr lang="zh-CN" altLang="en-US" dirty="0"/>
          </a:p>
        </p:txBody>
      </p:sp>
      <p:pic>
        <p:nvPicPr>
          <p:cNvPr id="12" name="图片 11">
            <a:extLst>
              <a:ext uri="{FF2B5EF4-FFF2-40B4-BE49-F238E27FC236}">
                <a16:creationId xmlns:a16="http://schemas.microsoft.com/office/drawing/2014/main" id="{7874C423-3054-4886-AC98-701CE9AEEAC6}"/>
              </a:ext>
            </a:extLst>
          </p:cNvPr>
          <p:cNvPicPr>
            <a:picLocks noChangeAspect="1"/>
          </p:cNvPicPr>
          <p:nvPr/>
        </p:nvPicPr>
        <p:blipFill>
          <a:blip r:embed="rId3"/>
          <a:stretch>
            <a:fillRect/>
          </a:stretch>
        </p:blipFill>
        <p:spPr>
          <a:xfrm>
            <a:off x="379836" y="5379923"/>
            <a:ext cx="6275841" cy="1240678"/>
          </a:xfrm>
          <a:prstGeom prst="rect">
            <a:avLst/>
          </a:prstGeom>
        </p:spPr>
      </p:pic>
      <p:pic>
        <p:nvPicPr>
          <p:cNvPr id="4" name="Picture 3">
            <a:extLst>
              <a:ext uri="{FF2B5EF4-FFF2-40B4-BE49-F238E27FC236}">
                <a16:creationId xmlns:a16="http://schemas.microsoft.com/office/drawing/2014/main" id="{D4A1EEB3-2C42-874A-8C36-3AF835DB0EEE}"/>
              </a:ext>
            </a:extLst>
          </p:cNvPr>
          <p:cNvPicPr>
            <a:picLocks noChangeAspect="1"/>
          </p:cNvPicPr>
          <p:nvPr/>
        </p:nvPicPr>
        <p:blipFill>
          <a:blip r:embed="rId4"/>
          <a:stretch>
            <a:fillRect/>
          </a:stretch>
        </p:blipFill>
        <p:spPr>
          <a:xfrm>
            <a:off x="383284" y="1349129"/>
            <a:ext cx="5914684" cy="1425448"/>
          </a:xfrm>
          <a:prstGeom prst="rect">
            <a:avLst/>
          </a:prstGeom>
        </p:spPr>
      </p:pic>
      <p:sp>
        <p:nvSpPr>
          <p:cNvPr id="5" name="TextBox 4">
            <a:extLst>
              <a:ext uri="{FF2B5EF4-FFF2-40B4-BE49-F238E27FC236}">
                <a16:creationId xmlns:a16="http://schemas.microsoft.com/office/drawing/2014/main" id="{4BD087EE-7568-DF48-A904-B7EF66917DBD}"/>
              </a:ext>
            </a:extLst>
          </p:cNvPr>
          <p:cNvSpPr txBox="1"/>
          <p:nvPr/>
        </p:nvSpPr>
        <p:spPr>
          <a:xfrm>
            <a:off x="379836" y="2837333"/>
            <a:ext cx="7500771" cy="369332"/>
          </a:xfrm>
          <a:prstGeom prst="rect">
            <a:avLst/>
          </a:prstGeom>
          <a:noFill/>
        </p:spPr>
        <p:txBody>
          <a:bodyPr wrap="none" rtlCol="0">
            <a:spAutoFit/>
          </a:bodyPr>
          <a:lstStyle/>
          <a:p>
            <a:r>
              <a:rPr lang="en-US" altLang="zh-CN" dirty="0"/>
              <a:t>1.</a:t>
            </a:r>
            <a:r>
              <a:rPr lang="zh-CN" altLang="en-US" dirty="0"/>
              <a:t> </a:t>
            </a:r>
            <a:r>
              <a:rPr lang="en-US" altLang="zh-CN" dirty="0"/>
              <a:t>Attacker:</a:t>
            </a:r>
            <a:r>
              <a:rPr lang="zh-CN" altLang="en-US" dirty="0"/>
              <a:t> </a:t>
            </a:r>
            <a:r>
              <a:rPr lang="en-US" altLang="zh-CN" dirty="0"/>
              <a:t>http://192.168.247.131/</a:t>
            </a:r>
            <a:r>
              <a:rPr lang="en-US" altLang="zh-CN" dirty="0" err="1"/>
              <a:t>quick.php</a:t>
            </a:r>
            <a:r>
              <a:rPr lang="en-US" altLang="zh-CN" dirty="0"/>
              <a:t>/{}</a:t>
            </a:r>
            <a:r>
              <a:rPr lang="zh-CN" altLang="en-US" dirty="0"/>
              <a:t>*</a:t>
            </a:r>
            <a:r>
              <a:rPr lang="en-US" altLang="zh-CN" dirty="0"/>
              <a:t>{</a:t>
            </a:r>
            <a:r>
              <a:rPr lang="en-US" altLang="zh-CN" dirty="0" err="1"/>
              <a:t>background-color:red</a:t>
            </a:r>
            <a:r>
              <a:rPr lang="en-US" altLang="zh-CN" dirty="0"/>
              <a:t>}/</a:t>
            </a:r>
            <a:endParaRPr lang="en-US" altLang="zh-CN" dirty="0">
              <a:solidFill>
                <a:srgbClr val="FF0000"/>
              </a:solidFill>
            </a:endParaRPr>
          </a:p>
        </p:txBody>
      </p:sp>
      <p:sp>
        <p:nvSpPr>
          <p:cNvPr id="6" name="TextBox 5">
            <a:extLst>
              <a:ext uri="{FF2B5EF4-FFF2-40B4-BE49-F238E27FC236}">
                <a16:creationId xmlns:a16="http://schemas.microsoft.com/office/drawing/2014/main" id="{68E62570-4C63-104F-BEFE-0F7DD2783B51}"/>
              </a:ext>
            </a:extLst>
          </p:cNvPr>
          <p:cNvSpPr txBox="1"/>
          <p:nvPr/>
        </p:nvSpPr>
        <p:spPr>
          <a:xfrm>
            <a:off x="383284" y="4498848"/>
            <a:ext cx="8699818" cy="881075"/>
          </a:xfrm>
          <a:prstGeom prst="rect">
            <a:avLst/>
          </a:prstGeom>
          <a:noFill/>
        </p:spPr>
        <p:txBody>
          <a:bodyPr wrap="none" rtlCol="0">
            <a:spAutoFit/>
          </a:bodyPr>
          <a:lstStyle/>
          <a:p>
            <a:pPr>
              <a:lnSpc>
                <a:spcPct val="150000"/>
              </a:lnSpc>
            </a:pPr>
            <a:r>
              <a:rPr lang="en-US" altLang="zh-CN" dirty="0"/>
              <a:t>2.</a:t>
            </a:r>
            <a:r>
              <a:rPr lang="zh-CN" altLang="en-US" dirty="0"/>
              <a:t> </a:t>
            </a:r>
            <a:r>
              <a:rPr lang="en-US" altLang="zh-CN" dirty="0"/>
              <a:t>Browser</a:t>
            </a:r>
            <a:r>
              <a:rPr lang="zh-CN" altLang="en-US" dirty="0"/>
              <a:t> </a:t>
            </a:r>
            <a:r>
              <a:rPr lang="en-US" altLang="zh-CN" dirty="0"/>
              <a:t>fetch:</a:t>
            </a:r>
            <a:r>
              <a:rPr lang="zh-CN" altLang="en-US" dirty="0"/>
              <a:t> </a:t>
            </a:r>
            <a:r>
              <a:rPr lang="en-US" altLang="zh-CN" dirty="0">
                <a:hlinkClick r:id="rId5"/>
              </a:rPr>
              <a:t>http://192.168.247.131/</a:t>
            </a:r>
            <a:r>
              <a:rPr lang="en-US" altLang="zh-CN" dirty="0" err="1">
                <a:hlinkClick r:id="rId5"/>
              </a:rPr>
              <a:t>quick.php</a:t>
            </a:r>
            <a:r>
              <a:rPr lang="en-US" altLang="zh-CN" dirty="0">
                <a:hlinkClick r:id="rId5"/>
              </a:rPr>
              <a:t>/{}</a:t>
            </a:r>
            <a:r>
              <a:rPr lang="zh-CN" altLang="en-US" dirty="0">
                <a:hlinkClick r:id="rId5"/>
              </a:rPr>
              <a:t>*</a:t>
            </a:r>
            <a:r>
              <a:rPr lang="en-US" altLang="zh-CN" dirty="0">
                <a:hlinkClick r:id="rId5"/>
              </a:rPr>
              <a:t>{background-color:red}/style.css</a:t>
            </a:r>
            <a:endParaRPr lang="en-US" altLang="zh-CN" dirty="0"/>
          </a:p>
          <a:p>
            <a:pPr>
              <a:lnSpc>
                <a:spcPct val="150000"/>
              </a:lnSpc>
            </a:pPr>
            <a:r>
              <a:rPr lang="en-US" altLang="zh-CN" dirty="0"/>
              <a:t>3.</a:t>
            </a:r>
            <a:r>
              <a:rPr lang="zh-CN" altLang="en-US" dirty="0"/>
              <a:t> </a:t>
            </a:r>
            <a:r>
              <a:rPr lang="en-US" altLang="zh-CN" dirty="0"/>
              <a:t>In</a:t>
            </a:r>
            <a:r>
              <a:rPr lang="zh-CN" altLang="en-US" dirty="0"/>
              <a:t> </a:t>
            </a:r>
            <a:r>
              <a:rPr lang="en-US" altLang="zh-CN" dirty="0"/>
              <a:t>Server:</a:t>
            </a:r>
            <a:r>
              <a:rPr lang="zh-CN" altLang="en-US" dirty="0"/>
              <a:t> </a:t>
            </a:r>
            <a:r>
              <a:rPr lang="en-US" altLang="zh-CN" dirty="0" err="1"/>
              <a:t>quick.php</a:t>
            </a:r>
            <a:r>
              <a:rPr lang="zh-CN" altLang="en-US" dirty="0"/>
              <a:t> </a:t>
            </a:r>
            <a:r>
              <a:rPr lang="en-US" altLang="zh-CN" dirty="0"/>
              <a:t>will</a:t>
            </a:r>
            <a:r>
              <a:rPr lang="zh-CN" altLang="en-US" dirty="0"/>
              <a:t> </a:t>
            </a:r>
            <a:r>
              <a:rPr lang="en-US" altLang="zh-CN" dirty="0"/>
              <a:t>handle</a:t>
            </a:r>
            <a:r>
              <a:rPr lang="zh-CN" altLang="en-US" dirty="0"/>
              <a:t> </a:t>
            </a:r>
            <a:r>
              <a:rPr lang="en-US" altLang="zh-CN" dirty="0"/>
              <a:t>this</a:t>
            </a:r>
            <a:r>
              <a:rPr lang="zh-CN" altLang="en-US" dirty="0"/>
              <a:t> </a:t>
            </a:r>
            <a:r>
              <a:rPr lang="en-US" altLang="zh-CN" dirty="0"/>
              <a:t>request</a:t>
            </a:r>
            <a:r>
              <a:rPr lang="zh-CN" altLang="en-US" dirty="0"/>
              <a:t> </a:t>
            </a:r>
            <a:r>
              <a:rPr lang="en-US" altLang="zh-CN" dirty="0"/>
              <a:t>(Overwrite</a:t>
            </a:r>
            <a:r>
              <a:rPr lang="zh-CN" altLang="en-US" dirty="0"/>
              <a:t> </a:t>
            </a:r>
            <a:r>
              <a:rPr lang="en-US" altLang="zh-CN" dirty="0"/>
              <a:t>the</a:t>
            </a:r>
            <a:r>
              <a:rPr lang="zh-CN" altLang="en-US" dirty="0"/>
              <a:t> </a:t>
            </a:r>
            <a:r>
              <a:rPr lang="en-US" altLang="zh-CN" dirty="0" err="1"/>
              <a:t>url</a:t>
            </a:r>
            <a:r>
              <a:rPr lang="en-US" altLang="zh-CN" dirty="0"/>
              <a:t>)</a:t>
            </a:r>
          </a:p>
        </p:txBody>
      </p:sp>
      <p:sp>
        <p:nvSpPr>
          <p:cNvPr id="3" name="Rectangle 2">
            <a:extLst>
              <a:ext uri="{FF2B5EF4-FFF2-40B4-BE49-F238E27FC236}">
                <a16:creationId xmlns:a16="http://schemas.microsoft.com/office/drawing/2014/main" id="{647F4B71-1DB3-C145-AE39-96F48571AC36}"/>
              </a:ext>
            </a:extLst>
          </p:cNvPr>
          <p:cNvSpPr/>
          <p:nvPr/>
        </p:nvSpPr>
        <p:spPr>
          <a:xfrm>
            <a:off x="4505645" y="3932184"/>
            <a:ext cx="916747" cy="203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409E0613-EC8D-AA44-97E0-0897FEC6FFFA}"/>
              </a:ext>
            </a:extLst>
          </p:cNvPr>
          <p:cNvSpPr txBox="1"/>
          <p:nvPr/>
        </p:nvSpPr>
        <p:spPr>
          <a:xfrm>
            <a:off x="7141464" y="5678175"/>
            <a:ext cx="998991" cy="369332"/>
          </a:xfrm>
          <a:prstGeom prst="rect">
            <a:avLst/>
          </a:prstGeom>
          <a:noFill/>
        </p:spPr>
        <p:txBody>
          <a:bodyPr wrap="none" rtlCol="0">
            <a:spAutoFit/>
          </a:bodyPr>
          <a:lstStyle/>
          <a:p>
            <a:r>
              <a:rPr lang="en-US" altLang="zh-CN" dirty="0" err="1">
                <a:solidFill>
                  <a:srgbClr val="FF0000"/>
                </a:solidFill>
              </a:rPr>
              <a:t>style.css</a:t>
            </a:r>
            <a:endParaRPr lang="en-US" dirty="0">
              <a:solidFill>
                <a:srgbClr val="FF0000"/>
              </a:solidFill>
            </a:endParaRPr>
          </a:p>
        </p:txBody>
      </p:sp>
      <p:sp>
        <p:nvSpPr>
          <p:cNvPr id="10" name="TextBox 9">
            <a:extLst>
              <a:ext uri="{FF2B5EF4-FFF2-40B4-BE49-F238E27FC236}">
                <a16:creationId xmlns:a16="http://schemas.microsoft.com/office/drawing/2014/main" id="{82C89E6D-7223-2F4D-B383-D9DD9C52EE30}"/>
              </a:ext>
            </a:extLst>
          </p:cNvPr>
          <p:cNvSpPr txBox="1"/>
          <p:nvPr/>
        </p:nvSpPr>
        <p:spPr>
          <a:xfrm>
            <a:off x="7141463" y="3830290"/>
            <a:ext cx="772969" cy="369332"/>
          </a:xfrm>
          <a:prstGeom prst="rect">
            <a:avLst/>
          </a:prstGeom>
          <a:noFill/>
        </p:spPr>
        <p:txBody>
          <a:bodyPr wrap="none" rtlCol="0">
            <a:spAutoFit/>
          </a:bodyPr>
          <a:lstStyle/>
          <a:p>
            <a:r>
              <a:rPr lang="en-US" altLang="zh-CN" dirty="0">
                <a:solidFill>
                  <a:srgbClr val="FF0000"/>
                </a:solidFill>
              </a:rPr>
              <a:t>HTML</a:t>
            </a:r>
            <a:endParaRPr lang="en-US" dirty="0">
              <a:solidFill>
                <a:srgbClr val="FF0000"/>
              </a:solidFill>
            </a:endParaRPr>
          </a:p>
        </p:txBody>
      </p:sp>
      <p:cxnSp>
        <p:nvCxnSpPr>
          <p:cNvPr id="13" name="Curved Connector 12">
            <a:extLst>
              <a:ext uri="{FF2B5EF4-FFF2-40B4-BE49-F238E27FC236}">
                <a16:creationId xmlns:a16="http://schemas.microsoft.com/office/drawing/2014/main" id="{A9E08940-DA3A-E84A-B1D1-92194D8257F9}"/>
              </a:ext>
            </a:extLst>
          </p:cNvPr>
          <p:cNvCxnSpPr>
            <a:stCxn id="5" idx="3"/>
            <a:endCxn id="8" idx="3"/>
          </p:cNvCxnSpPr>
          <p:nvPr/>
        </p:nvCxnSpPr>
        <p:spPr>
          <a:xfrm>
            <a:off x="7880607" y="3021999"/>
            <a:ext cx="259848" cy="2840842"/>
          </a:xfrm>
          <a:prstGeom prst="curvedConnector3">
            <a:avLst>
              <a:gd name="adj1" fmla="val 50820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C135601-BE33-6B46-A0DA-E1EEEC8F0353}"/>
              </a:ext>
            </a:extLst>
          </p:cNvPr>
          <p:cNvSpPr txBox="1"/>
          <p:nvPr/>
        </p:nvSpPr>
        <p:spPr>
          <a:xfrm>
            <a:off x="9233944" y="3879135"/>
            <a:ext cx="2254464" cy="923330"/>
          </a:xfrm>
          <a:prstGeom prst="rect">
            <a:avLst/>
          </a:prstGeom>
          <a:noFill/>
        </p:spPr>
        <p:txBody>
          <a:bodyPr wrap="square" rtlCol="0">
            <a:spAutoFit/>
          </a:bodyPr>
          <a:lstStyle/>
          <a:p>
            <a:r>
              <a:rPr lang="en-US" altLang="zh-CN" dirty="0"/>
              <a:t>Attacker-controlled</a:t>
            </a:r>
            <a:r>
              <a:rPr lang="zh-CN" altLang="en-US" dirty="0"/>
              <a:t> </a:t>
            </a:r>
            <a:r>
              <a:rPr lang="en-US" altLang="zh-CN" dirty="0"/>
              <a:t>input</a:t>
            </a:r>
            <a:r>
              <a:rPr lang="zh-CN" altLang="en-US" dirty="0"/>
              <a:t> </a:t>
            </a:r>
            <a:r>
              <a:rPr lang="en-US" altLang="zh-CN" dirty="0"/>
              <a:t>flow</a:t>
            </a:r>
            <a:r>
              <a:rPr lang="zh-CN" altLang="en-US" dirty="0"/>
              <a:t> </a:t>
            </a:r>
            <a:r>
              <a:rPr lang="en-US" altLang="zh-CN" dirty="0"/>
              <a:t>to</a:t>
            </a:r>
            <a:r>
              <a:rPr lang="zh-CN" altLang="en-US" dirty="0"/>
              <a:t> </a:t>
            </a:r>
            <a:r>
              <a:rPr lang="en-US" altLang="zh-CN" dirty="0" err="1"/>
              <a:t>css</a:t>
            </a:r>
            <a:r>
              <a:rPr lang="en-US" altLang="zh-CN" dirty="0"/>
              <a:t>,</a:t>
            </a:r>
            <a:r>
              <a:rPr lang="zh-CN" altLang="en-US" dirty="0"/>
              <a:t> </a:t>
            </a:r>
            <a:r>
              <a:rPr lang="en-US" altLang="zh-CN" dirty="0"/>
              <a:t>change</a:t>
            </a:r>
            <a:r>
              <a:rPr lang="zh-CN" altLang="en-US" dirty="0"/>
              <a:t> </a:t>
            </a:r>
            <a:r>
              <a:rPr lang="en-US" altLang="zh-CN" dirty="0"/>
              <a:t>the</a:t>
            </a:r>
            <a:r>
              <a:rPr lang="zh-CN" altLang="en-US" dirty="0"/>
              <a:t> </a:t>
            </a:r>
            <a:r>
              <a:rPr lang="en-US" altLang="zh-CN" dirty="0"/>
              <a:t>display</a:t>
            </a:r>
            <a:endParaRPr lang="en-US" dirty="0"/>
          </a:p>
        </p:txBody>
      </p:sp>
      <p:sp>
        <p:nvSpPr>
          <p:cNvPr id="16" name="TextBox 15">
            <a:extLst>
              <a:ext uri="{FF2B5EF4-FFF2-40B4-BE49-F238E27FC236}">
                <a16:creationId xmlns:a16="http://schemas.microsoft.com/office/drawing/2014/main" id="{902C0DFC-1225-0C45-91B0-F6220049836E}"/>
              </a:ext>
            </a:extLst>
          </p:cNvPr>
          <p:cNvSpPr txBox="1"/>
          <p:nvPr/>
        </p:nvSpPr>
        <p:spPr>
          <a:xfrm>
            <a:off x="6754978" y="1897952"/>
            <a:ext cx="1670650" cy="369332"/>
          </a:xfrm>
          <a:prstGeom prst="rect">
            <a:avLst/>
          </a:prstGeom>
          <a:noFill/>
        </p:spPr>
        <p:txBody>
          <a:bodyPr wrap="none" rtlCol="0">
            <a:spAutoFit/>
          </a:bodyPr>
          <a:lstStyle/>
          <a:p>
            <a:r>
              <a:rPr lang="en-US" altLang="zh-CN" dirty="0">
                <a:solidFill>
                  <a:srgbClr val="FF0000"/>
                </a:solidFill>
              </a:rPr>
              <a:t>Victim</a:t>
            </a:r>
            <a:r>
              <a:rPr lang="zh-CN" altLang="en-US" dirty="0">
                <a:solidFill>
                  <a:srgbClr val="FF0000"/>
                </a:solidFill>
              </a:rPr>
              <a:t> </a:t>
            </a:r>
            <a:r>
              <a:rPr lang="en-US" altLang="zh-CN" dirty="0">
                <a:solidFill>
                  <a:srgbClr val="FF0000"/>
                </a:solidFill>
              </a:rPr>
              <a:t>PHP</a:t>
            </a:r>
            <a:r>
              <a:rPr lang="zh-CN" altLang="en-US" dirty="0">
                <a:solidFill>
                  <a:srgbClr val="FF0000"/>
                </a:solidFill>
              </a:rPr>
              <a:t> </a:t>
            </a:r>
            <a:r>
              <a:rPr lang="en-US" altLang="zh-CN" dirty="0">
                <a:solidFill>
                  <a:srgbClr val="FF0000"/>
                </a:solidFill>
              </a:rPr>
              <a:t>File</a:t>
            </a:r>
            <a:endParaRPr lang="en-US" dirty="0">
              <a:solidFill>
                <a:srgbClr val="FF0000"/>
              </a:solidFill>
            </a:endParaRPr>
          </a:p>
        </p:txBody>
      </p:sp>
      <p:sp>
        <p:nvSpPr>
          <p:cNvPr id="20" name="TextBox 19">
            <a:extLst>
              <a:ext uri="{FF2B5EF4-FFF2-40B4-BE49-F238E27FC236}">
                <a16:creationId xmlns:a16="http://schemas.microsoft.com/office/drawing/2014/main" id="{C5412631-4E02-C646-8B2C-603BBECB2FA2}"/>
              </a:ext>
            </a:extLst>
          </p:cNvPr>
          <p:cNvSpPr txBox="1"/>
          <p:nvPr/>
        </p:nvSpPr>
        <p:spPr>
          <a:xfrm>
            <a:off x="9233944" y="5216510"/>
            <a:ext cx="2254464" cy="1200329"/>
          </a:xfrm>
          <a:prstGeom prst="rect">
            <a:avLst/>
          </a:prstGeom>
          <a:noFill/>
        </p:spPr>
        <p:txBody>
          <a:bodyPr wrap="square" rtlCol="0">
            <a:spAutoFit/>
          </a:bodyPr>
          <a:lstStyle/>
          <a:p>
            <a:r>
              <a:rPr lang="en-US" altLang="zh-CN" dirty="0">
                <a:solidFill>
                  <a:srgbClr val="FF0000"/>
                </a:solidFill>
              </a:rPr>
              <a:t>Except</a:t>
            </a:r>
            <a:r>
              <a:rPr lang="zh-CN" altLang="en-US" dirty="0">
                <a:solidFill>
                  <a:srgbClr val="FF0000"/>
                </a:solidFill>
              </a:rPr>
              <a:t> </a:t>
            </a:r>
            <a:r>
              <a:rPr lang="en-US" altLang="zh-CN" dirty="0" err="1">
                <a:solidFill>
                  <a:srgbClr val="FF0000"/>
                </a:solidFill>
              </a:rPr>
              <a:t>css</a:t>
            </a:r>
            <a:r>
              <a:rPr lang="en-US" altLang="zh-CN" dirty="0">
                <a:solidFill>
                  <a:srgbClr val="FF0000"/>
                </a:solidFill>
              </a:rPr>
              <a:t>,</a:t>
            </a:r>
            <a:r>
              <a:rPr lang="zh-CN" altLang="en-US" dirty="0">
                <a:solidFill>
                  <a:srgbClr val="FF0000"/>
                </a:solidFill>
              </a:rPr>
              <a:t> </a:t>
            </a:r>
            <a:r>
              <a:rPr lang="en-US" altLang="zh-CN" dirty="0">
                <a:solidFill>
                  <a:srgbClr val="FF0000"/>
                </a:solidFill>
              </a:rPr>
              <a:t>we</a:t>
            </a:r>
            <a:r>
              <a:rPr lang="zh-CN" altLang="en-US" dirty="0">
                <a:solidFill>
                  <a:srgbClr val="FF0000"/>
                </a:solidFill>
              </a:rPr>
              <a:t> </a:t>
            </a:r>
            <a:r>
              <a:rPr lang="en-US" altLang="zh-CN" dirty="0">
                <a:solidFill>
                  <a:srgbClr val="FF0000"/>
                </a:solidFill>
              </a:rPr>
              <a:t>can</a:t>
            </a:r>
            <a:r>
              <a:rPr lang="zh-CN" altLang="en-US" dirty="0">
                <a:solidFill>
                  <a:srgbClr val="FF0000"/>
                </a:solidFill>
              </a:rPr>
              <a:t> </a:t>
            </a:r>
            <a:r>
              <a:rPr lang="en-US" altLang="zh-CN" dirty="0">
                <a:solidFill>
                  <a:srgbClr val="FF0000"/>
                </a:solidFill>
              </a:rPr>
              <a:t>also</a:t>
            </a:r>
            <a:r>
              <a:rPr lang="zh-CN" altLang="en-US" dirty="0">
                <a:solidFill>
                  <a:srgbClr val="FF0000"/>
                </a:solidFill>
              </a:rPr>
              <a:t> </a:t>
            </a:r>
            <a:r>
              <a:rPr lang="en-US" altLang="zh-CN" dirty="0">
                <a:solidFill>
                  <a:srgbClr val="FF0000"/>
                </a:solidFill>
              </a:rPr>
              <a:t>find</a:t>
            </a:r>
            <a:r>
              <a:rPr lang="zh-CN" altLang="en-US" dirty="0">
                <a:solidFill>
                  <a:srgbClr val="FF0000"/>
                </a:solidFill>
              </a:rPr>
              <a:t> </a:t>
            </a:r>
            <a:r>
              <a:rPr lang="en-US" altLang="zh-CN" dirty="0">
                <a:solidFill>
                  <a:srgbClr val="FF0000"/>
                </a:solidFill>
              </a:rPr>
              <a:t>ways</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control</a:t>
            </a:r>
            <a:r>
              <a:rPr lang="zh-CN" altLang="en-US" dirty="0">
                <a:solidFill>
                  <a:srgbClr val="FF0000"/>
                </a:solidFill>
              </a:rPr>
              <a:t> </a:t>
            </a:r>
            <a:r>
              <a:rPr lang="en-US" altLang="zh-CN" dirty="0">
                <a:solidFill>
                  <a:srgbClr val="FF0000"/>
                </a:solidFill>
              </a:rPr>
              <a:t>injected</a:t>
            </a:r>
            <a:r>
              <a:rPr lang="zh-CN" altLang="en-US" dirty="0">
                <a:solidFill>
                  <a:srgbClr val="FF0000"/>
                </a:solidFill>
              </a:rPr>
              <a:t> </a:t>
            </a:r>
            <a:r>
              <a:rPr lang="en-US" altLang="zh-CN" dirty="0" err="1">
                <a:solidFill>
                  <a:srgbClr val="FF0000"/>
                </a:solidFill>
              </a:rPr>
              <a:t>js</a:t>
            </a:r>
            <a:r>
              <a:rPr lang="zh-CN" altLang="en-US" dirty="0">
                <a:solidFill>
                  <a:srgbClr val="FF0000"/>
                </a:solidFill>
              </a:rPr>
              <a:t> </a:t>
            </a:r>
            <a:r>
              <a:rPr lang="en-US" altLang="zh-CN" dirty="0">
                <a:solidFill>
                  <a:srgbClr val="FF0000"/>
                </a:solidFill>
              </a:rPr>
              <a:t>code</a:t>
            </a:r>
            <a:endParaRPr lang="en-US" dirty="0">
              <a:solidFill>
                <a:srgbClr val="FF0000"/>
              </a:solidFill>
            </a:endParaRPr>
          </a:p>
        </p:txBody>
      </p:sp>
    </p:spTree>
    <p:extLst>
      <p:ext uri="{BB962C8B-B14F-4D97-AF65-F5344CB8AC3E}">
        <p14:creationId xmlns:p14="http://schemas.microsoft.com/office/powerpoint/2010/main" val="423354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61B06-6760-493E-8022-839F924EDDB6}"/>
              </a:ext>
            </a:extLst>
          </p:cNvPr>
          <p:cNvSpPr>
            <a:spLocks noGrp="1"/>
          </p:cNvSpPr>
          <p:nvPr>
            <p:ph type="title"/>
          </p:nvPr>
        </p:nvSpPr>
        <p:spPr/>
        <p:txBody>
          <a:bodyPr/>
          <a:lstStyle/>
          <a:p>
            <a:r>
              <a:rPr lang="en-US" altLang="zh-CN" dirty="0"/>
              <a:t>Preconditions for RPO Style Attacks</a:t>
            </a:r>
            <a:endParaRPr lang="zh-CN" altLang="en-US" dirty="0"/>
          </a:p>
        </p:txBody>
      </p:sp>
      <p:sp>
        <p:nvSpPr>
          <p:cNvPr id="3" name="内容占位符 2">
            <a:extLst>
              <a:ext uri="{FF2B5EF4-FFF2-40B4-BE49-F238E27FC236}">
                <a16:creationId xmlns:a16="http://schemas.microsoft.com/office/drawing/2014/main" id="{2DB71295-E495-4928-ADA4-F283146DBBA6}"/>
              </a:ext>
            </a:extLst>
          </p:cNvPr>
          <p:cNvSpPr>
            <a:spLocks noGrp="1"/>
          </p:cNvSpPr>
          <p:nvPr>
            <p:ph idx="1"/>
          </p:nvPr>
        </p:nvSpPr>
        <p:spPr/>
        <p:txBody>
          <a:bodyPr>
            <a:normAutofit/>
          </a:bodyPr>
          <a:lstStyle/>
          <a:p>
            <a:pPr>
              <a:lnSpc>
                <a:spcPct val="150000"/>
              </a:lnSpc>
            </a:pPr>
            <a:r>
              <a:rPr lang="en-US" altLang="zh-CN" dirty="0"/>
              <a:t>The page includes at least one stylesheet using a relative path</a:t>
            </a:r>
          </a:p>
          <a:p>
            <a:pPr>
              <a:lnSpc>
                <a:spcPct val="150000"/>
              </a:lnSpc>
            </a:pPr>
            <a:r>
              <a:rPr lang="en-US" altLang="zh-CN" dirty="0"/>
              <a:t>Enable URL rewrite</a:t>
            </a:r>
          </a:p>
          <a:p>
            <a:pPr lvl="1">
              <a:lnSpc>
                <a:spcPct val="150000"/>
              </a:lnSpc>
            </a:pPr>
            <a:r>
              <a:rPr lang="en-US" altLang="zh-CN" b="1" dirty="0"/>
              <a:t>http://example.com/test/view.php/</a:t>
            </a:r>
            <a:r>
              <a:rPr lang="en-US" altLang="zh-CN" b="1" dirty="0">
                <a:solidFill>
                  <a:srgbClr val="FF0000"/>
                </a:solidFill>
              </a:rPr>
              <a:t>anything/here</a:t>
            </a:r>
            <a:r>
              <a:rPr lang="en-US" altLang="zh-CN" b="1" dirty="0"/>
              <a:t>?f=2</a:t>
            </a:r>
            <a:endParaRPr lang="en-US" altLang="zh-CN" dirty="0"/>
          </a:p>
          <a:p>
            <a:pPr>
              <a:lnSpc>
                <a:spcPct val="150000"/>
              </a:lnSpc>
            </a:pPr>
            <a:r>
              <a:rPr lang="en-US" altLang="zh-CN" dirty="0"/>
              <a:t>The page reflects style directives injected into the URL or cookie</a:t>
            </a:r>
          </a:p>
          <a:p>
            <a:pPr>
              <a:lnSpc>
                <a:spcPct val="150000"/>
              </a:lnSpc>
            </a:pPr>
            <a:r>
              <a:rPr lang="en-US" altLang="zh-CN" dirty="0"/>
              <a:t>The page does not contain a &lt;base&gt; HTML tag</a:t>
            </a:r>
          </a:p>
          <a:p>
            <a:pPr lvl="1">
              <a:lnSpc>
                <a:spcPct val="150000"/>
              </a:lnSpc>
            </a:pPr>
            <a:r>
              <a:rPr lang="it-IT" altLang="zh-CN" b="1" dirty="0"/>
              <a:t>&lt;base href="http://</a:t>
            </a:r>
            <a:r>
              <a:rPr lang="en-US" altLang="zh-CN" b="1" dirty="0"/>
              <a:t>example.com</a:t>
            </a:r>
            <a:r>
              <a:rPr lang="it-IT" altLang="zh-CN" b="1" dirty="0"/>
              <a:t>/test/" /&gt;</a:t>
            </a:r>
            <a:endParaRPr lang="zh-CN" altLang="en-US" b="1" dirty="0"/>
          </a:p>
        </p:txBody>
      </p:sp>
    </p:spTree>
    <p:extLst>
      <p:ext uri="{BB962C8B-B14F-4D97-AF65-F5344CB8AC3E}">
        <p14:creationId xmlns:p14="http://schemas.microsoft.com/office/powerpoint/2010/main" val="52845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025CD6-75CA-46AF-A2AF-F4E3397EDA4F}"/>
              </a:ext>
            </a:extLst>
          </p:cNvPr>
          <p:cNvSpPr>
            <a:spLocks noGrp="1"/>
          </p:cNvSpPr>
          <p:nvPr>
            <p:ph type="title"/>
          </p:nvPr>
        </p:nvSpPr>
        <p:spPr/>
        <p:txBody>
          <a:bodyPr/>
          <a:lstStyle/>
          <a:p>
            <a:r>
              <a:rPr lang="en-US" altLang="zh-CN" dirty="0"/>
              <a:t>Motivation</a:t>
            </a:r>
            <a:endParaRPr lang="zh-CN" altLang="en-US" dirty="0"/>
          </a:p>
        </p:txBody>
      </p:sp>
      <p:sp>
        <p:nvSpPr>
          <p:cNvPr id="3" name="内容占位符 2">
            <a:extLst>
              <a:ext uri="{FF2B5EF4-FFF2-40B4-BE49-F238E27FC236}">
                <a16:creationId xmlns:a16="http://schemas.microsoft.com/office/drawing/2014/main" id="{435899B2-6FE0-48DE-BA30-31FD3EB456F4}"/>
              </a:ext>
            </a:extLst>
          </p:cNvPr>
          <p:cNvSpPr>
            <a:spLocks noGrp="1"/>
          </p:cNvSpPr>
          <p:nvPr>
            <p:ph idx="1"/>
          </p:nvPr>
        </p:nvSpPr>
        <p:spPr/>
        <p:txBody>
          <a:bodyPr>
            <a:normAutofit/>
          </a:bodyPr>
          <a:lstStyle/>
          <a:p>
            <a:pPr>
              <a:lnSpc>
                <a:spcPct val="200000"/>
              </a:lnSpc>
            </a:pPr>
            <a:r>
              <a:rPr lang="en-US" altLang="zh-CN" sz="2400" dirty="0"/>
              <a:t>The attack is more recent and less well-known than traditional XSS</a:t>
            </a:r>
          </a:p>
          <a:p>
            <a:pPr>
              <a:lnSpc>
                <a:spcPct val="200000"/>
              </a:lnSpc>
            </a:pPr>
            <a:r>
              <a:rPr lang="en-US" altLang="zh-CN" sz="2400" dirty="0"/>
              <a:t>We are not aware of any scholarly work about RPO, or any research about how prevalent RPO vulnerabilities are on the Web.</a:t>
            </a:r>
            <a:endParaRPr lang="zh-CN" altLang="en-US" sz="2400" dirty="0"/>
          </a:p>
        </p:txBody>
      </p:sp>
    </p:spTree>
    <p:extLst>
      <p:ext uri="{BB962C8B-B14F-4D97-AF65-F5344CB8AC3E}">
        <p14:creationId xmlns:p14="http://schemas.microsoft.com/office/powerpoint/2010/main" val="969499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6DF41-78FA-4397-B5CB-270D66689919}"/>
              </a:ext>
            </a:extLst>
          </p:cNvPr>
          <p:cNvSpPr>
            <a:spLocks noGrp="1"/>
          </p:cNvSpPr>
          <p:nvPr>
            <p:ph type="title"/>
          </p:nvPr>
        </p:nvSpPr>
        <p:spPr/>
        <p:txBody>
          <a:bodyPr/>
          <a:lstStyle/>
          <a:p>
            <a:r>
              <a:rPr lang="en-US" altLang="zh-CN" dirty="0"/>
              <a:t>Methodology</a:t>
            </a:r>
            <a:endParaRPr lang="zh-CN" altLang="en-US" dirty="0"/>
          </a:p>
        </p:txBody>
      </p:sp>
      <p:sp>
        <p:nvSpPr>
          <p:cNvPr id="3" name="内容占位符 2">
            <a:extLst>
              <a:ext uri="{FF2B5EF4-FFF2-40B4-BE49-F238E27FC236}">
                <a16:creationId xmlns:a16="http://schemas.microsoft.com/office/drawing/2014/main" id="{9A540C89-2646-43EB-BB65-2F82EAB2FAB2}"/>
              </a:ext>
            </a:extLst>
          </p:cNvPr>
          <p:cNvSpPr>
            <a:spLocks noGrp="1"/>
          </p:cNvSpPr>
          <p:nvPr>
            <p:ph idx="1"/>
          </p:nvPr>
        </p:nvSpPr>
        <p:spPr/>
        <p:txBody>
          <a:bodyPr>
            <a:noAutofit/>
          </a:bodyPr>
          <a:lstStyle/>
          <a:p>
            <a:pPr>
              <a:lnSpc>
                <a:spcPct val="200000"/>
              </a:lnSpc>
              <a:spcBef>
                <a:spcPts val="0"/>
              </a:spcBef>
            </a:pPr>
            <a:r>
              <a:rPr lang="en-US" altLang="zh-CN" sz="2000" b="1" dirty="0"/>
              <a:t>Candidate Identification : </a:t>
            </a:r>
            <a:r>
              <a:rPr lang="en-US" altLang="zh-CN" sz="2000" dirty="0"/>
              <a:t>extract </a:t>
            </a:r>
            <a:r>
              <a:rPr lang="en-US" altLang="zh-CN" sz="2000" i="1" dirty="0"/>
              <a:t>candidate </a:t>
            </a:r>
            <a:r>
              <a:rPr lang="en-US" altLang="zh-CN" sz="2000" dirty="0"/>
              <a:t>pages that include at least one stylesheet using a relative path</a:t>
            </a:r>
          </a:p>
          <a:p>
            <a:pPr>
              <a:lnSpc>
                <a:spcPct val="200000"/>
              </a:lnSpc>
              <a:spcBef>
                <a:spcPts val="0"/>
              </a:spcBef>
            </a:pPr>
            <a:r>
              <a:rPr lang="en-US" altLang="zh-CN" sz="2000" b="1" dirty="0"/>
              <a:t>Vulnerability Analysis : </a:t>
            </a:r>
            <a:r>
              <a:rPr lang="en-US" altLang="zh-CN" sz="2000" dirty="0"/>
              <a:t>inject style directives by requesting variations of each page's URL(which can cause path confusion) to determine whether candidate pages are vulnerable</a:t>
            </a:r>
          </a:p>
          <a:p>
            <a:pPr lvl="1">
              <a:lnSpc>
                <a:spcPct val="200000"/>
              </a:lnSpc>
              <a:spcBef>
                <a:spcPts val="0"/>
              </a:spcBef>
            </a:pPr>
            <a:r>
              <a:rPr lang="en-US" altLang="zh-CN" sz="1600" dirty="0"/>
              <a:t>Path confusion: HTML page reference itself as a stylesheet</a:t>
            </a:r>
          </a:p>
          <a:p>
            <a:pPr>
              <a:lnSpc>
                <a:spcPct val="200000"/>
              </a:lnSpc>
              <a:spcBef>
                <a:spcPts val="0"/>
              </a:spcBef>
            </a:pPr>
            <a:r>
              <a:rPr lang="en-US" altLang="zh-CN" sz="2000" b="1" dirty="0"/>
              <a:t>Exploitability Analysis : </a:t>
            </a:r>
            <a:r>
              <a:rPr lang="en-US" altLang="zh-CN" sz="2000" dirty="0"/>
              <a:t>test how often vulnerable pages can be exploited by checking whether the reflected style directives are parsed and used for rendering</a:t>
            </a:r>
            <a:endParaRPr lang="zh-CN" altLang="en-US" sz="2000" dirty="0"/>
          </a:p>
        </p:txBody>
      </p:sp>
    </p:spTree>
    <p:extLst>
      <p:ext uri="{BB962C8B-B14F-4D97-AF65-F5344CB8AC3E}">
        <p14:creationId xmlns:p14="http://schemas.microsoft.com/office/powerpoint/2010/main" val="1401720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8618</TotalTime>
  <Words>5280</Words>
  <Application>Microsoft Office PowerPoint</Application>
  <PresentationFormat>宽屏</PresentationFormat>
  <Paragraphs>324</Paragraphs>
  <Slides>25</Slides>
  <Notes>25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25</vt:i4>
      </vt:variant>
    </vt:vector>
  </HeadingPairs>
  <TitlesOfParts>
    <vt:vector size="29" baseType="lpstr">
      <vt:lpstr>等线</vt:lpstr>
      <vt:lpstr>等线 Light</vt:lpstr>
      <vt:lpstr>Arial</vt:lpstr>
      <vt:lpstr>Office 主题​​</vt:lpstr>
      <vt:lpstr>PowerPoint 演示文稿</vt:lpstr>
      <vt:lpstr>Background</vt:lpstr>
      <vt:lpstr>Relative Path Overwrite</vt:lpstr>
      <vt:lpstr>Relative Path Overwrite</vt:lpstr>
      <vt:lpstr>Relative Path Overwrite</vt:lpstr>
      <vt:lpstr>Relative Path Overwrite</vt:lpstr>
      <vt:lpstr>Preconditions for RPO Style Attacks</vt:lpstr>
      <vt:lpstr>Motivation</vt:lpstr>
      <vt:lpstr>Methodology</vt:lpstr>
      <vt:lpstr>Candidate Identification</vt:lpstr>
      <vt:lpstr>Candidate Identification</vt:lpstr>
      <vt:lpstr>Candidate Identification</vt:lpstr>
      <vt:lpstr>Vulnerability Analysis</vt:lpstr>
      <vt:lpstr>Vulnerability Analysis</vt:lpstr>
      <vt:lpstr>Vulnerable Analysis</vt:lpstr>
      <vt:lpstr>Exploitability Analysis</vt:lpstr>
      <vt:lpstr>Evaluation</vt:lpstr>
      <vt:lpstr>Evaluation</vt:lpstr>
      <vt:lpstr>Vulnerable Pages</vt:lpstr>
      <vt:lpstr>Exploitable Pages</vt:lpstr>
      <vt:lpstr>Exploitable Page</vt:lpstr>
      <vt:lpstr>Content Management Systems</vt:lpstr>
      <vt:lpstr>Mitigation Techniques</vt:lpstr>
      <vt:lpstr>Limitations</vt:lpstr>
      <vt:lpstr>Contribution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Large-Scale Analysis of Style Injection by Relative Path Overwrite</dc:title>
  <dc:creator>wang ziwen</dc:creator>
  <cp:lastModifiedBy>wang ziwen</cp:lastModifiedBy>
  <cp:revision>551</cp:revision>
  <dcterms:created xsi:type="dcterms:W3CDTF">2020-03-15T05:52:07Z</dcterms:created>
  <dcterms:modified xsi:type="dcterms:W3CDTF">2020-03-28T16:01:13Z</dcterms:modified>
</cp:coreProperties>
</file>