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raj0\Downloads\banu%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raj0\Downloads\banu%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[banu excel.xlsx]Sheet1!PivotTable1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s>
    <c:plotArea>
      <c:layout>
        <c:manualLayout>
          <c:layoutTarget val="inner"/>
          <c:xMode val="edge"/>
          <c:yMode val="edge"/>
          <c:x val="0.13719045988816617"/>
          <c:y val="0.30351777392606499"/>
          <c:w val="0.65671896276123376"/>
          <c:h val="0.53834314628756741"/>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gapWidth val="219"/>
        <c:overlap val="-27"/>
        <c:axId val="-835289040"/>
        <c:axId val="-835301008"/>
      </c:barChart>
      <c:catAx>
        <c:axId val="-835289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5301008"/>
        <c:crosses val="autoZero"/>
        <c:auto val="1"/>
        <c:lblAlgn val="ctr"/>
        <c:lblOffset val="100"/>
        <c:noMultiLvlLbl val="0"/>
      </c:catAx>
      <c:valAx>
        <c:axId val="-835301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528904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[banu excel.xlsx]Sheet1!PivotTable1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a:sp3d/>
        </c:spPr>
        <c:marker>
          <c:symbol val="none"/>
        </c:marker>
      </c:pivotFmt>
      <c:pivotFmt>
        <c:idx val="6"/>
        <c:spPr>
          <a:solidFill>
            <a:schemeClr val="accent1"/>
          </a:solidFill>
          <a:ln>
            <a:noFill/>
          </a:ln>
          <a:effectLst/>
          <a:sp3d/>
        </c:spPr>
      </c:pivotFmt>
      <c:pivotFmt>
        <c:idx val="7"/>
        <c:spPr>
          <a:solidFill>
            <a:schemeClr val="accent1"/>
          </a:solidFill>
          <a:ln>
            <a:noFill/>
          </a:ln>
          <a:effectLst/>
          <a:sp3d/>
        </c:spPr>
      </c:pivotFmt>
      <c:pivotFmt>
        <c:idx val="8"/>
        <c:spPr>
          <a:solidFill>
            <a:schemeClr val="accent1"/>
          </a:solidFill>
          <a:ln>
            <a:noFill/>
          </a:ln>
          <a:effectLst/>
          <a:sp3d/>
        </c:spPr>
      </c:pivotFmt>
      <c:pivotFmt>
        <c:idx val="9"/>
        <c:spPr>
          <a:solidFill>
            <a:schemeClr val="accent1"/>
          </a:solidFill>
          <a:ln>
            <a:noFill/>
          </a:ln>
          <a:effectLst/>
          <a:sp3d/>
        </c:spPr>
      </c:pivotFmt>
      <c:pivotFmt>
        <c:idx val="10"/>
        <c:spPr>
          <a:solidFill>
            <a:schemeClr val="accent1"/>
          </a:solidFill>
          <a:ln>
            <a:noFill/>
          </a:ln>
          <a:effectLst/>
          <a:sp3d/>
        </c:spPr>
      </c:pivotFmt>
      <c:pivotFmt>
        <c:idx val="11"/>
        <c:spPr>
          <a:solidFill>
            <a:schemeClr val="accent1"/>
          </a:solidFill>
          <a:ln>
            <a:noFill/>
          </a:ln>
          <a:effectLst/>
          <a:sp3d/>
        </c:spPr>
      </c:pivotFmt>
      <c:pivotFmt>
        <c:idx val="12"/>
        <c:spPr>
          <a:solidFill>
            <a:schemeClr val="accent1"/>
          </a:solidFill>
          <a:ln>
            <a:noFill/>
          </a:ln>
          <a:effectLst/>
          <a:sp3d/>
        </c:spPr>
      </c:pivotFmt>
      <c:pivotFmt>
        <c:idx val="13"/>
        <c:spPr>
          <a:solidFill>
            <a:schemeClr val="accent1"/>
          </a:solidFill>
          <a:ln>
            <a:noFill/>
          </a:ln>
          <a:effectLst/>
          <a:sp3d/>
        </c:spPr>
      </c:pivotFmt>
      <c:pivotFmt>
        <c:idx val="14"/>
        <c:spPr>
          <a:solidFill>
            <a:schemeClr val="accent1"/>
          </a:solidFill>
          <a:ln>
            <a:noFill/>
          </a:ln>
          <a:effectLst/>
          <a:sp3d/>
        </c:spPr>
      </c:pivotFmt>
      <c:pivotFmt>
        <c:idx val="15"/>
        <c:spPr>
          <a:solidFill>
            <a:schemeClr val="accent1"/>
          </a:solidFill>
          <a:ln>
            <a:noFill/>
          </a:ln>
          <a:effectLst/>
          <a:sp3d/>
        </c:spPr>
      </c:pivotFmt>
      <c:pivotFmt>
        <c:idx val="16"/>
        <c:spPr>
          <a:solidFill>
            <a:schemeClr val="accent1"/>
          </a:solidFill>
          <a:ln>
            <a:noFill/>
          </a:ln>
          <a:effectLst/>
          <a:sp3d/>
        </c:spPr>
        <c:marker>
          <c:symbol val="none"/>
        </c:marker>
      </c:pivotFmt>
      <c:pivotFmt>
        <c:idx val="17"/>
        <c:spPr>
          <a:solidFill>
            <a:schemeClr val="accent1"/>
          </a:solidFill>
          <a:ln>
            <a:noFill/>
          </a:ln>
          <a:effectLst/>
          <a:sp3d/>
        </c:spPr>
      </c:pivotFmt>
      <c:pivotFmt>
        <c:idx val="18"/>
        <c:spPr>
          <a:solidFill>
            <a:schemeClr val="accent1"/>
          </a:solidFill>
          <a:ln>
            <a:noFill/>
          </a:ln>
          <a:effectLst/>
          <a:sp3d/>
        </c:spPr>
      </c:pivotFmt>
      <c:pivotFmt>
        <c:idx val="19"/>
        <c:spPr>
          <a:solidFill>
            <a:schemeClr val="accent1"/>
          </a:solidFill>
          <a:ln>
            <a:noFill/>
          </a:ln>
          <a:effectLst/>
          <a:sp3d/>
        </c:spPr>
      </c:pivotFmt>
      <c:pivotFmt>
        <c:idx val="20"/>
        <c:spPr>
          <a:solidFill>
            <a:schemeClr val="accent1"/>
          </a:solidFill>
          <a:ln>
            <a:noFill/>
          </a:ln>
          <a:effectLst/>
          <a:sp3d/>
        </c:spPr>
      </c:pivotFmt>
      <c:pivotFmt>
        <c:idx val="21"/>
        <c:spPr>
          <a:solidFill>
            <a:schemeClr val="accent1"/>
          </a:solidFill>
          <a:ln>
            <a:noFill/>
          </a:ln>
          <a:effectLst/>
          <a:sp3d/>
        </c:spPr>
      </c:pivotFmt>
      <c:pivotFmt>
        <c:idx val="22"/>
        <c:spPr>
          <a:solidFill>
            <a:schemeClr val="accent1"/>
          </a:solidFill>
          <a:ln>
            <a:noFill/>
          </a:ln>
          <a:effectLst/>
          <a:sp3d/>
        </c:spPr>
      </c:pivotFmt>
      <c:pivotFmt>
        <c:idx val="23"/>
        <c:spPr>
          <a:solidFill>
            <a:schemeClr val="accent1"/>
          </a:solidFill>
          <a:ln>
            <a:noFill/>
          </a:ln>
          <a:effectLst/>
          <a:sp3d/>
        </c:spPr>
      </c:pivotFmt>
      <c:pivotFmt>
        <c:idx val="24"/>
        <c:spPr>
          <a:solidFill>
            <a:schemeClr val="accent1"/>
          </a:solidFill>
          <a:ln>
            <a:noFill/>
          </a:ln>
          <a:effectLst/>
          <a:sp3d/>
        </c:spPr>
      </c:pivotFmt>
      <c:pivotFmt>
        <c:idx val="25"/>
        <c:spPr>
          <a:solidFill>
            <a:schemeClr val="accent1"/>
          </a:solidFill>
          <a:ln>
            <a:noFill/>
          </a:ln>
          <a:effectLst/>
          <a:sp3d/>
        </c:spPr>
      </c:pivotFmt>
      <c:pivotFmt>
        <c:idx val="26"/>
        <c:spPr>
          <a:solidFill>
            <a:schemeClr val="accent1"/>
          </a:solidFill>
          <a:ln>
            <a:noFill/>
          </a:ln>
          <a:effectLst/>
          <a:sp3d/>
        </c:spPr>
      </c:pivotFmt>
      <c:pivotFmt>
        <c:idx val="27"/>
        <c:spPr>
          <a:solidFill>
            <a:schemeClr val="accent1"/>
          </a:solidFill>
          <a:ln>
            <a:noFill/>
          </a:ln>
          <a:effectLst/>
          <a:sp3d/>
        </c:spPr>
        <c:marker>
          <c:symbol val="none"/>
        </c:marker>
      </c:pivotFmt>
      <c:pivotFmt>
        <c:idx val="28"/>
        <c:spPr>
          <a:solidFill>
            <a:schemeClr val="accent1"/>
          </a:solidFill>
          <a:ln>
            <a:noFill/>
          </a:ln>
          <a:effectLst/>
          <a:sp3d/>
        </c:spPr>
      </c:pivotFmt>
      <c:pivotFmt>
        <c:idx val="29"/>
        <c:spPr>
          <a:solidFill>
            <a:schemeClr val="accent1"/>
          </a:solidFill>
          <a:ln>
            <a:noFill/>
          </a:ln>
          <a:effectLst/>
          <a:sp3d/>
        </c:spPr>
      </c:pivotFmt>
      <c:pivotFmt>
        <c:idx val="30"/>
        <c:spPr>
          <a:solidFill>
            <a:schemeClr val="accent1"/>
          </a:solidFill>
          <a:ln>
            <a:noFill/>
          </a:ln>
          <a:effectLst/>
          <a:sp3d/>
        </c:spPr>
      </c:pivotFmt>
      <c:pivotFmt>
        <c:idx val="31"/>
        <c:spPr>
          <a:solidFill>
            <a:schemeClr val="accent1"/>
          </a:solidFill>
          <a:ln>
            <a:noFill/>
          </a:ln>
          <a:effectLst/>
          <a:sp3d/>
        </c:spPr>
      </c:pivotFmt>
      <c:pivotFmt>
        <c:idx val="32"/>
        <c:spPr>
          <a:solidFill>
            <a:schemeClr val="accent1"/>
          </a:solidFill>
          <a:ln>
            <a:noFill/>
          </a:ln>
          <a:effectLst/>
          <a:sp3d/>
        </c:spPr>
      </c:pivotFmt>
      <c:pivotFmt>
        <c:idx val="33"/>
        <c:spPr>
          <a:solidFill>
            <a:schemeClr val="accent1"/>
          </a:solidFill>
          <a:ln>
            <a:noFill/>
          </a:ln>
          <a:effectLst/>
          <a:sp3d/>
        </c:spPr>
      </c:pivotFmt>
      <c:pivotFmt>
        <c:idx val="34"/>
        <c:spPr>
          <a:solidFill>
            <a:schemeClr val="accent1"/>
          </a:solidFill>
          <a:ln>
            <a:noFill/>
          </a:ln>
          <a:effectLst/>
          <a:sp3d/>
        </c:spPr>
      </c:pivotFmt>
      <c:pivotFmt>
        <c:idx val="35"/>
        <c:spPr>
          <a:solidFill>
            <a:schemeClr val="accent1"/>
          </a:solidFill>
          <a:ln>
            <a:noFill/>
          </a:ln>
          <a:effectLst/>
          <a:sp3d/>
        </c:spPr>
      </c:pivotFmt>
      <c:pivotFmt>
        <c:idx val="36"/>
        <c:spPr>
          <a:solidFill>
            <a:schemeClr val="accent1"/>
          </a:solidFill>
          <a:ln>
            <a:noFill/>
          </a:ln>
          <a:effectLst/>
          <a:sp3d/>
        </c:spPr>
      </c:pivotFmt>
      <c:pivotFmt>
        <c:idx val="37"/>
        <c:spPr>
          <a:solidFill>
            <a:schemeClr val="accent1"/>
          </a:solidFill>
          <a:ln>
            <a:noFill/>
          </a:ln>
          <a:effectLst/>
          <a:sp3d/>
        </c:spPr>
      </c:pivotFmt>
      <c:pivotFmt>
        <c:idx val="38"/>
        <c:spPr>
          <a:solidFill>
            <a:schemeClr val="accent1"/>
          </a:solidFill>
          <a:ln>
            <a:noFill/>
          </a:ln>
          <a:effectLst/>
          <a:sp3d/>
        </c:spPr>
        <c:marker>
          <c:symbol val="none"/>
        </c:marker>
      </c:pivotFmt>
      <c:pivotFmt>
        <c:idx val="39"/>
        <c:spPr>
          <a:solidFill>
            <a:schemeClr val="accent1"/>
          </a:solidFill>
          <a:ln>
            <a:noFill/>
          </a:ln>
          <a:effectLst/>
          <a:sp3d/>
        </c:spPr>
      </c:pivotFmt>
      <c:pivotFmt>
        <c:idx val="40"/>
        <c:spPr>
          <a:solidFill>
            <a:schemeClr val="accent1"/>
          </a:solidFill>
          <a:ln>
            <a:noFill/>
          </a:ln>
          <a:effectLst/>
          <a:sp3d/>
        </c:spPr>
      </c:pivotFmt>
      <c:pivotFmt>
        <c:idx val="41"/>
        <c:spPr>
          <a:solidFill>
            <a:schemeClr val="accent1"/>
          </a:solidFill>
          <a:ln>
            <a:noFill/>
          </a:ln>
          <a:effectLst/>
          <a:sp3d/>
        </c:spPr>
      </c:pivotFmt>
      <c:pivotFmt>
        <c:idx val="42"/>
        <c:spPr>
          <a:solidFill>
            <a:schemeClr val="accent1"/>
          </a:solidFill>
          <a:ln>
            <a:noFill/>
          </a:ln>
          <a:effectLst/>
          <a:sp3d/>
        </c:spPr>
      </c:pivotFmt>
      <c:pivotFmt>
        <c:idx val="43"/>
        <c:spPr>
          <a:solidFill>
            <a:schemeClr val="accent1"/>
          </a:solidFill>
          <a:ln>
            <a:noFill/>
          </a:ln>
          <a:effectLst/>
          <a:sp3d/>
        </c:spPr>
      </c:pivotFmt>
      <c:pivotFmt>
        <c:idx val="44"/>
        <c:spPr>
          <a:solidFill>
            <a:schemeClr val="accent1"/>
          </a:solidFill>
          <a:ln>
            <a:noFill/>
          </a:ln>
          <a:effectLst/>
          <a:sp3d/>
        </c:spPr>
      </c:pivotFmt>
      <c:pivotFmt>
        <c:idx val="45"/>
        <c:spPr>
          <a:solidFill>
            <a:schemeClr val="accent1"/>
          </a:solidFill>
          <a:ln>
            <a:noFill/>
          </a:ln>
          <a:effectLst/>
          <a:sp3d/>
        </c:spPr>
      </c:pivotFmt>
      <c:pivotFmt>
        <c:idx val="46"/>
        <c:spPr>
          <a:solidFill>
            <a:schemeClr val="accent1"/>
          </a:solidFill>
          <a:ln>
            <a:noFill/>
          </a:ln>
          <a:effectLst/>
          <a:sp3d/>
        </c:spPr>
      </c:pivotFmt>
      <c:pivotFmt>
        <c:idx val="47"/>
        <c:spPr>
          <a:solidFill>
            <a:schemeClr val="accent1"/>
          </a:solidFill>
          <a:ln>
            <a:noFill/>
          </a:ln>
          <a:effectLst/>
          <a:sp3d/>
        </c:spPr>
      </c:pivotFmt>
      <c:pivotFmt>
        <c:idx val="48"/>
        <c:spPr>
          <a:solidFill>
            <a:schemeClr val="accent1"/>
          </a:solidFill>
          <a:ln>
            <a:noFill/>
          </a:ln>
          <a:effectLst/>
          <a:sp3d/>
        </c:spPr>
      </c:pivotFmt>
      <c:pivotFmt>
        <c:idx val="49"/>
        <c:spPr>
          <a:solidFill>
            <a:schemeClr val="accent1"/>
          </a:solidFill>
          <a:ln>
            <a:noFill/>
          </a:ln>
          <a:effectLst/>
          <a:sp3d/>
        </c:spPr>
        <c:marker>
          <c:symbol val="none"/>
        </c:marker>
      </c:pivotFmt>
      <c:pivotFmt>
        <c:idx val="50"/>
        <c:spPr>
          <a:solidFill>
            <a:schemeClr val="accent1"/>
          </a:solidFill>
          <a:ln>
            <a:noFill/>
          </a:ln>
          <a:effectLst/>
          <a:sp3d/>
        </c:spPr>
      </c:pivotFmt>
      <c:pivotFmt>
        <c:idx val="51"/>
        <c:spPr>
          <a:solidFill>
            <a:schemeClr val="accent1"/>
          </a:solidFill>
          <a:ln>
            <a:noFill/>
          </a:ln>
          <a:effectLst/>
          <a:sp3d/>
        </c:spPr>
      </c:pivotFmt>
      <c:pivotFmt>
        <c:idx val="52"/>
        <c:spPr>
          <a:solidFill>
            <a:schemeClr val="accent1"/>
          </a:solidFill>
          <a:ln>
            <a:noFill/>
          </a:ln>
          <a:effectLst/>
          <a:sp3d/>
        </c:spPr>
      </c:pivotFmt>
      <c:pivotFmt>
        <c:idx val="53"/>
        <c:spPr>
          <a:solidFill>
            <a:schemeClr val="accent1"/>
          </a:solidFill>
          <a:ln>
            <a:noFill/>
          </a:ln>
          <a:effectLst/>
          <a:sp3d/>
        </c:spPr>
      </c:pivotFmt>
      <c:pivotFmt>
        <c:idx val="54"/>
        <c:spPr>
          <a:solidFill>
            <a:schemeClr val="accent1"/>
          </a:solidFill>
          <a:ln>
            <a:noFill/>
          </a:ln>
          <a:effectLst/>
          <a:sp3d/>
        </c:spPr>
      </c:pivotFmt>
      <c:pivotFmt>
        <c:idx val="55"/>
        <c:spPr>
          <a:solidFill>
            <a:schemeClr val="accent1"/>
          </a:solidFill>
          <a:ln>
            <a:noFill/>
          </a:ln>
          <a:effectLst/>
          <a:sp3d/>
        </c:spPr>
      </c:pivotFmt>
      <c:pivotFmt>
        <c:idx val="56"/>
        <c:spPr>
          <a:solidFill>
            <a:schemeClr val="accent1"/>
          </a:solidFill>
          <a:ln>
            <a:noFill/>
          </a:ln>
          <a:effectLst/>
          <a:sp3d/>
        </c:spPr>
      </c:pivotFmt>
      <c:pivotFmt>
        <c:idx val="57"/>
        <c:spPr>
          <a:solidFill>
            <a:schemeClr val="accent1"/>
          </a:solidFill>
          <a:ln>
            <a:noFill/>
          </a:ln>
          <a:effectLst/>
          <a:sp3d/>
        </c:spPr>
      </c:pivotFmt>
      <c:pivotFmt>
        <c:idx val="58"/>
        <c:spPr>
          <a:solidFill>
            <a:schemeClr val="accent1"/>
          </a:solidFill>
          <a:ln>
            <a:noFill/>
          </a:ln>
          <a:effectLst/>
          <a:sp3d/>
        </c:spPr>
      </c:pivotFmt>
      <c:pivotFmt>
        <c:idx val="59"/>
        <c:spPr>
          <a:solidFill>
            <a:schemeClr val="accent1"/>
          </a:solidFill>
          <a:ln>
            <a:noFill/>
          </a:ln>
          <a:effectLst/>
          <a:sp3d/>
        </c:spPr>
      </c:pivotFmt>
      <c:pivotFmt>
        <c:idx val="60"/>
        <c:spPr>
          <a:solidFill>
            <a:schemeClr val="accent1"/>
          </a:solidFill>
          <a:ln>
            <a:noFill/>
          </a:ln>
          <a:effectLst/>
          <a:sp3d/>
        </c:spPr>
        <c:marker>
          <c:symbol val="none"/>
        </c:marker>
      </c:pivotFmt>
      <c:pivotFmt>
        <c:idx val="61"/>
        <c:spPr>
          <a:solidFill>
            <a:schemeClr val="accent1"/>
          </a:solidFill>
          <a:ln>
            <a:noFill/>
          </a:ln>
          <a:effectLst/>
          <a:sp3d/>
        </c:spPr>
      </c:pivotFmt>
      <c:pivotFmt>
        <c:idx val="62"/>
        <c:spPr>
          <a:solidFill>
            <a:schemeClr val="accent1"/>
          </a:solidFill>
          <a:ln>
            <a:noFill/>
          </a:ln>
          <a:effectLst/>
          <a:sp3d/>
        </c:spPr>
      </c:pivotFmt>
      <c:pivotFmt>
        <c:idx val="63"/>
        <c:spPr>
          <a:solidFill>
            <a:schemeClr val="accent1"/>
          </a:solidFill>
          <a:ln>
            <a:noFill/>
          </a:ln>
          <a:effectLst/>
          <a:sp3d/>
        </c:spPr>
      </c:pivotFmt>
      <c:pivotFmt>
        <c:idx val="64"/>
        <c:spPr>
          <a:solidFill>
            <a:schemeClr val="accent1"/>
          </a:solidFill>
          <a:ln>
            <a:noFill/>
          </a:ln>
          <a:effectLst/>
          <a:sp3d/>
        </c:spPr>
      </c:pivotFmt>
      <c:pivotFmt>
        <c:idx val="65"/>
        <c:spPr>
          <a:solidFill>
            <a:schemeClr val="accent1"/>
          </a:solidFill>
          <a:ln>
            <a:noFill/>
          </a:ln>
          <a:effectLst/>
          <a:sp3d/>
        </c:spPr>
      </c:pivotFmt>
      <c:pivotFmt>
        <c:idx val="66"/>
        <c:spPr>
          <a:solidFill>
            <a:schemeClr val="accent1"/>
          </a:solidFill>
          <a:ln>
            <a:noFill/>
          </a:ln>
          <a:effectLst/>
          <a:sp3d/>
        </c:spPr>
      </c:pivotFmt>
      <c:pivotFmt>
        <c:idx val="67"/>
        <c:spPr>
          <a:solidFill>
            <a:schemeClr val="accent1"/>
          </a:solidFill>
          <a:ln>
            <a:noFill/>
          </a:ln>
          <a:effectLst/>
          <a:sp3d/>
        </c:spPr>
      </c:pivotFmt>
      <c:pivotFmt>
        <c:idx val="68"/>
        <c:spPr>
          <a:solidFill>
            <a:schemeClr val="accent1"/>
          </a:solidFill>
          <a:ln>
            <a:noFill/>
          </a:ln>
          <a:effectLst/>
          <a:sp3d/>
        </c:spPr>
      </c:pivotFmt>
      <c:pivotFmt>
        <c:idx val="69"/>
        <c:spPr>
          <a:solidFill>
            <a:schemeClr val="accent1"/>
          </a:solidFill>
          <a:ln>
            <a:noFill/>
          </a:ln>
          <a:effectLst/>
          <a:sp3d/>
        </c:spPr>
      </c:pivotFmt>
      <c:pivotFmt>
        <c:idx val="70"/>
        <c:spPr>
          <a:solidFill>
            <a:schemeClr val="accent1"/>
          </a:solidFill>
          <a:ln>
            <a:noFill/>
          </a:ln>
          <a:effectLst/>
          <a:sp3d/>
        </c:spPr>
      </c:pivotFmt>
      <c:pivotFmt>
        <c:idx val="71"/>
        <c:spPr>
          <a:solidFill>
            <a:schemeClr val="accent1"/>
          </a:solidFill>
          <a:ln>
            <a:noFill/>
          </a:ln>
          <a:effectLst/>
          <a:sp3d/>
        </c:spPr>
        <c:marker>
          <c:symbol val="none"/>
        </c:marker>
      </c:pivotFmt>
      <c:pivotFmt>
        <c:idx val="72"/>
        <c:spPr>
          <a:solidFill>
            <a:schemeClr val="accent1"/>
          </a:solidFill>
          <a:ln>
            <a:noFill/>
          </a:ln>
          <a:effectLst/>
          <a:sp3d/>
        </c:spPr>
      </c:pivotFmt>
      <c:pivotFmt>
        <c:idx val="73"/>
        <c:spPr>
          <a:solidFill>
            <a:schemeClr val="accent1"/>
          </a:solidFill>
          <a:ln>
            <a:noFill/>
          </a:ln>
          <a:effectLst/>
          <a:sp3d/>
        </c:spPr>
      </c:pivotFmt>
      <c:pivotFmt>
        <c:idx val="74"/>
        <c:spPr>
          <a:solidFill>
            <a:schemeClr val="accent1"/>
          </a:solidFill>
          <a:ln>
            <a:noFill/>
          </a:ln>
          <a:effectLst/>
          <a:sp3d/>
        </c:spPr>
      </c:pivotFmt>
      <c:pivotFmt>
        <c:idx val="75"/>
        <c:spPr>
          <a:solidFill>
            <a:schemeClr val="accent1"/>
          </a:solidFill>
          <a:ln>
            <a:noFill/>
          </a:ln>
          <a:effectLst/>
          <a:sp3d/>
        </c:spPr>
      </c:pivotFmt>
      <c:pivotFmt>
        <c:idx val="76"/>
        <c:spPr>
          <a:solidFill>
            <a:schemeClr val="accent1"/>
          </a:solidFill>
          <a:ln>
            <a:noFill/>
          </a:ln>
          <a:effectLst/>
          <a:sp3d/>
        </c:spPr>
      </c:pivotFmt>
      <c:pivotFmt>
        <c:idx val="77"/>
        <c:spPr>
          <a:solidFill>
            <a:schemeClr val="accent1"/>
          </a:solidFill>
          <a:ln>
            <a:noFill/>
          </a:ln>
          <a:effectLst/>
          <a:sp3d/>
        </c:spPr>
      </c:pivotFmt>
      <c:pivotFmt>
        <c:idx val="78"/>
        <c:spPr>
          <a:solidFill>
            <a:schemeClr val="accent1"/>
          </a:solidFill>
          <a:ln>
            <a:noFill/>
          </a:ln>
          <a:effectLst/>
          <a:sp3d/>
        </c:spPr>
      </c:pivotFmt>
      <c:pivotFmt>
        <c:idx val="79"/>
        <c:spPr>
          <a:solidFill>
            <a:schemeClr val="accent1"/>
          </a:solidFill>
          <a:ln>
            <a:noFill/>
          </a:ln>
          <a:effectLst/>
          <a:sp3d/>
        </c:spPr>
      </c:pivotFmt>
      <c:pivotFmt>
        <c:idx val="80"/>
        <c:spPr>
          <a:solidFill>
            <a:schemeClr val="accent1"/>
          </a:solidFill>
          <a:ln>
            <a:noFill/>
          </a:ln>
          <a:effectLst/>
          <a:sp3d/>
        </c:spPr>
      </c:pivotFmt>
      <c:pivotFmt>
        <c:idx val="81"/>
        <c:spPr>
          <a:solidFill>
            <a:schemeClr val="accent1"/>
          </a:solidFill>
          <a:ln>
            <a:noFill/>
          </a:ln>
          <a:effectLst/>
          <a:sp3d/>
        </c:spPr>
      </c:pivotFmt>
      <c:pivotFmt>
        <c:idx val="82"/>
        <c:spPr>
          <a:solidFill>
            <a:schemeClr val="accent1"/>
          </a:solidFill>
          <a:ln>
            <a:noFill/>
          </a:ln>
          <a:effectLst/>
          <a:sp3d/>
        </c:spPr>
        <c:marker>
          <c:symbol val="none"/>
        </c:marker>
      </c:pivotFmt>
      <c:pivotFmt>
        <c:idx val="83"/>
        <c:spPr>
          <a:solidFill>
            <a:schemeClr val="accent1"/>
          </a:solidFill>
          <a:ln>
            <a:noFill/>
          </a:ln>
          <a:effectLst/>
          <a:sp3d/>
        </c:spPr>
      </c:pivotFmt>
      <c:pivotFmt>
        <c:idx val="84"/>
        <c:spPr>
          <a:solidFill>
            <a:schemeClr val="accent1"/>
          </a:solidFill>
          <a:ln>
            <a:noFill/>
          </a:ln>
          <a:effectLst/>
          <a:sp3d/>
        </c:spPr>
      </c:pivotFmt>
      <c:pivotFmt>
        <c:idx val="85"/>
        <c:spPr>
          <a:solidFill>
            <a:schemeClr val="accent1"/>
          </a:solidFill>
          <a:ln>
            <a:noFill/>
          </a:ln>
          <a:effectLst/>
          <a:sp3d/>
        </c:spPr>
      </c:pivotFmt>
      <c:pivotFmt>
        <c:idx val="86"/>
        <c:spPr>
          <a:solidFill>
            <a:schemeClr val="accent1"/>
          </a:solidFill>
          <a:ln>
            <a:noFill/>
          </a:ln>
          <a:effectLst/>
          <a:sp3d/>
        </c:spPr>
      </c:pivotFmt>
      <c:pivotFmt>
        <c:idx val="87"/>
        <c:spPr>
          <a:solidFill>
            <a:schemeClr val="accent1"/>
          </a:solidFill>
          <a:ln>
            <a:noFill/>
          </a:ln>
          <a:effectLst/>
          <a:sp3d/>
        </c:spPr>
      </c:pivotFmt>
      <c:pivotFmt>
        <c:idx val="88"/>
        <c:spPr>
          <a:solidFill>
            <a:schemeClr val="accent1"/>
          </a:solidFill>
          <a:ln>
            <a:noFill/>
          </a:ln>
          <a:effectLst/>
          <a:sp3d/>
        </c:spPr>
      </c:pivotFmt>
      <c:pivotFmt>
        <c:idx val="89"/>
        <c:spPr>
          <a:solidFill>
            <a:schemeClr val="accent1"/>
          </a:solidFill>
          <a:ln>
            <a:noFill/>
          </a:ln>
          <a:effectLst/>
          <a:sp3d/>
        </c:spPr>
      </c:pivotFmt>
      <c:pivotFmt>
        <c:idx val="90"/>
        <c:spPr>
          <a:solidFill>
            <a:schemeClr val="accent1"/>
          </a:solidFill>
          <a:ln>
            <a:noFill/>
          </a:ln>
          <a:effectLst/>
          <a:sp3d/>
        </c:spPr>
      </c:pivotFmt>
      <c:pivotFmt>
        <c:idx val="91"/>
        <c:spPr>
          <a:solidFill>
            <a:schemeClr val="accent1"/>
          </a:solidFill>
          <a:ln>
            <a:noFill/>
          </a:ln>
          <a:effectLst/>
          <a:sp3d/>
        </c:spPr>
      </c:pivotFmt>
      <c:pivotFmt>
        <c:idx val="92"/>
        <c:spPr>
          <a:solidFill>
            <a:schemeClr val="accent1"/>
          </a:solidFill>
          <a:ln>
            <a:noFill/>
          </a:ln>
          <a:effectLst/>
          <a:sp3d/>
        </c:spPr>
      </c:pivotFmt>
    </c:pivotFmts>
    <c:view3D>
      <c:rotX val="15"/>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3719045988816617"/>
          <c:y val="0.30351777392606499"/>
          <c:w val="0.65671896276123376"/>
          <c:h val="0.53834314628756741"/>
        </c:manualLayout>
      </c:layout>
      <c:pie3DChart>
        <c:varyColors val="1"/>
        <c:ser>
          <c:idx val="0"/>
          <c:order val="0"/>
          <c:tx>
            <c:strRef>
              <c:f>Sheet1!$B$3:$B$4</c:f>
              <c:strCache>
                <c:ptCount val="1"/>
                <c:pt idx="0">
                  <c:v>HIGH</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Sheet1!$C$3:$C$4</c:f>
              <c:strCache>
                <c:ptCount val="1"/>
                <c:pt idx="0">
                  <c:v>LOW</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Sheet1!$D$3:$D$4</c:f>
              <c:strCache>
                <c:ptCount val="1"/>
                <c:pt idx="0">
                  <c:v>MED</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Sheet1!$E$3:$E$4</c:f>
              <c:strCache>
                <c:ptCount val="1"/>
                <c:pt idx="0">
                  <c:v>VERY HIGH</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showLeaderLines val="1"/>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2497297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BANUPRIYA A</a:t>
            </a:r>
            <a:endParaRPr lang="en-US" sz="2400" dirty="0"/>
          </a:p>
          <a:p>
            <a:r>
              <a:rPr lang="en-US" sz="2400" dirty="0"/>
              <a:t>REGISTER </a:t>
            </a:r>
            <a:r>
              <a:rPr lang="en-US" sz="2400" dirty="0" smtClean="0"/>
              <a:t>NO:312211084</a:t>
            </a:r>
            <a:endParaRPr lang="en-US" sz="2400" dirty="0"/>
          </a:p>
          <a:p>
            <a:r>
              <a:rPr lang="en-US" sz="2400" dirty="0" smtClean="0"/>
              <a:t>DEPARTMENT: </a:t>
            </a:r>
            <a:r>
              <a:rPr lang="en-US" sz="2400" dirty="0" err="1" smtClean="0"/>
              <a:t>Bcom</a:t>
            </a:r>
            <a:r>
              <a:rPr lang="en-US" sz="2400" dirty="0" smtClean="0"/>
              <a:t> (Accounting &amp; Finance)</a:t>
            </a:r>
            <a:endParaRPr lang="en-US" sz="2400" dirty="0"/>
          </a:p>
          <a:p>
            <a:r>
              <a:rPr lang="en-US" sz="2400" dirty="0" smtClean="0"/>
              <a:t>COLLEGE: </a:t>
            </a:r>
            <a:r>
              <a:rPr lang="en-US" sz="2400" dirty="0" err="1" smtClean="0"/>
              <a:t>Dr</a:t>
            </a:r>
            <a:r>
              <a:rPr lang="en-US" sz="2400" dirty="0" smtClean="0"/>
              <a:t> MGR </a:t>
            </a:r>
            <a:r>
              <a:rPr lang="en-US" sz="2400" dirty="0" err="1" smtClean="0"/>
              <a:t>Janaki</a:t>
            </a:r>
            <a:r>
              <a:rPr lang="en-US" sz="2400" dirty="0" smtClean="0"/>
              <a:t> college for arts &amp; science for women</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981200" y="1185148"/>
            <a:ext cx="3352800" cy="11172289"/>
          </a:xfrm>
          <a:prstGeom prst="rect">
            <a:avLst/>
          </a:prstGeom>
        </p:spPr>
        <p:txBody>
          <a:bodyPr wrap="square">
            <a:spAutoFit/>
          </a:bodyPr>
          <a:lstStyle/>
          <a:p>
            <a:r>
              <a:rPr lang="en-US" dirty="0" smtClean="0"/>
              <a:t>Data collection</a:t>
            </a:r>
          </a:p>
          <a:p>
            <a:r>
              <a:rPr lang="en-US" dirty="0"/>
              <a:t>1)</a:t>
            </a:r>
          </a:p>
          <a:p>
            <a:r>
              <a:rPr lang="en-US" dirty="0"/>
              <a:t>2)</a:t>
            </a:r>
          </a:p>
          <a:p>
            <a:r>
              <a:rPr lang="en-US" dirty="0"/>
              <a:t>3</a:t>
            </a:r>
            <a:r>
              <a:rPr lang="en-US" dirty="0" smtClean="0"/>
              <a:t>)</a:t>
            </a:r>
          </a:p>
          <a:p>
            <a:r>
              <a:rPr lang="en-US" dirty="0" smtClean="0"/>
              <a:t>Feature collection</a:t>
            </a:r>
            <a:endParaRPr lang="en-US" dirty="0"/>
          </a:p>
          <a:p>
            <a:r>
              <a:rPr lang="en-US" dirty="0"/>
              <a:t>1)</a:t>
            </a:r>
          </a:p>
          <a:p>
            <a:r>
              <a:rPr lang="en-US" dirty="0"/>
              <a:t>2)</a:t>
            </a:r>
          </a:p>
          <a:p>
            <a:r>
              <a:rPr lang="en-US" dirty="0"/>
              <a:t>3</a:t>
            </a:r>
            <a:r>
              <a:rPr lang="en-US" dirty="0" smtClean="0"/>
              <a:t>)</a:t>
            </a:r>
          </a:p>
          <a:p>
            <a:r>
              <a:rPr lang="en-US" dirty="0" smtClean="0"/>
              <a:t>Data cleaning</a:t>
            </a:r>
          </a:p>
          <a:p>
            <a:r>
              <a:rPr lang="en-US" dirty="0" smtClean="0"/>
              <a:t>1)</a:t>
            </a:r>
          </a:p>
          <a:p>
            <a:r>
              <a:rPr lang="en-US" dirty="0" smtClean="0"/>
              <a:t>2)</a:t>
            </a:r>
          </a:p>
          <a:p>
            <a:r>
              <a:rPr lang="en-US" dirty="0" smtClean="0"/>
              <a:t>3)</a:t>
            </a:r>
          </a:p>
          <a:p>
            <a:r>
              <a:rPr lang="en-US" dirty="0" smtClean="0"/>
              <a:t>Performance level</a:t>
            </a:r>
          </a:p>
          <a:p>
            <a:r>
              <a:rPr lang="en-US" dirty="0"/>
              <a:t>1)</a:t>
            </a:r>
          </a:p>
          <a:p>
            <a:r>
              <a:rPr lang="en-US" dirty="0"/>
              <a:t>2)</a:t>
            </a:r>
          </a:p>
          <a:p>
            <a:r>
              <a:rPr lang="en-US" dirty="0"/>
              <a:t>3</a:t>
            </a:r>
            <a:r>
              <a:rPr lang="en-US" dirty="0" smtClean="0"/>
              <a:t>)</a:t>
            </a:r>
          </a:p>
          <a:p>
            <a:r>
              <a:rPr lang="en-US" dirty="0" smtClean="0"/>
              <a:t>Summary</a:t>
            </a:r>
          </a:p>
          <a:p>
            <a:r>
              <a:rPr lang="en-US" dirty="0"/>
              <a:t>1)</a:t>
            </a:r>
          </a:p>
          <a:p>
            <a:r>
              <a:rPr lang="en-US" dirty="0"/>
              <a:t>2)</a:t>
            </a:r>
          </a:p>
          <a:p>
            <a:r>
              <a:rPr lang="en-US" dirty="0"/>
              <a:t>3)</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81000"/>
            <a:ext cx="6096000" cy="1200329"/>
          </a:xfrm>
          <a:prstGeom prst="rect">
            <a:avLst/>
          </a:prstGeom>
        </p:spPr>
        <p:txBody>
          <a:bodyPr>
            <a:spAutoFit/>
          </a:bodyPr>
          <a:lstStyle/>
          <a:p>
            <a:r>
              <a:rPr lang="en-US" dirty="0" err="1" smtClean="0"/>
              <a:t>visulaization</a:t>
            </a:r>
            <a:endParaRPr lang="en-US" dirty="0" smtClean="0"/>
          </a:p>
          <a:p>
            <a:r>
              <a:rPr lang="en-US" dirty="0" smtClean="0"/>
              <a:t>1</a:t>
            </a:r>
            <a:r>
              <a:rPr lang="en-US" dirty="0"/>
              <a:t>)</a:t>
            </a:r>
          </a:p>
          <a:p>
            <a:r>
              <a:rPr lang="en-US" dirty="0"/>
              <a:t>2)</a:t>
            </a:r>
          </a:p>
          <a:p>
            <a:r>
              <a:rPr lang="en-US" dirty="0"/>
              <a:t>3)</a:t>
            </a:r>
            <a:endParaRPr lang="en-US" dirty="0"/>
          </a:p>
        </p:txBody>
      </p:sp>
    </p:spTree>
    <p:extLst>
      <p:ext uri="{BB962C8B-B14F-4D97-AF65-F5344CB8AC3E}">
        <p14:creationId xmlns:p14="http://schemas.microsoft.com/office/powerpoint/2010/main" val="18859760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213192372"/>
              </p:ext>
            </p:extLst>
          </p:nvPr>
        </p:nvGraphicFramePr>
        <p:xfrm>
          <a:off x="1447800" y="1295401"/>
          <a:ext cx="7634287" cy="452437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IN" dirty="0"/>
          </a:p>
        </p:txBody>
      </p:sp>
      <p:graphicFrame>
        <p:nvGraphicFramePr>
          <p:cNvPr id="3" name="Chart 2"/>
          <p:cNvGraphicFramePr>
            <a:graphicFrameLocks/>
          </p:cNvGraphicFramePr>
          <p:nvPr>
            <p:extLst>
              <p:ext uri="{D42A27DB-BD31-4B8C-83A1-F6EECF244321}">
                <p14:modId xmlns:p14="http://schemas.microsoft.com/office/powerpoint/2010/main" val="3257812246"/>
              </p:ext>
            </p:extLst>
          </p:nvPr>
        </p:nvGraphicFramePr>
        <p:xfrm>
          <a:off x="2209800" y="1554956"/>
          <a:ext cx="6872287" cy="423624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585945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600200" y="1295400"/>
            <a:ext cx="6705600" cy="4247317"/>
          </a:xfrm>
          <a:prstGeom prst="rect">
            <a:avLst/>
          </a:prstGeom>
        </p:spPr>
        <p:txBody>
          <a:bodyPr wrap="square">
            <a:spAutoFit/>
          </a:bodyPr>
          <a:lstStyle/>
          <a:p>
            <a:r>
              <a:rPr lang="en-US" b="1" dirty="0"/>
              <a:t>1. Summary of Key </a:t>
            </a:r>
            <a:r>
              <a:rPr lang="en-US" b="1" dirty="0" smtClean="0"/>
              <a:t>Findings</a:t>
            </a:r>
          </a:p>
          <a:p>
            <a:pPr marL="285750" indent="-285750" algn="just">
              <a:buFont typeface="Arial" panose="020B0604020202020204" pitchFamily="34" charset="0"/>
              <a:buChar char="•"/>
            </a:pPr>
            <a:r>
              <a:rPr lang="en-US" b="1" dirty="0" smtClean="0"/>
              <a:t>Performance Overview</a:t>
            </a:r>
          </a:p>
          <a:p>
            <a:pPr marL="285750" indent="-285750" algn="just">
              <a:buFont typeface="Arial" panose="020B0604020202020204" pitchFamily="34" charset="0"/>
              <a:buChar char="•"/>
            </a:pPr>
            <a:r>
              <a:rPr lang="en-IN" b="1" dirty="0" smtClean="0"/>
              <a:t>Strengths</a:t>
            </a:r>
          </a:p>
          <a:p>
            <a:pPr marL="285750" indent="-285750" algn="just">
              <a:buFont typeface="Arial" panose="020B0604020202020204" pitchFamily="34" charset="0"/>
              <a:buChar char="•"/>
            </a:pPr>
            <a:r>
              <a:rPr lang="en-IN" b="1" dirty="0" smtClean="0"/>
              <a:t>Areas for Improvement:</a:t>
            </a:r>
            <a:endParaRPr lang="en-US" b="1" dirty="0" smtClean="0"/>
          </a:p>
          <a:p>
            <a:r>
              <a:rPr lang="en-IN" b="1" dirty="0" smtClean="0"/>
              <a:t>2. Recommendations</a:t>
            </a:r>
          </a:p>
          <a:p>
            <a:pPr marL="285750" indent="-285750">
              <a:buFont typeface="Arial" panose="020B0604020202020204" pitchFamily="34" charset="0"/>
              <a:buChar char="•"/>
            </a:pPr>
            <a:r>
              <a:rPr lang="en-IN" b="1" dirty="0" smtClean="0"/>
              <a:t>Targeted Training</a:t>
            </a:r>
          </a:p>
          <a:p>
            <a:pPr marL="285750" indent="-285750">
              <a:buFont typeface="Arial" panose="020B0604020202020204" pitchFamily="34" charset="0"/>
              <a:buChar char="•"/>
            </a:pPr>
            <a:r>
              <a:rPr lang="en-IN" b="1" dirty="0"/>
              <a:t>Performance </a:t>
            </a:r>
            <a:r>
              <a:rPr lang="en-IN" b="1" dirty="0" smtClean="0"/>
              <a:t>Goals</a:t>
            </a:r>
          </a:p>
          <a:p>
            <a:pPr marL="285750" indent="-285750">
              <a:buFont typeface="Arial" panose="020B0604020202020204" pitchFamily="34" charset="0"/>
              <a:buChar char="•"/>
            </a:pPr>
            <a:r>
              <a:rPr lang="en-IN" b="1" dirty="0"/>
              <a:t>Enhanced </a:t>
            </a:r>
            <a:r>
              <a:rPr lang="en-IN" b="1" dirty="0" smtClean="0"/>
              <a:t>Support</a:t>
            </a:r>
            <a:endParaRPr lang="en-IN" b="1" dirty="0"/>
          </a:p>
          <a:p>
            <a:r>
              <a:rPr lang="en-US" b="1" dirty="0" smtClean="0"/>
              <a:t>3</a:t>
            </a:r>
            <a:r>
              <a:rPr lang="en-US" b="1" dirty="0"/>
              <a:t>. Next Steps</a:t>
            </a:r>
          </a:p>
          <a:p>
            <a:pPr marL="285750" indent="-285750">
              <a:buFont typeface="Arial" panose="020B0604020202020204" pitchFamily="34" charset="0"/>
              <a:buChar char="•"/>
            </a:pPr>
            <a:r>
              <a:rPr lang="en-US" b="1" dirty="0"/>
              <a:t>Action </a:t>
            </a:r>
            <a:r>
              <a:rPr lang="en-US" b="1" dirty="0" smtClean="0"/>
              <a:t>Plan</a:t>
            </a:r>
          </a:p>
          <a:p>
            <a:pPr marL="285750" indent="-285750">
              <a:buFont typeface="Arial" panose="020B0604020202020204" pitchFamily="34" charset="0"/>
              <a:buChar char="•"/>
            </a:pPr>
            <a:r>
              <a:rPr lang="en-IN" b="1" dirty="0" smtClean="0"/>
              <a:t>Timeline</a:t>
            </a:r>
            <a:endParaRPr lang="en-US" b="1" dirty="0"/>
          </a:p>
          <a:p>
            <a:r>
              <a:rPr lang="en-IN" b="1" dirty="0"/>
              <a:t>4. Call to Action</a:t>
            </a:r>
          </a:p>
          <a:p>
            <a:pPr marL="285750" indent="-285750">
              <a:buFont typeface="Arial" panose="020B0604020202020204" pitchFamily="34" charset="0"/>
              <a:buChar char="•"/>
            </a:pPr>
            <a:r>
              <a:rPr lang="en-IN" b="1" dirty="0"/>
              <a:t>Provide </a:t>
            </a:r>
            <a:r>
              <a:rPr lang="en-IN" b="1" dirty="0" smtClean="0"/>
              <a:t>Feedback</a:t>
            </a:r>
          </a:p>
          <a:p>
            <a:r>
              <a:rPr lang="en-IN" b="1" dirty="0" smtClean="0"/>
              <a:t>5</a:t>
            </a:r>
            <a:r>
              <a:rPr lang="en-IN" b="1" dirty="0"/>
              <a:t>. Contact </a:t>
            </a:r>
            <a:r>
              <a:rPr lang="en-IN" b="1" dirty="0" smtClean="0"/>
              <a:t>Information</a:t>
            </a:r>
          </a:p>
          <a:p>
            <a:pPr marL="285750" indent="-285750">
              <a:buFont typeface="Arial" panose="020B0604020202020204" pitchFamily="34" charset="0"/>
              <a:buChar char="•"/>
            </a:pPr>
            <a:r>
              <a:rPr lang="en-IN" b="1" dirty="0"/>
              <a:t>Contact Details</a:t>
            </a:r>
            <a:endParaRPr lang="en-US" b="1" dirty="0"/>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738401" y="1280531"/>
            <a:ext cx="8077200" cy="3816429"/>
          </a:xfrm>
          <a:prstGeom prst="rect">
            <a:avLst/>
          </a:prstGeom>
        </p:spPr>
        <p:txBody>
          <a:bodyPr wrap="square">
            <a:spAutoFit/>
          </a:bodyPr>
          <a:lstStyle/>
          <a:p>
            <a:endParaRPr lang="en-US" b="1" dirty="0"/>
          </a:p>
          <a:p>
            <a:r>
              <a:rPr lang="en-US" sz="3200" dirty="0"/>
              <a:t>In our organization, employee performance is a critical factor influencing overall productivity, team dynamics, and achievement of strategic goals. Regular analysis of employee performance helps identify high performers, those needing support, and areas where improvements can be made.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2040890" y="1867298"/>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smtClean="0">
                <a:solidFill>
                  <a:srgbClr val="0D0D0D"/>
                </a:solidFill>
                <a:effectLst/>
                <a:latin typeface="Times New Roman" panose="02020603050405020304" pitchFamily="18" charset="0"/>
                <a:cs typeface="Times New Roman" panose="02020603050405020304" pitchFamily="18" charset="0"/>
              </a:rPr>
              <a:t>.</a:t>
            </a:r>
            <a:r>
              <a:rPr lang="en-IN" sz="3200" dirty="0" smtClean="0">
                <a:latin typeface="Times New Roman" panose="02020603050405020304" pitchFamily="18" charset="0"/>
                <a:cs typeface="Times New Roman" panose="02020603050405020304" pitchFamily="18" charset="0"/>
              </a:rPr>
              <a:t>stakeholders</a:t>
            </a:r>
          </a:p>
          <a:p>
            <a:pPr algn="l">
              <a:buFont typeface="Arial" panose="020B0604020202020204" pitchFamily="34" charset="0"/>
              <a:buChar char="•"/>
            </a:pPr>
            <a:r>
              <a:rPr lang="en-US" sz="3200" b="0" i="0" dirty="0" smtClean="0">
                <a:solidFill>
                  <a:srgbClr val="0D0D0D"/>
                </a:solidFill>
                <a:effectLst/>
                <a:latin typeface="Times New Roman" panose="02020603050405020304" pitchFamily="18" charset="0"/>
                <a:cs typeface="Times New Roman" panose="02020603050405020304" pitchFamily="18" charset="0"/>
              </a:rPr>
              <a:t>Objective</a:t>
            </a:r>
          </a:p>
          <a:p>
            <a:pPr algn="l">
              <a:buFont typeface="Arial" panose="020B0604020202020204" pitchFamily="34" charset="0"/>
              <a:buChar char="•"/>
            </a:pPr>
            <a:r>
              <a:rPr lang="en-US" sz="3200" dirty="0" smtClean="0">
                <a:solidFill>
                  <a:srgbClr val="0D0D0D"/>
                </a:solidFill>
                <a:latin typeface="Times New Roman" panose="02020603050405020304" pitchFamily="18" charset="0"/>
                <a:cs typeface="Times New Roman" panose="02020603050405020304" pitchFamily="18" charset="0"/>
              </a:rPr>
              <a:t>Scope</a:t>
            </a:r>
          </a:p>
          <a:p>
            <a:pPr algn="l">
              <a:buFont typeface="Arial" panose="020B0604020202020204" pitchFamily="34" charset="0"/>
              <a:buChar char="•"/>
            </a:pPr>
            <a:r>
              <a:rPr lang="en-US" sz="3200" b="0" i="0" dirty="0" smtClean="0">
                <a:solidFill>
                  <a:srgbClr val="0D0D0D"/>
                </a:solidFill>
                <a:effectLst/>
                <a:latin typeface="Times New Roman" panose="02020603050405020304" pitchFamily="18" charset="0"/>
                <a:cs typeface="Times New Roman" panose="02020603050405020304" pitchFamily="18" charset="0"/>
              </a:rPr>
              <a:t>Timeline</a:t>
            </a:r>
          </a:p>
          <a:p>
            <a:pPr algn="l">
              <a:buFont typeface="Arial" panose="020B0604020202020204" pitchFamily="34" charset="0"/>
              <a:buChar char="•"/>
            </a:pPr>
            <a:r>
              <a:rPr lang="en-US" sz="3200" dirty="0" smtClean="0">
                <a:solidFill>
                  <a:srgbClr val="0D0D0D"/>
                </a:solidFill>
                <a:latin typeface="Times New Roman" panose="02020603050405020304" pitchFamily="18" charset="0"/>
                <a:cs typeface="Times New Roman" panose="02020603050405020304" pitchFamily="18" charset="0"/>
              </a:rPr>
              <a:t>Deliverables</a:t>
            </a:r>
          </a:p>
          <a:p>
            <a:pPr algn="l">
              <a:buFont typeface="Arial" panose="020B0604020202020204" pitchFamily="34" charset="0"/>
              <a:buChar char="•"/>
            </a:pPr>
            <a:r>
              <a:rPr lang="en-US" sz="3200" b="0" i="0" dirty="0" smtClean="0">
                <a:solidFill>
                  <a:srgbClr val="0D0D0D"/>
                </a:solidFill>
                <a:effectLst/>
                <a:latin typeface="Times New Roman" panose="02020603050405020304" pitchFamily="18" charset="0"/>
                <a:cs typeface="Times New Roman" panose="02020603050405020304" pitchFamily="18" charset="0"/>
              </a:rPr>
              <a:t>methodology</a:t>
            </a:r>
            <a:endParaRPr lang="en-US" sz="32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981200" y="1952341"/>
            <a:ext cx="4061881" cy="3046988"/>
          </a:xfrm>
          <a:prstGeom prst="rect">
            <a:avLst/>
          </a:prstGeom>
        </p:spPr>
        <p:txBody>
          <a:bodyPr wrap="none">
            <a:spAutoFit/>
          </a:bodyPr>
          <a:lstStyle/>
          <a:p>
            <a:pPr marL="342900" indent="-342900">
              <a:buAutoNum type="arabicPeriod"/>
            </a:pPr>
            <a:r>
              <a:rPr lang="en-IN" sz="3200" b="1" dirty="0" smtClean="0"/>
              <a:t>Management Team</a:t>
            </a:r>
          </a:p>
          <a:p>
            <a:pPr marL="342900" indent="-342900">
              <a:buAutoNum type="arabicPeriod"/>
            </a:pPr>
            <a:r>
              <a:rPr lang="en-US" sz="3200" b="1" dirty="0" smtClean="0"/>
              <a:t>Department Heads</a:t>
            </a:r>
          </a:p>
          <a:p>
            <a:pPr marL="342900" indent="-342900">
              <a:buAutoNum type="arabicPeriod"/>
            </a:pPr>
            <a:r>
              <a:rPr lang="en-US" sz="3200" b="1" dirty="0" smtClean="0"/>
              <a:t>HR Department</a:t>
            </a:r>
          </a:p>
          <a:p>
            <a:pPr marL="342900" indent="-342900">
              <a:buAutoNum type="arabicPeriod"/>
            </a:pPr>
            <a:r>
              <a:rPr lang="en-US" sz="3200" b="1" dirty="0" smtClean="0"/>
              <a:t>Employee(indirectly)</a:t>
            </a:r>
          </a:p>
          <a:p>
            <a:pPr marL="342900" indent="-342900">
              <a:buAutoNum type="arabicPeriod"/>
            </a:pPr>
            <a:r>
              <a:rPr lang="en-US" sz="3200" b="1" dirty="0" smtClean="0"/>
              <a:t>Project team</a:t>
            </a:r>
          </a:p>
          <a:p>
            <a:endParaRPr lang="en-IN"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200400" y="2223792"/>
            <a:ext cx="5344155" cy="2831544"/>
          </a:xfrm>
          <a:prstGeom prst="rect">
            <a:avLst/>
          </a:prstGeom>
        </p:spPr>
        <p:txBody>
          <a:bodyPr wrap="none">
            <a:spAutoFit/>
          </a:bodyPr>
          <a:lstStyle/>
          <a:p>
            <a:r>
              <a:rPr lang="en-US" sz="3200" dirty="0" smtClean="0"/>
              <a:t>Conditional formatting-missing</a:t>
            </a:r>
          </a:p>
          <a:p>
            <a:r>
              <a:rPr lang="en-US" sz="3200" dirty="0" smtClean="0"/>
              <a:t>Filter-remove</a:t>
            </a:r>
          </a:p>
          <a:p>
            <a:r>
              <a:rPr lang="en-US" sz="3200" dirty="0" smtClean="0"/>
              <a:t>Formula –performance</a:t>
            </a:r>
          </a:p>
          <a:p>
            <a:r>
              <a:rPr lang="en-US" sz="3200" dirty="0" smtClean="0"/>
              <a:t>Pivot-summary</a:t>
            </a:r>
          </a:p>
          <a:p>
            <a:r>
              <a:rPr lang="en-US" sz="3200" dirty="0" smtClean="0"/>
              <a:t>Graph-data </a:t>
            </a:r>
            <a:r>
              <a:rPr lang="en-US" sz="3200" dirty="0" err="1" smtClean="0"/>
              <a:t>visualiztion</a:t>
            </a:r>
            <a:endParaRPr lang="en-US" sz="3200" dirty="0" smtClean="0"/>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676400" y="1447800"/>
            <a:ext cx="3320781" cy="3539430"/>
          </a:xfrm>
          <a:prstGeom prst="rect">
            <a:avLst/>
          </a:prstGeom>
        </p:spPr>
        <p:txBody>
          <a:bodyPr wrap="none">
            <a:spAutoFit/>
          </a:bodyPr>
          <a:lstStyle/>
          <a:p>
            <a:r>
              <a:rPr lang="en-US" sz="2800" dirty="0" smtClean="0"/>
              <a:t>Employee = </a:t>
            </a:r>
            <a:r>
              <a:rPr lang="en-US" sz="2800" dirty="0" err="1" smtClean="0"/>
              <a:t>kaggle</a:t>
            </a:r>
            <a:endParaRPr lang="en-US" sz="2800" dirty="0" smtClean="0"/>
          </a:p>
          <a:p>
            <a:r>
              <a:rPr lang="en-US" sz="2800" dirty="0" smtClean="0"/>
              <a:t>26-features</a:t>
            </a:r>
          </a:p>
          <a:p>
            <a:r>
              <a:rPr lang="en-US" sz="2800" dirty="0" smtClean="0"/>
              <a:t>9-features</a:t>
            </a:r>
          </a:p>
          <a:p>
            <a:r>
              <a:rPr lang="en-US" sz="2800" dirty="0" err="1" smtClean="0"/>
              <a:t>Emp</a:t>
            </a:r>
            <a:r>
              <a:rPr lang="en-US" sz="2800" dirty="0" smtClean="0"/>
              <a:t> id-</a:t>
            </a:r>
            <a:r>
              <a:rPr lang="en-US" sz="2800" dirty="0" err="1" smtClean="0"/>
              <a:t>num</a:t>
            </a:r>
            <a:endParaRPr lang="en-US" sz="2800" dirty="0" smtClean="0"/>
          </a:p>
          <a:p>
            <a:r>
              <a:rPr lang="en-US" sz="2800" dirty="0" smtClean="0"/>
              <a:t>Name-text</a:t>
            </a:r>
          </a:p>
          <a:p>
            <a:r>
              <a:rPr lang="en-US" sz="2800" dirty="0" smtClean="0"/>
              <a:t>Performance </a:t>
            </a:r>
            <a:r>
              <a:rPr lang="en-US" sz="2800" dirty="0" err="1" smtClean="0"/>
              <a:t>lavel</a:t>
            </a:r>
            <a:endParaRPr lang="en-US" sz="2800" dirty="0" smtClean="0"/>
          </a:p>
          <a:p>
            <a:r>
              <a:rPr lang="en-US" sz="2800" dirty="0" smtClean="0"/>
              <a:t>Gender-male female</a:t>
            </a:r>
          </a:p>
          <a:p>
            <a:r>
              <a:rPr lang="en-US" sz="2800" dirty="0" smtClean="0"/>
              <a:t>Employee rating-</a:t>
            </a:r>
            <a:r>
              <a:rPr lang="en-US" sz="2800" dirty="0" err="1" smtClean="0"/>
              <a:t>num</a:t>
            </a:r>
            <a:endParaRPr lang="en-IN" sz="2800" dirty="0"/>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679271" y="1607666"/>
            <a:ext cx="4487190" cy="646331"/>
          </a:xfrm>
          <a:prstGeom prst="rect">
            <a:avLst/>
          </a:prstGeom>
        </p:spPr>
        <p:txBody>
          <a:bodyPr wrap="none">
            <a:spAutoFit/>
          </a:bodyPr>
          <a:lstStyle/>
          <a:p>
            <a:pPr marL="285750" indent="-285750">
              <a:buFont typeface="Arial" panose="020B0604020202020204" pitchFamily="34" charset="0"/>
              <a:buChar char="•"/>
            </a:pPr>
            <a:r>
              <a:rPr lang="en-US" dirty="0" smtClean="0"/>
              <a:t>Performance level=IFS(Z8&gt;=5,”VERY HIGH”,</a:t>
            </a:r>
          </a:p>
          <a:p>
            <a:r>
              <a:rPr lang="en-US" dirty="0" smtClean="0"/>
              <a:t>Z8&gt;=4,”HIGH”,Z8&gt;=3,”MED”,TRUE,”LOW”)</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TotalTime>
  <Words>307</Words>
  <Application>Microsoft Office PowerPoint</Application>
  <PresentationFormat>Widescreen</PresentationFormat>
  <Paragraphs>129</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pushpa raj</cp:lastModifiedBy>
  <cp:revision>19</cp:revision>
  <dcterms:created xsi:type="dcterms:W3CDTF">2024-03-29T15:07:22Z</dcterms:created>
  <dcterms:modified xsi:type="dcterms:W3CDTF">2024-08-27T10:58:18Z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