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9" r:id="rId1"/>
  </p:sldMasterIdLst>
  <p:sldIdLst>
    <p:sldId id="256" r:id="rId2"/>
    <p:sldId id="257" r:id="rId3"/>
    <p:sldId id="258" r:id="rId4"/>
    <p:sldId id="259" r:id="rId5"/>
    <p:sldId id="260" r:id="rId6"/>
    <p:sldId id="262" r:id="rId7"/>
    <p:sldId id="263"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105" d="100"/>
          <a:sy n="105" d="100"/>
        </p:scale>
        <p:origin x="117"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Banula" userId="b714cd1920cb3c5f" providerId="LiveId" clId="{5F99BB7D-FAAD-482E-BF2F-43531E406C40}"/>
    <pc:docChg chg="modSld sldOrd">
      <pc:chgData name="Sandeep Banula" userId="b714cd1920cb3c5f" providerId="LiveId" clId="{5F99BB7D-FAAD-482E-BF2F-43531E406C40}" dt="2023-06-20T21:54:50.345" v="1"/>
      <pc:docMkLst>
        <pc:docMk/>
      </pc:docMkLst>
      <pc:sldChg chg="ord">
        <pc:chgData name="Sandeep Banula" userId="b714cd1920cb3c5f" providerId="LiveId" clId="{5F99BB7D-FAAD-482E-BF2F-43531E406C40}" dt="2023-06-20T21:54:50.345" v="1"/>
        <pc:sldMkLst>
          <pc:docMk/>
          <pc:sldMk cId="1463225976" sldId="26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386128-C8CE-48F3-9DC0-53D5B98F5343}"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8899227E-113D-4026-8ECC-DE27582048CF}">
      <dgm:prSet/>
      <dgm:spPr/>
      <dgm:t>
        <a:bodyPr/>
        <a:lstStyle/>
        <a:p>
          <a:r>
            <a:rPr lang="en-US" dirty="0"/>
            <a:t>Wildfires are one of the biggest catastrophes faced by our society today causing irrevocable damages.</a:t>
          </a:r>
        </a:p>
      </dgm:t>
    </dgm:pt>
    <dgm:pt modelId="{1887DEAD-B7EB-4856-B72E-501416FB4B0A}" type="parTrans" cxnId="{A4905136-0151-441A-BD63-F72BBC5F5ABF}">
      <dgm:prSet/>
      <dgm:spPr/>
      <dgm:t>
        <a:bodyPr/>
        <a:lstStyle/>
        <a:p>
          <a:endParaRPr lang="en-US"/>
        </a:p>
      </dgm:t>
    </dgm:pt>
    <dgm:pt modelId="{3F7A862C-FA47-45C0-A965-A4CF333D1331}" type="sibTrans" cxnId="{A4905136-0151-441A-BD63-F72BBC5F5ABF}">
      <dgm:prSet/>
      <dgm:spPr/>
      <dgm:t>
        <a:bodyPr/>
        <a:lstStyle/>
        <a:p>
          <a:endParaRPr lang="en-US"/>
        </a:p>
      </dgm:t>
    </dgm:pt>
    <dgm:pt modelId="{741A0BEF-CBF7-4ABF-AF8D-EAAC0D2F28C0}">
      <dgm:prSet/>
      <dgm:spPr/>
      <dgm:t>
        <a:bodyPr/>
        <a:lstStyle/>
        <a:p>
          <a:r>
            <a:rPr lang="en-US"/>
            <a:t>These forest fires can be man-made or caused by mother nature by different weather conditions, torrential winds.</a:t>
          </a:r>
        </a:p>
      </dgm:t>
    </dgm:pt>
    <dgm:pt modelId="{0939A4D3-FD32-436B-A8C9-91F64312919D}" type="parTrans" cxnId="{53CBE755-4B58-42C9-B737-F38CAD18581D}">
      <dgm:prSet/>
      <dgm:spPr/>
      <dgm:t>
        <a:bodyPr/>
        <a:lstStyle/>
        <a:p>
          <a:endParaRPr lang="en-US"/>
        </a:p>
      </dgm:t>
    </dgm:pt>
    <dgm:pt modelId="{77CDC9E5-E75F-444B-9E95-F9051A8D98A2}" type="sibTrans" cxnId="{53CBE755-4B58-42C9-B737-F38CAD18581D}">
      <dgm:prSet/>
      <dgm:spPr/>
      <dgm:t>
        <a:bodyPr/>
        <a:lstStyle/>
        <a:p>
          <a:endParaRPr lang="en-US"/>
        </a:p>
      </dgm:t>
    </dgm:pt>
    <dgm:pt modelId="{F0CF7C7E-4D09-487B-9541-869294E6E6A3}">
      <dgm:prSet/>
      <dgm:spPr/>
      <dgm:t>
        <a:bodyPr/>
        <a:lstStyle/>
        <a:p>
          <a:r>
            <a:rPr lang="en-US"/>
            <a:t>These fires cause damages not only to the environment they also destroy vast homes and property.</a:t>
          </a:r>
        </a:p>
      </dgm:t>
    </dgm:pt>
    <dgm:pt modelId="{048CA901-906C-427A-8303-5DF0F1485B79}" type="parTrans" cxnId="{6DF086AB-53ED-4329-8AA4-07C84316554A}">
      <dgm:prSet/>
      <dgm:spPr/>
      <dgm:t>
        <a:bodyPr/>
        <a:lstStyle/>
        <a:p>
          <a:endParaRPr lang="en-US"/>
        </a:p>
      </dgm:t>
    </dgm:pt>
    <dgm:pt modelId="{179CCCE5-8D63-44D8-B68B-81416483D4C2}" type="sibTrans" cxnId="{6DF086AB-53ED-4329-8AA4-07C84316554A}">
      <dgm:prSet/>
      <dgm:spPr/>
      <dgm:t>
        <a:bodyPr/>
        <a:lstStyle/>
        <a:p>
          <a:endParaRPr lang="en-US"/>
        </a:p>
      </dgm:t>
    </dgm:pt>
    <dgm:pt modelId="{07AFD2BA-DABF-4787-9454-BA08D8427E2E}">
      <dgm:prSet/>
      <dgm:spPr/>
      <dgm:t>
        <a:bodyPr/>
        <a:lstStyle/>
        <a:p>
          <a:r>
            <a:rPr lang="en-US"/>
            <a:t>With the help of big data analysis and machine learning algorithms we intend to build a tool which serves an aid to the society and thus prevent the occurrences of this disaster.</a:t>
          </a:r>
        </a:p>
      </dgm:t>
    </dgm:pt>
    <dgm:pt modelId="{04B2F5B5-A281-4C80-B0E4-ED979BCD07A4}" type="parTrans" cxnId="{2A283C99-E8F4-4A81-8870-E088624263FE}">
      <dgm:prSet/>
      <dgm:spPr/>
      <dgm:t>
        <a:bodyPr/>
        <a:lstStyle/>
        <a:p>
          <a:endParaRPr lang="en-US"/>
        </a:p>
      </dgm:t>
    </dgm:pt>
    <dgm:pt modelId="{25324FFE-C1B2-4AB7-A86D-33C5D716FFC7}" type="sibTrans" cxnId="{2A283C99-E8F4-4A81-8870-E088624263FE}">
      <dgm:prSet/>
      <dgm:spPr/>
      <dgm:t>
        <a:bodyPr/>
        <a:lstStyle/>
        <a:p>
          <a:endParaRPr lang="en-US"/>
        </a:p>
      </dgm:t>
    </dgm:pt>
    <dgm:pt modelId="{ED378120-09DC-49F8-B9E9-6B8B0CBD48BE}" type="pres">
      <dgm:prSet presAssocID="{4B386128-C8CE-48F3-9DC0-53D5B98F5343}" presName="vert0" presStyleCnt="0">
        <dgm:presLayoutVars>
          <dgm:dir/>
          <dgm:animOne val="branch"/>
          <dgm:animLvl val="lvl"/>
        </dgm:presLayoutVars>
      </dgm:prSet>
      <dgm:spPr/>
    </dgm:pt>
    <dgm:pt modelId="{BC703B78-0600-44B8-AD12-C46C36DA3963}" type="pres">
      <dgm:prSet presAssocID="{8899227E-113D-4026-8ECC-DE27582048CF}" presName="thickLine" presStyleLbl="alignNode1" presStyleIdx="0" presStyleCnt="4"/>
      <dgm:spPr/>
    </dgm:pt>
    <dgm:pt modelId="{13E58B99-81B6-4C17-B8F1-5B18E5EAD759}" type="pres">
      <dgm:prSet presAssocID="{8899227E-113D-4026-8ECC-DE27582048CF}" presName="horz1" presStyleCnt="0"/>
      <dgm:spPr/>
    </dgm:pt>
    <dgm:pt modelId="{406A1A50-3445-4D04-AD01-8BAB847727EB}" type="pres">
      <dgm:prSet presAssocID="{8899227E-113D-4026-8ECC-DE27582048CF}" presName="tx1" presStyleLbl="revTx" presStyleIdx="0" presStyleCnt="4"/>
      <dgm:spPr/>
    </dgm:pt>
    <dgm:pt modelId="{AECA98DF-9498-4184-AEE2-BAE8AAB20DC4}" type="pres">
      <dgm:prSet presAssocID="{8899227E-113D-4026-8ECC-DE27582048CF}" presName="vert1" presStyleCnt="0"/>
      <dgm:spPr/>
    </dgm:pt>
    <dgm:pt modelId="{69D3F6D1-CB94-499E-BF4F-573DAC6CBE15}" type="pres">
      <dgm:prSet presAssocID="{741A0BEF-CBF7-4ABF-AF8D-EAAC0D2F28C0}" presName="thickLine" presStyleLbl="alignNode1" presStyleIdx="1" presStyleCnt="4"/>
      <dgm:spPr/>
    </dgm:pt>
    <dgm:pt modelId="{091C3437-6EC6-4F26-B345-327EFD5F5B07}" type="pres">
      <dgm:prSet presAssocID="{741A0BEF-CBF7-4ABF-AF8D-EAAC0D2F28C0}" presName="horz1" presStyleCnt="0"/>
      <dgm:spPr/>
    </dgm:pt>
    <dgm:pt modelId="{5D7431E8-8F87-4FED-88B8-64EC27D2318B}" type="pres">
      <dgm:prSet presAssocID="{741A0BEF-CBF7-4ABF-AF8D-EAAC0D2F28C0}" presName="tx1" presStyleLbl="revTx" presStyleIdx="1" presStyleCnt="4"/>
      <dgm:spPr/>
    </dgm:pt>
    <dgm:pt modelId="{956B75CC-D1E1-4672-8C33-8D84520A3583}" type="pres">
      <dgm:prSet presAssocID="{741A0BEF-CBF7-4ABF-AF8D-EAAC0D2F28C0}" presName="vert1" presStyleCnt="0"/>
      <dgm:spPr/>
    </dgm:pt>
    <dgm:pt modelId="{DBFCD994-451D-4BBF-9977-0695A84423ED}" type="pres">
      <dgm:prSet presAssocID="{F0CF7C7E-4D09-487B-9541-869294E6E6A3}" presName="thickLine" presStyleLbl="alignNode1" presStyleIdx="2" presStyleCnt="4"/>
      <dgm:spPr/>
    </dgm:pt>
    <dgm:pt modelId="{337E70B4-30CE-4928-B329-7951E5BE37D8}" type="pres">
      <dgm:prSet presAssocID="{F0CF7C7E-4D09-487B-9541-869294E6E6A3}" presName="horz1" presStyleCnt="0"/>
      <dgm:spPr/>
    </dgm:pt>
    <dgm:pt modelId="{F1EE7907-7E76-4D56-AD8B-B061A7EC66AF}" type="pres">
      <dgm:prSet presAssocID="{F0CF7C7E-4D09-487B-9541-869294E6E6A3}" presName="tx1" presStyleLbl="revTx" presStyleIdx="2" presStyleCnt="4"/>
      <dgm:spPr/>
    </dgm:pt>
    <dgm:pt modelId="{A146269E-212A-4A9E-AC01-328411C186B6}" type="pres">
      <dgm:prSet presAssocID="{F0CF7C7E-4D09-487B-9541-869294E6E6A3}" presName="vert1" presStyleCnt="0"/>
      <dgm:spPr/>
    </dgm:pt>
    <dgm:pt modelId="{F2D5C07B-8916-46AE-824F-CB104F3D8EAF}" type="pres">
      <dgm:prSet presAssocID="{07AFD2BA-DABF-4787-9454-BA08D8427E2E}" presName="thickLine" presStyleLbl="alignNode1" presStyleIdx="3" presStyleCnt="4"/>
      <dgm:spPr/>
    </dgm:pt>
    <dgm:pt modelId="{7B530B57-EA88-4CA9-9F50-22FAD1A49579}" type="pres">
      <dgm:prSet presAssocID="{07AFD2BA-DABF-4787-9454-BA08D8427E2E}" presName="horz1" presStyleCnt="0"/>
      <dgm:spPr/>
    </dgm:pt>
    <dgm:pt modelId="{C91EAA6F-1B5F-4E39-92E5-71A4E7CD7DAF}" type="pres">
      <dgm:prSet presAssocID="{07AFD2BA-DABF-4787-9454-BA08D8427E2E}" presName="tx1" presStyleLbl="revTx" presStyleIdx="3" presStyleCnt="4"/>
      <dgm:spPr/>
    </dgm:pt>
    <dgm:pt modelId="{0B0CA3ED-4142-4411-8105-1CFC800CB914}" type="pres">
      <dgm:prSet presAssocID="{07AFD2BA-DABF-4787-9454-BA08D8427E2E}" presName="vert1" presStyleCnt="0"/>
      <dgm:spPr/>
    </dgm:pt>
  </dgm:ptLst>
  <dgm:cxnLst>
    <dgm:cxn modelId="{1D0D6F09-BF72-4753-92D3-B4D36E77515D}" type="presOf" srcId="{741A0BEF-CBF7-4ABF-AF8D-EAAC0D2F28C0}" destId="{5D7431E8-8F87-4FED-88B8-64EC27D2318B}" srcOrd="0" destOrd="0" presId="urn:microsoft.com/office/officeart/2008/layout/LinedList"/>
    <dgm:cxn modelId="{B8168621-86C2-4F7D-9DEB-F3AD8D84FAEB}" type="presOf" srcId="{4B386128-C8CE-48F3-9DC0-53D5B98F5343}" destId="{ED378120-09DC-49F8-B9E9-6B8B0CBD48BE}" srcOrd="0" destOrd="0" presId="urn:microsoft.com/office/officeart/2008/layout/LinedList"/>
    <dgm:cxn modelId="{A4905136-0151-441A-BD63-F72BBC5F5ABF}" srcId="{4B386128-C8CE-48F3-9DC0-53D5B98F5343}" destId="{8899227E-113D-4026-8ECC-DE27582048CF}" srcOrd="0" destOrd="0" parTransId="{1887DEAD-B7EB-4856-B72E-501416FB4B0A}" sibTransId="{3F7A862C-FA47-45C0-A965-A4CF333D1331}"/>
    <dgm:cxn modelId="{53CBE755-4B58-42C9-B737-F38CAD18581D}" srcId="{4B386128-C8CE-48F3-9DC0-53D5B98F5343}" destId="{741A0BEF-CBF7-4ABF-AF8D-EAAC0D2F28C0}" srcOrd="1" destOrd="0" parTransId="{0939A4D3-FD32-436B-A8C9-91F64312919D}" sibTransId="{77CDC9E5-E75F-444B-9E95-F9051A8D98A2}"/>
    <dgm:cxn modelId="{2A283C99-E8F4-4A81-8870-E088624263FE}" srcId="{4B386128-C8CE-48F3-9DC0-53D5B98F5343}" destId="{07AFD2BA-DABF-4787-9454-BA08D8427E2E}" srcOrd="3" destOrd="0" parTransId="{04B2F5B5-A281-4C80-B0E4-ED979BCD07A4}" sibTransId="{25324FFE-C1B2-4AB7-A86D-33C5D716FFC7}"/>
    <dgm:cxn modelId="{6DF086AB-53ED-4329-8AA4-07C84316554A}" srcId="{4B386128-C8CE-48F3-9DC0-53D5B98F5343}" destId="{F0CF7C7E-4D09-487B-9541-869294E6E6A3}" srcOrd="2" destOrd="0" parTransId="{048CA901-906C-427A-8303-5DF0F1485B79}" sibTransId="{179CCCE5-8D63-44D8-B68B-81416483D4C2}"/>
    <dgm:cxn modelId="{951ED2AD-49B4-41B4-AA70-D0D0035510DF}" type="presOf" srcId="{F0CF7C7E-4D09-487B-9541-869294E6E6A3}" destId="{F1EE7907-7E76-4D56-AD8B-B061A7EC66AF}" srcOrd="0" destOrd="0" presId="urn:microsoft.com/office/officeart/2008/layout/LinedList"/>
    <dgm:cxn modelId="{28D713ED-7C7F-4849-806C-691E3BC34ACB}" type="presOf" srcId="{8899227E-113D-4026-8ECC-DE27582048CF}" destId="{406A1A50-3445-4D04-AD01-8BAB847727EB}" srcOrd="0" destOrd="0" presId="urn:microsoft.com/office/officeart/2008/layout/LinedList"/>
    <dgm:cxn modelId="{4F71B0ED-0807-4A03-AFA7-C4219529FCA5}" type="presOf" srcId="{07AFD2BA-DABF-4787-9454-BA08D8427E2E}" destId="{C91EAA6F-1B5F-4E39-92E5-71A4E7CD7DAF}" srcOrd="0" destOrd="0" presId="urn:microsoft.com/office/officeart/2008/layout/LinedList"/>
    <dgm:cxn modelId="{6B023178-01A1-41A7-B079-BDBE74862826}" type="presParOf" srcId="{ED378120-09DC-49F8-B9E9-6B8B0CBD48BE}" destId="{BC703B78-0600-44B8-AD12-C46C36DA3963}" srcOrd="0" destOrd="0" presId="urn:microsoft.com/office/officeart/2008/layout/LinedList"/>
    <dgm:cxn modelId="{68FB4DB5-5A3D-407E-B108-2A430CF5DF17}" type="presParOf" srcId="{ED378120-09DC-49F8-B9E9-6B8B0CBD48BE}" destId="{13E58B99-81B6-4C17-B8F1-5B18E5EAD759}" srcOrd="1" destOrd="0" presId="urn:microsoft.com/office/officeart/2008/layout/LinedList"/>
    <dgm:cxn modelId="{97DD9137-F953-45DA-B74A-219EFA03F3C3}" type="presParOf" srcId="{13E58B99-81B6-4C17-B8F1-5B18E5EAD759}" destId="{406A1A50-3445-4D04-AD01-8BAB847727EB}" srcOrd="0" destOrd="0" presId="urn:microsoft.com/office/officeart/2008/layout/LinedList"/>
    <dgm:cxn modelId="{A4314343-637C-4531-92D5-DC2A047B8606}" type="presParOf" srcId="{13E58B99-81B6-4C17-B8F1-5B18E5EAD759}" destId="{AECA98DF-9498-4184-AEE2-BAE8AAB20DC4}" srcOrd="1" destOrd="0" presId="urn:microsoft.com/office/officeart/2008/layout/LinedList"/>
    <dgm:cxn modelId="{DE502212-968E-4E8F-B82B-95BF680F66E2}" type="presParOf" srcId="{ED378120-09DC-49F8-B9E9-6B8B0CBD48BE}" destId="{69D3F6D1-CB94-499E-BF4F-573DAC6CBE15}" srcOrd="2" destOrd="0" presId="urn:microsoft.com/office/officeart/2008/layout/LinedList"/>
    <dgm:cxn modelId="{30611BA5-F18E-40D1-AFCB-E67E3530E17B}" type="presParOf" srcId="{ED378120-09DC-49F8-B9E9-6B8B0CBD48BE}" destId="{091C3437-6EC6-4F26-B345-327EFD5F5B07}" srcOrd="3" destOrd="0" presId="urn:microsoft.com/office/officeart/2008/layout/LinedList"/>
    <dgm:cxn modelId="{3865B532-786C-4505-89FA-7234BEDE24E9}" type="presParOf" srcId="{091C3437-6EC6-4F26-B345-327EFD5F5B07}" destId="{5D7431E8-8F87-4FED-88B8-64EC27D2318B}" srcOrd="0" destOrd="0" presId="urn:microsoft.com/office/officeart/2008/layout/LinedList"/>
    <dgm:cxn modelId="{C01586B3-AFF4-4490-87D9-75E8CC8D9E79}" type="presParOf" srcId="{091C3437-6EC6-4F26-B345-327EFD5F5B07}" destId="{956B75CC-D1E1-4672-8C33-8D84520A3583}" srcOrd="1" destOrd="0" presId="urn:microsoft.com/office/officeart/2008/layout/LinedList"/>
    <dgm:cxn modelId="{7FA6DF2B-78AA-4254-A9C4-7CBFEE2FE9A3}" type="presParOf" srcId="{ED378120-09DC-49F8-B9E9-6B8B0CBD48BE}" destId="{DBFCD994-451D-4BBF-9977-0695A84423ED}" srcOrd="4" destOrd="0" presId="urn:microsoft.com/office/officeart/2008/layout/LinedList"/>
    <dgm:cxn modelId="{636B3227-1E4F-4C20-B6C1-9A7EAE3E1338}" type="presParOf" srcId="{ED378120-09DC-49F8-B9E9-6B8B0CBD48BE}" destId="{337E70B4-30CE-4928-B329-7951E5BE37D8}" srcOrd="5" destOrd="0" presId="urn:microsoft.com/office/officeart/2008/layout/LinedList"/>
    <dgm:cxn modelId="{C33B36C8-EA77-4036-92C2-D6EE3C43B6B7}" type="presParOf" srcId="{337E70B4-30CE-4928-B329-7951E5BE37D8}" destId="{F1EE7907-7E76-4D56-AD8B-B061A7EC66AF}" srcOrd="0" destOrd="0" presId="urn:microsoft.com/office/officeart/2008/layout/LinedList"/>
    <dgm:cxn modelId="{99D43485-3372-4815-B47E-F792DAFE3228}" type="presParOf" srcId="{337E70B4-30CE-4928-B329-7951E5BE37D8}" destId="{A146269E-212A-4A9E-AC01-328411C186B6}" srcOrd="1" destOrd="0" presId="urn:microsoft.com/office/officeart/2008/layout/LinedList"/>
    <dgm:cxn modelId="{B8305763-74CB-45E3-AF8C-BC6039222D2D}" type="presParOf" srcId="{ED378120-09DC-49F8-B9E9-6B8B0CBD48BE}" destId="{F2D5C07B-8916-46AE-824F-CB104F3D8EAF}" srcOrd="6" destOrd="0" presId="urn:microsoft.com/office/officeart/2008/layout/LinedList"/>
    <dgm:cxn modelId="{8C918944-3511-4DDF-AB35-349493A08490}" type="presParOf" srcId="{ED378120-09DC-49F8-B9E9-6B8B0CBD48BE}" destId="{7B530B57-EA88-4CA9-9F50-22FAD1A49579}" srcOrd="7" destOrd="0" presId="urn:microsoft.com/office/officeart/2008/layout/LinedList"/>
    <dgm:cxn modelId="{4B0AC8A5-B182-4C7A-9068-09D205F80D3F}" type="presParOf" srcId="{7B530B57-EA88-4CA9-9F50-22FAD1A49579}" destId="{C91EAA6F-1B5F-4E39-92E5-71A4E7CD7DAF}" srcOrd="0" destOrd="0" presId="urn:microsoft.com/office/officeart/2008/layout/LinedList"/>
    <dgm:cxn modelId="{1CD9FEC6-5DD1-4268-B94E-53B6DA59816A}" type="presParOf" srcId="{7B530B57-EA88-4CA9-9F50-22FAD1A49579}" destId="{0B0CA3ED-4142-4411-8105-1CFC800CB91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703B78-0600-44B8-AD12-C46C36DA3963}">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06A1A50-3445-4D04-AD01-8BAB847727EB}">
      <dsp:nvSpPr>
        <dsp:cNvPr id="0" name=""/>
        <dsp:cNvSpPr/>
      </dsp:nvSpPr>
      <dsp:spPr>
        <a:xfrm>
          <a:off x="0" y="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Wildfires are one of the biggest catastrophes faced by our society today causing irrevocable damages.</a:t>
          </a:r>
        </a:p>
      </dsp:txBody>
      <dsp:txXfrm>
        <a:off x="0" y="0"/>
        <a:ext cx="6496050" cy="1143000"/>
      </dsp:txXfrm>
    </dsp:sp>
    <dsp:sp modelId="{69D3F6D1-CB94-499E-BF4F-573DAC6CBE15}">
      <dsp:nvSpPr>
        <dsp:cNvPr id="0" name=""/>
        <dsp:cNvSpPr/>
      </dsp:nvSpPr>
      <dsp:spPr>
        <a:xfrm>
          <a:off x="0" y="1143000"/>
          <a:ext cx="6496050" cy="0"/>
        </a:xfrm>
        <a:prstGeom prst="line">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w="9525" cap="rnd" cmpd="sng" algn="ctr">
          <a:solidFill>
            <a:schemeClr val="accent2">
              <a:hueOff val="451605"/>
              <a:satOff val="-2211"/>
              <a:lumOff val="124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D7431E8-8F87-4FED-88B8-64EC27D2318B}">
      <dsp:nvSpPr>
        <dsp:cNvPr id="0" name=""/>
        <dsp:cNvSpPr/>
      </dsp:nvSpPr>
      <dsp:spPr>
        <a:xfrm>
          <a:off x="0" y="1143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These forest fires can be man-made or caused by mother nature by different weather conditions, torrential winds.</a:t>
          </a:r>
        </a:p>
      </dsp:txBody>
      <dsp:txXfrm>
        <a:off x="0" y="1143000"/>
        <a:ext cx="6496050" cy="1143000"/>
      </dsp:txXfrm>
    </dsp:sp>
    <dsp:sp modelId="{DBFCD994-451D-4BBF-9977-0695A84423ED}">
      <dsp:nvSpPr>
        <dsp:cNvPr id="0" name=""/>
        <dsp:cNvSpPr/>
      </dsp:nvSpPr>
      <dsp:spPr>
        <a:xfrm>
          <a:off x="0" y="2286000"/>
          <a:ext cx="6496050" cy="0"/>
        </a:xfrm>
        <a:prstGeom prst="line">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w="9525" cap="rnd" cmpd="sng" algn="ctr">
          <a:solidFill>
            <a:schemeClr val="accent2">
              <a:hueOff val="903209"/>
              <a:satOff val="-4421"/>
              <a:lumOff val="248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1EE7907-7E76-4D56-AD8B-B061A7EC66AF}">
      <dsp:nvSpPr>
        <dsp:cNvPr id="0" name=""/>
        <dsp:cNvSpPr/>
      </dsp:nvSpPr>
      <dsp:spPr>
        <a:xfrm>
          <a:off x="0" y="2286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These fires cause damages not only to the environment they also destroy vast homes and property.</a:t>
          </a:r>
        </a:p>
      </dsp:txBody>
      <dsp:txXfrm>
        <a:off x="0" y="2286000"/>
        <a:ext cx="6496050" cy="1143000"/>
      </dsp:txXfrm>
    </dsp:sp>
    <dsp:sp modelId="{F2D5C07B-8916-46AE-824F-CB104F3D8EAF}">
      <dsp:nvSpPr>
        <dsp:cNvPr id="0" name=""/>
        <dsp:cNvSpPr/>
      </dsp:nvSpPr>
      <dsp:spPr>
        <a:xfrm>
          <a:off x="0" y="3429000"/>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91EAA6F-1B5F-4E39-92E5-71A4E7CD7DAF}">
      <dsp:nvSpPr>
        <dsp:cNvPr id="0" name=""/>
        <dsp:cNvSpPr/>
      </dsp:nvSpPr>
      <dsp:spPr>
        <a:xfrm>
          <a:off x="0" y="3429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With the help of big data analysis and machine learning algorithms we intend to build a tool which serves an aid to the society and thus prevent the occurrences of this disaster.</a:t>
          </a:r>
        </a:p>
      </dsp:txBody>
      <dsp:txXfrm>
        <a:off x="0" y="3429000"/>
        <a:ext cx="6496050" cy="1143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6/20/2023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44200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6/20/2023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943843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6/20/2023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3234409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6/20/2023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678491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42E8-8B57-452D-A122-4DCE9AC771EF}" type="datetime1">
              <a:rPr lang="en-US" smtClean="0"/>
              <a:t>6/20/2023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9507334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FE42E8-8B57-452D-A122-4DCE9AC771EF}" type="datetime1">
              <a:rPr lang="en-US" smtClean="0"/>
              <a:t>6/20/2023</a:t>
            </a:fld>
            <a:endParaRPr lang="en-US"/>
          </a:p>
        </p:txBody>
      </p:sp>
      <p:sp>
        <p:nvSpPr>
          <p:cNvPr id="4"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36418758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FE42E8-8B57-452D-A122-4DCE9AC771EF}" type="datetime1">
              <a:rPr lang="en-US" smtClean="0"/>
              <a:t>6/20/2023</a:t>
            </a:fld>
            <a:endParaRPr lang="en-US"/>
          </a:p>
        </p:txBody>
      </p:sp>
      <p:sp>
        <p:nvSpPr>
          <p:cNvPr id="4"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9855438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6/20/2023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427149353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6/20/2023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72928648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3FE42E8-8B57-452D-A122-4DCE9AC771EF}" type="datetime1">
              <a:rPr lang="en-US" smtClean="0"/>
              <a:t>6/20/2023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2560452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6/20/2023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29687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6/20/2023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18112961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6/20/2023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6395359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3761515-4A26-4F31-9F61-5A10B1FABBFC}" type="datetime1">
              <a:rPr lang="en-US" smtClean="0"/>
              <a:t>6/20/2023</a:t>
            </a:fld>
            <a:endParaRPr lang="en-US"/>
          </a:p>
        </p:txBody>
      </p:sp>
      <p:sp>
        <p:nvSpPr>
          <p:cNvPr id="5" name="Footer Placeholder 3"/>
          <p:cNvSpPr>
            <a:spLocks noGrp="1"/>
          </p:cNvSpPr>
          <p:nvPr>
            <p:ph type="ftr" sz="quarter" idx="11"/>
          </p:nvPr>
        </p:nvSpPr>
        <p:spPr/>
        <p:txBody>
          <a:bodyPr/>
          <a:lstStyle/>
          <a:p>
            <a:r>
              <a:rPr lang="en-US"/>
              <a:t>Sample Footer Text</a:t>
            </a:r>
          </a:p>
        </p:txBody>
      </p:sp>
      <p:sp>
        <p:nvSpPr>
          <p:cNvPr id="6"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4789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75DC65-7D1F-4BAB-9695-F7E734143E14}" type="datetime1">
              <a:rPr lang="en-US" smtClean="0"/>
              <a:t>6/20/2023</a:t>
            </a:fld>
            <a:endParaRPr lang="en-US"/>
          </a:p>
        </p:txBody>
      </p:sp>
      <p:sp>
        <p:nvSpPr>
          <p:cNvPr id="5" name="Footer Placeholder 2"/>
          <p:cNvSpPr>
            <a:spLocks noGrp="1"/>
          </p:cNvSpPr>
          <p:nvPr>
            <p:ph type="ftr" sz="quarter" idx="11"/>
          </p:nvPr>
        </p:nvSpPr>
        <p:spPr/>
        <p:txBody>
          <a:bodyPr/>
          <a:lstStyle/>
          <a:p>
            <a:r>
              <a:rPr lang="en-US"/>
              <a:t>Sample Footer Text</a:t>
            </a:r>
          </a:p>
        </p:txBody>
      </p:sp>
      <p:sp>
        <p:nvSpPr>
          <p:cNvPr id="6"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26075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3FE42E8-8B57-452D-A122-4DCE9AC771EF}" type="datetime1">
              <a:rPr lang="en-US" smtClean="0"/>
              <a:t>6/20/2023</a:t>
            </a:fld>
            <a:endParaRPr lang="en-US"/>
          </a:p>
        </p:txBody>
      </p:sp>
      <p:sp>
        <p:nvSpPr>
          <p:cNvPr id="5" name="Footer Placeholder 5"/>
          <p:cNvSpPr>
            <a:spLocks noGrp="1"/>
          </p:cNvSpPr>
          <p:nvPr>
            <p:ph type="ftr" sz="quarter" idx="11"/>
          </p:nvPr>
        </p:nvSpPr>
        <p:spPr/>
        <p:txBody>
          <a:bodyPr/>
          <a:lstStyle/>
          <a:p>
            <a:r>
              <a:rPr lang="en-US"/>
              <a:t>Sample Footer Text</a:t>
            </a:r>
            <a:endParaRPr lang="en-US" dirty="0"/>
          </a:p>
        </p:txBody>
      </p:sp>
      <p:sp>
        <p:nvSpPr>
          <p:cNvPr id="6"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6625828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6/20/2023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5055881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3FE42E8-8B57-452D-A122-4DCE9AC771EF}" type="datetime1">
              <a:rPr lang="en-US" smtClean="0"/>
              <a:t>6/20/2023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107041355"/>
      </p:ext>
    </p:extLst>
  </p:cSld>
  <p:clrMap bg1="dk1" tx1="lt1" bg2="dk2" tx2="lt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2022_California_wildfires" TargetMode="External"/><Relationship Id="rId2" Type="http://schemas.openxmlformats.org/officeDocument/2006/relationships/hyperlink" Target="https://www.kaggle.com/code/rhernandez101779/montesinho-forest-fire-data-analysi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26" name="Picture 2" descr="Forest Fire-area Datasets. | Kaggle">
            <a:extLst>
              <a:ext uri="{FF2B5EF4-FFF2-40B4-BE49-F238E27FC236}">
                <a16:creationId xmlns:a16="http://schemas.microsoft.com/office/drawing/2014/main" id="{AF827A9F-5E60-2694-CCAC-8946015560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7317" r="-1" b="11505"/>
          <a:stretch/>
        </p:blipFill>
        <p:spPr bwMode="auto">
          <a:xfrm>
            <a:off x="1" y="-75419"/>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103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1038" name="Freeform: Shape 103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1696C-24A7-5E53-C41D-A4C0D4CDC8F3}"/>
              </a:ext>
            </a:extLst>
          </p:cNvPr>
          <p:cNvSpPr>
            <a:spLocks noGrp="1"/>
          </p:cNvSpPr>
          <p:nvPr>
            <p:ph type="ctrTitle"/>
          </p:nvPr>
        </p:nvSpPr>
        <p:spPr>
          <a:xfrm>
            <a:off x="636916" y="4854346"/>
            <a:ext cx="10407602" cy="868026"/>
          </a:xfrm>
        </p:spPr>
        <p:txBody>
          <a:bodyPr>
            <a:normAutofit/>
          </a:bodyPr>
          <a:lstStyle/>
          <a:p>
            <a:r>
              <a:rPr lang="en-US" sz="4800" dirty="0">
                <a:solidFill>
                  <a:srgbClr val="EBEBEB"/>
                </a:solidFill>
              </a:rPr>
              <a:t>Wild Fire Prediction</a:t>
            </a:r>
          </a:p>
        </p:txBody>
      </p:sp>
      <p:sp>
        <p:nvSpPr>
          <p:cNvPr id="3" name="Subtitle 2">
            <a:extLst>
              <a:ext uri="{FF2B5EF4-FFF2-40B4-BE49-F238E27FC236}">
                <a16:creationId xmlns:a16="http://schemas.microsoft.com/office/drawing/2014/main" id="{E52CA320-7C1C-BE74-82E9-04732446030E}"/>
              </a:ext>
            </a:extLst>
          </p:cNvPr>
          <p:cNvSpPr>
            <a:spLocks noGrp="1"/>
          </p:cNvSpPr>
          <p:nvPr>
            <p:ph type="subTitle" idx="1"/>
          </p:nvPr>
        </p:nvSpPr>
        <p:spPr>
          <a:xfrm>
            <a:off x="636917" y="5722374"/>
            <a:ext cx="10407602" cy="487924"/>
          </a:xfrm>
        </p:spPr>
        <p:txBody>
          <a:bodyPr>
            <a:normAutofit/>
          </a:bodyPr>
          <a:lstStyle/>
          <a:p>
            <a:r>
              <a:rPr lang="en-US" dirty="0">
                <a:solidFill>
                  <a:schemeClr val="tx2">
                    <a:lumMod val="40000"/>
                    <a:lumOff val="60000"/>
                  </a:schemeClr>
                </a:solidFill>
              </a:rPr>
              <a:t>Group </a:t>
            </a:r>
            <a:r>
              <a:rPr lang="en-US" dirty="0" err="1">
                <a:solidFill>
                  <a:schemeClr val="tx2">
                    <a:lumMod val="40000"/>
                    <a:lumOff val="60000"/>
                  </a:schemeClr>
                </a:solidFill>
              </a:rPr>
              <a:t>Name:Data</a:t>
            </a:r>
            <a:r>
              <a:rPr lang="en-US" dirty="0">
                <a:solidFill>
                  <a:schemeClr val="tx2">
                    <a:lumMod val="40000"/>
                    <a:lumOff val="60000"/>
                  </a:schemeClr>
                </a:solidFill>
              </a:rPr>
              <a:t> Transformers</a:t>
            </a:r>
          </a:p>
        </p:txBody>
      </p:sp>
    </p:spTree>
    <p:extLst>
      <p:ext uri="{BB962C8B-B14F-4D97-AF65-F5344CB8AC3E}">
        <p14:creationId xmlns:p14="http://schemas.microsoft.com/office/powerpoint/2010/main" val="39656275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9DD7D-4B03-D4D6-EA0A-585C4BB82453}"/>
              </a:ext>
            </a:extLst>
          </p:cNvPr>
          <p:cNvSpPr txBox="1"/>
          <p:nvPr/>
        </p:nvSpPr>
        <p:spPr>
          <a:xfrm>
            <a:off x="335902" y="457200"/>
            <a:ext cx="11607282" cy="5909310"/>
          </a:xfrm>
          <a:prstGeom prst="rect">
            <a:avLst/>
          </a:prstGeom>
          <a:noFill/>
        </p:spPr>
        <p:txBody>
          <a:bodyPr wrap="square" rtlCol="0">
            <a:spAutoFit/>
          </a:bodyPr>
          <a:lstStyle/>
          <a:p>
            <a:r>
              <a:rPr lang="en-US" b="1" dirty="0">
                <a:solidFill>
                  <a:srgbClr val="FF0000"/>
                </a:solidFill>
              </a:rPr>
              <a:t>Conclusion:</a:t>
            </a:r>
          </a:p>
          <a:p>
            <a:r>
              <a:rPr lang="en-US" dirty="0"/>
              <a:t> </a:t>
            </a:r>
          </a:p>
          <a:p>
            <a:r>
              <a:rPr lang="en-US" dirty="0"/>
              <a:t> In tackling this problem, millions of dollars can be saved in the fight against forest fires as efforts can be concentrated on reducing the spread of fire that may engulf a significant area. Having explored the data and modeling, here are our findings and recommendations for predicting the forest fire area:-</a:t>
            </a:r>
          </a:p>
          <a:p>
            <a:endParaRPr lang="en-US" dirty="0"/>
          </a:p>
          <a:p>
            <a:r>
              <a:rPr lang="en-US" dirty="0"/>
              <a:t>• The data that we had wasn't balanced and also heavily right skewed for the response variable, area. So a better data set could have produced significantly better results than the ones we got.</a:t>
            </a:r>
          </a:p>
          <a:p>
            <a:r>
              <a:rPr lang="en-US" dirty="0"/>
              <a:t>• The data was restricted to a specific geological region (Portugal in our case). A more diverse dataset could have added more value to our findings by representing a wider range of geological conditions.</a:t>
            </a:r>
          </a:p>
          <a:p>
            <a:r>
              <a:rPr lang="en-US" dirty="0"/>
              <a:t>• The RMSE and adjusted R squared value are good enough to recommend using the model because it correctly predicted the larger forest fires, which was the problem we set out to solve. Predicting smaller forest fires as larger forest fires remains a challenge that can be overcome by fine-tuning Decision Tree Regression parameters.</a:t>
            </a:r>
          </a:p>
          <a:p>
            <a:endParaRPr lang="en-US" dirty="0"/>
          </a:p>
          <a:p>
            <a:endParaRPr lang="en-US" dirty="0"/>
          </a:p>
          <a:p>
            <a:r>
              <a:rPr lang="en-US" b="1" dirty="0">
                <a:solidFill>
                  <a:srgbClr val="FF0000"/>
                </a:solidFill>
              </a:rPr>
              <a:t>References:</a:t>
            </a:r>
          </a:p>
          <a:p>
            <a:endParaRPr lang="en-US" dirty="0"/>
          </a:p>
          <a:p>
            <a:r>
              <a:rPr lang="en-US" dirty="0">
                <a:hlinkClick r:id="rId2"/>
              </a:rPr>
              <a:t>https://www.kaggle.com/code/rhernandez101779/montesinho-forest-fire-data-analysis</a:t>
            </a:r>
            <a:endParaRPr lang="en-US" dirty="0"/>
          </a:p>
          <a:p>
            <a:r>
              <a:rPr lang="en-US" dirty="0">
                <a:hlinkClick r:id="rId3"/>
              </a:rPr>
              <a:t>https://en.wikipedia.org/wiki/2022_California_wildfires</a:t>
            </a:r>
            <a:endParaRPr lang="en-US" dirty="0"/>
          </a:p>
          <a:p>
            <a:endParaRPr lang="en-US" dirty="0"/>
          </a:p>
        </p:txBody>
      </p:sp>
    </p:spTree>
    <p:extLst>
      <p:ext uri="{BB962C8B-B14F-4D97-AF65-F5344CB8AC3E}">
        <p14:creationId xmlns:p14="http://schemas.microsoft.com/office/powerpoint/2010/main" val="32756623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anim calcmode="lin" valueType="num">
                                      <p:cBhvr additive="base">
                                        <p:cTn id="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anim calcmode="lin" valueType="num">
                                      <p:cBhvr additive="base">
                                        <p:cTn id="1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12" end="12"/>
                                            </p:txEl>
                                          </p:spTgt>
                                        </p:tgtEl>
                                        <p:attrNameLst>
                                          <p:attrName>style.visibility</p:attrName>
                                        </p:attrNameLst>
                                      </p:cBhvr>
                                      <p:to>
                                        <p:strVal val="visible"/>
                                      </p:to>
                                    </p:set>
                                    <p:anim calcmode="lin" valueType="num">
                                      <p:cBhvr additive="base">
                                        <p:cTn id="1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3CC32-C7B1-12C4-BFD3-92F80C96203A}"/>
              </a:ext>
            </a:extLst>
          </p:cNvPr>
          <p:cNvSpPr txBox="1"/>
          <p:nvPr/>
        </p:nvSpPr>
        <p:spPr>
          <a:xfrm>
            <a:off x="167951" y="345233"/>
            <a:ext cx="11775233" cy="923330"/>
          </a:xfrm>
          <a:prstGeom prst="rect">
            <a:avLst/>
          </a:prstGeom>
          <a:noFill/>
        </p:spPr>
        <p:txBody>
          <a:bodyPr wrap="square" rtlCol="0">
            <a:spAutoFit/>
          </a:bodyPr>
          <a:lstStyle/>
          <a:p>
            <a:r>
              <a:rPr lang="en-US" dirty="0"/>
              <a:t>Roles and Responsibilities:</a:t>
            </a:r>
          </a:p>
          <a:p>
            <a:endParaRPr lang="en-US" dirty="0"/>
          </a:p>
          <a:p>
            <a:endParaRPr lang="en-US" dirty="0"/>
          </a:p>
        </p:txBody>
      </p:sp>
      <p:graphicFrame>
        <p:nvGraphicFramePr>
          <p:cNvPr id="3" name="Table 3">
            <a:extLst>
              <a:ext uri="{FF2B5EF4-FFF2-40B4-BE49-F238E27FC236}">
                <a16:creationId xmlns:a16="http://schemas.microsoft.com/office/drawing/2014/main" id="{010AC64C-0542-D37E-790C-49B6C614C181}"/>
              </a:ext>
            </a:extLst>
          </p:cNvPr>
          <p:cNvGraphicFramePr>
            <a:graphicFrameLocks noGrp="1"/>
          </p:cNvGraphicFramePr>
          <p:nvPr>
            <p:extLst>
              <p:ext uri="{D42A27DB-BD31-4B8C-83A1-F6EECF244321}">
                <p14:modId xmlns:p14="http://schemas.microsoft.com/office/powerpoint/2010/main" val="3557643531"/>
              </p:ext>
            </p:extLst>
          </p:nvPr>
        </p:nvGraphicFramePr>
        <p:xfrm>
          <a:off x="373225" y="1447454"/>
          <a:ext cx="11280711" cy="2225040"/>
        </p:xfrm>
        <a:graphic>
          <a:graphicData uri="http://schemas.openxmlformats.org/drawingml/2006/table">
            <a:tbl>
              <a:tblPr firstRow="1" bandRow="1">
                <a:tableStyleId>{5C22544A-7EE6-4342-B048-85BDC9FD1C3A}</a:tableStyleId>
              </a:tblPr>
              <a:tblGrid>
                <a:gridCol w="3760237">
                  <a:extLst>
                    <a:ext uri="{9D8B030D-6E8A-4147-A177-3AD203B41FA5}">
                      <a16:colId xmlns:a16="http://schemas.microsoft.com/office/drawing/2014/main" val="1649981953"/>
                    </a:ext>
                  </a:extLst>
                </a:gridCol>
                <a:gridCol w="3760237">
                  <a:extLst>
                    <a:ext uri="{9D8B030D-6E8A-4147-A177-3AD203B41FA5}">
                      <a16:colId xmlns:a16="http://schemas.microsoft.com/office/drawing/2014/main" val="3986772627"/>
                    </a:ext>
                  </a:extLst>
                </a:gridCol>
                <a:gridCol w="3760237">
                  <a:extLst>
                    <a:ext uri="{9D8B030D-6E8A-4147-A177-3AD203B41FA5}">
                      <a16:colId xmlns:a16="http://schemas.microsoft.com/office/drawing/2014/main" val="52321318"/>
                    </a:ext>
                  </a:extLst>
                </a:gridCol>
              </a:tblGrid>
              <a:tr h="370840">
                <a:tc>
                  <a:txBody>
                    <a:bodyPr/>
                    <a:lstStyle/>
                    <a:p>
                      <a:r>
                        <a:rPr lang="en-US" dirty="0"/>
                        <a:t>Name</a:t>
                      </a:r>
                    </a:p>
                  </a:txBody>
                  <a:tcPr/>
                </a:tc>
                <a:tc>
                  <a:txBody>
                    <a:bodyPr/>
                    <a:lstStyle/>
                    <a:p>
                      <a:r>
                        <a:rPr lang="en-US" dirty="0"/>
                        <a:t>U-number</a:t>
                      </a:r>
                    </a:p>
                  </a:txBody>
                  <a:tcPr/>
                </a:tc>
                <a:tc>
                  <a:txBody>
                    <a:bodyPr/>
                    <a:lstStyle/>
                    <a:p>
                      <a:r>
                        <a:rPr lang="en-US" dirty="0"/>
                        <a:t>Contribution</a:t>
                      </a:r>
                    </a:p>
                  </a:txBody>
                  <a:tcPr/>
                </a:tc>
                <a:extLst>
                  <a:ext uri="{0D108BD9-81ED-4DB2-BD59-A6C34878D82A}">
                    <a16:rowId xmlns:a16="http://schemas.microsoft.com/office/drawing/2014/main" val="2072470355"/>
                  </a:ext>
                </a:extLst>
              </a:tr>
              <a:tr h="370840">
                <a:tc>
                  <a:txBody>
                    <a:bodyPr/>
                    <a:lstStyle/>
                    <a:p>
                      <a:r>
                        <a:rPr lang="en-US" dirty="0"/>
                        <a:t>Lakshmi Sravya Dama</a:t>
                      </a:r>
                    </a:p>
                  </a:txBody>
                  <a:tcPr/>
                </a:tc>
                <a:tc>
                  <a:txBody>
                    <a:bodyPr/>
                    <a:lstStyle/>
                    <a:p>
                      <a:r>
                        <a:rPr lang="en-US" dirty="0"/>
                        <a:t>U49350624</a:t>
                      </a:r>
                    </a:p>
                  </a:txBody>
                  <a:tcPr/>
                </a:tc>
                <a:tc>
                  <a:txBody>
                    <a:bodyPr/>
                    <a:lstStyle/>
                    <a:p>
                      <a:r>
                        <a:rPr lang="en-US" dirty="0"/>
                        <a:t>Topic selection and dataset</a:t>
                      </a:r>
                    </a:p>
                  </a:txBody>
                  <a:tcPr/>
                </a:tc>
                <a:extLst>
                  <a:ext uri="{0D108BD9-81ED-4DB2-BD59-A6C34878D82A}">
                    <a16:rowId xmlns:a16="http://schemas.microsoft.com/office/drawing/2014/main" val="3760133643"/>
                  </a:ext>
                </a:extLst>
              </a:tr>
              <a:tr h="370840">
                <a:tc>
                  <a:txBody>
                    <a:bodyPr/>
                    <a:lstStyle/>
                    <a:p>
                      <a:r>
                        <a:rPr lang="en-US" dirty="0"/>
                        <a:t>Sudeshna Mullaguru</a:t>
                      </a:r>
                    </a:p>
                  </a:txBody>
                  <a:tcPr/>
                </a:tc>
                <a:tc>
                  <a:txBody>
                    <a:bodyPr/>
                    <a:lstStyle/>
                    <a:p>
                      <a:r>
                        <a:rPr lang="en-US" dirty="0"/>
                        <a:t>U11723314</a:t>
                      </a:r>
                    </a:p>
                  </a:txBody>
                  <a:tcPr/>
                </a:tc>
                <a:tc>
                  <a:txBody>
                    <a:bodyPr/>
                    <a:lstStyle/>
                    <a:p>
                      <a:r>
                        <a:rPr lang="en-US" dirty="0"/>
                        <a:t>Model selection and analysis</a:t>
                      </a:r>
                    </a:p>
                  </a:txBody>
                  <a:tcPr/>
                </a:tc>
                <a:extLst>
                  <a:ext uri="{0D108BD9-81ED-4DB2-BD59-A6C34878D82A}">
                    <a16:rowId xmlns:a16="http://schemas.microsoft.com/office/drawing/2014/main" val="2014402733"/>
                  </a:ext>
                </a:extLst>
              </a:tr>
              <a:tr h="370840">
                <a:tc>
                  <a:txBody>
                    <a:bodyPr/>
                    <a:lstStyle/>
                    <a:p>
                      <a:r>
                        <a:rPr lang="en-US" dirty="0"/>
                        <a:t>Pavan Gopi Boppana</a:t>
                      </a:r>
                    </a:p>
                  </a:txBody>
                  <a:tcPr/>
                </a:tc>
                <a:tc>
                  <a:txBody>
                    <a:bodyPr/>
                    <a:lstStyle/>
                    <a:p>
                      <a:r>
                        <a:rPr lang="en-US" dirty="0"/>
                        <a:t>U99855563</a:t>
                      </a:r>
                    </a:p>
                  </a:txBody>
                  <a:tcPr/>
                </a:tc>
                <a:tc>
                  <a:txBody>
                    <a:bodyPr/>
                    <a:lstStyle/>
                    <a:p>
                      <a:r>
                        <a:rPr lang="en-US" dirty="0"/>
                        <a:t>Algorithms of models</a:t>
                      </a:r>
                    </a:p>
                  </a:txBody>
                  <a:tcPr/>
                </a:tc>
                <a:extLst>
                  <a:ext uri="{0D108BD9-81ED-4DB2-BD59-A6C34878D82A}">
                    <a16:rowId xmlns:a16="http://schemas.microsoft.com/office/drawing/2014/main" val="2218244871"/>
                  </a:ext>
                </a:extLst>
              </a:tr>
              <a:tr h="370840">
                <a:tc>
                  <a:txBody>
                    <a:bodyPr/>
                    <a:lstStyle/>
                    <a:p>
                      <a:r>
                        <a:rPr lang="en-US" dirty="0"/>
                        <a:t>Nikhil Reddy Kotwal</a:t>
                      </a:r>
                    </a:p>
                  </a:txBody>
                  <a:tcPr/>
                </a:tc>
                <a:tc>
                  <a:txBody>
                    <a:bodyPr/>
                    <a:lstStyle/>
                    <a:p>
                      <a:r>
                        <a:rPr lang="en-US" dirty="0"/>
                        <a:t>U27895047</a:t>
                      </a:r>
                    </a:p>
                  </a:txBody>
                  <a:tcPr/>
                </a:tc>
                <a:tc>
                  <a:txBody>
                    <a:bodyPr/>
                    <a:lstStyle/>
                    <a:p>
                      <a:r>
                        <a:rPr lang="en-US" dirty="0"/>
                        <a:t>Interpretation of Data</a:t>
                      </a:r>
                    </a:p>
                  </a:txBody>
                  <a:tcPr/>
                </a:tc>
                <a:extLst>
                  <a:ext uri="{0D108BD9-81ED-4DB2-BD59-A6C34878D82A}">
                    <a16:rowId xmlns:a16="http://schemas.microsoft.com/office/drawing/2014/main" val="3775237577"/>
                  </a:ext>
                </a:extLst>
              </a:tr>
              <a:tr h="370840">
                <a:tc>
                  <a:txBody>
                    <a:bodyPr/>
                    <a:lstStyle/>
                    <a:p>
                      <a:r>
                        <a:rPr lang="en-US" dirty="0"/>
                        <a:t>Banula Sandeep</a:t>
                      </a:r>
                    </a:p>
                  </a:txBody>
                  <a:tcPr/>
                </a:tc>
                <a:tc>
                  <a:txBody>
                    <a:bodyPr/>
                    <a:lstStyle/>
                    <a:p>
                      <a:r>
                        <a:rPr lang="en-US" dirty="0"/>
                        <a:t>U77307290</a:t>
                      </a:r>
                    </a:p>
                  </a:txBody>
                  <a:tcPr/>
                </a:tc>
                <a:tc>
                  <a:txBody>
                    <a:bodyPr/>
                    <a:lstStyle/>
                    <a:p>
                      <a:r>
                        <a:rPr lang="en-US" dirty="0"/>
                        <a:t>Result Analysis</a:t>
                      </a:r>
                    </a:p>
                  </a:txBody>
                  <a:tcPr/>
                </a:tc>
                <a:extLst>
                  <a:ext uri="{0D108BD9-81ED-4DB2-BD59-A6C34878D82A}">
                    <a16:rowId xmlns:a16="http://schemas.microsoft.com/office/drawing/2014/main" val="2756835357"/>
                  </a:ext>
                </a:extLst>
              </a:tr>
            </a:tbl>
          </a:graphicData>
        </a:graphic>
      </p:graphicFrame>
    </p:spTree>
    <p:extLst>
      <p:ext uri="{BB962C8B-B14F-4D97-AF65-F5344CB8AC3E}">
        <p14:creationId xmlns:p14="http://schemas.microsoft.com/office/powerpoint/2010/main" val="57149307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A436CA-74B3-313C-A0FC-F84DC812BAA1}"/>
              </a:ext>
            </a:extLst>
          </p:cNvPr>
          <p:cNvSpPr txBox="1"/>
          <p:nvPr/>
        </p:nvSpPr>
        <p:spPr>
          <a:xfrm>
            <a:off x="2610239" y="2977242"/>
            <a:ext cx="9246637" cy="1446550"/>
          </a:xfrm>
          <a:prstGeom prst="rect">
            <a:avLst/>
          </a:prstGeom>
          <a:noFill/>
        </p:spPr>
        <p:txBody>
          <a:bodyPr wrap="square" rtlCol="0">
            <a:spAutoFit/>
          </a:bodyPr>
          <a:lstStyle/>
          <a:p>
            <a:r>
              <a:rPr lang="en-US" sz="8800" b="1" dirty="0">
                <a:latin typeface="Times New Roman" panose="02020603050405020304" pitchFamily="18" charset="0"/>
                <a:ea typeface="STXingkai" panose="020B0503020204020204" pitchFamily="2" charset="-122"/>
                <a:cs typeface="Times New Roman" panose="02020603050405020304" pitchFamily="18" charset="0"/>
              </a:rPr>
              <a:t>THANK YOU</a:t>
            </a:r>
          </a:p>
        </p:txBody>
      </p:sp>
    </p:spTree>
    <p:extLst>
      <p:ext uri="{BB962C8B-B14F-4D97-AF65-F5344CB8AC3E}">
        <p14:creationId xmlns:p14="http://schemas.microsoft.com/office/powerpoint/2010/main" val="42578430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366759-3199-92CB-AFD4-E3B4D3E80819}"/>
              </a:ext>
            </a:extLst>
          </p:cNvPr>
          <p:cNvSpPr>
            <a:spLocks noGrp="1"/>
          </p:cNvSpPr>
          <p:nvPr>
            <p:ph type="title"/>
          </p:nvPr>
        </p:nvSpPr>
        <p:spPr>
          <a:xfrm>
            <a:off x="643855" y="1447800"/>
            <a:ext cx="3108626" cy="4572000"/>
          </a:xfrm>
        </p:spPr>
        <p:txBody>
          <a:bodyPr anchor="ctr">
            <a:normAutofit/>
          </a:bodyPr>
          <a:lstStyle/>
          <a:p>
            <a:r>
              <a:rPr lang="en-US" sz="3200" dirty="0">
                <a:solidFill>
                  <a:srgbClr val="F2F2F2"/>
                </a:solidFill>
              </a:rPr>
              <a:t>Introduction:</a:t>
            </a:r>
            <a:br>
              <a:rPr lang="en-US" sz="3200" dirty="0">
                <a:solidFill>
                  <a:srgbClr val="F2F2F2"/>
                </a:solidFill>
              </a:rPr>
            </a:br>
            <a:endParaRPr lang="en-US" sz="3200" dirty="0">
              <a:solidFill>
                <a:srgbClr val="F2F2F2"/>
              </a:solidFill>
            </a:endParaRP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7"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23EDDD6-4ACB-79C3-DBC6-790DF0CB164A}"/>
              </a:ext>
            </a:extLst>
          </p:cNvPr>
          <p:cNvGraphicFramePr>
            <a:graphicFrameLocks noGrp="1"/>
          </p:cNvGraphicFramePr>
          <p:nvPr>
            <p:ph idx="1"/>
            <p:extLst>
              <p:ext uri="{D42A27DB-BD31-4B8C-83A1-F6EECF244321}">
                <p14:modId xmlns:p14="http://schemas.microsoft.com/office/powerpoint/2010/main" val="272105298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082906"/>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1" name="Freeform: Shape 30">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 name="Picture 9" descr="Chart&#10;&#10;Description automatically generated">
            <a:extLst>
              <a:ext uri="{FF2B5EF4-FFF2-40B4-BE49-F238E27FC236}">
                <a16:creationId xmlns:a16="http://schemas.microsoft.com/office/drawing/2014/main" id="{14029B4D-441A-0EB6-5A7E-49C244B2308A}"/>
              </a:ext>
            </a:extLst>
          </p:cNvPr>
          <p:cNvPicPr>
            <a:picLocks noChangeAspect="1"/>
          </p:cNvPicPr>
          <p:nvPr/>
        </p:nvPicPr>
        <p:blipFill rotWithShape="1">
          <a:blip r:embed="rId6">
            <a:extLst>
              <a:ext uri="{28A0092B-C50C-407E-A947-70E740481C1C}">
                <a14:useLocalDpi xmlns:a14="http://schemas.microsoft.com/office/drawing/2010/main" val="0"/>
              </a:ext>
            </a:extLst>
          </a:blip>
          <a:srcRect t="5941" r="1" b="1"/>
          <a:stretch/>
        </p:blipFill>
        <p:spPr>
          <a:xfrm>
            <a:off x="6093992" y="1243994"/>
            <a:ext cx="5449889" cy="4370008"/>
          </a:xfrm>
          <a:prstGeom prst="rect">
            <a:avLst/>
          </a:prstGeom>
          <a:effectLst/>
        </p:spPr>
      </p:pic>
      <p:sp>
        <p:nvSpPr>
          <p:cNvPr id="12" name="Rectangle 32">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77CA0B3B-82F9-BA98-A463-4E2FE5AB7E9F}"/>
              </a:ext>
            </a:extLst>
          </p:cNvPr>
          <p:cNvSpPr txBox="1"/>
          <p:nvPr/>
        </p:nvSpPr>
        <p:spPr>
          <a:xfrm>
            <a:off x="648931" y="2438400"/>
            <a:ext cx="4166509" cy="3785419"/>
          </a:xfrm>
          <a:prstGeom prst="rect">
            <a:avLst/>
          </a:prstGeom>
        </p:spPr>
        <p:txBody>
          <a:bodyPr vert="horz" lIns="91440" tIns="45720" rIns="91440" bIns="45720" rtlCol="0">
            <a:normAutofit/>
          </a:bodyPr>
          <a:lstStyle/>
          <a:p>
            <a:pPr marL="285750" indent="-228600">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Overall in the year 2022 total of 6739 fires occurred in North America</a:t>
            </a:r>
          </a:p>
          <a:p>
            <a:pPr marL="285750" indent="-228600">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There was a loss of 365895 acres land because of this wild fire</a:t>
            </a:r>
          </a:p>
          <a:p>
            <a:pPr marL="285750" indent="-228600">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This makes 2022 the most active wildfire season in more than 10 years.</a:t>
            </a:r>
          </a:p>
          <a:p>
            <a:pPr marL="285750" indent="-228600">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This has inspired us to develop a model that can help us to predict and prevent these wild fires.</a:t>
            </a:r>
          </a:p>
          <a:p>
            <a:pPr marL="285750" indent="-228600">
              <a:spcBef>
                <a:spcPts val="1000"/>
              </a:spcBef>
              <a:buClr>
                <a:schemeClr val="bg2">
                  <a:lumMod val="40000"/>
                  <a:lumOff val="60000"/>
                </a:schemeClr>
              </a:buClr>
              <a:buSzPct val="80000"/>
              <a:buFont typeface="Wingdings 3" charset="2"/>
              <a:buChar char=""/>
            </a:pPr>
            <a:endParaRPr lang="en-US" dirty="0">
              <a:solidFill>
                <a:srgbClr val="EBEBEB"/>
              </a:solidFill>
              <a:latin typeface="+mj-lt"/>
              <a:ea typeface="+mj-ea"/>
              <a:cs typeface="+mj-cs"/>
            </a:endParaRPr>
          </a:p>
        </p:txBody>
      </p:sp>
    </p:spTree>
    <p:extLst>
      <p:ext uri="{BB962C8B-B14F-4D97-AF65-F5344CB8AC3E}">
        <p14:creationId xmlns:p14="http://schemas.microsoft.com/office/powerpoint/2010/main" val="4216070355"/>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FA6AC-BF88-88B9-389E-CCCBE04B0DEE}"/>
              </a:ext>
            </a:extLst>
          </p:cNvPr>
          <p:cNvSpPr>
            <a:spLocks noGrp="1"/>
          </p:cNvSpPr>
          <p:nvPr>
            <p:ph type="title"/>
          </p:nvPr>
        </p:nvSpPr>
        <p:spPr>
          <a:xfrm>
            <a:off x="342398" y="377154"/>
            <a:ext cx="9252154" cy="1223983"/>
          </a:xfrm>
        </p:spPr>
        <p:txBody>
          <a:bodyPr>
            <a:normAutofit/>
          </a:bodyPr>
          <a:lstStyle/>
          <a:p>
            <a:pPr>
              <a:lnSpc>
                <a:spcPct val="90000"/>
              </a:lnSpc>
            </a:pPr>
            <a:r>
              <a:rPr lang="en-US" sz="3900" dirty="0" err="1"/>
              <a:t>Montesinho</a:t>
            </a:r>
            <a:r>
              <a:rPr lang="en-US" sz="3900" dirty="0"/>
              <a:t> Park Wild Fire Dataset:</a:t>
            </a:r>
            <a:br>
              <a:rPr lang="en-US" sz="3900" dirty="0"/>
            </a:br>
            <a:endParaRPr lang="en-US" sz="3900" dirty="0"/>
          </a:p>
        </p:txBody>
      </p:sp>
      <p:sp>
        <p:nvSpPr>
          <p:cNvPr id="3" name="Content Placeholder 2">
            <a:extLst>
              <a:ext uri="{FF2B5EF4-FFF2-40B4-BE49-F238E27FC236}">
                <a16:creationId xmlns:a16="http://schemas.microsoft.com/office/drawing/2014/main" id="{4016791F-FB17-B655-CAB5-A927B6B1A438}"/>
              </a:ext>
            </a:extLst>
          </p:cNvPr>
          <p:cNvSpPr>
            <a:spLocks noGrp="1"/>
          </p:cNvSpPr>
          <p:nvPr>
            <p:ph idx="1"/>
          </p:nvPr>
        </p:nvSpPr>
        <p:spPr>
          <a:xfrm>
            <a:off x="1103311" y="2052214"/>
            <a:ext cx="4338409" cy="4196185"/>
          </a:xfrm>
        </p:spPr>
        <p:txBody>
          <a:bodyPr>
            <a:normAutofit/>
          </a:bodyPr>
          <a:lstStyle/>
          <a:p>
            <a:pPr lvl="0">
              <a:lnSpc>
                <a:spcPct val="90000"/>
              </a:lnSpc>
            </a:pPr>
            <a:r>
              <a:rPr lang="en-US" sz="1100" dirty="0"/>
              <a:t>Independent Variables:</a:t>
            </a:r>
          </a:p>
          <a:p>
            <a:pPr lvl="1">
              <a:lnSpc>
                <a:spcPct val="90000"/>
              </a:lnSpc>
            </a:pPr>
            <a:r>
              <a:rPr lang="en-US" sz="1100" dirty="0"/>
              <a:t>X</a:t>
            </a:r>
          </a:p>
          <a:p>
            <a:pPr lvl="1">
              <a:lnSpc>
                <a:spcPct val="90000"/>
              </a:lnSpc>
            </a:pPr>
            <a:r>
              <a:rPr lang="en-US" sz="1100" dirty="0"/>
              <a:t>Y</a:t>
            </a:r>
          </a:p>
          <a:p>
            <a:pPr lvl="1">
              <a:lnSpc>
                <a:spcPct val="90000"/>
              </a:lnSpc>
            </a:pPr>
            <a:r>
              <a:rPr lang="en-US" sz="1100" dirty="0"/>
              <a:t>Month</a:t>
            </a:r>
          </a:p>
          <a:p>
            <a:pPr lvl="1">
              <a:lnSpc>
                <a:spcPct val="90000"/>
              </a:lnSpc>
            </a:pPr>
            <a:r>
              <a:rPr lang="en-US" sz="1100" dirty="0"/>
              <a:t>Day</a:t>
            </a:r>
          </a:p>
          <a:p>
            <a:pPr lvl="1">
              <a:lnSpc>
                <a:spcPct val="90000"/>
              </a:lnSpc>
            </a:pPr>
            <a:r>
              <a:rPr lang="en-US" sz="1100" dirty="0"/>
              <a:t>FFMC - Fine Fuel Moisture Code</a:t>
            </a:r>
          </a:p>
          <a:p>
            <a:pPr lvl="1">
              <a:lnSpc>
                <a:spcPct val="90000"/>
              </a:lnSpc>
            </a:pPr>
            <a:r>
              <a:rPr lang="en-US" sz="1100" dirty="0"/>
              <a:t>DMC - Duff Moisture Code</a:t>
            </a:r>
          </a:p>
          <a:p>
            <a:pPr lvl="1">
              <a:lnSpc>
                <a:spcPct val="90000"/>
              </a:lnSpc>
            </a:pPr>
            <a:r>
              <a:rPr lang="en-US" sz="1100" dirty="0"/>
              <a:t>DC - Drought Code</a:t>
            </a:r>
          </a:p>
          <a:p>
            <a:pPr lvl="1">
              <a:lnSpc>
                <a:spcPct val="90000"/>
              </a:lnSpc>
            </a:pPr>
            <a:r>
              <a:rPr lang="en-US" sz="1100" dirty="0"/>
              <a:t>ISI - Initial Spread Index</a:t>
            </a:r>
          </a:p>
          <a:p>
            <a:pPr lvl="1">
              <a:lnSpc>
                <a:spcPct val="90000"/>
              </a:lnSpc>
            </a:pPr>
            <a:r>
              <a:rPr lang="en-US" sz="1100" dirty="0"/>
              <a:t>Temperature</a:t>
            </a:r>
          </a:p>
          <a:p>
            <a:pPr lvl="1">
              <a:lnSpc>
                <a:spcPct val="90000"/>
              </a:lnSpc>
            </a:pPr>
            <a:r>
              <a:rPr lang="en-US" sz="1100" dirty="0"/>
              <a:t>RH – Relative Humidity</a:t>
            </a:r>
          </a:p>
          <a:p>
            <a:pPr lvl="1">
              <a:lnSpc>
                <a:spcPct val="90000"/>
              </a:lnSpc>
            </a:pPr>
            <a:r>
              <a:rPr lang="en-US" sz="1100" dirty="0"/>
              <a:t>Wind</a:t>
            </a:r>
          </a:p>
          <a:p>
            <a:pPr lvl="1">
              <a:lnSpc>
                <a:spcPct val="90000"/>
              </a:lnSpc>
            </a:pPr>
            <a:r>
              <a:rPr lang="en-US" sz="1100" dirty="0"/>
              <a:t>Rain</a:t>
            </a:r>
          </a:p>
          <a:p>
            <a:pPr lvl="0">
              <a:lnSpc>
                <a:spcPct val="90000"/>
              </a:lnSpc>
            </a:pPr>
            <a:r>
              <a:rPr lang="en-US" sz="1100" dirty="0"/>
              <a:t>Dependent Variable:</a:t>
            </a:r>
          </a:p>
          <a:p>
            <a:pPr lvl="1">
              <a:lnSpc>
                <a:spcPct val="90000"/>
              </a:lnSpc>
            </a:pPr>
            <a:r>
              <a:rPr lang="en-US" sz="1100" dirty="0"/>
              <a:t>Area</a:t>
            </a:r>
          </a:p>
          <a:p>
            <a:pPr marL="457200" lvl="1" indent="0">
              <a:lnSpc>
                <a:spcPct val="90000"/>
              </a:lnSpc>
              <a:buNone/>
            </a:pPr>
            <a:endParaRPr lang="en-US" sz="1100" dirty="0"/>
          </a:p>
          <a:p>
            <a:pPr marL="457200" lvl="1" indent="0">
              <a:lnSpc>
                <a:spcPct val="90000"/>
              </a:lnSpc>
              <a:buNone/>
            </a:pPr>
            <a:endParaRPr lang="en-US" sz="1100" dirty="0"/>
          </a:p>
          <a:p>
            <a:pPr marL="0" indent="0">
              <a:lnSpc>
                <a:spcPct val="90000"/>
              </a:lnSpc>
              <a:buNone/>
            </a:pPr>
            <a:endParaRPr lang="en-US" sz="1100" dirty="0"/>
          </a:p>
        </p:txBody>
      </p:sp>
      <p:pic>
        <p:nvPicPr>
          <p:cNvPr id="7" name="Picture 6">
            <a:extLst>
              <a:ext uri="{FF2B5EF4-FFF2-40B4-BE49-F238E27FC236}">
                <a16:creationId xmlns:a16="http://schemas.microsoft.com/office/drawing/2014/main" id="{47BAD472-8A5E-E5B1-2309-636C31A37EE4}"/>
              </a:ext>
            </a:extLst>
          </p:cNvPr>
          <p:cNvPicPr>
            <a:picLocks noChangeAspect="1"/>
          </p:cNvPicPr>
          <p:nvPr/>
        </p:nvPicPr>
        <p:blipFill rotWithShape="1">
          <a:blip r:embed="rId3"/>
          <a:srcRect l="2292" r="27511" b="-1"/>
          <a:stretch/>
        </p:blipFill>
        <p:spPr>
          <a:xfrm>
            <a:off x="6091916" y="2199033"/>
            <a:ext cx="5451627" cy="390254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03626663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037B-BF04-E465-3A4E-F0CBB2443D01}"/>
              </a:ext>
            </a:extLst>
          </p:cNvPr>
          <p:cNvSpPr>
            <a:spLocks noGrp="1"/>
          </p:cNvSpPr>
          <p:nvPr>
            <p:ph type="title"/>
          </p:nvPr>
        </p:nvSpPr>
        <p:spPr>
          <a:xfrm>
            <a:off x="648930" y="629266"/>
            <a:ext cx="9252154" cy="1223983"/>
          </a:xfrm>
        </p:spPr>
        <p:txBody>
          <a:bodyPr>
            <a:normAutofit/>
          </a:bodyPr>
          <a:lstStyle/>
          <a:p>
            <a:pPr>
              <a:lnSpc>
                <a:spcPct val="90000"/>
              </a:lnSpc>
            </a:pPr>
            <a:r>
              <a:rPr lang="en-US" sz="3900"/>
              <a:t>Solution methodology and evaluation metrics</a:t>
            </a:r>
          </a:p>
        </p:txBody>
      </p:sp>
      <p:sp>
        <p:nvSpPr>
          <p:cNvPr id="3" name="Content Placeholder 2">
            <a:extLst>
              <a:ext uri="{FF2B5EF4-FFF2-40B4-BE49-F238E27FC236}">
                <a16:creationId xmlns:a16="http://schemas.microsoft.com/office/drawing/2014/main" id="{9A146F6C-49A1-2022-DC68-69D78B74B26C}"/>
              </a:ext>
            </a:extLst>
          </p:cNvPr>
          <p:cNvSpPr>
            <a:spLocks noGrp="1"/>
          </p:cNvSpPr>
          <p:nvPr>
            <p:ph idx="1"/>
          </p:nvPr>
        </p:nvSpPr>
        <p:spPr>
          <a:xfrm>
            <a:off x="1103311" y="2052214"/>
            <a:ext cx="4338409" cy="4196185"/>
          </a:xfrm>
        </p:spPr>
        <p:txBody>
          <a:bodyPr>
            <a:normAutofit/>
          </a:bodyPr>
          <a:lstStyle/>
          <a:p>
            <a:r>
              <a:rPr lang="en-US" dirty="0"/>
              <a:t>Algorithms used are Linear regression , Decision tree , Logistic Regression.</a:t>
            </a:r>
          </a:p>
          <a:p>
            <a:pPr marL="0" indent="0">
              <a:buNone/>
            </a:pPr>
            <a:endParaRPr lang="en-US" dirty="0"/>
          </a:p>
        </p:txBody>
      </p:sp>
      <p:pic>
        <p:nvPicPr>
          <p:cNvPr id="5" name="Picture 4">
            <a:extLst>
              <a:ext uri="{FF2B5EF4-FFF2-40B4-BE49-F238E27FC236}">
                <a16:creationId xmlns:a16="http://schemas.microsoft.com/office/drawing/2014/main" id="{FE80FD3B-DC95-D0AD-7528-5887E69F16E2}"/>
              </a:ext>
            </a:extLst>
          </p:cNvPr>
          <p:cNvPicPr>
            <a:picLocks noChangeAspect="1"/>
          </p:cNvPicPr>
          <p:nvPr/>
        </p:nvPicPr>
        <p:blipFill rotWithShape="1">
          <a:blip r:embed="rId3"/>
          <a:srcRect r="6230" b="3"/>
          <a:stretch/>
        </p:blipFill>
        <p:spPr>
          <a:xfrm>
            <a:off x="6091916" y="2304471"/>
            <a:ext cx="5451627" cy="369166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90041662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180228-FD27-E624-2948-ADEA5C9D1B96}"/>
              </a:ext>
            </a:extLst>
          </p:cNvPr>
          <p:cNvSpPr txBox="1"/>
          <p:nvPr/>
        </p:nvSpPr>
        <p:spPr>
          <a:xfrm>
            <a:off x="416560" y="416560"/>
            <a:ext cx="11984990" cy="5078313"/>
          </a:xfrm>
          <a:prstGeom prst="rect">
            <a:avLst/>
          </a:prstGeom>
          <a:noFill/>
        </p:spPr>
        <p:txBody>
          <a:bodyPr wrap="square" rtlCol="0">
            <a:spAutoFit/>
          </a:bodyPr>
          <a:lstStyle/>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solidFill>
                  <a:srgbClr val="FF0000"/>
                </a:solidFill>
              </a:rPr>
              <a:t>Linear regression algorithm:</a:t>
            </a:r>
            <a:endParaRPr lang="en-US" dirty="0"/>
          </a:p>
          <a:p>
            <a:endParaRPr lang="en-US" dirty="0"/>
          </a:p>
          <a:p>
            <a:r>
              <a:rPr lang="en-US" dirty="0" err="1"/>
              <a:t>set.seed</a:t>
            </a:r>
            <a:r>
              <a:rPr lang="en-US" dirty="0"/>
              <a:t>(1234)</a:t>
            </a:r>
          </a:p>
          <a:p>
            <a:r>
              <a:rPr lang="en-US" dirty="0"/>
              <a:t>dt&lt;-sample (2, nrow(data), replace = TRUE, prob=c (0.8,0.2))</a:t>
            </a:r>
          </a:p>
          <a:p>
            <a:r>
              <a:rPr lang="en-US" dirty="0"/>
              <a:t>train&lt;-data[dt==1,]</a:t>
            </a:r>
          </a:p>
          <a:p>
            <a:r>
              <a:rPr lang="en-US" dirty="0"/>
              <a:t>validate&lt;-data[dt==2,]</a:t>
            </a:r>
          </a:p>
          <a:p>
            <a:r>
              <a:rPr lang="en-US" dirty="0"/>
              <a:t>model = </a:t>
            </a:r>
            <a:r>
              <a:rPr lang="en-US" dirty="0" err="1"/>
              <a:t>lm</a:t>
            </a:r>
            <a:r>
              <a:rPr lang="en-US" dirty="0"/>
              <a:t>(area~.-month-</a:t>
            </a:r>
            <a:r>
              <a:rPr lang="en-US" dirty="0" err="1"/>
              <a:t>day,data</a:t>
            </a:r>
            <a:r>
              <a:rPr lang="en-US" dirty="0"/>
              <a:t> = train)</a:t>
            </a:r>
          </a:p>
          <a:p>
            <a:r>
              <a:rPr lang="en-US" dirty="0"/>
              <a:t>summary(model)</a:t>
            </a:r>
          </a:p>
          <a:p>
            <a:endParaRPr lang="en-US" dirty="0"/>
          </a:p>
          <a:p>
            <a:endParaRPr lang="en-US" dirty="0"/>
          </a:p>
          <a:p>
            <a:endParaRPr lang="en-US" dirty="0"/>
          </a:p>
          <a:p>
            <a:endParaRPr lang="en-US" dirty="0"/>
          </a:p>
          <a:p>
            <a:r>
              <a:rPr lang="en-US" dirty="0"/>
              <a:t>As we can see linear regression did not work well with our model, we achieved an RMSE of 1.62 and Adjusted R squared of 0.07.</a:t>
            </a:r>
          </a:p>
          <a:p>
            <a:endParaRPr lang="en-US" dirty="0"/>
          </a:p>
        </p:txBody>
      </p:sp>
      <p:sp>
        <p:nvSpPr>
          <p:cNvPr id="3" name="TextBox 2">
            <a:extLst>
              <a:ext uri="{FF2B5EF4-FFF2-40B4-BE49-F238E27FC236}">
                <a16:creationId xmlns:a16="http://schemas.microsoft.com/office/drawing/2014/main" id="{8F03389A-7103-85F0-D2E0-7C033CA7F72B}"/>
              </a:ext>
            </a:extLst>
          </p:cNvPr>
          <p:cNvSpPr txBox="1"/>
          <p:nvPr/>
        </p:nvSpPr>
        <p:spPr>
          <a:xfrm>
            <a:off x="7509942" y="820227"/>
            <a:ext cx="3680459" cy="3693319"/>
          </a:xfrm>
          <a:prstGeom prst="rect">
            <a:avLst/>
          </a:prstGeom>
          <a:noFill/>
        </p:spPr>
        <p:txBody>
          <a:bodyPr wrap="square" rtlCol="0">
            <a:spAutoFit/>
          </a:bodyPr>
          <a:lstStyle/>
          <a:p>
            <a:r>
              <a:rPr lang="en-US" dirty="0"/>
              <a:t>predict(model,validate)</a:t>
            </a:r>
          </a:p>
          <a:p>
            <a:endParaRPr lang="en-US" dirty="0"/>
          </a:p>
          <a:p>
            <a:r>
              <a:rPr lang="en-US" b="1" dirty="0">
                <a:solidFill>
                  <a:srgbClr val="FF0000"/>
                </a:solidFill>
              </a:rPr>
              <a:t>Outcomes:</a:t>
            </a:r>
          </a:p>
          <a:p>
            <a:r>
              <a:rPr lang="en-US" dirty="0"/>
              <a:t>Mean Absolute Error             :1.23912</a:t>
            </a:r>
          </a:p>
          <a:p>
            <a:r>
              <a:rPr lang="en-US" dirty="0"/>
              <a:t>Root Mean Squared Error      :1.619865</a:t>
            </a:r>
          </a:p>
          <a:p>
            <a:r>
              <a:rPr lang="en-US" dirty="0"/>
              <a:t>Relative Absolute Error          :1.023707</a:t>
            </a:r>
          </a:p>
          <a:p>
            <a:r>
              <a:rPr lang="en-US" dirty="0"/>
              <a:t>Relative Squared Error           :1.199358</a:t>
            </a:r>
          </a:p>
          <a:p>
            <a:r>
              <a:rPr lang="en-US" dirty="0"/>
              <a:t>Coefficient of Determination  :-0.199358</a:t>
            </a:r>
          </a:p>
        </p:txBody>
      </p:sp>
    </p:spTree>
    <p:extLst>
      <p:ext uri="{BB962C8B-B14F-4D97-AF65-F5344CB8AC3E}">
        <p14:creationId xmlns:p14="http://schemas.microsoft.com/office/powerpoint/2010/main" val="11195312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
                                            <p:txEl>
                                              <p:pRg st="15" end="15"/>
                                            </p:txEl>
                                          </p:spTgt>
                                        </p:tgtEl>
                                        <p:attrNameLst>
                                          <p:attrName>style.visibility</p:attrName>
                                        </p:attrNameLst>
                                      </p:cBhvr>
                                      <p:to>
                                        <p:strVal val="visible"/>
                                      </p:to>
                                    </p:set>
                                    <p:anim calcmode="lin" valueType="num">
                                      <p:cBhvr additive="base">
                                        <p:cTn id="40"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C87AD-C7A0-D9D3-6501-FEAFC5897F62}"/>
              </a:ext>
            </a:extLst>
          </p:cNvPr>
          <p:cNvSpPr txBox="1"/>
          <p:nvPr/>
        </p:nvSpPr>
        <p:spPr>
          <a:xfrm>
            <a:off x="508000" y="426720"/>
            <a:ext cx="11318240" cy="5632311"/>
          </a:xfrm>
          <a:prstGeom prst="rect">
            <a:avLst/>
          </a:prstGeom>
          <a:noFill/>
        </p:spPr>
        <p:txBody>
          <a:bodyPr wrap="square" rtlCol="0">
            <a:spAutoFit/>
          </a:bodyPr>
          <a:lstStyle/>
          <a:p>
            <a:endParaRPr lang="en-US" b="1" dirty="0">
              <a:solidFill>
                <a:srgbClr val="FF0000"/>
              </a:solidFill>
            </a:endParaRPr>
          </a:p>
          <a:p>
            <a:endParaRPr lang="en-US" b="1" dirty="0">
              <a:solidFill>
                <a:srgbClr val="FF0000"/>
              </a:solidFill>
            </a:endParaRPr>
          </a:p>
          <a:p>
            <a:r>
              <a:rPr lang="en-US" b="1" dirty="0">
                <a:solidFill>
                  <a:srgbClr val="FF0000"/>
                </a:solidFill>
              </a:rPr>
              <a:t>Decision Tree:</a:t>
            </a:r>
          </a:p>
          <a:p>
            <a:endParaRPr lang="en-US" dirty="0"/>
          </a:p>
          <a:p>
            <a:r>
              <a:rPr lang="en-US" dirty="0"/>
              <a:t>set.seed(1234)</a:t>
            </a:r>
          </a:p>
          <a:p>
            <a:r>
              <a:rPr lang="en-US" dirty="0"/>
              <a:t>dt1&lt;-sample (2, nrow(data), replace = TRUE, prob=c (0.8,0.2))</a:t>
            </a:r>
          </a:p>
          <a:p>
            <a:r>
              <a:rPr lang="en-US" dirty="0"/>
              <a:t>train1&lt;-data[dt1==1,]</a:t>
            </a:r>
          </a:p>
          <a:p>
            <a:r>
              <a:rPr lang="en-US" dirty="0"/>
              <a:t>validate1&lt;-data[dt1==2,]</a:t>
            </a:r>
          </a:p>
          <a:p>
            <a:r>
              <a:rPr lang="en-US" dirty="0"/>
              <a:t>model &lt;- train(</a:t>
            </a:r>
          </a:p>
          <a:p>
            <a:r>
              <a:rPr lang="en-US" dirty="0"/>
              <a:t>area ~ .,</a:t>
            </a:r>
          </a:p>
          <a:p>
            <a:r>
              <a:rPr lang="en-US" dirty="0"/>
              <a:t>data = train1,</a:t>
            </a:r>
          </a:p>
          <a:p>
            <a:r>
              <a:rPr lang="en-US" dirty="0"/>
              <a:t>method = 'rpart2’</a:t>
            </a:r>
          </a:p>
          <a:p>
            <a:r>
              <a:rPr lang="en-US" dirty="0"/>
              <a:t>)</a:t>
            </a:r>
          </a:p>
          <a:p>
            <a:r>
              <a:rPr lang="en-US" dirty="0"/>
              <a:t>model</a:t>
            </a:r>
          </a:p>
          <a:p>
            <a:endParaRPr lang="en-US" dirty="0"/>
          </a:p>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44F79259-9E21-649D-96EE-CFAE565B2274}"/>
              </a:ext>
            </a:extLst>
          </p:cNvPr>
          <p:cNvSpPr txBox="1"/>
          <p:nvPr/>
        </p:nvSpPr>
        <p:spPr>
          <a:xfrm>
            <a:off x="7623110" y="802640"/>
            <a:ext cx="4040570" cy="4801314"/>
          </a:xfrm>
          <a:prstGeom prst="rect">
            <a:avLst/>
          </a:prstGeom>
          <a:noFill/>
        </p:spPr>
        <p:txBody>
          <a:bodyPr wrap="square" rtlCol="0">
            <a:spAutoFit/>
          </a:bodyPr>
          <a:lstStyle/>
          <a:p>
            <a:r>
              <a:rPr lang="en-US" b="1" dirty="0">
                <a:solidFill>
                  <a:srgbClr val="FF0000"/>
                </a:solidFill>
              </a:rPr>
              <a:t>Outcome:</a:t>
            </a:r>
          </a:p>
          <a:p>
            <a:endParaRPr lang="en-US" dirty="0"/>
          </a:p>
          <a:p>
            <a:r>
              <a:rPr lang="en-US" dirty="0"/>
              <a:t>CART</a:t>
            </a:r>
          </a:p>
          <a:p>
            <a:r>
              <a:rPr lang="en-US" dirty="0"/>
              <a:t>419 samples</a:t>
            </a:r>
          </a:p>
          <a:p>
            <a:r>
              <a:rPr lang="en-US" dirty="0"/>
              <a:t>12 predictor</a:t>
            </a:r>
          </a:p>
          <a:p>
            <a:r>
              <a:rPr lang="en-US" dirty="0"/>
              <a:t>Pre-processing: centered (27), scaled (27)</a:t>
            </a:r>
          </a:p>
          <a:p>
            <a:r>
              <a:rPr lang="en-US" dirty="0"/>
              <a:t>Resampling: Bootstrapped (25 reps)</a:t>
            </a:r>
          </a:p>
          <a:p>
            <a:r>
              <a:rPr lang="en-US" dirty="0"/>
              <a:t>Summary of sample sizes: 419, 419, 419, 419, 419, 419, ...</a:t>
            </a:r>
          </a:p>
          <a:p>
            <a:r>
              <a:rPr lang="en-US" dirty="0"/>
              <a:t>Resampling results across tuning parameters:</a:t>
            </a:r>
          </a:p>
          <a:p>
            <a:r>
              <a:rPr lang="en-US" dirty="0"/>
              <a:t>maxdepth RMSE Rsquared MAE</a:t>
            </a:r>
          </a:p>
          <a:p>
            <a:r>
              <a:rPr lang="en-US" dirty="0"/>
              <a:t>1 0.878234 0.528826124 1.181407</a:t>
            </a:r>
          </a:p>
          <a:p>
            <a:r>
              <a:rPr lang="en-US" dirty="0"/>
              <a:t>2 0.938456 0.539814424 1.179835</a:t>
            </a:r>
          </a:p>
          <a:p>
            <a:r>
              <a:rPr lang="en-US" dirty="0"/>
              <a:t>3 0.845693 0.519526733 1.187688</a:t>
            </a:r>
          </a:p>
        </p:txBody>
      </p:sp>
    </p:spTree>
    <p:extLst>
      <p:ext uri="{BB962C8B-B14F-4D97-AF65-F5344CB8AC3E}">
        <p14:creationId xmlns:p14="http://schemas.microsoft.com/office/powerpoint/2010/main" val="14632259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8DE5B-24F4-34BE-046F-F3245551A737}"/>
              </a:ext>
            </a:extLst>
          </p:cNvPr>
          <p:cNvSpPr txBox="1"/>
          <p:nvPr/>
        </p:nvSpPr>
        <p:spPr>
          <a:xfrm>
            <a:off x="396240" y="380067"/>
            <a:ext cx="11104880" cy="5078313"/>
          </a:xfrm>
          <a:prstGeom prst="rect">
            <a:avLst/>
          </a:prstGeom>
          <a:noFill/>
        </p:spPr>
        <p:txBody>
          <a:bodyPr wrap="square" rtlCol="0">
            <a:spAutoFit/>
          </a:bodyPr>
          <a:lstStyle/>
          <a:p>
            <a:r>
              <a:rPr lang="en-US" b="1" dirty="0">
                <a:solidFill>
                  <a:srgbClr val="FF0000"/>
                </a:solidFill>
              </a:rPr>
              <a:t>Logistic Regression:</a:t>
            </a:r>
          </a:p>
          <a:p>
            <a:endParaRPr lang="en-US" dirty="0"/>
          </a:p>
          <a:p>
            <a:r>
              <a:rPr lang="en-US" dirty="0" err="1"/>
              <a:t>set.seed</a:t>
            </a:r>
            <a:r>
              <a:rPr lang="en-US" dirty="0"/>
              <a:t>(1234)</a:t>
            </a:r>
          </a:p>
          <a:p>
            <a:r>
              <a:rPr lang="en-US" dirty="0"/>
              <a:t>dt&lt;-sample (2, nrow(data), replace = TRUE, prob=c (0.8,0.2))</a:t>
            </a:r>
          </a:p>
          <a:p>
            <a:r>
              <a:rPr lang="en-US" dirty="0"/>
              <a:t>train2&lt;-data[dt==1,]</a:t>
            </a:r>
          </a:p>
          <a:p>
            <a:r>
              <a:rPr lang="en-US" dirty="0"/>
              <a:t>validate2&lt;-data[dt==2,]</a:t>
            </a:r>
          </a:p>
          <a:p>
            <a:r>
              <a:rPr lang="en-US" dirty="0"/>
              <a:t>model3 = </a:t>
            </a:r>
            <a:r>
              <a:rPr lang="en-US" dirty="0" err="1"/>
              <a:t>glm</a:t>
            </a:r>
            <a:r>
              <a:rPr lang="en-US" dirty="0"/>
              <a:t>(area~.-month-</a:t>
            </a:r>
            <a:r>
              <a:rPr lang="en-US" dirty="0" err="1"/>
              <a:t>day,data</a:t>
            </a:r>
            <a:r>
              <a:rPr lang="en-US" dirty="0"/>
              <a:t> = train2)</a:t>
            </a:r>
          </a:p>
          <a:p>
            <a:r>
              <a:rPr lang="en-US" dirty="0"/>
              <a:t>summary(model3)</a:t>
            </a:r>
          </a:p>
          <a:p>
            <a:endParaRPr lang="en-US" dirty="0"/>
          </a:p>
          <a:p>
            <a:r>
              <a:rPr lang="en-US" b="1" dirty="0">
                <a:solidFill>
                  <a:srgbClr val="FF0000"/>
                </a:solidFill>
              </a:rPr>
              <a:t>Outcomes:</a:t>
            </a:r>
          </a:p>
          <a:p>
            <a:endParaRPr lang="en-US" dirty="0"/>
          </a:p>
          <a:p>
            <a:r>
              <a:rPr lang="en-US" dirty="0"/>
              <a:t>(Dispersion parameter for gaussian family taken to be 4922.899)</a:t>
            </a:r>
          </a:p>
          <a:p>
            <a:endParaRPr lang="en-US" dirty="0"/>
          </a:p>
          <a:p>
            <a:r>
              <a:rPr lang="en-US" dirty="0"/>
              <a:t>    Null deviance: 2064149  on 418  degrees of freedom</a:t>
            </a:r>
          </a:p>
          <a:p>
            <a:r>
              <a:rPr lang="en-US" dirty="0"/>
              <a:t>Residual deviance: 2008543  on 408  degrees of freedom</a:t>
            </a:r>
          </a:p>
          <a:p>
            <a:r>
              <a:rPr lang="en-US" dirty="0"/>
              <a:t>AIC: 4764.1</a:t>
            </a:r>
          </a:p>
          <a:p>
            <a:endParaRPr lang="en-US" dirty="0"/>
          </a:p>
          <a:p>
            <a:r>
              <a:rPr lang="en-US" dirty="0"/>
              <a:t>Number of Fisher Scoring iterations: 2</a:t>
            </a:r>
          </a:p>
        </p:txBody>
      </p:sp>
    </p:spTree>
    <p:extLst>
      <p:ext uri="{BB962C8B-B14F-4D97-AF65-F5344CB8AC3E}">
        <p14:creationId xmlns:p14="http://schemas.microsoft.com/office/powerpoint/2010/main" val="30599571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anim calcmode="lin" valueType="num">
                                      <p:cBhvr additive="base">
                                        <p:cTn id="1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anim calcmode="lin" valueType="num">
                                      <p:cBhvr additive="base">
                                        <p:cTn id="1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5" end="15"/>
                                            </p:txEl>
                                          </p:spTgt>
                                        </p:tgtEl>
                                        <p:attrNameLst>
                                          <p:attrName>style.visibility</p:attrName>
                                        </p:attrNameLst>
                                      </p:cBhvr>
                                      <p:to>
                                        <p:strVal val="visible"/>
                                      </p:to>
                                    </p:set>
                                    <p:anim calcmode="lin" valueType="num">
                                      <p:cBhvr additive="base">
                                        <p:cTn id="2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7" end="17"/>
                                            </p:txEl>
                                          </p:spTgt>
                                        </p:tgtEl>
                                        <p:attrNameLst>
                                          <p:attrName>style.visibility</p:attrName>
                                        </p:attrNameLst>
                                      </p:cBhvr>
                                      <p:to>
                                        <p:strVal val="visible"/>
                                      </p:to>
                                    </p:set>
                                    <p:anim calcmode="lin" valueType="num">
                                      <p:cBhvr additive="base">
                                        <p:cTn id="2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2E459F-B8FC-2B6A-53C6-98FF52B20FF0}"/>
              </a:ext>
            </a:extLst>
          </p:cNvPr>
          <p:cNvSpPr txBox="1"/>
          <p:nvPr/>
        </p:nvSpPr>
        <p:spPr>
          <a:xfrm>
            <a:off x="436880" y="568960"/>
            <a:ext cx="11521440" cy="923330"/>
          </a:xfrm>
          <a:prstGeom prst="rect">
            <a:avLst/>
          </a:prstGeom>
          <a:noFill/>
        </p:spPr>
        <p:txBody>
          <a:bodyPr wrap="square" rtlCol="0">
            <a:spAutoFit/>
          </a:bodyPr>
          <a:lstStyle/>
          <a:p>
            <a:r>
              <a:rPr lang="en-US" b="1" dirty="0">
                <a:solidFill>
                  <a:srgbClr val="FF0000"/>
                </a:solidFill>
              </a:rPr>
              <a:t>Model Summary:</a:t>
            </a:r>
          </a:p>
          <a:p>
            <a:endParaRPr lang="en-US" b="1" dirty="0">
              <a:solidFill>
                <a:srgbClr val="FF0000"/>
              </a:solidFill>
            </a:endParaRPr>
          </a:p>
          <a:p>
            <a:endParaRPr lang="en-US" dirty="0"/>
          </a:p>
        </p:txBody>
      </p:sp>
      <p:graphicFrame>
        <p:nvGraphicFramePr>
          <p:cNvPr id="4" name="Table 4">
            <a:extLst>
              <a:ext uri="{FF2B5EF4-FFF2-40B4-BE49-F238E27FC236}">
                <a16:creationId xmlns:a16="http://schemas.microsoft.com/office/drawing/2014/main" id="{E5BBEFC3-AB21-C54E-8199-B9DAD8DA09B7}"/>
              </a:ext>
            </a:extLst>
          </p:cNvPr>
          <p:cNvGraphicFramePr>
            <a:graphicFrameLocks noGrp="1"/>
          </p:cNvGraphicFramePr>
          <p:nvPr>
            <p:extLst>
              <p:ext uri="{D42A27DB-BD31-4B8C-83A1-F6EECF244321}">
                <p14:modId xmlns:p14="http://schemas.microsoft.com/office/powerpoint/2010/main" val="644156745"/>
              </p:ext>
            </p:extLst>
          </p:nvPr>
        </p:nvGraphicFramePr>
        <p:xfrm>
          <a:off x="1875559" y="1335487"/>
          <a:ext cx="8144481" cy="1112520"/>
        </p:xfrm>
        <a:graphic>
          <a:graphicData uri="http://schemas.openxmlformats.org/drawingml/2006/table">
            <a:tbl>
              <a:tblPr firstRow="1" bandRow="1">
                <a:tableStyleId>{5C22544A-7EE6-4342-B048-85BDC9FD1C3A}</a:tableStyleId>
              </a:tblPr>
              <a:tblGrid>
                <a:gridCol w="2725815">
                  <a:extLst>
                    <a:ext uri="{9D8B030D-6E8A-4147-A177-3AD203B41FA5}">
                      <a16:colId xmlns:a16="http://schemas.microsoft.com/office/drawing/2014/main" val="1202938961"/>
                    </a:ext>
                  </a:extLst>
                </a:gridCol>
                <a:gridCol w="2709333">
                  <a:extLst>
                    <a:ext uri="{9D8B030D-6E8A-4147-A177-3AD203B41FA5}">
                      <a16:colId xmlns:a16="http://schemas.microsoft.com/office/drawing/2014/main" val="1978916989"/>
                    </a:ext>
                  </a:extLst>
                </a:gridCol>
                <a:gridCol w="2709333">
                  <a:extLst>
                    <a:ext uri="{9D8B030D-6E8A-4147-A177-3AD203B41FA5}">
                      <a16:colId xmlns:a16="http://schemas.microsoft.com/office/drawing/2014/main" val="2688247598"/>
                    </a:ext>
                  </a:extLst>
                </a:gridCol>
              </a:tblGrid>
              <a:tr h="370840">
                <a:tc>
                  <a:txBody>
                    <a:bodyPr/>
                    <a:lstStyle/>
                    <a:p>
                      <a:r>
                        <a:rPr lang="en-US" dirty="0"/>
                        <a:t>Algorithm</a:t>
                      </a:r>
                    </a:p>
                  </a:txBody>
                  <a:tcPr/>
                </a:tc>
                <a:tc>
                  <a:txBody>
                    <a:bodyPr/>
                    <a:lstStyle/>
                    <a:p>
                      <a:r>
                        <a:rPr lang="en-US" dirty="0"/>
                        <a:t>RMSE</a:t>
                      </a:r>
                    </a:p>
                  </a:txBody>
                  <a:tcPr/>
                </a:tc>
                <a:tc>
                  <a:txBody>
                    <a:bodyPr/>
                    <a:lstStyle/>
                    <a:p>
                      <a:r>
                        <a:rPr lang="en-US" dirty="0"/>
                        <a:t>Adjusted R Square</a:t>
                      </a:r>
                    </a:p>
                  </a:txBody>
                  <a:tcPr/>
                </a:tc>
                <a:extLst>
                  <a:ext uri="{0D108BD9-81ED-4DB2-BD59-A6C34878D82A}">
                    <a16:rowId xmlns:a16="http://schemas.microsoft.com/office/drawing/2014/main" val="478933569"/>
                  </a:ext>
                </a:extLst>
              </a:tr>
              <a:tr h="370840">
                <a:tc>
                  <a:txBody>
                    <a:bodyPr/>
                    <a:lstStyle/>
                    <a:p>
                      <a:r>
                        <a:rPr lang="en-US" dirty="0"/>
                        <a:t>Linear Regression</a:t>
                      </a:r>
                    </a:p>
                  </a:txBody>
                  <a:tcPr/>
                </a:tc>
                <a:tc>
                  <a:txBody>
                    <a:bodyPr/>
                    <a:lstStyle/>
                    <a:p>
                      <a:r>
                        <a:rPr lang="en-US" dirty="0"/>
                        <a:t>1.62</a:t>
                      </a:r>
                    </a:p>
                  </a:txBody>
                  <a:tcPr/>
                </a:tc>
                <a:tc>
                  <a:txBody>
                    <a:bodyPr/>
                    <a:lstStyle/>
                    <a:p>
                      <a:r>
                        <a:rPr lang="en-US" dirty="0"/>
                        <a:t>0.07</a:t>
                      </a:r>
                    </a:p>
                  </a:txBody>
                  <a:tcPr/>
                </a:tc>
                <a:extLst>
                  <a:ext uri="{0D108BD9-81ED-4DB2-BD59-A6C34878D82A}">
                    <a16:rowId xmlns:a16="http://schemas.microsoft.com/office/drawing/2014/main" val="1949466755"/>
                  </a:ext>
                </a:extLst>
              </a:tr>
              <a:tr h="370840">
                <a:tc>
                  <a:txBody>
                    <a:bodyPr/>
                    <a:lstStyle/>
                    <a:p>
                      <a:r>
                        <a:rPr lang="en-US" dirty="0"/>
                        <a:t>Decision Tree</a:t>
                      </a:r>
                    </a:p>
                  </a:txBody>
                  <a:tcPr/>
                </a:tc>
                <a:tc>
                  <a:txBody>
                    <a:bodyPr/>
                    <a:lstStyle/>
                    <a:p>
                      <a:r>
                        <a:rPr lang="en-US" dirty="0"/>
                        <a:t>0.85</a:t>
                      </a:r>
                    </a:p>
                  </a:txBody>
                  <a:tcPr/>
                </a:tc>
                <a:tc>
                  <a:txBody>
                    <a:bodyPr/>
                    <a:lstStyle/>
                    <a:p>
                      <a:r>
                        <a:rPr lang="en-US" dirty="0"/>
                        <a:t>0.42</a:t>
                      </a:r>
                    </a:p>
                  </a:txBody>
                  <a:tcPr/>
                </a:tc>
                <a:extLst>
                  <a:ext uri="{0D108BD9-81ED-4DB2-BD59-A6C34878D82A}">
                    <a16:rowId xmlns:a16="http://schemas.microsoft.com/office/drawing/2014/main" val="3649338012"/>
                  </a:ext>
                </a:extLst>
              </a:tr>
            </a:tbl>
          </a:graphicData>
        </a:graphic>
      </p:graphicFrame>
      <p:graphicFrame>
        <p:nvGraphicFramePr>
          <p:cNvPr id="6" name="Table 6">
            <a:extLst>
              <a:ext uri="{FF2B5EF4-FFF2-40B4-BE49-F238E27FC236}">
                <a16:creationId xmlns:a16="http://schemas.microsoft.com/office/drawing/2014/main" id="{A38FF922-8E92-DA71-3F47-F08C69A9BDE3}"/>
              </a:ext>
            </a:extLst>
          </p:cNvPr>
          <p:cNvGraphicFramePr>
            <a:graphicFrameLocks noGrp="1"/>
          </p:cNvGraphicFramePr>
          <p:nvPr>
            <p:extLst>
              <p:ext uri="{D42A27DB-BD31-4B8C-83A1-F6EECF244321}">
                <p14:modId xmlns:p14="http://schemas.microsoft.com/office/powerpoint/2010/main" val="130425846"/>
              </p:ext>
            </p:extLst>
          </p:nvPr>
        </p:nvGraphicFramePr>
        <p:xfrm>
          <a:off x="1892041" y="2692988"/>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59439158"/>
                    </a:ext>
                  </a:extLst>
                </a:gridCol>
                <a:gridCol w="2709333">
                  <a:extLst>
                    <a:ext uri="{9D8B030D-6E8A-4147-A177-3AD203B41FA5}">
                      <a16:colId xmlns:a16="http://schemas.microsoft.com/office/drawing/2014/main" val="2457958678"/>
                    </a:ext>
                  </a:extLst>
                </a:gridCol>
                <a:gridCol w="2709333">
                  <a:extLst>
                    <a:ext uri="{9D8B030D-6E8A-4147-A177-3AD203B41FA5}">
                      <a16:colId xmlns:a16="http://schemas.microsoft.com/office/drawing/2014/main" val="1138800254"/>
                    </a:ext>
                  </a:extLst>
                </a:gridCol>
              </a:tblGrid>
              <a:tr h="370840">
                <a:tc>
                  <a:txBody>
                    <a:bodyPr/>
                    <a:lstStyle/>
                    <a:p>
                      <a:r>
                        <a:rPr lang="en-US" dirty="0"/>
                        <a:t>Algorithm</a:t>
                      </a:r>
                    </a:p>
                  </a:txBody>
                  <a:tcPr/>
                </a:tc>
                <a:tc>
                  <a:txBody>
                    <a:bodyPr/>
                    <a:lstStyle/>
                    <a:p>
                      <a:r>
                        <a:rPr lang="en-US" dirty="0"/>
                        <a:t>Null Deviance</a:t>
                      </a:r>
                    </a:p>
                  </a:txBody>
                  <a:tcPr/>
                </a:tc>
                <a:tc>
                  <a:txBody>
                    <a:bodyPr/>
                    <a:lstStyle/>
                    <a:p>
                      <a:r>
                        <a:rPr lang="en-US" dirty="0"/>
                        <a:t>Residual Deviance</a:t>
                      </a:r>
                    </a:p>
                  </a:txBody>
                  <a:tcPr/>
                </a:tc>
                <a:extLst>
                  <a:ext uri="{0D108BD9-81ED-4DB2-BD59-A6C34878D82A}">
                    <a16:rowId xmlns:a16="http://schemas.microsoft.com/office/drawing/2014/main" val="320770534"/>
                  </a:ext>
                </a:extLst>
              </a:tr>
              <a:tr h="370840">
                <a:tc>
                  <a:txBody>
                    <a:bodyPr/>
                    <a:lstStyle/>
                    <a:p>
                      <a:r>
                        <a:rPr lang="en-US" dirty="0"/>
                        <a:t>Logistic Regression</a:t>
                      </a:r>
                    </a:p>
                  </a:txBody>
                  <a:tcPr/>
                </a:tc>
                <a:tc>
                  <a:txBody>
                    <a:bodyPr/>
                    <a:lstStyle/>
                    <a:p>
                      <a:r>
                        <a:rPr lang="en-US" dirty="0"/>
                        <a:t>2064149</a:t>
                      </a:r>
                    </a:p>
                  </a:txBody>
                  <a:tcPr/>
                </a:tc>
                <a:tc>
                  <a:txBody>
                    <a:bodyPr/>
                    <a:lstStyle/>
                    <a:p>
                      <a:r>
                        <a:rPr lang="en-US" dirty="0"/>
                        <a:t>2008543</a:t>
                      </a:r>
                    </a:p>
                  </a:txBody>
                  <a:tcPr/>
                </a:tc>
                <a:extLst>
                  <a:ext uri="{0D108BD9-81ED-4DB2-BD59-A6C34878D82A}">
                    <a16:rowId xmlns:a16="http://schemas.microsoft.com/office/drawing/2014/main" val="4150986836"/>
                  </a:ext>
                </a:extLst>
              </a:tr>
            </a:tbl>
          </a:graphicData>
        </a:graphic>
      </p:graphicFrame>
      <p:sp>
        <p:nvSpPr>
          <p:cNvPr id="7" name="TextBox 6">
            <a:extLst>
              <a:ext uri="{FF2B5EF4-FFF2-40B4-BE49-F238E27FC236}">
                <a16:creationId xmlns:a16="http://schemas.microsoft.com/office/drawing/2014/main" id="{0BAA5110-EA6C-C8F9-A009-EA5B1A00B9A4}"/>
              </a:ext>
            </a:extLst>
          </p:cNvPr>
          <p:cNvSpPr txBox="1"/>
          <p:nvPr/>
        </p:nvSpPr>
        <p:spPr>
          <a:xfrm>
            <a:off x="970384" y="3909527"/>
            <a:ext cx="10823510"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With Decision Tree Regression, we achieved an RMSE of 0.85 which is much better than the previous models.</a:t>
            </a:r>
          </a:p>
          <a:p>
            <a:pPr marL="285750" indent="-285750">
              <a:buFont typeface="Wingdings" panose="05000000000000000000" pitchFamily="2" charset="2"/>
              <a:buChar char="§"/>
            </a:pPr>
            <a:r>
              <a:rPr lang="en-US" dirty="0"/>
              <a:t>So, we can use this model with confidence to predict the area a forest fire will cover. </a:t>
            </a:r>
          </a:p>
        </p:txBody>
      </p:sp>
    </p:spTree>
    <p:extLst>
      <p:ext uri="{BB962C8B-B14F-4D97-AF65-F5344CB8AC3E}">
        <p14:creationId xmlns:p14="http://schemas.microsoft.com/office/powerpoint/2010/main" val="3049642775"/>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864</TotalTime>
  <Words>897</Words>
  <Application>Microsoft Office PowerPoint</Application>
  <PresentationFormat>Widescreen</PresentationFormat>
  <Paragraphs>154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Ion</vt:lpstr>
      <vt:lpstr>Wild Fire Prediction</vt:lpstr>
      <vt:lpstr>Introduction: </vt:lpstr>
      <vt:lpstr>PowerPoint Presentation</vt:lpstr>
      <vt:lpstr>Montesinho Park Wild Fire Dataset: </vt:lpstr>
      <vt:lpstr>Solution methodology and evaluation metrics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 Fire Prediction</dc:title>
  <dc:creator>nikhil reddy</dc:creator>
  <cp:lastModifiedBy>Sandeep Banula</cp:lastModifiedBy>
  <cp:revision>5</cp:revision>
  <dcterms:created xsi:type="dcterms:W3CDTF">2022-11-04T18:29:49Z</dcterms:created>
  <dcterms:modified xsi:type="dcterms:W3CDTF">2023-06-20T21:54:59Z</dcterms:modified>
</cp:coreProperties>
</file>