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6"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037" autoAdjust="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06FC8-FFF3-41C1-9B33-01370B41CE2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6552F14A-3587-4120-AC26-4D9247E7A692}">
      <dgm:prSet/>
      <dgm:spPr/>
      <dgm:t>
        <a:bodyPr/>
        <a:lstStyle/>
        <a:p>
          <a:r>
            <a:rPr lang="en-US" b="0" i="0" dirty="0"/>
            <a:t>1. Data Collection and Integration</a:t>
          </a:r>
          <a:endParaRPr lang="en-US" dirty="0"/>
        </a:p>
      </dgm:t>
    </dgm:pt>
    <dgm:pt modelId="{9C745E3B-FCBC-4112-876F-7A25B97B495C}" type="parTrans" cxnId="{27183C3F-CD2A-4063-ACD1-106180AD3C3F}">
      <dgm:prSet/>
      <dgm:spPr/>
      <dgm:t>
        <a:bodyPr/>
        <a:lstStyle/>
        <a:p>
          <a:endParaRPr lang="en-US"/>
        </a:p>
      </dgm:t>
    </dgm:pt>
    <dgm:pt modelId="{B3434DCC-3D10-4C4E-999E-0E4AC927D0E2}" type="sibTrans" cxnId="{27183C3F-CD2A-4063-ACD1-106180AD3C3F}">
      <dgm:prSet/>
      <dgm:spPr/>
      <dgm:t>
        <a:bodyPr/>
        <a:lstStyle/>
        <a:p>
          <a:endParaRPr lang="en-US"/>
        </a:p>
      </dgm:t>
    </dgm:pt>
    <dgm:pt modelId="{70711C8E-CC87-40CD-87DC-C7B8FAEED352}">
      <dgm:prSet/>
      <dgm:spPr/>
      <dgm:t>
        <a:bodyPr/>
        <a:lstStyle/>
        <a:p>
          <a:r>
            <a:rPr lang="en-US" b="0" i="0" dirty="0"/>
            <a:t>2. Data Preprocessing</a:t>
          </a:r>
          <a:endParaRPr lang="en-US" dirty="0"/>
        </a:p>
      </dgm:t>
    </dgm:pt>
    <dgm:pt modelId="{F0BF79F3-8BD3-4AB2-85DB-A68239EB4225}" type="parTrans" cxnId="{B66899E0-82CB-42C2-AE0B-DF44D46959AC}">
      <dgm:prSet/>
      <dgm:spPr/>
      <dgm:t>
        <a:bodyPr/>
        <a:lstStyle/>
        <a:p>
          <a:endParaRPr lang="en-US"/>
        </a:p>
      </dgm:t>
    </dgm:pt>
    <dgm:pt modelId="{F053BEBA-7868-4C3F-BA6B-1A18935E85EB}" type="sibTrans" cxnId="{B66899E0-82CB-42C2-AE0B-DF44D46959AC}">
      <dgm:prSet/>
      <dgm:spPr/>
      <dgm:t>
        <a:bodyPr/>
        <a:lstStyle/>
        <a:p>
          <a:endParaRPr lang="en-US"/>
        </a:p>
      </dgm:t>
    </dgm:pt>
    <dgm:pt modelId="{9EBCB52F-B034-455F-A251-3E113F15DBED}">
      <dgm:prSet/>
      <dgm:spPr/>
      <dgm:t>
        <a:bodyPr/>
        <a:lstStyle/>
        <a:p>
          <a:r>
            <a:rPr lang="en-US" b="0" i="0" dirty="0"/>
            <a:t>3. Graph Construction</a:t>
          </a:r>
          <a:endParaRPr lang="en-US" dirty="0"/>
        </a:p>
      </dgm:t>
    </dgm:pt>
    <dgm:pt modelId="{1145BAD9-47A6-4EB7-A01B-9179917E8AAA}" type="parTrans" cxnId="{DCE4C222-C679-4E50-B70D-445CBC364D04}">
      <dgm:prSet/>
      <dgm:spPr/>
      <dgm:t>
        <a:bodyPr/>
        <a:lstStyle/>
        <a:p>
          <a:endParaRPr lang="en-US"/>
        </a:p>
      </dgm:t>
    </dgm:pt>
    <dgm:pt modelId="{9DB63F54-EDD4-447A-BF0F-411119E26647}" type="sibTrans" cxnId="{DCE4C222-C679-4E50-B70D-445CBC364D04}">
      <dgm:prSet/>
      <dgm:spPr/>
      <dgm:t>
        <a:bodyPr/>
        <a:lstStyle/>
        <a:p>
          <a:endParaRPr lang="en-US"/>
        </a:p>
      </dgm:t>
    </dgm:pt>
    <dgm:pt modelId="{5A57F6C1-F04A-4FDA-8126-07D2B9A80837}">
      <dgm:prSet/>
      <dgm:spPr/>
      <dgm:t>
        <a:bodyPr/>
        <a:lstStyle/>
        <a:p>
          <a:r>
            <a:rPr lang="en-US" b="0" i="0" dirty="0"/>
            <a:t>4. GNN Model Selection and Development</a:t>
          </a:r>
          <a:endParaRPr lang="en-US" dirty="0"/>
        </a:p>
      </dgm:t>
    </dgm:pt>
    <dgm:pt modelId="{CEDFC3CB-71F6-4D89-8F6F-0CC8147D6452}" type="parTrans" cxnId="{1DC6B623-F6F4-4817-9F6C-3B0C41F7CA1B}">
      <dgm:prSet/>
      <dgm:spPr/>
      <dgm:t>
        <a:bodyPr/>
        <a:lstStyle/>
        <a:p>
          <a:endParaRPr lang="en-US"/>
        </a:p>
      </dgm:t>
    </dgm:pt>
    <dgm:pt modelId="{40421098-C28F-42AD-BC47-8DC53EFDCD8C}" type="sibTrans" cxnId="{1DC6B623-F6F4-4817-9F6C-3B0C41F7CA1B}">
      <dgm:prSet/>
      <dgm:spPr/>
      <dgm:t>
        <a:bodyPr/>
        <a:lstStyle/>
        <a:p>
          <a:endParaRPr lang="en-US"/>
        </a:p>
      </dgm:t>
    </dgm:pt>
    <dgm:pt modelId="{8558FB12-8B90-444E-877D-D6C42C75F663}">
      <dgm:prSet/>
      <dgm:spPr/>
      <dgm:t>
        <a:bodyPr/>
        <a:lstStyle/>
        <a:p>
          <a:r>
            <a:rPr lang="en-US" b="0" i="0" dirty="0"/>
            <a:t>5. Training and Validation</a:t>
          </a:r>
          <a:endParaRPr lang="en-US" dirty="0"/>
        </a:p>
      </dgm:t>
    </dgm:pt>
    <dgm:pt modelId="{F824EDAA-7744-471F-A834-EDDC806E3F35}" type="parTrans" cxnId="{F8D3E0B8-0502-4321-8D9A-B20E39B6AD0F}">
      <dgm:prSet/>
      <dgm:spPr/>
      <dgm:t>
        <a:bodyPr/>
        <a:lstStyle/>
        <a:p>
          <a:endParaRPr lang="en-US"/>
        </a:p>
      </dgm:t>
    </dgm:pt>
    <dgm:pt modelId="{3BEB97C0-10B1-4A1A-8D65-26913B4C77D3}" type="sibTrans" cxnId="{F8D3E0B8-0502-4321-8D9A-B20E39B6AD0F}">
      <dgm:prSet/>
      <dgm:spPr/>
      <dgm:t>
        <a:bodyPr/>
        <a:lstStyle/>
        <a:p>
          <a:endParaRPr lang="en-US"/>
        </a:p>
      </dgm:t>
    </dgm:pt>
    <dgm:pt modelId="{7D1941A5-F819-4FD5-9441-49916E0E3A91}">
      <dgm:prSet/>
      <dgm:spPr/>
      <dgm:t>
        <a:bodyPr/>
        <a:lstStyle/>
        <a:p>
          <a:r>
            <a:rPr lang="en-US" b="0" i="0" dirty="0"/>
            <a:t>6. Model Evaluation</a:t>
          </a:r>
          <a:endParaRPr lang="en-US" dirty="0"/>
        </a:p>
      </dgm:t>
    </dgm:pt>
    <dgm:pt modelId="{89A8F061-E59A-41F9-B0D0-6211F6916807}" type="parTrans" cxnId="{B25AE2C8-9747-4808-850E-8A3DE358EF8A}">
      <dgm:prSet/>
      <dgm:spPr/>
      <dgm:t>
        <a:bodyPr/>
        <a:lstStyle/>
        <a:p>
          <a:endParaRPr lang="en-US"/>
        </a:p>
      </dgm:t>
    </dgm:pt>
    <dgm:pt modelId="{17BBCABF-70D0-4739-8504-417BAA1FC791}" type="sibTrans" cxnId="{B25AE2C8-9747-4808-850E-8A3DE358EF8A}">
      <dgm:prSet/>
      <dgm:spPr/>
      <dgm:t>
        <a:bodyPr/>
        <a:lstStyle/>
        <a:p>
          <a:endParaRPr lang="en-US"/>
        </a:p>
      </dgm:t>
    </dgm:pt>
    <dgm:pt modelId="{92C8B62B-F64C-4585-BAFB-E88DA08D11A0}">
      <dgm:prSet/>
      <dgm:spPr/>
      <dgm:t>
        <a:bodyPr/>
        <a:lstStyle/>
        <a:p>
          <a:r>
            <a:rPr lang="en-US" b="0" i="0" dirty="0"/>
            <a:t>7. Deployment and Real-Time Integration</a:t>
          </a:r>
          <a:endParaRPr lang="en-US" dirty="0"/>
        </a:p>
      </dgm:t>
    </dgm:pt>
    <dgm:pt modelId="{6F86F58A-C0B6-4633-AF4C-B07FD7429662}" type="parTrans" cxnId="{635F3936-4D80-4809-9219-44682F7C858C}">
      <dgm:prSet/>
      <dgm:spPr/>
      <dgm:t>
        <a:bodyPr/>
        <a:lstStyle/>
        <a:p>
          <a:endParaRPr lang="en-US"/>
        </a:p>
      </dgm:t>
    </dgm:pt>
    <dgm:pt modelId="{34E92C69-DCF7-485D-9F72-ECBF802286C6}" type="sibTrans" cxnId="{635F3936-4D80-4809-9219-44682F7C858C}">
      <dgm:prSet/>
      <dgm:spPr/>
      <dgm:t>
        <a:bodyPr/>
        <a:lstStyle/>
        <a:p>
          <a:endParaRPr lang="en-US"/>
        </a:p>
      </dgm:t>
    </dgm:pt>
    <dgm:pt modelId="{C0B1E345-6218-4B2A-80AE-73D221B22AE3}" type="pres">
      <dgm:prSet presAssocID="{83906FC8-FFF3-41C1-9B33-01370B41CE2E}" presName="Name0" presStyleCnt="0">
        <dgm:presLayoutVars>
          <dgm:dir/>
          <dgm:resizeHandles val="exact"/>
        </dgm:presLayoutVars>
      </dgm:prSet>
      <dgm:spPr/>
    </dgm:pt>
    <dgm:pt modelId="{27274C4B-E6D1-46D0-9253-A497CD9E8221}" type="pres">
      <dgm:prSet presAssocID="{83906FC8-FFF3-41C1-9B33-01370B41CE2E}" presName="cycle" presStyleCnt="0"/>
      <dgm:spPr/>
    </dgm:pt>
    <dgm:pt modelId="{DF5A7D03-D3A5-4067-AB7D-4175D43BEA36}" type="pres">
      <dgm:prSet presAssocID="{6552F14A-3587-4120-AC26-4D9247E7A692}" presName="nodeFirstNode" presStyleLbl="node1" presStyleIdx="0" presStyleCnt="7">
        <dgm:presLayoutVars>
          <dgm:bulletEnabled val="1"/>
        </dgm:presLayoutVars>
      </dgm:prSet>
      <dgm:spPr/>
    </dgm:pt>
    <dgm:pt modelId="{0F2BD066-99E5-4640-BF0D-B7E1D511907D}" type="pres">
      <dgm:prSet presAssocID="{B3434DCC-3D10-4C4E-999E-0E4AC927D0E2}" presName="sibTransFirstNode" presStyleLbl="bgShp" presStyleIdx="0" presStyleCnt="1"/>
      <dgm:spPr/>
    </dgm:pt>
    <dgm:pt modelId="{C4DB289A-45C3-4C20-B15E-E80BB55A5134}" type="pres">
      <dgm:prSet presAssocID="{70711C8E-CC87-40CD-87DC-C7B8FAEED352}" presName="nodeFollowingNodes" presStyleLbl="node1" presStyleIdx="1" presStyleCnt="7">
        <dgm:presLayoutVars>
          <dgm:bulletEnabled val="1"/>
        </dgm:presLayoutVars>
      </dgm:prSet>
      <dgm:spPr/>
    </dgm:pt>
    <dgm:pt modelId="{238B7315-EA93-4AA5-9A3D-C0A6EF92B403}" type="pres">
      <dgm:prSet presAssocID="{9EBCB52F-B034-455F-A251-3E113F15DBED}" presName="nodeFollowingNodes" presStyleLbl="node1" presStyleIdx="2" presStyleCnt="7">
        <dgm:presLayoutVars>
          <dgm:bulletEnabled val="1"/>
        </dgm:presLayoutVars>
      </dgm:prSet>
      <dgm:spPr/>
    </dgm:pt>
    <dgm:pt modelId="{06B4FBB2-8D81-4659-A0FC-80EC572E9F18}" type="pres">
      <dgm:prSet presAssocID="{5A57F6C1-F04A-4FDA-8126-07D2B9A80837}" presName="nodeFollowingNodes" presStyleLbl="node1" presStyleIdx="3" presStyleCnt="7">
        <dgm:presLayoutVars>
          <dgm:bulletEnabled val="1"/>
        </dgm:presLayoutVars>
      </dgm:prSet>
      <dgm:spPr/>
    </dgm:pt>
    <dgm:pt modelId="{C5F4FCCC-456C-41C1-BF84-AD6577CCAA73}" type="pres">
      <dgm:prSet presAssocID="{8558FB12-8B90-444E-877D-D6C42C75F663}" presName="nodeFollowingNodes" presStyleLbl="node1" presStyleIdx="4" presStyleCnt="7">
        <dgm:presLayoutVars>
          <dgm:bulletEnabled val="1"/>
        </dgm:presLayoutVars>
      </dgm:prSet>
      <dgm:spPr/>
    </dgm:pt>
    <dgm:pt modelId="{DEC41EA0-C5FE-4C68-9663-A3E5A2BFBFC1}" type="pres">
      <dgm:prSet presAssocID="{7D1941A5-F819-4FD5-9441-49916E0E3A91}" presName="nodeFollowingNodes" presStyleLbl="node1" presStyleIdx="5" presStyleCnt="7">
        <dgm:presLayoutVars>
          <dgm:bulletEnabled val="1"/>
        </dgm:presLayoutVars>
      </dgm:prSet>
      <dgm:spPr/>
    </dgm:pt>
    <dgm:pt modelId="{519E4D03-0223-4EB8-A6BA-18DBD1C3C4C9}" type="pres">
      <dgm:prSet presAssocID="{92C8B62B-F64C-4585-BAFB-E88DA08D11A0}" presName="nodeFollowingNodes" presStyleLbl="node1" presStyleIdx="6" presStyleCnt="7">
        <dgm:presLayoutVars>
          <dgm:bulletEnabled val="1"/>
        </dgm:presLayoutVars>
      </dgm:prSet>
      <dgm:spPr/>
    </dgm:pt>
  </dgm:ptLst>
  <dgm:cxnLst>
    <dgm:cxn modelId="{7E74B51E-EFC5-4AA2-B800-8D219471FB50}" type="presOf" srcId="{8558FB12-8B90-444E-877D-D6C42C75F663}" destId="{C5F4FCCC-456C-41C1-BF84-AD6577CCAA73}" srcOrd="0" destOrd="0" presId="urn:microsoft.com/office/officeart/2005/8/layout/cycle3"/>
    <dgm:cxn modelId="{DCE4C222-C679-4E50-B70D-445CBC364D04}" srcId="{83906FC8-FFF3-41C1-9B33-01370B41CE2E}" destId="{9EBCB52F-B034-455F-A251-3E113F15DBED}" srcOrd="2" destOrd="0" parTransId="{1145BAD9-47A6-4EB7-A01B-9179917E8AAA}" sibTransId="{9DB63F54-EDD4-447A-BF0F-411119E26647}"/>
    <dgm:cxn modelId="{1DC6B623-F6F4-4817-9F6C-3B0C41F7CA1B}" srcId="{83906FC8-FFF3-41C1-9B33-01370B41CE2E}" destId="{5A57F6C1-F04A-4FDA-8126-07D2B9A80837}" srcOrd="3" destOrd="0" parTransId="{CEDFC3CB-71F6-4D89-8F6F-0CC8147D6452}" sibTransId="{40421098-C28F-42AD-BC47-8DC53EFDCD8C}"/>
    <dgm:cxn modelId="{5233E129-FAC1-4063-A68D-C8452E1AD72F}" type="presOf" srcId="{7D1941A5-F819-4FD5-9441-49916E0E3A91}" destId="{DEC41EA0-C5FE-4C68-9663-A3E5A2BFBFC1}" srcOrd="0" destOrd="0" presId="urn:microsoft.com/office/officeart/2005/8/layout/cycle3"/>
    <dgm:cxn modelId="{936AEA30-8363-402A-A24A-EF2547520093}" type="presOf" srcId="{B3434DCC-3D10-4C4E-999E-0E4AC927D0E2}" destId="{0F2BD066-99E5-4640-BF0D-B7E1D511907D}" srcOrd="0" destOrd="0" presId="urn:microsoft.com/office/officeart/2005/8/layout/cycle3"/>
    <dgm:cxn modelId="{635F3936-4D80-4809-9219-44682F7C858C}" srcId="{83906FC8-FFF3-41C1-9B33-01370B41CE2E}" destId="{92C8B62B-F64C-4585-BAFB-E88DA08D11A0}" srcOrd="6" destOrd="0" parTransId="{6F86F58A-C0B6-4633-AF4C-B07FD7429662}" sibTransId="{34E92C69-DCF7-485D-9F72-ECBF802286C6}"/>
    <dgm:cxn modelId="{27183C3F-CD2A-4063-ACD1-106180AD3C3F}" srcId="{83906FC8-FFF3-41C1-9B33-01370B41CE2E}" destId="{6552F14A-3587-4120-AC26-4D9247E7A692}" srcOrd="0" destOrd="0" parTransId="{9C745E3B-FCBC-4112-876F-7A25B97B495C}" sibTransId="{B3434DCC-3D10-4C4E-999E-0E4AC927D0E2}"/>
    <dgm:cxn modelId="{6C14288B-7A42-4D96-919D-3E202F58D71C}" type="presOf" srcId="{70711C8E-CC87-40CD-87DC-C7B8FAEED352}" destId="{C4DB289A-45C3-4C20-B15E-E80BB55A5134}" srcOrd="0" destOrd="0" presId="urn:microsoft.com/office/officeart/2005/8/layout/cycle3"/>
    <dgm:cxn modelId="{6252529F-C8FE-4CE7-AC73-AF917915407F}" type="presOf" srcId="{6552F14A-3587-4120-AC26-4D9247E7A692}" destId="{DF5A7D03-D3A5-4067-AB7D-4175D43BEA36}" srcOrd="0" destOrd="0" presId="urn:microsoft.com/office/officeart/2005/8/layout/cycle3"/>
    <dgm:cxn modelId="{5F5375A2-C456-4FD4-8430-8EB6AF395C63}" type="presOf" srcId="{92C8B62B-F64C-4585-BAFB-E88DA08D11A0}" destId="{519E4D03-0223-4EB8-A6BA-18DBD1C3C4C9}" srcOrd="0" destOrd="0" presId="urn:microsoft.com/office/officeart/2005/8/layout/cycle3"/>
    <dgm:cxn modelId="{F8D3E0B8-0502-4321-8D9A-B20E39B6AD0F}" srcId="{83906FC8-FFF3-41C1-9B33-01370B41CE2E}" destId="{8558FB12-8B90-444E-877D-D6C42C75F663}" srcOrd="4" destOrd="0" parTransId="{F824EDAA-7744-471F-A834-EDDC806E3F35}" sibTransId="{3BEB97C0-10B1-4A1A-8D65-26913B4C77D3}"/>
    <dgm:cxn modelId="{B25AE2C8-9747-4808-850E-8A3DE358EF8A}" srcId="{83906FC8-FFF3-41C1-9B33-01370B41CE2E}" destId="{7D1941A5-F819-4FD5-9441-49916E0E3A91}" srcOrd="5" destOrd="0" parTransId="{89A8F061-E59A-41F9-B0D0-6211F6916807}" sibTransId="{17BBCABF-70D0-4739-8504-417BAA1FC791}"/>
    <dgm:cxn modelId="{C12647CF-47C2-4A46-95AF-10361B75059E}" type="presOf" srcId="{5A57F6C1-F04A-4FDA-8126-07D2B9A80837}" destId="{06B4FBB2-8D81-4659-A0FC-80EC572E9F18}" srcOrd="0" destOrd="0" presId="urn:microsoft.com/office/officeart/2005/8/layout/cycle3"/>
    <dgm:cxn modelId="{BB51B5D6-48C0-4CD1-B669-6E173B4199CD}" type="presOf" srcId="{83906FC8-FFF3-41C1-9B33-01370B41CE2E}" destId="{C0B1E345-6218-4B2A-80AE-73D221B22AE3}" srcOrd="0" destOrd="0" presId="urn:microsoft.com/office/officeart/2005/8/layout/cycle3"/>
    <dgm:cxn modelId="{3C6560D8-78CB-4DBF-B5D4-345E34FFF0D9}" type="presOf" srcId="{9EBCB52F-B034-455F-A251-3E113F15DBED}" destId="{238B7315-EA93-4AA5-9A3D-C0A6EF92B403}" srcOrd="0" destOrd="0" presId="urn:microsoft.com/office/officeart/2005/8/layout/cycle3"/>
    <dgm:cxn modelId="{B66899E0-82CB-42C2-AE0B-DF44D46959AC}" srcId="{83906FC8-FFF3-41C1-9B33-01370B41CE2E}" destId="{70711C8E-CC87-40CD-87DC-C7B8FAEED352}" srcOrd="1" destOrd="0" parTransId="{F0BF79F3-8BD3-4AB2-85DB-A68239EB4225}" sibTransId="{F053BEBA-7868-4C3F-BA6B-1A18935E85EB}"/>
    <dgm:cxn modelId="{9C3C1DB5-AE61-415D-9999-88B5CFB0D1EB}" type="presParOf" srcId="{C0B1E345-6218-4B2A-80AE-73D221B22AE3}" destId="{27274C4B-E6D1-46D0-9253-A497CD9E8221}" srcOrd="0" destOrd="0" presId="urn:microsoft.com/office/officeart/2005/8/layout/cycle3"/>
    <dgm:cxn modelId="{1DB03FBA-8A0B-4434-A364-C66AA17D1051}" type="presParOf" srcId="{27274C4B-E6D1-46D0-9253-A497CD9E8221}" destId="{DF5A7D03-D3A5-4067-AB7D-4175D43BEA36}" srcOrd="0" destOrd="0" presId="urn:microsoft.com/office/officeart/2005/8/layout/cycle3"/>
    <dgm:cxn modelId="{9EFFD3D6-29AC-4F9A-BB49-2A17C446B382}" type="presParOf" srcId="{27274C4B-E6D1-46D0-9253-A497CD9E8221}" destId="{0F2BD066-99E5-4640-BF0D-B7E1D511907D}" srcOrd="1" destOrd="0" presId="urn:microsoft.com/office/officeart/2005/8/layout/cycle3"/>
    <dgm:cxn modelId="{9BE2742E-B558-4EF8-9A6F-77D40F93DEAC}" type="presParOf" srcId="{27274C4B-E6D1-46D0-9253-A497CD9E8221}" destId="{C4DB289A-45C3-4C20-B15E-E80BB55A5134}" srcOrd="2" destOrd="0" presId="urn:microsoft.com/office/officeart/2005/8/layout/cycle3"/>
    <dgm:cxn modelId="{5CCED0B9-42F4-4821-B4BA-5DDF2D529527}" type="presParOf" srcId="{27274C4B-E6D1-46D0-9253-A497CD9E8221}" destId="{238B7315-EA93-4AA5-9A3D-C0A6EF92B403}" srcOrd="3" destOrd="0" presId="urn:microsoft.com/office/officeart/2005/8/layout/cycle3"/>
    <dgm:cxn modelId="{5115982A-3680-494A-AF56-C4D99D20B5F4}" type="presParOf" srcId="{27274C4B-E6D1-46D0-9253-A497CD9E8221}" destId="{06B4FBB2-8D81-4659-A0FC-80EC572E9F18}" srcOrd="4" destOrd="0" presId="urn:microsoft.com/office/officeart/2005/8/layout/cycle3"/>
    <dgm:cxn modelId="{147F9072-D140-4E04-8C78-39505ABB389C}" type="presParOf" srcId="{27274C4B-E6D1-46D0-9253-A497CD9E8221}" destId="{C5F4FCCC-456C-41C1-BF84-AD6577CCAA73}" srcOrd="5" destOrd="0" presId="urn:microsoft.com/office/officeart/2005/8/layout/cycle3"/>
    <dgm:cxn modelId="{E1E18C78-6343-4F8F-B215-F9A3112F2B5B}" type="presParOf" srcId="{27274C4B-E6D1-46D0-9253-A497CD9E8221}" destId="{DEC41EA0-C5FE-4C68-9663-A3E5A2BFBFC1}" srcOrd="6" destOrd="0" presId="urn:microsoft.com/office/officeart/2005/8/layout/cycle3"/>
    <dgm:cxn modelId="{96D594C8-E97F-4E7F-9D3D-A9114DA3FBE6}" type="presParOf" srcId="{27274C4B-E6D1-46D0-9253-A497CD9E8221}" destId="{519E4D03-0223-4EB8-A6BA-18DBD1C3C4C9}"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BD066-99E5-4640-BF0D-B7E1D511907D}">
      <dsp:nvSpPr>
        <dsp:cNvPr id="0" name=""/>
        <dsp:cNvSpPr/>
      </dsp:nvSpPr>
      <dsp:spPr>
        <a:xfrm>
          <a:off x="342556" y="-24560"/>
          <a:ext cx="4929873" cy="4929873"/>
        </a:xfrm>
        <a:prstGeom prst="circularArrow">
          <a:avLst>
            <a:gd name="adj1" fmla="val 5544"/>
            <a:gd name="adj2" fmla="val 330680"/>
            <a:gd name="adj3" fmla="val 14537915"/>
            <a:gd name="adj4" fmla="val 1693758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A7D03-D3A5-4067-AB7D-4175D43BEA36}">
      <dsp:nvSpPr>
        <dsp:cNvPr id="0" name=""/>
        <dsp:cNvSpPr/>
      </dsp:nvSpPr>
      <dsp:spPr>
        <a:xfrm>
          <a:off x="2052157" y="10943"/>
          <a:ext cx="1510672" cy="75533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1. Data Collection and Integration</a:t>
          </a:r>
          <a:endParaRPr lang="en-US" sz="1400" kern="1200" dirty="0"/>
        </a:p>
      </dsp:txBody>
      <dsp:txXfrm>
        <a:off x="2089029" y="47815"/>
        <a:ext cx="1436928" cy="681592"/>
      </dsp:txXfrm>
    </dsp:sp>
    <dsp:sp modelId="{C4DB289A-45C3-4C20-B15E-E80BB55A5134}">
      <dsp:nvSpPr>
        <dsp:cNvPr id="0" name=""/>
        <dsp:cNvSpPr/>
      </dsp:nvSpPr>
      <dsp:spPr>
        <a:xfrm>
          <a:off x="3695794" y="802477"/>
          <a:ext cx="1510672" cy="75533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2. Data Preprocessing</a:t>
          </a:r>
          <a:endParaRPr lang="en-US" sz="1400" kern="1200" dirty="0"/>
        </a:p>
      </dsp:txBody>
      <dsp:txXfrm>
        <a:off x="3732666" y="839349"/>
        <a:ext cx="1436928" cy="681592"/>
      </dsp:txXfrm>
    </dsp:sp>
    <dsp:sp modelId="{238B7315-EA93-4AA5-9A3D-C0A6EF92B403}">
      <dsp:nvSpPr>
        <dsp:cNvPr id="0" name=""/>
        <dsp:cNvSpPr/>
      </dsp:nvSpPr>
      <dsp:spPr>
        <a:xfrm>
          <a:off x="4101739" y="2581038"/>
          <a:ext cx="1510672" cy="755336"/>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3. Graph Construction</a:t>
          </a:r>
          <a:endParaRPr lang="en-US" sz="1400" kern="1200" dirty="0"/>
        </a:p>
      </dsp:txBody>
      <dsp:txXfrm>
        <a:off x="4138611" y="2617910"/>
        <a:ext cx="1436928" cy="681592"/>
      </dsp:txXfrm>
    </dsp:sp>
    <dsp:sp modelId="{06B4FBB2-8D81-4659-A0FC-80EC572E9F18}">
      <dsp:nvSpPr>
        <dsp:cNvPr id="0" name=""/>
        <dsp:cNvSpPr/>
      </dsp:nvSpPr>
      <dsp:spPr>
        <a:xfrm>
          <a:off x="2964307" y="4007333"/>
          <a:ext cx="1510672" cy="75533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4. GNN Model Selection and Development</a:t>
          </a:r>
          <a:endParaRPr lang="en-US" sz="1400" kern="1200" dirty="0"/>
        </a:p>
      </dsp:txBody>
      <dsp:txXfrm>
        <a:off x="3001179" y="4044205"/>
        <a:ext cx="1436928" cy="681592"/>
      </dsp:txXfrm>
    </dsp:sp>
    <dsp:sp modelId="{C5F4FCCC-456C-41C1-BF84-AD6577CCAA73}">
      <dsp:nvSpPr>
        <dsp:cNvPr id="0" name=""/>
        <dsp:cNvSpPr/>
      </dsp:nvSpPr>
      <dsp:spPr>
        <a:xfrm>
          <a:off x="1140007" y="4007333"/>
          <a:ext cx="1510672" cy="755336"/>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5. Training and Validation</a:t>
          </a:r>
          <a:endParaRPr lang="en-US" sz="1400" kern="1200" dirty="0"/>
        </a:p>
      </dsp:txBody>
      <dsp:txXfrm>
        <a:off x="1176879" y="4044205"/>
        <a:ext cx="1436928" cy="681592"/>
      </dsp:txXfrm>
    </dsp:sp>
    <dsp:sp modelId="{DEC41EA0-C5FE-4C68-9663-A3E5A2BFBFC1}">
      <dsp:nvSpPr>
        <dsp:cNvPr id="0" name=""/>
        <dsp:cNvSpPr/>
      </dsp:nvSpPr>
      <dsp:spPr>
        <a:xfrm>
          <a:off x="2574" y="2581038"/>
          <a:ext cx="1510672" cy="75533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6. Model Evaluation</a:t>
          </a:r>
          <a:endParaRPr lang="en-US" sz="1400" kern="1200" dirty="0"/>
        </a:p>
      </dsp:txBody>
      <dsp:txXfrm>
        <a:off x="39446" y="2617910"/>
        <a:ext cx="1436928" cy="681592"/>
      </dsp:txXfrm>
    </dsp:sp>
    <dsp:sp modelId="{519E4D03-0223-4EB8-A6BA-18DBD1C3C4C9}">
      <dsp:nvSpPr>
        <dsp:cNvPr id="0" name=""/>
        <dsp:cNvSpPr/>
      </dsp:nvSpPr>
      <dsp:spPr>
        <a:xfrm>
          <a:off x="408519" y="802477"/>
          <a:ext cx="1510672" cy="75533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7. Deployment and Real-Time Integration</a:t>
          </a:r>
          <a:endParaRPr lang="en-US" sz="1400" kern="1200" dirty="0"/>
        </a:p>
      </dsp:txBody>
      <dsp:txXfrm>
        <a:off x="445391" y="839349"/>
        <a:ext cx="1436928" cy="68159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A06EE-6EC0-4A53-A001-7475DF10FDF6}" type="datetimeFigureOut">
              <a:rPr lang="en-IN" smtClean="0"/>
              <a:t>26-02-2024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7CB9A-19A8-46DB-92EE-9DA164BD55A6}" type="slidenum">
              <a:rPr lang="en-IN" smtClean="0"/>
              <a:t>‹#›</a:t>
            </a:fld>
            <a:endParaRPr lang="en-IN"/>
          </a:p>
        </p:txBody>
      </p:sp>
    </p:spTree>
    <p:extLst>
      <p:ext uri="{BB962C8B-B14F-4D97-AF65-F5344CB8AC3E}">
        <p14:creationId xmlns:p14="http://schemas.microsoft.com/office/powerpoint/2010/main" val="328277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The process begins with the creation of a hexagonal grid on a map with the H3 library, which allows for efficient geospatial analysis by dividing the map into hexagonal cells. This spatial division is crucial for pinpointing the locations of accidents and associating them with particular areas on the map.</a:t>
            </a:r>
          </a:p>
          <a:p>
            <a:pPr algn="l"/>
            <a:endParaRPr lang="en-US" b="0" i="0" dirty="0">
              <a:solidFill>
                <a:srgbClr val="0D0D0D"/>
              </a:solidFill>
              <a:effectLst/>
              <a:latin typeface="Söhne"/>
            </a:endParaRPr>
          </a:p>
          <a:p>
            <a:pPr algn="l"/>
            <a:r>
              <a:rPr lang="en-US" b="0" i="0" dirty="0">
                <a:solidFill>
                  <a:srgbClr val="0D0D0D"/>
                </a:solidFill>
                <a:effectLst/>
                <a:latin typeface="Söhne"/>
              </a:rPr>
              <a:t>Next, the pipeline involves collecting data from a database that logs information with a 6-hourly timestamp. This data includes start and end times for each period, allowing the model to understand the temporal context of accidents. The data is sourced from the US Accident dataset, which includes not just temporal and locational data, but also important contextual information such as meteorological and traffic data. This comprehensive dataset provides the model with a rich set of features that can influence the occurrence of accidents.</a:t>
            </a:r>
          </a:p>
          <a:p>
            <a:pPr algn="l"/>
            <a:endParaRPr lang="en-US" b="0" i="0" dirty="0">
              <a:solidFill>
                <a:srgbClr val="0D0D0D"/>
              </a:solidFill>
              <a:effectLst/>
              <a:latin typeface="Söhne"/>
            </a:endParaRPr>
          </a:p>
          <a:p>
            <a:pPr algn="l"/>
            <a:r>
              <a:rPr lang="en-US" b="0" i="0" dirty="0">
                <a:solidFill>
                  <a:srgbClr val="0D0D0D"/>
                </a:solidFill>
                <a:effectLst/>
                <a:latin typeface="Söhne"/>
              </a:rPr>
              <a:t>The raw data is then processed to generate latent vectors using Large Language Models (LLMs) like Llama. LLMs are adept at extracting meaningful patterns and representations from large datasets, which can then be used to inform the predictive model. These latent vectors serve as condensed representations of the data's features, capturing the essential information needed for the next stage of prediction.</a:t>
            </a:r>
          </a:p>
          <a:p>
            <a:pPr algn="l"/>
            <a:endParaRPr lang="en-US" b="0" i="0" dirty="0">
              <a:solidFill>
                <a:srgbClr val="0D0D0D"/>
              </a:solidFill>
              <a:effectLst/>
              <a:latin typeface="Söhne"/>
            </a:endParaRPr>
          </a:p>
          <a:p>
            <a:pPr algn="l"/>
            <a:r>
              <a:rPr lang="en-US" b="0" i="0" dirty="0">
                <a:solidFill>
                  <a:srgbClr val="0D0D0D"/>
                </a:solidFill>
                <a:effectLst/>
                <a:latin typeface="Söhne"/>
              </a:rPr>
              <a:t>The processed data, now in the form of latent vectors, is fed into a Graph Neural Network (GNN). GNNs are particularly suited for this task as they excel at working with data that has a graph structure, such as the connections between different locations on a map. The GNN considers the features of each node (in this case, hexagonal cells on the grid) and the edges (connections between cells) to learn the complex relationships between different factors that lead to accidents.</a:t>
            </a:r>
          </a:p>
          <a:p>
            <a:pPr algn="l"/>
            <a:r>
              <a:rPr lang="en-US" b="0" i="0" dirty="0">
                <a:solidFill>
                  <a:srgbClr val="0D0D0D"/>
                </a:solidFill>
                <a:effectLst/>
                <a:latin typeface="Söhne"/>
              </a:rPr>
              <a:t>Finally, the output of the GNN is a predicted label for accidents, indicating the likelihood of an accident occurring in each cell of the hexagonal grid. This prediction can be used by various stakeholders, such as city planners and traffic management authorities, to implement preventive measures, optimize traffic flow, and enhance road safety.</a:t>
            </a:r>
          </a:p>
          <a:p>
            <a:pPr algn="l"/>
            <a:endParaRPr lang="en-US" b="0" i="0" dirty="0">
              <a:solidFill>
                <a:srgbClr val="0D0D0D"/>
              </a:solidFill>
              <a:effectLst/>
              <a:latin typeface="Söhne"/>
            </a:endParaRPr>
          </a:p>
          <a:p>
            <a:pPr algn="l"/>
            <a:r>
              <a:rPr lang="en-US" b="0" i="0" dirty="0">
                <a:solidFill>
                  <a:srgbClr val="0D0D0D"/>
                </a:solidFill>
                <a:effectLst/>
                <a:latin typeface="Söhne"/>
              </a:rPr>
              <a:t>Overall, this design diagram illustrates a sophisticated approach to accident prediction that leverages the spatial-temporal nature of accident data, advanced machine learning techniques, and the powerful capabilities of GNNs to produce actionable insights.</a:t>
            </a:r>
          </a:p>
          <a:p>
            <a:endParaRPr lang="en-IN" dirty="0"/>
          </a:p>
        </p:txBody>
      </p:sp>
      <p:sp>
        <p:nvSpPr>
          <p:cNvPr id="4" name="Slide Number Placeholder 3"/>
          <p:cNvSpPr>
            <a:spLocks noGrp="1"/>
          </p:cNvSpPr>
          <p:nvPr>
            <p:ph type="sldNum" sz="quarter" idx="5"/>
          </p:nvPr>
        </p:nvSpPr>
        <p:spPr/>
        <p:txBody>
          <a:bodyPr/>
          <a:lstStyle/>
          <a:p>
            <a:fld id="{8F37CB9A-19A8-46DB-92EE-9DA164BD55A6}" type="slidenum">
              <a:rPr lang="en-IN" smtClean="0"/>
              <a:t>6</a:t>
            </a:fld>
            <a:endParaRPr lang="en-IN"/>
          </a:p>
        </p:txBody>
      </p:sp>
    </p:spTree>
    <p:extLst>
      <p:ext uri="{BB962C8B-B14F-4D97-AF65-F5344CB8AC3E}">
        <p14:creationId xmlns:p14="http://schemas.microsoft.com/office/powerpoint/2010/main" val="232814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6735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B1A90-1B8E-4B29-825D-1270B0AF34C0}"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415095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06803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562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53426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FB1A90-1B8E-4B29-825D-1270B0AF34C0}" type="datetimeFigureOut">
              <a:rPr lang="en-IN" smtClean="0"/>
              <a:t>26-02-2024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239213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FB1A90-1B8E-4B29-825D-1270B0AF34C0}" type="datetimeFigureOut">
              <a:rPr lang="en-IN" smtClean="0"/>
              <a:t>26-02-2024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1396191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829534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75000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9523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9305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FB1A90-1B8E-4B29-825D-1270B0AF34C0}"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167119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B1A90-1B8E-4B29-825D-1270B0AF34C0}"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25525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53569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8658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FB1A90-1B8E-4B29-825D-1270B0AF34C0}" type="datetimeFigureOut">
              <a:rPr lang="en-IN" smtClean="0"/>
              <a:t>26-02-2024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63728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B1A90-1B8E-4B29-825D-1270B0AF34C0}"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29894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FB1A90-1B8E-4B29-825D-1270B0AF34C0}" type="datetimeFigureOut">
              <a:rPr lang="en-IN" smtClean="0"/>
              <a:t>26-02-2024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2FE981-3235-4F75-B945-FE109015E256}" type="slidenum">
              <a:rPr lang="en-IN" smtClean="0"/>
              <a:t>‹#›</a:t>
            </a:fld>
            <a:endParaRPr lang="en-IN"/>
          </a:p>
        </p:txBody>
      </p:sp>
    </p:spTree>
    <p:extLst>
      <p:ext uri="{BB962C8B-B14F-4D97-AF65-F5344CB8AC3E}">
        <p14:creationId xmlns:p14="http://schemas.microsoft.com/office/powerpoint/2010/main" val="2666414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s://arxiv.org/pdf/2209.06813.pdf" TargetMode="External"/><Relationship Id="rId4" Type="http://schemas.openxmlformats.org/officeDocument/2006/relationships/hyperlink" Target="https://dl.acm.org/doi/pdf/10.1145/3615900.3628769"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3d model of a city&#10;&#10;Description automatically generated">
            <a:extLst>
              <a:ext uri="{FF2B5EF4-FFF2-40B4-BE49-F238E27FC236}">
                <a16:creationId xmlns:a16="http://schemas.microsoft.com/office/drawing/2014/main" id="{1010095A-A296-5B89-C649-C43A5E6BA9BA}"/>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6813" b="16937"/>
          <a:stretch/>
        </p:blipFill>
        <p:spPr>
          <a:xfrm>
            <a:off x="20" y="1"/>
            <a:ext cx="12191980" cy="6858000"/>
          </a:xfrm>
          <a:prstGeom prst="rect">
            <a:avLst/>
          </a:prstGeom>
        </p:spPr>
      </p:pic>
      <p:sp>
        <p:nvSpPr>
          <p:cNvPr id="2" name="Title 1">
            <a:extLst>
              <a:ext uri="{FF2B5EF4-FFF2-40B4-BE49-F238E27FC236}">
                <a16:creationId xmlns:a16="http://schemas.microsoft.com/office/drawing/2014/main" id="{C29DCEE7-E8E6-CEFB-095D-17A1C3F4B4F8}"/>
              </a:ext>
            </a:extLst>
          </p:cNvPr>
          <p:cNvSpPr>
            <a:spLocks noGrp="1"/>
          </p:cNvSpPr>
          <p:nvPr>
            <p:ph type="ctrTitle"/>
          </p:nvPr>
        </p:nvSpPr>
        <p:spPr>
          <a:xfrm>
            <a:off x="841248" y="426720"/>
            <a:ext cx="10506456" cy="1919141"/>
          </a:xfrm>
        </p:spPr>
        <p:txBody>
          <a:bodyPr vert="horz" lIns="91440" tIns="45720" rIns="91440" bIns="45720" rtlCol="0" anchor="b">
            <a:normAutofit fontScale="90000"/>
          </a:bodyPr>
          <a:lstStyle/>
          <a:p>
            <a:pPr algn="l"/>
            <a:r>
              <a:rPr lang="en-US" sz="4200" b="1" i="0" dirty="0">
                <a:solidFill>
                  <a:srgbClr val="FFFFFF"/>
                </a:solidFill>
                <a:effectLst/>
              </a:rPr>
              <a:t>An Integrated Data Cyber Infrastructure (CI) to Accelerate Convergent Research in Domain and Computer Science.</a:t>
            </a:r>
            <a:endParaRPr lang="en-US" sz="4200" b="1" dirty="0">
              <a:solidFill>
                <a:srgbClr val="FFFFFF"/>
              </a:solidFill>
            </a:endParaRPr>
          </a:p>
        </p:txBody>
      </p:sp>
      <p:sp>
        <p:nvSpPr>
          <p:cNvPr id="3" name="Subtitle 2">
            <a:extLst>
              <a:ext uri="{FF2B5EF4-FFF2-40B4-BE49-F238E27FC236}">
                <a16:creationId xmlns:a16="http://schemas.microsoft.com/office/drawing/2014/main" id="{34808EFB-F318-17B5-CFF8-B639F9818A5C}"/>
              </a:ext>
            </a:extLst>
          </p:cNvPr>
          <p:cNvSpPr>
            <a:spLocks noGrp="1"/>
          </p:cNvSpPr>
          <p:nvPr>
            <p:ph type="subTitle" idx="1"/>
          </p:nvPr>
        </p:nvSpPr>
        <p:spPr>
          <a:xfrm>
            <a:off x="841248" y="3337269"/>
            <a:ext cx="10509504" cy="2905686"/>
          </a:xfrm>
        </p:spPr>
        <p:txBody>
          <a:bodyPr vert="horz" lIns="91440" tIns="45720" rIns="91440" bIns="45720" rtlCol="0">
            <a:normAutofit/>
          </a:bodyPr>
          <a:lstStyle/>
          <a:p>
            <a:pPr indent="-228600" algn="l">
              <a:buFont typeface="Arial" panose="020B0604020202020204" pitchFamily="34" charset="0"/>
              <a:buChar char="•"/>
            </a:pPr>
            <a:r>
              <a:rPr lang="en-US" sz="2400" dirty="0">
                <a:solidFill>
                  <a:srgbClr val="FFFFFF"/>
                </a:solidFill>
              </a:rPr>
              <a:t>Banu Priya Raya Krishnamoorthy</a:t>
            </a:r>
          </a:p>
          <a:p>
            <a:pPr indent="-228600" algn="l">
              <a:buFont typeface="Arial" panose="020B0604020202020204" pitchFamily="34" charset="0"/>
              <a:buChar char="•"/>
            </a:pPr>
            <a:r>
              <a:rPr lang="en-US" sz="2400" dirty="0">
                <a:solidFill>
                  <a:srgbClr val="FFFFFF"/>
                </a:solidFill>
              </a:rPr>
              <a:t>Henry Saltzman</a:t>
            </a:r>
          </a:p>
          <a:p>
            <a:pPr indent="-228600" algn="l">
              <a:buFont typeface="Arial" panose="020B0604020202020204" pitchFamily="34" charset="0"/>
              <a:buChar char="•"/>
            </a:pPr>
            <a:r>
              <a:rPr lang="en-US" sz="2400" dirty="0" err="1">
                <a:solidFill>
                  <a:srgbClr val="FFFFFF"/>
                </a:solidFill>
              </a:rPr>
              <a:t>Madhumitha</a:t>
            </a:r>
            <a:r>
              <a:rPr lang="en-US" sz="2400" dirty="0">
                <a:solidFill>
                  <a:srgbClr val="FFFFFF"/>
                </a:solidFill>
              </a:rPr>
              <a:t> </a:t>
            </a:r>
            <a:r>
              <a:rPr lang="en-US" sz="2400" dirty="0" err="1">
                <a:solidFill>
                  <a:srgbClr val="FFFFFF"/>
                </a:solidFill>
              </a:rPr>
              <a:t>Sekamuri</a:t>
            </a:r>
            <a:endParaRPr lang="en-US" sz="2400" dirty="0">
              <a:solidFill>
                <a:srgbClr val="FFFFFF"/>
              </a:solidFill>
            </a:endParaRPr>
          </a:p>
          <a:p>
            <a:pPr indent="-228600" algn="l">
              <a:buFont typeface="Arial" panose="020B0604020202020204" pitchFamily="34" charset="0"/>
              <a:buChar char="•"/>
            </a:pPr>
            <a:r>
              <a:rPr lang="en-US" sz="2400" dirty="0" err="1">
                <a:solidFill>
                  <a:srgbClr val="FFFFFF"/>
                </a:solidFill>
              </a:rPr>
              <a:t>Ruoke</a:t>
            </a:r>
            <a:r>
              <a:rPr lang="en-US" sz="2400" dirty="0">
                <a:solidFill>
                  <a:srgbClr val="FFFFFF"/>
                </a:solidFill>
              </a:rPr>
              <a:t> Zhang</a:t>
            </a:r>
          </a:p>
        </p:txBody>
      </p:sp>
    </p:spTree>
    <p:extLst>
      <p:ext uri="{BB962C8B-B14F-4D97-AF65-F5344CB8AC3E}">
        <p14:creationId xmlns:p14="http://schemas.microsoft.com/office/powerpoint/2010/main" val="334936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8F27-5046-8418-2370-7C6BB4B4FD6E}"/>
              </a:ext>
            </a:extLst>
          </p:cNvPr>
          <p:cNvSpPr>
            <a:spLocks noGrp="1"/>
          </p:cNvSpPr>
          <p:nvPr>
            <p:ph type="title"/>
          </p:nvPr>
        </p:nvSpPr>
        <p:spPr/>
        <p:txBody>
          <a:bodyPr/>
          <a:lstStyle/>
          <a:p>
            <a:r>
              <a:rPr lang="en-IN" b="1" dirty="0"/>
              <a:t>Risks for Elaboration Stage</a:t>
            </a:r>
          </a:p>
        </p:txBody>
      </p:sp>
      <p:sp>
        <p:nvSpPr>
          <p:cNvPr id="3" name="Content Placeholder 2">
            <a:extLst>
              <a:ext uri="{FF2B5EF4-FFF2-40B4-BE49-F238E27FC236}">
                <a16:creationId xmlns:a16="http://schemas.microsoft.com/office/drawing/2014/main" id="{77D9C6AC-22E7-068E-963F-583B9AE27747}"/>
              </a:ext>
            </a:extLst>
          </p:cNvPr>
          <p:cNvSpPr>
            <a:spLocks noGrp="1"/>
          </p:cNvSpPr>
          <p:nvPr>
            <p:ph idx="1"/>
          </p:nvPr>
        </p:nvSpPr>
        <p:spPr>
          <a:xfrm>
            <a:off x="771209" y="1270000"/>
            <a:ext cx="10774680" cy="4846320"/>
          </a:xfrm>
        </p:spPr>
        <p:txBody>
          <a:bodyPr>
            <a:normAutofit fontScale="25000" lnSpcReduction="20000"/>
          </a:bodyPr>
          <a:lstStyle/>
          <a:p>
            <a:pPr algn="l">
              <a:lnSpc>
                <a:spcPct val="120000"/>
              </a:lnSpc>
              <a:buFont typeface="+mj-lt"/>
              <a:buAutoNum type="arabicPeriod"/>
            </a:pPr>
            <a:r>
              <a:rPr lang="en-US" sz="8000" b="1" i="0" dirty="0">
                <a:effectLst/>
                <a:latin typeface="Söhne"/>
              </a:rPr>
              <a:t>Insufficient Theoretical Understanding - </a:t>
            </a:r>
            <a:r>
              <a:rPr lang="en-US" sz="8000" b="0" i="0" dirty="0">
                <a:effectLst/>
                <a:latin typeface="Söhne"/>
              </a:rPr>
              <a:t>Limited grasp of ML and GNN concepts may lead to foundational knowledge gaps.</a:t>
            </a:r>
          </a:p>
          <a:p>
            <a:pPr algn="l">
              <a:lnSpc>
                <a:spcPct val="120000"/>
              </a:lnSpc>
              <a:buFont typeface="+mj-lt"/>
              <a:buAutoNum type="arabicPeriod"/>
            </a:pPr>
            <a:r>
              <a:rPr lang="en-US" sz="8000" b="1" i="0" dirty="0">
                <a:effectLst/>
                <a:latin typeface="Söhne"/>
              </a:rPr>
              <a:t>Data Handling Challenge - </a:t>
            </a:r>
            <a:r>
              <a:rPr lang="en-US" sz="8000" b="0" i="0" dirty="0">
                <a:effectLst/>
                <a:latin typeface="Söhne"/>
              </a:rPr>
              <a:t>Inexperience in preprocessing, feature selection, and managing large datasets.</a:t>
            </a:r>
          </a:p>
          <a:p>
            <a:pPr algn="l">
              <a:lnSpc>
                <a:spcPct val="120000"/>
              </a:lnSpc>
              <a:buFont typeface="+mj-lt"/>
              <a:buAutoNum type="arabicPeriod"/>
            </a:pPr>
            <a:r>
              <a:rPr lang="en-US" sz="8000" b="1" i="0" dirty="0">
                <a:effectLst/>
                <a:latin typeface="Söhne"/>
              </a:rPr>
              <a:t>Model Complexity and Overfitting - </a:t>
            </a:r>
            <a:r>
              <a:rPr lang="en-US" sz="8000" b="0" i="0" dirty="0">
                <a:effectLst/>
                <a:latin typeface="Söhne"/>
              </a:rPr>
              <a:t>Risk of creating overly complex models prone to overfitting.</a:t>
            </a:r>
          </a:p>
          <a:p>
            <a:pPr algn="l">
              <a:lnSpc>
                <a:spcPct val="120000"/>
              </a:lnSpc>
              <a:buFont typeface="+mj-lt"/>
              <a:buAutoNum type="arabicPeriod"/>
            </a:pPr>
            <a:r>
              <a:rPr lang="en-US" sz="8000" b="1" i="0" dirty="0">
                <a:effectLst/>
                <a:latin typeface="Söhne"/>
              </a:rPr>
              <a:t>Integration Issues - </a:t>
            </a:r>
            <a:r>
              <a:rPr lang="en-US" sz="8000" b="0" i="0" dirty="0">
                <a:effectLst/>
                <a:latin typeface="Söhne"/>
              </a:rPr>
              <a:t>Challenges in integrating GNNs with existing infrastructure for real-time predictions.</a:t>
            </a:r>
          </a:p>
          <a:p>
            <a:pPr algn="l">
              <a:lnSpc>
                <a:spcPct val="120000"/>
              </a:lnSpc>
              <a:buFont typeface="+mj-lt"/>
              <a:buAutoNum type="arabicPeriod"/>
            </a:pPr>
            <a:r>
              <a:rPr lang="en-US" sz="8000" b="1" i="0" dirty="0">
                <a:effectLst/>
                <a:latin typeface="Söhne"/>
              </a:rPr>
              <a:t>Evaluation and Validation Difficulties - </a:t>
            </a:r>
            <a:r>
              <a:rPr lang="en-US" sz="8000" b="0" i="0" dirty="0">
                <a:effectLst/>
                <a:latin typeface="Söhne"/>
              </a:rPr>
              <a:t>Difficulty in selecting appropriate evaluation metrics and validation techniques.</a:t>
            </a:r>
          </a:p>
          <a:p>
            <a:pPr algn="l">
              <a:lnSpc>
                <a:spcPct val="120000"/>
              </a:lnSpc>
              <a:buFont typeface="+mj-lt"/>
              <a:buAutoNum type="arabicPeriod"/>
            </a:pPr>
            <a:r>
              <a:rPr lang="en-US" sz="8000" b="1" i="0" dirty="0">
                <a:effectLst/>
                <a:latin typeface="Söhne"/>
              </a:rPr>
              <a:t>Scalability Concerns - </a:t>
            </a:r>
            <a:r>
              <a:rPr lang="en-US" sz="8000" b="0" i="0" dirty="0">
                <a:effectLst/>
                <a:latin typeface="Söhne"/>
              </a:rPr>
              <a:t>Limited understanding of scaling models to handle diverse data sources.</a:t>
            </a:r>
          </a:p>
          <a:p>
            <a:pPr algn="l">
              <a:lnSpc>
                <a:spcPct val="120000"/>
              </a:lnSpc>
              <a:buFont typeface="+mj-lt"/>
              <a:buAutoNum type="arabicPeriod"/>
            </a:pPr>
            <a:r>
              <a:rPr lang="en-US" sz="8000" b="1" i="0" dirty="0">
                <a:effectLst/>
                <a:latin typeface="Söhne"/>
              </a:rPr>
              <a:t>Resource Limitations - </a:t>
            </a:r>
            <a:r>
              <a:rPr lang="en-US" sz="8000" b="0" i="0" dirty="0">
                <a:effectLst/>
                <a:latin typeface="Söhne"/>
              </a:rPr>
              <a:t>Challenges in accessing high-performance computing resources for training complex models.</a:t>
            </a:r>
          </a:p>
          <a:p>
            <a:pPr algn="l">
              <a:lnSpc>
                <a:spcPct val="120000"/>
              </a:lnSpc>
              <a:buFont typeface="+mj-lt"/>
              <a:buAutoNum type="arabicPeriod"/>
            </a:pPr>
            <a:r>
              <a:rPr lang="en-US" sz="8000" b="1" i="0" dirty="0">
                <a:effectLst/>
                <a:latin typeface="Söhne"/>
              </a:rPr>
              <a:t>Time Management Issues - </a:t>
            </a:r>
            <a:r>
              <a:rPr lang="en-US" sz="8000" b="0" i="0" dirty="0">
                <a:effectLst/>
                <a:latin typeface="Söhne"/>
              </a:rPr>
              <a:t>Steep learning curve may impact project timeline and management.</a:t>
            </a:r>
          </a:p>
          <a:p>
            <a:endParaRPr lang="en-IN" dirty="0"/>
          </a:p>
        </p:txBody>
      </p:sp>
    </p:spTree>
    <p:extLst>
      <p:ext uri="{BB962C8B-B14F-4D97-AF65-F5344CB8AC3E}">
        <p14:creationId xmlns:p14="http://schemas.microsoft.com/office/powerpoint/2010/main" val="2918405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EB70F956-0283-4754-633B-07235AFAE59B}"/>
              </a:ext>
            </a:extLst>
          </p:cNvPr>
          <p:cNvPicPr>
            <a:picLocks noChangeAspect="1"/>
          </p:cNvPicPr>
          <p:nvPr/>
        </p:nvPicPr>
        <p:blipFill rotWithShape="1">
          <a:blip r:embed="rId3"/>
          <a:srcRect l="40585" r="14305"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2C9481CB-1384-960C-F868-C6CEF8D3F13B}"/>
              </a:ext>
            </a:extLst>
          </p:cNvPr>
          <p:cNvSpPr>
            <a:spLocks noGrp="1"/>
          </p:cNvSpPr>
          <p:nvPr>
            <p:ph idx="1"/>
          </p:nvPr>
        </p:nvSpPr>
        <p:spPr>
          <a:xfrm>
            <a:off x="5282381" y="2438400"/>
            <a:ext cx="4767471" cy="3809999"/>
          </a:xfrm>
        </p:spPr>
        <p:txBody>
          <a:bodyPr>
            <a:normAutofit/>
          </a:bodyPr>
          <a:lstStyle/>
          <a:p>
            <a:pPr marL="0" indent="0">
              <a:buNone/>
            </a:pPr>
            <a:r>
              <a:rPr lang="en-IN" sz="4200" dirty="0">
                <a:latin typeface="Söhne"/>
              </a:rPr>
              <a:t>Thank you</a:t>
            </a:r>
          </a:p>
        </p:txBody>
      </p:sp>
    </p:spTree>
    <p:extLst>
      <p:ext uri="{BB962C8B-B14F-4D97-AF65-F5344CB8AC3E}">
        <p14:creationId xmlns:p14="http://schemas.microsoft.com/office/powerpoint/2010/main" val="185265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descr="CPU with binary numbers and blueprint">
            <a:extLst>
              <a:ext uri="{FF2B5EF4-FFF2-40B4-BE49-F238E27FC236}">
                <a16:creationId xmlns:a16="http://schemas.microsoft.com/office/drawing/2014/main" id="{0596F3D8-B800-41C0-7A54-E158651C7195}"/>
              </a:ext>
            </a:extLst>
          </p:cNvPr>
          <p:cNvPicPr>
            <a:picLocks noChangeAspect="1"/>
          </p:cNvPicPr>
          <p:nvPr/>
        </p:nvPicPr>
        <p:blipFill rotWithShape="1">
          <a:blip r:embed="rId3">
            <a:duotone>
              <a:prstClr val="black"/>
              <a:schemeClr val="accent5">
                <a:tint val="45000"/>
                <a:satMod val="400000"/>
              </a:schemeClr>
            </a:duotone>
            <a:alphaModFix amt="1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C3951EFA-DCEA-C65F-1323-232D01D86845}"/>
              </a:ext>
            </a:extLst>
          </p:cNvPr>
          <p:cNvSpPr>
            <a:spLocks noGrp="1"/>
          </p:cNvSpPr>
          <p:nvPr>
            <p:ph type="title"/>
          </p:nvPr>
        </p:nvSpPr>
        <p:spPr>
          <a:xfrm>
            <a:off x="646111" y="873759"/>
            <a:ext cx="9404723" cy="1400530"/>
          </a:xfrm>
        </p:spPr>
        <p:txBody>
          <a:bodyPr>
            <a:normAutofit/>
          </a:bodyPr>
          <a:lstStyle/>
          <a:p>
            <a:r>
              <a:rPr lang="en-IN" sz="4400" b="1" dirty="0">
                <a:latin typeface="Söhne"/>
                <a:cs typeface="Arial" panose="020B0604020202020204" pitchFamily="34" charset="0"/>
              </a:rPr>
              <a:t>Introduction</a:t>
            </a:r>
          </a:p>
        </p:txBody>
      </p:sp>
      <p:sp>
        <p:nvSpPr>
          <p:cNvPr id="17" name="Rectangle 16">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E590A66C-5F39-3A8A-8DC3-7F6CB983FC3E}"/>
              </a:ext>
            </a:extLst>
          </p:cNvPr>
          <p:cNvSpPr>
            <a:spLocks noGrp="1"/>
          </p:cNvSpPr>
          <p:nvPr>
            <p:ph idx="1"/>
          </p:nvPr>
        </p:nvSpPr>
        <p:spPr>
          <a:xfrm>
            <a:off x="447041" y="1635760"/>
            <a:ext cx="11572240" cy="4612639"/>
          </a:xfrm>
        </p:spPr>
        <p:txBody>
          <a:bodyPr anchor="ctr">
            <a:noAutofit/>
          </a:bodyPr>
          <a:lstStyle/>
          <a:p>
            <a:pPr marL="0" indent="0">
              <a:buNone/>
            </a:pPr>
            <a:r>
              <a:rPr lang="en-IN" sz="2800" b="0" i="0" dirty="0">
                <a:effectLst/>
                <a:latin typeface="Söhne"/>
              </a:rPr>
              <a:t>Leveraging Convergent Research in GNN Applications for Road Accident Prediction includes</a:t>
            </a:r>
          </a:p>
          <a:p>
            <a:pPr>
              <a:buFont typeface="Arial" panose="020B0604020202020204" pitchFamily="34" charset="0"/>
              <a:buChar char="•"/>
            </a:pPr>
            <a:r>
              <a:rPr lang="en-IN" sz="2800" b="0" i="0" dirty="0">
                <a:effectLst/>
                <a:latin typeface="Söhne"/>
              </a:rPr>
              <a:t>Integrating traffic engineering insights with advanced data science methodologies.</a:t>
            </a:r>
          </a:p>
          <a:p>
            <a:pPr>
              <a:buFont typeface="Arial" panose="020B0604020202020204" pitchFamily="34" charset="0"/>
              <a:buChar char="•"/>
            </a:pPr>
            <a:r>
              <a:rPr lang="en-IN" sz="2800" b="0" i="0" dirty="0">
                <a:effectLst/>
                <a:latin typeface="Söhne"/>
              </a:rPr>
              <a:t>Utilizing environmental and urban planning data to enhance predictive accuracy.</a:t>
            </a:r>
          </a:p>
          <a:p>
            <a:pPr>
              <a:buFont typeface="Arial" panose="020B0604020202020204" pitchFamily="34" charset="0"/>
              <a:buChar char="•"/>
            </a:pPr>
            <a:r>
              <a:rPr lang="en-IN" sz="2800" b="0" i="0" dirty="0">
                <a:effectLst/>
                <a:latin typeface="Söhne"/>
              </a:rPr>
              <a:t>Fostering interdisciplinary collaboration for holistic road safety solutions.</a:t>
            </a:r>
          </a:p>
        </p:txBody>
      </p:sp>
    </p:spTree>
    <p:extLst>
      <p:ext uri="{BB962C8B-B14F-4D97-AF65-F5344CB8AC3E}">
        <p14:creationId xmlns:p14="http://schemas.microsoft.com/office/powerpoint/2010/main" val="365402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75215C06-CE49-0AAE-C440-31CA98294415}"/>
              </a:ext>
            </a:extLst>
          </p:cNvPr>
          <p:cNvPicPr>
            <a:picLocks noChangeAspect="1"/>
          </p:cNvPicPr>
          <p:nvPr/>
        </p:nvPicPr>
        <p:blipFill rotWithShape="1">
          <a:blip r:embed="rId3">
            <a:duotone>
              <a:prstClr val="black"/>
              <a:schemeClr val="accent5">
                <a:tint val="45000"/>
                <a:satMod val="400000"/>
              </a:schemeClr>
            </a:duotone>
            <a:alphaModFix amt="15000"/>
          </a:blip>
          <a:srcRect t="25000"/>
          <a:stretch/>
        </p:blipFill>
        <p:spPr>
          <a:xfrm>
            <a:off x="0" y="174182"/>
            <a:ext cx="12191980" cy="6857990"/>
          </a:xfrm>
          <a:prstGeom prst="rect">
            <a:avLst/>
          </a:prstGeom>
        </p:spPr>
      </p:pic>
      <p:sp>
        <p:nvSpPr>
          <p:cNvPr id="2" name="Title 1">
            <a:extLst>
              <a:ext uri="{FF2B5EF4-FFF2-40B4-BE49-F238E27FC236}">
                <a16:creationId xmlns:a16="http://schemas.microsoft.com/office/drawing/2014/main" id="{4AF7C05E-423D-17E4-CC4F-D21E2D222E84}"/>
              </a:ext>
            </a:extLst>
          </p:cNvPr>
          <p:cNvSpPr>
            <a:spLocks noGrp="1"/>
          </p:cNvSpPr>
          <p:nvPr>
            <p:ph type="title"/>
          </p:nvPr>
        </p:nvSpPr>
        <p:spPr>
          <a:xfrm>
            <a:off x="635225" y="156094"/>
            <a:ext cx="9404723" cy="1400530"/>
          </a:xfrm>
        </p:spPr>
        <p:txBody>
          <a:bodyPr>
            <a:normAutofit/>
          </a:bodyPr>
          <a:lstStyle/>
          <a:p>
            <a:r>
              <a:rPr lang="en-IN" sz="4400" b="1" dirty="0">
                <a:latin typeface="Söhne"/>
                <a:cs typeface="Arial" panose="020B0604020202020204" pitchFamily="34" charset="0"/>
              </a:rPr>
              <a:t>Literature Review</a:t>
            </a:r>
          </a:p>
        </p:txBody>
      </p:sp>
      <p:sp>
        <p:nvSpPr>
          <p:cNvPr id="3" name="Content Placeholder 2">
            <a:extLst>
              <a:ext uri="{FF2B5EF4-FFF2-40B4-BE49-F238E27FC236}">
                <a16:creationId xmlns:a16="http://schemas.microsoft.com/office/drawing/2014/main" id="{D9A3772E-BB55-919B-B4E1-E56901BFAC64}"/>
              </a:ext>
            </a:extLst>
          </p:cNvPr>
          <p:cNvSpPr>
            <a:spLocks noGrp="1"/>
          </p:cNvSpPr>
          <p:nvPr>
            <p:ph idx="1"/>
          </p:nvPr>
        </p:nvSpPr>
        <p:spPr>
          <a:xfrm>
            <a:off x="1103312" y="2082800"/>
            <a:ext cx="10367328" cy="4165599"/>
          </a:xfrm>
        </p:spPr>
        <p:txBody>
          <a:bodyPr anchor="ctr">
            <a:noAutofit/>
          </a:bodyPr>
          <a:lstStyle/>
          <a:p>
            <a:r>
              <a:rPr lang="en-US" sz="2400" b="1" i="0" dirty="0">
                <a:solidFill>
                  <a:srgbClr val="FF0000"/>
                </a:solidFill>
                <a:effectLst/>
                <a:latin typeface="Söhne"/>
              </a:rPr>
              <a:t>Keyword Strategy for Literature Selection: </a:t>
            </a:r>
            <a:r>
              <a:rPr lang="en-US" sz="2400" b="0" i="0" dirty="0">
                <a:effectLst/>
                <a:latin typeface="Söhne"/>
              </a:rPr>
              <a:t>Employ specific keywords like "road accident prediction models," "traffic accident analysis," "GNN in traffic safety," and "predictive analytics in road safety" to refine and target relevant research papers.</a:t>
            </a:r>
            <a:br>
              <a:rPr lang="en-US" sz="2400" dirty="0">
                <a:latin typeface="Söhne"/>
              </a:rPr>
            </a:br>
            <a:endParaRPr lang="en-US" sz="2400" dirty="0">
              <a:latin typeface="Söhne"/>
            </a:endParaRPr>
          </a:p>
          <a:p>
            <a:pPr rtl="0">
              <a:spcBef>
                <a:spcPts val="0"/>
              </a:spcBef>
              <a:spcAft>
                <a:spcPts val="0"/>
              </a:spcAft>
            </a:pPr>
            <a:r>
              <a:rPr lang="en-US" sz="2400" dirty="0" err="1">
                <a:latin typeface="Söhne"/>
                <a:hlinkClick r:id="rId4">
                  <a:extLst>
                    <a:ext uri="{A12FA001-AC4F-418D-AE19-62706E023703}">
                      <ahyp:hlinkClr xmlns:ahyp="http://schemas.microsoft.com/office/drawing/2018/hyperlinkcolor" val="tx"/>
                    </a:ext>
                  </a:extLst>
                </a:hlinkClick>
              </a:rPr>
              <a:t>CrashFormer</a:t>
            </a:r>
            <a:r>
              <a:rPr lang="en-US" sz="2400" dirty="0">
                <a:latin typeface="Söhne"/>
                <a:hlinkClick r:id="rId4">
                  <a:extLst>
                    <a:ext uri="{A12FA001-AC4F-418D-AE19-62706E023703}">
                      <ahyp:hlinkClr xmlns:ahyp="http://schemas.microsoft.com/office/drawing/2018/hyperlinkcolor" val="tx"/>
                    </a:ext>
                  </a:extLst>
                </a:hlinkClick>
              </a:rPr>
              <a:t>: A Multimodal Architecture to Predict the Risk of Crash</a:t>
            </a:r>
            <a:br>
              <a:rPr lang="en-US" sz="2400" dirty="0">
                <a:latin typeface="Söhne"/>
              </a:rPr>
            </a:br>
            <a:endParaRPr lang="en-US" sz="2400" dirty="0">
              <a:latin typeface="Söhne"/>
            </a:endParaRPr>
          </a:p>
          <a:p>
            <a:pPr rtl="0">
              <a:spcBef>
                <a:spcPts val="0"/>
              </a:spcBef>
              <a:spcAft>
                <a:spcPts val="0"/>
              </a:spcAft>
            </a:pPr>
            <a:r>
              <a:rPr lang="en-US" sz="2400" dirty="0">
                <a:latin typeface="Söhne"/>
                <a:hlinkClick r:id="rId5">
                  <a:extLst>
                    <a:ext uri="{A12FA001-AC4F-418D-AE19-62706E023703}">
                      <ahyp:hlinkClr xmlns:ahyp="http://schemas.microsoft.com/office/drawing/2018/hyperlinkcolor" val="tx"/>
                    </a:ext>
                  </a:extLst>
                </a:hlinkClick>
              </a:rPr>
              <a:t>Will there be a construction? Predicting road constructions based on heterogeneous spatiotemporal data</a:t>
            </a:r>
            <a:endParaRPr lang="en-US" sz="2400" dirty="0">
              <a:latin typeface="Söhne"/>
            </a:endParaRPr>
          </a:p>
          <a:p>
            <a:pPr marL="0" indent="0" rtl="0">
              <a:spcBef>
                <a:spcPts val="0"/>
              </a:spcBef>
              <a:spcAft>
                <a:spcPts val="0"/>
              </a:spcAft>
              <a:buNone/>
            </a:pPr>
            <a:endParaRPr lang="en-US" sz="2400" dirty="0">
              <a:latin typeface="Söhne"/>
            </a:endParaRPr>
          </a:p>
          <a:p>
            <a:pPr rtl="0">
              <a:spcBef>
                <a:spcPts val="0"/>
              </a:spcBef>
              <a:spcAft>
                <a:spcPts val="0"/>
              </a:spcAft>
            </a:pPr>
            <a:r>
              <a:rPr lang="en-US" sz="2400" dirty="0">
                <a:latin typeface="Söhne"/>
              </a:rPr>
              <a:t>Traffic Accident Prediction using Graph Neural Networks: New Datasets and the TRAVEL Model</a:t>
            </a:r>
          </a:p>
          <a:p>
            <a:pPr marL="0" indent="0" rtl="0">
              <a:spcBef>
                <a:spcPts val="0"/>
              </a:spcBef>
              <a:spcAft>
                <a:spcPts val="0"/>
              </a:spcAft>
              <a:buNone/>
            </a:pPr>
            <a:endParaRPr lang="en-US" sz="2400" dirty="0">
              <a:latin typeface="Söhne"/>
            </a:endParaRPr>
          </a:p>
          <a:p>
            <a:pPr rtl="0">
              <a:spcBef>
                <a:spcPts val="0"/>
              </a:spcBef>
              <a:spcAft>
                <a:spcPts val="0"/>
              </a:spcAft>
            </a:pPr>
            <a:r>
              <a:rPr lang="en-US" sz="2400" dirty="0">
                <a:latin typeface="Söhne"/>
              </a:rPr>
              <a:t>A study on road accident prediction and contributing factors using explainable machine learning models</a:t>
            </a:r>
          </a:p>
          <a:p>
            <a:pPr marL="0" indent="0" rtl="0">
              <a:spcBef>
                <a:spcPts val="0"/>
              </a:spcBef>
              <a:spcAft>
                <a:spcPts val="0"/>
              </a:spcAft>
              <a:buNone/>
            </a:pPr>
            <a:br>
              <a:rPr lang="en-US" sz="2400" dirty="0">
                <a:latin typeface="Söhne"/>
              </a:rPr>
            </a:br>
            <a:endParaRPr lang="en-US" sz="2400" dirty="0">
              <a:latin typeface="Söhne"/>
            </a:endParaRPr>
          </a:p>
        </p:txBody>
      </p:sp>
    </p:spTree>
    <p:extLst>
      <p:ext uri="{BB962C8B-B14F-4D97-AF65-F5344CB8AC3E}">
        <p14:creationId xmlns:p14="http://schemas.microsoft.com/office/powerpoint/2010/main" val="21988048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A28C7-B3B9-2FCB-FBD7-2092E9554236}"/>
              </a:ext>
            </a:extLst>
          </p:cNvPr>
          <p:cNvSpPr>
            <a:spLocks noGrp="1"/>
          </p:cNvSpPr>
          <p:nvPr>
            <p:ph type="title"/>
          </p:nvPr>
        </p:nvSpPr>
        <p:spPr>
          <a:xfrm>
            <a:off x="648929" y="1063417"/>
            <a:ext cx="3505495" cy="4675396"/>
          </a:xfrm>
        </p:spPr>
        <p:txBody>
          <a:bodyPr anchor="ctr">
            <a:normAutofit/>
          </a:bodyPr>
          <a:lstStyle/>
          <a:p>
            <a:r>
              <a:rPr lang="en-IN" b="1" dirty="0">
                <a:solidFill>
                  <a:srgbClr val="F2F2F2"/>
                </a:solidFill>
                <a:latin typeface="Söhne"/>
                <a:cs typeface="Arial" panose="020B0604020202020204" pitchFamily="34" charset="0"/>
              </a:rPr>
              <a:t>Research Methodology Design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0E2A0056-A0B8-3F02-B4B0-86236948F9DE}"/>
              </a:ext>
            </a:extLst>
          </p:cNvPr>
          <p:cNvGraphicFramePr>
            <a:graphicFrameLocks noGrp="1"/>
          </p:cNvGraphicFramePr>
          <p:nvPr>
            <p:ph idx="1"/>
            <p:extLst>
              <p:ext uri="{D42A27DB-BD31-4B8C-83A1-F6EECF244321}">
                <p14:modId xmlns:p14="http://schemas.microsoft.com/office/powerpoint/2010/main" val="3294627818"/>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7677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3E94-36B0-D71B-85CF-30E223B2B7BC}"/>
              </a:ext>
            </a:extLst>
          </p:cNvPr>
          <p:cNvSpPr>
            <a:spLocks noGrp="1"/>
          </p:cNvSpPr>
          <p:nvPr>
            <p:ph type="title"/>
          </p:nvPr>
        </p:nvSpPr>
        <p:spPr>
          <a:xfrm>
            <a:off x="5282381" y="629266"/>
            <a:ext cx="5720899" cy="1641986"/>
          </a:xfrm>
        </p:spPr>
        <p:txBody>
          <a:bodyPr>
            <a:normAutofit/>
          </a:bodyPr>
          <a:lstStyle/>
          <a:p>
            <a:r>
              <a:rPr lang="en-IN" b="1" dirty="0">
                <a:latin typeface="Söhne"/>
              </a:rPr>
              <a:t>Research Question</a:t>
            </a:r>
          </a:p>
        </p:txBody>
      </p:sp>
      <p:pic>
        <p:nvPicPr>
          <p:cNvPr id="5" name="Picture 4" descr="Blurred motion traffic">
            <a:extLst>
              <a:ext uri="{FF2B5EF4-FFF2-40B4-BE49-F238E27FC236}">
                <a16:creationId xmlns:a16="http://schemas.microsoft.com/office/drawing/2014/main" id="{E91B0A39-395D-4F13-3B70-AF9285EFC786}"/>
              </a:ext>
            </a:extLst>
          </p:cNvPr>
          <p:cNvPicPr>
            <a:picLocks noChangeAspect="1"/>
          </p:cNvPicPr>
          <p:nvPr/>
        </p:nvPicPr>
        <p:blipFill rotWithShape="1">
          <a:blip r:embed="rId3"/>
          <a:srcRect l="38279" r="16610"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C3E993F4-CC74-EBB8-C27D-E87AB07001C1}"/>
              </a:ext>
            </a:extLst>
          </p:cNvPr>
          <p:cNvSpPr>
            <a:spLocks noGrp="1"/>
          </p:cNvSpPr>
          <p:nvPr>
            <p:ph idx="1"/>
          </p:nvPr>
        </p:nvSpPr>
        <p:spPr>
          <a:xfrm>
            <a:off x="5282381" y="2438400"/>
            <a:ext cx="6533699" cy="3809999"/>
          </a:xfrm>
        </p:spPr>
        <p:txBody>
          <a:bodyPr>
            <a:normAutofit/>
          </a:bodyPr>
          <a:lstStyle/>
          <a:p>
            <a:r>
              <a:rPr lang="en-US" sz="2400" b="0" i="0" dirty="0">
                <a:effectLst/>
                <a:latin typeface="Söhne"/>
              </a:rPr>
              <a:t>How can we create a real-time forecasting model to predict road accidents in different regions based on weather conditions, traffic congestion and road types, determining the likelihood of an accident occurrence?</a:t>
            </a:r>
            <a:br>
              <a:rPr lang="en-US" sz="2400" b="0" i="0" dirty="0">
                <a:effectLst/>
                <a:latin typeface="Söhne"/>
              </a:rPr>
            </a:br>
            <a:endParaRPr lang="en-IN" sz="2400" dirty="0"/>
          </a:p>
        </p:txBody>
      </p:sp>
    </p:spTree>
    <p:extLst>
      <p:ext uri="{BB962C8B-B14F-4D97-AF65-F5344CB8AC3E}">
        <p14:creationId xmlns:p14="http://schemas.microsoft.com/office/powerpoint/2010/main" val="171567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97D4FC9-1E01-2086-EF22-E481E5457C12}"/>
              </a:ext>
            </a:extLst>
          </p:cNvPr>
          <p:cNvSpPr>
            <a:spLocks noGrp="1"/>
          </p:cNvSpPr>
          <p:nvPr>
            <p:ph type="title"/>
          </p:nvPr>
        </p:nvSpPr>
        <p:spPr>
          <a:xfrm>
            <a:off x="648930" y="629267"/>
            <a:ext cx="9252154" cy="1016654"/>
          </a:xfrm>
        </p:spPr>
        <p:txBody>
          <a:bodyPr>
            <a:normAutofit/>
          </a:bodyPr>
          <a:lstStyle/>
          <a:p>
            <a:r>
              <a:rPr lang="en-IN" b="1" dirty="0">
                <a:solidFill>
                  <a:srgbClr val="EBEBEB"/>
                </a:solidFill>
              </a:rPr>
              <a:t>High Level Project Design</a:t>
            </a:r>
          </a:p>
        </p:txBody>
      </p:sp>
      <p:sp useBgFill="1">
        <p:nvSpPr>
          <p:cNvPr id="33" name="Freeform: Shape 3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pic>
        <p:nvPicPr>
          <p:cNvPr id="5" name="Content Placeholder 4" descr="A diagram of a computer&#10;&#10;Description automatically generated">
            <a:extLst>
              <a:ext uri="{FF2B5EF4-FFF2-40B4-BE49-F238E27FC236}">
                <a16:creationId xmlns:a16="http://schemas.microsoft.com/office/drawing/2014/main" id="{F082848F-084A-1AEE-3D6C-B81278457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66" y="2402308"/>
            <a:ext cx="11821791" cy="4137626"/>
          </a:xfrm>
          <a:prstGeom prst="rect">
            <a:avLst/>
          </a:prstGeom>
          <a:effectLst/>
        </p:spPr>
      </p:pic>
    </p:spTree>
    <p:extLst>
      <p:ext uri="{BB962C8B-B14F-4D97-AF65-F5344CB8AC3E}">
        <p14:creationId xmlns:p14="http://schemas.microsoft.com/office/powerpoint/2010/main" val="60798169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5801-FB52-6DA7-D46E-E04BA01C366F}"/>
              </a:ext>
            </a:extLst>
          </p:cNvPr>
          <p:cNvSpPr>
            <a:spLocks noGrp="1"/>
          </p:cNvSpPr>
          <p:nvPr>
            <p:ph type="title"/>
          </p:nvPr>
        </p:nvSpPr>
        <p:spPr/>
        <p:txBody>
          <a:bodyPr/>
          <a:lstStyle/>
          <a:p>
            <a:r>
              <a:rPr lang="en-IN" dirty="0"/>
              <a:t>Task Organization</a:t>
            </a:r>
          </a:p>
        </p:txBody>
      </p:sp>
      <p:pic>
        <p:nvPicPr>
          <p:cNvPr id="5" name="Content Placeholder 4">
            <a:extLst>
              <a:ext uri="{FF2B5EF4-FFF2-40B4-BE49-F238E27FC236}">
                <a16:creationId xmlns:a16="http://schemas.microsoft.com/office/drawing/2014/main" id="{C2823622-EE1D-EB59-2E5C-856360FB465C}"/>
              </a:ext>
            </a:extLst>
          </p:cNvPr>
          <p:cNvPicPr>
            <a:picLocks noGrp="1" noChangeAspect="1"/>
          </p:cNvPicPr>
          <p:nvPr>
            <p:ph idx="1"/>
          </p:nvPr>
        </p:nvPicPr>
        <p:blipFill>
          <a:blip r:embed="rId2"/>
          <a:stretch>
            <a:fillRect/>
          </a:stretch>
        </p:blipFill>
        <p:spPr>
          <a:xfrm>
            <a:off x="1697934" y="1339628"/>
            <a:ext cx="7925038" cy="5227828"/>
          </a:xfrm>
        </p:spPr>
      </p:pic>
    </p:spTree>
    <p:extLst>
      <p:ext uri="{BB962C8B-B14F-4D97-AF65-F5344CB8AC3E}">
        <p14:creationId xmlns:p14="http://schemas.microsoft.com/office/powerpoint/2010/main" val="298882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E3D2-1214-BBFD-68CE-393243AF94A1}"/>
              </a:ext>
            </a:extLst>
          </p:cNvPr>
          <p:cNvSpPr>
            <a:spLocks noGrp="1"/>
          </p:cNvSpPr>
          <p:nvPr>
            <p:ph type="title"/>
          </p:nvPr>
        </p:nvSpPr>
        <p:spPr>
          <a:xfrm>
            <a:off x="838200" y="354965"/>
            <a:ext cx="10515600" cy="1325563"/>
          </a:xfrm>
        </p:spPr>
        <p:txBody>
          <a:bodyPr>
            <a:normAutofit/>
          </a:bodyPr>
          <a:lstStyle/>
          <a:p>
            <a:r>
              <a:rPr lang="en-IN" b="1" dirty="0"/>
              <a:t>Releases and iterations</a:t>
            </a:r>
          </a:p>
        </p:txBody>
      </p:sp>
      <p:sp>
        <p:nvSpPr>
          <p:cNvPr id="3" name="Content Placeholder 2">
            <a:extLst>
              <a:ext uri="{FF2B5EF4-FFF2-40B4-BE49-F238E27FC236}">
                <a16:creationId xmlns:a16="http://schemas.microsoft.com/office/drawing/2014/main" id="{5168678B-8235-EAC0-1EBB-FA5417989A73}"/>
              </a:ext>
            </a:extLst>
          </p:cNvPr>
          <p:cNvSpPr>
            <a:spLocks noGrp="1"/>
          </p:cNvSpPr>
          <p:nvPr>
            <p:ph idx="1"/>
          </p:nvPr>
        </p:nvSpPr>
        <p:spPr>
          <a:xfrm>
            <a:off x="838200" y="1137920"/>
            <a:ext cx="10683240" cy="5365115"/>
          </a:xfrm>
        </p:spPr>
        <p:txBody>
          <a:bodyPr>
            <a:normAutofit fontScale="85000" lnSpcReduction="20000"/>
          </a:bodyPr>
          <a:lstStyle/>
          <a:p>
            <a:pPr algn="l"/>
            <a:r>
              <a:rPr lang="en-US" sz="2600" b="1" dirty="0">
                <a:latin typeface="Söhne"/>
              </a:rPr>
              <a:t>Project Setup and Initial Data Gathering [February – March 5]</a:t>
            </a:r>
          </a:p>
          <a:p>
            <a:pPr marL="0" indent="0" algn="l">
              <a:buNone/>
            </a:pPr>
            <a:r>
              <a:rPr lang="en-US" sz="2200" dirty="0">
                <a:latin typeface="Söhne"/>
              </a:rPr>
              <a:t>	</a:t>
            </a:r>
            <a:r>
              <a:rPr lang="en-US" sz="2200" b="1" dirty="0">
                <a:latin typeface="Söhne"/>
              </a:rPr>
              <a:t>Iteration 1: Project Kickoff</a:t>
            </a:r>
          </a:p>
          <a:p>
            <a:pPr marL="1200150" lvl="2" indent="-285750"/>
            <a:r>
              <a:rPr lang="en-US" sz="2200" dirty="0">
                <a:latin typeface="Söhne"/>
              </a:rPr>
              <a:t>Define objectives, team roles, and timelines.</a:t>
            </a:r>
          </a:p>
          <a:p>
            <a:pPr marL="1200150" lvl="2" indent="-285750"/>
            <a:r>
              <a:rPr lang="en-US" sz="2200" dirty="0">
                <a:latin typeface="Söhne"/>
              </a:rPr>
              <a:t>Initial stakeholder meetings for scope and expectations.</a:t>
            </a:r>
          </a:p>
          <a:p>
            <a:pPr marL="0" indent="0" algn="l">
              <a:buNone/>
            </a:pPr>
            <a:r>
              <a:rPr lang="en-US" sz="2200" dirty="0">
                <a:latin typeface="Söhne"/>
              </a:rPr>
              <a:t>	</a:t>
            </a:r>
            <a:r>
              <a:rPr lang="en-US" sz="2200" b="1" dirty="0">
                <a:latin typeface="Söhne"/>
              </a:rPr>
              <a:t>Iteration 2: Data Collection Framework</a:t>
            </a:r>
          </a:p>
          <a:p>
            <a:pPr marL="1200150" lvl="2" indent="-285750"/>
            <a:r>
              <a:rPr lang="en-US" sz="2200" dirty="0">
                <a:latin typeface="Söhne"/>
              </a:rPr>
              <a:t>Identify data sources for weather, road types, and traffic congestion.</a:t>
            </a:r>
          </a:p>
          <a:p>
            <a:pPr marL="1200150" lvl="2" indent="-285750"/>
            <a:r>
              <a:rPr lang="en-US" sz="2200" dirty="0">
                <a:latin typeface="Söhne"/>
              </a:rPr>
              <a:t>Set up data collection and storage infrastructure.</a:t>
            </a:r>
          </a:p>
          <a:p>
            <a:pPr algn="l"/>
            <a:r>
              <a:rPr lang="en-IN" sz="2600" b="1" dirty="0">
                <a:latin typeface="Söhne"/>
              </a:rPr>
              <a:t>Data Preprocessing and Model Prototyping [March 5 – March 15]</a:t>
            </a:r>
          </a:p>
          <a:p>
            <a:pPr marL="457200" lvl="1" indent="0">
              <a:buNone/>
            </a:pPr>
            <a:r>
              <a:rPr lang="en-IN" sz="2200" dirty="0">
                <a:latin typeface="Söhne"/>
              </a:rPr>
              <a:t>	</a:t>
            </a:r>
            <a:r>
              <a:rPr lang="en-IN" sz="2200" b="1" dirty="0">
                <a:latin typeface="Söhne"/>
              </a:rPr>
              <a:t>Iteration 3: Data Preprocessing and Latent Vector Generation</a:t>
            </a:r>
          </a:p>
          <a:p>
            <a:pPr marL="1200150" lvl="2" indent="-285750"/>
            <a:r>
              <a:rPr lang="en-IN" sz="2200" dirty="0">
                <a:latin typeface="Söhne"/>
              </a:rPr>
              <a:t>Clean and preprocess data.</a:t>
            </a:r>
          </a:p>
          <a:p>
            <a:pPr marL="1200150" lvl="2" indent="-285750"/>
            <a:r>
              <a:rPr lang="en-IN" sz="2200" dirty="0">
                <a:latin typeface="Söhne"/>
              </a:rPr>
              <a:t>Generate latent vectors using LLMs like </a:t>
            </a:r>
            <a:r>
              <a:rPr lang="en-IN" sz="2200" dirty="0" err="1">
                <a:latin typeface="Söhne"/>
              </a:rPr>
              <a:t>LLaMA</a:t>
            </a:r>
            <a:r>
              <a:rPr lang="en-IN" sz="2200" dirty="0">
                <a:latin typeface="Söhne"/>
              </a:rPr>
              <a:t>.</a:t>
            </a:r>
          </a:p>
          <a:p>
            <a:pPr marL="0" indent="0" algn="l">
              <a:buNone/>
            </a:pPr>
            <a:r>
              <a:rPr lang="en-IN" sz="2200" dirty="0">
                <a:latin typeface="Söhne"/>
              </a:rPr>
              <a:t>	</a:t>
            </a:r>
            <a:r>
              <a:rPr lang="en-IN" sz="2200" b="1" dirty="0">
                <a:latin typeface="Söhne"/>
              </a:rPr>
              <a:t>Iteration 4: Basic Model Development with Latent Vectors</a:t>
            </a:r>
          </a:p>
          <a:p>
            <a:pPr marL="1200150" lvl="2" indent="-285750"/>
            <a:r>
              <a:rPr lang="en-IN" sz="2200" dirty="0">
                <a:latin typeface="Söhne"/>
              </a:rPr>
              <a:t>Develop initial predictive model using latent vectors.</a:t>
            </a:r>
          </a:p>
          <a:p>
            <a:pPr marL="1200150" lvl="2" indent="-285750"/>
            <a:r>
              <a:rPr lang="en-IN" sz="2200" dirty="0">
                <a:latin typeface="Söhne"/>
              </a:rPr>
              <a:t>Initial model training and evaluation.</a:t>
            </a:r>
          </a:p>
          <a:p>
            <a:pPr marL="742950" lvl="1" indent="-285750" algn="l">
              <a:buFont typeface="Arial" panose="020B0604020202020204" pitchFamily="34" charset="0"/>
              <a:buChar char="•"/>
            </a:pPr>
            <a:endParaRPr lang="en-US"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37423017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5A9F6-6F3D-5C9B-0060-7844F4F80FB0}"/>
              </a:ext>
            </a:extLst>
          </p:cNvPr>
          <p:cNvSpPr>
            <a:spLocks noGrp="1"/>
          </p:cNvSpPr>
          <p:nvPr>
            <p:ph idx="1"/>
          </p:nvPr>
        </p:nvSpPr>
        <p:spPr>
          <a:xfrm>
            <a:off x="680720" y="955040"/>
            <a:ext cx="10673080" cy="5221923"/>
          </a:xfrm>
        </p:spPr>
        <p:txBody>
          <a:bodyPr>
            <a:normAutofit fontScale="92500" lnSpcReduction="20000"/>
          </a:bodyPr>
          <a:lstStyle/>
          <a:p>
            <a:r>
              <a:rPr lang="en-IN" sz="2400" b="1" dirty="0">
                <a:latin typeface="Söhne"/>
              </a:rPr>
              <a:t>Model Refinement and Evaluation [March 15 – March 31]</a:t>
            </a:r>
          </a:p>
          <a:p>
            <a:pPr marL="0" indent="0" algn="l">
              <a:buNone/>
            </a:pPr>
            <a:r>
              <a:rPr lang="en-IN" sz="2200" b="1" dirty="0">
                <a:latin typeface="Söhne"/>
              </a:rPr>
              <a:t>		Iteration 5: Advanced </a:t>
            </a:r>
            <a:r>
              <a:rPr lang="en-IN" sz="2200" b="1" dirty="0" err="1">
                <a:latin typeface="Söhne"/>
              </a:rPr>
              <a:t>Modeling</a:t>
            </a:r>
            <a:r>
              <a:rPr lang="en-IN" sz="2200" b="1" dirty="0">
                <a:latin typeface="Söhne"/>
              </a:rPr>
              <a:t> with Latent Vector Integration</a:t>
            </a:r>
          </a:p>
          <a:p>
            <a:pPr marL="1657350" lvl="3" indent="-285750"/>
            <a:r>
              <a:rPr lang="en-IN" sz="1900" dirty="0">
                <a:latin typeface="Söhne"/>
              </a:rPr>
              <a:t>Integrate advanced algorithms with latent vectors.</a:t>
            </a:r>
          </a:p>
          <a:p>
            <a:pPr marL="1657350" lvl="3" indent="-285750"/>
            <a:r>
              <a:rPr lang="en-IN" sz="1900" dirty="0">
                <a:latin typeface="Söhne"/>
              </a:rPr>
              <a:t>Iterative model training and tuning with full dataset</a:t>
            </a:r>
          </a:p>
          <a:p>
            <a:pPr marL="914400" lvl="2" indent="0">
              <a:buNone/>
            </a:pPr>
            <a:r>
              <a:rPr lang="en-IN" sz="2200" b="1" dirty="0">
                <a:latin typeface="Söhne"/>
              </a:rPr>
              <a:t>Iteration 6: Model Evaluation and Latent Vector Optimization</a:t>
            </a:r>
          </a:p>
          <a:p>
            <a:pPr marL="1657350" lvl="3" indent="-285750"/>
            <a:r>
              <a:rPr lang="en-IN" sz="1900" dirty="0">
                <a:latin typeface="Söhne"/>
              </a:rPr>
              <a:t>Test and validate model focusing on latent vector effectiveness.</a:t>
            </a:r>
          </a:p>
          <a:p>
            <a:pPr marL="1657350" lvl="3" indent="-285750"/>
            <a:r>
              <a:rPr lang="en-IN" sz="1900" dirty="0">
                <a:latin typeface="Söhne"/>
              </a:rPr>
              <a:t>Collect stakeholder feedback on model performance.</a:t>
            </a:r>
          </a:p>
          <a:p>
            <a:r>
              <a:rPr lang="en-US" sz="2400" b="1" dirty="0">
                <a:latin typeface="Söhne"/>
              </a:rPr>
              <a:t>Application Development and Integration [ April ]</a:t>
            </a:r>
          </a:p>
          <a:p>
            <a:pPr marL="0" indent="0" algn="l">
              <a:buNone/>
            </a:pPr>
            <a:r>
              <a:rPr lang="en-US" sz="2200" b="1" dirty="0">
                <a:latin typeface="Söhne"/>
              </a:rPr>
              <a:t>		Iteration 7: Application Development</a:t>
            </a:r>
          </a:p>
          <a:p>
            <a:pPr marL="1657350" lvl="3" indent="-285750"/>
            <a:r>
              <a:rPr lang="en-US" sz="2000" dirty="0">
                <a:latin typeface="Söhne"/>
              </a:rPr>
              <a:t>Develop application/interface for model interaction.</a:t>
            </a:r>
          </a:p>
          <a:p>
            <a:pPr marL="1657350" lvl="3" indent="-285750"/>
            <a:r>
              <a:rPr lang="en-US" sz="2000" dirty="0">
                <a:latin typeface="Söhne"/>
              </a:rPr>
              <a:t>Integrate model with application for forecasting.</a:t>
            </a:r>
          </a:p>
          <a:p>
            <a:pPr marL="0" indent="0" algn="l">
              <a:buNone/>
            </a:pPr>
            <a:r>
              <a:rPr lang="en-US" sz="2200" b="1" dirty="0">
                <a:latin typeface="Söhne"/>
              </a:rPr>
              <a:t>		Iteration 8: System Testing and User Feedback</a:t>
            </a:r>
          </a:p>
          <a:p>
            <a:pPr marL="1657350" lvl="3" indent="-285750"/>
            <a:r>
              <a:rPr lang="en-US" sz="2000" dirty="0">
                <a:latin typeface="Söhne"/>
              </a:rPr>
              <a:t>Comprehensive application testing.</a:t>
            </a:r>
          </a:p>
          <a:p>
            <a:pPr marL="1657350" lvl="3" indent="-285750"/>
            <a:r>
              <a:rPr lang="en-US" sz="2000" dirty="0">
                <a:latin typeface="Söhne"/>
              </a:rPr>
              <a:t>Gather user feedback for improvements.</a:t>
            </a:r>
          </a:p>
          <a:p>
            <a:pPr marL="1200150" lvl="2" indent="-285750"/>
            <a:endParaRPr lang="en-IN" b="0" i="0" dirty="0">
              <a:solidFill>
                <a:srgbClr val="0D0D0D"/>
              </a:solidFill>
              <a:effectLst/>
              <a:latin typeface="Söhne"/>
            </a:endParaRPr>
          </a:p>
          <a:p>
            <a:pPr marL="0" indent="0" algn="l">
              <a:buNone/>
            </a:pPr>
            <a:endParaRPr lang="en-IN" sz="1900" dirty="0">
              <a:solidFill>
                <a:srgbClr val="0D0D0D"/>
              </a:solidFill>
              <a:latin typeface="Söhne"/>
            </a:endParaRPr>
          </a:p>
        </p:txBody>
      </p:sp>
    </p:spTree>
    <p:extLst>
      <p:ext uri="{BB962C8B-B14F-4D97-AF65-F5344CB8AC3E}">
        <p14:creationId xmlns:p14="http://schemas.microsoft.com/office/powerpoint/2010/main" val="4060763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17956F9ED4D14FB04A4C192AC1F64B" ma:contentTypeVersion="16" ma:contentTypeDescription="Create a new document." ma:contentTypeScope="" ma:versionID="97db75c24977d54d852fad8517363ff4">
  <xsd:schema xmlns:xsd="http://www.w3.org/2001/XMLSchema" xmlns:xs="http://www.w3.org/2001/XMLSchema" xmlns:p="http://schemas.microsoft.com/office/2006/metadata/properties" xmlns:ns3="b58dac19-2830-45c0-b662-2bdcd74098b8" xmlns:ns4="cffabaa6-e461-4a88-9d1d-6aaaeae1b950" targetNamespace="http://schemas.microsoft.com/office/2006/metadata/properties" ma:root="true" ma:fieldsID="3919af06944a233fb8c5b2e42f480805" ns3:_="" ns4:_="">
    <xsd:import namespace="b58dac19-2830-45c0-b662-2bdcd74098b8"/>
    <xsd:import namespace="cffabaa6-e461-4a88-9d1d-6aaaeae1b950"/>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ObjectDetectorVersions"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dac19-2830-45c0-b662-2bdcd74098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fabaa6-e461-4a88-9d1d-6aaaeae1b95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58dac19-2830-45c0-b662-2bdcd74098b8" xsi:nil="true"/>
  </documentManagement>
</p:properties>
</file>

<file path=customXml/itemProps1.xml><?xml version="1.0" encoding="utf-8"?>
<ds:datastoreItem xmlns:ds="http://schemas.openxmlformats.org/officeDocument/2006/customXml" ds:itemID="{DB63BABE-D78B-41C5-BA80-C099A8CFB22D}">
  <ds:schemaRefs>
    <ds:schemaRef ds:uri="http://schemas.microsoft.com/sharepoint/v3/contenttype/forms"/>
  </ds:schemaRefs>
</ds:datastoreItem>
</file>

<file path=customXml/itemProps2.xml><?xml version="1.0" encoding="utf-8"?>
<ds:datastoreItem xmlns:ds="http://schemas.openxmlformats.org/officeDocument/2006/customXml" ds:itemID="{6827B08E-A5F1-4914-A863-A964BAE94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8dac19-2830-45c0-b662-2bdcd74098b8"/>
    <ds:schemaRef ds:uri="cffabaa6-e461-4a88-9d1d-6aaaeae1b9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C979ED-971F-4D84-98B9-219240C68543}">
  <ds:schemaRefs>
    <ds:schemaRef ds:uri="http://purl.org/dc/elements/1.1/"/>
    <ds:schemaRef ds:uri="http://schemas.microsoft.com/office/2006/documentManagement/types"/>
    <ds:schemaRef ds:uri="http://schemas.openxmlformats.org/package/2006/metadata/core-properties"/>
    <ds:schemaRef ds:uri="cffabaa6-e461-4a88-9d1d-6aaaeae1b950"/>
    <ds:schemaRef ds:uri="http://purl.org/dc/terms/"/>
    <ds:schemaRef ds:uri="http://purl.org/dc/dcmitype/"/>
    <ds:schemaRef ds:uri="http://schemas.microsoft.com/office/2006/metadata/properties"/>
    <ds:schemaRef ds:uri="http://schemas.microsoft.com/office/infopath/2007/PartnerControls"/>
    <ds:schemaRef ds:uri="b58dac19-2830-45c0-b662-2bdcd7409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381</TotalTime>
  <Words>1020</Words>
  <Application>Microsoft Office PowerPoint</Application>
  <PresentationFormat>Widescreen</PresentationFormat>
  <Paragraphs>81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Century Gothic</vt:lpstr>
      <vt:lpstr>Söhne</vt:lpstr>
      <vt:lpstr>Wingdings 3</vt:lpstr>
      <vt:lpstr>Ion</vt:lpstr>
      <vt:lpstr>An Integrated Data Cyber Infrastructure (CI) to Accelerate Convergent Research in Domain and Computer Science.</vt:lpstr>
      <vt:lpstr>Introduction</vt:lpstr>
      <vt:lpstr>Literature Review</vt:lpstr>
      <vt:lpstr>Research Methodology Design</vt:lpstr>
      <vt:lpstr>Research Question</vt:lpstr>
      <vt:lpstr>High Level Project Design</vt:lpstr>
      <vt:lpstr>Task Organization</vt:lpstr>
      <vt:lpstr>Releases and iterations</vt:lpstr>
      <vt:lpstr>PowerPoint Presentation</vt:lpstr>
      <vt:lpstr>Risks for Elaboration Stage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Integrated Data CyberInfrastructure (CI) to Accelerate Convergent Research in Domain and Computer Science.</dc:title>
  <dc:creator>GAYATHRI  R</dc:creator>
  <cp:lastModifiedBy>GAYATHRI  R</cp:lastModifiedBy>
  <cp:revision>5</cp:revision>
  <dcterms:created xsi:type="dcterms:W3CDTF">2024-02-26T05:44:45Z</dcterms:created>
  <dcterms:modified xsi:type="dcterms:W3CDTF">2024-02-26T19:51:02Z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0x0101006C17956F9ED4D14FB04A4C192AC1F64B</vt:lpwstr>
  </property>
</Properties>
</file>