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1" name=""/>
        <p:cNvGrpSpPr/>
        <p:nvPr/>
      </p:nvGrpSpPr>
      <p:grpSpPr>
        <a:xfrm>
          <a:off x="0" y="0"/>
          <a:ext cx="0" cy="0"/>
          <a:chOff x="0" y="0"/>
          <a:chExt cx="0" cy="0"/>
        </a:xfrm>
      </p:grpSpPr>
      <p:sp>
        <p:nvSpPr>
          <p:cNvPr id="1048662"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663"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3315CFC8-3FF0-4792-A96E-83F7BF42852B}" type="datetimeFigureOut">
              <a:rPr lang="en-US" smtClean="0"/>
              <a:t>10/25/2023</a:t>
            </a:fld>
            <a:endParaRPr lang="en-US"/>
          </a:p>
        </p:txBody>
      </p:sp>
      <p:sp>
        <p:nvSpPr>
          <p:cNvPr id="1048664"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665"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6"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667"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C6CC8A3A-83B1-4BE2-88AC-AEFA3E3F20D3}"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1" name="Slide Image Placeholder 1"/>
          <p:cNvSpPr>
            <a:spLocks noChangeAspect="1" noRot="1" noGrp="1"/>
          </p:cNvSpPr>
          <p:nvPr>
            <p:ph type="sldImg"/>
          </p:nvPr>
        </p:nvSpPr>
        <p:spPr/>
      </p:sp>
      <p:sp>
        <p:nvSpPr>
          <p:cNvPr id="1048612" name="Notes Placeholder 2"/>
          <p:cNvSpPr>
            <a:spLocks noGrp="1"/>
          </p:cNvSpPr>
          <p:nvPr>
            <p:ph type="body" idx="1"/>
          </p:nvPr>
        </p:nvSpPr>
        <p:spPr/>
        <p:txBody>
          <a:bodyPr>
            <a:normAutofit/>
          </a:bodyPr>
          <a:p>
            <a:endParaRPr dirty="0" lang="en-US"/>
          </a:p>
        </p:txBody>
      </p:sp>
      <p:sp>
        <p:nvSpPr>
          <p:cNvPr id="1048613" name="Slide Number Placeholder 3"/>
          <p:cNvSpPr>
            <a:spLocks noGrp="1"/>
          </p:cNvSpPr>
          <p:nvPr>
            <p:ph type="sldNum" sz="quarter" idx="10"/>
          </p:nvPr>
        </p:nvSpPr>
        <p:spPr/>
        <p:txBody>
          <a:bodyPr/>
          <a:p>
            <a:fld id="{C6CC8A3A-83B1-4BE2-88AC-AEFA3E3F20D3}" type="slidenum">
              <a:rPr lang="en-US" smtClean="0"/>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582"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2C0DDC0C-127A-4963-BFA8-4B52C3B78B24}" type="datetimeFigureOut">
              <a:rPr lang="en-US" smtClean="0"/>
              <a:t>10/25/2023</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A73B6206-5C36-49E2-9A36-883649D8200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5" name=""/>
        <p:cNvGrpSpPr/>
        <p:nvPr/>
      </p:nvGrpSpPr>
      <p:grpSpPr>
        <a:xfrm>
          <a:off x="0" y="0"/>
          <a:ext cx="0" cy="0"/>
          <a:chOff x="0" y="0"/>
          <a:chExt cx="0" cy="0"/>
        </a:xfrm>
      </p:grpSpPr>
      <p:sp>
        <p:nvSpPr>
          <p:cNvPr id="1048629" name="Title 1"/>
          <p:cNvSpPr>
            <a:spLocks noGrp="1"/>
          </p:cNvSpPr>
          <p:nvPr>
            <p:ph type="title"/>
          </p:nvPr>
        </p:nvSpPr>
        <p:spPr/>
        <p:txBody>
          <a:bodyPr/>
          <a:p>
            <a:r>
              <a:rPr lang="en-US" smtClean="0"/>
              <a:t>Click to edit Master title style</a:t>
            </a:r>
            <a:endParaRPr lang="en-US"/>
          </a:p>
        </p:txBody>
      </p:sp>
      <p:sp>
        <p:nvSpPr>
          <p:cNvPr id="1048630"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1" name="Date Placeholder 3"/>
          <p:cNvSpPr>
            <a:spLocks noGrp="1"/>
          </p:cNvSpPr>
          <p:nvPr>
            <p:ph type="dt" sz="half" idx="10"/>
          </p:nvPr>
        </p:nvSpPr>
        <p:spPr/>
        <p:txBody>
          <a:bodyPr/>
          <a:p>
            <a:fld id="{2C0DDC0C-127A-4963-BFA8-4B52C3B78B24}" type="datetimeFigureOut">
              <a:rPr lang="en-US" smtClean="0"/>
              <a:t>10/25/2023</a:t>
            </a:fld>
            <a:endParaRPr lang="en-US"/>
          </a:p>
        </p:txBody>
      </p:sp>
      <p:sp>
        <p:nvSpPr>
          <p:cNvPr id="1048632" name="Footer Placeholder 4"/>
          <p:cNvSpPr>
            <a:spLocks noGrp="1"/>
          </p:cNvSpPr>
          <p:nvPr>
            <p:ph type="ftr" sz="quarter" idx="11"/>
          </p:nvPr>
        </p:nvSpPr>
        <p:spPr/>
        <p:txBody>
          <a:bodyPr/>
          <a:p>
            <a:endParaRPr lang="en-US"/>
          </a:p>
        </p:txBody>
      </p:sp>
      <p:sp>
        <p:nvSpPr>
          <p:cNvPr id="1048633" name="Slide Number Placeholder 5"/>
          <p:cNvSpPr>
            <a:spLocks noGrp="1"/>
          </p:cNvSpPr>
          <p:nvPr>
            <p:ph type="sldNum" sz="quarter" idx="12"/>
          </p:nvPr>
        </p:nvSpPr>
        <p:spPr/>
        <p:txBody>
          <a:bodyPr/>
          <a:p>
            <a:fld id="{A73B6206-5C36-49E2-9A36-883649D820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3" name=""/>
        <p:cNvGrpSpPr/>
        <p:nvPr/>
      </p:nvGrpSpPr>
      <p:grpSpPr>
        <a:xfrm>
          <a:off x="0" y="0"/>
          <a:ext cx="0" cy="0"/>
          <a:chOff x="0" y="0"/>
          <a:chExt cx="0" cy="0"/>
        </a:xfrm>
      </p:grpSpPr>
      <p:sp>
        <p:nvSpPr>
          <p:cNvPr id="1048618"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19"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0" name="Date Placeholder 3"/>
          <p:cNvSpPr>
            <a:spLocks noGrp="1"/>
          </p:cNvSpPr>
          <p:nvPr>
            <p:ph type="dt" sz="half" idx="10"/>
          </p:nvPr>
        </p:nvSpPr>
        <p:spPr/>
        <p:txBody>
          <a:bodyPr/>
          <a:p>
            <a:fld id="{2C0DDC0C-127A-4963-BFA8-4B52C3B78B24}" type="datetimeFigureOut">
              <a:rPr lang="en-US" smtClean="0"/>
              <a:t>10/25/2023</a:t>
            </a:fld>
            <a:endParaRPr lang="en-US"/>
          </a:p>
        </p:txBody>
      </p:sp>
      <p:sp>
        <p:nvSpPr>
          <p:cNvPr id="1048621" name="Footer Placeholder 4"/>
          <p:cNvSpPr>
            <a:spLocks noGrp="1"/>
          </p:cNvSpPr>
          <p:nvPr>
            <p:ph type="ftr" sz="quarter" idx="11"/>
          </p:nvPr>
        </p:nvSpPr>
        <p:spPr/>
        <p:txBody>
          <a:bodyPr/>
          <a:p>
            <a:endParaRPr lang="en-US"/>
          </a:p>
        </p:txBody>
      </p:sp>
      <p:sp>
        <p:nvSpPr>
          <p:cNvPr id="1048622" name="Slide Number Placeholder 5"/>
          <p:cNvSpPr>
            <a:spLocks noGrp="1"/>
          </p:cNvSpPr>
          <p:nvPr>
            <p:ph type="sldNum" sz="quarter" idx="12"/>
          </p:nvPr>
        </p:nvSpPr>
        <p:spPr/>
        <p:txBody>
          <a:bodyPr/>
          <a:p>
            <a:fld id="{A73B6206-5C36-49E2-9A36-883649D8200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587" name="Title 1"/>
          <p:cNvSpPr>
            <a:spLocks noGrp="1"/>
          </p:cNvSpPr>
          <p:nvPr>
            <p:ph type="title"/>
          </p:nvPr>
        </p:nvSpPr>
        <p:spPr/>
        <p:txBody>
          <a:bodyPr/>
          <a:p>
            <a:r>
              <a:rPr lang="en-US" smtClean="0"/>
              <a:t>Click to edit Master title style</a:t>
            </a:r>
            <a:endParaRPr lang="en-US"/>
          </a:p>
        </p:txBody>
      </p:sp>
      <p:sp>
        <p:nvSpPr>
          <p:cNvPr id="1048588"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9" name="Date Placeholder 3"/>
          <p:cNvSpPr>
            <a:spLocks noGrp="1"/>
          </p:cNvSpPr>
          <p:nvPr>
            <p:ph type="dt" sz="half" idx="10"/>
          </p:nvPr>
        </p:nvSpPr>
        <p:spPr/>
        <p:txBody>
          <a:bodyPr/>
          <a:p>
            <a:fld id="{2C0DDC0C-127A-4963-BFA8-4B52C3B78B24}" type="datetimeFigureOut">
              <a:rPr lang="en-US" smtClean="0"/>
              <a:t>10/25/2023</a:t>
            </a:fld>
            <a:endParaRPr lang="en-US"/>
          </a:p>
        </p:txBody>
      </p:sp>
      <p:sp>
        <p:nvSpPr>
          <p:cNvPr id="1048590" name="Footer Placeholder 4"/>
          <p:cNvSpPr>
            <a:spLocks noGrp="1"/>
          </p:cNvSpPr>
          <p:nvPr>
            <p:ph type="ftr" sz="quarter" idx="11"/>
          </p:nvPr>
        </p:nvSpPr>
        <p:spPr/>
        <p:txBody>
          <a:bodyPr/>
          <a:p>
            <a:endParaRPr lang="en-US"/>
          </a:p>
        </p:txBody>
      </p:sp>
      <p:sp>
        <p:nvSpPr>
          <p:cNvPr id="1048591" name="Slide Number Placeholder 5"/>
          <p:cNvSpPr>
            <a:spLocks noGrp="1"/>
          </p:cNvSpPr>
          <p:nvPr>
            <p:ph type="sldNum" sz="quarter" idx="12"/>
          </p:nvPr>
        </p:nvSpPr>
        <p:spPr/>
        <p:txBody>
          <a:bodyPr/>
          <a:p>
            <a:fld id="{A73B6206-5C36-49E2-9A36-883649D8200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6" name=""/>
        <p:cNvGrpSpPr/>
        <p:nvPr/>
      </p:nvGrpSpPr>
      <p:grpSpPr>
        <a:xfrm>
          <a:off x="0" y="0"/>
          <a:ext cx="0" cy="0"/>
          <a:chOff x="0" y="0"/>
          <a:chExt cx="0" cy="0"/>
        </a:xfrm>
      </p:grpSpPr>
      <p:sp>
        <p:nvSpPr>
          <p:cNvPr id="1048634"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35"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36" name="Date Placeholder 3"/>
          <p:cNvSpPr>
            <a:spLocks noGrp="1"/>
          </p:cNvSpPr>
          <p:nvPr>
            <p:ph type="dt" sz="half" idx="10"/>
          </p:nvPr>
        </p:nvSpPr>
        <p:spPr/>
        <p:txBody>
          <a:bodyPr/>
          <a:p>
            <a:fld id="{2C0DDC0C-127A-4963-BFA8-4B52C3B78B24}" type="datetimeFigureOut">
              <a:rPr lang="en-US" smtClean="0"/>
              <a:t>10/25/2023</a:t>
            </a:fld>
            <a:endParaRPr lang="en-US"/>
          </a:p>
        </p:txBody>
      </p:sp>
      <p:sp>
        <p:nvSpPr>
          <p:cNvPr id="1048637" name="Footer Placeholder 4"/>
          <p:cNvSpPr>
            <a:spLocks noGrp="1"/>
          </p:cNvSpPr>
          <p:nvPr>
            <p:ph type="ftr" sz="quarter" idx="11"/>
          </p:nvPr>
        </p:nvSpPr>
        <p:spPr/>
        <p:txBody>
          <a:bodyPr/>
          <a:p>
            <a:endParaRPr lang="en-US"/>
          </a:p>
        </p:txBody>
      </p:sp>
      <p:sp>
        <p:nvSpPr>
          <p:cNvPr id="1048638" name="Slide Number Placeholder 5"/>
          <p:cNvSpPr>
            <a:spLocks noGrp="1"/>
          </p:cNvSpPr>
          <p:nvPr>
            <p:ph type="sldNum" sz="quarter" idx="12"/>
          </p:nvPr>
        </p:nvSpPr>
        <p:spPr/>
        <p:txBody>
          <a:bodyPr/>
          <a:p>
            <a:fld id="{A73B6206-5C36-49E2-9A36-883649D8200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39" name="Title 1"/>
          <p:cNvSpPr>
            <a:spLocks noGrp="1"/>
          </p:cNvSpPr>
          <p:nvPr>
            <p:ph type="title"/>
          </p:nvPr>
        </p:nvSpPr>
        <p:spPr/>
        <p:txBody>
          <a:bodyPr/>
          <a:p>
            <a:r>
              <a:rPr lang="en-US" smtClean="0"/>
              <a:t>Click to edit Master title style</a:t>
            </a:r>
            <a:endParaRPr lang="en-US"/>
          </a:p>
        </p:txBody>
      </p:sp>
      <p:sp>
        <p:nvSpPr>
          <p:cNvPr id="104864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2" name="Date Placeholder 4"/>
          <p:cNvSpPr>
            <a:spLocks noGrp="1"/>
          </p:cNvSpPr>
          <p:nvPr>
            <p:ph type="dt" sz="half" idx="10"/>
          </p:nvPr>
        </p:nvSpPr>
        <p:spPr/>
        <p:txBody>
          <a:bodyPr/>
          <a:p>
            <a:fld id="{2C0DDC0C-127A-4963-BFA8-4B52C3B78B24}" type="datetimeFigureOut">
              <a:rPr lang="en-US" smtClean="0"/>
              <a:t>10/25/2023</a:t>
            </a:fld>
            <a:endParaRPr lang="en-US"/>
          </a:p>
        </p:txBody>
      </p:sp>
      <p:sp>
        <p:nvSpPr>
          <p:cNvPr id="1048643" name="Footer Placeholder 5"/>
          <p:cNvSpPr>
            <a:spLocks noGrp="1"/>
          </p:cNvSpPr>
          <p:nvPr>
            <p:ph type="ftr" sz="quarter" idx="11"/>
          </p:nvPr>
        </p:nvSpPr>
        <p:spPr/>
        <p:txBody>
          <a:bodyPr/>
          <a:p>
            <a:endParaRPr lang="en-US"/>
          </a:p>
        </p:txBody>
      </p:sp>
      <p:sp>
        <p:nvSpPr>
          <p:cNvPr id="1048644" name="Slide Number Placeholder 6"/>
          <p:cNvSpPr>
            <a:spLocks noGrp="1"/>
          </p:cNvSpPr>
          <p:nvPr>
            <p:ph type="sldNum" sz="quarter" idx="12"/>
          </p:nvPr>
        </p:nvSpPr>
        <p:spPr/>
        <p:txBody>
          <a:bodyPr/>
          <a:p>
            <a:fld id="{A73B6206-5C36-49E2-9A36-883649D8200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8" name=""/>
        <p:cNvGrpSpPr/>
        <p:nvPr/>
      </p:nvGrpSpPr>
      <p:grpSpPr>
        <a:xfrm>
          <a:off x="0" y="0"/>
          <a:ext cx="0" cy="0"/>
          <a:chOff x="0" y="0"/>
          <a:chExt cx="0" cy="0"/>
        </a:xfrm>
      </p:grpSpPr>
      <p:sp>
        <p:nvSpPr>
          <p:cNvPr id="1048645" name="Title 1"/>
          <p:cNvSpPr>
            <a:spLocks noGrp="1"/>
          </p:cNvSpPr>
          <p:nvPr>
            <p:ph type="title"/>
          </p:nvPr>
        </p:nvSpPr>
        <p:spPr/>
        <p:txBody>
          <a:bodyPr/>
          <a:p>
            <a:r>
              <a:rPr lang="en-US" smtClean="0"/>
              <a:t>Click to edit Master title style</a:t>
            </a:r>
            <a:endParaRPr lang="en-US"/>
          </a:p>
        </p:txBody>
      </p:sp>
      <p:sp>
        <p:nvSpPr>
          <p:cNvPr id="1048646"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8"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0" name="Date Placeholder 6"/>
          <p:cNvSpPr>
            <a:spLocks noGrp="1"/>
          </p:cNvSpPr>
          <p:nvPr>
            <p:ph type="dt" sz="half" idx="10"/>
          </p:nvPr>
        </p:nvSpPr>
        <p:spPr/>
        <p:txBody>
          <a:bodyPr/>
          <a:p>
            <a:fld id="{2C0DDC0C-127A-4963-BFA8-4B52C3B78B24}" type="datetimeFigureOut">
              <a:rPr lang="en-US" smtClean="0"/>
              <a:t>10/25/2023</a:t>
            </a:fld>
            <a:endParaRPr lang="en-US"/>
          </a:p>
        </p:txBody>
      </p:sp>
      <p:sp>
        <p:nvSpPr>
          <p:cNvPr id="1048651" name="Footer Placeholder 7"/>
          <p:cNvSpPr>
            <a:spLocks noGrp="1"/>
          </p:cNvSpPr>
          <p:nvPr>
            <p:ph type="ftr" sz="quarter" idx="11"/>
          </p:nvPr>
        </p:nvSpPr>
        <p:spPr/>
        <p:txBody>
          <a:bodyPr/>
          <a:p>
            <a:endParaRPr lang="en-US"/>
          </a:p>
        </p:txBody>
      </p:sp>
      <p:sp>
        <p:nvSpPr>
          <p:cNvPr id="1048652" name="Slide Number Placeholder 8"/>
          <p:cNvSpPr>
            <a:spLocks noGrp="1"/>
          </p:cNvSpPr>
          <p:nvPr>
            <p:ph type="sldNum" sz="quarter" idx="12"/>
          </p:nvPr>
        </p:nvSpPr>
        <p:spPr/>
        <p:txBody>
          <a:bodyPr/>
          <a:p>
            <a:fld id="{A73B6206-5C36-49E2-9A36-883649D8200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2" name=""/>
        <p:cNvGrpSpPr/>
        <p:nvPr/>
      </p:nvGrpSpPr>
      <p:grpSpPr>
        <a:xfrm>
          <a:off x="0" y="0"/>
          <a:ext cx="0" cy="0"/>
          <a:chOff x="0" y="0"/>
          <a:chExt cx="0" cy="0"/>
        </a:xfrm>
      </p:grpSpPr>
      <p:sp>
        <p:nvSpPr>
          <p:cNvPr id="1048614" name="Title 1"/>
          <p:cNvSpPr>
            <a:spLocks noGrp="1"/>
          </p:cNvSpPr>
          <p:nvPr>
            <p:ph type="title"/>
          </p:nvPr>
        </p:nvSpPr>
        <p:spPr/>
        <p:txBody>
          <a:bodyPr/>
          <a:p>
            <a:r>
              <a:rPr lang="en-US" smtClean="0"/>
              <a:t>Click to edit Master title style</a:t>
            </a:r>
            <a:endParaRPr lang="en-US"/>
          </a:p>
        </p:txBody>
      </p:sp>
      <p:sp>
        <p:nvSpPr>
          <p:cNvPr id="1048615" name="Date Placeholder 2"/>
          <p:cNvSpPr>
            <a:spLocks noGrp="1"/>
          </p:cNvSpPr>
          <p:nvPr>
            <p:ph type="dt" sz="half" idx="10"/>
          </p:nvPr>
        </p:nvSpPr>
        <p:spPr/>
        <p:txBody>
          <a:bodyPr/>
          <a:p>
            <a:fld id="{2C0DDC0C-127A-4963-BFA8-4B52C3B78B24}" type="datetimeFigureOut">
              <a:rPr lang="en-US" smtClean="0"/>
              <a:t>10/25/2023</a:t>
            </a:fld>
            <a:endParaRPr lang="en-US"/>
          </a:p>
        </p:txBody>
      </p:sp>
      <p:sp>
        <p:nvSpPr>
          <p:cNvPr id="1048616" name="Footer Placeholder 3"/>
          <p:cNvSpPr>
            <a:spLocks noGrp="1"/>
          </p:cNvSpPr>
          <p:nvPr>
            <p:ph type="ftr" sz="quarter" idx="11"/>
          </p:nvPr>
        </p:nvSpPr>
        <p:spPr/>
        <p:txBody>
          <a:bodyPr/>
          <a:p>
            <a:endParaRPr lang="en-US"/>
          </a:p>
        </p:txBody>
      </p:sp>
      <p:sp>
        <p:nvSpPr>
          <p:cNvPr id="1048617" name="Slide Number Placeholder 4"/>
          <p:cNvSpPr>
            <a:spLocks noGrp="1"/>
          </p:cNvSpPr>
          <p:nvPr>
            <p:ph type="sldNum" sz="quarter" idx="12"/>
          </p:nvPr>
        </p:nvSpPr>
        <p:spPr/>
        <p:txBody>
          <a:bodyPr/>
          <a:p>
            <a:fld id="{A73B6206-5C36-49E2-9A36-883649D8200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9" name=""/>
        <p:cNvGrpSpPr/>
        <p:nvPr/>
      </p:nvGrpSpPr>
      <p:grpSpPr>
        <a:xfrm>
          <a:off x="0" y="0"/>
          <a:ext cx="0" cy="0"/>
          <a:chOff x="0" y="0"/>
          <a:chExt cx="0" cy="0"/>
        </a:xfrm>
      </p:grpSpPr>
      <p:sp>
        <p:nvSpPr>
          <p:cNvPr id="1048653" name="Date Placeholder 1"/>
          <p:cNvSpPr>
            <a:spLocks noGrp="1"/>
          </p:cNvSpPr>
          <p:nvPr>
            <p:ph type="dt" sz="half" idx="10"/>
          </p:nvPr>
        </p:nvSpPr>
        <p:spPr/>
        <p:txBody>
          <a:bodyPr/>
          <a:p>
            <a:fld id="{2C0DDC0C-127A-4963-BFA8-4B52C3B78B24}" type="datetimeFigureOut">
              <a:rPr lang="en-US" smtClean="0"/>
              <a:t>10/25/2023</a:t>
            </a:fld>
            <a:endParaRPr lang="en-US"/>
          </a:p>
        </p:txBody>
      </p:sp>
      <p:sp>
        <p:nvSpPr>
          <p:cNvPr id="1048654" name="Footer Placeholder 2"/>
          <p:cNvSpPr>
            <a:spLocks noGrp="1"/>
          </p:cNvSpPr>
          <p:nvPr>
            <p:ph type="ftr" sz="quarter" idx="11"/>
          </p:nvPr>
        </p:nvSpPr>
        <p:spPr/>
        <p:txBody>
          <a:bodyPr/>
          <a:p>
            <a:endParaRPr lang="en-US"/>
          </a:p>
        </p:txBody>
      </p:sp>
      <p:sp>
        <p:nvSpPr>
          <p:cNvPr id="1048655" name="Slide Number Placeholder 3"/>
          <p:cNvSpPr>
            <a:spLocks noGrp="1"/>
          </p:cNvSpPr>
          <p:nvPr>
            <p:ph type="sldNum" sz="quarter" idx="12"/>
          </p:nvPr>
        </p:nvSpPr>
        <p:spPr/>
        <p:txBody>
          <a:bodyPr/>
          <a:p>
            <a:fld id="{A73B6206-5C36-49E2-9A36-883649D820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0" name=""/>
        <p:cNvGrpSpPr/>
        <p:nvPr/>
      </p:nvGrpSpPr>
      <p:grpSpPr>
        <a:xfrm>
          <a:off x="0" y="0"/>
          <a:ext cx="0" cy="0"/>
          <a:chOff x="0" y="0"/>
          <a:chExt cx="0" cy="0"/>
        </a:xfrm>
      </p:grpSpPr>
      <p:sp>
        <p:nvSpPr>
          <p:cNvPr id="1048656"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57"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8"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59" name="Date Placeholder 4"/>
          <p:cNvSpPr>
            <a:spLocks noGrp="1"/>
          </p:cNvSpPr>
          <p:nvPr>
            <p:ph type="dt" sz="half" idx="10"/>
          </p:nvPr>
        </p:nvSpPr>
        <p:spPr/>
        <p:txBody>
          <a:bodyPr/>
          <a:p>
            <a:fld id="{2C0DDC0C-127A-4963-BFA8-4B52C3B78B24}" type="datetimeFigureOut">
              <a:rPr lang="en-US" smtClean="0"/>
              <a:t>10/25/2023</a:t>
            </a:fld>
            <a:endParaRPr lang="en-US"/>
          </a:p>
        </p:txBody>
      </p:sp>
      <p:sp>
        <p:nvSpPr>
          <p:cNvPr id="1048660" name="Footer Placeholder 5"/>
          <p:cNvSpPr>
            <a:spLocks noGrp="1"/>
          </p:cNvSpPr>
          <p:nvPr>
            <p:ph type="ftr" sz="quarter" idx="11"/>
          </p:nvPr>
        </p:nvSpPr>
        <p:spPr/>
        <p:txBody>
          <a:bodyPr/>
          <a:p>
            <a:endParaRPr lang="en-US"/>
          </a:p>
        </p:txBody>
      </p:sp>
      <p:sp>
        <p:nvSpPr>
          <p:cNvPr id="1048661" name="Slide Number Placeholder 6"/>
          <p:cNvSpPr>
            <a:spLocks noGrp="1"/>
          </p:cNvSpPr>
          <p:nvPr>
            <p:ph type="sldNum" sz="quarter" idx="12"/>
          </p:nvPr>
        </p:nvSpPr>
        <p:spPr/>
        <p:txBody>
          <a:bodyPr/>
          <a:p>
            <a:fld id="{A73B6206-5C36-49E2-9A36-883649D8200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4" name=""/>
        <p:cNvGrpSpPr/>
        <p:nvPr/>
      </p:nvGrpSpPr>
      <p:grpSpPr>
        <a:xfrm>
          <a:off x="0" y="0"/>
          <a:ext cx="0" cy="0"/>
          <a:chOff x="0" y="0"/>
          <a:chExt cx="0" cy="0"/>
        </a:xfrm>
      </p:grpSpPr>
      <p:sp>
        <p:nvSpPr>
          <p:cNvPr id="1048623"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24"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25"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26" name="Date Placeholder 4"/>
          <p:cNvSpPr>
            <a:spLocks noGrp="1"/>
          </p:cNvSpPr>
          <p:nvPr>
            <p:ph type="dt" sz="half" idx="10"/>
          </p:nvPr>
        </p:nvSpPr>
        <p:spPr/>
        <p:txBody>
          <a:bodyPr/>
          <a:p>
            <a:fld id="{2C0DDC0C-127A-4963-BFA8-4B52C3B78B24}" type="datetimeFigureOut">
              <a:rPr lang="en-US" smtClean="0"/>
              <a:t>10/25/2023</a:t>
            </a:fld>
            <a:endParaRPr lang="en-US"/>
          </a:p>
        </p:txBody>
      </p:sp>
      <p:sp>
        <p:nvSpPr>
          <p:cNvPr id="1048627" name="Footer Placeholder 5"/>
          <p:cNvSpPr>
            <a:spLocks noGrp="1"/>
          </p:cNvSpPr>
          <p:nvPr>
            <p:ph type="ftr" sz="quarter" idx="11"/>
          </p:nvPr>
        </p:nvSpPr>
        <p:spPr/>
        <p:txBody>
          <a:bodyPr/>
          <a:p>
            <a:endParaRPr lang="en-US"/>
          </a:p>
        </p:txBody>
      </p:sp>
      <p:sp>
        <p:nvSpPr>
          <p:cNvPr id="1048628" name="Slide Number Placeholder 6"/>
          <p:cNvSpPr>
            <a:spLocks noGrp="1"/>
          </p:cNvSpPr>
          <p:nvPr>
            <p:ph type="sldNum" sz="quarter" idx="12"/>
          </p:nvPr>
        </p:nvSpPr>
        <p:spPr/>
        <p:txBody>
          <a:bodyPr/>
          <a:p>
            <a:fld id="{A73B6206-5C36-49E2-9A36-883649D8200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2C0DDC0C-127A-4963-BFA8-4B52C3B78B24}" type="datetimeFigureOut">
              <a:rPr lang="en-US" smtClean="0"/>
              <a:t>10/25/2023</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A73B6206-5C36-49E2-9A36-883649D82002}"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standalone="yes"?>
<p:sld xmlns:a="http://schemas.openxmlformats.org/drawingml/2006/main" xmlns:r="http://schemas.openxmlformats.org/officeDocument/2006/relationships" xmlns:p="http://schemas.openxmlformats.org/presentationml/2006/main"><p:cSld><p:spTree><p:nvGrpSpPr><p:cNvPr id="25" name=""/><p:cNvGrpSpPr/><p:nvPr/></p:nvGrpSpPr><p:grpSpPr><a:xfrm><a:off x="0" y="0"/><a:ext cx="0" cy="0"/><a:chOff x="0" y="0"/><a:chExt cx="0" cy="0"/></a:xfrm></p:grpSpPr><p:sp><p:nvSpPr><p:cNvPr id="1048586" name="Title 1"/><p:cNvSpPr><a:spLocks noGrp="1"/></p:cNvSpPr><p:nvPr><p:ph type="ctrTitle"/></p:nvPr></p:nvSpPr><p:spPr><a:xfrm><a:off x="685800" y="685800"/><a:ext cx="7772400" cy="4952999"/></a:xfrm></p:spPr><p:txBody><a:bodyPr><a:normAutofit/></a:bodyPr><a:p><a:pPr algn="l"/><a:r><a:rPr b="1" dirty="0" lang="en-US" err="1" u="none" smtClean="0"/><a:t>Project</a:t></a:r><a:r><a:rPr dirty="0" lang="en-US" err="1" smtClean="0"/><a:t>:</a:t></a:r><a:r><a:rPr b="1" dirty="0" lang="en-US" err="1" u="sng" smtClean="0"/><a:t>PREDICTING HOUSE PRICE USING DELAYED NEURAL NETWORK</a:t></a:r><a:r><a:rPr dirty="0" lang="en-US" err="1" smtClean="0"/><a:t>Course:Aritificial</a:t></a:r><a:r><a:rPr dirty="0" lang="en-US" smtClean="0"/><a:t> intelligence</a:t></a:r><a:br><a:rPr dirty="0" lang="en-US" smtClean="0"/></a:br><a:r><a:rPr dirty="0" lang="en-US" smtClean="0"/><a:t>Name : </a:t></a:r><a:r><a:rPr dirty="0" lang="en-US" err="1" smtClean="0"/><a:t>B</a:t></a:r><a:r><a:rPr dirty="0" lang="en-US" err="1" smtClean="0"/><a:t>a</a:t></a:r><a:r><a:rPr dirty="0" lang="en-US" err="1" smtClean="0"/><a:t>n</a:t></a:r><a:r><a:rPr dirty="0" lang="en-US" err="1" smtClean="0"/><a:t>u</a:t></a:r><a:r><a:rPr dirty="0" lang="en-US" err="1" smtClean="0"/><a:t>p</a:t></a:r><a:r><a:rPr dirty="0" lang="en-US" err="1" smtClean="0"/><a:t>riya </a:t></a:r><a:r><a:rPr dirty="0" lang="en-US" err="1" smtClean="0"/><a:t>K</a:t></a:r><a:br><a:rPr dirty="0" lang="en-US" err="1" smtClean="0"/></a:br><a:r><a:rPr dirty="0" lang="en-US" smtClean="0"/><a:t>Phase </a:t></a:r><a:r><a:rPr dirty="0" lang="en-US" smtClean="0"/><a:t>4</a:t></a:r><a:r><a:rPr dirty="0" lang="en-US" smtClean="0"/><a:t>:</a:t></a:r><a:r><a:rPr dirty="0" lang="en-US" smtClean="0"/><a:t>D</a:t></a:r><a:r><a:rPr dirty="0" lang="en-US" smtClean="0"/><a:t>e</a:t></a:r><a:r><a:rPr dirty="0" lang="en-US" smtClean="0"/><a:t>v</a:t></a:r><a:r><a:rPr dirty="0" lang="en-US" smtClean="0"/><a:t>e</a:t></a:r><a:r><a:rPr dirty="0" lang="en-US" smtClean="0"/><a:t>l</a:t></a:r><a:r><a:rPr dirty="0" lang="en-US" smtClean="0"/><a:t>opment</a:t></a:r><a:r><a:rPr dirty="0" lang="en-US" smtClean="0"/><a:t> p</a:t></a:r><a:r><a:rPr dirty="0" lang="en-US" smtClean="0"/><a:t>a</a:t></a:r><a:r><a:rPr dirty="0" lang="en-US" smtClean="0"/><a:t>r</a:t></a:r><a:r><a:rPr dirty="0" lang="en-US" smtClean="0"/><a:t>t</a:t></a:r><a:r><a:rPr dirty="0" lang="en-US" smtClean="0"/><a:t> </a:t></a:r><a:r><a:rPr dirty="0" lang="en-US" smtClean="0"/><a:t>2</a:t></a:r><a:endParaRPr dirty="0" lang="en-US"/></a:p></p:txBody></p:sp></p:spTree></p:cSld><p:clrMapOvr><a:masterClrMapping/></p:clrMapOvr></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3" name="Content Placeholder 2"/>
          <p:cNvSpPr>
            <a:spLocks noGrp="1"/>
          </p:cNvSpPr>
          <p:nvPr>
            <p:ph idx="1"/>
          </p:nvPr>
        </p:nvSpPr>
        <p:spPr>
          <a:xfrm>
            <a:off x="457200" y="685800"/>
            <a:ext cx="8229600" cy="5745163"/>
          </a:xfrm>
        </p:spPr>
        <p:txBody>
          <a:bodyPr>
            <a:normAutofit/>
          </a:bodyPr>
          <a:p>
            <a:r>
              <a:rPr dirty="0" lang="en-US" smtClean="0"/>
              <a:t>Meanwhile, the data used in part 2 is different from that of part 1. In part 2, the independent variables used are listed earlier, while the HDB Resale Price Index (RPI) is chosen as the dependent variable. </a:t>
            </a:r>
          </a:p>
          <a:p>
            <a:r>
              <a:rPr dirty="0" lang="en-US" smtClean="0"/>
              <a:t>RPI acts as the single indicator that reflects the movements of public housing prices. </a:t>
            </a:r>
          </a:p>
          <a:p>
            <a:r>
              <a:rPr dirty="0" lang="en-US" smtClean="0"/>
              <a:t>For all the variables, quarterly time-series data from 1990 Quarter 1 to 2013 Quarter 4 are used for the ANN model training, validation and testing. </a:t>
            </a:r>
          </a:p>
          <a:p>
            <a:r>
              <a:rPr dirty="0" lang="en-US" smtClean="0"/>
              <a:t>There are a total of 96 time steps for each of the time-series data.</a:t>
            </a:r>
          </a:p>
          <a:p>
            <a:r>
              <a:rPr dirty="0" lang="en-US" smtClean="0"/>
              <a:t> These data are collected from HDB and Trading Economy website (online resources) [49-54].</a:t>
            </a:r>
          </a:p>
          <a:p>
            <a:r>
              <a:rPr dirty="0" lang="en-US" smtClean="0"/>
              <a:t> In this analysis, the feed-forward ANN models constructed are of different architecture (in terms of the number of hidden layer and neurons), and different distribution ratio of data samples are used for training, validation and testing purposes. </a:t>
            </a:r>
          </a:p>
          <a:p>
            <a:r>
              <a:rPr dirty="0" lang="en-US" smtClean="0"/>
              <a:t>The default training algorithm to be used is the </a:t>
            </a:r>
            <a:r>
              <a:rPr dirty="0" lang="en-US" err="1" smtClean="0"/>
              <a:t>LevenbergMarquardt</a:t>
            </a:r>
            <a:r>
              <a:rPr dirty="0" lang="en-US" smtClean="0"/>
              <a:t> algorithm. The two main performance indicators are the Mean Squared Error (MSE) and Regression Value (</a:t>
            </a:r>
            <a:r>
              <a:rPr dirty="0" lang="en-US" err="1" smtClean="0"/>
              <a:t>Rvalue</a:t>
            </a:r>
            <a:r>
              <a:rPr dirty="0" lang="en-US" smtClean="0"/>
              <a:t>). </a:t>
            </a:r>
          </a:p>
          <a:p>
            <a:r>
              <a:rPr dirty="0" lang="en-US" smtClean="0"/>
              <a:t>Each ANN model is to be trained for several times, and the best-performed ANN is chosen based on the lowest MSE value generated.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52"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447800" y="1143000"/>
            <a:ext cx="6172200" cy="4495800"/>
          </a:xfrm>
          <a:prstGeom prst="rect"/>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4" name="Content Placeholder 2"/>
          <p:cNvSpPr>
            <a:spLocks noGrp="1"/>
          </p:cNvSpPr>
          <p:nvPr>
            <p:ph idx="1"/>
          </p:nvPr>
        </p:nvSpPr>
        <p:spPr>
          <a:xfrm>
            <a:off x="457200" y="685800"/>
            <a:ext cx="8229600" cy="5440363"/>
          </a:xfrm>
        </p:spPr>
        <p:txBody>
          <a:bodyPr>
            <a:normAutofit/>
          </a:bodyPr>
          <a:p>
            <a:r>
              <a:rPr dirty="0" lang="en-US" smtClean="0"/>
              <a:t>From Table 1, it can be observed that the results produced by the ANN model are acceptable.</a:t>
            </a:r>
          </a:p>
          <a:p>
            <a:r>
              <a:rPr dirty="0" lang="en-US" smtClean="0"/>
              <a:t> For the cases of </a:t>
            </a:r>
            <a:r>
              <a:rPr dirty="0" lang="en-US" err="1" smtClean="0"/>
              <a:t>bestperformed</a:t>
            </a:r>
            <a:r>
              <a:rPr dirty="0" lang="en-US" smtClean="0"/>
              <a:t> ANNs, the R-value lies between 0.9062 and 0.9579. </a:t>
            </a:r>
          </a:p>
          <a:p>
            <a:r>
              <a:rPr dirty="0" lang="en-US" smtClean="0"/>
              <a:t>This shows that there are strong correlations between the generated outputs and the targeted outputs. </a:t>
            </a:r>
          </a:p>
          <a:p>
            <a:r>
              <a:rPr dirty="0" lang="en-US" smtClean="0"/>
              <a:t>The ANN is able to formulate a good fit between those independent variables with the corresponding dependent variable. </a:t>
            </a:r>
          </a:p>
          <a:p>
            <a:r>
              <a:rPr dirty="0" lang="en-US" smtClean="0"/>
              <a:t>In Figure 1, it can be seen that the ANN is able to produce accurate forecasts for most of the time steps. </a:t>
            </a:r>
          </a:p>
          <a:p>
            <a:r>
              <a:rPr dirty="0" lang="en-US" smtClean="0"/>
              <a:t>However, significant errors occurred around the 10th, 20th and 30th time steps. </a:t>
            </a:r>
          </a:p>
          <a:p>
            <a:r>
              <a:rPr dirty="0" lang="en-US" smtClean="0"/>
              <a:t>Generally, the predictions are reliable, since most of the error correlations are within the 95% confidence limit (except for the one at zero lag). </a:t>
            </a:r>
          </a:p>
          <a:p>
            <a:r>
              <a:rPr dirty="0" lang="en-US" smtClean="0"/>
              <a:t>The R-values for training, validation and testing are 0.997 and above. The low MSE values imply that the ANN model is able to produce predictions close to the actual output targets. </a:t>
            </a:r>
            <a:endParaRPr dirty="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53" name="Picture 2"/>
          <p:cNvPicPr>
            <a:picLocks noChangeAspect="1" noChangeArrowheads="1"/>
          </p:cNvPicPr>
          <p:nvPr/>
        </p:nvPicPr>
        <p:blipFill>
          <a:blip xmlns:r="http://schemas.openxmlformats.org/officeDocument/2006/relationships" r:embed="rId1"/>
          <a:srcRect/>
          <a:stretch>
            <a:fillRect/>
          </a:stretch>
        </p:blipFill>
        <p:spPr bwMode="auto">
          <a:xfrm>
            <a:off x="1524000" y="990600"/>
            <a:ext cx="6172200" cy="4800600"/>
          </a:xfrm>
          <a:prstGeom prst="rect"/>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5" name="Title 1"/>
          <p:cNvSpPr>
            <a:spLocks noGrp="1"/>
          </p:cNvSpPr>
          <p:nvPr>
            <p:ph type="title"/>
          </p:nvPr>
        </p:nvSpPr>
        <p:spPr/>
        <p:txBody>
          <a:bodyPr/>
          <a:p>
            <a:r>
              <a:rPr dirty="0" lang="en-US" smtClean="0"/>
              <a:t>CONCLUSION</a:t>
            </a:r>
            <a:endParaRPr dirty="0" lang="en-US"/>
          </a:p>
        </p:txBody>
      </p:sp>
      <p:sp>
        <p:nvSpPr>
          <p:cNvPr id="1048606" name="Content Placeholder 2"/>
          <p:cNvSpPr>
            <a:spLocks noGrp="1"/>
          </p:cNvSpPr>
          <p:nvPr>
            <p:ph idx="1"/>
          </p:nvPr>
        </p:nvSpPr>
        <p:spPr/>
        <p:txBody>
          <a:bodyPr>
            <a:normAutofit/>
          </a:bodyPr>
          <a:p>
            <a:r>
              <a:rPr dirty="0" lang="en-US" smtClean="0"/>
              <a:t>The study aims to evaluate the effectiveness of artificial neural network in predicting the Singapore public housing prices. </a:t>
            </a:r>
          </a:p>
          <a:p>
            <a:r>
              <a:rPr dirty="0" lang="en-US" smtClean="0"/>
              <a:t>The analysis has shown that the neural network is able to provide estimations that correlate well with the real housing market situation.</a:t>
            </a:r>
          </a:p>
          <a:p>
            <a:r>
              <a:rPr dirty="0" lang="en-US" smtClean="0"/>
              <a:t> For static ANNs, the neural network model is able to map the non-linear relationship between resale price and those housing characteristics that influence the housing price. The R-value for all the best-performed ANN models is higher than 0.9. </a:t>
            </a:r>
          </a:p>
          <a:p>
            <a:r>
              <a:rPr dirty="0" lang="en-US" smtClean="0"/>
              <a:t>Therefore, the fitting between independent variables and dependent variables is reasonably good. </a:t>
            </a:r>
          </a:p>
          <a:p>
            <a:r>
              <a:rPr dirty="0" lang="en-US" smtClean="0"/>
              <a:t>The performance of the static ANN can be improved after making changes to the training procedure.</a:t>
            </a:r>
            <a:endParaRPr dirty="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7" name="Content Placeholder 2"/>
          <p:cNvSpPr>
            <a:spLocks noGrp="1"/>
          </p:cNvSpPr>
          <p:nvPr>
            <p:ph idx="1"/>
          </p:nvPr>
        </p:nvSpPr>
        <p:spPr>
          <a:xfrm>
            <a:off x="457200" y="685800"/>
            <a:ext cx="8229600" cy="5440363"/>
          </a:xfrm>
        </p:spPr>
        <p:txBody>
          <a:bodyPr>
            <a:normAutofit/>
          </a:bodyPr>
          <a:p>
            <a:r>
              <a:rPr dirty="0" lang="en-US" smtClean="0"/>
              <a:t>For dynamic ANNs, the accuracy of the predictions is high, because the values of predicted RPI are close to the actual target.</a:t>
            </a:r>
          </a:p>
          <a:p>
            <a:r>
              <a:rPr dirty="0" lang="en-US" smtClean="0"/>
              <a:t> It has the ability to deduce and generalize the relationship between independent input vectors and the housing price index. </a:t>
            </a:r>
          </a:p>
          <a:p>
            <a:r>
              <a:rPr dirty="0" lang="en-US" smtClean="0"/>
              <a:t>The price index movement can therefore be estimated, with a relatively small error. </a:t>
            </a:r>
          </a:p>
          <a:p>
            <a:r>
              <a:rPr dirty="0" lang="en-US" smtClean="0"/>
              <a:t>However, ANN has its limitations. One main problem is the inconsistency in the results. </a:t>
            </a:r>
          </a:p>
          <a:p>
            <a:r>
              <a:rPr dirty="0" lang="en-US" smtClean="0"/>
              <a:t>During the training process, the ANN model is capable of self-learning and adjusting the weights accordingly to minimize the error.</a:t>
            </a:r>
          </a:p>
          <a:p>
            <a:r>
              <a:rPr dirty="0" lang="en-US" smtClean="0"/>
              <a:t> The initial conditions of the network are totally different for each training, and there are neither formulae nor rules to be followed. As a result, no conclusion can be made on whether the obtained ANN architecture and the results produced are optimal. </a:t>
            </a:r>
          </a:p>
          <a:p>
            <a:r>
              <a:rPr dirty="0" lang="en-US" smtClean="0"/>
              <a:t>One may conduct n-fold cross validation or run multiple times with different initial weights.</a:t>
            </a:r>
            <a:endParaRPr dirty="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8" name="Content Placeholder 2"/>
          <p:cNvSpPr>
            <a:spLocks noGrp="1"/>
          </p:cNvSpPr>
          <p:nvPr>
            <p:ph idx="1"/>
          </p:nvPr>
        </p:nvSpPr>
        <p:spPr>
          <a:xfrm>
            <a:off x="457200" y="609600"/>
            <a:ext cx="8229600" cy="5516563"/>
          </a:xfrm>
        </p:spPr>
        <p:txBody>
          <a:bodyPr>
            <a:normAutofit lnSpcReduction="10000"/>
          </a:bodyPr>
          <a:p>
            <a:r>
              <a:rPr dirty="0" lang="en-US" smtClean="0"/>
              <a:t>To summarize, ANN is a useful tool in housing prices prediction and other financial applications. </a:t>
            </a:r>
          </a:p>
          <a:p>
            <a:r>
              <a:rPr dirty="0" lang="en-US" smtClean="0"/>
              <a:t>Nonetheless, users must also be aware of its underlying weaknesses, and caution is important when using ANN models for financial forecasting. </a:t>
            </a:r>
          </a:p>
          <a:p>
            <a:r>
              <a:rPr dirty="0" lang="en-US" smtClean="0"/>
              <a:t>In future studies, we shall use more rigorous techniques to select input features (e.g., [23-25]) and test other predictive models (e.g., [26-28]) </a:t>
            </a:r>
            <a:endParaRPr dirty="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9" name="Title 1"/>
          <p:cNvSpPr>
            <a:spLocks noGrp="1"/>
          </p:cNvSpPr>
          <p:nvPr>
            <p:ph type="title"/>
          </p:nvPr>
        </p:nvSpPr>
        <p:spPr/>
        <p:txBody>
          <a:bodyPr/>
          <a:p>
            <a:r>
              <a:rPr dirty="0" lang="en-US" smtClean="0"/>
              <a:t>REFERENCES</a:t>
            </a:r>
            <a:endParaRPr dirty="0" lang="en-US"/>
          </a:p>
        </p:txBody>
      </p:sp>
      <p:sp>
        <p:nvSpPr>
          <p:cNvPr id="1048610" name="Content Placeholder 2"/>
          <p:cNvSpPr>
            <a:spLocks noGrp="1"/>
          </p:cNvSpPr>
          <p:nvPr>
            <p:ph idx="1"/>
          </p:nvPr>
        </p:nvSpPr>
        <p:spPr/>
        <p:txBody>
          <a:bodyPr>
            <a:normAutofit/>
          </a:bodyPr>
          <a:p>
            <a:pPr>
              <a:buNone/>
            </a:pPr>
            <a:r>
              <a:rPr dirty="0" lang="en-US" smtClean="0"/>
              <a:t> [1]. E. </a:t>
            </a:r>
            <a:r>
              <a:rPr dirty="0" lang="en-US" err="1" smtClean="0"/>
              <a:t>Worzala</a:t>
            </a:r>
            <a:r>
              <a:rPr dirty="0" lang="en-US" smtClean="0"/>
              <a:t>, M. </a:t>
            </a:r>
            <a:r>
              <a:rPr dirty="0" lang="en-US" err="1" smtClean="0"/>
              <a:t>Lenk</a:t>
            </a:r>
            <a:r>
              <a:rPr dirty="0" lang="en-US" smtClean="0"/>
              <a:t>, and A. Silva, “An Exploration of Neural Networks and Its Application to Real Estate Valuation,” The Journal of Real Estate Research, vol.10, no.2, pp.185-201, 1995.</a:t>
            </a:r>
          </a:p>
          <a:p>
            <a:pPr>
              <a:buNone/>
            </a:pPr>
            <a:r>
              <a:rPr dirty="0" lang="en-US" smtClean="0"/>
              <a:t> [2]. X.J. </a:t>
            </a:r>
            <a:r>
              <a:rPr dirty="0" lang="en-US" err="1" smtClean="0"/>
              <a:t>Ge</a:t>
            </a:r>
            <a:r>
              <a:rPr dirty="0" lang="en-US" smtClean="0"/>
              <a:t>, G. </a:t>
            </a:r>
            <a:r>
              <a:rPr dirty="0" lang="en-US" err="1" smtClean="0"/>
              <a:t>Runeson</a:t>
            </a:r>
            <a:r>
              <a:rPr dirty="0" lang="en-US" smtClean="0"/>
              <a:t>, and K.C. Lam, “Forecasting Hong Kong Housing Prices: An Artificial Neural Network Approach,” International Conference of Methodologies in Housing Research, Stockholm, Sweden, September 22 - September 24, 2003.</a:t>
            </a:r>
          </a:p>
          <a:p>
            <a:pPr>
              <a:buNone/>
            </a:pPr>
            <a:r>
              <a:rPr dirty="0" lang="en-US" smtClean="0"/>
              <a:t> [3]. P. Zhang, W. Ma, and T. Zhang, “Application of Artificial Neural Network to Predict Real Estate Investment in Qingdao,” In Y. Zhang (ed.), Future Communication, Computing, Control and Management, vol.1, pp.213-219, Springer-</a:t>
            </a:r>
            <a:r>
              <a:rPr dirty="0" lang="en-US" err="1" smtClean="0"/>
              <a:t>Verlag</a:t>
            </a:r>
            <a:r>
              <a:rPr dirty="0" lang="en-US" smtClean="0"/>
              <a:t> Berlin Heidelberg, 2012. </a:t>
            </a:r>
          </a:p>
          <a:p>
            <a:pPr>
              <a:buNone/>
            </a:pPr>
            <a:r>
              <a:rPr dirty="0" lang="en-US" smtClean="0"/>
              <a:t>[4]. F. Chu and L. P. Wang, “Applications of support vector machines to cancer classification with microarray data,” International Journal of Neural Systems, vol.15, no.6, pp.475-484, 2005.</a:t>
            </a:r>
          </a:p>
          <a:p>
            <a:pPr>
              <a:buNone/>
            </a:pPr>
            <a:r>
              <a:rPr dirty="0" lang="en-US" smtClean="0"/>
              <a:t> [5]. N. Zhou and L. P. Wang, “Effective selection of informative SNPs and classification on the </a:t>
            </a:r>
            <a:r>
              <a:rPr dirty="0" lang="en-US" err="1" smtClean="0"/>
              <a:t>HapMap</a:t>
            </a:r>
            <a:r>
              <a:rPr dirty="0" lang="en-US" smtClean="0"/>
              <a:t> genotype data,” BMC Bioinformatics, 8:484, 2007.</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2" name="Title 1"/>
          <p:cNvSpPr>
            <a:spLocks noGrp="1"/>
          </p:cNvSpPr>
          <p:nvPr>
            <p:ph type="title"/>
          </p:nvPr>
        </p:nvSpPr>
        <p:spPr/>
        <p:txBody>
          <a:bodyPr/>
          <a:p>
            <a:r>
              <a:rPr dirty="0" lang="en-US" err="1" smtClean="0"/>
              <a:t>Synapsis</a:t>
            </a:r>
            <a:endParaRPr dirty="0" lang="en-US"/>
          </a:p>
        </p:txBody>
      </p:sp>
      <p:sp>
        <p:nvSpPr>
          <p:cNvPr id="1048593" name="Content Placeholder 2"/>
          <p:cNvSpPr>
            <a:spLocks noGrp="1"/>
          </p:cNvSpPr>
          <p:nvPr>
            <p:ph idx="1"/>
          </p:nvPr>
        </p:nvSpPr>
        <p:spPr>
          <a:xfrm>
            <a:off x="990600" y="1600200"/>
            <a:ext cx="6781800" cy="3352800"/>
          </a:xfrm>
        </p:spPr>
        <p:txBody>
          <a:bodyPr/>
          <a:p>
            <a:r>
              <a:rPr dirty="0" lang="en-US" smtClean="0"/>
              <a:t>Introduction</a:t>
            </a:r>
          </a:p>
          <a:p>
            <a:r>
              <a:rPr dirty="0" lang="en-US" smtClean="0"/>
              <a:t>Predicting public housing prices using delayed neural network</a:t>
            </a:r>
          </a:p>
          <a:p>
            <a:r>
              <a:rPr dirty="0" lang="en-US" smtClean="0"/>
              <a:t>Conclusion</a:t>
            </a:r>
          </a:p>
          <a:p>
            <a:r>
              <a:rPr dirty="0" lang="en-US" smtClean="0"/>
              <a:t>Reference</a:t>
            </a: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4" name="Title 1"/>
          <p:cNvSpPr>
            <a:spLocks noGrp="1"/>
          </p:cNvSpPr>
          <p:nvPr>
            <p:ph type="title"/>
          </p:nvPr>
        </p:nvSpPr>
        <p:spPr/>
        <p:txBody>
          <a:bodyPr/>
          <a:p>
            <a:r>
              <a:rPr dirty="0" lang="en-US" smtClean="0"/>
              <a:t>INTRODUCTION</a:t>
            </a:r>
            <a:endParaRPr dirty="0" lang="en-US"/>
          </a:p>
        </p:txBody>
      </p:sp>
      <p:sp>
        <p:nvSpPr>
          <p:cNvPr id="1048595" name="Content Placeholder 2"/>
          <p:cNvSpPr>
            <a:spLocks noGrp="1"/>
          </p:cNvSpPr>
          <p:nvPr>
            <p:ph idx="1"/>
          </p:nvPr>
        </p:nvSpPr>
        <p:spPr/>
        <p:txBody>
          <a:bodyPr>
            <a:normAutofit fontScale="68750" lnSpcReduction="20000"/>
          </a:bodyPr>
          <a:p>
            <a:r>
              <a:rPr dirty="0" lang="en-US" smtClean="0"/>
              <a:t>Public housing in Singapore is important to the residents, as more than 80% of the nation’s population live in the Housing and Development Board (HDB) flats nowadays.</a:t>
            </a:r>
          </a:p>
          <a:p>
            <a:r>
              <a:rPr dirty="0" lang="en-US" smtClean="0"/>
              <a:t>According to the Department of Statistics of Singapore, the population density of Singapore is one of the highest in the world. Against this background, it could be beneficial to have a reliable prediction of the public housing prices.</a:t>
            </a:r>
          </a:p>
          <a:p>
            <a:r>
              <a:rPr dirty="0" lang="en-US" smtClean="0"/>
              <a:t>Based on the pricing predictions, the authority can better develop sustainable public housing plans and forestall any housing bubbles.</a:t>
            </a:r>
          </a:p>
          <a:p>
            <a:r>
              <a:rPr dirty="0" lang="en-US" smtClean="0"/>
              <a:t> With such predictions, investors could maximize profits gained from the performed transactions, whereas potential buyers will acquire the basic understanding of the latest pricing trends, enabling them to make informed decisions and reducing the risk of loss.</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6" name="Content Placeholder 2"/>
          <p:cNvSpPr>
            <a:spLocks noGrp="1"/>
          </p:cNvSpPr>
          <p:nvPr>
            <p:ph idx="1"/>
          </p:nvPr>
        </p:nvSpPr>
        <p:spPr>
          <a:xfrm>
            <a:off x="457200" y="457200"/>
            <a:ext cx="8229600" cy="5668963"/>
          </a:xfrm>
        </p:spPr>
        <p:txBody>
          <a:bodyPr>
            <a:normAutofit fontScale="81250" lnSpcReduction="20000"/>
          </a:bodyPr>
          <a:p>
            <a:r>
              <a:rPr dirty="0" lang="en-US" smtClean="0"/>
              <a:t>Traditionally, various approaches have been introduced to forecast the housing prices. Some of the most widely used methods include the sales comparison grid and, more recently, the hedonic pricing models derived from multiple regression analysis. </a:t>
            </a:r>
          </a:p>
          <a:p>
            <a:r>
              <a:rPr dirty="0" lang="en-US" smtClean="0"/>
              <a:t>Nonetheless, both of these methods have their respective shortcomings.</a:t>
            </a:r>
          </a:p>
          <a:p>
            <a:r>
              <a:rPr dirty="0" lang="en-US" smtClean="0"/>
              <a:t> According to </a:t>
            </a:r>
            <a:r>
              <a:rPr dirty="0" lang="en-US" err="1" smtClean="0"/>
              <a:t>Worzala</a:t>
            </a:r>
            <a:r>
              <a:rPr dirty="0" lang="en-US" smtClean="0"/>
              <a:t> et al.  the sales comparison grid is criticized as inaccurate due to the difficulty in obtaining reliable data.</a:t>
            </a:r>
          </a:p>
          <a:p>
            <a:r>
              <a:rPr dirty="0" lang="en-US" smtClean="0"/>
              <a:t> Hedonic pricing, on the other hand, not only is unable to effectively capture the multi co-linearity and non-linearity among the variables, but also involves statistical assumptions in the samples.</a:t>
            </a:r>
          </a:p>
          <a:p>
            <a:r>
              <a:rPr dirty="0" lang="en-US" smtClean="0"/>
              <a:t> Therefore, the results generated might be unfavorable. </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7" name="Content Placeholder 2"/>
          <p:cNvSpPr>
            <a:spLocks noGrp="1"/>
          </p:cNvSpPr>
          <p:nvPr>
            <p:ph idx="1"/>
          </p:nvPr>
        </p:nvSpPr>
        <p:spPr>
          <a:xfrm>
            <a:off x="457200" y="533400"/>
            <a:ext cx="8229600" cy="5592763"/>
          </a:xfrm>
        </p:spPr>
        <p:txBody>
          <a:bodyPr>
            <a:normAutofit/>
          </a:bodyPr>
          <a:p>
            <a:r>
              <a:rPr dirty="0" lang="en-US" smtClean="0"/>
              <a:t>Artificial neural networks (ANN) are recognized for their learning and generalization abilities.</a:t>
            </a:r>
          </a:p>
          <a:p>
            <a:r>
              <a:rPr dirty="0" lang="en-US" smtClean="0"/>
              <a:t>ANNs are able to approximate the mapping of arbitrary nonlinear variables .</a:t>
            </a:r>
          </a:p>
          <a:p>
            <a:r>
              <a:rPr dirty="0" lang="en-US" smtClean="0"/>
              <a:t> Today, ANNs are used not only for housing prices estimation (e.g., [14-33]), but also in other fields, such as stock price index estimation (e.g., [34-42]) and many types of time series prediction (e.g., [43-48]). </a:t>
            </a:r>
          </a:p>
          <a:p>
            <a:r>
              <a:rPr dirty="0" lang="en-US" smtClean="0"/>
              <a:t>Numerous studies have been conducted to assess the effectiveness of ANNs in housing price predictions.</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8" name="Content Placeholder 2"/>
          <p:cNvSpPr>
            <a:spLocks noGrp="1"/>
          </p:cNvSpPr>
          <p:nvPr>
            <p:ph idx="1"/>
          </p:nvPr>
        </p:nvSpPr>
        <p:spPr>
          <a:xfrm>
            <a:off x="457200" y="457200"/>
            <a:ext cx="8229600" cy="5668963"/>
          </a:xfrm>
        </p:spPr>
        <p:txBody>
          <a:bodyPr>
            <a:normAutofit fontScale="81250" lnSpcReduction="20000"/>
          </a:bodyPr>
          <a:p>
            <a:r>
              <a:rPr dirty="0" lang="en-US" smtClean="0"/>
              <a:t>The main objective of this study is to examine the accuracy of ANNs in predicting Singapore’s public housing prices.</a:t>
            </a:r>
          </a:p>
          <a:p>
            <a:r>
              <a:rPr dirty="0" lang="en-US" smtClean="0"/>
              <a:t> In order to fulfill this objective, we will attempt to identify the possible factors influencing the public housing prices.</a:t>
            </a:r>
          </a:p>
          <a:p>
            <a:r>
              <a:rPr dirty="0" lang="en-US" smtClean="0"/>
              <a:t> In Section 2, a dynamic ANN is used for forecasting, as the time factor is now taken into consideration. It is undeniable that the public housing price varies over time. </a:t>
            </a:r>
          </a:p>
          <a:p>
            <a:r>
              <a:rPr dirty="0" lang="en-US" smtClean="0"/>
              <a:t>Therefore, </a:t>
            </a:r>
            <a:r>
              <a:rPr dirty="0" lang="en-US" err="1" smtClean="0"/>
              <a:t>timeseries</a:t>
            </a:r>
            <a:r>
              <a:rPr dirty="0" lang="en-US" smtClean="0"/>
              <a:t> data is used as the input and output variables.</a:t>
            </a:r>
          </a:p>
          <a:p>
            <a:r>
              <a:rPr dirty="0" lang="en-US" smtClean="0"/>
              <a:t> Besides that, it is assumed that economic variables will play an important role in determining the price trend of public housing. </a:t>
            </a:r>
          </a:p>
          <a:p>
            <a:r>
              <a:rPr dirty="0" lang="en-US" smtClean="0"/>
              <a:t>As a result, several economic and demographic factors are chosen as the inputs. </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9" name="Title 1"/>
          <p:cNvSpPr>
            <a:spLocks noGrp="1"/>
          </p:cNvSpPr>
          <p:nvPr>
            <p:ph type="title"/>
          </p:nvPr>
        </p:nvSpPr>
        <p:spPr/>
        <p:txBody>
          <a:bodyPr>
            <a:normAutofit/>
          </a:bodyPr>
          <a:p>
            <a:r>
              <a:rPr dirty="0" lang="en-US" smtClean="0"/>
              <a:t>PREDICTING  HOUSE PRICES USING DELAYED NEURAL NETWORKS</a:t>
            </a:r>
            <a:endParaRPr dirty="0" lang="en-US"/>
          </a:p>
        </p:txBody>
      </p:sp>
      <p:sp>
        <p:nvSpPr>
          <p:cNvPr id="1048600" name="Content Placeholder 2"/>
          <p:cNvSpPr>
            <a:spLocks noGrp="1"/>
          </p:cNvSpPr>
          <p:nvPr>
            <p:ph idx="1"/>
          </p:nvPr>
        </p:nvSpPr>
        <p:spPr/>
        <p:txBody>
          <a:bodyPr>
            <a:normAutofit/>
          </a:bodyPr>
          <a:p>
            <a:r>
              <a:rPr dirty="0" lang="en-US" smtClean="0"/>
              <a:t>The housing prices could be affected by the characteristics of a particular housing unit, as well as other economic and demographic factors [49-54]. </a:t>
            </a:r>
          </a:p>
          <a:p>
            <a:r>
              <a:rPr dirty="0" lang="en-US" smtClean="0"/>
              <a:t>There are a number factors to be taken in consideration when evaluating the potential selling price of a HDB unit, of which the following six are intrinsic to each unit:</a:t>
            </a:r>
          </a:p>
          <a:p>
            <a:r>
              <a:rPr dirty="0" lang="en-US" smtClean="0"/>
              <a:t>Number of rooms </a:t>
            </a:r>
          </a:p>
          <a:p>
            <a:r>
              <a:rPr dirty="0" lang="en-US" smtClean="0"/>
              <a:t> Floor / Level Ь Area of floor space </a:t>
            </a:r>
          </a:p>
          <a:p>
            <a:r>
              <a:rPr dirty="0" lang="en-US" smtClean="0"/>
              <a:t> Duration of elapsed lease (“Age” of the HDB unit) </a:t>
            </a:r>
            <a:endParaRPr dirty="0" lang="en-US"/>
          </a:p>
          <a:p>
            <a:r>
              <a:rPr dirty="0" lang="en-US" smtClean="0"/>
              <a:t>Distance to the nearest school </a:t>
            </a:r>
            <a:endParaRPr dirty="0" lang="en-US"/>
          </a:p>
          <a:p>
            <a:r>
              <a:rPr dirty="0" lang="en-US" smtClean="0"/>
              <a:t>Distance to the nearest subway (MRT) station </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1" name="Content Placeholder 2"/>
          <p:cNvSpPr>
            <a:spLocks noGrp="1"/>
          </p:cNvSpPr>
          <p:nvPr>
            <p:ph idx="1"/>
          </p:nvPr>
        </p:nvSpPr>
        <p:spPr>
          <a:xfrm>
            <a:off x="457200" y="457200"/>
            <a:ext cx="8229600" cy="5943600"/>
          </a:xfrm>
        </p:spPr>
        <p:txBody>
          <a:bodyPr>
            <a:normAutofit/>
          </a:bodyPr>
          <a:p>
            <a:r>
              <a:rPr dirty="0" lang="en-US" smtClean="0"/>
              <a:t>In this study, ten Singapore economic variables are initially considered as exogenous variables, which may exhibit a strong correlation with the housing prices. </a:t>
            </a:r>
          </a:p>
          <a:p>
            <a:r>
              <a:rPr dirty="0" lang="en-US" smtClean="0"/>
              <a:t>Before training the ANN, these variables are to undergo a correlation test to determine the most suitable variables for the input vectors. </a:t>
            </a:r>
          </a:p>
          <a:p>
            <a:r>
              <a:rPr dirty="0" lang="en-US" smtClean="0"/>
              <a:t>All the ten variables are listed as follows: </a:t>
            </a:r>
          </a:p>
          <a:p>
            <a:r>
              <a:rPr dirty="0" lang="en-US" smtClean="0"/>
              <a:t> Singapore Real Gross Domestic Product (GDP) </a:t>
            </a:r>
            <a:endParaRPr dirty="0" lang="en-US"/>
          </a:p>
          <a:p>
            <a:r>
              <a:rPr dirty="0" lang="en-US" smtClean="0"/>
              <a:t> Population </a:t>
            </a:r>
            <a:endParaRPr dirty="0" lang="en-US"/>
          </a:p>
          <a:p>
            <a:r>
              <a:rPr dirty="0" lang="en-US" smtClean="0"/>
              <a:t> Unemployment Rate </a:t>
            </a:r>
          </a:p>
          <a:p>
            <a:r>
              <a:rPr dirty="0" lang="en-US" smtClean="0"/>
              <a:t> Average Monthly Wages </a:t>
            </a:r>
          </a:p>
          <a:p>
            <a:r>
              <a:rPr dirty="0" lang="en-US" smtClean="0"/>
              <a:t> </a:t>
            </a:r>
            <a:r>
              <a:rPr dirty="0" lang="en-US" err="1" smtClean="0"/>
              <a:t>Labour</a:t>
            </a:r>
            <a:r>
              <a:rPr dirty="0" lang="en-US" smtClean="0"/>
              <a:t> Cost </a:t>
            </a:r>
          </a:p>
          <a:p>
            <a:r>
              <a:rPr dirty="0" lang="en-US" smtClean="0"/>
              <a:t> Straits Times Index (STI) for Singapore stock market </a:t>
            </a:r>
          </a:p>
          <a:p>
            <a:r>
              <a:rPr dirty="0" lang="en-US" smtClean="0"/>
              <a:t> Prime Lending Rate </a:t>
            </a:r>
          </a:p>
          <a:p>
            <a:r>
              <a:rPr dirty="0" lang="en-US" smtClean="0"/>
              <a:t> Interbank Rate </a:t>
            </a:r>
          </a:p>
          <a:p>
            <a:r>
              <a:rPr dirty="0" lang="en-US" smtClean="0"/>
              <a:t> Singapore Consumer Spending </a:t>
            </a:r>
          </a:p>
          <a:p>
            <a:r>
              <a:rPr dirty="0" lang="en-US" smtClean="0"/>
              <a:t> Singapore Consumer Price Index (CPI) </a:t>
            </a:r>
          </a:p>
          <a:p>
            <a:pPr>
              <a:buNone/>
            </a:pPr>
            <a:r>
              <a:rPr dirty="0" lang="en-US"/>
              <a:t> </a:t>
            </a:r>
            <a:r>
              <a:rPr dirty="0" lang="en-US" smtClean="0"/>
              <a:t>    </a:t>
            </a: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2" name="Content Placeholder 2"/>
          <p:cNvSpPr>
            <a:spLocks noGrp="1"/>
          </p:cNvSpPr>
          <p:nvPr>
            <p:ph idx="1"/>
          </p:nvPr>
        </p:nvSpPr>
        <p:spPr>
          <a:xfrm>
            <a:off x="457200" y="533400"/>
            <a:ext cx="8229600" cy="5592763"/>
          </a:xfrm>
        </p:spPr>
        <p:txBody>
          <a:bodyPr>
            <a:normAutofit/>
          </a:bodyPr>
          <a:p>
            <a:r>
              <a:rPr dirty="0" lang="en-US" smtClean="0"/>
              <a:t>There are several general steps when developing and implementing the ANN model, as listed below: </a:t>
            </a:r>
          </a:p>
          <a:p>
            <a:pPr>
              <a:buNone/>
            </a:pPr>
            <a:r>
              <a:rPr dirty="0" lang="en-US" smtClean="0"/>
              <a:t>    1. Data Collection and Preprocessing </a:t>
            </a:r>
          </a:p>
          <a:p>
            <a:pPr>
              <a:buNone/>
            </a:pPr>
            <a:r>
              <a:rPr dirty="0" lang="en-US"/>
              <a:t> </a:t>
            </a:r>
            <a:r>
              <a:rPr dirty="0" lang="en-US" smtClean="0"/>
              <a:t>   2. Network Creation and Configuration </a:t>
            </a:r>
          </a:p>
          <a:p>
            <a:pPr>
              <a:buNone/>
            </a:pPr>
            <a:r>
              <a:rPr dirty="0" lang="en-US"/>
              <a:t> </a:t>
            </a:r>
            <a:r>
              <a:rPr dirty="0" lang="en-US" smtClean="0"/>
              <a:t>   3. Network Training, Validation and Testing</a:t>
            </a:r>
          </a:p>
          <a:p>
            <a:pPr>
              <a:buNone/>
            </a:pPr>
            <a:r>
              <a:rPr dirty="0" lang="en-US"/>
              <a:t> </a:t>
            </a:r>
            <a:r>
              <a:rPr dirty="0" lang="en-US" smtClean="0"/>
              <a:t>   4. Result Analysis </a:t>
            </a:r>
          </a:p>
          <a:p>
            <a:r>
              <a:rPr dirty="0" lang="en-US"/>
              <a:t> </a:t>
            </a:r>
            <a:r>
              <a:rPr dirty="0" lang="en-US" smtClean="0"/>
              <a:t>This study consists of two parts, i.e., (1) MATLAB Neural Network Fitting Tool and (2) the MATLAB Neural Network Time Series Tool will be deployed. </a:t>
            </a:r>
          </a:p>
          <a:p>
            <a:r>
              <a:rPr dirty="0" lang="en-US" smtClean="0"/>
              <a:t>The data used for part 1 is retrieved from the HDB and the </a:t>
            </a:r>
            <a:r>
              <a:rPr dirty="0" lang="en-US" err="1" smtClean="0"/>
              <a:t>PropertyGuru</a:t>
            </a:r>
            <a:r>
              <a:rPr dirty="0" lang="en-US" smtClean="0"/>
              <a:t> websites [49-54]. </a:t>
            </a:r>
          </a:p>
          <a:p>
            <a:r>
              <a:rPr dirty="0" lang="en-US" smtClean="0"/>
              <a:t>The statistics of the HDB resale prices are collected for the 26 HDB estates in Singapore, from December 2012 to February 2014. </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Company>Grizli777</Company>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Project:PREDICTING HOUSE PRICE USING DELAYED NEURAL NETWORK Course:Aritificial intelligence Name : jayanthi S Phase : 4</dc:title>
  <dc:creator>lenovo</dc:creator>
  <cp:lastModifiedBy>lenovo</cp:lastModifiedBy>
  <dcterms:created xsi:type="dcterms:W3CDTF">2023-10-25T03:14:47Z</dcterms:created>
  <dcterms:modified xsi:type="dcterms:W3CDTF">2023-10-26T10:45:24Z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c8c010f64c9f469db8cd90d222c4ad4a</vt:lpwstr>
  </property>
</Properties>
</file>