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754267"/>
            <a:ext cx="7477601" cy="1916430"/>
          </a:xfrm>
          <a:prstGeom prst="rect">
            <a:avLst/>
          </a:prstGeom>
          <a:noFill/>
          <a:ln/>
        </p:spPr>
        <p:txBody>
          <a:bodyPr wrap="square" rtlCol="0" anchor="t"/>
          <a:lstStyle/>
          <a:p>
            <a:pPr indent="0" marL="0">
              <a:lnSpc>
                <a:spcPts val="7545"/>
              </a:lnSpc>
              <a:buNone/>
            </a:pPr>
            <a:r>
              <a:rPr lang="en-US" sz="6036" b="1" spc="-181" kern="0" dirty="0">
                <a:solidFill>
                  <a:srgbClr val="591CE6"/>
                </a:solidFill>
                <a:latin typeface="p22-mackinac-pro" pitchFamily="34" charset="0"/>
                <a:ea typeface="p22-mackinac-pro" pitchFamily="34" charset="-122"/>
                <a:cs typeface="p22-mackinac-pro" pitchFamily="34" charset="-120"/>
              </a:rPr>
              <a:t>Pengenalan Bisnis Ternak Lele</a:t>
            </a:r>
            <a:endParaRPr lang="en-US" sz="6036" dirty="0"/>
          </a:p>
        </p:txBody>
      </p:sp>
      <p:sp>
        <p:nvSpPr>
          <p:cNvPr id="6" name="Text 3"/>
          <p:cNvSpPr/>
          <p:nvPr/>
        </p:nvSpPr>
        <p:spPr>
          <a:xfrm>
            <a:off x="6319599" y="4003953"/>
            <a:ext cx="7477601" cy="1777008"/>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Bisnis ternak lele adalah salah satu peluang yang menjanjikan di Indonesia. Lele merupakan ikan yang mudah dibudidayakan, memiliki nilai gizi tinggi, dan permintaan pasar yang stabil. Dalam presentasi ini, kami akan memberikan gambaran menyeluruh tentang bisnis ternak lele, mulai dari sejarah, keunggulan produk, hingga strategi pemasaran.</a:t>
            </a:r>
            <a:endParaRPr lang="en-US" sz="1750" dirty="0"/>
          </a:p>
        </p:txBody>
      </p:sp>
      <p:sp>
        <p:nvSpPr>
          <p:cNvPr id="7" name="Text 4"/>
          <p:cNvSpPr/>
          <p:nvPr/>
        </p:nvSpPr>
        <p:spPr>
          <a:xfrm>
            <a:off x="6319599" y="6030873"/>
            <a:ext cx="7477601" cy="444341"/>
          </a:xfrm>
          <a:prstGeom prst="rect">
            <a:avLst/>
          </a:prstGeom>
          <a:noFill/>
          <a:ln/>
        </p:spPr>
        <p:txBody>
          <a:bodyPr wrap="none" rtlCol="0" anchor="t"/>
          <a:lstStyle/>
          <a:p>
            <a:pPr indent="0" marL="0">
              <a:lnSpc>
                <a:spcPts val="3499"/>
              </a:lnSpc>
              <a:buNone/>
            </a:pPr>
            <a:r>
              <a:rPr lang="en-US" sz="2187" b="1" i="1" dirty="0">
                <a:solidFill>
                  <a:srgbClr val="000000"/>
                </a:solidFill>
                <a:latin typeface="Eudoxus Sans" pitchFamily="34" charset="0"/>
                <a:ea typeface="Eudoxus Sans" pitchFamily="34" charset="-122"/>
                <a:cs typeface="Eudoxus Sans" pitchFamily="34" charset="-120"/>
              </a:rPr>
              <a:t>Kuncoro Banu 202120019</a:t>
            </a:r>
            <a:endParaRPr lang="en-US" sz="2187"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747713"/>
            <a:ext cx="6604040"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Sejarah Bisnis Ternak Lele</a:t>
            </a:r>
            <a:endParaRPr lang="en-US" sz="4374" dirty="0"/>
          </a:p>
        </p:txBody>
      </p:sp>
      <p:sp>
        <p:nvSpPr>
          <p:cNvPr id="6" name="Shape 3"/>
          <p:cNvSpPr/>
          <p:nvPr/>
        </p:nvSpPr>
        <p:spPr>
          <a:xfrm>
            <a:off x="4801910" y="1775341"/>
            <a:ext cx="44410" cy="5706427"/>
          </a:xfrm>
          <a:prstGeom prst="roundRect">
            <a:avLst>
              <a:gd name="adj" fmla="val 225151"/>
            </a:avLst>
          </a:prstGeom>
          <a:solidFill>
            <a:srgbClr val="C6BDDA"/>
          </a:solidFill>
          <a:ln/>
        </p:spPr>
      </p:sp>
      <p:sp>
        <p:nvSpPr>
          <p:cNvPr id="7" name="Shape 4"/>
          <p:cNvSpPr/>
          <p:nvPr/>
        </p:nvSpPr>
        <p:spPr>
          <a:xfrm>
            <a:off x="5074027" y="2176641"/>
            <a:ext cx="777597" cy="44410"/>
          </a:xfrm>
          <a:prstGeom prst="roundRect">
            <a:avLst>
              <a:gd name="adj" fmla="val 225151"/>
            </a:avLst>
          </a:prstGeom>
          <a:solidFill>
            <a:srgbClr val="C6BDDA"/>
          </a:solidFill>
          <a:ln/>
        </p:spPr>
      </p:sp>
      <p:sp>
        <p:nvSpPr>
          <p:cNvPr id="8" name="Shape 5"/>
          <p:cNvSpPr/>
          <p:nvPr/>
        </p:nvSpPr>
        <p:spPr>
          <a:xfrm>
            <a:off x="4574084" y="1948934"/>
            <a:ext cx="499943" cy="499943"/>
          </a:xfrm>
          <a:prstGeom prst="roundRect">
            <a:avLst>
              <a:gd name="adj" fmla="val 20000"/>
            </a:avLst>
          </a:prstGeom>
          <a:solidFill>
            <a:srgbClr val="E0D7F4"/>
          </a:solidFill>
          <a:ln w="7620">
            <a:solidFill>
              <a:srgbClr val="C6BDDA"/>
            </a:solidFill>
            <a:prstDash val="solid"/>
          </a:ln>
        </p:spPr>
      </p:sp>
      <p:sp>
        <p:nvSpPr>
          <p:cNvPr id="9" name="Text 6"/>
          <p:cNvSpPr/>
          <p:nvPr/>
        </p:nvSpPr>
        <p:spPr>
          <a:xfrm>
            <a:off x="4761369" y="1990606"/>
            <a:ext cx="125373"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7"/>
          <p:cNvSpPr/>
          <p:nvPr/>
        </p:nvSpPr>
        <p:spPr>
          <a:xfrm>
            <a:off x="6046113" y="1997512"/>
            <a:ext cx="2777490"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Awal Mula</a:t>
            </a:r>
            <a:endParaRPr lang="en-US" sz="2187" dirty="0"/>
          </a:p>
        </p:txBody>
      </p:sp>
      <p:sp>
        <p:nvSpPr>
          <p:cNvPr id="11" name="Text 8"/>
          <p:cNvSpPr/>
          <p:nvPr/>
        </p:nvSpPr>
        <p:spPr>
          <a:xfrm>
            <a:off x="6046113" y="2477929"/>
            <a:ext cx="7751088" cy="710803"/>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Budidaya lele di Indonesia sudah dimulai sejak 1970-an, ketika ikan lele mulai dikenal sebagai sumber protein yang terjangkau.</a:t>
            </a:r>
            <a:endParaRPr lang="en-US" sz="1750" dirty="0"/>
          </a:p>
        </p:txBody>
      </p:sp>
      <p:sp>
        <p:nvSpPr>
          <p:cNvPr id="12" name="Shape 9"/>
          <p:cNvSpPr/>
          <p:nvPr/>
        </p:nvSpPr>
        <p:spPr>
          <a:xfrm>
            <a:off x="5074027" y="4034373"/>
            <a:ext cx="777597" cy="44410"/>
          </a:xfrm>
          <a:prstGeom prst="roundRect">
            <a:avLst>
              <a:gd name="adj" fmla="val 225151"/>
            </a:avLst>
          </a:prstGeom>
          <a:solidFill>
            <a:srgbClr val="C6BDDA"/>
          </a:solidFill>
          <a:ln/>
        </p:spPr>
      </p:sp>
      <p:sp>
        <p:nvSpPr>
          <p:cNvPr id="13" name="Shape 10"/>
          <p:cNvSpPr/>
          <p:nvPr/>
        </p:nvSpPr>
        <p:spPr>
          <a:xfrm>
            <a:off x="4574084" y="3806666"/>
            <a:ext cx="499943" cy="499943"/>
          </a:xfrm>
          <a:prstGeom prst="roundRect">
            <a:avLst>
              <a:gd name="adj" fmla="val 20000"/>
            </a:avLst>
          </a:prstGeom>
          <a:solidFill>
            <a:srgbClr val="E0D7F4"/>
          </a:solidFill>
          <a:ln w="7620">
            <a:solidFill>
              <a:srgbClr val="C6BDDA"/>
            </a:solidFill>
            <a:prstDash val="solid"/>
          </a:ln>
        </p:spPr>
      </p:sp>
      <p:sp>
        <p:nvSpPr>
          <p:cNvPr id="14" name="Text 11"/>
          <p:cNvSpPr/>
          <p:nvPr/>
        </p:nvSpPr>
        <p:spPr>
          <a:xfrm>
            <a:off x="4731960" y="3848338"/>
            <a:ext cx="184071"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5" name="Text 12"/>
          <p:cNvSpPr/>
          <p:nvPr/>
        </p:nvSpPr>
        <p:spPr>
          <a:xfrm>
            <a:off x="6046113" y="3855244"/>
            <a:ext cx="3248858"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Perkembangan Teknologi</a:t>
            </a:r>
            <a:endParaRPr lang="en-US" sz="2187" dirty="0"/>
          </a:p>
        </p:txBody>
      </p:sp>
      <p:sp>
        <p:nvSpPr>
          <p:cNvPr id="16" name="Text 13"/>
          <p:cNvSpPr/>
          <p:nvPr/>
        </p:nvSpPr>
        <p:spPr>
          <a:xfrm>
            <a:off x="6046113" y="4335661"/>
            <a:ext cx="7751088" cy="710803"/>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Pada 1990-an, teknik budidaya lele mulai berkembang pesat, dengan inovasi pada pakan, bibit, dan manajemen pemeliharaan.</a:t>
            </a:r>
            <a:endParaRPr lang="en-US" sz="1750" dirty="0"/>
          </a:p>
        </p:txBody>
      </p:sp>
      <p:sp>
        <p:nvSpPr>
          <p:cNvPr id="17" name="Shape 14"/>
          <p:cNvSpPr/>
          <p:nvPr/>
        </p:nvSpPr>
        <p:spPr>
          <a:xfrm>
            <a:off x="5074027" y="5892105"/>
            <a:ext cx="777597" cy="44410"/>
          </a:xfrm>
          <a:prstGeom prst="roundRect">
            <a:avLst>
              <a:gd name="adj" fmla="val 225151"/>
            </a:avLst>
          </a:prstGeom>
          <a:solidFill>
            <a:srgbClr val="C6BDDA"/>
          </a:solidFill>
          <a:ln/>
        </p:spPr>
      </p:sp>
      <p:sp>
        <p:nvSpPr>
          <p:cNvPr id="18" name="Shape 15"/>
          <p:cNvSpPr/>
          <p:nvPr/>
        </p:nvSpPr>
        <p:spPr>
          <a:xfrm>
            <a:off x="4574084" y="5664398"/>
            <a:ext cx="499943" cy="499943"/>
          </a:xfrm>
          <a:prstGeom prst="roundRect">
            <a:avLst>
              <a:gd name="adj" fmla="val 20000"/>
            </a:avLst>
          </a:prstGeom>
          <a:solidFill>
            <a:srgbClr val="E0D7F4"/>
          </a:solidFill>
          <a:ln w="7620">
            <a:solidFill>
              <a:srgbClr val="C6BDDA"/>
            </a:solidFill>
            <a:prstDash val="solid"/>
          </a:ln>
        </p:spPr>
      </p:sp>
      <p:sp>
        <p:nvSpPr>
          <p:cNvPr id="19" name="Text 16"/>
          <p:cNvSpPr/>
          <p:nvPr/>
        </p:nvSpPr>
        <p:spPr>
          <a:xfrm>
            <a:off x="4729222" y="5706070"/>
            <a:ext cx="189667"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20" name="Text 17"/>
          <p:cNvSpPr/>
          <p:nvPr/>
        </p:nvSpPr>
        <p:spPr>
          <a:xfrm>
            <a:off x="6046113" y="5712976"/>
            <a:ext cx="3199686"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Peningkatan Permintaan</a:t>
            </a:r>
            <a:endParaRPr lang="en-US" sz="2187" dirty="0"/>
          </a:p>
        </p:txBody>
      </p:sp>
      <p:sp>
        <p:nvSpPr>
          <p:cNvPr id="21" name="Text 18"/>
          <p:cNvSpPr/>
          <p:nvPr/>
        </p:nvSpPr>
        <p:spPr>
          <a:xfrm>
            <a:off x="6046113" y="6193393"/>
            <a:ext cx="7751088" cy="1066205"/>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Saat ini, permintaan ikan lele terus meningkat, seiring dengan pertumbuhan populasi dan kesadaran masyarakat akan manfaat konsumsi ikan.</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037993" y="2216706"/>
            <a:ext cx="6259116"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Keunggulan Produk Lele</a:t>
            </a:r>
            <a:endParaRPr lang="en-US" sz="4374" dirty="0"/>
          </a:p>
        </p:txBody>
      </p:sp>
      <p:sp>
        <p:nvSpPr>
          <p:cNvPr id="5" name="Text 3"/>
          <p:cNvSpPr/>
          <p:nvPr/>
        </p:nvSpPr>
        <p:spPr>
          <a:xfrm>
            <a:off x="2037993" y="3466505"/>
            <a:ext cx="2911435" cy="347186"/>
          </a:xfrm>
          <a:prstGeom prst="rect">
            <a:avLst/>
          </a:prstGeom>
          <a:noFill/>
          <a:ln/>
        </p:spPr>
        <p:txBody>
          <a:bodyPr wrap="none" rtlCol="0" anchor="t"/>
          <a:lstStyle/>
          <a:p>
            <a:pPr indent="0" marL="0">
              <a:lnSpc>
                <a:spcPts val="2734"/>
              </a:lnSpc>
              <a:buNone/>
            </a:pPr>
            <a:r>
              <a:rPr lang="en-US" sz="2187" b="1" spc="-66" kern="0" dirty="0">
                <a:solidFill>
                  <a:srgbClr val="591CE6"/>
                </a:solidFill>
                <a:latin typeface="p22-mackinac-pro" pitchFamily="34" charset="0"/>
                <a:ea typeface="p22-mackinac-pro" pitchFamily="34" charset="-122"/>
                <a:cs typeface="p22-mackinac-pro" pitchFamily="34" charset="-120"/>
              </a:rPr>
              <a:t>Kandungan Gizi Tinggi</a:t>
            </a:r>
            <a:endParaRPr lang="en-US" sz="2187" dirty="0"/>
          </a:p>
        </p:txBody>
      </p:sp>
      <p:sp>
        <p:nvSpPr>
          <p:cNvPr id="6" name="Text 4"/>
          <p:cNvSpPr/>
          <p:nvPr/>
        </p:nvSpPr>
        <p:spPr>
          <a:xfrm>
            <a:off x="2037993" y="4035862"/>
            <a:ext cx="3156347" cy="1066205"/>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Lele kaya akan protein, vitamin, dan mineral yang baik untuk kesehatan.</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indent="0" marL="0">
              <a:lnSpc>
                <a:spcPts val="2734"/>
              </a:lnSpc>
              <a:buNone/>
            </a:pPr>
            <a:r>
              <a:rPr lang="en-US" sz="2187" b="1" spc="-66" kern="0" dirty="0">
                <a:solidFill>
                  <a:srgbClr val="591CE6"/>
                </a:solidFill>
                <a:latin typeface="p22-mackinac-pro" pitchFamily="34" charset="0"/>
                <a:ea typeface="p22-mackinac-pro" pitchFamily="34" charset="-122"/>
                <a:cs typeface="p22-mackinac-pro" pitchFamily="34" charset="-120"/>
              </a:rPr>
              <a:t>Pertumbuhan Cepat</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Lele dapat dipanen dalam waktu 2-3 bulan, sehingga pembudidaya dapat memperoleh hasil panen lebih sering.</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indent="0" marL="0">
              <a:lnSpc>
                <a:spcPts val="2734"/>
              </a:lnSpc>
              <a:buNone/>
            </a:pPr>
            <a:r>
              <a:rPr lang="en-US" sz="2187" b="1" spc="-66" kern="0" dirty="0">
                <a:solidFill>
                  <a:srgbClr val="591CE6"/>
                </a:solidFill>
                <a:latin typeface="p22-mackinac-pro" pitchFamily="34" charset="0"/>
                <a:ea typeface="p22-mackinac-pro" pitchFamily="34" charset="-122"/>
                <a:cs typeface="p22-mackinac-pro" pitchFamily="34" charset="-120"/>
              </a:rPr>
              <a:t>Harga Terjangkau</a:t>
            </a:r>
            <a:endParaRPr lang="en-US" sz="2187" dirty="0"/>
          </a:p>
        </p:txBody>
      </p:sp>
      <p:sp>
        <p:nvSpPr>
          <p:cNvPr id="10" name="Text 8"/>
          <p:cNvSpPr/>
          <p:nvPr/>
        </p:nvSpPr>
        <p:spPr>
          <a:xfrm>
            <a:off x="9449872" y="4035862"/>
            <a:ext cx="3156347" cy="1421606"/>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Lele merupakan ikan dengan harga yang relatif murah dibandingkan jenis ikan lainnya.</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777490" y="525780"/>
            <a:ext cx="4776549" cy="597098"/>
          </a:xfrm>
          <a:prstGeom prst="rect">
            <a:avLst/>
          </a:prstGeom>
          <a:noFill/>
          <a:ln/>
        </p:spPr>
        <p:txBody>
          <a:bodyPr wrap="none" rtlCol="0" anchor="t"/>
          <a:lstStyle/>
          <a:p>
            <a:pPr indent="0" marL="0">
              <a:lnSpc>
                <a:spcPts val="4701"/>
              </a:lnSpc>
              <a:buNone/>
            </a:pPr>
            <a:r>
              <a:rPr lang="en-US" sz="3761" b="1" spc="-113" kern="0" dirty="0">
                <a:solidFill>
                  <a:srgbClr val="591CE6"/>
                </a:solidFill>
                <a:latin typeface="p22-mackinac-pro" pitchFamily="34" charset="0"/>
                <a:ea typeface="p22-mackinac-pro" pitchFamily="34" charset="-122"/>
                <a:cs typeface="p22-mackinac-pro" pitchFamily="34" charset="-120"/>
              </a:rPr>
              <a:t>Proses Budidaya Lele</a:t>
            </a:r>
            <a:endParaRPr lang="en-US" sz="3761" dirty="0"/>
          </a:p>
        </p:txBody>
      </p:sp>
      <p:sp>
        <p:nvSpPr>
          <p:cNvPr id="5" name="Shape 3"/>
          <p:cNvSpPr/>
          <p:nvPr/>
        </p:nvSpPr>
        <p:spPr>
          <a:xfrm>
            <a:off x="3045023" y="1504950"/>
            <a:ext cx="38100" cy="6198870"/>
          </a:xfrm>
          <a:prstGeom prst="roundRect">
            <a:avLst>
              <a:gd name="adj" fmla="val 225665"/>
            </a:avLst>
          </a:prstGeom>
          <a:solidFill>
            <a:srgbClr val="C6BDDA"/>
          </a:solidFill>
          <a:ln/>
        </p:spPr>
      </p:sp>
      <p:sp>
        <p:nvSpPr>
          <p:cNvPr id="6" name="Shape 4"/>
          <p:cNvSpPr/>
          <p:nvPr/>
        </p:nvSpPr>
        <p:spPr>
          <a:xfrm>
            <a:off x="3278981" y="1849993"/>
            <a:ext cx="668655" cy="38100"/>
          </a:xfrm>
          <a:prstGeom prst="roundRect">
            <a:avLst>
              <a:gd name="adj" fmla="val 225665"/>
            </a:avLst>
          </a:prstGeom>
          <a:solidFill>
            <a:srgbClr val="C6BDDA"/>
          </a:solidFill>
          <a:ln/>
        </p:spPr>
      </p:sp>
      <p:sp>
        <p:nvSpPr>
          <p:cNvPr id="7" name="Shape 5"/>
          <p:cNvSpPr/>
          <p:nvPr/>
        </p:nvSpPr>
        <p:spPr>
          <a:xfrm>
            <a:off x="2849166" y="1654254"/>
            <a:ext cx="429816" cy="429816"/>
          </a:xfrm>
          <a:prstGeom prst="roundRect">
            <a:avLst>
              <a:gd name="adj" fmla="val 20004"/>
            </a:avLst>
          </a:prstGeom>
          <a:solidFill>
            <a:srgbClr val="E0D7F4"/>
          </a:solidFill>
          <a:ln w="7620">
            <a:solidFill>
              <a:srgbClr val="C6BDDA"/>
            </a:solidFill>
            <a:prstDash val="solid"/>
          </a:ln>
        </p:spPr>
      </p:sp>
      <p:sp>
        <p:nvSpPr>
          <p:cNvPr id="8" name="Text 6"/>
          <p:cNvSpPr/>
          <p:nvPr/>
        </p:nvSpPr>
        <p:spPr>
          <a:xfrm>
            <a:off x="3010138" y="1690092"/>
            <a:ext cx="107871" cy="358140"/>
          </a:xfrm>
          <a:prstGeom prst="rect">
            <a:avLst/>
          </a:prstGeom>
          <a:noFill/>
          <a:ln/>
        </p:spPr>
        <p:txBody>
          <a:bodyPr wrap="none" rtlCol="0" anchor="t"/>
          <a:lstStyle/>
          <a:p>
            <a:pPr algn="ctr" indent="0" marL="0">
              <a:lnSpc>
                <a:spcPts val="2821"/>
              </a:lnSpc>
              <a:buNone/>
            </a:pPr>
            <a:r>
              <a:rPr lang="en-US" sz="2257" b="1" spc="-68" kern="0" dirty="0">
                <a:solidFill>
                  <a:srgbClr val="272525"/>
                </a:solidFill>
                <a:latin typeface="p22-mackinac-pro" pitchFamily="34" charset="0"/>
                <a:ea typeface="p22-mackinac-pro" pitchFamily="34" charset="-122"/>
                <a:cs typeface="p22-mackinac-pro" pitchFamily="34" charset="-120"/>
              </a:rPr>
              <a:t>1</a:t>
            </a:r>
            <a:endParaRPr lang="en-US" sz="2257" dirty="0"/>
          </a:p>
        </p:txBody>
      </p:sp>
      <p:sp>
        <p:nvSpPr>
          <p:cNvPr id="9" name="Text 7"/>
          <p:cNvSpPr/>
          <p:nvPr/>
        </p:nvSpPr>
        <p:spPr>
          <a:xfrm>
            <a:off x="4114919" y="1695926"/>
            <a:ext cx="2388275" cy="298490"/>
          </a:xfrm>
          <a:prstGeom prst="rect">
            <a:avLst/>
          </a:prstGeom>
          <a:noFill/>
          <a:ln/>
        </p:spPr>
        <p:txBody>
          <a:bodyPr wrap="none" rtlCol="0" anchor="t"/>
          <a:lstStyle/>
          <a:p>
            <a:pPr algn="l" indent="0" marL="0">
              <a:lnSpc>
                <a:spcPts val="2351"/>
              </a:lnSpc>
              <a:buNone/>
            </a:pPr>
            <a:r>
              <a:rPr lang="en-US" sz="1881" b="1" spc="-56" kern="0" dirty="0">
                <a:solidFill>
                  <a:srgbClr val="272525"/>
                </a:solidFill>
                <a:latin typeface="p22-mackinac-pro" pitchFamily="34" charset="0"/>
                <a:ea typeface="p22-mackinac-pro" pitchFamily="34" charset="-122"/>
                <a:cs typeface="p22-mackinac-pro" pitchFamily="34" charset="-120"/>
              </a:rPr>
              <a:t>Persiapan Kolam</a:t>
            </a:r>
            <a:endParaRPr lang="en-US" sz="1881" dirty="0"/>
          </a:p>
        </p:txBody>
      </p:sp>
      <p:sp>
        <p:nvSpPr>
          <p:cNvPr id="10" name="Text 8"/>
          <p:cNvSpPr/>
          <p:nvPr/>
        </p:nvSpPr>
        <p:spPr>
          <a:xfrm>
            <a:off x="4114919" y="2108954"/>
            <a:ext cx="7737991" cy="611505"/>
          </a:xfrm>
          <a:prstGeom prst="rect">
            <a:avLst/>
          </a:prstGeom>
          <a:noFill/>
          <a:ln/>
        </p:spPr>
        <p:txBody>
          <a:bodyPr wrap="square" rtlCol="0" anchor="t"/>
          <a:lstStyle/>
          <a:p>
            <a:pPr algn="l" indent="0" marL="0">
              <a:lnSpc>
                <a:spcPts val="2407"/>
              </a:lnSpc>
              <a:buNone/>
            </a:pPr>
            <a:r>
              <a:rPr lang="en-US" sz="1504" dirty="0">
                <a:solidFill>
                  <a:srgbClr val="272525"/>
                </a:solidFill>
                <a:latin typeface="Eudoxus Sans" pitchFamily="34" charset="0"/>
                <a:ea typeface="Eudoxus Sans" pitchFamily="34" charset="-122"/>
                <a:cs typeface="Eudoxus Sans" pitchFamily="34" charset="-120"/>
              </a:rPr>
              <a:t>Kolam budidaya lele harus dibersihkan, dikeringkan, dan disterilkan sebelum diisi bibit lele.</a:t>
            </a:r>
            <a:endParaRPr lang="en-US" sz="1504" dirty="0"/>
          </a:p>
        </p:txBody>
      </p:sp>
      <p:sp>
        <p:nvSpPr>
          <p:cNvPr id="11" name="Shape 9"/>
          <p:cNvSpPr/>
          <p:nvPr/>
        </p:nvSpPr>
        <p:spPr>
          <a:xfrm>
            <a:off x="3278981" y="3447455"/>
            <a:ext cx="668655" cy="38100"/>
          </a:xfrm>
          <a:prstGeom prst="roundRect">
            <a:avLst>
              <a:gd name="adj" fmla="val 225665"/>
            </a:avLst>
          </a:prstGeom>
          <a:solidFill>
            <a:srgbClr val="C6BDDA"/>
          </a:solidFill>
          <a:ln/>
        </p:spPr>
      </p:sp>
      <p:sp>
        <p:nvSpPr>
          <p:cNvPr id="12" name="Shape 10"/>
          <p:cNvSpPr/>
          <p:nvPr/>
        </p:nvSpPr>
        <p:spPr>
          <a:xfrm>
            <a:off x="2849166" y="3251716"/>
            <a:ext cx="429816" cy="429816"/>
          </a:xfrm>
          <a:prstGeom prst="roundRect">
            <a:avLst>
              <a:gd name="adj" fmla="val 20004"/>
            </a:avLst>
          </a:prstGeom>
          <a:solidFill>
            <a:srgbClr val="E0D7F4"/>
          </a:solidFill>
          <a:ln w="7620">
            <a:solidFill>
              <a:srgbClr val="C6BDDA"/>
            </a:solidFill>
            <a:prstDash val="solid"/>
          </a:ln>
        </p:spPr>
      </p:sp>
      <p:sp>
        <p:nvSpPr>
          <p:cNvPr id="13" name="Text 11"/>
          <p:cNvSpPr/>
          <p:nvPr/>
        </p:nvSpPr>
        <p:spPr>
          <a:xfrm>
            <a:off x="2984897" y="3287554"/>
            <a:ext cx="158234" cy="358140"/>
          </a:xfrm>
          <a:prstGeom prst="rect">
            <a:avLst/>
          </a:prstGeom>
          <a:noFill/>
          <a:ln/>
        </p:spPr>
        <p:txBody>
          <a:bodyPr wrap="none" rtlCol="0" anchor="t"/>
          <a:lstStyle/>
          <a:p>
            <a:pPr algn="ctr" indent="0" marL="0">
              <a:lnSpc>
                <a:spcPts val="2821"/>
              </a:lnSpc>
              <a:buNone/>
            </a:pPr>
            <a:r>
              <a:rPr lang="en-US" sz="2257" b="1" spc="-68" kern="0" dirty="0">
                <a:solidFill>
                  <a:srgbClr val="272525"/>
                </a:solidFill>
                <a:latin typeface="p22-mackinac-pro" pitchFamily="34" charset="0"/>
                <a:ea typeface="p22-mackinac-pro" pitchFamily="34" charset="-122"/>
                <a:cs typeface="p22-mackinac-pro" pitchFamily="34" charset="-120"/>
              </a:rPr>
              <a:t>2</a:t>
            </a:r>
            <a:endParaRPr lang="en-US" sz="2257" dirty="0"/>
          </a:p>
        </p:txBody>
      </p:sp>
      <p:sp>
        <p:nvSpPr>
          <p:cNvPr id="14" name="Text 12"/>
          <p:cNvSpPr/>
          <p:nvPr/>
        </p:nvSpPr>
        <p:spPr>
          <a:xfrm>
            <a:off x="4114919" y="3293388"/>
            <a:ext cx="2388275" cy="298490"/>
          </a:xfrm>
          <a:prstGeom prst="rect">
            <a:avLst/>
          </a:prstGeom>
          <a:noFill/>
          <a:ln/>
        </p:spPr>
        <p:txBody>
          <a:bodyPr wrap="none" rtlCol="0" anchor="t"/>
          <a:lstStyle/>
          <a:p>
            <a:pPr algn="l" indent="0" marL="0">
              <a:lnSpc>
                <a:spcPts val="2351"/>
              </a:lnSpc>
              <a:buNone/>
            </a:pPr>
            <a:r>
              <a:rPr lang="en-US" sz="1881" b="1" spc="-56" kern="0" dirty="0">
                <a:solidFill>
                  <a:srgbClr val="272525"/>
                </a:solidFill>
                <a:latin typeface="p22-mackinac-pro" pitchFamily="34" charset="0"/>
                <a:ea typeface="p22-mackinac-pro" pitchFamily="34" charset="-122"/>
                <a:cs typeface="p22-mackinac-pro" pitchFamily="34" charset="-120"/>
              </a:rPr>
              <a:t>Penebaran Benih</a:t>
            </a:r>
            <a:endParaRPr lang="en-US" sz="1881" dirty="0"/>
          </a:p>
        </p:txBody>
      </p:sp>
      <p:sp>
        <p:nvSpPr>
          <p:cNvPr id="15" name="Text 13"/>
          <p:cNvSpPr/>
          <p:nvPr/>
        </p:nvSpPr>
        <p:spPr>
          <a:xfrm>
            <a:off x="4114919" y="3706416"/>
            <a:ext cx="7737991" cy="611505"/>
          </a:xfrm>
          <a:prstGeom prst="rect">
            <a:avLst/>
          </a:prstGeom>
          <a:noFill/>
          <a:ln/>
        </p:spPr>
        <p:txBody>
          <a:bodyPr wrap="square" rtlCol="0" anchor="t"/>
          <a:lstStyle/>
          <a:p>
            <a:pPr algn="l" indent="0" marL="0">
              <a:lnSpc>
                <a:spcPts val="2407"/>
              </a:lnSpc>
              <a:buNone/>
            </a:pPr>
            <a:r>
              <a:rPr lang="en-US" sz="1504" dirty="0">
                <a:solidFill>
                  <a:srgbClr val="272525"/>
                </a:solidFill>
                <a:latin typeface="Eudoxus Sans" pitchFamily="34" charset="0"/>
                <a:ea typeface="Eudoxus Sans" pitchFamily="34" charset="-122"/>
                <a:cs typeface="Eudoxus Sans" pitchFamily="34" charset="-120"/>
              </a:rPr>
              <a:t>Benih lele yang sehat dan berkualitas dimasukkan ke dalam kolam dengan kepadatan yang tepat.</a:t>
            </a:r>
            <a:endParaRPr lang="en-US" sz="1504" dirty="0"/>
          </a:p>
        </p:txBody>
      </p:sp>
      <p:sp>
        <p:nvSpPr>
          <p:cNvPr id="16" name="Shape 14"/>
          <p:cNvSpPr/>
          <p:nvPr/>
        </p:nvSpPr>
        <p:spPr>
          <a:xfrm>
            <a:off x="3278981" y="5044916"/>
            <a:ext cx="668655" cy="38100"/>
          </a:xfrm>
          <a:prstGeom prst="roundRect">
            <a:avLst>
              <a:gd name="adj" fmla="val 225665"/>
            </a:avLst>
          </a:prstGeom>
          <a:solidFill>
            <a:srgbClr val="C6BDDA"/>
          </a:solidFill>
          <a:ln/>
        </p:spPr>
      </p:sp>
      <p:sp>
        <p:nvSpPr>
          <p:cNvPr id="17" name="Shape 15"/>
          <p:cNvSpPr/>
          <p:nvPr/>
        </p:nvSpPr>
        <p:spPr>
          <a:xfrm>
            <a:off x="2849166" y="4849178"/>
            <a:ext cx="429816" cy="429816"/>
          </a:xfrm>
          <a:prstGeom prst="roundRect">
            <a:avLst>
              <a:gd name="adj" fmla="val 20004"/>
            </a:avLst>
          </a:prstGeom>
          <a:solidFill>
            <a:srgbClr val="E0D7F4"/>
          </a:solidFill>
          <a:ln w="7620">
            <a:solidFill>
              <a:srgbClr val="C6BDDA"/>
            </a:solidFill>
            <a:prstDash val="solid"/>
          </a:ln>
        </p:spPr>
      </p:sp>
      <p:sp>
        <p:nvSpPr>
          <p:cNvPr id="18" name="Text 16"/>
          <p:cNvSpPr/>
          <p:nvPr/>
        </p:nvSpPr>
        <p:spPr>
          <a:xfrm>
            <a:off x="2982516" y="4885015"/>
            <a:ext cx="163116" cy="358140"/>
          </a:xfrm>
          <a:prstGeom prst="rect">
            <a:avLst/>
          </a:prstGeom>
          <a:noFill/>
          <a:ln/>
        </p:spPr>
        <p:txBody>
          <a:bodyPr wrap="none" rtlCol="0" anchor="t"/>
          <a:lstStyle/>
          <a:p>
            <a:pPr algn="ctr" indent="0" marL="0">
              <a:lnSpc>
                <a:spcPts val="2821"/>
              </a:lnSpc>
              <a:buNone/>
            </a:pPr>
            <a:r>
              <a:rPr lang="en-US" sz="2257" b="1" spc="-68" kern="0" dirty="0">
                <a:solidFill>
                  <a:srgbClr val="272525"/>
                </a:solidFill>
                <a:latin typeface="p22-mackinac-pro" pitchFamily="34" charset="0"/>
                <a:ea typeface="p22-mackinac-pro" pitchFamily="34" charset="-122"/>
                <a:cs typeface="p22-mackinac-pro" pitchFamily="34" charset="-120"/>
              </a:rPr>
              <a:t>3</a:t>
            </a:r>
            <a:endParaRPr lang="en-US" sz="2257" dirty="0"/>
          </a:p>
        </p:txBody>
      </p:sp>
      <p:sp>
        <p:nvSpPr>
          <p:cNvPr id="19" name="Text 17"/>
          <p:cNvSpPr/>
          <p:nvPr/>
        </p:nvSpPr>
        <p:spPr>
          <a:xfrm>
            <a:off x="4114919" y="4890849"/>
            <a:ext cx="2388275" cy="298490"/>
          </a:xfrm>
          <a:prstGeom prst="rect">
            <a:avLst/>
          </a:prstGeom>
          <a:noFill/>
          <a:ln/>
        </p:spPr>
        <p:txBody>
          <a:bodyPr wrap="none" rtlCol="0" anchor="t"/>
          <a:lstStyle/>
          <a:p>
            <a:pPr algn="l" indent="0" marL="0">
              <a:lnSpc>
                <a:spcPts val="2351"/>
              </a:lnSpc>
              <a:buNone/>
            </a:pPr>
            <a:r>
              <a:rPr lang="en-US" sz="1881" b="1" spc="-56" kern="0" dirty="0">
                <a:solidFill>
                  <a:srgbClr val="272525"/>
                </a:solidFill>
                <a:latin typeface="p22-mackinac-pro" pitchFamily="34" charset="0"/>
                <a:ea typeface="p22-mackinac-pro" pitchFamily="34" charset="-122"/>
                <a:cs typeface="p22-mackinac-pro" pitchFamily="34" charset="-120"/>
              </a:rPr>
              <a:t>Pemberian Pakan</a:t>
            </a:r>
            <a:endParaRPr lang="en-US" sz="1881" dirty="0"/>
          </a:p>
        </p:txBody>
      </p:sp>
      <p:sp>
        <p:nvSpPr>
          <p:cNvPr id="20" name="Text 18"/>
          <p:cNvSpPr/>
          <p:nvPr/>
        </p:nvSpPr>
        <p:spPr>
          <a:xfrm>
            <a:off x="4114919" y="5303877"/>
            <a:ext cx="7737991" cy="611505"/>
          </a:xfrm>
          <a:prstGeom prst="rect">
            <a:avLst/>
          </a:prstGeom>
          <a:noFill/>
          <a:ln/>
        </p:spPr>
        <p:txBody>
          <a:bodyPr wrap="square" rtlCol="0" anchor="t"/>
          <a:lstStyle/>
          <a:p>
            <a:pPr algn="l" indent="0" marL="0">
              <a:lnSpc>
                <a:spcPts val="2407"/>
              </a:lnSpc>
              <a:buNone/>
            </a:pPr>
            <a:r>
              <a:rPr lang="en-US" sz="1504" dirty="0">
                <a:solidFill>
                  <a:srgbClr val="272525"/>
                </a:solidFill>
                <a:latin typeface="Eudoxus Sans" pitchFamily="34" charset="0"/>
                <a:ea typeface="Eudoxus Sans" pitchFamily="34" charset="-122"/>
                <a:cs typeface="Eudoxus Sans" pitchFamily="34" charset="-120"/>
              </a:rPr>
              <a:t>Pakan yang bergizi dan sesuai dengan tahap pertumbuhan lele diberikan secara teratur.</a:t>
            </a:r>
            <a:endParaRPr lang="en-US" sz="1504" dirty="0"/>
          </a:p>
        </p:txBody>
      </p:sp>
      <p:sp>
        <p:nvSpPr>
          <p:cNvPr id="21" name="Shape 19"/>
          <p:cNvSpPr/>
          <p:nvPr/>
        </p:nvSpPr>
        <p:spPr>
          <a:xfrm>
            <a:off x="3278981" y="6642378"/>
            <a:ext cx="668655" cy="38100"/>
          </a:xfrm>
          <a:prstGeom prst="roundRect">
            <a:avLst>
              <a:gd name="adj" fmla="val 225665"/>
            </a:avLst>
          </a:prstGeom>
          <a:solidFill>
            <a:srgbClr val="C6BDDA"/>
          </a:solidFill>
          <a:ln/>
        </p:spPr>
      </p:sp>
      <p:sp>
        <p:nvSpPr>
          <p:cNvPr id="22" name="Shape 20"/>
          <p:cNvSpPr/>
          <p:nvPr/>
        </p:nvSpPr>
        <p:spPr>
          <a:xfrm>
            <a:off x="2849166" y="6446639"/>
            <a:ext cx="429816" cy="429816"/>
          </a:xfrm>
          <a:prstGeom prst="roundRect">
            <a:avLst>
              <a:gd name="adj" fmla="val 20004"/>
            </a:avLst>
          </a:prstGeom>
          <a:solidFill>
            <a:srgbClr val="E0D7F4"/>
          </a:solidFill>
          <a:ln w="7620">
            <a:solidFill>
              <a:srgbClr val="C6BDDA"/>
            </a:solidFill>
            <a:prstDash val="solid"/>
          </a:ln>
        </p:spPr>
      </p:sp>
      <p:sp>
        <p:nvSpPr>
          <p:cNvPr id="23" name="Text 21"/>
          <p:cNvSpPr/>
          <p:nvPr/>
        </p:nvSpPr>
        <p:spPr>
          <a:xfrm>
            <a:off x="2977991" y="6482477"/>
            <a:ext cx="172045" cy="358140"/>
          </a:xfrm>
          <a:prstGeom prst="rect">
            <a:avLst/>
          </a:prstGeom>
          <a:noFill/>
          <a:ln/>
        </p:spPr>
        <p:txBody>
          <a:bodyPr wrap="none" rtlCol="0" anchor="t"/>
          <a:lstStyle/>
          <a:p>
            <a:pPr algn="ctr" indent="0" marL="0">
              <a:lnSpc>
                <a:spcPts val="2821"/>
              </a:lnSpc>
              <a:buNone/>
            </a:pPr>
            <a:r>
              <a:rPr lang="en-US" sz="2257" b="1" spc="-68" kern="0" dirty="0">
                <a:solidFill>
                  <a:srgbClr val="272525"/>
                </a:solidFill>
                <a:latin typeface="p22-mackinac-pro" pitchFamily="34" charset="0"/>
                <a:ea typeface="p22-mackinac-pro" pitchFamily="34" charset="-122"/>
                <a:cs typeface="p22-mackinac-pro" pitchFamily="34" charset="-120"/>
              </a:rPr>
              <a:t>4</a:t>
            </a:r>
            <a:endParaRPr lang="en-US" sz="2257" dirty="0"/>
          </a:p>
        </p:txBody>
      </p:sp>
      <p:sp>
        <p:nvSpPr>
          <p:cNvPr id="24" name="Text 22"/>
          <p:cNvSpPr/>
          <p:nvPr/>
        </p:nvSpPr>
        <p:spPr>
          <a:xfrm>
            <a:off x="4114919" y="6488311"/>
            <a:ext cx="2388275" cy="298490"/>
          </a:xfrm>
          <a:prstGeom prst="rect">
            <a:avLst/>
          </a:prstGeom>
          <a:noFill/>
          <a:ln/>
        </p:spPr>
        <p:txBody>
          <a:bodyPr wrap="none" rtlCol="0" anchor="t"/>
          <a:lstStyle/>
          <a:p>
            <a:pPr algn="l" indent="0" marL="0">
              <a:lnSpc>
                <a:spcPts val="2351"/>
              </a:lnSpc>
              <a:buNone/>
            </a:pPr>
            <a:r>
              <a:rPr lang="en-US" sz="1881" b="1" spc="-56" kern="0" dirty="0">
                <a:solidFill>
                  <a:srgbClr val="272525"/>
                </a:solidFill>
                <a:latin typeface="p22-mackinac-pro" pitchFamily="34" charset="0"/>
                <a:ea typeface="p22-mackinac-pro" pitchFamily="34" charset="-122"/>
                <a:cs typeface="p22-mackinac-pro" pitchFamily="34" charset="-120"/>
              </a:rPr>
              <a:t>Pemanenan</a:t>
            </a:r>
            <a:endParaRPr lang="en-US" sz="1881" dirty="0"/>
          </a:p>
        </p:txBody>
      </p:sp>
      <p:sp>
        <p:nvSpPr>
          <p:cNvPr id="25" name="Text 23"/>
          <p:cNvSpPr/>
          <p:nvPr/>
        </p:nvSpPr>
        <p:spPr>
          <a:xfrm>
            <a:off x="4114919" y="6901339"/>
            <a:ext cx="7737991" cy="611505"/>
          </a:xfrm>
          <a:prstGeom prst="rect">
            <a:avLst/>
          </a:prstGeom>
          <a:noFill/>
          <a:ln/>
        </p:spPr>
        <p:txBody>
          <a:bodyPr wrap="square" rtlCol="0" anchor="t"/>
          <a:lstStyle/>
          <a:p>
            <a:pPr algn="l" indent="0" marL="0">
              <a:lnSpc>
                <a:spcPts val="2407"/>
              </a:lnSpc>
              <a:buNone/>
            </a:pPr>
            <a:r>
              <a:rPr lang="en-US" sz="1504" dirty="0">
                <a:solidFill>
                  <a:srgbClr val="272525"/>
                </a:solidFill>
                <a:latin typeface="Eudoxus Sans" pitchFamily="34" charset="0"/>
                <a:ea typeface="Eudoxus Sans" pitchFamily="34" charset="-122"/>
                <a:cs typeface="Eudoxus Sans" pitchFamily="34" charset="-120"/>
              </a:rPr>
              <a:t>Lele yang sudah mencapai ukuran panen dipanen dengan hati-hati untuk menjaga kualitas.</a:t>
            </a:r>
            <a:endParaRPr lang="en-US" sz="1504" dirty="0"/>
          </a:p>
        </p:txBody>
      </p:sp>
      <p:pic>
        <p:nvPicPr>
          <p:cNvPr id="2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037993" y="1605796"/>
            <a:ext cx="10090428"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Fasilitas dan Teknologi yang Digunakan</a:t>
            </a:r>
            <a:endParaRPr lang="en-US" sz="4374" dirty="0"/>
          </a:p>
        </p:txBody>
      </p:sp>
      <p:sp>
        <p:nvSpPr>
          <p:cNvPr id="5" name="Shape 3"/>
          <p:cNvSpPr/>
          <p:nvPr/>
        </p:nvSpPr>
        <p:spPr>
          <a:xfrm>
            <a:off x="2037993" y="2744510"/>
            <a:ext cx="5166122" cy="1650802"/>
          </a:xfrm>
          <a:prstGeom prst="roundRect">
            <a:avLst>
              <a:gd name="adj" fmla="val 6057"/>
            </a:avLst>
          </a:prstGeom>
          <a:solidFill>
            <a:srgbClr val="E0D7F4"/>
          </a:solidFill>
          <a:ln w="7620">
            <a:solidFill>
              <a:srgbClr val="C6BDDA"/>
            </a:solidFill>
            <a:prstDash val="solid"/>
          </a:ln>
        </p:spPr>
      </p:sp>
      <p:sp>
        <p:nvSpPr>
          <p:cNvPr id="6" name="Text 4"/>
          <p:cNvSpPr/>
          <p:nvPr/>
        </p:nvSpPr>
        <p:spPr>
          <a:xfrm>
            <a:off x="2267783" y="2974300"/>
            <a:ext cx="277749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Kolam Terpal</a:t>
            </a:r>
            <a:endParaRPr lang="en-US" sz="2187" dirty="0"/>
          </a:p>
        </p:txBody>
      </p:sp>
      <p:sp>
        <p:nvSpPr>
          <p:cNvPr id="7" name="Text 5"/>
          <p:cNvSpPr/>
          <p:nvPr/>
        </p:nvSpPr>
        <p:spPr>
          <a:xfrm>
            <a:off x="2267783" y="3454717"/>
            <a:ext cx="4706541" cy="710803"/>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Kolam budidaya lele dibuat dari terpal yang mudah dipasang dan dirawat.</a:t>
            </a:r>
            <a:endParaRPr lang="en-US" sz="1750" dirty="0"/>
          </a:p>
        </p:txBody>
      </p:sp>
      <p:sp>
        <p:nvSpPr>
          <p:cNvPr id="8" name="Shape 6"/>
          <p:cNvSpPr/>
          <p:nvPr/>
        </p:nvSpPr>
        <p:spPr>
          <a:xfrm>
            <a:off x="7426285" y="2744510"/>
            <a:ext cx="5166122" cy="1650802"/>
          </a:xfrm>
          <a:prstGeom prst="roundRect">
            <a:avLst>
              <a:gd name="adj" fmla="val 6057"/>
            </a:avLst>
          </a:prstGeom>
          <a:solidFill>
            <a:srgbClr val="E0D7F4"/>
          </a:solidFill>
          <a:ln w="7620">
            <a:solidFill>
              <a:srgbClr val="C6BDDA"/>
            </a:solidFill>
            <a:prstDash val="solid"/>
          </a:ln>
        </p:spPr>
      </p:sp>
      <p:sp>
        <p:nvSpPr>
          <p:cNvPr id="9" name="Text 7"/>
          <p:cNvSpPr/>
          <p:nvPr/>
        </p:nvSpPr>
        <p:spPr>
          <a:xfrm>
            <a:off x="7656076" y="2974300"/>
            <a:ext cx="277749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Aerasi Otomatis</a:t>
            </a:r>
            <a:endParaRPr lang="en-US" sz="2187" dirty="0"/>
          </a:p>
        </p:txBody>
      </p:sp>
      <p:sp>
        <p:nvSpPr>
          <p:cNvPr id="10" name="Text 8"/>
          <p:cNvSpPr/>
          <p:nvPr/>
        </p:nvSpPr>
        <p:spPr>
          <a:xfrm>
            <a:off x="7656076" y="3454717"/>
            <a:ext cx="4706541" cy="710803"/>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Sistem aerasi otomatis menjaga kualitas air dan mendukung pertumbuhan lele.</a:t>
            </a:r>
            <a:endParaRPr lang="en-US" sz="1750" dirty="0"/>
          </a:p>
        </p:txBody>
      </p:sp>
      <p:sp>
        <p:nvSpPr>
          <p:cNvPr id="11" name="Shape 9"/>
          <p:cNvSpPr/>
          <p:nvPr/>
        </p:nvSpPr>
        <p:spPr>
          <a:xfrm>
            <a:off x="2037993" y="4617482"/>
            <a:ext cx="5166122" cy="2006203"/>
          </a:xfrm>
          <a:prstGeom prst="roundRect">
            <a:avLst>
              <a:gd name="adj" fmla="val 4984"/>
            </a:avLst>
          </a:prstGeom>
          <a:solidFill>
            <a:srgbClr val="E0D7F4"/>
          </a:solidFill>
          <a:ln w="7620">
            <a:solidFill>
              <a:srgbClr val="C6BDDA"/>
            </a:solidFill>
            <a:prstDash val="solid"/>
          </a:ln>
        </p:spPr>
      </p:sp>
      <p:sp>
        <p:nvSpPr>
          <p:cNvPr id="12" name="Text 10"/>
          <p:cNvSpPr/>
          <p:nvPr/>
        </p:nvSpPr>
        <p:spPr>
          <a:xfrm>
            <a:off x="2267783" y="4847273"/>
            <a:ext cx="277749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Pakan Berkualitas</a:t>
            </a:r>
            <a:endParaRPr lang="en-US" sz="2187" dirty="0"/>
          </a:p>
        </p:txBody>
      </p:sp>
      <p:sp>
        <p:nvSpPr>
          <p:cNvPr id="13" name="Text 11"/>
          <p:cNvSpPr/>
          <p:nvPr/>
        </p:nvSpPr>
        <p:spPr>
          <a:xfrm>
            <a:off x="2267783" y="5327690"/>
            <a:ext cx="4706541" cy="710803"/>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Pakan lele yang mengandung nutrisi lengkap diperoleh dari perusahaan pakan terpercaya.</a:t>
            </a:r>
            <a:endParaRPr lang="en-US" sz="1750" dirty="0"/>
          </a:p>
        </p:txBody>
      </p:sp>
      <p:sp>
        <p:nvSpPr>
          <p:cNvPr id="14" name="Shape 12"/>
          <p:cNvSpPr/>
          <p:nvPr/>
        </p:nvSpPr>
        <p:spPr>
          <a:xfrm>
            <a:off x="7426285" y="4617482"/>
            <a:ext cx="5166122" cy="2006203"/>
          </a:xfrm>
          <a:prstGeom prst="roundRect">
            <a:avLst>
              <a:gd name="adj" fmla="val 4984"/>
            </a:avLst>
          </a:prstGeom>
          <a:solidFill>
            <a:srgbClr val="E0D7F4"/>
          </a:solidFill>
          <a:ln w="7620">
            <a:solidFill>
              <a:srgbClr val="C6BDDA"/>
            </a:solidFill>
            <a:prstDash val="solid"/>
          </a:ln>
        </p:spPr>
      </p:sp>
      <p:sp>
        <p:nvSpPr>
          <p:cNvPr id="15" name="Text 13"/>
          <p:cNvSpPr/>
          <p:nvPr/>
        </p:nvSpPr>
        <p:spPr>
          <a:xfrm>
            <a:off x="7656076" y="4847273"/>
            <a:ext cx="334268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Manajemen Pemeliharaan</a:t>
            </a:r>
            <a:endParaRPr lang="en-US" sz="2187" dirty="0"/>
          </a:p>
        </p:txBody>
      </p:sp>
      <p:sp>
        <p:nvSpPr>
          <p:cNvPr id="16" name="Text 14"/>
          <p:cNvSpPr/>
          <p:nvPr/>
        </p:nvSpPr>
        <p:spPr>
          <a:xfrm>
            <a:off x="7656076" y="5327690"/>
            <a:ext cx="4706541" cy="1066205"/>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Pencatatan data pertumbuhan dan kesehatan ikan membantu dalam pengambilan keputusan.</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037993" y="2114074"/>
            <a:ext cx="6276856"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Pasar dan Peluang Bisnis</a:t>
            </a:r>
            <a:endParaRPr lang="en-US" sz="4374" dirty="0"/>
          </a:p>
        </p:txBody>
      </p:sp>
      <p:sp>
        <p:nvSpPr>
          <p:cNvPr id="5" name="Shape 3"/>
          <p:cNvSpPr/>
          <p:nvPr/>
        </p:nvSpPr>
        <p:spPr>
          <a:xfrm>
            <a:off x="2037993" y="3426381"/>
            <a:ext cx="499943" cy="499943"/>
          </a:xfrm>
          <a:prstGeom prst="roundRect">
            <a:avLst>
              <a:gd name="adj" fmla="val 20000"/>
            </a:avLst>
          </a:prstGeom>
          <a:solidFill>
            <a:srgbClr val="E0D7F4"/>
          </a:solidFill>
          <a:ln w="7620">
            <a:solidFill>
              <a:srgbClr val="C6BDDA"/>
            </a:solidFill>
            <a:prstDash val="solid"/>
          </a:ln>
        </p:spPr>
      </p:sp>
      <p:sp>
        <p:nvSpPr>
          <p:cNvPr id="6" name="Text 4"/>
          <p:cNvSpPr/>
          <p:nvPr/>
        </p:nvSpPr>
        <p:spPr>
          <a:xfrm>
            <a:off x="2225278" y="3468052"/>
            <a:ext cx="125373"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2760107" y="3502700"/>
            <a:ext cx="264795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Permintaan Tinggi</a:t>
            </a:r>
            <a:endParaRPr lang="en-US" sz="2187" dirty="0"/>
          </a:p>
        </p:txBody>
      </p:sp>
      <p:sp>
        <p:nvSpPr>
          <p:cNvPr id="8" name="Text 6"/>
          <p:cNvSpPr/>
          <p:nvPr/>
        </p:nvSpPr>
        <p:spPr>
          <a:xfrm>
            <a:off x="2760107" y="3983117"/>
            <a:ext cx="2647950" cy="2132409"/>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Lele menjadi salah satu ikan konsumsi favorit masyarakat Indonesia, dengan permintaan yang terus meningkat setiap tahun.</a:t>
            </a:r>
            <a:endParaRPr lang="en-US" sz="1750" dirty="0"/>
          </a:p>
        </p:txBody>
      </p:sp>
      <p:sp>
        <p:nvSpPr>
          <p:cNvPr id="9" name="Shape 7"/>
          <p:cNvSpPr/>
          <p:nvPr/>
        </p:nvSpPr>
        <p:spPr>
          <a:xfrm>
            <a:off x="5630228" y="3426381"/>
            <a:ext cx="499943" cy="499943"/>
          </a:xfrm>
          <a:prstGeom prst="roundRect">
            <a:avLst>
              <a:gd name="adj" fmla="val 20000"/>
            </a:avLst>
          </a:prstGeom>
          <a:solidFill>
            <a:srgbClr val="E0D7F4"/>
          </a:solidFill>
          <a:ln w="7620">
            <a:solidFill>
              <a:srgbClr val="C6BDDA"/>
            </a:solidFill>
            <a:prstDash val="solid"/>
          </a:ln>
        </p:spPr>
      </p:sp>
      <p:sp>
        <p:nvSpPr>
          <p:cNvPr id="10" name="Text 8"/>
          <p:cNvSpPr/>
          <p:nvPr/>
        </p:nvSpPr>
        <p:spPr>
          <a:xfrm>
            <a:off x="5788104" y="3468052"/>
            <a:ext cx="184071"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6352342" y="3502700"/>
            <a:ext cx="264795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Peluang Ekspor</a:t>
            </a:r>
            <a:endParaRPr lang="en-US" sz="2187" dirty="0"/>
          </a:p>
        </p:txBody>
      </p:sp>
      <p:sp>
        <p:nvSpPr>
          <p:cNvPr id="12" name="Text 10"/>
          <p:cNvSpPr/>
          <p:nvPr/>
        </p:nvSpPr>
        <p:spPr>
          <a:xfrm>
            <a:off x="6352342" y="3983117"/>
            <a:ext cx="2647950" cy="1777008"/>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Selain pasar domestik, ikan lele juga memiliki potensi ekspor ke negara-negara tetangga.</a:t>
            </a:r>
            <a:endParaRPr lang="en-US" sz="1750" dirty="0"/>
          </a:p>
        </p:txBody>
      </p:sp>
      <p:sp>
        <p:nvSpPr>
          <p:cNvPr id="13" name="Shape 11"/>
          <p:cNvSpPr/>
          <p:nvPr/>
        </p:nvSpPr>
        <p:spPr>
          <a:xfrm>
            <a:off x="9222462" y="3426381"/>
            <a:ext cx="499943" cy="499943"/>
          </a:xfrm>
          <a:prstGeom prst="roundRect">
            <a:avLst>
              <a:gd name="adj" fmla="val 20000"/>
            </a:avLst>
          </a:prstGeom>
          <a:solidFill>
            <a:srgbClr val="E0D7F4"/>
          </a:solidFill>
          <a:ln w="7620">
            <a:solidFill>
              <a:srgbClr val="C6BDDA"/>
            </a:solidFill>
            <a:prstDash val="solid"/>
          </a:ln>
        </p:spPr>
      </p:sp>
      <p:sp>
        <p:nvSpPr>
          <p:cNvPr id="14" name="Text 12"/>
          <p:cNvSpPr/>
          <p:nvPr/>
        </p:nvSpPr>
        <p:spPr>
          <a:xfrm>
            <a:off x="9377601" y="3468052"/>
            <a:ext cx="189667" cy="416481"/>
          </a:xfrm>
          <a:prstGeom prst="rect">
            <a:avLst/>
          </a:prstGeom>
          <a:noFill/>
          <a:ln/>
        </p:spPr>
        <p:txBody>
          <a:bodyPr wrap="none" rtlCol="0" anchor="t"/>
          <a:lstStyle/>
          <a:p>
            <a:pPr algn="ctr" indent="0" marL="0">
              <a:lnSpc>
                <a:spcPts val="3281"/>
              </a:lnSpc>
              <a:buNone/>
            </a:pPr>
            <a:r>
              <a:rPr lang="en-US" sz="2624" b="1" spc="-79" kern="0"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3"/>
          <p:cNvSpPr/>
          <p:nvPr/>
        </p:nvSpPr>
        <p:spPr>
          <a:xfrm>
            <a:off x="9944576" y="3502700"/>
            <a:ext cx="264795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Diversifikasi Produk</a:t>
            </a:r>
            <a:endParaRPr lang="en-US" sz="2187" dirty="0"/>
          </a:p>
        </p:txBody>
      </p:sp>
      <p:sp>
        <p:nvSpPr>
          <p:cNvPr id="16" name="Text 14"/>
          <p:cNvSpPr/>
          <p:nvPr/>
        </p:nvSpPr>
        <p:spPr>
          <a:xfrm>
            <a:off x="9944576" y="3983117"/>
            <a:ext cx="2647950" cy="1777008"/>
          </a:xfrm>
          <a:prstGeom prst="rect">
            <a:avLst/>
          </a:prstGeom>
          <a:noFill/>
          <a:ln/>
        </p:spPr>
        <p:txBody>
          <a:bodyPr wrap="square" rtlCol="0" anchor="t"/>
          <a:lstStyle/>
          <a:p>
            <a:pPr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Pengolahan lele menjadi berbagai produk turunan, seperti nugget dan abon, dapat menambah nilai jual.</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037993" y="2205633"/>
            <a:ext cx="5554980"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Strategi Pemasaran</a:t>
            </a:r>
            <a:endParaRPr lang="en-US" sz="4374" dirty="0"/>
          </a:p>
        </p:txBody>
      </p:sp>
      <p:pic>
        <p:nvPicPr>
          <p:cNvPr id="5" name="Image 0" descr="preencoded.png">    </p:cNvPr>
          <p:cNvPicPr>
            <a:picLocks noChangeAspect="1"/>
          </p:cNvPicPr>
          <p:nvPr/>
        </p:nvPicPr>
        <p:blipFill>
          <a:blip r:embed="rId1"/>
          <a:stretch>
            <a:fillRect/>
          </a:stretch>
        </p:blipFill>
        <p:spPr>
          <a:xfrm>
            <a:off x="2037993" y="3344347"/>
            <a:ext cx="555427" cy="555427"/>
          </a:xfrm>
          <a:prstGeom prst="rect">
            <a:avLst/>
          </a:prstGeom>
        </p:spPr>
      </p:pic>
      <p:sp>
        <p:nvSpPr>
          <p:cNvPr id="6" name="Text 3"/>
          <p:cNvSpPr/>
          <p:nvPr/>
        </p:nvSpPr>
        <p:spPr>
          <a:xfrm>
            <a:off x="2037993" y="4121944"/>
            <a:ext cx="2388632"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Jaminan Kualitas</a:t>
            </a:r>
            <a:endParaRPr lang="en-US" sz="2187" dirty="0"/>
          </a:p>
        </p:txBody>
      </p:sp>
      <p:sp>
        <p:nvSpPr>
          <p:cNvPr id="7" name="Text 4"/>
          <p:cNvSpPr/>
          <p:nvPr/>
        </p:nvSpPr>
        <p:spPr>
          <a:xfrm>
            <a:off x="2037993" y="4602361"/>
            <a:ext cx="2388632"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Menjaga kualitas lele dan layanan untuk memenuhi kepuasan konsumen.</a:t>
            </a:r>
            <a:endParaRPr lang="en-US" sz="1750" dirty="0"/>
          </a:p>
        </p:txBody>
      </p:sp>
      <p:pic>
        <p:nvPicPr>
          <p:cNvPr id="8" name="Image 1" descr="preencoded.png">    </p:cNvPr>
          <p:cNvPicPr>
            <a:picLocks noChangeAspect="1"/>
          </p:cNvPicPr>
          <p:nvPr/>
        </p:nvPicPr>
        <p:blipFill>
          <a:blip r:embed="rId2"/>
          <a:stretch>
            <a:fillRect/>
          </a:stretch>
        </p:blipFill>
        <p:spPr>
          <a:xfrm>
            <a:off x="4759881" y="3344347"/>
            <a:ext cx="555427" cy="555427"/>
          </a:xfrm>
          <a:prstGeom prst="rect">
            <a:avLst/>
          </a:prstGeom>
        </p:spPr>
      </p:pic>
      <p:sp>
        <p:nvSpPr>
          <p:cNvPr id="9" name="Text 5"/>
          <p:cNvSpPr/>
          <p:nvPr/>
        </p:nvSpPr>
        <p:spPr>
          <a:xfrm>
            <a:off x="4759881" y="4121944"/>
            <a:ext cx="2388632"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Distribusi Efektif</a:t>
            </a:r>
            <a:endParaRPr lang="en-US" sz="2187" dirty="0"/>
          </a:p>
        </p:txBody>
      </p:sp>
      <p:sp>
        <p:nvSpPr>
          <p:cNvPr id="10" name="Text 6"/>
          <p:cNvSpPr/>
          <p:nvPr/>
        </p:nvSpPr>
        <p:spPr>
          <a:xfrm>
            <a:off x="4759881" y="4602361"/>
            <a:ext cx="2388632"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Memastikan produk terdistribusi dengan baik ke berbagai pasar dan konsumen.</a:t>
            </a:r>
            <a:endParaRPr lang="en-US" sz="1750" dirty="0"/>
          </a:p>
        </p:txBody>
      </p:sp>
      <p:pic>
        <p:nvPicPr>
          <p:cNvPr id="11" name="Image 2" descr="preencoded.png">    </p:cNvPr>
          <p:cNvPicPr>
            <a:picLocks noChangeAspect="1"/>
          </p:cNvPicPr>
          <p:nvPr/>
        </p:nvPicPr>
        <p:blipFill>
          <a:blip r:embed="rId3"/>
          <a:stretch>
            <a:fillRect/>
          </a:stretch>
        </p:blipFill>
        <p:spPr>
          <a:xfrm>
            <a:off x="7481768" y="3344347"/>
            <a:ext cx="555427" cy="555427"/>
          </a:xfrm>
          <a:prstGeom prst="rect">
            <a:avLst/>
          </a:prstGeom>
        </p:spPr>
      </p:pic>
      <p:sp>
        <p:nvSpPr>
          <p:cNvPr id="12" name="Text 7"/>
          <p:cNvSpPr/>
          <p:nvPr/>
        </p:nvSpPr>
        <p:spPr>
          <a:xfrm>
            <a:off x="7481768" y="4121944"/>
            <a:ext cx="2388632" cy="694373"/>
          </a:xfrm>
          <a:prstGeom prst="rect">
            <a:avLst/>
          </a:prstGeom>
          <a:noFill/>
          <a:ln/>
        </p:spPr>
        <p:txBody>
          <a:bodyPr wrap="squar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Branding yang Kuat</a:t>
            </a:r>
            <a:endParaRPr lang="en-US" sz="2187" dirty="0"/>
          </a:p>
        </p:txBody>
      </p:sp>
      <p:sp>
        <p:nvSpPr>
          <p:cNvPr id="13" name="Text 8"/>
          <p:cNvSpPr/>
          <p:nvPr/>
        </p:nvSpPr>
        <p:spPr>
          <a:xfrm>
            <a:off x="7481768" y="4949547"/>
            <a:ext cx="2388632" cy="1066205"/>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Membangun merek yang kuat dan dikenal luas oleh masyarakat.</a:t>
            </a:r>
            <a:endParaRPr lang="en-US" sz="1750" dirty="0"/>
          </a:p>
        </p:txBody>
      </p:sp>
      <p:pic>
        <p:nvPicPr>
          <p:cNvPr id="14" name="Image 3" descr="preencoded.png">    </p:cNvPr>
          <p:cNvPicPr>
            <a:picLocks noChangeAspect="1"/>
          </p:cNvPicPr>
          <p:nvPr/>
        </p:nvPicPr>
        <p:blipFill>
          <a:blip r:embed="rId4"/>
          <a:stretch>
            <a:fillRect/>
          </a:stretch>
        </p:blipFill>
        <p:spPr>
          <a:xfrm>
            <a:off x="10203656" y="3344347"/>
            <a:ext cx="555427" cy="555427"/>
          </a:xfrm>
          <a:prstGeom prst="rect">
            <a:avLst/>
          </a:prstGeom>
        </p:spPr>
      </p:pic>
      <p:sp>
        <p:nvSpPr>
          <p:cNvPr id="15" name="Text 9"/>
          <p:cNvSpPr/>
          <p:nvPr/>
        </p:nvSpPr>
        <p:spPr>
          <a:xfrm>
            <a:off x="10203656" y="4121944"/>
            <a:ext cx="2388751"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Promosi Menarik</a:t>
            </a:r>
            <a:endParaRPr lang="en-US" sz="2187" dirty="0"/>
          </a:p>
        </p:txBody>
      </p:sp>
      <p:sp>
        <p:nvSpPr>
          <p:cNvPr id="16" name="Text 10"/>
          <p:cNvSpPr/>
          <p:nvPr/>
        </p:nvSpPr>
        <p:spPr>
          <a:xfrm>
            <a:off x="10203656" y="4602361"/>
            <a:ext cx="2388751"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Melakukan promosi yang kreatif dan inovatif untuk menarik minat konsumen.</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
        <p:nvSpPr>
          <p:cNvPr id="4" name="Text 2"/>
          <p:cNvSpPr/>
          <p:nvPr/>
        </p:nvSpPr>
        <p:spPr>
          <a:xfrm>
            <a:off x="2037993" y="1872377"/>
            <a:ext cx="7938135" cy="694373"/>
          </a:xfrm>
          <a:prstGeom prst="rect">
            <a:avLst/>
          </a:prstGeom>
          <a:noFill/>
          <a:ln/>
        </p:spPr>
        <p:txBody>
          <a:bodyPr wrap="none" rtlCol="0" anchor="t"/>
          <a:lstStyle/>
          <a:p>
            <a:pPr indent="0" marL="0">
              <a:lnSpc>
                <a:spcPts val="5468"/>
              </a:lnSpc>
              <a:buNone/>
            </a:pPr>
            <a:r>
              <a:rPr lang="en-US" sz="4374" b="1" spc="-131" kern="0" dirty="0">
                <a:solidFill>
                  <a:srgbClr val="591CE6"/>
                </a:solidFill>
                <a:latin typeface="p22-mackinac-pro" pitchFamily="34" charset="0"/>
                <a:ea typeface="p22-mackinac-pro" pitchFamily="34" charset="-122"/>
                <a:cs typeface="p22-mackinac-pro" pitchFamily="34" charset="-120"/>
              </a:rPr>
              <a:t>Rencana Pengembangan Bisnis</a:t>
            </a:r>
            <a:endParaRPr lang="en-US" sz="4374" dirty="0"/>
          </a:p>
        </p:txBody>
      </p:sp>
      <p:pic>
        <p:nvPicPr>
          <p:cNvPr id="5" name="Image 0" descr="preencoded.png">    </p:cNvPr>
          <p:cNvPicPr>
            <a:picLocks noChangeAspect="1"/>
          </p:cNvPicPr>
          <p:nvPr/>
        </p:nvPicPr>
        <p:blipFill>
          <a:blip r:embed="rId1"/>
          <a:stretch>
            <a:fillRect/>
          </a:stretch>
        </p:blipFill>
        <p:spPr>
          <a:xfrm>
            <a:off x="2037993" y="3011091"/>
            <a:ext cx="3518059" cy="888682"/>
          </a:xfrm>
          <a:prstGeom prst="rect">
            <a:avLst/>
          </a:prstGeom>
        </p:spPr>
      </p:pic>
      <p:sp>
        <p:nvSpPr>
          <p:cNvPr id="6" name="Text 3"/>
          <p:cNvSpPr/>
          <p:nvPr/>
        </p:nvSpPr>
        <p:spPr>
          <a:xfrm>
            <a:off x="2260163" y="4233029"/>
            <a:ext cx="2777490"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Perluasan Produksi</a:t>
            </a:r>
            <a:endParaRPr lang="en-US" sz="2187" dirty="0"/>
          </a:p>
        </p:txBody>
      </p:sp>
      <p:sp>
        <p:nvSpPr>
          <p:cNvPr id="7" name="Text 4"/>
          <p:cNvSpPr/>
          <p:nvPr/>
        </p:nvSpPr>
        <p:spPr>
          <a:xfrm>
            <a:off x="2260163" y="4713446"/>
            <a:ext cx="3073718"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Meningkatkan kapasitas produksi untuk memenuhi permintaan pasar yang terus berkembang.</a:t>
            </a:r>
            <a:endParaRPr lang="en-US" sz="1750" dirty="0"/>
          </a:p>
        </p:txBody>
      </p:sp>
      <p:pic>
        <p:nvPicPr>
          <p:cNvPr id="8" name="Image 1" descr="preencoded.png">    </p:cNvPr>
          <p:cNvPicPr>
            <a:picLocks noChangeAspect="1"/>
          </p:cNvPicPr>
          <p:nvPr/>
        </p:nvPicPr>
        <p:blipFill>
          <a:blip r:embed="rId2"/>
          <a:stretch>
            <a:fillRect/>
          </a:stretch>
        </p:blipFill>
        <p:spPr>
          <a:xfrm>
            <a:off x="5556052" y="3011091"/>
            <a:ext cx="3518178" cy="888682"/>
          </a:xfrm>
          <a:prstGeom prst="rect">
            <a:avLst/>
          </a:prstGeom>
        </p:spPr>
      </p:pic>
      <p:sp>
        <p:nvSpPr>
          <p:cNvPr id="9" name="Text 5"/>
          <p:cNvSpPr/>
          <p:nvPr/>
        </p:nvSpPr>
        <p:spPr>
          <a:xfrm>
            <a:off x="5778222" y="4233029"/>
            <a:ext cx="2777490"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Diversifikasi Produk</a:t>
            </a:r>
            <a:endParaRPr lang="en-US" sz="2187" dirty="0"/>
          </a:p>
        </p:txBody>
      </p:sp>
      <p:sp>
        <p:nvSpPr>
          <p:cNvPr id="10" name="Text 6"/>
          <p:cNvSpPr/>
          <p:nvPr/>
        </p:nvSpPr>
        <p:spPr>
          <a:xfrm>
            <a:off x="5778222" y="4713446"/>
            <a:ext cx="3073837"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Mengembangkan produk turunan lele, seperti nugget dan abon, untuk menambah pilihan bagi konsumen.</a:t>
            </a:r>
            <a:endParaRPr lang="en-US" sz="1750" dirty="0"/>
          </a:p>
        </p:txBody>
      </p:sp>
      <p:pic>
        <p:nvPicPr>
          <p:cNvPr id="11" name="Image 2" descr="preencoded.png">    </p:cNvPr>
          <p:cNvPicPr>
            <a:picLocks noChangeAspect="1"/>
          </p:cNvPicPr>
          <p:nvPr/>
        </p:nvPicPr>
        <p:blipFill>
          <a:blip r:embed="rId3"/>
          <a:stretch>
            <a:fillRect/>
          </a:stretch>
        </p:blipFill>
        <p:spPr>
          <a:xfrm>
            <a:off x="9074229" y="3011091"/>
            <a:ext cx="3518178" cy="888682"/>
          </a:xfrm>
          <a:prstGeom prst="rect">
            <a:avLst/>
          </a:prstGeom>
        </p:spPr>
      </p:pic>
      <p:sp>
        <p:nvSpPr>
          <p:cNvPr id="12" name="Text 7"/>
          <p:cNvSpPr/>
          <p:nvPr/>
        </p:nvSpPr>
        <p:spPr>
          <a:xfrm>
            <a:off x="9296400" y="4233029"/>
            <a:ext cx="2777490"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p22-mackinac-pro" pitchFamily="34" charset="0"/>
                <a:ea typeface="p22-mackinac-pro" pitchFamily="34" charset="-122"/>
                <a:cs typeface="p22-mackinac-pro" pitchFamily="34" charset="-120"/>
              </a:rPr>
              <a:t>Ekspansi Pasar</a:t>
            </a:r>
            <a:endParaRPr lang="en-US" sz="2187" dirty="0"/>
          </a:p>
        </p:txBody>
      </p:sp>
      <p:sp>
        <p:nvSpPr>
          <p:cNvPr id="13" name="Text 8"/>
          <p:cNvSpPr/>
          <p:nvPr/>
        </p:nvSpPr>
        <p:spPr>
          <a:xfrm>
            <a:off x="9296400" y="4713446"/>
            <a:ext cx="3073837" cy="1421606"/>
          </a:xfrm>
          <a:prstGeom prst="rect">
            <a:avLst/>
          </a:prstGeom>
          <a:noFill/>
          <a:ln/>
        </p:spPr>
        <p:txBody>
          <a:bodyPr wrap="square" rtlCol="0" anchor="t"/>
          <a:lstStyle/>
          <a:p>
            <a:pPr algn="l" indent="0" marL="0">
              <a:lnSpc>
                <a:spcPts val="2799"/>
              </a:lnSpc>
              <a:buNone/>
            </a:pPr>
            <a:r>
              <a:rPr lang="en-US" sz="1750" dirty="0">
                <a:solidFill>
                  <a:srgbClr val="272525"/>
                </a:solidFill>
                <a:latin typeface="Eudoxus Sans" pitchFamily="34" charset="0"/>
                <a:ea typeface="Eudoxus Sans" pitchFamily="34" charset="-122"/>
                <a:cs typeface="Eudoxus Sans" pitchFamily="34" charset="-120"/>
              </a:rPr>
              <a:t>Menjangkau pasar-pasar baru, baik di dalam maupun luar negeri, untuk meningkatkan penjualan.</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2024-05-19T03:24:42Z</dcterms:created>
  <dcterms:modified xsi:type="dcterms:W3CDTF">2024-05-19T03:24:42Z</dcterms:modified>
</cp:coreProperties>
</file>