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58" r:id="rId6"/>
    <p:sldId id="260" r:id="rId7"/>
    <p:sldId id="261" r:id="rId8"/>
    <p:sldId id="262" r:id="rId9"/>
    <p:sldId id="266" r:id="rId10"/>
    <p:sldId id="263" r:id="rId11"/>
    <p:sldId id="267" r:id="rId12"/>
    <p:sldId id="268" r:id="rId13"/>
    <p:sldId id="265" r:id="rId14"/>
    <p:sldId id="276" r:id="rId15"/>
    <p:sldId id="277" r:id="rId16"/>
    <p:sldId id="278" r:id="rId17"/>
    <p:sldId id="279" r:id="rId18"/>
    <p:sldId id="280" r:id="rId19"/>
    <p:sldId id="269" r:id="rId20"/>
    <p:sldId id="283" r:id="rId21"/>
    <p:sldId id="285" r:id="rId22"/>
    <p:sldId id="288" r:id="rId23"/>
    <p:sldId id="289" r:id="rId24"/>
    <p:sldId id="287" r:id="rId25"/>
    <p:sldId id="259" r:id="rId2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Neural Network</a:t>
            </a:r>
            <a:endParaRPr lang="en-US" altLang="en-US"/>
          </a:p>
        </p:txBody>
      </p:sp>
      <p:sp>
        <p:nvSpPr>
          <p:cNvPr id="3" name="Subtitle 2"/>
          <p:cNvSpPr>
            <a:spLocks noGrp="1"/>
          </p:cNvSpPr>
          <p:nvPr>
            <p:ph type="subTitle" idx="1"/>
          </p:nvPr>
        </p:nvSpPr>
        <p:spPr/>
        <p:txBody>
          <a:bodyPr/>
          <a:p>
            <a:r>
              <a:rPr lang="en-US" altLang="en-US"/>
              <a:t>Ilanchezhian.J</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2450"/>
          </a:xfrm>
        </p:spPr>
        <p:txBody>
          <a:bodyPr/>
          <a:p>
            <a:r>
              <a:rPr lang="en-US" sz="2400"/>
              <a:t>Multi-layer perceptron</a:t>
            </a:r>
            <a:endParaRPr lang="en-US" sz="2400"/>
          </a:p>
        </p:txBody>
      </p:sp>
      <p:sp>
        <p:nvSpPr>
          <p:cNvPr id="3" name="Content Placeholder 2"/>
          <p:cNvSpPr>
            <a:spLocks noGrp="1"/>
          </p:cNvSpPr>
          <p:nvPr>
            <p:ph idx="1"/>
          </p:nvPr>
        </p:nvSpPr>
        <p:spPr>
          <a:xfrm>
            <a:off x="714375" y="1092835"/>
            <a:ext cx="10515600" cy="4351338"/>
          </a:xfrm>
        </p:spPr>
        <p:txBody>
          <a:bodyPr/>
          <a:p>
            <a:r>
              <a:rPr lang="en-US"/>
              <a:t>An MLP consists of multiple layers called Hidden Layers stacked in between the Input Layer and the Output Layer as shown below.</a:t>
            </a:r>
            <a:endParaRPr lang="en-US"/>
          </a:p>
          <a:p>
            <a:endParaRPr lang="en-US"/>
          </a:p>
          <a:p>
            <a:pPr marL="0" indent="0">
              <a:buNone/>
            </a:pPr>
            <a:endParaRPr lang="en-US"/>
          </a:p>
        </p:txBody>
      </p:sp>
      <p:pic>
        <p:nvPicPr>
          <p:cNvPr id="4" name="Picture 3"/>
          <p:cNvPicPr>
            <a:picLocks noChangeAspect="1"/>
          </p:cNvPicPr>
          <p:nvPr/>
        </p:nvPicPr>
        <p:blipFill>
          <a:blip r:embed="rId1"/>
          <a:stretch>
            <a:fillRect/>
          </a:stretch>
        </p:blipFill>
        <p:spPr>
          <a:xfrm>
            <a:off x="838200" y="2419985"/>
            <a:ext cx="5047615" cy="2409825"/>
          </a:xfrm>
          <a:prstGeom prst="rect">
            <a:avLst/>
          </a:prstGeom>
        </p:spPr>
      </p:pic>
      <p:sp>
        <p:nvSpPr>
          <p:cNvPr id="5" name="Text Box 4"/>
          <p:cNvSpPr txBox="1"/>
          <p:nvPr/>
        </p:nvSpPr>
        <p:spPr>
          <a:xfrm>
            <a:off x="1031240" y="5271135"/>
            <a:ext cx="9700260" cy="645160"/>
          </a:xfrm>
          <a:prstGeom prst="rect">
            <a:avLst/>
          </a:prstGeom>
          <a:noFill/>
        </p:spPr>
        <p:txBody>
          <a:bodyPr wrap="none" rtlCol="0">
            <a:spAutoFit/>
          </a:bodyPr>
          <a:p>
            <a:pPr algn="l"/>
            <a:r>
              <a:rPr lang="en-US"/>
              <a:t>every node in a layer(except the input and the output layer) is connected to every </a:t>
            </a:r>
            <a:endParaRPr lang="en-US"/>
          </a:p>
          <a:p>
            <a:pPr algn="l"/>
            <a:r>
              <a:rPr lang="en-US"/>
              <a:t>node in the previous layer and the following layer.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en-US"/>
          </a:p>
        </p:txBody>
      </p:sp>
      <p:sp>
        <p:nvSpPr>
          <p:cNvPr id="3" name="Content Placeholder 2"/>
          <p:cNvSpPr>
            <a:spLocks noGrp="1"/>
          </p:cNvSpPr>
          <p:nvPr>
            <p:ph idx="1"/>
          </p:nvPr>
        </p:nvSpPr>
        <p:spPr/>
        <p:txBody>
          <a:bodyPr>
            <a:normAutofit/>
          </a:bodyPr>
          <a:p>
            <a:r>
              <a:rPr lang="en-US" altLang="en-US" b="1"/>
              <a:t>Gradient Descent:</a:t>
            </a:r>
            <a:r>
              <a:rPr lang="en-US" altLang="en-US"/>
              <a:t> We will run through all the sanples in the training, to do a single update for a parameter in a particular iteration. (Slower , but error rate is lower)</a:t>
            </a:r>
            <a:endParaRPr lang="en-US" altLang="en-US"/>
          </a:p>
          <a:p>
            <a:endParaRPr lang="en-US" altLang="en-US"/>
          </a:p>
          <a:p>
            <a:r>
              <a:rPr lang="en-US" altLang="en-US" b="1"/>
              <a:t>Stochastic GD:</a:t>
            </a:r>
            <a:r>
              <a:rPr lang="en-US" altLang="en-US"/>
              <a:t> If we use only one training sample, to update a parameter in a particular iteration..</a:t>
            </a:r>
            <a:endParaRPr lang="en-US" altLang="en-US"/>
          </a:p>
          <a:p>
            <a:endParaRPr lang="en-US" altLang="en-US"/>
          </a:p>
          <a:p>
            <a:r>
              <a:rPr lang="en-US" altLang="en-US" b="1"/>
              <a:t>Minibatch:</a:t>
            </a:r>
            <a:r>
              <a:rPr lang="en-US" altLang="en-US"/>
              <a:t> If we use a subset of samples.</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Activation Function</a:t>
            </a:r>
            <a:endParaRPr lang="en-US" altLang="en-US"/>
          </a:p>
        </p:txBody>
      </p:sp>
      <p:sp>
        <p:nvSpPr>
          <p:cNvPr id="3" name="Content Placeholder 2"/>
          <p:cNvSpPr>
            <a:spLocks noGrp="1"/>
          </p:cNvSpPr>
          <p:nvPr>
            <p:ph idx="1"/>
          </p:nvPr>
        </p:nvSpPr>
        <p:spPr/>
        <p:txBody>
          <a:bodyPr>
            <a:normAutofit lnSpcReduction="20000"/>
          </a:bodyPr>
          <a:p>
            <a:pPr marL="0" indent="0">
              <a:buNone/>
            </a:pPr>
            <a:r>
              <a:rPr lang="en-US" altLang="en-US"/>
              <a:t>If activation functions is not used, we will have only linear activation. Even multiple hidden layers will pass linear activations only</a:t>
            </a:r>
            <a:endParaRPr lang="en-US" altLang="en-US"/>
          </a:p>
          <a:p>
            <a:pPr marL="0" indent="0">
              <a:buNone/>
            </a:pPr>
            <a:endParaRPr lang="en-US" altLang="en-US"/>
          </a:p>
          <a:p>
            <a:pPr marL="0" indent="0">
              <a:buNone/>
            </a:pPr>
            <a:r>
              <a:rPr lang="en-US" altLang="en-US"/>
              <a:t>Step</a:t>
            </a:r>
            <a:endParaRPr lang="en-US" altLang="en-US"/>
          </a:p>
          <a:p>
            <a:pPr marL="0" indent="0">
              <a:buNone/>
            </a:pPr>
            <a:r>
              <a:rPr lang="en-US" altLang="en-US"/>
              <a:t>Sigmoid</a:t>
            </a:r>
            <a:endParaRPr lang="en-US" altLang="en-US"/>
          </a:p>
          <a:p>
            <a:pPr marL="0" indent="0">
              <a:buNone/>
            </a:pPr>
            <a:r>
              <a:rPr lang="en-US" altLang="en-US"/>
              <a:t>Relu</a:t>
            </a:r>
            <a:endParaRPr lang="en-US" altLang="en-US"/>
          </a:p>
          <a:p>
            <a:pPr marL="0" indent="0">
              <a:buNone/>
            </a:pPr>
            <a:r>
              <a:rPr lang="en-US" altLang="en-US"/>
              <a:t>Leaku Relu</a:t>
            </a:r>
            <a:endParaRPr lang="en-US" altLang="en-US"/>
          </a:p>
          <a:p>
            <a:pPr marL="0" indent="0">
              <a:buNone/>
            </a:pPr>
            <a:r>
              <a:rPr lang="en-US" altLang="en-US"/>
              <a:t>Softmax </a:t>
            </a:r>
            <a:endParaRPr lang="en-US" altLang="en-US"/>
          </a:p>
          <a:p>
            <a:pPr marL="0" indent="0">
              <a:buNone/>
            </a:pPr>
            <a:r>
              <a:rPr lang="en-US" altLang="en-US"/>
              <a:t>Tanh</a:t>
            </a:r>
            <a:endParaRPr lang="en-US" altLang="en-US"/>
          </a:p>
          <a:p>
            <a:pPr marL="0" indent="0">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43610" y="937895"/>
            <a:ext cx="9061450" cy="4959985"/>
          </a:xfrm>
          <a:prstGeom prst="rect">
            <a:avLst/>
          </a:prstGeom>
        </p:spPr>
      </p:pic>
      <p:sp>
        <p:nvSpPr>
          <p:cNvPr id="5" name="Title 4"/>
          <p:cNvSpPr/>
          <p:nvPr>
            <p:ph type="title"/>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10565" y="659130"/>
            <a:ext cx="9032875" cy="5353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82600" y="607060"/>
            <a:ext cx="10462260" cy="54349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67690" y="554990"/>
            <a:ext cx="10518140" cy="52597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Which activation function to choose</a:t>
            </a:r>
            <a:endParaRPr lang="en-US" altLang="en-US"/>
          </a:p>
        </p:txBody>
      </p:sp>
      <p:sp>
        <p:nvSpPr>
          <p:cNvPr id="3" name="Content Placeholder 2"/>
          <p:cNvSpPr>
            <a:spLocks noGrp="1"/>
          </p:cNvSpPr>
          <p:nvPr>
            <p:ph idx="1"/>
          </p:nvPr>
        </p:nvSpPr>
        <p:spPr/>
        <p:txBody>
          <a:bodyPr/>
          <a:p>
            <a:r>
              <a:rPr lang="en-US" altLang="en-US"/>
              <a:t>Relu</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85445"/>
            <a:ext cx="10515600" cy="1325563"/>
          </a:xfrm>
        </p:spPr>
        <p:txBody>
          <a:bodyPr>
            <a:normAutofit fontScale="90000"/>
          </a:bodyPr>
          <a:p>
            <a:r>
              <a:rPr lang="en-US" altLang="en-US"/>
              <a:t>Word Embedding- word vectorization</a:t>
            </a:r>
            <a:endParaRPr lang="en-US" altLang="en-US"/>
          </a:p>
        </p:txBody>
      </p:sp>
      <p:sp>
        <p:nvSpPr>
          <p:cNvPr id="3" name="Content Placeholder 2"/>
          <p:cNvSpPr>
            <a:spLocks noGrp="1"/>
          </p:cNvSpPr>
          <p:nvPr>
            <p:ph idx="1"/>
          </p:nvPr>
        </p:nvSpPr>
        <p:spPr/>
        <p:txBody>
          <a:bodyPr>
            <a:normAutofit fontScale="60000"/>
          </a:bodyPr>
          <a:p>
            <a:r>
              <a:rPr lang="en-US" altLang="en-US"/>
              <a:t>is reperesentation of words as vectors, such that words closer in vector are similar.</a:t>
            </a:r>
            <a:endParaRPr lang="en-US" altLang="en-US"/>
          </a:p>
          <a:p>
            <a:r>
              <a:rPr lang="en-US" altLang="en-US"/>
              <a:t>Visualization: http://vectors.nlpl.eu/explore/embeddings/en/#</a:t>
            </a:r>
            <a:endParaRPr lang="en-US" altLang="en-US"/>
          </a:p>
          <a:p>
            <a:r>
              <a:rPr lang="en-US" altLang="en-US"/>
              <a:t>Vectors: Have both magnitude and direction. (length and angle)</a:t>
            </a:r>
            <a:endParaRPr lang="en-US" altLang="en-US"/>
          </a:p>
          <a:p>
            <a:r>
              <a:rPr lang="en-US" altLang="en-US"/>
              <a:t>Types</a:t>
            </a:r>
            <a:endParaRPr lang="en-US" altLang="en-US"/>
          </a:p>
          <a:p>
            <a:r>
              <a:rPr lang="en-US" altLang="en-US"/>
              <a:t>Count Based:</a:t>
            </a:r>
            <a:endParaRPr lang="en-US" altLang="en-US"/>
          </a:p>
          <a:p>
            <a:pPr lvl="1"/>
            <a:r>
              <a:rPr lang="en-US" altLang="en-US">
                <a:sym typeface="+mn-ea"/>
              </a:rPr>
              <a:t>Count Vector (BOW)</a:t>
            </a:r>
            <a:endParaRPr lang="en-US" altLang="en-US"/>
          </a:p>
          <a:p>
            <a:pPr lvl="1"/>
            <a:r>
              <a:rPr lang="en-US" altLang="en-US">
                <a:sym typeface="+mn-ea"/>
              </a:rPr>
              <a:t>TF-IDF</a:t>
            </a:r>
            <a:endParaRPr lang="en-US" altLang="en-US"/>
          </a:p>
          <a:p>
            <a:pPr marL="457200" lvl="1" indent="0">
              <a:buNone/>
            </a:pPr>
            <a:endParaRPr lang="en-US" altLang="en-US"/>
          </a:p>
          <a:p>
            <a:r>
              <a:rPr lang="en-US" altLang="en-US"/>
              <a:t>Prediction Based :</a:t>
            </a:r>
            <a:endParaRPr lang="en-US" altLang="en-US"/>
          </a:p>
          <a:p>
            <a:pPr lvl="1"/>
            <a:r>
              <a:rPr lang="en-US" altLang="en-US" sz="2400"/>
              <a:t>CBOW- (Will predict the word, given a context)</a:t>
            </a:r>
            <a:endParaRPr lang="en-US" altLang="en-US" sz="2400"/>
          </a:p>
          <a:p>
            <a:pPr lvl="1"/>
            <a:r>
              <a:rPr lang="en-US" altLang="en-US" sz="2400"/>
              <a:t>Skip-Gram (will predict the context, given a word)</a:t>
            </a:r>
            <a:endParaRPr lang="en-US" altLang="en-US" sz="2400"/>
          </a:p>
          <a:p>
            <a:pPr lvl="2"/>
            <a:r>
              <a:rPr lang="en-US" altLang="en-US" sz="2000"/>
              <a:t>Word2VEc (Uses combination of both the above) - Google -1.5gb</a:t>
            </a:r>
            <a:endParaRPr lang="en-US" altLang="en-US" sz="2000"/>
          </a:p>
          <a:p>
            <a:pPr lvl="2"/>
            <a:r>
              <a:rPr lang="en-US" altLang="en-US" sz="2000"/>
              <a:t>GloVe - Global Vectors -  Stanford Unversity - 800mb</a:t>
            </a:r>
            <a:endParaRPr lang="en-US" altLang="en-US" sz="2000"/>
          </a:p>
          <a:p>
            <a:pPr lvl="2"/>
            <a:r>
              <a:rPr lang="en-US" altLang="en-US" sz="2000"/>
              <a:t>fasttext - Facebook</a:t>
            </a:r>
            <a:endParaRPr lang="en-US" altLang="en-US"/>
          </a:p>
          <a:p>
            <a:pPr lvl="1" algn="l"/>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Transfer Learning</a:t>
            </a:r>
            <a:endParaRPr lang="en-US" altLang="en-US"/>
          </a:p>
        </p:txBody>
      </p:sp>
      <p:sp>
        <p:nvSpPr>
          <p:cNvPr id="3" name="Content Placeholder 2"/>
          <p:cNvSpPr>
            <a:spLocks noGrp="1"/>
          </p:cNvSpPr>
          <p:nvPr>
            <p:ph idx="1"/>
          </p:nvPr>
        </p:nvSpPr>
        <p:spPr/>
        <p:txBody>
          <a:bodyPr/>
          <a:p>
            <a:r>
              <a:rPr lang="en-US" altLang="en-US"/>
              <a:t>Pre-Trained</a:t>
            </a:r>
            <a:endParaRPr lang="en-US" altLang="en-US"/>
          </a:p>
        </p:txBody>
      </p:sp>
      <p:sp>
        <p:nvSpPr>
          <p:cNvPr id="4" name="Round Same Side Corner Rectangle 3"/>
          <p:cNvSpPr/>
          <p:nvPr/>
        </p:nvSpPr>
        <p:spPr>
          <a:xfrm>
            <a:off x="2703830" y="4646930"/>
            <a:ext cx="6638290" cy="102171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Pre-Trained</a:t>
            </a:r>
            <a:endParaRPr lang="en-US" altLang="en-US"/>
          </a:p>
        </p:txBody>
      </p:sp>
      <p:sp>
        <p:nvSpPr>
          <p:cNvPr id="5" name="Rectangle 4"/>
          <p:cNvSpPr/>
          <p:nvPr/>
        </p:nvSpPr>
        <p:spPr>
          <a:xfrm>
            <a:off x="4531360" y="4079240"/>
            <a:ext cx="2684145" cy="546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Training with new data</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3865"/>
            <a:ext cx="10515600" cy="5733415"/>
          </a:xfrm>
        </p:spPr>
        <p:txBody>
          <a:bodyPr>
            <a:normAutofit fontScale="60000"/>
          </a:bodyPr>
          <a:p>
            <a:endParaRPr lang="en-US"/>
          </a:p>
          <a:p>
            <a:pPr marL="457200" lvl="1" indent="0" algn="ctr">
              <a:buNone/>
            </a:pPr>
            <a:r>
              <a:rPr lang="en-US" altLang="en-US" sz="3200" b="1">
                <a:solidFill>
                  <a:schemeClr val="tx1"/>
                </a:solidFill>
                <a:effectLst>
                  <a:outerShdw blurRad="38100" dist="19050" dir="2700000" algn="tl" rotWithShape="0">
                    <a:schemeClr val="dk1">
                      <a:alpha val="40000"/>
                    </a:schemeClr>
                  </a:outerShdw>
                </a:effectLst>
                <a:sym typeface="+mn-ea"/>
              </a:rPr>
              <a:t>Architecture</a:t>
            </a:r>
            <a:endParaRPr lang="en-US" altLang="en-US">
              <a:sym typeface="+mn-ea"/>
            </a:endParaRPr>
          </a:p>
          <a:p>
            <a:r>
              <a:rPr lang="en-US" altLang="en-US">
                <a:sym typeface="+mn-ea"/>
              </a:rPr>
              <a:t>Neural Network</a:t>
            </a:r>
            <a:r>
              <a:rPr lang="en-US">
                <a:sym typeface="+mn-ea"/>
              </a:rPr>
              <a:t> takes several inputs, processes it through multiple neurons from multiple hidden layers, and returns the result using an output layer. This result estimation process is technically known as </a:t>
            </a:r>
            <a:r>
              <a:rPr lang="en-US" b="1">
                <a:sym typeface="+mn-ea"/>
              </a:rPr>
              <a:t>“Forward Propagation“</a:t>
            </a:r>
            <a:r>
              <a:rPr lang="en-US">
                <a:sym typeface="+mn-ea"/>
              </a:rPr>
              <a:t>.</a:t>
            </a:r>
            <a:endParaRPr lang="en-US"/>
          </a:p>
          <a:p>
            <a:r>
              <a:rPr lang="en-US"/>
              <a:t>Next, we compare the result with actual output. The task is to make the output to the neural network as close to the actual (desired) output. Each of these neurons is contributing some error to the final output. How do you reduce the error?</a:t>
            </a:r>
            <a:endParaRPr lang="en-US"/>
          </a:p>
          <a:p>
            <a:endParaRPr lang="en-US"/>
          </a:p>
          <a:p>
            <a:r>
              <a:rPr lang="en-US"/>
              <a:t>We try to minimize the value/ weight of neurons that are contributing more to the error and this happens while traveling back to the neurons of the neural network and finding where the error lies. This process is known as </a:t>
            </a:r>
            <a:r>
              <a:rPr lang="en-US" b="1"/>
              <a:t>“Backward Propagation“</a:t>
            </a:r>
            <a:r>
              <a:rPr lang="en-US"/>
              <a:t>.</a:t>
            </a:r>
            <a:endParaRPr lang="en-US"/>
          </a:p>
          <a:p>
            <a:endParaRPr lang="en-US"/>
          </a:p>
          <a:p>
            <a:r>
              <a:rPr lang="en-US"/>
              <a:t>In order to reduce this number of iterations to minimize the error, the neural networks use a common algorithm known as “Gradient Descent”, which helps to optimize the task quickly and efficiently.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NLP</a:t>
            </a:r>
            <a:endParaRPr lang="en-US" altLang="en-US"/>
          </a:p>
        </p:txBody>
      </p:sp>
      <p:sp>
        <p:nvSpPr>
          <p:cNvPr id="3" name="Content Placeholder 2"/>
          <p:cNvSpPr>
            <a:spLocks noGrp="1"/>
          </p:cNvSpPr>
          <p:nvPr>
            <p:ph idx="1"/>
          </p:nvPr>
        </p:nvSpPr>
        <p:spPr/>
        <p:txBody>
          <a:bodyPr/>
          <a:p>
            <a:r>
              <a:rPr lang="en-US" altLang="en-US"/>
              <a:t>Document Classification</a:t>
            </a:r>
            <a:endParaRPr lang="en-US" altLang="en-US"/>
          </a:p>
          <a:p>
            <a:r>
              <a:rPr lang="en-US" altLang="en-US"/>
              <a:t>Entity Extraction - NER (Named Entity Recognition)</a:t>
            </a:r>
            <a:endParaRPr lang="en-US" altLang="en-US"/>
          </a:p>
          <a:p>
            <a:endParaRPr lang="en-US" altLang="en-US"/>
          </a:p>
          <a:p>
            <a:pPr marL="0" indent="0">
              <a:buNone/>
            </a:pPr>
            <a:r>
              <a:rPr lang="en-US" altLang="en-US"/>
              <a:t>Tools:</a:t>
            </a:r>
            <a:endParaRPr lang="en-US" altLang="en-US"/>
          </a:p>
          <a:p>
            <a:pPr marL="0" indent="0">
              <a:buNone/>
            </a:pPr>
            <a:r>
              <a:rPr lang="en-US" altLang="en-US"/>
              <a:t>	NLTK - Natural Language Toolkit</a:t>
            </a:r>
            <a:endParaRPr lang="en-US" altLang="en-US"/>
          </a:p>
          <a:p>
            <a:pPr marL="0" indent="0">
              <a:buNone/>
            </a:pPr>
            <a:r>
              <a:rPr lang="en-US" altLang="en-US"/>
              <a:t>	Spacy </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RNN</a:t>
            </a:r>
            <a:endParaRPr lang=""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CNN</a:t>
            </a:r>
            <a:endParaRPr lang=""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40740" y="1825625"/>
            <a:ext cx="10509885"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References</a:t>
            </a:r>
            <a:endParaRPr lang="en-US" altLang="en-US"/>
          </a:p>
        </p:txBody>
      </p:sp>
      <p:sp>
        <p:nvSpPr>
          <p:cNvPr id="3" name="Content Placeholder 2"/>
          <p:cNvSpPr>
            <a:spLocks noGrp="1"/>
          </p:cNvSpPr>
          <p:nvPr>
            <p:ph idx="1"/>
          </p:nvPr>
        </p:nvSpPr>
        <p:spPr/>
        <p:txBody>
          <a:bodyPr/>
          <a:p>
            <a:r>
              <a:rPr lang="en-US"/>
              <a:t>https://www.analyticsvidhya.com/blog/2020/07/neural-networks-from-scratch-in-python-and-r/</a:t>
            </a:r>
            <a:endParaRPr lang="en-US"/>
          </a:p>
          <a:p>
            <a:r>
              <a:rPr lang="en-US" altLang="en-US"/>
              <a:t>sigmoid calculator - https://machinelearningmastery.com/choose-an-activation-function-for-deep-learning/</a:t>
            </a:r>
            <a:endParaRPr lang="en-US" altLang="en-US"/>
          </a:p>
          <a:p>
            <a:r>
              <a:rPr lang="en-US" altLang="en-US"/>
              <a:t>https://www.youtube.com/watch?v=8czpAtZZ8qo</a:t>
            </a:r>
            <a:endParaRPr lang="en-US" alt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Elements of a Neural Network :-</a:t>
            </a:r>
            <a:endParaRPr lang="en-US"/>
          </a:p>
        </p:txBody>
      </p:sp>
      <p:sp>
        <p:nvSpPr>
          <p:cNvPr id="3" name="Content Placeholder 2"/>
          <p:cNvSpPr>
            <a:spLocks noGrp="1"/>
          </p:cNvSpPr>
          <p:nvPr>
            <p:ph idx="1"/>
          </p:nvPr>
        </p:nvSpPr>
        <p:spPr/>
        <p:txBody>
          <a:bodyPr>
            <a:normAutofit fontScale="90000" lnSpcReduction="10000"/>
          </a:bodyPr>
          <a:p>
            <a:pPr marL="0" indent="0">
              <a:buNone/>
            </a:pPr>
            <a:endParaRPr lang="en-US"/>
          </a:p>
          <a:p>
            <a:r>
              <a:rPr lang="en-US" u="sng"/>
              <a:t>Input Layer :-</a:t>
            </a:r>
            <a:r>
              <a:rPr lang="en-US"/>
              <a:t> This layer accepts input features. It provides information from the outside world to the network, no computation is performed at this layer, nodes here just pass on the information(features) to the hidden layer.</a:t>
            </a:r>
            <a:endParaRPr lang="en-US"/>
          </a:p>
          <a:p>
            <a:r>
              <a:rPr lang="en-US" u="sng"/>
              <a:t>Hidden Layer :-</a:t>
            </a:r>
            <a:r>
              <a:rPr lang="en-US"/>
              <a:t> Nodes of this layer are not exposed to the outer world, they are the part of the abstraction provided by any neural network. Hidden layer performs all sort of computation on the features entered through the input layer and transfer the result to the output layer.</a:t>
            </a:r>
            <a:endParaRPr lang="en-US"/>
          </a:p>
          <a:p>
            <a:r>
              <a:rPr lang="en-US" u="sng"/>
              <a:t>Output Layer :- </a:t>
            </a:r>
            <a:r>
              <a:rPr lang="en-US"/>
              <a:t>This layer bring up the information learned by the network to the outer world.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0165"/>
            <a:ext cx="10515600" cy="950595"/>
          </a:xfrm>
        </p:spPr>
        <p:txBody>
          <a:bodyPr>
            <a:normAutofit/>
          </a:bodyPr>
          <a:p>
            <a:r>
              <a:rPr lang="en-US" sz="3600"/>
              <a:t>Perceptron </a:t>
            </a:r>
            <a:r>
              <a:rPr lang="en-US" altLang="en-US" sz="3600"/>
              <a:t>(Artificial Neuron)</a:t>
            </a:r>
            <a:endParaRPr lang="en-US" altLang="en-US" sz="3600"/>
          </a:p>
        </p:txBody>
      </p:sp>
      <p:sp>
        <p:nvSpPr>
          <p:cNvPr id="3" name="Content Placeholder 2"/>
          <p:cNvSpPr>
            <a:spLocks noGrp="1"/>
          </p:cNvSpPr>
          <p:nvPr>
            <p:ph idx="1"/>
          </p:nvPr>
        </p:nvSpPr>
        <p:spPr>
          <a:xfrm>
            <a:off x="838200" y="1073785"/>
            <a:ext cx="10515600" cy="5103495"/>
          </a:xfrm>
        </p:spPr>
        <p:txBody>
          <a:bodyPr/>
          <a:p>
            <a:pPr marL="0" indent="0">
              <a:buNone/>
            </a:pPr>
            <a:r>
              <a:rPr lang="en-US" sz="1800"/>
              <a:t>A perceptron can be understood as anything that takes multiple inputs and produces one output. For example, look at the image below.</a:t>
            </a:r>
            <a:endParaRPr lang="en-US" sz="1800"/>
          </a:p>
          <a:p>
            <a:pPr marL="0" indent="0">
              <a:buNone/>
            </a:pPr>
            <a:endParaRPr lang="en-US" sz="1800"/>
          </a:p>
        </p:txBody>
      </p:sp>
      <p:pic>
        <p:nvPicPr>
          <p:cNvPr id="4" name="Picture 3"/>
          <p:cNvPicPr>
            <a:picLocks noChangeAspect="1"/>
          </p:cNvPicPr>
          <p:nvPr/>
        </p:nvPicPr>
        <p:blipFill>
          <a:blip r:embed="rId1"/>
          <a:stretch>
            <a:fillRect/>
          </a:stretch>
        </p:blipFill>
        <p:spPr>
          <a:xfrm>
            <a:off x="1866265" y="1772920"/>
            <a:ext cx="3291840" cy="1798320"/>
          </a:xfrm>
          <a:prstGeom prst="rect">
            <a:avLst/>
          </a:prstGeom>
        </p:spPr>
      </p:pic>
      <p:sp>
        <p:nvSpPr>
          <p:cNvPr id="5" name="Text Box 4"/>
          <p:cNvSpPr txBox="1"/>
          <p:nvPr/>
        </p:nvSpPr>
        <p:spPr>
          <a:xfrm>
            <a:off x="873760" y="4368800"/>
            <a:ext cx="8128000" cy="368300"/>
          </a:xfrm>
          <a:prstGeom prst="rect">
            <a:avLst/>
          </a:prstGeom>
          <a:noFill/>
        </p:spPr>
        <p:txBody>
          <a:bodyPr wrap="square" rtlCol="0">
            <a:spAutoFit/>
          </a:bodyPr>
          <a:p>
            <a:r>
              <a:rPr lang="en-US" altLang="en-US"/>
              <a:t>T</a:t>
            </a:r>
            <a:r>
              <a:rPr lang="en-US"/>
              <a:t>hree ways of creating input-output relationships: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a:t>1. </a:t>
            </a:r>
            <a:r>
              <a:rPr lang="en-US"/>
              <a:t>By directly combining the input and computing the output based on a threshold value. for eg: Take x1=0, x2=1, x3=1 and setting a threshold =0. So, if x1+x2+x3&gt;0, the output is 1 otherwise 0. You can see that in this case, the perceptron calculates the output as 1.</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Adding Weights</a:t>
            </a:r>
            <a:endParaRPr lang="en-US" altLang="en-US"/>
          </a:p>
        </p:txBody>
      </p:sp>
      <p:sp>
        <p:nvSpPr>
          <p:cNvPr id="3" name="Content Placeholder 2"/>
          <p:cNvSpPr>
            <a:spLocks noGrp="1"/>
          </p:cNvSpPr>
          <p:nvPr>
            <p:ph idx="1"/>
          </p:nvPr>
        </p:nvSpPr>
        <p:spPr/>
        <p:txBody>
          <a:bodyPr/>
          <a:p>
            <a:r>
              <a:rPr lang="en-US"/>
              <a:t>Next, let us add weights to the inputs. Weights give importance to an input. For example, you assign w1=2, w2=3, and w3=4 to x1, x2, and x3 respectively. To compute the output, we will multiply input with respective weights and compare with threshold value as w1*x1 + w2*x2 + w3*x3 &gt; threshold.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6115"/>
          </a:xfrm>
        </p:spPr>
        <p:txBody>
          <a:bodyPr>
            <a:normAutofit fontScale="90000"/>
          </a:bodyPr>
          <a:p>
            <a:r>
              <a:rPr lang="en-US" altLang="en-US"/>
              <a:t>Adding Bias</a:t>
            </a:r>
            <a:endParaRPr lang="en-US" altLang="en-US"/>
          </a:p>
        </p:txBody>
      </p:sp>
      <p:sp>
        <p:nvSpPr>
          <p:cNvPr id="3" name="Content Placeholder 2"/>
          <p:cNvSpPr>
            <a:spLocks noGrp="1"/>
          </p:cNvSpPr>
          <p:nvPr>
            <p:ph idx="1"/>
          </p:nvPr>
        </p:nvSpPr>
        <p:spPr>
          <a:xfrm>
            <a:off x="838200" y="1320165"/>
            <a:ext cx="10515600" cy="4857115"/>
          </a:xfrm>
        </p:spPr>
        <p:txBody>
          <a:bodyPr>
            <a:normAutofit fontScale="80000"/>
          </a:bodyPr>
          <a:p>
            <a:r>
              <a:rPr lang="en-US"/>
              <a:t>Each perceptron also has a bias which can be thought of as how much flexible the perceptron is. It is somehow similar to the constant b of a linear function y = ax + b. It allows us to move the lineup and down to fit the prediction with the data better. Without b the line will always go through the origin (0, 0) and you may get a poorer fit. For example, a perceptron may have two inputs, in that case, it requires three weights. One for each input and one for the bias. Now linear representation of input will look like, </a:t>
            </a:r>
            <a:endParaRPr lang="en-US"/>
          </a:p>
          <a:p>
            <a:pPr marL="0" indent="0">
              <a:buNone/>
            </a:pPr>
            <a:r>
              <a:rPr lang="en-US" u="sng"/>
              <a:t>            w1*x1 + w2*x2 + w3*x3 + 1*b.</a:t>
            </a:r>
            <a:endParaRPr lang="en-US" u="sng"/>
          </a:p>
          <a:p>
            <a:pPr marL="0" indent="0">
              <a:buNone/>
            </a:pPr>
            <a:endParaRPr lang="en-US" u="sng"/>
          </a:p>
          <a:p>
            <a:r>
              <a:rPr lang="en-US"/>
              <a:t>This weight and bias updating process is known as “Back Propagation“.</a:t>
            </a:r>
            <a:endParaRPr lang="en-US"/>
          </a:p>
          <a:p>
            <a:endParaRPr lang="en-US"/>
          </a:p>
          <a:p>
            <a:r>
              <a:rPr lang="en-US"/>
              <a:t>https://www.desmos.com/calculator/ucqwnupyzt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Back Propogation Cont..</a:t>
            </a:r>
            <a:endParaRPr lang="en-US" altLang="en-US"/>
          </a:p>
        </p:txBody>
      </p:sp>
      <p:sp>
        <p:nvSpPr>
          <p:cNvPr id="3" name="Content Placeholder 2"/>
          <p:cNvSpPr>
            <a:spLocks noGrp="1"/>
          </p:cNvSpPr>
          <p:nvPr>
            <p:ph idx="1"/>
          </p:nvPr>
        </p:nvSpPr>
        <p:spPr/>
        <p:txBody>
          <a:bodyPr/>
          <a:p>
            <a:r>
              <a:rPr lang="en-US"/>
              <a:t>Back-propagation (BP) algorithms work by determining the loss (or error) at the output and then propagating it back into the network. The weights are updated to minimize the error resulting from each neuron. Subsequently, the first step in minimizing the error is to determine the gradient (Derivatives) of each node w.r.t. the final output.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4245"/>
          </a:xfrm>
        </p:spPr>
        <p:txBody>
          <a:bodyPr/>
          <a:p>
            <a:r>
              <a:rPr lang="en-US" altLang="en-US"/>
              <a:t>Activation Function</a:t>
            </a:r>
            <a:endParaRPr lang="en-US" altLang="en-US"/>
          </a:p>
        </p:txBody>
      </p:sp>
      <p:sp>
        <p:nvSpPr>
          <p:cNvPr id="3" name="Content Placeholder 2"/>
          <p:cNvSpPr>
            <a:spLocks noGrp="1"/>
          </p:cNvSpPr>
          <p:nvPr>
            <p:ph idx="1"/>
          </p:nvPr>
        </p:nvSpPr>
        <p:spPr>
          <a:xfrm>
            <a:off x="838200" y="1525905"/>
            <a:ext cx="10515600" cy="4651375"/>
          </a:xfrm>
        </p:spPr>
        <p:txBody>
          <a:bodyPr>
            <a:noAutofit/>
          </a:bodyPr>
          <a:p>
            <a:r>
              <a:rPr lang="en-US" sz="2400">
                <a:ln w="22225">
                  <a:solidFill>
                    <a:schemeClr val="accent2"/>
                  </a:solidFill>
                  <a:prstDash val="solid"/>
                </a:ln>
                <a:solidFill>
                  <a:schemeClr val="accent2">
                    <a:lumMod val="40000"/>
                    <a:lumOff val="60000"/>
                  </a:schemeClr>
                </a:solidFill>
                <a:effectLst/>
              </a:rPr>
              <a:t>Definition of activation function:-</a:t>
            </a:r>
            <a:endParaRPr lang="en-US" sz="2400"/>
          </a:p>
          <a:p>
            <a:pPr lvl="1"/>
            <a:r>
              <a:rPr lang="en-US"/>
              <a:t> Activation function decides, whether a neuron should be activated or not by calculating weighted sum and further adding bias with it. The purpose of the activation function is to introduce non-linearity into the output of a neuron.</a:t>
            </a:r>
            <a:endParaRPr lang="en-US"/>
          </a:p>
          <a:p>
            <a:endParaRPr lang="en-US" sz="2400"/>
          </a:p>
          <a:p>
            <a:r>
              <a:rPr lang="en-US" sz="2400">
                <a:ln w="22225">
                  <a:solidFill>
                    <a:schemeClr val="accent2"/>
                  </a:solidFill>
                  <a:prstDash val="solid"/>
                </a:ln>
                <a:solidFill>
                  <a:schemeClr val="accent2">
                    <a:lumMod val="40000"/>
                    <a:lumOff val="60000"/>
                  </a:schemeClr>
                </a:solidFill>
                <a:effectLst/>
              </a:rPr>
              <a:t>Explanation :-</a:t>
            </a:r>
            <a:endParaRPr lang="en-US" sz="2400"/>
          </a:p>
          <a:p>
            <a:pPr marL="0" indent="0">
              <a:buNone/>
            </a:pPr>
            <a:r>
              <a:rPr lang="en-US" altLang="en-US" sz="2400"/>
              <a:t>	</a:t>
            </a:r>
            <a:r>
              <a:rPr lang="en-US" sz="2400"/>
              <a:t>We know, neural network has neurons that work in correspondence of weight, bias and their respective activation function. In a neural network, we would update the weights and biases of the neurons on the basis of the error at the output. This process is known as back-propagation. Activation functions make the back-propagation possible since the gradients are supplied along with the error to update the weights and biases.</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5934</Words>
  <Application>WPS Presentation</Application>
  <PresentationFormat>Widescreen</PresentationFormat>
  <Paragraphs>129</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Calibri Light</vt:lpstr>
      <vt:lpstr>DejaVu Sans</vt:lpstr>
      <vt:lpstr>Calibri</vt:lpstr>
      <vt:lpstr>微软雅黑</vt:lpstr>
      <vt:lpstr>Droid Sans Fallback</vt:lpstr>
      <vt:lpstr>Arial Unicode MS</vt:lpstr>
      <vt:lpstr>Phetsarath OT</vt:lpstr>
      <vt:lpstr>Office Theme</vt:lpstr>
      <vt:lpstr>Neural Network</vt:lpstr>
      <vt:lpstr>PowerPoint 演示文稿</vt:lpstr>
      <vt:lpstr>Elements of a Neural Network :-</vt:lpstr>
      <vt:lpstr>Perceptron (Artificial Neuron)</vt:lpstr>
      <vt:lpstr>PowerPoint 演示文稿</vt:lpstr>
      <vt:lpstr>Adding Weights</vt:lpstr>
      <vt:lpstr>Adding Bias</vt:lpstr>
      <vt:lpstr>Back Propogation Cont..</vt:lpstr>
      <vt:lpstr>Activation Function</vt:lpstr>
      <vt:lpstr>Multi-layer perceptron</vt:lpstr>
      <vt:lpstr>PowerPoint 演示文稿</vt:lpstr>
      <vt:lpstr>Activation Function</vt:lpstr>
      <vt:lpstr>PowerPoint 演示文稿</vt:lpstr>
      <vt:lpstr>PowerPoint 演示文稿</vt:lpstr>
      <vt:lpstr>PowerPoint 演示文稿</vt:lpstr>
      <vt:lpstr>PowerPoint 演示文稿</vt:lpstr>
      <vt:lpstr>Which activation function to choose</vt:lpstr>
      <vt:lpstr>Word Embedding- word vectorization</vt:lpstr>
      <vt:lpstr>Transfer Learning</vt:lpstr>
      <vt:lpstr>NLP</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ila</dc:creator>
  <cp:lastModifiedBy>ila</cp:lastModifiedBy>
  <cp:revision>24</cp:revision>
  <dcterms:created xsi:type="dcterms:W3CDTF">2021-06-07T02:45:24Z</dcterms:created>
  <dcterms:modified xsi:type="dcterms:W3CDTF">2021-06-07T02:45:24Z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