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8" r:id="rId2"/>
    <p:sldId id="257" r:id="rId3"/>
    <p:sldId id="259" r:id="rId4"/>
    <p:sldId id="282" r:id="rId5"/>
    <p:sldId id="283" r:id="rId6"/>
    <p:sldId id="260" r:id="rId7"/>
    <p:sldId id="262" r:id="rId8"/>
    <p:sldId id="261" r:id="rId9"/>
    <p:sldId id="271" r:id="rId10"/>
    <p:sldId id="263" r:id="rId11"/>
    <p:sldId id="264" r:id="rId12"/>
    <p:sldId id="265" r:id="rId13"/>
    <p:sldId id="285" r:id="rId14"/>
    <p:sldId id="284" r:id="rId15"/>
    <p:sldId id="273" r:id="rId16"/>
    <p:sldId id="266" r:id="rId17"/>
    <p:sldId id="267" r:id="rId18"/>
    <p:sldId id="277" r:id="rId19"/>
    <p:sldId id="278" r:id="rId20"/>
    <p:sldId id="279" r:id="rId21"/>
    <p:sldId id="281" r:id="rId22"/>
    <p:sldId id="280" r:id="rId23"/>
    <p:sldId id="275" r:id="rId24"/>
    <p:sldId id="276" r:id="rId25"/>
    <p:sldId id="268" r:id="rId26"/>
    <p:sldId id="269" r:id="rId27"/>
  </p:sldIdLst>
  <p:sldSz cx="13533438" cy="75898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53276-B6AE-4B30-BD19-C6A8E17A35D7}" v="253" dt="2021-02-07T11:26:18.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3" autoAdjust="0"/>
    <p:restoredTop sz="94660" autoAdjust="0"/>
  </p:normalViewPr>
  <p:slideViewPr>
    <p:cSldViewPr snapToGrid="0">
      <p:cViewPr varScale="1">
        <p:scale>
          <a:sx n="77" d="100"/>
          <a:sy n="77" d="100"/>
        </p:scale>
        <p:origin x="24"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A775A-F95B-4D94-913B-C16B7EEA58E4}"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3CD8EF33-A4F0-455B-9353-C8D1B94CF286}">
      <dgm:prSet custT="1"/>
      <dgm:spPr>
        <a:solidFill>
          <a:schemeClr val="accent1"/>
        </a:solidFill>
      </dgm:spPr>
      <dgm:t>
        <a:bodyPr/>
        <a:lstStyle/>
        <a:p>
          <a:r>
            <a:rPr lang="en-US" sz="2000" b="1" dirty="0"/>
            <a:t>Correcting the Employee Pay rate Column.</a:t>
          </a:r>
          <a:endParaRPr lang="en-US" sz="2000" dirty="0"/>
        </a:p>
      </dgm:t>
    </dgm:pt>
    <dgm:pt modelId="{21137D64-2033-41B8-B5DC-A853AB2ED4FA}" type="parTrans" cxnId="{BCADBB25-79ED-4341-B1CF-CFE1DAA0B3EE}">
      <dgm:prSet/>
      <dgm:spPr/>
      <dgm:t>
        <a:bodyPr/>
        <a:lstStyle/>
        <a:p>
          <a:endParaRPr lang="en-US"/>
        </a:p>
      </dgm:t>
    </dgm:pt>
    <dgm:pt modelId="{40342149-60F0-440F-A62E-48DB53043443}" type="sibTrans" cxnId="{BCADBB25-79ED-4341-B1CF-CFE1DAA0B3EE}">
      <dgm:prSet/>
      <dgm:spPr/>
      <dgm:t>
        <a:bodyPr/>
        <a:lstStyle/>
        <a:p>
          <a:endParaRPr lang="en-US"/>
        </a:p>
      </dgm:t>
    </dgm:pt>
    <dgm:pt modelId="{21FF7E29-D8FB-4BBB-A696-8E8FED7B5121}">
      <dgm:prSet custT="1"/>
      <dgm:spPr>
        <a:solidFill>
          <a:schemeClr val="bg1">
            <a:alpha val="90000"/>
          </a:schemeClr>
        </a:solidFill>
        <a:ln>
          <a:solidFill>
            <a:schemeClr val="accent2">
              <a:lumMod val="75000"/>
            </a:schemeClr>
          </a:solidFill>
        </a:ln>
      </dgm:spPr>
      <dgm:t>
        <a:bodyPr/>
        <a:lstStyle/>
        <a:p>
          <a:r>
            <a:rPr lang="en-US" sz="2000" dirty="0">
              <a:solidFill>
                <a:schemeClr val="tx1"/>
              </a:solidFill>
              <a:latin typeface="Calibri" panose="020F0502020204030204" pitchFamily="34" charset="0"/>
              <a:cs typeface="Calibri" panose="020F0502020204030204" pitchFamily="34" charset="0"/>
            </a:rPr>
            <a:t>Regular pay rate is not constant and consistently varying for every employee significantly everyday.          Example: 10027 has a regular payrate of $10 on 2015-05-27 and $20 on 2015-06-03</a:t>
          </a:r>
        </a:p>
      </dgm:t>
    </dgm:pt>
    <dgm:pt modelId="{6E435FB2-EC17-415A-BA3A-A3B80819AFD0}" type="parTrans" cxnId="{8791AC6B-7661-4FAA-9341-017FC754DC06}">
      <dgm:prSet/>
      <dgm:spPr/>
      <dgm:t>
        <a:bodyPr/>
        <a:lstStyle/>
        <a:p>
          <a:endParaRPr lang="en-US"/>
        </a:p>
      </dgm:t>
    </dgm:pt>
    <dgm:pt modelId="{9088E388-428A-4578-936F-86EB243BAC3C}" type="sibTrans" cxnId="{8791AC6B-7661-4FAA-9341-017FC754DC06}">
      <dgm:prSet/>
      <dgm:spPr/>
      <dgm:t>
        <a:bodyPr/>
        <a:lstStyle/>
        <a:p>
          <a:endParaRPr lang="en-US"/>
        </a:p>
      </dgm:t>
    </dgm:pt>
    <dgm:pt modelId="{43D15CD7-B7C9-43EE-8F8D-F4579B77CA63}">
      <dgm:prSet custT="1"/>
      <dgm:spPr>
        <a:solidFill>
          <a:schemeClr val="bg1">
            <a:alpha val="90000"/>
          </a:schemeClr>
        </a:solidFill>
        <a:ln>
          <a:solidFill>
            <a:schemeClr val="accent2">
              <a:lumMod val="75000"/>
            </a:schemeClr>
          </a:solidFill>
        </a:ln>
      </dgm:spPr>
      <dgm:t>
        <a:bodyPr/>
        <a:lstStyle/>
        <a:p>
          <a:r>
            <a:rPr lang="en-US" sz="2000" dirty="0">
              <a:solidFill>
                <a:schemeClr val="tx1"/>
              </a:solidFill>
              <a:latin typeface="Calibri" panose="020F0502020204030204" pitchFamily="34" charset="0"/>
              <a:cs typeface="Calibri" panose="020F0502020204030204" pitchFamily="34" charset="0"/>
            </a:rPr>
            <a:t>I am assuming that it needs to be constant, hence for every employee, I individually computed an average  regular pay rate for each month and assigned that as a fixed value.</a:t>
          </a:r>
        </a:p>
      </dgm:t>
    </dgm:pt>
    <dgm:pt modelId="{F91A01E8-F4A0-4EA9-A6BC-80365CFCCB40}" type="parTrans" cxnId="{74F03A0C-0B17-4DCD-97EA-6DFA93CC72DD}">
      <dgm:prSet/>
      <dgm:spPr/>
      <dgm:t>
        <a:bodyPr/>
        <a:lstStyle/>
        <a:p>
          <a:endParaRPr lang="en-US"/>
        </a:p>
      </dgm:t>
    </dgm:pt>
    <dgm:pt modelId="{AA66C546-EB16-47E7-996C-A745EC7AC29C}" type="sibTrans" cxnId="{74F03A0C-0B17-4DCD-97EA-6DFA93CC72DD}">
      <dgm:prSet/>
      <dgm:spPr/>
      <dgm:t>
        <a:bodyPr/>
        <a:lstStyle/>
        <a:p>
          <a:endParaRPr lang="en-US"/>
        </a:p>
      </dgm:t>
    </dgm:pt>
    <dgm:pt modelId="{D1DE9597-1BCC-4B7F-94EF-1E7B7B11C17F}">
      <dgm:prSet custT="1"/>
      <dgm:spPr>
        <a:solidFill>
          <a:schemeClr val="bg1">
            <a:alpha val="90000"/>
          </a:schemeClr>
        </a:solidFill>
        <a:ln>
          <a:solidFill>
            <a:schemeClr val="accent2">
              <a:lumMod val="75000"/>
            </a:schemeClr>
          </a:solidFill>
        </a:ln>
      </dgm:spPr>
      <dgm:t>
        <a:bodyPr/>
        <a:lstStyle/>
        <a:p>
          <a:r>
            <a:rPr lang="en-US" sz="2000" dirty="0">
              <a:solidFill>
                <a:schemeClr val="tx1"/>
              </a:solidFill>
              <a:latin typeface="Calibri" panose="020F0502020204030204" pitchFamily="34" charset="0"/>
              <a:cs typeface="Calibri" panose="020F0502020204030204" pitchFamily="34" charset="0"/>
            </a:rPr>
            <a:t>For NAs, I (computed the total Pay sum column)/(number of hours worked) to fill in the Null  values.</a:t>
          </a:r>
        </a:p>
      </dgm:t>
    </dgm:pt>
    <dgm:pt modelId="{481A6E83-58A8-44C3-9D95-CF436AA689BB}" type="parTrans" cxnId="{5895CB39-2789-445B-8970-E5F6122C02B7}">
      <dgm:prSet/>
      <dgm:spPr/>
      <dgm:t>
        <a:bodyPr/>
        <a:lstStyle/>
        <a:p>
          <a:endParaRPr lang="en-US"/>
        </a:p>
      </dgm:t>
    </dgm:pt>
    <dgm:pt modelId="{7D61F146-572E-4B9A-B9E7-0414E98C2B2A}" type="sibTrans" cxnId="{5895CB39-2789-445B-8970-E5F6122C02B7}">
      <dgm:prSet/>
      <dgm:spPr/>
      <dgm:t>
        <a:bodyPr/>
        <a:lstStyle/>
        <a:p>
          <a:endParaRPr lang="en-US"/>
        </a:p>
      </dgm:t>
    </dgm:pt>
    <dgm:pt modelId="{D5FF92EF-CBC6-41DE-9C9A-14875A424DDA}">
      <dgm:prSet custT="1"/>
      <dgm:spPr>
        <a:solidFill>
          <a:schemeClr val="accent1"/>
        </a:solidFill>
      </dgm:spPr>
      <dgm:t>
        <a:bodyPr/>
        <a:lstStyle/>
        <a:p>
          <a:r>
            <a:rPr lang="en-US" sz="2000" b="1" dirty="0">
              <a:latin typeface="Calibri" panose="020F0502020204030204" pitchFamily="34" charset="0"/>
              <a:cs typeface="Calibri" panose="020F0502020204030204" pitchFamily="34" charset="0"/>
            </a:rPr>
            <a:t>Double time Pay rate: </a:t>
          </a:r>
          <a:endParaRPr lang="en-US" sz="2000" dirty="0">
            <a:latin typeface="Calibri" panose="020F0502020204030204" pitchFamily="34" charset="0"/>
            <a:cs typeface="Calibri" panose="020F0502020204030204" pitchFamily="34" charset="0"/>
          </a:endParaRPr>
        </a:p>
      </dgm:t>
    </dgm:pt>
    <dgm:pt modelId="{23F0A358-87D5-48B7-86B3-CA195C335524}" type="parTrans" cxnId="{9D7DAB0F-C1CE-42E6-9DA8-ACC986848582}">
      <dgm:prSet/>
      <dgm:spPr/>
      <dgm:t>
        <a:bodyPr/>
        <a:lstStyle/>
        <a:p>
          <a:endParaRPr lang="en-US"/>
        </a:p>
      </dgm:t>
    </dgm:pt>
    <dgm:pt modelId="{CAF1B7F8-CC49-4AFB-9235-243B6AF65411}" type="sibTrans" cxnId="{9D7DAB0F-C1CE-42E6-9DA8-ACC986848582}">
      <dgm:prSet/>
      <dgm:spPr/>
      <dgm:t>
        <a:bodyPr/>
        <a:lstStyle/>
        <a:p>
          <a:endParaRPr lang="en-US"/>
        </a:p>
      </dgm:t>
    </dgm:pt>
    <dgm:pt modelId="{3A5CE368-10F4-4ACC-BED2-9F3CCEDE0982}">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Based on the general definition, </a:t>
          </a:r>
          <a:r>
            <a:rPr lang="en-US" sz="2000" b="1" i="1" dirty="0">
              <a:solidFill>
                <a:schemeClr val="tx1"/>
              </a:solidFill>
              <a:latin typeface="Calibri" panose="020F0502020204030204" pitchFamily="34" charset="0"/>
              <a:cs typeface="Calibri" panose="020F0502020204030204" pitchFamily="34" charset="0"/>
            </a:rPr>
            <a:t>Double time = 2*Regular Pay rate</a:t>
          </a:r>
          <a:r>
            <a:rPr lang="en-US" sz="2000" dirty="0">
              <a:solidFill>
                <a:schemeClr val="tx1"/>
              </a:solidFill>
              <a:latin typeface="Calibri" panose="020F0502020204030204" pitchFamily="34" charset="0"/>
              <a:cs typeface="Calibri" panose="020F0502020204030204" pitchFamily="34" charset="0"/>
            </a:rPr>
            <a:t> for that date, but it’s not consistent in the data, hence, I used the regular pay rate and multiplied it by 2 to get the Double time values</a:t>
          </a:r>
        </a:p>
      </dgm:t>
    </dgm:pt>
    <dgm:pt modelId="{ED0FC58A-F499-48F2-9F25-B5FC0A1D3EF0}" type="parTrans" cxnId="{F62F013E-6FCC-4E64-93B6-C16468DDD88D}">
      <dgm:prSet/>
      <dgm:spPr/>
      <dgm:t>
        <a:bodyPr/>
        <a:lstStyle/>
        <a:p>
          <a:endParaRPr lang="en-US"/>
        </a:p>
      </dgm:t>
    </dgm:pt>
    <dgm:pt modelId="{743312F8-9E46-41BA-9184-619FB5430BAC}" type="sibTrans" cxnId="{F62F013E-6FCC-4E64-93B6-C16468DDD88D}">
      <dgm:prSet/>
      <dgm:spPr/>
      <dgm:t>
        <a:bodyPr/>
        <a:lstStyle/>
        <a:p>
          <a:endParaRPr lang="en-US"/>
        </a:p>
      </dgm:t>
    </dgm:pt>
    <dgm:pt modelId="{9ECB5047-78A5-4903-9E46-FE3BA5312E51}">
      <dgm:prSet custT="1"/>
      <dgm:spPr>
        <a:solidFill>
          <a:schemeClr val="accent1"/>
        </a:solidFill>
      </dgm:spPr>
      <dgm:t>
        <a:bodyPr/>
        <a:lstStyle/>
        <a:p>
          <a:r>
            <a:rPr lang="en-US" sz="2000" b="1" dirty="0">
              <a:latin typeface="Calibri" panose="020F0502020204030204" pitchFamily="34" charset="0"/>
              <a:cs typeface="Calibri" panose="020F0502020204030204" pitchFamily="34" charset="0"/>
            </a:rPr>
            <a:t>Overtime Pay Rate:</a:t>
          </a:r>
          <a:endParaRPr lang="en-US" sz="2000" dirty="0">
            <a:latin typeface="Calibri" panose="020F0502020204030204" pitchFamily="34" charset="0"/>
            <a:cs typeface="Calibri" panose="020F0502020204030204" pitchFamily="34" charset="0"/>
          </a:endParaRPr>
        </a:p>
      </dgm:t>
    </dgm:pt>
    <dgm:pt modelId="{6D8CCE63-505E-4431-A644-E5586E6A93C8}" type="parTrans" cxnId="{2DCC882F-1347-447F-8B77-7CC7A0C6042F}">
      <dgm:prSet/>
      <dgm:spPr/>
      <dgm:t>
        <a:bodyPr/>
        <a:lstStyle/>
        <a:p>
          <a:endParaRPr lang="en-US"/>
        </a:p>
      </dgm:t>
    </dgm:pt>
    <dgm:pt modelId="{BD054678-1E6C-4D1A-BB87-34710BD7DC14}" type="sibTrans" cxnId="{2DCC882F-1347-447F-8B77-7CC7A0C6042F}">
      <dgm:prSet/>
      <dgm:spPr/>
      <dgm:t>
        <a:bodyPr/>
        <a:lstStyle/>
        <a:p>
          <a:endParaRPr lang="en-US"/>
        </a:p>
      </dgm:t>
    </dgm:pt>
    <dgm:pt modelId="{8E3C7FAC-35B0-42E8-B06E-742EF7065A5D}">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Similarly for Overtime, I computed it by </a:t>
          </a:r>
          <a:r>
            <a:rPr lang="en-US" sz="2000" b="1" i="1" dirty="0">
              <a:solidFill>
                <a:schemeClr val="tx1"/>
              </a:solidFill>
              <a:latin typeface="Calibri" panose="020F0502020204030204" pitchFamily="34" charset="0"/>
              <a:cs typeface="Calibri" panose="020F0502020204030204" pitchFamily="34" charset="0"/>
            </a:rPr>
            <a:t>overtime = 1.5*Regular</a:t>
          </a:r>
          <a:endParaRPr lang="en-US" sz="2000" dirty="0">
            <a:solidFill>
              <a:schemeClr val="tx1"/>
            </a:solidFill>
            <a:latin typeface="Calibri" panose="020F0502020204030204" pitchFamily="34" charset="0"/>
            <a:cs typeface="Calibri" panose="020F0502020204030204" pitchFamily="34" charset="0"/>
          </a:endParaRPr>
        </a:p>
      </dgm:t>
    </dgm:pt>
    <dgm:pt modelId="{DFA4B2EA-A25A-4630-92E3-A12D6C025EC5}" type="parTrans" cxnId="{3785AA02-26ED-485A-8D8F-36D42FD26F5E}">
      <dgm:prSet/>
      <dgm:spPr/>
      <dgm:t>
        <a:bodyPr/>
        <a:lstStyle/>
        <a:p>
          <a:endParaRPr lang="en-US"/>
        </a:p>
      </dgm:t>
    </dgm:pt>
    <dgm:pt modelId="{3C9FD0A9-C29D-401E-B5EF-4502E4D5D1F1}" type="sibTrans" cxnId="{3785AA02-26ED-485A-8D8F-36D42FD26F5E}">
      <dgm:prSet/>
      <dgm:spPr/>
      <dgm:t>
        <a:bodyPr/>
        <a:lstStyle/>
        <a:p>
          <a:endParaRPr lang="en-US"/>
        </a:p>
      </dgm:t>
    </dgm:pt>
    <dgm:pt modelId="{259F461F-1C95-411B-8292-01BE80B766E0}" type="pres">
      <dgm:prSet presAssocID="{4D1A775A-F95B-4D94-913B-C16B7EEA58E4}" presName="linear" presStyleCnt="0">
        <dgm:presLayoutVars>
          <dgm:dir/>
          <dgm:animLvl val="lvl"/>
          <dgm:resizeHandles val="exact"/>
        </dgm:presLayoutVars>
      </dgm:prSet>
      <dgm:spPr/>
    </dgm:pt>
    <dgm:pt modelId="{F88BD945-9B47-47F5-9643-88B99E32DF64}" type="pres">
      <dgm:prSet presAssocID="{3CD8EF33-A4F0-455B-9353-C8D1B94CF286}" presName="parentLin" presStyleCnt="0"/>
      <dgm:spPr/>
    </dgm:pt>
    <dgm:pt modelId="{B0F41DBD-16E9-403C-902C-07C2F380831A}" type="pres">
      <dgm:prSet presAssocID="{3CD8EF33-A4F0-455B-9353-C8D1B94CF286}" presName="parentLeftMargin" presStyleLbl="node1" presStyleIdx="0" presStyleCnt="3"/>
      <dgm:spPr/>
    </dgm:pt>
    <dgm:pt modelId="{88C81E8C-8C2C-42C8-8F7A-5C4B38CCE974}" type="pres">
      <dgm:prSet presAssocID="{3CD8EF33-A4F0-455B-9353-C8D1B94CF286}" presName="parentText" presStyleLbl="node1" presStyleIdx="0" presStyleCnt="3" custLinFactNeighborX="-8620" custLinFactNeighborY="-61396">
        <dgm:presLayoutVars>
          <dgm:chMax val="0"/>
          <dgm:bulletEnabled val="1"/>
        </dgm:presLayoutVars>
      </dgm:prSet>
      <dgm:spPr/>
    </dgm:pt>
    <dgm:pt modelId="{753F7587-8221-4333-830D-9953D00F87AA}" type="pres">
      <dgm:prSet presAssocID="{3CD8EF33-A4F0-455B-9353-C8D1B94CF286}" presName="negativeSpace" presStyleCnt="0"/>
      <dgm:spPr/>
    </dgm:pt>
    <dgm:pt modelId="{8A194C59-D60D-44EC-A783-571F0596D17D}" type="pres">
      <dgm:prSet presAssocID="{3CD8EF33-A4F0-455B-9353-C8D1B94CF286}" presName="childText" presStyleLbl="conFgAcc1" presStyleIdx="0" presStyleCnt="3" custScaleY="107896" custLinFactNeighborX="-120" custLinFactNeighborY="-61131">
        <dgm:presLayoutVars>
          <dgm:bulletEnabled val="1"/>
        </dgm:presLayoutVars>
      </dgm:prSet>
      <dgm:spPr/>
    </dgm:pt>
    <dgm:pt modelId="{7BF1F8EC-604F-4898-A9E6-CD572AABA704}" type="pres">
      <dgm:prSet presAssocID="{40342149-60F0-440F-A62E-48DB53043443}" presName="spaceBetweenRectangles" presStyleCnt="0"/>
      <dgm:spPr/>
    </dgm:pt>
    <dgm:pt modelId="{055D4F73-8166-40CF-B9B2-AC6FBC450300}" type="pres">
      <dgm:prSet presAssocID="{D5FF92EF-CBC6-41DE-9C9A-14875A424DDA}" presName="parentLin" presStyleCnt="0"/>
      <dgm:spPr/>
    </dgm:pt>
    <dgm:pt modelId="{D52F0207-66B5-423F-93A4-E4D6B1C44BF4}" type="pres">
      <dgm:prSet presAssocID="{D5FF92EF-CBC6-41DE-9C9A-14875A424DDA}" presName="parentLeftMargin" presStyleLbl="node1" presStyleIdx="0" presStyleCnt="3"/>
      <dgm:spPr/>
    </dgm:pt>
    <dgm:pt modelId="{EE77F94F-C6DB-4735-BD97-8A6BF3E8C9D7}" type="pres">
      <dgm:prSet presAssocID="{D5FF92EF-CBC6-41DE-9C9A-14875A424DDA}" presName="parentText" presStyleLbl="node1" presStyleIdx="1" presStyleCnt="3" custLinFactNeighborX="-5633" custLinFactNeighborY="-65093">
        <dgm:presLayoutVars>
          <dgm:chMax val="0"/>
          <dgm:bulletEnabled val="1"/>
        </dgm:presLayoutVars>
      </dgm:prSet>
      <dgm:spPr/>
    </dgm:pt>
    <dgm:pt modelId="{28A9C276-DD8D-4794-8EC4-ABC2CC069232}" type="pres">
      <dgm:prSet presAssocID="{D5FF92EF-CBC6-41DE-9C9A-14875A424DDA}" presName="negativeSpace" presStyleCnt="0"/>
      <dgm:spPr/>
    </dgm:pt>
    <dgm:pt modelId="{62A02CD6-3BCE-4DDA-8E6E-DB0E7D8E7015}" type="pres">
      <dgm:prSet presAssocID="{D5FF92EF-CBC6-41DE-9C9A-14875A424DDA}" presName="childText" presStyleLbl="conFgAcc1" presStyleIdx="1" presStyleCnt="3" custScaleY="101912" custLinFactY="-14607" custLinFactNeighborX="-120" custLinFactNeighborY="-100000">
        <dgm:presLayoutVars>
          <dgm:bulletEnabled val="1"/>
        </dgm:presLayoutVars>
      </dgm:prSet>
      <dgm:spPr/>
    </dgm:pt>
    <dgm:pt modelId="{35A554EC-1194-41CE-B087-5873D4DD1683}" type="pres">
      <dgm:prSet presAssocID="{CAF1B7F8-CC49-4AFB-9235-243B6AF65411}" presName="spaceBetweenRectangles" presStyleCnt="0"/>
      <dgm:spPr/>
    </dgm:pt>
    <dgm:pt modelId="{4ECBD2C4-D757-4230-82EA-4B93BFB4EBF2}" type="pres">
      <dgm:prSet presAssocID="{9ECB5047-78A5-4903-9E46-FE3BA5312E51}" presName="parentLin" presStyleCnt="0"/>
      <dgm:spPr/>
    </dgm:pt>
    <dgm:pt modelId="{39C6DF06-A560-4C0D-A462-F4B703A1AB6D}" type="pres">
      <dgm:prSet presAssocID="{9ECB5047-78A5-4903-9E46-FE3BA5312E51}" presName="parentLeftMargin" presStyleLbl="node1" presStyleIdx="1" presStyleCnt="3"/>
      <dgm:spPr/>
    </dgm:pt>
    <dgm:pt modelId="{24D9AFB4-5F68-4AEF-B076-043EEAF02965}" type="pres">
      <dgm:prSet presAssocID="{9ECB5047-78A5-4903-9E46-FE3BA5312E51}" presName="parentText" presStyleLbl="node1" presStyleIdx="2" presStyleCnt="3" custLinFactNeighborX="-5633" custLinFactNeighborY="-85330">
        <dgm:presLayoutVars>
          <dgm:chMax val="0"/>
          <dgm:bulletEnabled val="1"/>
        </dgm:presLayoutVars>
      </dgm:prSet>
      <dgm:spPr/>
    </dgm:pt>
    <dgm:pt modelId="{5BFE90F7-DAEC-45A4-A7A1-3149347C79D7}" type="pres">
      <dgm:prSet presAssocID="{9ECB5047-78A5-4903-9E46-FE3BA5312E51}" presName="negativeSpace" presStyleCnt="0"/>
      <dgm:spPr/>
    </dgm:pt>
    <dgm:pt modelId="{D82B8C01-56FC-4AC5-B669-377CC4B0AA2F}" type="pres">
      <dgm:prSet presAssocID="{9ECB5047-78A5-4903-9E46-FE3BA5312E51}" presName="childText" presStyleLbl="conFgAcc1" presStyleIdx="2" presStyleCnt="3" custScaleY="110000" custLinFactY="-20947" custLinFactNeighborX="-120" custLinFactNeighborY="-100000">
        <dgm:presLayoutVars>
          <dgm:bulletEnabled val="1"/>
        </dgm:presLayoutVars>
      </dgm:prSet>
      <dgm:spPr/>
    </dgm:pt>
  </dgm:ptLst>
  <dgm:cxnLst>
    <dgm:cxn modelId="{3785AA02-26ED-485A-8D8F-36D42FD26F5E}" srcId="{9ECB5047-78A5-4903-9E46-FE3BA5312E51}" destId="{8E3C7FAC-35B0-42E8-B06E-742EF7065A5D}" srcOrd="0" destOrd="0" parTransId="{DFA4B2EA-A25A-4630-92E3-A12D6C025EC5}" sibTransId="{3C9FD0A9-C29D-401E-B5EF-4502E4D5D1F1}"/>
    <dgm:cxn modelId="{74F03A0C-0B17-4DCD-97EA-6DFA93CC72DD}" srcId="{3CD8EF33-A4F0-455B-9353-C8D1B94CF286}" destId="{43D15CD7-B7C9-43EE-8F8D-F4579B77CA63}" srcOrd="1" destOrd="0" parTransId="{F91A01E8-F4A0-4EA9-A6BC-80365CFCCB40}" sibTransId="{AA66C546-EB16-47E7-996C-A745EC7AC29C}"/>
    <dgm:cxn modelId="{EC46E60D-9635-43DF-A681-C619D8680108}" type="presOf" srcId="{D1DE9597-1BCC-4B7F-94EF-1E7B7B11C17F}" destId="{8A194C59-D60D-44EC-A783-571F0596D17D}" srcOrd="0" destOrd="2" presId="urn:microsoft.com/office/officeart/2005/8/layout/list1"/>
    <dgm:cxn modelId="{9D7DAB0F-C1CE-42E6-9DA8-ACC986848582}" srcId="{4D1A775A-F95B-4D94-913B-C16B7EEA58E4}" destId="{D5FF92EF-CBC6-41DE-9C9A-14875A424DDA}" srcOrd="1" destOrd="0" parTransId="{23F0A358-87D5-48B7-86B3-CA195C335524}" sibTransId="{CAF1B7F8-CC49-4AFB-9235-243B6AF65411}"/>
    <dgm:cxn modelId="{BCADBB25-79ED-4341-B1CF-CFE1DAA0B3EE}" srcId="{4D1A775A-F95B-4D94-913B-C16B7EEA58E4}" destId="{3CD8EF33-A4F0-455B-9353-C8D1B94CF286}" srcOrd="0" destOrd="0" parTransId="{21137D64-2033-41B8-B5DC-A853AB2ED4FA}" sibTransId="{40342149-60F0-440F-A62E-48DB53043443}"/>
    <dgm:cxn modelId="{7DF91D2B-AEDF-4FE3-964B-920DF9CAEE55}" type="presOf" srcId="{8E3C7FAC-35B0-42E8-B06E-742EF7065A5D}" destId="{D82B8C01-56FC-4AC5-B669-377CC4B0AA2F}" srcOrd="0" destOrd="0" presId="urn:microsoft.com/office/officeart/2005/8/layout/list1"/>
    <dgm:cxn modelId="{2DCC882F-1347-447F-8B77-7CC7A0C6042F}" srcId="{4D1A775A-F95B-4D94-913B-C16B7EEA58E4}" destId="{9ECB5047-78A5-4903-9E46-FE3BA5312E51}" srcOrd="2" destOrd="0" parTransId="{6D8CCE63-505E-4431-A644-E5586E6A93C8}" sibTransId="{BD054678-1E6C-4D1A-BB87-34710BD7DC14}"/>
    <dgm:cxn modelId="{AF8F7034-C418-4580-99C7-79E9EA004A45}" type="presOf" srcId="{D5FF92EF-CBC6-41DE-9C9A-14875A424DDA}" destId="{EE77F94F-C6DB-4735-BD97-8A6BF3E8C9D7}" srcOrd="1" destOrd="0" presId="urn:microsoft.com/office/officeart/2005/8/layout/list1"/>
    <dgm:cxn modelId="{5895CB39-2789-445B-8970-E5F6122C02B7}" srcId="{3CD8EF33-A4F0-455B-9353-C8D1B94CF286}" destId="{D1DE9597-1BCC-4B7F-94EF-1E7B7B11C17F}" srcOrd="2" destOrd="0" parTransId="{481A6E83-58A8-44C3-9D95-CF436AA689BB}" sibTransId="{7D61F146-572E-4B9A-B9E7-0414E98C2B2A}"/>
    <dgm:cxn modelId="{F62F013E-6FCC-4E64-93B6-C16468DDD88D}" srcId="{D5FF92EF-CBC6-41DE-9C9A-14875A424DDA}" destId="{3A5CE368-10F4-4ACC-BED2-9F3CCEDE0982}" srcOrd="0" destOrd="0" parTransId="{ED0FC58A-F499-48F2-9F25-B5FC0A1D3EF0}" sibTransId="{743312F8-9E46-41BA-9184-619FB5430BAC}"/>
    <dgm:cxn modelId="{8791AC6B-7661-4FAA-9341-017FC754DC06}" srcId="{3CD8EF33-A4F0-455B-9353-C8D1B94CF286}" destId="{21FF7E29-D8FB-4BBB-A696-8E8FED7B5121}" srcOrd="0" destOrd="0" parTransId="{6E435FB2-EC17-415A-BA3A-A3B80819AFD0}" sibTransId="{9088E388-428A-4578-936F-86EB243BAC3C}"/>
    <dgm:cxn modelId="{28FAD671-492F-4F84-A166-4E79C42DAE4C}" type="presOf" srcId="{3CD8EF33-A4F0-455B-9353-C8D1B94CF286}" destId="{88C81E8C-8C2C-42C8-8F7A-5C4B38CCE974}" srcOrd="1" destOrd="0" presId="urn:microsoft.com/office/officeart/2005/8/layout/list1"/>
    <dgm:cxn modelId="{42349389-66DA-4C8D-BF91-6A5555005E47}" type="presOf" srcId="{4D1A775A-F95B-4D94-913B-C16B7EEA58E4}" destId="{259F461F-1C95-411B-8292-01BE80B766E0}" srcOrd="0" destOrd="0" presId="urn:microsoft.com/office/officeart/2005/8/layout/list1"/>
    <dgm:cxn modelId="{A7FFE29C-4C68-4B5E-A070-84B8776FBACA}" type="presOf" srcId="{43D15CD7-B7C9-43EE-8F8D-F4579B77CA63}" destId="{8A194C59-D60D-44EC-A783-571F0596D17D}" srcOrd="0" destOrd="1" presId="urn:microsoft.com/office/officeart/2005/8/layout/list1"/>
    <dgm:cxn modelId="{449D91B0-3E1F-4F80-BAC2-16A2C814D25E}" type="presOf" srcId="{9ECB5047-78A5-4903-9E46-FE3BA5312E51}" destId="{39C6DF06-A560-4C0D-A462-F4B703A1AB6D}" srcOrd="0" destOrd="0" presId="urn:microsoft.com/office/officeart/2005/8/layout/list1"/>
    <dgm:cxn modelId="{9BAF5BB3-F99C-4136-8803-1709B9DF3145}" type="presOf" srcId="{3A5CE368-10F4-4ACC-BED2-9F3CCEDE0982}" destId="{62A02CD6-3BCE-4DDA-8E6E-DB0E7D8E7015}" srcOrd="0" destOrd="0" presId="urn:microsoft.com/office/officeart/2005/8/layout/list1"/>
    <dgm:cxn modelId="{FA8779B4-FD2C-49F5-8BBE-BC7FA5876A78}" type="presOf" srcId="{3CD8EF33-A4F0-455B-9353-C8D1B94CF286}" destId="{B0F41DBD-16E9-403C-902C-07C2F380831A}" srcOrd="0" destOrd="0" presId="urn:microsoft.com/office/officeart/2005/8/layout/list1"/>
    <dgm:cxn modelId="{F22938C2-E2AE-43C9-A050-44E70F253014}" type="presOf" srcId="{9ECB5047-78A5-4903-9E46-FE3BA5312E51}" destId="{24D9AFB4-5F68-4AEF-B076-043EEAF02965}" srcOrd="1" destOrd="0" presId="urn:microsoft.com/office/officeart/2005/8/layout/list1"/>
    <dgm:cxn modelId="{C5DB34F4-5279-45E0-A344-595554FFCE31}" type="presOf" srcId="{21FF7E29-D8FB-4BBB-A696-8E8FED7B5121}" destId="{8A194C59-D60D-44EC-A783-571F0596D17D}" srcOrd="0" destOrd="0" presId="urn:microsoft.com/office/officeart/2005/8/layout/list1"/>
    <dgm:cxn modelId="{046857F9-07C0-489C-8BC1-5EF1AC043F04}" type="presOf" srcId="{D5FF92EF-CBC6-41DE-9C9A-14875A424DDA}" destId="{D52F0207-66B5-423F-93A4-E4D6B1C44BF4}" srcOrd="0" destOrd="0" presId="urn:microsoft.com/office/officeart/2005/8/layout/list1"/>
    <dgm:cxn modelId="{F968588D-0A76-4F32-97B6-F5C7231A3DE7}" type="presParOf" srcId="{259F461F-1C95-411B-8292-01BE80B766E0}" destId="{F88BD945-9B47-47F5-9643-88B99E32DF64}" srcOrd="0" destOrd="0" presId="urn:microsoft.com/office/officeart/2005/8/layout/list1"/>
    <dgm:cxn modelId="{AE040450-0992-4FEE-ACB4-FE3BF4B40681}" type="presParOf" srcId="{F88BD945-9B47-47F5-9643-88B99E32DF64}" destId="{B0F41DBD-16E9-403C-902C-07C2F380831A}" srcOrd="0" destOrd="0" presId="urn:microsoft.com/office/officeart/2005/8/layout/list1"/>
    <dgm:cxn modelId="{B1A1BAB1-637B-4570-BE00-22003A3B54D5}" type="presParOf" srcId="{F88BD945-9B47-47F5-9643-88B99E32DF64}" destId="{88C81E8C-8C2C-42C8-8F7A-5C4B38CCE974}" srcOrd="1" destOrd="0" presId="urn:microsoft.com/office/officeart/2005/8/layout/list1"/>
    <dgm:cxn modelId="{8318769F-3AFE-431D-B1D2-9BDD1760D25A}" type="presParOf" srcId="{259F461F-1C95-411B-8292-01BE80B766E0}" destId="{753F7587-8221-4333-830D-9953D00F87AA}" srcOrd="1" destOrd="0" presId="urn:microsoft.com/office/officeart/2005/8/layout/list1"/>
    <dgm:cxn modelId="{43AEFF53-3A08-4D56-BB02-B93229128799}" type="presParOf" srcId="{259F461F-1C95-411B-8292-01BE80B766E0}" destId="{8A194C59-D60D-44EC-A783-571F0596D17D}" srcOrd="2" destOrd="0" presId="urn:microsoft.com/office/officeart/2005/8/layout/list1"/>
    <dgm:cxn modelId="{3A51ADF8-FA1E-48A4-945F-6239649780C1}" type="presParOf" srcId="{259F461F-1C95-411B-8292-01BE80B766E0}" destId="{7BF1F8EC-604F-4898-A9E6-CD572AABA704}" srcOrd="3" destOrd="0" presId="urn:microsoft.com/office/officeart/2005/8/layout/list1"/>
    <dgm:cxn modelId="{22557C2D-0739-4A5A-BE3F-30207B85CC18}" type="presParOf" srcId="{259F461F-1C95-411B-8292-01BE80B766E0}" destId="{055D4F73-8166-40CF-B9B2-AC6FBC450300}" srcOrd="4" destOrd="0" presId="urn:microsoft.com/office/officeart/2005/8/layout/list1"/>
    <dgm:cxn modelId="{F77FB3E6-6275-4A85-B217-1F8DD48D7916}" type="presParOf" srcId="{055D4F73-8166-40CF-B9B2-AC6FBC450300}" destId="{D52F0207-66B5-423F-93A4-E4D6B1C44BF4}" srcOrd="0" destOrd="0" presId="urn:microsoft.com/office/officeart/2005/8/layout/list1"/>
    <dgm:cxn modelId="{6DA235F9-00F8-41B7-AF98-DCABB5078905}" type="presParOf" srcId="{055D4F73-8166-40CF-B9B2-AC6FBC450300}" destId="{EE77F94F-C6DB-4735-BD97-8A6BF3E8C9D7}" srcOrd="1" destOrd="0" presId="urn:microsoft.com/office/officeart/2005/8/layout/list1"/>
    <dgm:cxn modelId="{BAE1A508-D0B9-494F-B390-C211DC9E4B7A}" type="presParOf" srcId="{259F461F-1C95-411B-8292-01BE80B766E0}" destId="{28A9C276-DD8D-4794-8EC4-ABC2CC069232}" srcOrd="5" destOrd="0" presId="urn:microsoft.com/office/officeart/2005/8/layout/list1"/>
    <dgm:cxn modelId="{E0058EF8-8ACD-4E95-94F6-526BB80DA02C}" type="presParOf" srcId="{259F461F-1C95-411B-8292-01BE80B766E0}" destId="{62A02CD6-3BCE-4DDA-8E6E-DB0E7D8E7015}" srcOrd="6" destOrd="0" presId="urn:microsoft.com/office/officeart/2005/8/layout/list1"/>
    <dgm:cxn modelId="{6E71D96D-36EB-487C-B55B-FBDD644EE3B9}" type="presParOf" srcId="{259F461F-1C95-411B-8292-01BE80B766E0}" destId="{35A554EC-1194-41CE-B087-5873D4DD1683}" srcOrd="7" destOrd="0" presId="urn:microsoft.com/office/officeart/2005/8/layout/list1"/>
    <dgm:cxn modelId="{0E1F5A63-9576-40C9-99F0-C3797B904D43}" type="presParOf" srcId="{259F461F-1C95-411B-8292-01BE80B766E0}" destId="{4ECBD2C4-D757-4230-82EA-4B93BFB4EBF2}" srcOrd="8" destOrd="0" presId="urn:microsoft.com/office/officeart/2005/8/layout/list1"/>
    <dgm:cxn modelId="{9D435839-92A7-4754-A2D8-EBE6465BF148}" type="presParOf" srcId="{4ECBD2C4-D757-4230-82EA-4B93BFB4EBF2}" destId="{39C6DF06-A560-4C0D-A462-F4B703A1AB6D}" srcOrd="0" destOrd="0" presId="urn:microsoft.com/office/officeart/2005/8/layout/list1"/>
    <dgm:cxn modelId="{06CB2EBA-FB25-4D69-AEA2-5B833B773C11}" type="presParOf" srcId="{4ECBD2C4-D757-4230-82EA-4B93BFB4EBF2}" destId="{24D9AFB4-5F68-4AEF-B076-043EEAF02965}" srcOrd="1" destOrd="0" presId="urn:microsoft.com/office/officeart/2005/8/layout/list1"/>
    <dgm:cxn modelId="{FCFFFCD0-33A2-42F8-9F63-1970D5F7FC11}" type="presParOf" srcId="{259F461F-1C95-411B-8292-01BE80B766E0}" destId="{5BFE90F7-DAEC-45A4-A7A1-3149347C79D7}" srcOrd="9" destOrd="0" presId="urn:microsoft.com/office/officeart/2005/8/layout/list1"/>
    <dgm:cxn modelId="{D69C14A2-E319-412F-9541-5A36DCB6BE99}" type="presParOf" srcId="{259F461F-1C95-411B-8292-01BE80B766E0}" destId="{D82B8C01-56FC-4AC5-B669-377CC4B0AA2F}" srcOrd="10" destOrd="0" presId="urn:microsoft.com/office/officeart/2005/8/layout/list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547BEC-E642-4005-A5D6-611A90AC5500}"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0376C674-B877-49E0-9F2E-BCB44979D32E}">
      <dgm:prSet custT="1"/>
      <dgm:spPr>
        <a:solidFill>
          <a:schemeClr val="accent1"/>
        </a:solidFill>
      </dgm:spPr>
      <dgm:t>
        <a:bodyPr/>
        <a:lstStyle/>
        <a:p>
          <a:r>
            <a:rPr lang="en-US" sz="2000" dirty="0">
              <a:latin typeface="Calibri" panose="020F0502020204030204" pitchFamily="34" charset="0"/>
              <a:cs typeface="Calibri" panose="020F0502020204030204" pitchFamily="34" charset="0"/>
            </a:rPr>
            <a:t>Total number of Hours worked in a day:</a:t>
          </a:r>
        </a:p>
      </dgm:t>
    </dgm:pt>
    <dgm:pt modelId="{79F81A8D-7009-4ACF-B996-3F29BFF2ABCE}" type="parTrans" cxnId="{EEB304CB-1A8D-4E91-A966-A4B85DE4D940}">
      <dgm:prSet/>
      <dgm:spPr/>
      <dgm:t>
        <a:bodyPr/>
        <a:lstStyle/>
        <a:p>
          <a:endParaRPr lang="en-US"/>
        </a:p>
      </dgm:t>
    </dgm:pt>
    <dgm:pt modelId="{6A17A796-5CD8-491F-8819-B7EC24906F2A}" type="sibTrans" cxnId="{EEB304CB-1A8D-4E91-A966-A4B85DE4D940}">
      <dgm:prSet/>
      <dgm:spPr/>
      <dgm:t>
        <a:bodyPr/>
        <a:lstStyle/>
        <a:p>
          <a:endParaRPr lang="en-US"/>
        </a:p>
      </dgm:t>
    </dgm:pt>
    <dgm:pt modelId="{99AF42DE-CE39-432E-9F07-F5FA18A6AEDE}">
      <dgm:prSet custT="1"/>
      <dgm:spPr>
        <a:solidFill>
          <a:schemeClr val="bg1">
            <a:alpha val="90000"/>
          </a:schemeClr>
        </a:solidFill>
      </dgm:spPr>
      <dgm:t>
        <a:bodyPr/>
        <a:lstStyle/>
        <a:p>
          <a:r>
            <a:rPr lang="en-US" sz="2000">
              <a:solidFill>
                <a:schemeClr val="tx1"/>
              </a:solidFill>
              <a:latin typeface="Calibri" panose="020F0502020204030204" pitchFamily="34" charset="0"/>
              <a:cs typeface="Calibri" panose="020F0502020204030204" pitchFamily="34" charset="0"/>
            </a:rPr>
            <a:t>For any employee, It can’t be &lt;0 or more than 18hours to be practical.</a:t>
          </a:r>
        </a:p>
      </dgm:t>
    </dgm:pt>
    <dgm:pt modelId="{68A08C7A-6F12-4B87-A81B-73E70B504D02}" type="parTrans" cxnId="{34452912-CA5A-43F5-AD5F-F292196E749B}">
      <dgm:prSet/>
      <dgm:spPr/>
      <dgm:t>
        <a:bodyPr/>
        <a:lstStyle/>
        <a:p>
          <a:endParaRPr lang="en-US"/>
        </a:p>
      </dgm:t>
    </dgm:pt>
    <dgm:pt modelId="{AFF6E6CC-39CD-46C3-82C7-4F2C4CDC261A}" type="sibTrans" cxnId="{34452912-CA5A-43F5-AD5F-F292196E749B}">
      <dgm:prSet/>
      <dgm:spPr/>
      <dgm:t>
        <a:bodyPr/>
        <a:lstStyle/>
        <a:p>
          <a:endParaRPr lang="en-US"/>
        </a:p>
      </dgm:t>
    </dgm:pt>
    <dgm:pt modelId="{C0ED52D3-2F93-4760-8330-04C01724D682}">
      <dgm:prSet custT="1"/>
      <dgm:spPr>
        <a:solidFill>
          <a:schemeClr val="bg1">
            <a:alpha val="90000"/>
          </a:schemeClr>
        </a:solidFill>
      </dgm:spPr>
      <dgm:t>
        <a:bodyPr/>
        <a:lstStyle/>
        <a:p>
          <a:r>
            <a:rPr lang="en-US" sz="2000">
              <a:solidFill>
                <a:schemeClr val="tx1"/>
              </a:solidFill>
              <a:latin typeface="Calibri" panose="020F0502020204030204" pitchFamily="34" charset="0"/>
              <a:cs typeface="Calibri" panose="020F0502020204030204" pitchFamily="34" charset="0"/>
            </a:rPr>
            <a:t>There are many values in the data which crossed the above limits.  </a:t>
          </a:r>
        </a:p>
      </dgm:t>
    </dgm:pt>
    <dgm:pt modelId="{67765C0F-05BB-4F87-BF31-FCFFCF84066C}" type="parTrans" cxnId="{2F2722C8-587B-443B-BD67-F64C1EFF9EB6}">
      <dgm:prSet/>
      <dgm:spPr/>
      <dgm:t>
        <a:bodyPr/>
        <a:lstStyle/>
        <a:p>
          <a:endParaRPr lang="en-US"/>
        </a:p>
      </dgm:t>
    </dgm:pt>
    <dgm:pt modelId="{6AB3C4EC-C70E-4869-8A40-D1720C88F625}" type="sibTrans" cxnId="{2F2722C8-587B-443B-BD67-F64C1EFF9EB6}">
      <dgm:prSet/>
      <dgm:spPr/>
      <dgm:t>
        <a:bodyPr/>
        <a:lstStyle/>
        <a:p>
          <a:endParaRPr lang="en-US"/>
        </a:p>
      </dgm:t>
    </dgm:pt>
    <dgm:pt modelId="{95F34B54-404A-4084-A9E3-3CCDDECD172B}">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Example: Employee ID 12970 on 2015-12-31 has worked for -10 hours</a:t>
          </a:r>
        </a:p>
      </dgm:t>
    </dgm:pt>
    <dgm:pt modelId="{8A344546-1A84-44F1-9172-04F730006C52}" type="parTrans" cxnId="{94DE1E57-B677-4347-9F9F-4386541269A3}">
      <dgm:prSet/>
      <dgm:spPr/>
      <dgm:t>
        <a:bodyPr/>
        <a:lstStyle/>
        <a:p>
          <a:endParaRPr lang="en-US"/>
        </a:p>
      </dgm:t>
    </dgm:pt>
    <dgm:pt modelId="{EF2E0A56-AE1E-4D1D-B942-8BCE9733B71E}" type="sibTrans" cxnId="{94DE1E57-B677-4347-9F9F-4386541269A3}">
      <dgm:prSet/>
      <dgm:spPr/>
      <dgm:t>
        <a:bodyPr/>
        <a:lstStyle/>
        <a:p>
          <a:endParaRPr lang="en-US"/>
        </a:p>
      </dgm:t>
    </dgm:pt>
    <dgm:pt modelId="{CD88E499-A38C-4779-9C5B-F0AB2231DF3E}">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Employee ID 10848 on 2015-12-30 has worked for 25 hours.</a:t>
          </a:r>
        </a:p>
      </dgm:t>
    </dgm:pt>
    <dgm:pt modelId="{98E4E5AF-545F-4D2C-93E9-446805D53D1D}" type="parTrans" cxnId="{3DC8ED75-6EBF-4EE8-AF8B-015801EED011}">
      <dgm:prSet/>
      <dgm:spPr/>
      <dgm:t>
        <a:bodyPr/>
        <a:lstStyle/>
        <a:p>
          <a:endParaRPr lang="en-US"/>
        </a:p>
      </dgm:t>
    </dgm:pt>
    <dgm:pt modelId="{BE0341A4-E4E8-430E-B657-243F210DC079}" type="sibTrans" cxnId="{3DC8ED75-6EBF-4EE8-AF8B-015801EED011}">
      <dgm:prSet/>
      <dgm:spPr/>
      <dgm:t>
        <a:bodyPr/>
        <a:lstStyle/>
        <a:p>
          <a:endParaRPr lang="en-US"/>
        </a:p>
      </dgm:t>
    </dgm:pt>
    <dgm:pt modelId="{6ADB4B52-E373-41F3-ABD4-8D52973A0A5B}">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I capped these values and rounded to the nearest possible integer which is in our range </a:t>
          </a:r>
        </a:p>
      </dgm:t>
    </dgm:pt>
    <dgm:pt modelId="{C9A7E914-01A3-4D51-A3D7-B584646D4538}" type="parTrans" cxnId="{E21030B6-9331-427D-ACAB-F0B5A9D5173F}">
      <dgm:prSet/>
      <dgm:spPr/>
      <dgm:t>
        <a:bodyPr/>
        <a:lstStyle/>
        <a:p>
          <a:endParaRPr lang="en-US"/>
        </a:p>
      </dgm:t>
    </dgm:pt>
    <dgm:pt modelId="{F101EF87-1699-4352-B311-0FCA2F650FF5}" type="sibTrans" cxnId="{E21030B6-9331-427D-ACAB-F0B5A9D5173F}">
      <dgm:prSet/>
      <dgm:spPr/>
      <dgm:t>
        <a:bodyPr/>
        <a:lstStyle/>
        <a:p>
          <a:endParaRPr lang="en-US"/>
        </a:p>
      </dgm:t>
    </dgm:pt>
    <dgm:pt modelId="{686CFD5D-4079-4279-BA1F-8BA680128DE9}">
      <dgm:prSet custT="1"/>
      <dgm:spPr>
        <a:solidFill>
          <a:schemeClr val="accent1"/>
        </a:solidFill>
      </dgm:spPr>
      <dgm:t>
        <a:bodyPr/>
        <a:lstStyle/>
        <a:p>
          <a:r>
            <a:rPr lang="en-US" sz="2000" dirty="0">
              <a:latin typeface="Calibri" panose="020F0502020204030204" pitchFamily="34" charset="0"/>
              <a:cs typeface="Calibri" panose="020F0502020204030204" pitchFamily="34" charset="0"/>
            </a:rPr>
            <a:t>Total Pay Sum</a:t>
          </a:r>
        </a:p>
      </dgm:t>
    </dgm:pt>
    <dgm:pt modelId="{FD64E435-32B7-44BF-B5D2-31AD52FE7499}" type="parTrans" cxnId="{3CF9D2C7-AE22-4331-97F7-283403012B3D}">
      <dgm:prSet/>
      <dgm:spPr/>
      <dgm:t>
        <a:bodyPr/>
        <a:lstStyle/>
        <a:p>
          <a:endParaRPr lang="en-US"/>
        </a:p>
      </dgm:t>
    </dgm:pt>
    <dgm:pt modelId="{95DBCE7F-619D-4AB6-AAC5-35F38155E377}" type="sibTrans" cxnId="{3CF9D2C7-AE22-4331-97F7-283403012B3D}">
      <dgm:prSet/>
      <dgm:spPr/>
      <dgm:t>
        <a:bodyPr/>
        <a:lstStyle/>
        <a:p>
          <a:endParaRPr lang="en-US"/>
        </a:p>
      </dgm:t>
    </dgm:pt>
    <dgm:pt modelId="{DDF12370-7E8E-4FAA-9A3C-81A8AA75E131}">
      <dgm:prSet custT="1"/>
      <dgm:spPr>
        <a:solidFill>
          <a:schemeClr val="bg1">
            <a:alpha val="90000"/>
          </a:schemeClr>
        </a:solidFill>
      </dgm:spPr>
      <dgm:t>
        <a:bodyPr/>
        <a:lstStyle/>
        <a:p>
          <a:r>
            <a:rPr lang="en-US" sz="2000">
              <a:solidFill>
                <a:schemeClr val="tx1"/>
              </a:solidFill>
              <a:latin typeface="Calibri" panose="020F0502020204030204" pitchFamily="34" charset="0"/>
              <a:cs typeface="Calibri" panose="020F0502020204030204" pitchFamily="34" charset="0"/>
            </a:rPr>
            <a:t>Total Pay Sum = Total hours * Pay rate</a:t>
          </a:r>
        </a:p>
      </dgm:t>
    </dgm:pt>
    <dgm:pt modelId="{DD39AA8F-1F80-4513-BF2A-DD5F70DAC8BE}" type="parTrans" cxnId="{EB30AA8E-4C3C-4CD6-B19E-C108F1F0942C}">
      <dgm:prSet/>
      <dgm:spPr/>
      <dgm:t>
        <a:bodyPr/>
        <a:lstStyle/>
        <a:p>
          <a:endParaRPr lang="en-US"/>
        </a:p>
      </dgm:t>
    </dgm:pt>
    <dgm:pt modelId="{701FCECC-AE58-4778-A8D3-04381F03822E}" type="sibTrans" cxnId="{EB30AA8E-4C3C-4CD6-B19E-C108F1F0942C}">
      <dgm:prSet/>
      <dgm:spPr/>
      <dgm:t>
        <a:bodyPr/>
        <a:lstStyle/>
        <a:p>
          <a:endParaRPr lang="en-US"/>
        </a:p>
      </dgm:t>
    </dgm:pt>
    <dgm:pt modelId="{D3B1BA9E-AD5E-4CE8-929F-290C7626281C}">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But, it is not consistent in the data set, hence I computed it by using the above equation  </a:t>
          </a:r>
        </a:p>
      </dgm:t>
    </dgm:pt>
    <dgm:pt modelId="{C1A0BB27-E32D-4220-8BF2-DF303E188584}" type="parTrans" cxnId="{E20D3BFE-DC86-4F73-B6CB-414128B831D0}">
      <dgm:prSet/>
      <dgm:spPr/>
      <dgm:t>
        <a:bodyPr/>
        <a:lstStyle/>
        <a:p>
          <a:endParaRPr lang="en-US"/>
        </a:p>
      </dgm:t>
    </dgm:pt>
    <dgm:pt modelId="{658584E8-233A-48FF-A39A-30BDB62DB0FE}" type="sibTrans" cxnId="{E20D3BFE-DC86-4F73-B6CB-414128B831D0}">
      <dgm:prSet/>
      <dgm:spPr/>
      <dgm:t>
        <a:bodyPr/>
        <a:lstStyle/>
        <a:p>
          <a:endParaRPr lang="en-US"/>
        </a:p>
      </dgm:t>
    </dgm:pt>
    <dgm:pt modelId="{93F4C2D0-A2BB-4175-97BB-2A07F910FF16}" type="pres">
      <dgm:prSet presAssocID="{41547BEC-E642-4005-A5D6-611A90AC5500}" presName="linear" presStyleCnt="0">
        <dgm:presLayoutVars>
          <dgm:dir/>
          <dgm:animLvl val="lvl"/>
          <dgm:resizeHandles val="exact"/>
        </dgm:presLayoutVars>
      </dgm:prSet>
      <dgm:spPr/>
    </dgm:pt>
    <dgm:pt modelId="{DE17114A-B495-4E64-9B15-DED0FA52A4B7}" type="pres">
      <dgm:prSet presAssocID="{0376C674-B877-49E0-9F2E-BCB44979D32E}" presName="parentLin" presStyleCnt="0"/>
      <dgm:spPr/>
    </dgm:pt>
    <dgm:pt modelId="{3B43AC85-2CAA-4DB5-A42B-E03D0D029BA4}" type="pres">
      <dgm:prSet presAssocID="{0376C674-B877-49E0-9F2E-BCB44979D32E}" presName="parentLeftMargin" presStyleLbl="node1" presStyleIdx="0" presStyleCnt="2"/>
      <dgm:spPr/>
    </dgm:pt>
    <dgm:pt modelId="{E7B94E21-2B12-433E-8F03-DF0259E855EF}" type="pres">
      <dgm:prSet presAssocID="{0376C674-B877-49E0-9F2E-BCB44979D32E}" presName="parentText" presStyleLbl="node1" presStyleIdx="0" presStyleCnt="2">
        <dgm:presLayoutVars>
          <dgm:chMax val="0"/>
          <dgm:bulletEnabled val="1"/>
        </dgm:presLayoutVars>
      </dgm:prSet>
      <dgm:spPr/>
    </dgm:pt>
    <dgm:pt modelId="{05DFCFBF-D55C-4D2D-A672-741BEC26D15F}" type="pres">
      <dgm:prSet presAssocID="{0376C674-B877-49E0-9F2E-BCB44979D32E}" presName="negativeSpace" presStyleCnt="0"/>
      <dgm:spPr/>
    </dgm:pt>
    <dgm:pt modelId="{0FA59D7B-04F8-44D3-A586-14B993680FFA}" type="pres">
      <dgm:prSet presAssocID="{0376C674-B877-49E0-9F2E-BCB44979D32E}" presName="childText" presStyleLbl="conFgAcc1" presStyleIdx="0" presStyleCnt="2">
        <dgm:presLayoutVars>
          <dgm:bulletEnabled val="1"/>
        </dgm:presLayoutVars>
      </dgm:prSet>
      <dgm:spPr/>
    </dgm:pt>
    <dgm:pt modelId="{130EFF84-3A13-4897-BA36-015DD934FABF}" type="pres">
      <dgm:prSet presAssocID="{6A17A796-5CD8-491F-8819-B7EC24906F2A}" presName="spaceBetweenRectangles" presStyleCnt="0"/>
      <dgm:spPr/>
    </dgm:pt>
    <dgm:pt modelId="{78A25537-E9F4-4424-8F69-5246C5FE5A02}" type="pres">
      <dgm:prSet presAssocID="{686CFD5D-4079-4279-BA1F-8BA680128DE9}" presName="parentLin" presStyleCnt="0"/>
      <dgm:spPr/>
    </dgm:pt>
    <dgm:pt modelId="{669AAAA5-1ED5-48BC-9060-BA46477D0A7E}" type="pres">
      <dgm:prSet presAssocID="{686CFD5D-4079-4279-BA1F-8BA680128DE9}" presName="parentLeftMargin" presStyleLbl="node1" presStyleIdx="0" presStyleCnt="2"/>
      <dgm:spPr/>
    </dgm:pt>
    <dgm:pt modelId="{91F3D4CB-7251-413B-B314-37B3C95C3956}" type="pres">
      <dgm:prSet presAssocID="{686CFD5D-4079-4279-BA1F-8BA680128DE9}" presName="parentText" presStyleLbl="node1" presStyleIdx="1" presStyleCnt="2">
        <dgm:presLayoutVars>
          <dgm:chMax val="0"/>
          <dgm:bulletEnabled val="1"/>
        </dgm:presLayoutVars>
      </dgm:prSet>
      <dgm:spPr/>
    </dgm:pt>
    <dgm:pt modelId="{03E18F55-35D5-4EA7-B35A-29F2EA8A8534}" type="pres">
      <dgm:prSet presAssocID="{686CFD5D-4079-4279-BA1F-8BA680128DE9}" presName="negativeSpace" presStyleCnt="0"/>
      <dgm:spPr/>
    </dgm:pt>
    <dgm:pt modelId="{C88E302D-8957-45EC-A2CD-1FD2D1ACAD40}" type="pres">
      <dgm:prSet presAssocID="{686CFD5D-4079-4279-BA1F-8BA680128DE9}" presName="childText" presStyleLbl="conFgAcc1" presStyleIdx="1" presStyleCnt="2">
        <dgm:presLayoutVars>
          <dgm:bulletEnabled val="1"/>
        </dgm:presLayoutVars>
      </dgm:prSet>
      <dgm:spPr/>
    </dgm:pt>
  </dgm:ptLst>
  <dgm:cxnLst>
    <dgm:cxn modelId="{5675BC07-ED0D-465F-BBC5-95178C439BE7}" type="presOf" srcId="{0376C674-B877-49E0-9F2E-BCB44979D32E}" destId="{3B43AC85-2CAA-4DB5-A42B-E03D0D029BA4}" srcOrd="0" destOrd="0" presId="urn:microsoft.com/office/officeart/2005/8/layout/list1"/>
    <dgm:cxn modelId="{34452912-CA5A-43F5-AD5F-F292196E749B}" srcId="{0376C674-B877-49E0-9F2E-BCB44979D32E}" destId="{99AF42DE-CE39-432E-9F07-F5FA18A6AEDE}" srcOrd="0" destOrd="0" parTransId="{68A08C7A-6F12-4B87-A81B-73E70B504D02}" sibTransId="{AFF6E6CC-39CD-46C3-82C7-4F2C4CDC261A}"/>
    <dgm:cxn modelId="{A1FF9629-8136-4429-B316-2BC5D30025C0}" type="presOf" srcId="{C0ED52D3-2F93-4760-8330-04C01724D682}" destId="{0FA59D7B-04F8-44D3-A586-14B993680FFA}" srcOrd="0" destOrd="1" presId="urn:microsoft.com/office/officeart/2005/8/layout/list1"/>
    <dgm:cxn modelId="{1F36BF29-88B1-4C85-92C4-44A53E7BD36B}" type="presOf" srcId="{DDF12370-7E8E-4FAA-9A3C-81A8AA75E131}" destId="{C88E302D-8957-45EC-A2CD-1FD2D1ACAD40}" srcOrd="0" destOrd="0" presId="urn:microsoft.com/office/officeart/2005/8/layout/list1"/>
    <dgm:cxn modelId="{10F6DB2C-12C4-4D04-AFEA-C3F83021650C}" type="presOf" srcId="{6ADB4B52-E373-41F3-ABD4-8D52973A0A5B}" destId="{0FA59D7B-04F8-44D3-A586-14B993680FFA}" srcOrd="0" destOrd="4" presId="urn:microsoft.com/office/officeart/2005/8/layout/list1"/>
    <dgm:cxn modelId="{D061F35B-0E6E-45AC-A5EF-897ECB225BC5}" type="presOf" srcId="{95F34B54-404A-4084-A9E3-3CCDDECD172B}" destId="{0FA59D7B-04F8-44D3-A586-14B993680FFA}" srcOrd="0" destOrd="2" presId="urn:microsoft.com/office/officeart/2005/8/layout/list1"/>
    <dgm:cxn modelId="{8E32C464-86AD-4955-8BD6-AACB7296583C}" type="presOf" srcId="{0376C674-B877-49E0-9F2E-BCB44979D32E}" destId="{E7B94E21-2B12-433E-8F03-DF0259E855EF}" srcOrd="1" destOrd="0" presId="urn:microsoft.com/office/officeart/2005/8/layout/list1"/>
    <dgm:cxn modelId="{3DC8ED75-6EBF-4EE8-AF8B-015801EED011}" srcId="{C0ED52D3-2F93-4760-8330-04C01724D682}" destId="{CD88E499-A38C-4779-9C5B-F0AB2231DF3E}" srcOrd="1" destOrd="0" parTransId="{98E4E5AF-545F-4D2C-93E9-446805D53D1D}" sibTransId="{BE0341A4-E4E8-430E-B657-243F210DC079}"/>
    <dgm:cxn modelId="{94DE1E57-B677-4347-9F9F-4386541269A3}" srcId="{C0ED52D3-2F93-4760-8330-04C01724D682}" destId="{95F34B54-404A-4084-A9E3-3CCDDECD172B}" srcOrd="0" destOrd="0" parTransId="{8A344546-1A84-44F1-9172-04F730006C52}" sibTransId="{EF2E0A56-AE1E-4D1D-B942-8BCE9733B71E}"/>
    <dgm:cxn modelId="{EB30AA8E-4C3C-4CD6-B19E-C108F1F0942C}" srcId="{686CFD5D-4079-4279-BA1F-8BA680128DE9}" destId="{DDF12370-7E8E-4FAA-9A3C-81A8AA75E131}" srcOrd="0" destOrd="0" parTransId="{DD39AA8F-1F80-4513-BF2A-DD5F70DAC8BE}" sibTransId="{701FCECC-AE58-4778-A8D3-04381F03822E}"/>
    <dgm:cxn modelId="{26D59396-E696-42AA-B471-16C3D12304AF}" type="presOf" srcId="{686CFD5D-4079-4279-BA1F-8BA680128DE9}" destId="{91F3D4CB-7251-413B-B314-37B3C95C3956}" srcOrd="1" destOrd="0" presId="urn:microsoft.com/office/officeart/2005/8/layout/list1"/>
    <dgm:cxn modelId="{0248C7A3-D7EA-48B2-B491-581BEFD4E93A}" type="presOf" srcId="{41547BEC-E642-4005-A5D6-611A90AC5500}" destId="{93F4C2D0-A2BB-4175-97BB-2A07F910FF16}" srcOrd="0" destOrd="0" presId="urn:microsoft.com/office/officeart/2005/8/layout/list1"/>
    <dgm:cxn modelId="{E21030B6-9331-427D-ACAB-F0B5A9D5173F}" srcId="{0376C674-B877-49E0-9F2E-BCB44979D32E}" destId="{6ADB4B52-E373-41F3-ABD4-8D52973A0A5B}" srcOrd="2" destOrd="0" parTransId="{C9A7E914-01A3-4D51-A3D7-B584646D4538}" sibTransId="{F101EF87-1699-4352-B311-0FCA2F650FF5}"/>
    <dgm:cxn modelId="{C7EB42B8-48D6-4085-8F9B-4B1798C42BC6}" type="presOf" srcId="{686CFD5D-4079-4279-BA1F-8BA680128DE9}" destId="{669AAAA5-1ED5-48BC-9060-BA46477D0A7E}" srcOrd="0" destOrd="0" presId="urn:microsoft.com/office/officeart/2005/8/layout/list1"/>
    <dgm:cxn modelId="{3CF9D2C7-AE22-4331-97F7-283403012B3D}" srcId="{41547BEC-E642-4005-A5D6-611A90AC5500}" destId="{686CFD5D-4079-4279-BA1F-8BA680128DE9}" srcOrd="1" destOrd="0" parTransId="{FD64E435-32B7-44BF-B5D2-31AD52FE7499}" sibTransId="{95DBCE7F-619D-4AB6-AAC5-35F38155E377}"/>
    <dgm:cxn modelId="{2F2722C8-587B-443B-BD67-F64C1EFF9EB6}" srcId="{0376C674-B877-49E0-9F2E-BCB44979D32E}" destId="{C0ED52D3-2F93-4760-8330-04C01724D682}" srcOrd="1" destOrd="0" parTransId="{67765C0F-05BB-4F87-BF31-FCFFCF84066C}" sibTransId="{6AB3C4EC-C70E-4869-8A40-D1720C88F625}"/>
    <dgm:cxn modelId="{EEB304CB-1A8D-4E91-A966-A4B85DE4D940}" srcId="{41547BEC-E642-4005-A5D6-611A90AC5500}" destId="{0376C674-B877-49E0-9F2E-BCB44979D32E}" srcOrd="0" destOrd="0" parTransId="{79F81A8D-7009-4ACF-B996-3F29BFF2ABCE}" sibTransId="{6A17A796-5CD8-491F-8819-B7EC24906F2A}"/>
    <dgm:cxn modelId="{6FFEB9D7-C245-4AB8-ACC7-54B62F8E9D9F}" type="presOf" srcId="{D3B1BA9E-AD5E-4CE8-929F-290C7626281C}" destId="{C88E302D-8957-45EC-A2CD-1FD2D1ACAD40}" srcOrd="0" destOrd="1" presId="urn:microsoft.com/office/officeart/2005/8/layout/list1"/>
    <dgm:cxn modelId="{A22375E5-DF8D-4A85-8C0E-DE936CB547E0}" type="presOf" srcId="{CD88E499-A38C-4779-9C5B-F0AB2231DF3E}" destId="{0FA59D7B-04F8-44D3-A586-14B993680FFA}" srcOrd="0" destOrd="3" presId="urn:microsoft.com/office/officeart/2005/8/layout/list1"/>
    <dgm:cxn modelId="{333106ED-AF64-4EBE-8E51-588039FA5084}" type="presOf" srcId="{99AF42DE-CE39-432E-9F07-F5FA18A6AEDE}" destId="{0FA59D7B-04F8-44D3-A586-14B993680FFA}" srcOrd="0" destOrd="0" presId="urn:microsoft.com/office/officeart/2005/8/layout/list1"/>
    <dgm:cxn modelId="{E20D3BFE-DC86-4F73-B6CB-414128B831D0}" srcId="{686CFD5D-4079-4279-BA1F-8BA680128DE9}" destId="{D3B1BA9E-AD5E-4CE8-929F-290C7626281C}" srcOrd="1" destOrd="0" parTransId="{C1A0BB27-E32D-4220-8BF2-DF303E188584}" sibTransId="{658584E8-233A-48FF-A39A-30BDB62DB0FE}"/>
    <dgm:cxn modelId="{C1A96A29-8E52-4342-AF7C-8EB232E3F725}" type="presParOf" srcId="{93F4C2D0-A2BB-4175-97BB-2A07F910FF16}" destId="{DE17114A-B495-4E64-9B15-DED0FA52A4B7}" srcOrd="0" destOrd="0" presId="urn:microsoft.com/office/officeart/2005/8/layout/list1"/>
    <dgm:cxn modelId="{1990E37C-84B9-4602-8CAB-367EBFA6E98F}" type="presParOf" srcId="{DE17114A-B495-4E64-9B15-DED0FA52A4B7}" destId="{3B43AC85-2CAA-4DB5-A42B-E03D0D029BA4}" srcOrd="0" destOrd="0" presId="urn:microsoft.com/office/officeart/2005/8/layout/list1"/>
    <dgm:cxn modelId="{19ACAD84-7C1F-49D9-BB33-489639363405}" type="presParOf" srcId="{DE17114A-B495-4E64-9B15-DED0FA52A4B7}" destId="{E7B94E21-2B12-433E-8F03-DF0259E855EF}" srcOrd="1" destOrd="0" presId="urn:microsoft.com/office/officeart/2005/8/layout/list1"/>
    <dgm:cxn modelId="{B1298880-938F-4B7D-AB79-B0A9F11B6C75}" type="presParOf" srcId="{93F4C2D0-A2BB-4175-97BB-2A07F910FF16}" destId="{05DFCFBF-D55C-4D2D-A672-741BEC26D15F}" srcOrd="1" destOrd="0" presId="urn:microsoft.com/office/officeart/2005/8/layout/list1"/>
    <dgm:cxn modelId="{93FC38FE-09CC-4289-AA84-305EEA7C7DBF}" type="presParOf" srcId="{93F4C2D0-A2BB-4175-97BB-2A07F910FF16}" destId="{0FA59D7B-04F8-44D3-A586-14B993680FFA}" srcOrd="2" destOrd="0" presId="urn:microsoft.com/office/officeart/2005/8/layout/list1"/>
    <dgm:cxn modelId="{10AF746F-E4A1-4236-B355-07FB373A8E26}" type="presParOf" srcId="{93F4C2D0-A2BB-4175-97BB-2A07F910FF16}" destId="{130EFF84-3A13-4897-BA36-015DD934FABF}" srcOrd="3" destOrd="0" presId="urn:microsoft.com/office/officeart/2005/8/layout/list1"/>
    <dgm:cxn modelId="{54FC9ADE-48F4-46D3-88C8-F7ED8D8744D4}" type="presParOf" srcId="{93F4C2D0-A2BB-4175-97BB-2A07F910FF16}" destId="{78A25537-E9F4-4424-8F69-5246C5FE5A02}" srcOrd="4" destOrd="0" presId="urn:microsoft.com/office/officeart/2005/8/layout/list1"/>
    <dgm:cxn modelId="{A322903F-B7DB-4082-8275-E6304EA556BE}" type="presParOf" srcId="{78A25537-E9F4-4424-8F69-5246C5FE5A02}" destId="{669AAAA5-1ED5-48BC-9060-BA46477D0A7E}" srcOrd="0" destOrd="0" presId="urn:microsoft.com/office/officeart/2005/8/layout/list1"/>
    <dgm:cxn modelId="{C41ACAAC-3CEB-4882-9437-6A888ACAA822}" type="presParOf" srcId="{78A25537-E9F4-4424-8F69-5246C5FE5A02}" destId="{91F3D4CB-7251-413B-B314-37B3C95C3956}" srcOrd="1" destOrd="0" presId="urn:microsoft.com/office/officeart/2005/8/layout/list1"/>
    <dgm:cxn modelId="{0C9B0904-CFD9-4298-BFD8-073E4B7E9C1B}" type="presParOf" srcId="{93F4C2D0-A2BB-4175-97BB-2A07F910FF16}" destId="{03E18F55-35D5-4EA7-B35A-29F2EA8A8534}" srcOrd="5" destOrd="0" presId="urn:microsoft.com/office/officeart/2005/8/layout/list1"/>
    <dgm:cxn modelId="{B90CE3D9-6996-47D6-87D7-39277214DBC4}" type="presParOf" srcId="{93F4C2D0-A2BB-4175-97BB-2A07F910FF16}" destId="{C88E302D-8957-45EC-A2CD-1FD2D1ACAD4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691CF0-B2CE-4DCA-BD61-A69EC362C932}"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C34BE2A8-DE77-4D23-B35D-84DF442DA70E}">
      <dgm:prSet custT="1"/>
      <dgm:spPr>
        <a:solidFill>
          <a:schemeClr val="accent1"/>
        </a:solidFill>
      </dgm:spPr>
      <dgm:t>
        <a:bodyPr/>
        <a:lstStyle/>
        <a:p>
          <a:r>
            <a:rPr lang="en-US" sz="2000" b="1" dirty="0">
              <a:latin typeface="Calibri" panose="020F0502020204030204" pitchFamily="34" charset="0"/>
              <a:cs typeface="Calibri" panose="020F0502020204030204" pitchFamily="34" charset="0"/>
            </a:rPr>
            <a:t>Direct and Indirect column:</a:t>
          </a:r>
          <a:endParaRPr lang="en-US" sz="2000" dirty="0">
            <a:latin typeface="Calibri" panose="020F0502020204030204" pitchFamily="34" charset="0"/>
            <a:cs typeface="Calibri" panose="020F0502020204030204" pitchFamily="34" charset="0"/>
          </a:endParaRPr>
        </a:p>
      </dgm:t>
    </dgm:pt>
    <dgm:pt modelId="{8B4EC3D5-7461-41D7-AD5E-9A94B17A82AE}" type="parTrans" cxnId="{FD4A940E-6519-4EA0-8812-AC103E6B9747}">
      <dgm:prSet/>
      <dgm:spPr/>
      <dgm:t>
        <a:bodyPr/>
        <a:lstStyle/>
        <a:p>
          <a:endParaRPr lang="en-US"/>
        </a:p>
      </dgm:t>
    </dgm:pt>
    <dgm:pt modelId="{5700FDEB-BDD4-4BA7-97E7-E8DCA0E407A1}" type="sibTrans" cxnId="{FD4A940E-6519-4EA0-8812-AC103E6B9747}">
      <dgm:prSet/>
      <dgm:spPr/>
      <dgm:t>
        <a:bodyPr/>
        <a:lstStyle/>
        <a:p>
          <a:endParaRPr lang="en-US"/>
        </a:p>
      </dgm:t>
    </dgm:pt>
    <dgm:pt modelId="{B427F5BD-C008-4DDA-9983-5434D1FC59D0}">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Out of 55 Job Names, only 33 Job Names have been assigned with Direct and Indirect values.</a:t>
          </a:r>
        </a:p>
      </dgm:t>
    </dgm:pt>
    <dgm:pt modelId="{17B65062-E5DF-4DE6-B58E-39AA9A5D10CB}" type="parTrans" cxnId="{DE728BCD-90EC-4969-9658-E90F29EC4D9A}">
      <dgm:prSet/>
      <dgm:spPr/>
      <dgm:t>
        <a:bodyPr/>
        <a:lstStyle/>
        <a:p>
          <a:endParaRPr lang="en-US"/>
        </a:p>
      </dgm:t>
    </dgm:pt>
    <dgm:pt modelId="{89B0E82A-C1D1-402B-B1BE-7A7C657565F6}" type="sibTrans" cxnId="{DE728BCD-90EC-4969-9658-E90F29EC4D9A}">
      <dgm:prSet/>
      <dgm:spPr/>
      <dgm:t>
        <a:bodyPr/>
        <a:lstStyle/>
        <a:p>
          <a:endParaRPr lang="en-US"/>
        </a:p>
      </dgm:t>
    </dgm:pt>
    <dgm:pt modelId="{21108D5D-0872-4CE3-AE4C-ADC85298C3A5}">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I did a Manual imputation of Direct and Indirect values by using my understanding and by using the following logic.</a:t>
          </a:r>
        </a:p>
      </dgm:t>
    </dgm:pt>
    <dgm:pt modelId="{EAAB0549-D662-44C9-82DB-C5F7F35260AA}" type="parTrans" cxnId="{99E40BA6-CC4E-4077-AAA9-3610A1BA6711}">
      <dgm:prSet/>
      <dgm:spPr/>
      <dgm:t>
        <a:bodyPr/>
        <a:lstStyle/>
        <a:p>
          <a:endParaRPr lang="en-US"/>
        </a:p>
      </dgm:t>
    </dgm:pt>
    <dgm:pt modelId="{AC61F435-7226-4CC9-B541-3000E3A230AF}" type="sibTrans" cxnId="{99E40BA6-CC4E-4077-AAA9-3610A1BA6711}">
      <dgm:prSet/>
      <dgm:spPr/>
      <dgm:t>
        <a:bodyPr/>
        <a:lstStyle/>
        <a:p>
          <a:endParaRPr lang="en-US"/>
        </a:p>
      </dgm:t>
    </dgm:pt>
    <dgm:pt modelId="{AC032E65-7EF3-4C79-AD07-4521652DD0E7}">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If Shipping &amp; Receiving Operator II has a Direct value, and Shipping &amp; Receiving Operator I has NA value, then we can update the Shipping &amp; Receiving Operator I to the Direct value because both of them belong to the same team.</a:t>
          </a:r>
        </a:p>
      </dgm:t>
    </dgm:pt>
    <dgm:pt modelId="{2AEDE4F1-B11E-4197-A549-DF91B7734267}" type="parTrans" cxnId="{6B43CF54-CBDE-48FF-8EAC-5294455BB34A}">
      <dgm:prSet/>
      <dgm:spPr/>
      <dgm:t>
        <a:bodyPr/>
        <a:lstStyle/>
        <a:p>
          <a:endParaRPr lang="en-US"/>
        </a:p>
      </dgm:t>
    </dgm:pt>
    <dgm:pt modelId="{3600BBC5-625E-410D-8636-9196B30C7C5E}" type="sibTrans" cxnId="{6B43CF54-CBDE-48FF-8EAC-5294455BB34A}">
      <dgm:prSet/>
      <dgm:spPr/>
      <dgm:t>
        <a:bodyPr/>
        <a:lstStyle/>
        <a:p>
          <a:endParaRPr lang="en-US"/>
        </a:p>
      </dgm:t>
    </dgm:pt>
    <dgm:pt modelId="{6C82EC01-AC35-4254-8488-1441422B3482}">
      <dgm:prSet custT="1"/>
      <dgm:spPr>
        <a:solidFill>
          <a:schemeClr val="accent1"/>
        </a:solidFill>
      </dgm:spPr>
      <dgm:t>
        <a:bodyPr/>
        <a:lstStyle/>
        <a:p>
          <a:r>
            <a:rPr lang="en-US" sz="2000" b="1" dirty="0">
              <a:latin typeface="Calibri" panose="020F0502020204030204" pitchFamily="34" charset="0"/>
              <a:cs typeface="Calibri" panose="020F0502020204030204" pitchFamily="34" charset="0"/>
            </a:rPr>
            <a:t>Created the following columns.</a:t>
          </a:r>
          <a:endParaRPr lang="en-US" sz="2000" dirty="0">
            <a:latin typeface="Calibri" panose="020F0502020204030204" pitchFamily="34" charset="0"/>
            <a:cs typeface="Calibri" panose="020F0502020204030204" pitchFamily="34" charset="0"/>
          </a:endParaRPr>
        </a:p>
      </dgm:t>
    </dgm:pt>
    <dgm:pt modelId="{C48B4C51-F46E-464B-B6F1-FF53BDD9D27D}" type="parTrans" cxnId="{DB8C10FF-91D2-4183-9FE9-FA4A520520A1}">
      <dgm:prSet/>
      <dgm:spPr/>
      <dgm:t>
        <a:bodyPr/>
        <a:lstStyle/>
        <a:p>
          <a:endParaRPr lang="en-US"/>
        </a:p>
      </dgm:t>
    </dgm:pt>
    <dgm:pt modelId="{1BC4B931-A11D-44B0-B736-2C02AA28B76E}" type="sibTrans" cxnId="{DB8C10FF-91D2-4183-9FE9-FA4A520520A1}">
      <dgm:prSet/>
      <dgm:spPr/>
      <dgm:t>
        <a:bodyPr/>
        <a:lstStyle/>
        <a:p>
          <a:endParaRPr lang="en-US"/>
        </a:p>
      </dgm:t>
    </dgm:pt>
    <dgm:pt modelId="{EE82F100-9558-4A8B-AD21-2F0F32F16BCB}">
      <dgm:prSet custT="1"/>
      <dgm:spPr>
        <a:solidFill>
          <a:schemeClr val="bg1">
            <a:alpha val="90000"/>
          </a:schemeClr>
        </a:solidFill>
      </dgm:spPr>
      <dgm:t>
        <a:bodyPr/>
        <a:lstStyle/>
        <a:p>
          <a:r>
            <a:rPr lang="en-US" sz="2000" dirty="0">
              <a:solidFill>
                <a:schemeClr val="tx1"/>
              </a:solidFill>
              <a:latin typeface="Calibri" panose="020F0502020204030204" pitchFamily="34" charset="0"/>
              <a:cs typeface="Calibri" panose="020F0502020204030204" pitchFamily="34" charset="0"/>
            </a:rPr>
            <a:t>Months, Weekdays, </a:t>
          </a:r>
          <a:r>
            <a:rPr lang="en-US" sz="2000" dirty="0" err="1">
              <a:solidFill>
                <a:schemeClr val="tx1"/>
              </a:solidFill>
              <a:latin typeface="Calibri" panose="020F0502020204030204" pitchFamily="34" charset="0"/>
              <a:cs typeface="Calibri" panose="020F0502020204030204" pitchFamily="34" charset="0"/>
            </a:rPr>
            <a:t>Is_weekend</a:t>
          </a:r>
          <a:r>
            <a:rPr lang="en-US" sz="2000" dirty="0">
              <a:solidFill>
                <a:schemeClr val="tx1"/>
              </a:solidFill>
              <a:latin typeface="Calibri" panose="020F0502020204030204" pitchFamily="34" charset="0"/>
              <a:cs typeface="Calibri" panose="020F0502020204030204" pitchFamily="34" charset="0"/>
            </a:rPr>
            <a:t>(Yes or No)</a:t>
          </a:r>
        </a:p>
      </dgm:t>
    </dgm:pt>
    <dgm:pt modelId="{742E65F3-7A3A-42A4-9C3C-81D369816763}" type="parTrans" cxnId="{CEA61569-8859-43C1-9D6F-6FB0B084DF29}">
      <dgm:prSet/>
      <dgm:spPr/>
      <dgm:t>
        <a:bodyPr/>
        <a:lstStyle/>
        <a:p>
          <a:endParaRPr lang="en-US"/>
        </a:p>
      </dgm:t>
    </dgm:pt>
    <dgm:pt modelId="{D112D1EF-859F-41E8-9DDA-87213FF09E19}" type="sibTrans" cxnId="{CEA61569-8859-43C1-9D6F-6FB0B084DF29}">
      <dgm:prSet/>
      <dgm:spPr/>
      <dgm:t>
        <a:bodyPr/>
        <a:lstStyle/>
        <a:p>
          <a:endParaRPr lang="en-US"/>
        </a:p>
      </dgm:t>
    </dgm:pt>
    <dgm:pt modelId="{3302D342-E93B-464C-BD31-57D142FF6A35}">
      <dgm:prSet custT="1"/>
      <dgm:spPr>
        <a:solidFill>
          <a:schemeClr val="accent1"/>
        </a:solidFill>
      </dgm:spPr>
      <dgm:t>
        <a:bodyPr/>
        <a:lstStyle/>
        <a:p>
          <a:r>
            <a:rPr lang="en-US" sz="2000" dirty="0">
              <a:latin typeface="Calibri" panose="020F0502020204030204" pitchFamily="34" charset="0"/>
              <a:cs typeface="Calibri" panose="020F0502020204030204" pitchFamily="34" charset="0"/>
            </a:rPr>
            <a:t>Merged all the three data files into one for simplicity and consistency.</a:t>
          </a:r>
        </a:p>
      </dgm:t>
    </dgm:pt>
    <dgm:pt modelId="{D10EAEF4-D080-4D1A-9041-03C026BA409F}" type="parTrans" cxnId="{ABD877F2-AFE9-4877-873C-55DA5AFD9D84}">
      <dgm:prSet/>
      <dgm:spPr/>
      <dgm:t>
        <a:bodyPr/>
        <a:lstStyle/>
        <a:p>
          <a:endParaRPr lang="en-US"/>
        </a:p>
      </dgm:t>
    </dgm:pt>
    <dgm:pt modelId="{A0538FFB-82B0-42EB-82CA-860479C2E0E7}" type="sibTrans" cxnId="{ABD877F2-AFE9-4877-873C-55DA5AFD9D84}">
      <dgm:prSet/>
      <dgm:spPr/>
      <dgm:t>
        <a:bodyPr/>
        <a:lstStyle/>
        <a:p>
          <a:endParaRPr lang="en-US"/>
        </a:p>
      </dgm:t>
    </dgm:pt>
    <dgm:pt modelId="{67487F86-EA3A-413F-B3E5-3A3AE7A4920E}" type="pres">
      <dgm:prSet presAssocID="{F5691CF0-B2CE-4DCA-BD61-A69EC362C932}" presName="linear" presStyleCnt="0">
        <dgm:presLayoutVars>
          <dgm:dir/>
          <dgm:animLvl val="lvl"/>
          <dgm:resizeHandles val="exact"/>
        </dgm:presLayoutVars>
      </dgm:prSet>
      <dgm:spPr/>
    </dgm:pt>
    <dgm:pt modelId="{B8046D4E-AB6D-4ECD-8D4A-99F4320E93D6}" type="pres">
      <dgm:prSet presAssocID="{C34BE2A8-DE77-4D23-B35D-84DF442DA70E}" presName="parentLin" presStyleCnt="0"/>
      <dgm:spPr/>
    </dgm:pt>
    <dgm:pt modelId="{CBC9D6A2-AEF3-49F6-BBD5-9EC4E510B55A}" type="pres">
      <dgm:prSet presAssocID="{C34BE2A8-DE77-4D23-B35D-84DF442DA70E}" presName="parentLeftMargin" presStyleLbl="node1" presStyleIdx="0" presStyleCnt="3"/>
      <dgm:spPr/>
    </dgm:pt>
    <dgm:pt modelId="{6D9E2F31-C8F0-4237-A9FE-0CD714E982C8}" type="pres">
      <dgm:prSet presAssocID="{C34BE2A8-DE77-4D23-B35D-84DF442DA70E}" presName="parentText" presStyleLbl="node1" presStyleIdx="0" presStyleCnt="3">
        <dgm:presLayoutVars>
          <dgm:chMax val="0"/>
          <dgm:bulletEnabled val="1"/>
        </dgm:presLayoutVars>
      </dgm:prSet>
      <dgm:spPr/>
    </dgm:pt>
    <dgm:pt modelId="{AB95E35D-E326-40C9-AB68-EA7384DA51D7}" type="pres">
      <dgm:prSet presAssocID="{C34BE2A8-DE77-4D23-B35D-84DF442DA70E}" presName="negativeSpace" presStyleCnt="0"/>
      <dgm:spPr/>
    </dgm:pt>
    <dgm:pt modelId="{635C23EB-5FAA-4CAC-A91F-1A80D3572206}" type="pres">
      <dgm:prSet presAssocID="{C34BE2A8-DE77-4D23-B35D-84DF442DA70E}" presName="childText" presStyleLbl="conFgAcc1" presStyleIdx="0" presStyleCnt="3">
        <dgm:presLayoutVars>
          <dgm:bulletEnabled val="1"/>
        </dgm:presLayoutVars>
      </dgm:prSet>
      <dgm:spPr/>
    </dgm:pt>
    <dgm:pt modelId="{B40825A2-31F4-4DB8-B3DF-8043BC1BC0CD}" type="pres">
      <dgm:prSet presAssocID="{5700FDEB-BDD4-4BA7-97E7-E8DCA0E407A1}" presName="spaceBetweenRectangles" presStyleCnt="0"/>
      <dgm:spPr/>
    </dgm:pt>
    <dgm:pt modelId="{F3F1DD26-52A7-41CF-8824-8F4CF8DB2EEE}" type="pres">
      <dgm:prSet presAssocID="{6C82EC01-AC35-4254-8488-1441422B3482}" presName="parentLin" presStyleCnt="0"/>
      <dgm:spPr/>
    </dgm:pt>
    <dgm:pt modelId="{5D9F13AA-269C-48DB-8FA7-6E682E7289BC}" type="pres">
      <dgm:prSet presAssocID="{6C82EC01-AC35-4254-8488-1441422B3482}" presName="parentLeftMargin" presStyleLbl="node1" presStyleIdx="0" presStyleCnt="3"/>
      <dgm:spPr/>
    </dgm:pt>
    <dgm:pt modelId="{BA763B5C-3E2A-4857-ACE9-2B6CF674370D}" type="pres">
      <dgm:prSet presAssocID="{6C82EC01-AC35-4254-8488-1441422B3482}" presName="parentText" presStyleLbl="node1" presStyleIdx="1" presStyleCnt="3">
        <dgm:presLayoutVars>
          <dgm:chMax val="0"/>
          <dgm:bulletEnabled val="1"/>
        </dgm:presLayoutVars>
      </dgm:prSet>
      <dgm:spPr/>
    </dgm:pt>
    <dgm:pt modelId="{3083F084-6846-4655-BC75-06FFB6B174FD}" type="pres">
      <dgm:prSet presAssocID="{6C82EC01-AC35-4254-8488-1441422B3482}" presName="negativeSpace" presStyleCnt="0"/>
      <dgm:spPr/>
    </dgm:pt>
    <dgm:pt modelId="{DB60A209-49F5-4EA2-BC46-237C0E6F327A}" type="pres">
      <dgm:prSet presAssocID="{6C82EC01-AC35-4254-8488-1441422B3482}" presName="childText" presStyleLbl="conFgAcc1" presStyleIdx="1" presStyleCnt="3">
        <dgm:presLayoutVars>
          <dgm:bulletEnabled val="1"/>
        </dgm:presLayoutVars>
      </dgm:prSet>
      <dgm:spPr/>
    </dgm:pt>
    <dgm:pt modelId="{1A6BD575-A15F-4E77-A3D3-B93AA3C2258B}" type="pres">
      <dgm:prSet presAssocID="{1BC4B931-A11D-44B0-B736-2C02AA28B76E}" presName="spaceBetweenRectangles" presStyleCnt="0"/>
      <dgm:spPr/>
    </dgm:pt>
    <dgm:pt modelId="{B6600C8E-4EFE-486C-910A-7ED44A77979B}" type="pres">
      <dgm:prSet presAssocID="{3302D342-E93B-464C-BD31-57D142FF6A35}" presName="parentLin" presStyleCnt="0"/>
      <dgm:spPr/>
    </dgm:pt>
    <dgm:pt modelId="{0235D4A3-85DB-4DCC-9D5E-5C547787868B}" type="pres">
      <dgm:prSet presAssocID="{3302D342-E93B-464C-BD31-57D142FF6A35}" presName="parentLeftMargin" presStyleLbl="node1" presStyleIdx="1" presStyleCnt="3"/>
      <dgm:spPr/>
    </dgm:pt>
    <dgm:pt modelId="{924B7F62-BDE0-492D-9781-3F19440578C9}" type="pres">
      <dgm:prSet presAssocID="{3302D342-E93B-464C-BD31-57D142FF6A35}" presName="parentText" presStyleLbl="node1" presStyleIdx="2" presStyleCnt="3">
        <dgm:presLayoutVars>
          <dgm:chMax val="0"/>
          <dgm:bulletEnabled val="1"/>
        </dgm:presLayoutVars>
      </dgm:prSet>
      <dgm:spPr/>
    </dgm:pt>
    <dgm:pt modelId="{6EE998B1-6CC8-4C59-822A-E666B40F0074}" type="pres">
      <dgm:prSet presAssocID="{3302D342-E93B-464C-BD31-57D142FF6A35}" presName="negativeSpace" presStyleCnt="0"/>
      <dgm:spPr/>
    </dgm:pt>
    <dgm:pt modelId="{441189A8-9120-4BBE-B93F-63ABB8C5D738}" type="pres">
      <dgm:prSet presAssocID="{3302D342-E93B-464C-BD31-57D142FF6A35}" presName="childText" presStyleLbl="conFgAcc1" presStyleIdx="2" presStyleCnt="3" custLinFactY="100000" custLinFactNeighborX="910" custLinFactNeighborY="188872">
        <dgm:presLayoutVars>
          <dgm:bulletEnabled val="1"/>
        </dgm:presLayoutVars>
      </dgm:prSet>
      <dgm:spPr>
        <a:solidFill>
          <a:schemeClr val="bg1">
            <a:alpha val="90000"/>
          </a:schemeClr>
        </a:solidFill>
      </dgm:spPr>
    </dgm:pt>
  </dgm:ptLst>
  <dgm:cxnLst>
    <dgm:cxn modelId="{FD4A940E-6519-4EA0-8812-AC103E6B9747}" srcId="{F5691CF0-B2CE-4DCA-BD61-A69EC362C932}" destId="{C34BE2A8-DE77-4D23-B35D-84DF442DA70E}" srcOrd="0" destOrd="0" parTransId="{8B4EC3D5-7461-41D7-AD5E-9A94B17A82AE}" sibTransId="{5700FDEB-BDD4-4BA7-97E7-E8DCA0E407A1}"/>
    <dgm:cxn modelId="{B4568A24-FAB2-443E-9256-9CBA3697F641}" type="presOf" srcId="{6C82EC01-AC35-4254-8488-1441422B3482}" destId="{5D9F13AA-269C-48DB-8FA7-6E682E7289BC}" srcOrd="0" destOrd="0" presId="urn:microsoft.com/office/officeart/2005/8/layout/list1"/>
    <dgm:cxn modelId="{D5F65433-E3DE-4061-BED1-6BB7CEC6E834}" type="presOf" srcId="{3302D342-E93B-464C-BD31-57D142FF6A35}" destId="{924B7F62-BDE0-492D-9781-3F19440578C9}" srcOrd="1" destOrd="0" presId="urn:microsoft.com/office/officeart/2005/8/layout/list1"/>
    <dgm:cxn modelId="{9078D440-25A3-49E2-9201-1142FD3BDF54}" type="presOf" srcId="{21108D5D-0872-4CE3-AE4C-ADC85298C3A5}" destId="{635C23EB-5FAA-4CAC-A91F-1A80D3572206}" srcOrd="0" destOrd="1" presId="urn:microsoft.com/office/officeart/2005/8/layout/list1"/>
    <dgm:cxn modelId="{12A46466-3437-40B9-A40F-012900E08692}" type="presOf" srcId="{6C82EC01-AC35-4254-8488-1441422B3482}" destId="{BA763B5C-3E2A-4857-ACE9-2B6CF674370D}" srcOrd="1" destOrd="0" presId="urn:microsoft.com/office/officeart/2005/8/layout/list1"/>
    <dgm:cxn modelId="{CEA61569-8859-43C1-9D6F-6FB0B084DF29}" srcId="{6C82EC01-AC35-4254-8488-1441422B3482}" destId="{EE82F100-9558-4A8B-AD21-2F0F32F16BCB}" srcOrd="0" destOrd="0" parTransId="{742E65F3-7A3A-42A4-9C3C-81D369816763}" sibTransId="{D112D1EF-859F-41E8-9DDA-87213FF09E19}"/>
    <dgm:cxn modelId="{6B43CF54-CBDE-48FF-8EAC-5294455BB34A}" srcId="{C34BE2A8-DE77-4D23-B35D-84DF442DA70E}" destId="{AC032E65-7EF3-4C79-AD07-4521652DD0E7}" srcOrd="2" destOrd="0" parTransId="{2AEDE4F1-B11E-4197-A549-DF91B7734267}" sibTransId="{3600BBC5-625E-410D-8636-9196B30C7C5E}"/>
    <dgm:cxn modelId="{19132099-EE61-4791-86E4-CFD3B59D6BF4}" type="presOf" srcId="{EE82F100-9558-4A8B-AD21-2F0F32F16BCB}" destId="{DB60A209-49F5-4EA2-BC46-237C0E6F327A}" srcOrd="0" destOrd="0" presId="urn:microsoft.com/office/officeart/2005/8/layout/list1"/>
    <dgm:cxn modelId="{7C22099F-CD05-4ADB-BEA3-483CBF9293E0}" type="presOf" srcId="{C34BE2A8-DE77-4D23-B35D-84DF442DA70E}" destId="{6D9E2F31-C8F0-4237-A9FE-0CD714E982C8}" srcOrd="1" destOrd="0" presId="urn:microsoft.com/office/officeart/2005/8/layout/list1"/>
    <dgm:cxn modelId="{99E40BA6-CC4E-4077-AAA9-3610A1BA6711}" srcId="{C34BE2A8-DE77-4D23-B35D-84DF442DA70E}" destId="{21108D5D-0872-4CE3-AE4C-ADC85298C3A5}" srcOrd="1" destOrd="0" parTransId="{EAAB0549-D662-44C9-82DB-C5F7F35260AA}" sibTransId="{AC61F435-7226-4CC9-B541-3000E3A230AF}"/>
    <dgm:cxn modelId="{BF9726A8-2BC2-40E3-AE67-FE33A79EB876}" type="presOf" srcId="{B427F5BD-C008-4DDA-9983-5434D1FC59D0}" destId="{635C23EB-5FAA-4CAC-A91F-1A80D3572206}" srcOrd="0" destOrd="0" presId="urn:microsoft.com/office/officeart/2005/8/layout/list1"/>
    <dgm:cxn modelId="{DE728BCD-90EC-4969-9658-E90F29EC4D9A}" srcId="{C34BE2A8-DE77-4D23-B35D-84DF442DA70E}" destId="{B427F5BD-C008-4DDA-9983-5434D1FC59D0}" srcOrd="0" destOrd="0" parTransId="{17B65062-E5DF-4DE6-B58E-39AA9A5D10CB}" sibTransId="{89B0E82A-C1D1-402B-B1BE-7A7C657565F6}"/>
    <dgm:cxn modelId="{63E2CAD4-72F8-43E9-9F7B-07D4A3E52119}" type="presOf" srcId="{C34BE2A8-DE77-4D23-B35D-84DF442DA70E}" destId="{CBC9D6A2-AEF3-49F6-BBD5-9EC4E510B55A}" srcOrd="0" destOrd="0" presId="urn:microsoft.com/office/officeart/2005/8/layout/list1"/>
    <dgm:cxn modelId="{D5E2D3E4-8DB6-46B3-90AF-1B88DA5E700C}" type="presOf" srcId="{F5691CF0-B2CE-4DCA-BD61-A69EC362C932}" destId="{67487F86-EA3A-413F-B3E5-3A3AE7A4920E}" srcOrd="0" destOrd="0" presId="urn:microsoft.com/office/officeart/2005/8/layout/list1"/>
    <dgm:cxn modelId="{9E86B2E7-21C9-44C5-9274-997473F79E2D}" type="presOf" srcId="{3302D342-E93B-464C-BD31-57D142FF6A35}" destId="{0235D4A3-85DB-4DCC-9D5E-5C547787868B}" srcOrd="0" destOrd="0" presId="urn:microsoft.com/office/officeart/2005/8/layout/list1"/>
    <dgm:cxn modelId="{28C754ED-97BC-4250-9D84-27F623436CE6}" type="presOf" srcId="{AC032E65-7EF3-4C79-AD07-4521652DD0E7}" destId="{635C23EB-5FAA-4CAC-A91F-1A80D3572206}" srcOrd="0" destOrd="2" presId="urn:microsoft.com/office/officeart/2005/8/layout/list1"/>
    <dgm:cxn modelId="{ABD877F2-AFE9-4877-873C-55DA5AFD9D84}" srcId="{F5691CF0-B2CE-4DCA-BD61-A69EC362C932}" destId="{3302D342-E93B-464C-BD31-57D142FF6A35}" srcOrd="2" destOrd="0" parTransId="{D10EAEF4-D080-4D1A-9041-03C026BA409F}" sibTransId="{A0538FFB-82B0-42EB-82CA-860479C2E0E7}"/>
    <dgm:cxn modelId="{DB8C10FF-91D2-4183-9FE9-FA4A520520A1}" srcId="{F5691CF0-B2CE-4DCA-BD61-A69EC362C932}" destId="{6C82EC01-AC35-4254-8488-1441422B3482}" srcOrd="1" destOrd="0" parTransId="{C48B4C51-F46E-464B-B6F1-FF53BDD9D27D}" sibTransId="{1BC4B931-A11D-44B0-B736-2C02AA28B76E}"/>
    <dgm:cxn modelId="{6F515C2C-E7CC-4DEF-BBFC-0318896C75FB}" type="presParOf" srcId="{67487F86-EA3A-413F-B3E5-3A3AE7A4920E}" destId="{B8046D4E-AB6D-4ECD-8D4A-99F4320E93D6}" srcOrd="0" destOrd="0" presId="urn:microsoft.com/office/officeart/2005/8/layout/list1"/>
    <dgm:cxn modelId="{BF286BF6-9200-4733-ADA3-695C2616AF89}" type="presParOf" srcId="{B8046D4E-AB6D-4ECD-8D4A-99F4320E93D6}" destId="{CBC9D6A2-AEF3-49F6-BBD5-9EC4E510B55A}" srcOrd="0" destOrd="0" presId="urn:microsoft.com/office/officeart/2005/8/layout/list1"/>
    <dgm:cxn modelId="{388CE06C-4C49-4EAA-A767-1D0E930551F5}" type="presParOf" srcId="{B8046D4E-AB6D-4ECD-8D4A-99F4320E93D6}" destId="{6D9E2F31-C8F0-4237-A9FE-0CD714E982C8}" srcOrd="1" destOrd="0" presId="urn:microsoft.com/office/officeart/2005/8/layout/list1"/>
    <dgm:cxn modelId="{94E1434A-47F4-4EEB-B3F4-9CA62FB54625}" type="presParOf" srcId="{67487F86-EA3A-413F-B3E5-3A3AE7A4920E}" destId="{AB95E35D-E326-40C9-AB68-EA7384DA51D7}" srcOrd="1" destOrd="0" presId="urn:microsoft.com/office/officeart/2005/8/layout/list1"/>
    <dgm:cxn modelId="{9507235C-7357-4545-8870-672749DE1FC7}" type="presParOf" srcId="{67487F86-EA3A-413F-B3E5-3A3AE7A4920E}" destId="{635C23EB-5FAA-4CAC-A91F-1A80D3572206}" srcOrd="2" destOrd="0" presId="urn:microsoft.com/office/officeart/2005/8/layout/list1"/>
    <dgm:cxn modelId="{D38D564F-2DFD-44DF-BAC7-9891B200B989}" type="presParOf" srcId="{67487F86-EA3A-413F-B3E5-3A3AE7A4920E}" destId="{B40825A2-31F4-4DB8-B3DF-8043BC1BC0CD}" srcOrd="3" destOrd="0" presId="urn:microsoft.com/office/officeart/2005/8/layout/list1"/>
    <dgm:cxn modelId="{A71BE58F-F44B-4197-8251-4B20C208075D}" type="presParOf" srcId="{67487F86-EA3A-413F-B3E5-3A3AE7A4920E}" destId="{F3F1DD26-52A7-41CF-8824-8F4CF8DB2EEE}" srcOrd="4" destOrd="0" presId="urn:microsoft.com/office/officeart/2005/8/layout/list1"/>
    <dgm:cxn modelId="{603E8244-011A-4CAA-94AF-5D3A358B10D0}" type="presParOf" srcId="{F3F1DD26-52A7-41CF-8824-8F4CF8DB2EEE}" destId="{5D9F13AA-269C-48DB-8FA7-6E682E7289BC}" srcOrd="0" destOrd="0" presId="urn:microsoft.com/office/officeart/2005/8/layout/list1"/>
    <dgm:cxn modelId="{0519F859-1487-43C1-86E9-59AF32B84EB6}" type="presParOf" srcId="{F3F1DD26-52A7-41CF-8824-8F4CF8DB2EEE}" destId="{BA763B5C-3E2A-4857-ACE9-2B6CF674370D}" srcOrd="1" destOrd="0" presId="urn:microsoft.com/office/officeart/2005/8/layout/list1"/>
    <dgm:cxn modelId="{FE8FA3D1-875A-4131-8667-995EDD076FD7}" type="presParOf" srcId="{67487F86-EA3A-413F-B3E5-3A3AE7A4920E}" destId="{3083F084-6846-4655-BC75-06FFB6B174FD}" srcOrd="5" destOrd="0" presId="urn:microsoft.com/office/officeart/2005/8/layout/list1"/>
    <dgm:cxn modelId="{FE28D78D-1315-4A1D-BC4B-B1A1FE8F1828}" type="presParOf" srcId="{67487F86-EA3A-413F-B3E5-3A3AE7A4920E}" destId="{DB60A209-49F5-4EA2-BC46-237C0E6F327A}" srcOrd="6" destOrd="0" presId="urn:microsoft.com/office/officeart/2005/8/layout/list1"/>
    <dgm:cxn modelId="{446CAA76-2280-4678-A4AD-DB366DADE9BE}" type="presParOf" srcId="{67487F86-EA3A-413F-B3E5-3A3AE7A4920E}" destId="{1A6BD575-A15F-4E77-A3D3-B93AA3C2258B}" srcOrd="7" destOrd="0" presId="urn:microsoft.com/office/officeart/2005/8/layout/list1"/>
    <dgm:cxn modelId="{61E81C80-39D8-47BD-921C-EFC810897CD6}" type="presParOf" srcId="{67487F86-EA3A-413F-B3E5-3A3AE7A4920E}" destId="{B6600C8E-4EFE-486C-910A-7ED44A77979B}" srcOrd="8" destOrd="0" presId="urn:microsoft.com/office/officeart/2005/8/layout/list1"/>
    <dgm:cxn modelId="{ED956B77-86E0-473B-AFA5-B98B2F14F8AA}" type="presParOf" srcId="{B6600C8E-4EFE-486C-910A-7ED44A77979B}" destId="{0235D4A3-85DB-4DCC-9D5E-5C547787868B}" srcOrd="0" destOrd="0" presId="urn:microsoft.com/office/officeart/2005/8/layout/list1"/>
    <dgm:cxn modelId="{956B81D8-B3C9-4BA1-97E4-7D60CF8EF519}" type="presParOf" srcId="{B6600C8E-4EFE-486C-910A-7ED44A77979B}" destId="{924B7F62-BDE0-492D-9781-3F19440578C9}" srcOrd="1" destOrd="0" presId="urn:microsoft.com/office/officeart/2005/8/layout/list1"/>
    <dgm:cxn modelId="{35317598-D8F6-45F4-8CEC-0EFF29417A16}" type="presParOf" srcId="{67487F86-EA3A-413F-B3E5-3A3AE7A4920E}" destId="{6EE998B1-6CC8-4C59-822A-E666B40F0074}" srcOrd="9" destOrd="0" presId="urn:microsoft.com/office/officeart/2005/8/layout/list1"/>
    <dgm:cxn modelId="{D11B8C29-1E0A-4A3D-B609-38E3B1AAB086}" type="presParOf" srcId="{67487F86-EA3A-413F-B3E5-3A3AE7A4920E}" destId="{441189A8-9120-4BBE-B93F-63ABB8C5D73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94C59-D60D-44EC-A783-571F0596D17D}">
      <dsp:nvSpPr>
        <dsp:cNvPr id="0" name=""/>
        <dsp:cNvSpPr/>
      </dsp:nvSpPr>
      <dsp:spPr>
        <a:xfrm>
          <a:off x="0" y="195893"/>
          <a:ext cx="12992332" cy="2141196"/>
        </a:xfrm>
        <a:prstGeom prst="rect">
          <a:avLst/>
        </a:prstGeom>
        <a:solidFill>
          <a:schemeClr val="bg1">
            <a:alpha val="90000"/>
          </a:schemeClr>
        </a:solidFill>
        <a:ln w="9525" cap="rnd" cmpd="sng" algn="ctr">
          <a:solidFill>
            <a:schemeClr val="accent2">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349" tIns="312420" rIns="100834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Regular pay rate is not constant and consistently varying for every employee significantly everyday.          Example: 10027 has a regular payrate of $10 on 2015-05-27 and $20 on 2015-06-03</a:t>
          </a:r>
        </a:p>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I am assuming that it needs to be constant, hence for every employee, I individually computed an average  regular pay rate for each month and assigned that as a fixed value.</a:t>
          </a:r>
        </a:p>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For NAs, I (computed the total Pay sum column)/(number of hours worked) to fill in the Null  values.</a:t>
          </a:r>
        </a:p>
      </dsp:txBody>
      <dsp:txXfrm>
        <a:off x="0" y="195893"/>
        <a:ext cx="12992332" cy="2141196"/>
      </dsp:txXfrm>
    </dsp:sp>
    <dsp:sp modelId="{88C81E8C-8C2C-42C8-8F7A-5C4B38CCE974}">
      <dsp:nvSpPr>
        <dsp:cNvPr id="0" name=""/>
        <dsp:cNvSpPr/>
      </dsp:nvSpPr>
      <dsp:spPr>
        <a:xfrm>
          <a:off x="593619" y="0"/>
          <a:ext cx="9094633" cy="442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3755" tIns="0" rIns="343755" bIns="0" numCol="1" spcCol="1270" anchor="ctr" anchorCtr="0">
          <a:noAutofit/>
        </a:bodyPr>
        <a:lstStyle/>
        <a:p>
          <a:pPr marL="0" lvl="0" indent="0" algn="l" defTabSz="889000">
            <a:lnSpc>
              <a:spcPct val="90000"/>
            </a:lnSpc>
            <a:spcBef>
              <a:spcPct val="0"/>
            </a:spcBef>
            <a:spcAft>
              <a:spcPct val="35000"/>
            </a:spcAft>
            <a:buNone/>
          </a:pPr>
          <a:r>
            <a:rPr lang="en-US" sz="2000" b="1" kern="1200" dirty="0"/>
            <a:t>Correcting the Employee Pay rate Column.</a:t>
          </a:r>
          <a:endParaRPr lang="en-US" sz="2000" kern="1200" dirty="0"/>
        </a:p>
      </dsp:txBody>
      <dsp:txXfrm>
        <a:off x="615235" y="21616"/>
        <a:ext cx="9051401" cy="399568"/>
      </dsp:txXfrm>
    </dsp:sp>
    <dsp:sp modelId="{62A02CD6-3BCE-4DDA-8E6E-DB0E7D8E7015}">
      <dsp:nvSpPr>
        <dsp:cNvPr id="0" name=""/>
        <dsp:cNvSpPr/>
      </dsp:nvSpPr>
      <dsp:spPr>
        <a:xfrm>
          <a:off x="0" y="2459616"/>
          <a:ext cx="12992332" cy="1035298"/>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349" tIns="312420" rIns="100834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Based on the general definition, </a:t>
          </a:r>
          <a:r>
            <a:rPr lang="en-US" sz="2000" b="1" i="1" kern="1200" dirty="0">
              <a:solidFill>
                <a:schemeClr val="tx1"/>
              </a:solidFill>
              <a:latin typeface="Calibri" panose="020F0502020204030204" pitchFamily="34" charset="0"/>
              <a:cs typeface="Calibri" panose="020F0502020204030204" pitchFamily="34" charset="0"/>
            </a:rPr>
            <a:t>Double time = 2*Regular Pay rate</a:t>
          </a:r>
          <a:r>
            <a:rPr lang="en-US" sz="2000" kern="1200" dirty="0">
              <a:solidFill>
                <a:schemeClr val="tx1"/>
              </a:solidFill>
              <a:latin typeface="Calibri" panose="020F0502020204030204" pitchFamily="34" charset="0"/>
              <a:cs typeface="Calibri" panose="020F0502020204030204" pitchFamily="34" charset="0"/>
            </a:rPr>
            <a:t> for that date, but it’s not consistent in the data, hence, I used the regular pay rate and multiplied it by 2 to get the Double time values</a:t>
          </a:r>
        </a:p>
      </dsp:txBody>
      <dsp:txXfrm>
        <a:off x="0" y="2459616"/>
        <a:ext cx="12992332" cy="1035298"/>
      </dsp:txXfrm>
    </dsp:sp>
    <dsp:sp modelId="{EE77F94F-C6DB-4735-BD97-8A6BF3E8C9D7}">
      <dsp:nvSpPr>
        <dsp:cNvPr id="0" name=""/>
        <dsp:cNvSpPr/>
      </dsp:nvSpPr>
      <dsp:spPr>
        <a:xfrm>
          <a:off x="613023" y="2179373"/>
          <a:ext cx="9094633" cy="442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3755" tIns="0" rIns="343755"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Double time Pay rate: </a:t>
          </a:r>
          <a:endParaRPr lang="en-US" sz="2000" kern="1200" dirty="0">
            <a:latin typeface="Calibri" panose="020F0502020204030204" pitchFamily="34" charset="0"/>
            <a:cs typeface="Calibri" panose="020F0502020204030204" pitchFamily="34" charset="0"/>
          </a:endParaRPr>
        </a:p>
      </dsp:txBody>
      <dsp:txXfrm>
        <a:off x="634639" y="2200989"/>
        <a:ext cx="9051401" cy="399568"/>
      </dsp:txXfrm>
    </dsp:sp>
    <dsp:sp modelId="{D82B8C01-56FC-4AC5-B669-377CC4B0AA2F}">
      <dsp:nvSpPr>
        <dsp:cNvPr id="0" name=""/>
        <dsp:cNvSpPr/>
      </dsp:nvSpPr>
      <dsp:spPr>
        <a:xfrm>
          <a:off x="0" y="3649419"/>
          <a:ext cx="12992332" cy="818606"/>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8349" tIns="312420" rIns="100834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Similarly for Overtime, I computed it by </a:t>
          </a:r>
          <a:r>
            <a:rPr lang="en-US" sz="2000" b="1" i="1" kern="1200" dirty="0">
              <a:solidFill>
                <a:schemeClr val="tx1"/>
              </a:solidFill>
              <a:latin typeface="Calibri" panose="020F0502020204030204" pitchFamily="34" charset="0"/>
              <a:cs typeface="Calibri" panose="020F0502020204030204" pitchFamily="34" charset="0"/>
            </a:rPr>
            <a:t>overtime = 1.5*Regular</a:t>
          </a:r>
          <a:endParaRPr lang="en-US" sz="2000" kern="1200" dirty="0">
            <a:solidFill>
              <a:schemeClr val="tx1"/>
            </a:solidFill>
            <a:latin typeface="Calibri" panose="020F0502020204030204" pitchFamily="34" charset="0"/>
            <a:cs typeface="Calibri" panose="020F0502020204030204" pitchFamily="34" charset="0"/>
          </a:endParaRPr>
        </a:p>
      </dsp:txBody>
      <dsp:txXfrm>
        <a:off x="0" y="3649419"/>
        <a:ext cx="12992332" cy="818606"/>
      </dsp:txXfrm>
    </dsp:sp>
    <dsp:sp modelId="{24D9AFB4-5F68-4AEF-B076-043EEAF02965}">
      <dsp:nvSpPr>
        <dsp:cNvPr id="0" name=""/>
        <dsp:cNvSpPr/>
      </dsp:nvSpPr>
      <dsp:spPr>
        <a:xfrm>
          <a:off x="613023" y="3427462"/>
          <a:ext cx="9094633" cy="442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3755" tIns="0" rIns="343755"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Overtime Pay Rate:</a:t>
          </a:r>
          <a:endParaRPr lang="en-US" sz="2000" kern="1200" dirty="0">
            <a:latin typeface="Calibri" panose="020F0502020204030204" pitchFamily="34" charset="0"/>
            <a:cs typeface="Calibri" panose="020F0502020204030204" pitchFamily="34" charset="0"/>
          </a:endParaRPr>
        </a:p>
      </dsp:txBody>
      <dsp:txXfrm>
        <a:off x="634639" y="3449078"/>
        <a:ext cx="905140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59D7B-04F8-44D3-A586-14B993680FFA}">
      <dsp:nvSpPr>
        <dsp:cNvPr id="0" name=""/>
        <dsp:cNvSpPr/>
      </dsp:nvSpPr>
      <dsp:spPr>
        <a:xfrm>
          <a:off x="0" y="243700"/>
          <a:ext cx="11714882" cy="2066400"/>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9205" tIns="333248" rIns="90920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solidFill>
                <a:schemeClr val="tx1"/>
              </a:solidFill>
              <a:latin typeface="Calibri" panose="020F0502020204030204" pitchFamily="34" charset="0"/>
              <a:cs typeface="Calibri" panose="020F0502020204030204" pitchFamily="34" charset="0"/>
            </a:rPr>
            <a:t>For any employee, It can’t be &lt;0 or more than 18hours to be practical.</a:t>
          </a:r>
        </a:p>
        <a:p>
          <a:pPr marL="228600" lvl="1" indent="-228600" algn="l" defTabSz="889000">
            <a:lnSpc>
              <a:spcPct val="90000"/>
            </a:lnSpc>
            <a:spcBef>
              <a:spcPct val="0"/>
            </a:spcBef>
            <a:spcAft>
              <a:spcPct val="15000"/>
            </a:spcAft>
            <a:buChar char="•"/>
          </a:pPr>
          <a:r>
            <a:rPr lang="en-US" sz="2000" kern="1200">
              <a:solidFill>
                <a:schemeClr val="tx1"/>
              </a:solidFill>
              <a:latin typeface="Calibri" panose="020F0502020204030204" pitchFamily="34" charset="0"/>
              <a:cs typeface="Calibri" panose="020F0502020204030204" pitchFamily="34" charset="0"/>
            </a:rPr>
            <a:t>There are many values in the data which crossed the above limits.  </a:t>
          </a:r>
        </a:p>
        <a:p>
          <a:pPr marL="457200" lvl="2"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Example: Employee ID 12970 on 2015-12-31 has worked for -10 hours</a:t>
          </a:r>
        </a:p>
        <a:p>
          <a:pPr marL="457200" lvl="2"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Employee ID 10848 on 2015-12-30 has worked for 25 hours.</a:t>
          </a:r>
        </a:p>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I capped these values and rounded to the nearest possible integer which is in our range </a:t>
          </a:r>
        </a:p>
      </dsp:txBody>
      <dsp:txXfrm>
        <a:off x="0" y="243700"/>
        <a:ext cx="11714882" cy="2066400"/>
      </dsp:txXfrm>
    </dsp:sp>
    <dsp:sp modelId="{E7B94E21-2B12-433E-8F03-DF0259E855EF}">
      <dsp:nvSpPr>
        <dsp:cNvPr id="0" name=""/>
        <dsp:cNvSpPr/>
      </dsp:nvSpPr>
      <dsp:spPr>
        <a:xfrm>
          <a:off x="585744" y="7540"/>
          <a:ext cx="8200417" cy="47232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956" tIns="0" rIns="30995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Total number of Hours worked in a day:</a:t>
          </a:r>
        </a:p>
      </dsp:txBody>
      <dsp:txXfrm>
        <a:off x="608801" y="30597"/>
        <a:ext cx="8154303" cy="426206"/>
      </dsp:txXfrm>
    </dsp:sp>
    <dsp:sp modelId="{C88E302D-8957-45EC-A2CD-1FD2D1ACAD40}">
      <dsp:nvSpPr>
        <dsp:cNvPr id="0" name=""/>
        <dsp:cNvSpPr/>
      </dsp:nvSpPr>
      <dsp:spPr>
        <a:xfrm>
          <a:off x="0" y="2632661"/>
          <a:ext cx="11714882" cy="1083600"/>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9205" tIns="333248" rIns="90920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solidFill>
                <a:schemeClr val="tx1"/>
              </a:solidFill>
              <a:latin typeface="Calibri" panose="020F0502020204030204" pitchFamily="34" charset="0"/>
              <a:cs typeface="Calibri" panose="020F0502020204030204" pitchFamily="34" charset="0"/>
            </a:rPr>
            <a:t>Total Pay Sum = Total hours * Pay rate</a:t>
          </a:r>
        </a:p>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But, it is not consistent in the data set, hence I computed it by using the above equation  </a:t>
          </a:r>
        </a:p>
      </dsp:txBody>
      <dsp:txXfrm>
        <a:off x="0" y="2632661"/>
        <a:ext cx="11714882" cy="1083600"/>
      </dsp:txXfrm>
    </dsp:sp>
    <dsp:sp modelId="{91F3D4CB-7251-413B-B314-37B3C95C3956}">
      <dsp:nvSpPr>
        <dsp:cNvPr id="0" name=""/>
        <dsp:cNvSpPr/>
      </dsp:nvSpPr>
      <dsp:spPr>
        <a:xfrm>
          <a:off x="585744" y="2396501"/>
          <a:ext cx="8200417" cy="47232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956" tIns="0" rIns="30995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Total Pay Sum</a:t>
          </a:r>
        </a:p>
      </dsp:txBody>
      <dsp:txXfrm>
        <a:off x="608801" y="2419558"/>
        <a:ext cx="8154303"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23EB-5FAA-4CAC-A91F-1A80D3572206}">
      <dsp:nvSpPr>
        <dsp:cNvPr id="0" name=""/>
        <dsp:cNvSpPr/>
      </dsp:nvSpPr>
      <dsp:spPr>
        <a:xfrm>
          <a:off x="0" y="179396"/>
          <a:ext cx="11714882" cy="2148300"/>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9205" tIns="229108" rIns="90920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Out of 55 Job Names, only 33 Job Names have been assigned with Direct and Indirect values.</a:t>
          </a:r>
        </a:p>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I did a Manual imputation of Direct and Indirect values by using my understanding and by using the following logic.</a:t>
          </a:r>
        </a:p>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If Shipping &amp; Receiving Operator II has a Direct value, and Shipping &amp; Receiving Operator I has NA value, then we can update the Shipping &amp; Receiving Operator I to the Direct value because both of them belong to the same team.</a:t>
          </a:r>
        </a:p>
      </dsp:txBody>
      <dsp:txXfrm>
        <a:off x="0" y="179396"/>
        <a:ext cx="11714882" cy="2148300"/>
      </dsp:txXfrm>
    </dsp:sp>
    <dsp:sp modelId="{6D9E2F31-C8F0-4237-A9FE-0CD714E982C8}">
      <dsp:nvSpPr>
        <dsp:cNvPr id="0" name=""/>
        <dsp:cNvSpPr/>
      </dsp:nvSpPr>
      <dsp:spPr>
        <a:xfrm>
          <a:off x="585744" y="17036"/>
          <a:ext cx="8200417" cy="32472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956" tIns="0" rIns="309956"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Direct and Indirect column:</a:t>
          </a:r>
          <a:endParaRPr lang="en-US" sz="2000" kern="1200" dirty="0">
            <a:latin typeface="Calibri" panose="020F0502020204030204" pitchFamily="34" charset="0"/>
            <a:cs typeface="Calibri" panose="020F0502020204030204" pitchFamily="34" charset="0"/>
          </a:endParaRPr>
        </a:p>
      </dsp:txBody>
      <dsp:txXfrm>
        <a:off x="601596" y="32888"/>
        <a:ext cx="8168713" cy="293016"/>
      </dsp:txXfrm>
    </dsp:sp>
    <dsp:sp modelId="{DB60A209-49F5-4EA2-BC46-237C0E6F327A}">
      <dsp:nvSpPr>
        <dsp:cNvPr id="0" name=""/>
        <dsp:cNvSpPr/>
      </dsp:nvSpPr>
      <dsp:spPr>
        <a:xfrm>
          <a:off x="0" y="2549456"/>
          <a:ext cx="11714882" cy="658349"/>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9205" tIns="229108" rIns="90920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Calibri" panose="020F0502020204030204" pitchFamily="34" charset="0"/>
              <a:cs typeface="Calibri" panose="020F0502020204030204" pitchFamily="34" charset="0"/>
            </a:rPr>
            <a:t>Months, Weekdays, </a:t>
          </a:r>
          <a:r>
            <a:rPr lang="en-US" sz="2000" kern="1200" dirty="0" err="1">
              <a:solidFill>
                <a:schemeClr val="tx1"/>
              </a:solidFill>
              <a:latin typeface="Calibri" panose="020F0502020204030204" pitchFamily="34" charset="0"/>
              <a:cs typeface="Calibri" panose="020F0502020204030204" pitchFamily="34" charset="0"/>
            </a:rPr>
            <a:t>Is_weekend</a:t>
          </a:r>
          <a:r>
            <a:rPr lang="en-US" sz="2000" kern="1200" dirty="0">
              <a:solidFill>
                <a:schemeClr val="tx1"/>
              </a:solidFill>
              <a:latin typeface="Calibri" panose="020F0502020204030204" pitchFamily="34" charset="0"/>
              <a:cs typeface="Calibri" panose="020F0502020204030204" pitchFamily="34" charset="0"/>
            </a:rPr>
            <a:t>(Yes or No)</a:t>
          </a:r>
        </a:p>
      </dsp:txBody>
      <dsp:txXfrm>
        <a:off x="0" y="2549456"/>
        <a:ext cx="11714882" cy="658349"/>
      </dsp:txXfrm>
    </dsp:sp>
    <dsp:sp modelId="{BA763B5C-3E2A-4857-ACE9-2B6CF674370D}">
      <dsp:nvSpPr>
        <dsp:cNvPr id="0" name=""/>
        <dsp:cNvSpPr/>
      </dsp:nvSpPr>
      <dsp:spPr>
        <a:xfrm>
          <a:off x="585744" y="2387096"/>
          <a:ext cx="8200417" cy="32472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956" tIns="0" rIns="309956" bIns="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Created the following columns.</a:t>
          </a:r>
          <a:endParaRPr lang="en-US" sz="2000" kern="1200" dirty="0">
            <a:latin typeface="Calibri" panose="020F0502020204030204" pitchFamily="34" charset="0"/>
            <a:cs typeface="Calibri" panose="020F0502020204030204" pitchFamily="34" charset="0"/>
          </a:endParaRPr>
        </a:p>
      </dsp:txBody>
      <dsp:txXfrm>
        <a:off x="601596" y="2402948"/>
        <a:ext cx="8168713" cy="293016"/>
      </dsp:txXfrm>
    </dsp:sp>
    <dsp:sp modelId="{441189A8-9120-4BBE-B93F-63ABB8C5D738}">
      <dsp:nvSpPr>
        <dsp:cNvPr id="0" name=""/>
        <dsp:cNvSpPr/>
      </dsp:nvSpPr>
      <dsp:spPr>
        <a:xfrm>
          <a:off x="0" y="3446602"/>
          <a:ext cx="11714882" cy="277200"/>
        </a:xfrm>
        <a:prstGeom prst="rect">
          <a:avLst/>
        </a:prstGeom>
        <a:solidFill>
          <a:schemeClr val="bg1">
            <a:alpha val="9000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24B7F62-BDE0-492D-9781-3F19440578C9}">
      <dsp:nvSpPr>
        <dsp:cNvPr id="0" name=""/>
        <dsp:cNvSpPr/>
      </dsp:nvSpPr>
      <dsp:spPr>
        <a:xfrm>
          <a:off x="585744" y="3267206"/>
          <a:ext cx="8200417" cy="32472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9956" tIns="0" rIns="309956"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Merged all the three data files into one for simplicity and consistency.</a:t>
          </a:r>
        </a:p>
      </dsp:txBody>
      <dsp:txXfrm>
        <a:off x="601596" y="3283058"/>
        <a:ext cx="8168713"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513"/>
            <a:ext cx="13533438" cy="5759141"/>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99122" y="1603790"/>
            <a:ext cx="11735196" cy="3288101"/>
          </a:xfrm>
        </p:spPr>
        <p:txBody>
          <a:bodyPr/>
          <a:lstStyle>
            <a:lvl1pPr>
              <a:defRPr sz="5976"/>
            </a:lvl1pPr>
          </a:lstStyle>
          <a:p>
            <a:r>
              <a:rPr lang="en-US"/>
              <a:t>Click to edit Master title style</a:t>
            </a:r>
            <a:endParaRPr lang="en-US" dirty="0"/>
          </a:p>
        </p:txBody>
      </p:sp>
      <p:sp>
        <p:nvSpPr>
          <p:cNvPr id="3" name="Subtitle 2"/>
          <p:cNvSpPr>
            <a:spLocks noGrp="1"/>
          </p:cNvSpPr>
          <p:nvPr>
            <p:ph type="subTitle" idx="1"/>
          </p:nvPr>
        </p:nvSpPr>
        <p:spPr>
          <a:xfrm>
            <a:off x="899122" y="5844382"/>
            <a:ext cx="11735196" cy="481391"/>
          </a:xfrm>
        </p:spPr>
        <p:txBody>
          <a:bodyPr anchor="t"/>
          <a:lstStyle>
            <a:lvl1pPr marL="0" indent="0" algn="l">
              <a:buNone/>
              <a:defRPr>
                <a:solidFill>
                  <a:schemeClr val="tx1"/>
                </a:solidFill>
              </a:defRPr>
            </a:lvl1pPr>
            <a:lvl2pPr marL="505983" indent="0" algn="ctr">
              <a:buNone/>
              <a:defRPr>
                <a:solidFill>
                  <a:schemeClr val="tx1">
                    <a:tint val="75000"/>
                  </a:schemeClr>
                </a:solidFill>
              </a:defRPr>
            </a:lvl2pPr>
            <a:lvl3pPr marL="1011966" indent="0" algn="ctr">
              <a:buNone/>
              <a:defRPr>
                <a:solidFill>
                  <a:schemeClr val="tx1">
                    <a:tint val="75000"/>
                  </a:schemeClr>
                </a:solidFill>
              </a:defRPr>
            </a:lvl3pPr>
            <a:lvl4pPr marL="1517950" indent="0" algn="ctr">
              <a:buNone/>
              <a:defRPr>
                <a:solidFill>
                  <a:schemeClr val="tx1">
                    <a:tint val="75000"/>
                  </a:schemeClr>
                </a:solidFill>
              </a:defRPr>
            </a:lvl4pPr>
            <a:lvl5pPr marL="2023933" indent="0" algn="ctr">
              <a:buNone/>
              <a:defRPr>
                <a:solidFill>
                  <a:schemeClr val="tx1">
                    <a:tint val="75000"/>
                  </a:schemeClr>
                </a:solidFill>
              </a:defRPr>
            </a:lvl5pPr>
            <a:lvl6pPr marL="2529916" indent="0" algn="ctr">
              <a:buNone/>
              <a:defRPr>
                <a:solidFill>
                  <a:schemeClr val="tx1">
                    <a:tint val="75000"/>
                  </a:schemeClr>
                </a:solidFill>
              </a:defRPr>
            </a:lvl6pPr>
            <a:lvl7pPr marL="3035899" indent="0" algn="ctr">
              <a:buNone/>
              <a:defRPr>
                <a:solidFill>
                  <a:schemeClr val="tx1">
                    <a:tint val="75000"/>
                  </a:schemeClr>
                </a:solidFill>
              </a:defRPr>
            </a:lvl7pPr>
            <a:lvl8pPr marL="3541883" indent="0" algn="ctr">
              <a:buNone/>
              <a:defRPr>
                <a:solidFill>
                  <a:schemeClr val="tx1">
                    <a:tint val="75000"/>
                  </a:schemeClr>
                </a:solidFill>
              </a:defRPr>
            </a:lvl8pPr>
            <a:lvl9pPr marL="404786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77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9121" y="5312887"/>
            <a:ext cx="11723449" cy="627216"/>
          </a:xfrm>
        </p:spPr>
        <p:txBody>
          <a:bodyPr anchor="b">
            <a:normAutofit/>
          </a:bodyPr>
          <a:lstStyle>
            <a:lvl1pPr algn="l">
              <a:defRPr sz="2656"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3533438" cy="5312887"/>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771"/>
            </a:lvl1pPr>
          </a:lstStyle>
          <a:p>
            <a:r>
              <a:rPr lang="en-US"/>
              <a:t>Click icon to add picture</a:t>
            </a:r>
            <a:endParaRPr lang="en-US" dirty="0"/>
          </a:p>
        </p:txBody>
      </p:sp>
      <p:sp>
        <p:nvSpPr>
          <p:cNvPr id="4" name="Text Placeholder 3"/>
          <p:cNvSpPr>
            <a:spLocks noGrp="1"/>
          </p:cNvSpPr>
          <p:nvPr>
            <p:ph type="body" sz="half" idx="2"/>
          </p:nvPr>
        </p:nvSpPr>
        <p:spPr>
          <a:xfrm>
            <a:off x="899121" y="5940103"/>
            <a:ext cx="11723449" cy="546398"/>
          </a:xfrm>
        </p:spPr>
        <p:txBody>
          <a:bodyPr>
            <a:normAutofit/>
          </a:bodyPr>
          <a:lstStyle>
            <a:lvl1pPr marL="0" indent="0">
              <a:buNone/>
              <a:defRPr sz="1328"/>
            </a:lvl1pPr>
            <a:lvl2pPr marL="505983" indent="0">
              <a:buNone/>
              <a:defRPr sz="1328"/>
            </a:lvl2pPr>
            <a:lvl3pPr marL="1011966" indent="0">
              <a:buNone/>
              <a:defRPr sz="1107"/>
            </a:lvl3pPr>
            <a:lvl4pPr marL="1517950" indent="0">
              <a:buNone/>
              <a:defRPr sz="996"/>
            </a:lvl4pPr>
            <a:lvl5pPr marL="2023933" indent="0">
              <a:buNone/>
              <a:defRPr sz="996"/>
            </a:lvl5pPr>
            <a:lvl6pPr marL="2529916" indent="0">
              <a:buNone/>
              <a:defRPr sz="996"/>
            </a:lvl6pPr>
            <a:lvl7pPr marL="3035899" indent="0">
              <a:buNone/>
              <a:defRPr sz="996"/>
            </a:lvl7pPr>
            <a:lvl8pPr marL="3541883" indent="0">
              <a:buNone/>
              <a:defRPr sz="996"/>
            </a:lvl8pPr>
            <a:lvl9pPr marL="4047866" indent="0">
              <a:buNone/>
              <a:defRPr sz="996"/>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56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701200" y="1196861"/>
            <a:ext cx="7029147" cy="358485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944616" y="1370666"/>
            <a:ext cx="6542316" cy="2928265"/>
          </a:xfrm>
        </p:spPr>
        <p:txBody>
          <a:bodyPr anchor="b"/>
          <a:lstStyle>
            <a:lvl1pPr algn="l">
              <a:defRPr sz="4648" b="1" cap="none"/>
            </a:lvl1pPr>
          </a:lstStyle>
          <a:p>
            <a:r>
              <a:rPr lang="en-US"/>
              <a:t>Click to edit Master title style</a:t>
            </a:r>
            <a:endParaRPr lang="en-US" dirty="0"/>
          </a:p>
        </p:txBody>
      </p:sp>
      <p:sp>
        <p:nvSpPr>
          <p:cNvPr id="3" name="Text Placeholder 2"/>
          <p:cNvSpPr>
            <a:spLocks noGrp="1"/>
          </p:cNvSpPr>
          <p:nvPr>
            <p:ph type="body" idx="1"/>
          </p:nvPr>
        </p:nvSpPr>
        <p:spPr>
          <a:xfrm>
            <a:off x="947063" y="4917879"/>
            <a:ext cx="6539870" cy="789353"/>
          </a:xfrm>
        </p:spPr>
        <p:txBody>
          <a:bodyPr anchor="t">
            <a:noAutofit/>
          </a:bodyPr>
          <a:lstStyle>
            <a:lvl1pPr marL="0" indent="0" algn="l">
              <a:buNone/>
              <a:defRPr sz="1992">
                <a:solidFill>
                  <a:schemeClr val="tx1"/>
                </a:solidFill>
              </a:defRPr>
            </a:lvl1pPr>
            <a:lvl2pPr marL="505983" indent="0">
              <a:buNone/>
              <a:defRPr sz="1992">
                <a:solidFill>
                  <a:schemeClr val="tx1">
                    <a:tint val="75000"/>
                  </a:schemeClr>
                </a:solidFill>
              </a:defRPr>
            </a:lvl2pPr>
            <a:lvl3pPr marL="1011966" indent="0">
              <a:buNone/>
              <a:defRPr sz="1771">
                <a:solidFill>
                  <a:schemeClr val="tx1">
                    <a:tint val="75000"/>
                  </a:schemeClr>
                </a:solidFill>
              </a:defRPr>
            </a:lvl3pPr>
            <a:lvl4pPr marL="1517950" indent="0">
              <a:buNone/>
              <a:defRPr sz="1549">
                <a:solidFill>
                  <a:schemeClr val="tx1">
                    <a:tint val="75000"/>
                  </a:schemeClr>
                </a:solidFill>
              </a:defRPr>
            </a:lvl4pPr>
            <a:lvl5pPr marL="2023933" indent="0">
              <a:buNone/>
              <a:defRPr sz="1549">
                <a:solidFill>
                  <a:schemeClr val="tx1">
                    <a:tint val="75000"/>
                  </a:schemeClr>
                </a:solidFill>
              </a:defRPr>
            </a:lvl5pPr>
            <a:lvl6pPr marL="2529916" indent="0">
              <a:buNone/>
              <a:defRPr sz="1549">
                <a:solidFill>
                  <a:schemeClr val="tx1">
                    <a:tint val="75000"/>
                  </a:schemeClr>
                </a:solidFill>
              </a:defRPr>
            </a:lvl6pPr>
            <a:lvl7pPr marL="3035899" indent="0">
              <a:buNone/>
              <a:defRPr sz="1549">
                <a:solidFill>
                  <a:schemeClr val="tx1">
                    <a:tint val="75000"/>
                  </a:schemeClr>
                </a:solidFill>
              </a:defRPr>
            </a:lvl7pPr>
            <a:lvl8pPr marL="3541883" indent="0">
              <a:buNone/>
              <a:defRPr sz="1549">
                <a:solidFill>
                  <a:schemeClr val="tx1">
                    <a:tint val="75000"/>
                  </a:schemeClr>
                </a:solidFill>
              </a:defRPr>
            </a:lvl8pPr>
            <a:lvl9pPr marL="4047866" indent="0">
              <a:buNone/>
              <a:defRPr sz="1549">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8408051" y="1196862"/>
            <a:ext cx="4229200" cy="4510370"/>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5283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266412" y="2530594"/>
            <a:ext cx="5433705" cy="277117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506405" y="2695906"/>
            <a:ext cx="4864713" cy="2222046"/>
          </a:xfrm>
        </p:spPr>
        <p:txBody>
          <a:bodyPr/>
          <a:lstStyle>
            <a:lvl1pPr>
              <a:defRPr sz="3541"/>
            </a:lvl1pPr>
          </a:lstStyle>
          <a:p>
            <a:r>
              <a:rPr lang="en-US"/>
              <a:t>Click to edit Master title style</a:t>
            </a:r>
            <a:endParaRPr lang="en-US" dirty="0"/>
          </a:p>
        </p:txBody>
      </p:sp>
      <p:sp>
        <p:nvSpPr>
          <p:cNvPr id="6" name="Text Placeholder 5"/>
          <p:cNvSpPr>
            <a:spLocks noGrp="1"/>
          </p:cNvSpPr>
          <p:nvPr>
            <p:ph type="body" sz="quarter" idx="16"/>
          </p:nvPr>
        </p:nvSpPr>
        <p:spPr>
          <a:xfrm>
            <a:off x="6833321" y="2529947"/>
            <a:ext cx="5417260" cy="2540487"/>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9400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3533438" cy="241926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39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8513513" y="493693"/>
            <a:ext cx="5019925" cy="5992809"/>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9083943" y="648723"/>
            <a:ext cx="2769283" cy="568274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9122" y="493693"/>
            <a:ext cx="7338982" cy="599280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51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3533438" cy="241926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99121" y="494909"/>
            <a:ext cx="11735194" cy="1074010"/>
          </a:xfrm>
        </p:spPr>
        <p:txBody>
          <a:bodyPr/>
          <a:lstStyle/>
          <a:p>
            <a:r>
              <a:rPr lang="en-US"/>
              <a:t>Click to edit Master title style</a:t>
            </a:r>
            <a:endParaRPr lang="en-US" dirty="0"/>
          </a:p>
        </p:txBody>
      </p:sp>
      <p:sp>
        <p:nvSpPr>
          <p:cNvPr id="3" name="Content Placeholder 2"/>
          <p:cNvSpPr>
            <a:spLocks noGrp="1"/>
          </p:cNvSpPr>
          <p:nvPr>
            <p:ph idx="1"/>
          </p:nvPr>
        </p:nvSpPr>
        <p:spPr>
          <a:xfrm>
            <a:off x="908792" y="2459435"/>
            <a:ext cx="11715852" cy="4024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01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3533438" cy="5759141"/>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99121" y="3266348"/>
            <a:ext cx="11723449" cy="1625540"/>
          </a:xfrm>
        </p:spPr>
        <p:txBody>
          <a:bodyPr anchor="b"/>
          <a:lstStyle>
            <a:lvl1pPr algn="r">
              <a:defRPr sz="5312" b="1" cap="none"/>
            </a:lvl1pPr>
          </a:lstStyle>
          <a:p>
            <a:r>
              <a:rPr lang="en-US"/>
              <a:t>Click to edit Master title style</a:t>
            </a:r>
            <a:endParaRPr lang="en-US" dirty="0"/>
          </a:p>
        </p:txBody>
      </p:sp>
      <p:sp>
        <p:nvSpPr>
          <p:cNvPr id="3" name="Text Placeholder 2"/>
          <p:cNvSpPr>
            <a:spLocks noGrp="1"/>
          </p:cNvSpPr>
          <p:nvPr>
            <p:ph type="body" idx="1"/>
          </p:nvPr>
        </p:nvSpPr>
        <p:spPr>
          <a:xfrm>
            <a:off x="899121" y="5844774"/>
            <a:ext cx="11723449" cy="480264"/>
          </a:xfrm>
        </p:spPr>
        <p:txBody>
          <a:bodyPr anchor="t">
            <a:noAutofit/>
          </a:bodyPr>
          <a:lstStyle>
            <a:lvl1pPr marL="0" indent="0" algn="r">
              <a:buNone/>
              <a:defRPr sz="1992">
                <a:solidFill>
                  <a:schemeClr val="tx1"/>
                </a:solidFill>
              </a:defRPr>
            </a:lvl1pPr>
            <a:lvl2pPr marL="505983" indent="0">
              <a:buNone/>
              <a:defRPr sz="1992">
                <a:solidFill>
                  <a:schemeClr val="tx1">
                    <a:tint val="75000"/>
                  </a:schemeClr>
                </a:solidFill>
              </a:defRPr>
            </a:lvl2pPr>
            <a:lvl3pPr marL="1011966" indent="0">
              <a:buNone/>
              <a:defRPr sz="1771">
                <a:solidFill>
                  <a:schemeClr val="tx1">
                    <a:tint val="75000"/>
                  </a:schemeClr>
                </a:solidFill>
              </a:defRPr>
            </a:lvl3pPr>
            <a:lvl4pPr marL="1517950" indent="0">
              <a:buNone/>
              <a:defRPr sz="1549">
                <a:solidFill>
                  <a:schemeClr val="tx1">
                    <a:tint val="75000"/>
                  </a:schemeClr>
                </a:solidFill>
              </a:defRPr>
            </a:lvl4pPr>
            <a:lvl5pPr marL="2023933" indent="0">
              <a:buNone/>
              <a:defRPr sz="1549">
                <a:solidFill>
                  <a:schemeClr val="tx1">
                    <a:tint val="75000"/>
                  </a:schemeClr>
                </a:solidFill>
              </a:defRPr>
            </a:lvl5pPr>
            <a:lvl6pPr marL="2529916" indent="0">
              <a:buNone/>
              <a:defRPr sz="1549">
                <a:solidFill>
                  <a:schemeClr val="tx1">
                    <a:tint val="75000"/>
                  </a:schemeClr>
                </a:solidFill>
              </a:defRPr>
            </a:lvl6pPr>
            <a:lvl7pPr marL="3035899" indent="0">
              <a:buNone/>
              <a:defRPr sz="1549">
                <a:solidFill>
                  <a:schemeClr val="tx1">
                    <a:tint val="75000"/>
                  </a:schemeClr>
                </a:solidFill>
              </a:defRPr>
            </a:lvl7pPr>
            <a:lvl8pPr marL="3541883" indent="0">
              <a:buNone/>
              <a:defRPr sz="1549">
                <a:solidFill>
                  <a:schemeClr val="tx1">
                    <a:tint val="75000"/>
                  </a:schemeClr>
                </a:solidFill>
              </a:defRPr>
            </a:lvl8pPr>
            <a:lvl9pPr marL="4047866" indent="0">
              <a:buNone/>
              <a:defRPr sz="154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18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3533438" cy="241926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8792" y="2459435"/>
            <a:ext cx="5756454" cy="40270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68192" y="2459434"/>
            <a:ext cx="5766123" cy="402706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379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3533438" cy="241926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04370" y="2406962"/>
            <a:ext cx="5760877" cy="637757"/>
          </a:xfrm>
        </p:spPr>
        <p:txBody>
          <a:bodyPr anchor="b">
            <a:noAutofit/>
          </a:bodyPr>
          <a:lstStyle>
            <a:lvl1pPr marL="0" indent="0" algn="ctr">
              <a:buNone/>
              <a:defRPr sz="2213" b="0"/>
            </a:lvl1pPr>
            <a:lvl2pPr marL="505983" indent="0">
              <a:buNone/>
              <a:defRPr sz="2213" b="1"/>
            </a:lvl2pPr>
            <a:lvl3pPr marL="1011966" indent="0">
              <a:buNone/>
              <a:defRPr sz="1992" b="1"/>
            </a:lvl3pPr>
            <a:lvl4pPr marL="1517950" indent="0">
              <a:buNone/>
              <a:defRPr sz="1771" b="1"/>
            </a:lvl4pPr>
            <a:lvl5pPr marL="2023933" indent="0">
              <a:buNone/>
              <a:defRPr sz="1771" b="1"/>
            </a:lvl5pPr>
            <a:lvl6pPr marL="2529916" indent="0">
              <a:buNone/>
              <a:defRPr sz="1771" b="1"/>
            </a:lvl6pPr>
            <a:lvl7pPr marL="3035899" indent="0">
              <a:buNone/>
              <a:defRPr sz="1771" b="1"/>
            </a:lvl7pPr>
            <a:lvl8pPr marL="3541883" indent="0">
              <a:buNone/>
              <a:defRPr sz="1771" b="1"/>
            </a:lvl8pPr>
            <a:lvl9pPr marL="4047866" indent="0">
              <a:buNone/>
              <a:defRPr sz="1771" b="1"/>
            </a:lvl9pPr>
          </a:lstStyle>
          <a:p>
            <a:pPr lvl="0"/>
            <a:r>
              <a:rPr lang="en-US"/>
              <a:t>Click to edit Master text styles</a:t>
            </a:r>
          </a:p>
        </p:txBody>
      </p:sp>
      <p:sp>
        <p:nvSpPr>
          <p:cNvPr id="4" name="Content Placeholder 3"/>
          <p:cNvSpPr>
            <a:spLocks noGrp="1"/>
          </p:cNvSpPr>
          <p:nvPr>
            <p:ph sz="half" idx="2"/>
          </p:nvPr>
        </p:nvSpPr>
        <p:spPr>
          <a:xfrm>
            <a:off x="904370" y="3044721"/>
            <a:ext cx="5760876" cy="344178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68192" y="2406962"/>
            <a:ext cx="5766123" cy="637757"/>
          </a:xfrm>
        </p:spPr>
        <p:txBody>
          <a:bodyPr anchor="b">
            <a:noAutofit/>
          </a:bodyPr>
          <a:lstStyle>
            <a:lvl1pPr marL="0" indent="0" algn="ctr">
              <a:buNone/>
              <a:defRPr sz="2213" b="0"/>
            </a:lvl1pPr>
            <a:lvl2pPr marL="505983" indent="0">
              <a:buNone/>
              <a:defRPr sz="2213" b="1"/>
            </a:lvl2pPr>
            <a:lvl3pPr marL="1011966" indent="0">
              <a:buNone/>
              <a:defRPr sz="1992" b="1"/>
            </a:lvl3pPr>
            <a:lvl4pPr marL="1517950" indent="0">
              <a:buNone/>
              <a:defRPr sz="1771" b="1"/>
            </a:lvl4pPr>
            <a:lvl5pPr marL="2023933" indent="0">
              <a:buNone/>
              <a:defRPr sz="1771" b="1"/>
            </a:lvl5pPr>
            <a:lvl6pPr marL="2529916" indent="0">
              <a:buNone/>
              <a:defRPr sz="1771" b="1"/>
            </a:lvl6pPr>
            <a:lvl7pPr marL="3035899" indent="0">
              <a:buNone/>
              <a:defRPr sz="1771" b="1"/>
            </a:lvl7pPr>
            <a:lvl8pPr marL="3541883" indent="0">
              <a:buNone/>
              <a:defRPr sz="1771" b="1"/>
            </a:lvl8pPr>
            <a:lvl9pPr marL="4047866" indent="0">
              <a:buNone/>
              <a:defRPr sz="1771" b="1"/>
            </a:lvl9pPr>
          </a:lstStyle>
          <a:p>
            <a:pPr lvl="0"/>
            <a:r>
              <a:rPr lang="en-US"/>
              <a:t>Click to edit Master text styles</a:t>
            </a:r>
          </a:p>
        </p:txBody>
      </p:sp>
      <p:sp>
        <p:nvSpPr>
          <p:cNvPr id="6" name="Content Placeholder 5"/>
          <p:cNvSpPr>
            <a:spLocks noGrp="1"/>
          </p:cNvSpPr>
          <p:nvPr>
            <p:ph sz="quarter" idx="4"/>
          </p:nvPr>
        </p:nvSpPr>
        <p:spPr>
          <a:xfrm>
            <a:off x="6868192" y="3044721"/>
            <a:ext cx="5766123" cy="344178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65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3533438" cy="241926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384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47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191226" y="493691"/>
            <a:ext cx="3937854" cy="200829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91226" y="493691"/>
            <a:ext cx="3937854" cy="1791100"/>
          </a:xfrm>
        </p:spPr>
        <p:txBody>
          <a:bodyPr anchor="b"/>
          <a:lstStyle>
            <a:lvl1pPr algn="l">
              <a:defRPr sz="2213" b="1"/>
            </a:lvl1pPr>
          </a:lstStyle>
          <a:p>
            <a:r>
              <a:rPr lang="en-US"/>
              <a:t>Click to edit Master title style</a:t>
            </a:r>
            <a:endParaRPr lang="en-US" dirty="0"/>
          </a:p>
        </p:txBody>
      </p:sp>
      <p:sp>
        <p:nvSpPr>
          <p:cNvPr id="3" name="Content Placeholder 2"/>
          <p:cNvSpPr>
            <a:spLocks noGrp="1"/>
          </p:cNvSpPr>
          <p:nvPr>
            <p:ph idx="1"/>
          </p:nvPr>
        </p:nvSpPr>
        <p:spPr>
          <a:xfrm>
            <a:off x="5389880" y="493692"/>
            <a:ext cx="6940586" cy="599281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1226" y="2501989"/>
            <a:ext cx="3937854" cy="3984511"/>
          </a:xfrm>
        </p:spPr>
        <p:txBody>
          <a:bodyPr/>
          <a:lstStyle>
            <a:lvl1pPr marL="0" indent="0">
              <a:buNone/>
              <a:defRPr sz="1549"/>
            </a:lvl1pPr>
            <a:lvl2pPr marL="505983" indent="0">
              <a:buNone/>
              <a:defRPr sz="1328"/>
            </a:lvl2pPr>
            <a:lvl3pPr marL="1011966" indent="0">
              <a:buNone/>
              <a:defRPr sz="1107"/>
            </a:lvl3pPr>
            <a:lvl4pPr marL="1517950" indent="0">
              <a:buNone/>
              <a:defRPr sz="996"/>
            </a:lvl4pPr>
            <a:lvl5pPr marL="2023933" indent="0">
              <a:buNone/>
              <a:defRPr sz="996"/>
            </a:lvl5pPr>
            <a:lvl6pPr marL="2529916" indent="0">
              <a:buNone/>
              <a:defRPr sz="996"/>
            </a:lvl6pPr>
            <a:lvl7pPr marL="3035899" indent="0">
              <a:buNone/>
              <a:defRPr sz="996"/>
            </a:lvl7pPr>
            <a:lvl8pPr marL="3541883" indent="0">
              <a:buNone/>
              <a:defRPr sz="996"/>
            </a:lvl8pPr>
            <a:lvl9pPr marL="4047866" indent="0">
              <a:buNone/>
              <a:defRPr sz="996"/>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50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4369" y="805159"/>
            <a:ext cx="5386943" cy="1789735"/>
          </a:xfrm>
        </p:spPr>
        <p:txBody>
          <a:bodyPr anchor="b">
            <a:normAutofit/>
          </a:bodyPr>
          <a:lstStyle>
            <a:lvl1pPr algn="l">
              <a:defRPr sz="2656"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769070" y="0"/>
            <a:ext cx="6764369" cy="7589838"/>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549"/>
            </a:lvl1pPr>
          </a:lstStyle>
          <a:p>
            <a:r>
              <a:rPr lang="en-US"/>
              <a:t>Click icon to add picture</a:t>
            </a:r>
            <a:endParaRPr lang="en-US" dirty="0"/>
          </a:p>
        </p:txBody>
      </p:sp>
      <p:sp>
        <p:nvSpPr>
          <p:cNvPr id="4" name="Text Placeholder 3"/>
          <p:cNvSpPr>
            <a:spLocks noGrp="1"/>
          </p:cNvSpPr>
          <p:nvPr>
            <p:ph type="body" sz="half" idx="2"/>
          </p:nvPr>
        </p:nvSpPr>
        <p:spPr>
          <a:xfrm>
            <a:off x="904369" y="2594893"/>
            <a:ext cx="5386943" cy="3891607"/>
          </a:xfrm>
        </p:spPr>
        <p:txBody>
          <a:bodyPr anchor="t">
            <a:normAutofit/>
          </a:bodyPr>
          <a:lstStyle>
            <a:lvl1pPr marL="0" indent="0">
              <a:buNone/>
              <a:defRPr sz="1328"/>
            </a:lvl1pPr>
            <a:lvl2pPr marL="505983" indent="0">
              <a:buNone/>
              <a:defRPr sz="1328"/>
            </a:lvl2pPr>
            <a:lvl3pPr marL="1011966" indent="0">
              <a:buNone/>
              <a:defRPr sz="1107"/>
            </a:lvl3pPr>
            <a:lvl4pPr marL="1517950" indent="0">
              <a:buNone/>
              <a:defRPr sz="996"/>
            </a:lvl4pPr>
            <a:lvl5pPr marL="2023933" indent="0">
              <a:buNone/>
              <a:defRPr sz="996"/>
            </a:lvl5pPr>
            <a:lvl6pPr marL="2529916" indent="0">
              <a:buNone/>
              <a:defRPr sz="996"/>
            </a:lvl6pPr>
            <a:lvl7pPr marL="3035899" indent="0">
              <a:buNone/>
              <a:defRPr sz="996"/>
            </a:lvl7pPr>
            <a:lvl8pPr marL="3541883" indent="0">
              <a:buNone/>
              <a:defRPr sz="996"/>
            </a:lvl8pPr>
            <a:lvl9pPr marL="4047866" indent="0">
              <a:buNone/>
              <a:defRPr sz="996"/>
            </a:lvl9pPr>
          </a:lstStyle>
          <a:p>
            <a:pPr lvl="0"/>
            <a:r>
              <a:rPr lang="en-US"/>
              <a:t>Click to edit Master text styles</a:t>
            </a:r>
          </a:p>
        </p:txBody>
      </p:sp>
      <p:sp>
        <p:nvSpPr>
          <p:cNvPr id="5" name="Date Placeholder 4"/>
          <p:cNvSpPr>
            <a:spLocks noGrp="1"/>
          </p:cNvSpPr>
          <p:nvPr>
            <p:ph type="dt" sz="half" idx="10"/>
          </p:nvPr>
        </p:nvSpPr>
        <p:spPr>
          <a:xfrm>
            <a:off x="4313351" y="6686054"/>
            <a:ext cx="1084361" cy="404089"/>
          </a:xfrm>
        </p:spPr>
        <p:txBody>
          <a:bodyPr/>
          <a:lstStyle/>
          <a:p>
            <a:fld id="{18C79C5D-2A6F-F04D-97DA-BEF2467B64E4}" type="datetimeFigureOut">
              <a:rPr lang="en-US" smtClean="0"/>
              <a:pPr/>
              <a:t>2/7/2021</a:t>
            </a:fld>
            <a:endParaRPr lang="en-US" dirty="0"/>
          </a:p>
        </p:txBody>
      </p:sp>
      <p:sp>
        <p:nvSpPr>
          <p:cNvPr id="6" name="Footer Placeholder 5"/>
          <p:cNvSpPr>
            <a:spLocks noGrp="1"/>
          </p:cNvSpPr>
          <p:nvPr>
            <p:ph type="ftr" sz="quarter" idx="11"/>
          </p:nvPr>
        </p:nvSpPr>
        <p:spPr>
          <a:xfrm>
            <a:off x="655356" y="6686054"/>
            <a:ext cx="3657994" cy="404089"/>
          </a:xfrm>
        </p:spPr>
        <p:txBody>
          <a:bodyPr/>
          <a:lstStyle/>
          <a:p>
            <a:endParaRPr lang="en-US" dirty="0"/>
          </a:p>
        </p:txBody>
      </p:sp>
      <p:sp>
        <p:nvSpPr>
          <p:cNvPr id="7" name="Slide Number Placeholder 6"/>
          <p:cNvSpPr>
            <a:spLocks noGrp="1"/>
          </p:cNvSpPr>
          <p:nvPr>
            <p:ph type="sldNum" sz="quarter" idx="12"/>
          </p:nvPr>
        </p:nvSpPr>
        <p:spPr>
          <a:xfrm>
            <a:off x="5397712" y="6547191"/>
            <a:ext cx="1179020" cy="54295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553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9121" y="494909"/>
            <a:ext cx="11735194" cy="107401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99122" y="2417506"/>
            <a:ext cx="11725522" cy="4066503"/>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01192" y="6686054"/>
            <a:ext cx="9595421" cy="404089"/>
          </a:xfrm>
          <a:prstGeom prst="rect">
            <a:avLst/>
          </a:prstGeom>
        </p:spPr>
        <p:txBody>
          <a:bodyPr vert="horz" lIns="91440" tIns="45720" rIns="91440" bIns="45720" rtlCol="0" anchor="b"/>
          <a:lstStyle>
            <a:lvl1pPr algn="l">
              <a:defRPr sz="996">
                <a:solidFill>
                  <a:schemeClr val="tx1"/>
                </a:solidFill>
              </a:defRPr>
            </a:lvl1pPr>
          </a:lstStyle>
          <a:p>
            <a:endParaRPr lang="en-US" dirty="0"/>
          </a:p>
        </p:txBody>
      </p:sp>
      <p:sp>
        <p:nvSpPr>
          <p:cNvPr id="4" name="Date Placeholder 3"/>
          <p:cNvSpPr>
            <a:spLocks noGrp="1"/>
          </p:cNvSpPr>
          <p:nvPr>
            <p:ph type="dt" sz="half" idx="2"/>
          </p:nvPr>
        </p:nvSpPr>
        <p:spPr>
          <a:xfrm>
            <a:off x="10361678" y="6686054"/>
            <a:ext cx="1491549" cy="404089"/>
          </a:xfrm>
          <a:prstGeom prst="rect">
            <a:avLst/>
          </a:prstGeom>
        </p:spPr>
        <p:txBody>
          <a:bodyPr vert="horz" lIns="91440" tIns="45720" rIns="91440" bIns="45720" rtlCol="0" anchor="b"/>
          <a:lstStyle>
            <a:lvl1pPr algn="r">
              <a:defRPr sz="996">
                <a:solidFill>
                  <a:schemeClr val="tx1"/>
                </a:solidFill>
              </a:defRPr>
            </a:lvl1pPr>
          </a:lstStyle>
          <a:p>
            <a:fld id="{09B482E8-6E0E-1B4F-B1FD-C69DB9E858D9}" type="datetimeFigureOut">
              <a:rPr lang="en-US" smtClean="0"/>
              <a:pPr/>
              <a:t>2/7/2021</a:t>
            </a:fld>
            <a:endParaRPr lang="en-US" dirty="0"/>
          </a:p>
        </p:txBody>
      </p:sp>
      <p:sp>
        <p:nvSpPr>
          <p:cNvPr id="6" name="Slide Number Placeholder 5"/>
          <p:cNvSpPr>
            <a:spLocks noGrp="1"/>
          </p:cNvSpPr>
          <p:nvPr>
            <p:ph type="sldNum" sz="quarter" idx="4"/>
          </p:nvPr>
        </p:nvSpPr>
        <p:spPr>
          <a:xfrm>
            <a:off x="11853226" y="6547191"/>
            <a:ext cx="1179020" cy="542952"/>
          </a:xfrm>
          <a:prstGeom prst="rect">
            <a:avLst/>
          </a:prstGeom>
        </p:spPr>
        <p:txBody>
          <a:bodyPr vert="horz" lIns="91440" tIns="45720" rIns="91440" bIns="10800" rtlCol="0" anchor="b"/>
          <a:lstStyle>
            <a:lvl1pPr algn="r">
              <a:defRPr sz="2213">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268070"/>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505983" rtl="0" eaLnBrk="1" latinLnBrk="0" hangingPunct="1">
        <a:spcBef>
          <a:spcPct val="0"/>
        </a:spcBef>
        <a:buNone/>
        <a:defRPr sz="4427"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9487" indent="-379487" algn="l" defTabSz="505983" rtl="0" eaLnBrk="1" latinLnBrk="0" hangingPunct="1">
        <a:spcBef>
          <a:spcPct val="20000"/>
        </a:spcBef>
        <a:spcAft>
          <a:spcPts val="664"/>
        </a:spcAft>
        <a:buClr>
          <a:schemeClr val="accent1"/>
        </a:buClr>
        <a:buFont typeface="Wingdings 2" charset="2"/>
        <a:buChar char=""/>
        <a:defRPr sz="1992" kern="1200">
          <a:solidFill>
            <a:schemeClr val="tx1"/>
          </a:solidFill>
          <a:latin typeface="+mn-lt"/>
          <a:ea typeface="+mn-ea"/>
          <a:cs typeface="+mn-cs"/>
        </a:defRPr>
      </a:lvl1pPr>
      <a:lvl2pPr marL="822223" indent="-316240" algn="l" defTabSz="505983" rtl="0" eaLnBrk="1" latinLnBrk="0" hangingPunct="1">
        <a:spcBef>
          <a:spcPct val="20000"/>
        </a:spcBef>
        <a:spcAft>
          <a:spcPts val="664"/>
        </a:spcAft>
        <a:buClr>
          <a:schemeClr val="accent1"/>
        </a:buClr>
        <a:buFont typeface="Wingdings 2" charset="2"/>
        <a:buChar char=""/>
        <a:defRPr sz="1771" kern="1200">
          <a:solidFill>
            <a:schemeClr val="tx1"/>
          </a:solidFill>
          <a:latin typeface="+mn-lt"/>
          <a:ea typeface="+mn-ea"/>
          <a:cs typeface="+mn-cs"/>
        </a:defRPr>
      </a:lvl2pPr>
      <a:lvl3pPr marL="1264958" indent="-252992" algn="l" defTabSz="505983" rtl="0" eaLnBrk="1" latinLnBrk="0" hangingPunct="1">
        <a:spcBef>
          <a:spcPct val="20000"/>
        </a:spcBef>
        <a:spcAft>
          <a:spcPts val="664"/>
        </a:spcAft>
        <a:buClr>
          <a:schemeClr val="accent1"/>
        </a:buClr>
        <a:buFont typeface="Wingdings 2" charset="2"/>
        <a:buChar char=""/>
        <a:defRPr sz="1549" kern="1200">
          <a:solidFill>
            <a:schemeClr val="tx1"/>
          </a:solidFill>
          <a:latin typeface="+mn-lt"/>
          <a:ea typeface="+mn-ea"/>
          <a:cs typeface="+mn-cs"/>
        </a:defRPr>
      </a:lvl3pPr>
      <a:lvl4pPr marL="1770941"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4pPr>
      <a:lvl5pPr marL="2276925"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5pPr>
      <a:lvl6pPr marL="265608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6pPr>
      <a:lvl7pPr marL="309876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7pPr>
      <a:lvl8pPr marL="354144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8pPr>
      <a:lvl9pPr marL="398412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9pPr>
    </p:bodyStyle>
    <p:otherStyle>
      <a:defPPr>
        <a:defRPr lang="en-US"/>
      </a:defPPr>
      <a:lvl1pPr marL="0" algn="l" defTabSz="505983" rtl="0" eaLnBrk="1" latinLnBrk="0" hangingPunct="1">
        <a:defRPr sz="1992" kern="1200">
          <a:solidFill>
            <a:schemeClr val="tx1"/>
          </a:solidFill>
          <a:latin typeface="+mn-lt"/>
          <a:ea typeface="+mn-ea"/>
          <a:cs typeface="+mn-cs"/>
        </a:defRPr>
      </a:lvl1pPr>
      <a:lvl2pPr marL="505983" algn="l" defTabSz="505983" rtl="0" eaLnBrk="1" latinLnBrk="0" hangingPunct="1">
        <a:defRPr sz="1992" kern="1200">
          <a:solidFill>
            <a:schemeClr val="tx1"/>
          </a:solidFill>
          <a:latin typeface="+mn-lt"/>
          <a:ea typeface="+mn-ea"/>
          <a:cs typeface="+mn-cs"/>
        </a:defRPr>
      </a:lvl2pPr>
      <a:lvl3pPr marL="1011966" algn="l" defTabSz="505983" rtl="0" eaLnBrk="1" latinLnBrk="0" hangingPunct="1">
        <a:defRPr sz="1992" kern="1200">
          <a:solidFill>
            <a:schemeClr val="tx1"/>
          </a:solidFill>
          <a:latin typeface="+mn-lt"/>
          <a:ea typeface="+mn-ea"/>
          <a:cs typeface="+mn-cs"/>
        </a:defRPr>
      </a:lvl3pPr>
      <a:lvl4pPr marL="1517950" algn="l" defTabSz="505983" rtl="0" eaLnBrk="1" latinLnBrk="0" hangingPunct="1">
        <a:defRPr sz="1992" kern="1200">
          <a:solidFill>
            <a:schemeClr val="tx1"/>
          </a:solidFill>
          <a:latin typeface="+mn-lt"/>
          <a:ea typeface="+mn-ea"/>
          <a:cs typeface="+mn-cs"/>
        </a:defRPr>
      </a:lvl4pPr>
      <a:lvl5pPr marL="2023933" algn="l" defTabSz="505983" rtl="0" eaLnBrk="1" latinLnBrk="0" hangingPunct="1">
        <a:defRPr sz="1992" kern="1200">
          <a:solidFill>
            <a:schemeClr val="tx1"/>
          </a:solidFill>
          <a:latin typeface="+mn-lt"/>
          <a:ea typeface="+mn-ea"/>
          <a:cs typeface="+mn-cs"/>
        </a:defRPr>
      </a:lvl5pPr>
      <a:lvl6pPr marL="2529916" algn="l" defTabSz="505983" rtl="0" eaLnBrk="1" latinLnBrk="0" hangingPunct="1">
        <a:defRPr sz="1992" kern="1200">
          <a:solidFill>
            <a:schemeClr val="tx1"/>
          </a:solidFill>
          <a:latin typeface="+mn-lt"/>
          <a:ea typeface="+mn-ea"/>
          <a:cs typeface="+mn-cs"/>
        </a:defRPr>
      </a:lvl6pPr>
      <a:lvl7pPr marL="3035899" algn="l" defTabSz="505983" rtl="0" eaLnBrk="1" latinLnBrk="0" hangingPunct="1">
        <a:defRPr sz="1992" kern="1200">
          <a:solidFill>
            <a:schemeClr val="tx1"/>
          </a:solidFill>
          <a:latin typeface="+mn-lt"/>
          <a:ea typeface="+mn-ea"/>
          <a:cs typeface="+mn-cs"/>
        </a:defRPr>
      </a:lvl7pPr>
      <a:lvl8pPr marL="3541883" algn="l" defTabSz="505983" rtl="0" eaLnBrk="1" latinLnBrk="0" hangingPunct="1">
        <a:defRPr sz="1992" kern="1200">
          <a:solidFill>
            <a:schemeClr val="tx1"/>
          </a:solidFill>
          <a:latin typeface="+mn-lt"/>
          <a:ea typeface="+mn-ea"/>
          <a:cs typeface="+mn-cs"/>
        </a:defRPr>
      </a:lvl8pPr>
      <a:lvl9pPr marL="4047866" algn="l" defTabSz="505983" rtl="0" eaLnBrk="1" latinLnBrk="0" hangingPunct="1">
        <a:defRPr sz="19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513"/>
            <a:ext cx="13533437" cy="575913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2" name="Rectangle 31">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533437" cy="75898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truck driving down the road&#10;&#10;Description automatically generated with low confidence">
            <a:extLst>
              <a:ext uri="{FF2B5EF4-FFF2-40B4-BE49-F238E27FC236}">
                <a16:creationId xmlns:a16="http://schemas.microsoft.com/office/drawing/2014/main" id="{65CD5202-7F25-48CF-A30B-9C14418D5E10}"/>
              </a:ext>
            </a:extLst>
          </p:cNvPr>
          <p:cNvPicPr>
            <a:picLocks noGrp="1" noChangeAspect="1"/>
          </p:cNvPicPr>
          <p:nvPr>
            <p:ph idx="1"/>
          </p:nvPr>
        </p:nvPicPr>
        <p:blipFill rotWithShape="1">
          <a:blip r:embed="rId2">
            <a:alphaModFix amt="40000"/>
          </a:blip>
          <a:srcRect t="12494" r="1" b="1886"/>
          <a:stretch/>
        </p:blipFill>
        <p:spPr>
          <a:xfrm>
            <a:off x="58078" y="11"/>
            <a:ext cx="13533417" cy="7589827"/>
          </a:xfrm>
          <a:prstGeom prst="rect">
            <a:avLst/>
          </a:prstGeom>
        </p:spPr>
      </p:pic>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669103" y="6454019"/>
            <a:ext cx="11735195" cy="983533"/>
          </a:xfrm>
        </p:spPr>
        <p:txBody>
          <a:bodyPr vert="horz" lIns="91440" tIns="45720" rIns="91440" bIns="45720" rtlCol="0" anchor="b">
            <a:normAutofit fontScale="90000"/>
          </a:bodyPr>
          <a:lstStyle/>
          <a:p>
            <a:pPr defTabSz="457200"/>
            <a:r>
              <a:rPr lang="en-US" sz="5400" dirty="0"/>
              <a:t> </a:t>
            </a:r>
            <a:br>
              <a:rPr lang="en-US" sz="5400" dirty="0"/>
            </a:br>
            <a:r>
              <a:rPr lang="en-US" sz="5400" dirty="0"/>
              <a:t> Case Study</a:t>
            </a:r>
          </a:p>
        </p:txBody>
      </p:sp>
    </p:spTree>
    <p:extLst>
      <p:ext uri="{BB962C8B-B14F-4D97-AF65-F5344CB8AC3E}">
        <p14:creationId xmlns:p14="http://schemas.microsoft.com/office/powerpoint/2010/main" val="346517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663509" y="601495"/>
            <a:ext cx="12541998" cy="1074010"/>
          </a:xfrm>
        </p:spPr>
        <p:txBody>
          <a:bodyPr>
            <a:normAutofit fontScale="90000"/>
          </a:bodyPr>
          <a:lstStyle/>
          <a:p>
            <a:r>
              <a:rPr lang="en-US" dirty="0"/>
              <a:t>Boxplot Distribution of Direct/Indirect Employee working Hours </a:t>
            </a:r>
          </a:p>
        </p:txBody>
      </p:sp>
      <p:pic>
        <p:nvPicPr>
          <p:cNvPr id="4" name="Picture 3">
            <a:extLst>
              <a:ext uri="{FF2B5EF4-FFF2-40B4-BE49-F238E27FC236}">
                <a16:creationId xmlns:a16="http://schemas.microsoft.com/office/drawing/2014/main" id="{3023ED4E-9996-4AD1-A23D-53B60B9DB9AE}"/>
              </a:ext>
            </a:extLst>
          </p:cNvPr>
          <p:cNvPicPr>
            <a:picLocks noChangeAspect="1"/>
          </p:cNvPicPr>
          <p:nvPr/>
        </p:nvPicPr>
        <p:blipFill>
          <a:blip r:embed="rId2"/>
          <a:stretch>
            <a:fillRect/>
          </a:stretch>
        </p:blipFill>
        <p:spPr>
          <a:xfrm>
            <a:off x="10091315" y="2272201"/>
            <a:ext cx="2485892" cy="5149811"/>
          </a:xfrm>
          <a:prstGeom prst="roundRect">
            <a:avLst>
              <a:gd name="adj" fmla="val 3876"/>
            </a:avLst>
          </a:prstGeom>
          <a:ln>
            <a:solidFill>
              <a:schemeClr val="accent1"/>
            </a:solidFill>
          </a:ln>
          <a:effectLst/>
        </p:spPr>
      </p:pic>
      <p:sp>
        <p:nvSpPr>
          <p:cNvPr id="9" name="Content Placeholder 8">
            <a:extLst>
              <a:ext uri="{FF2B5EF4-FFF2-40B4-BE49-F238E27FC236}">
                <a16:creationId xmlns:a16="http://schemas.microsoft.com/office/drawing/2014/main" id="{9223FB79-2D8E-4956-A40B-251D605ADA2F}"/>
              </a:ext>
            </a:extLst>
          </p:cNvPr>
          <p:cNvSpPr>
            <a:spLocks noGrp="1"/>
          </p:cNvSpPr>
          <p:nvPr>
            <p:ph idx="1"/>
          </p:nvPr>
        </p:nvSpPr>
        <p:spPr>
          <a:xfrm>
            <a:off x="442751" y="2556814"/>
            <a:ext cx="9402476" cy="4431529"/>
          </a:xfrm>
        </p:spPr>
        <p:txBody>
          <a:bodyPr>
            <a:normAutofit/>
          </a:bodyPr>
          <a:lstStyle/>
          <a:p>
            <a:r>
              <a:rPr lang="en-US" sz="2000" dirty="0">
                <a:latin typeface="Calibri" panose="020F0502020204030204" pitchFamily="34" charset="0"/>
                <a:cs typeface="Calibri" panose="020F0502020204030204" pitchFamily="34" charset="0"/>
              </a:rPr>
              <a:t>Purpose:</a:t>
            </a:r>
          </a:p>
          <a:p>
            <a:pPr lvl="1"/>
            <a:r>
              <a:rPr lang="en-US" sz="2000" dirty="0">
                <a:latin typeface="Calibri" panose="020F0502020204030204" pitchFamily="34" charset="0"/>
                <a:cs typeface="Calibri" panose="020F0502020204030204" pitchFamily="34" charset="0"/>
              </a:rPr>
              <a:t>This is to quickly get an understanding of how many hours per day Direct/Indirect employee mostly work</a:t>
            </a:r>
          </a:p>
          <a:p>
            <a:r>
              <a:rPr lang="en-US" sz="2000" dirty="0">
                <a:latin typeface="Calibri" panose="020F0502020204030204" pitchFamily="34" charset="0"/>
                <a:cs typeface="Calibri" panose="020F0502020204030204" pitchFamily="34" charset="0"/>
              </a:rPr>
              <a:t>Insights:</a:t>
            </a:r>
          </a:p>
          <a:p>
            <a:pPr lvl="1"/>
            <a:r>
              <a:rPr lang="en-US" sz="2000" dirty="0">
                <a:latin typeface="Calibri" panose="020F0502020204030204" pitchFamily="34" charset="0"/>
                <a:cs typeface="Calibri" panose="020F0502020204030204" pitchFamily="34" charset="0"/>
              </a:rPr>
              <a:t>No significant difference, but most of the Direct employees work slightly higher than Indirect Employees </a:t>
            </a:r>
          </a:p>
          <a:p>
            <a:r>
              <a:rPr lang="en-US" sz="2000" dirty="0">
                <a:latin typeface="Calibri" panose="020F0502020204030204" pitchFamily="34" charset="0"/>
                <a:cs typeface="Calibri" panose="020F0502020204030204" pitchFamily="34" charset="0"/>
              </a:rPr>
              <a:t>Note:</a:t>
            </a:r>
          </a:p>
          <a:p>
            <a:pPr lvl="1"/>
            <a:r>
              <a:rPr lang="en-US" sz="2000" dirty="0">
                <a:latin typeface="Calibri" panose="020F0502020204030204" pitchFamily="34" charset="0"/>
                <a:cs typeface="Calibri" panose="020F0502020204030204" pitchFamily="34" charset="0"/>
              </a:rPr>
              <a:t>We could further dig into Normal Distribution to see the frequency of each number of hours working by Direct and Indirect Employees.</a:t>
            </a:r>
          </a:p>
        </p:txBody>
      </p:sp>
    </p:spTree>
    <p:extLst>
      <p:ext uri="{BB962C8B-B14F-4D97-AF65-F5344CB8AC3E}">
        <p14:creationId xmlns:p14="http://schemas.microsoft.com/office/powerpoint/2010/main" val="157177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465615" y="494908"/>
            <a:ext cx="12633305" cy="1074010"/>
          </a:xfrm>
        </p:spPr>
        <p:txBody>
          <a:bodyPr>
            <a:normAutofit fontScale="90000"/>
          </a:bodyPr>
          <a:lstStyle/>
          <a:p>
            <a:r>
              <a:rPr lang="en-US" dirty="0"/>
              <a:t>Average number of hours Direct/Indirect Employees work per pay category </a:t>
            </a:r>
          </a:p>
        </p:txBody>
      </p:sp>
      <p:pic>
        <p:nvPicPr>
          <p:cNvPr id="7" name="Picture 6">
            <a:extLst>
              <a:ext uri="{FF2B5EF4-FFF2-40B4-BE49-F238E27FC236}">
                <a16:creationId xmlns:a16="http://schemas.microsoft.com/office/drawing/2014/main" id="{D122BC72-6A7A-4161-8BCE-011BB4C59CB3}"/>
              </a:ext>
            </a:extLst>
          </p:cNvPr>
          <p:cNvPicPr>
            <a:picLocks noChangeAspect="1"/>
          </p:cNvPicPr>
          <p:nvPr/>
        </p:nvPicPr>
        <p:blipFill>
          <a:blip r:embed="rId2"/>
          <a:stretch>
            <a:fillRect/>
          </a:stretch>
        </p:blipFill>
        <p:spPr>
          <a:xfrm>
            <a:off x="9961132" y="2310431"/>
            <a:ext cx="2924888" cy="4978530"/>
          </a:xfrm>
          <a:prstGeom prst="roundRect">
            <a:avLst>
              <a:gd name="adj" fmla="val 3876"/>
            </a:avLst>
          </a:prstGeom>
          <a:ln>
            <a:solidFill>
              <a:schemeClr val="accent1"/>
            </a:solidFill>
          </a:ln>
          <a:effectLst/>
        </p:spPr>
      </p:pic>
      <p:sp>
        <p:nvSpPr>
          <p:cNvPr id="9" name="Content Placeholder 8">
            <a:extLst>
              <a:ext uri="{FF2B5EF4-FFF2-40B4-BE49-F238E27FC236}">
                <a16:creationId xmlns:a16="http://schemas.microsoft.com/office/drawing/2014/main" id="{7BCC4E64-8C59-4C5F-833A-C696E8B7908D}"/>
              </a:ext>
            </a:extLst>
          </p:cNvPr>
          <p:cNvSpPr>
            <a:spLocks noGrp="1"/>
          </p:cNvSpPr>
          <p:nvPr>
            <p:ph idx="1"/>
          </p:nvPr>
        </p:nvSpPr>
        <p:spPr>
          <a:xfrm>
            <a:off x="297466" y="2606684"/>
            <a:ext cx="9138243" cy="4019803"/>
          </a:xfrm>
        </p:spPr>
        <p:txBody>
          <a:bodyPr>
            <a:normAutofit/>
          </a:bodyPr>
          <a:lstStyle/>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Insights</a:t>
            </a:r>
          </a:p>
          <a:p>
            <a:pPr lvl="1"/>
            <a:r>
              <a:rPr lang="en-US" sz="2000" dirty="0">
                <a:latin typeface="Calibri" panose="020F0502020204030204" pitchFamily="34" charset="0"/>
                <a:cs typeface="Calibri" panose="020F0502020204030204" pitchFamily="34" charset="0"/>
              </a:rPr>
              <a:t>Both Direct and Indirect employees have similar average number of working hours per day in each pay category</a:t>
            </a:r>
          </a:p>
          <a:p>
            <a:pPr lvl="1"/>
            <a:r>
              <a:rPr lang="en-US" sz="2000" dirty="0">
                <a:latin typeface="Calibri" panose="020F0502020204030204" pitchFamily="34" charset="0"/>
                <a:cs typeface="Calibri" panose="020F0502020204030204" pitchFamily="34" charset="0"/>
              </a:rPr>
              <a:t>During Holidays however, Direct employees have slightly more working hours than Indirect employees. This is inline with our general intuition</a:t>
            </a:r>
          </a:p>
          <a:p>
            <a:pPr lvl="1"/>
            <a:r>
              <a:rPr lang="en-US" sz="2000" dirty="0">
                <a:latin typeface="Calibri" panose="020F0502020204030204" pitchFamily="34" charset="0"/>
                <a:cs typeface="Calibri" panose="020F0502020204030204" pitchFamily="34" charset="0"/>
              </a:rPr>
              <a:t>Direct Employees work slightly more overtime than Indirect Employees. </a:t>
            </a:r>
          </a:p>
          <a:p>
            <a:pPr marL="0" indent="0">
              <a:buNone/>
            </a:pPr>
            <a:endParaRPr lang="en-US" sz="2000" dirty="0">
              <a:latin typeface="Calibri" panose="020F0502020204030204" pitchFamily="34" charset="0"/>
              <a:cs typeface="Calibri" panose="020F0502020204030204" pitchFamily="34" charset="0"/>
            </a:endParaRPr>
          </a:p>
          <a:p>
            <a:pPr lvl="1"/>
            <a:endParaRPr lang="en-US" sz="2000" dirty="0">
              <a:latin typeface="Calibri" panose="020F0502020204030204" pitchFamily="34" charset="0"/>
              <a:cs typeface="Calibri" panose="020F0502020204030204" pitchFamily="34" charset="0"/>
            </a:endParaRPr>
          </a:p>
          <a:p>
            <a:pPr lvl="1"/>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45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1735193" cy="1074010"/>
          </a:xfrm>
        </p:spPr>
        <p:txBody>
          <a:bodyPr>
            <a:normAutofit/>
          </a:bodyPr>
          <a:lstStyle/>
          <a:p>
            <a:pPr>
              <a:lnSpc>
                <a:spcPct val="90000"/>
              </a:lnSpc>
            </a:pPr>
            <a:r>
              <a:rPr lang="en-US" sz="3400" dirty="0"/>
              <a:t>Top 5 Jobs in both Direct and Indirect jobs with higher regular, Overtime and Double time hours </a:t>
            </a:r>
          </a:p>
        </p:txBody>
      </p:sp>
      <p:sp>
        <p:nvSpPr>
          <p:cNvPr id="9" name="Content Placeholder 8">
            <a:extLst>
              <a:ext uri="{FF2B5EF4-FFF2-40B4-BE49-F238E27FC236}">
                <a16:creationId xmlns:a16="http://schemas.microsoft.com/office/drawing/2014/main" id="{759C2FBB-F728-4FB0-BFEB-EF0534EDFBAB}"/>
              </a:ext>
            </a:extLst>
          </p:cNvPr>
          <p:cNvSpPr>
            <a:spLocks noGrp="1"/>
          </p:cNvSpPr>
          <p:nvPr>
            <p:ph idx="1"/>
          </p:nvPr>
        </p:nvSpPr>
        <p:spPr>
          <a:xfrm>
            <a:off x="364641" y="2457325"/>
            <a:ext cx="4701024" cy="4019803"/>
          </a:xfrm>
        </p:spPr>
        <p:txBody>
          <a:bodyPr>
            <a:normAutofit/>
          </a:bodyPr>
          <a:lstStyle/>
          <a:p>
            <a:r>
              <a:rPr lang="en-US" sz="1800" dirty="0"/>
              <a:t>Insights</a:t>
            </a:r>
          </a:p>
          <a:p>
            <a:pPr lvl="1"/>
            <a:r>
              <a:rPr lang="en-US" sz="1800" dirty="0"/>
              <a:t>Shipping &amp; Receiving Operator from Direct has a lot of Regular working hours and Overtime hours in total.</a:t>
            </a:r>
          </a:p>
          <a:p>
            <a:pPr lvl="1"/>
            <a:r>
              <a:rPr lang="en-US" sz="1800" dirty="0"/>
              <a:t>QA Auditor has a lot of Regular working hours in total.</a:t>
            </a:r>
          </a:p>
          <a:p>
            <a:pPr lvl="1"/>
            <a:r>
              <a:rPr lang="en-US" sz="1800" dirty="0"/>
              <a:t>This is an absolute number of hours, but an average number of regular, overtime and Double time hours for the Top 5 Jobs could be more useful.</a:t>
            </a:r>
          </a:p>
        </p:txBody>
      </p:sp>
      <p:pic>
        <p:nvPicPr>
          <p:cNvPr id="7" name="Picture 6">
            <a:extLst>
              <a:ext uri="{FF2B5EF4-FFF2-40B4-BE49-F238E27FC236}">
                <a16:creationId xmlns:a16="http://schemas.microsoft.com/office/drawing/2014/main" id="{EAC6D9EF-CA8D-474B-96C6-8A13823A17B9}"/>
              </a:ext>
            </a:extLst>
          </p:cNvPr>
          <p:cNvPicPr>
            <a:picLocks noChangeAspect="1"/>
          </p:cNvPicPr>
          <p:nvPr/>
        </p:nvPicPr>
        <p:blipFill>
          <a:blip r:embed="rId2"/>
          <a:stretch>
            <a:fillRect/>
          </a:stretch>
        </p:blipFill>
        <p:spPr>
          <a:xfrm>
            <a:off x="5221244" y="2176832"/>
            <a:ext cx="8118898" cy="531788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783096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1735193" cy="1074010"/>
          </a:xfrm>
        </p:spPr>
        <p:txBody>
          <a:bodyPr>
            <a:normAutofit/>
          </a:bodyPr>
          <a:lstStyle/>
          <a:p>
            <a:r>
              <a:rPr lang="en-US" dirty="0">
                <a:latin typeface="Calibri" panose="020F0502020204030204" pitchFamily="34" charset="0"/>
                <a:cs typeface="Calibri" panose="020F0502020204030204" pitchFamily="34" charset="0"/>
              </a:rPr>
              <a:t>Labor Cost for Direct/Indirect in each month</a:t>
            </a: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a:xfrm>
            <a:off x="269273" y="2418056"/>
            <a:ext cx="5536887" cy="4966592"/>
          </a:xfrm>
        </p:spPr>
        <p:txBody>
          <a:bodyPr>
            <a:normAutofit/>
          </a:bodyPr>
          <a:lstStyle/>
          <a:p>
            <a:r>
              <a:rPr lang="en-US" sz="2000" dirty="0">
                <a:latin typeface="Calibri" panose="020F0502020204030204" pitchFamily="34" charset="0"/>
                <a:cs typeface="Calibri" panose="020F0502020204030204" pitchFamily="34" charset="0"/>
              </a:rPr>
              <a:t>Insights:</a:t>
            </a:r>
          </a:p>
          <a:p>
            <a:pPr lvl="1"/>
            <a:r>
              <a:rPr lang="en-US" sz="2000" dirty="0">
                <a:latin typeface="Calibri" panose="020F0502020204030204" pitchFamily="34" charset="0"/>
                <a:cs typeface="Calibri" panose="020F0502020204030204" pitchFamily="34" charset="0"/>
              </a:rPr>
              <a:t>Labor Cost is huge in Q3, and Q4</a:t>
            </a:r>
          </a:p>
          <a:p>
            <a:pPr lvl="1"/>
            <a:r>
              <a:rPr lang="en-US" sz="2000" dirty="0">
                <a:latin typeface="Calibri" panose="020F0502020204030204" pitchFamily="34" charset="0"/>
                <a:cs typeface="Calibri" panose="020F0502020204030204" pitchFamily="34" charset="0"/>
              </a:rPr>
              <a:t>Direct Labor Cost is much higher than Indirect Labor. This is because the number of employees in Direct Labor are much higher than Indirect Labor.</a:t>
            </a:r>
          </a:p>
          <a:p>
            <a:pPr lvl="1"/>
            <a:endParaRPr lang="en-US"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E0E85FC-7478-4287-94F2-5A17EFEAB6F9}"/>
              </a:ext>
            </a:extLst>
          </p:cNvPr>
          <p:cNvPicPr>
            <a:picLocks noChangeAspect="1"/>
          </p:cNvPicPr>
          <p:nvPr/>
        </p:nvPicPr>
        <p:blipFill>
          <a:blip r:embed="rId2"/>
          <a:stretch>
            <a:fillRect/>
          </a:stretch>
        </p:blipFill>
        <p:spPr>
          <a:xfrm>
            <a:off x="5989551" y="2253809"/>
            <a:ext cx="7356041" cy="513083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8993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Impact of Overtime and Double time</a:t>
            </a: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p:txBody>
          <a:bodyPr>
            <a:normAutofit/>
          </a:bodyPr>
          <a:lstStyle/>
          <a:p>
            <a:r>
              <a:rPr lang="en-US" sz="2500" dirty="0">
                <a:latin typeface="Calibri" panose="020F0502020204030204" pitchFamily="34" charset="0"/>
                <a:cs typeface="Calibri" panose="020F0502020204030204" pitchFamily="34" charset="0"/>
              </a:rPr>
              <a:t>Over time and Double time Analysis </a:t>
            </a:r>
          </a:p>
          <a:p>
            <a:pPr lvl="1"/>
            <a:r>
              <a:rPr lang="en-US" sz="2400" dirty="0">
                <a:latin typeface="Calibri" panose="020F0502020204030204" pitchFamily="34" charset="0"/>
                <a:cs typeface="Calibri" panose="020F0502020204030204" pitchFamily="34" charset="0"/>
              </a:rPr>
              <a:t>Number of Employees  in each month and Average number of hours employees worked in a day in each month</a:t>
            </a:r>
          </a:p>
          <a:p>
            <a:r>
              <a:rPr lang="en-US" sz="2500" dirty="0">
                <a:latin typeface="Calibri" panose="020F0502020204030204" pitchFamily="34" charset="0"/>
                <a:cs typeface="Calibri" panose="020F0502020204030204" pitchFamily="34" charset="0"/>
              </a:rPr>
              <a:t>Quantitative and Qualitative Analysis to analyze the impact</a:t>
            </a:r>
          </a:p>
          <a:p>
            <a:endParaRPr lang="en-US"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801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D6D6-6F7C-4C1F-A46C-C7A79C231BC0}"/>
              </a:ext>
            </a:extLst>
          </p:cNvPr>
          <p:cNvSpPr>
            <a:spLocks noGrp="1"/>
          </p:cNvSpPr>
          <p:nvPr>
            <p:ph type="title"/>
          </p:nvPr>
        </p:nvSpPr>
        <p:spPr>
          <a:xfrm>
            <a:off x="252442" y="551005"/>
            <a:ext cx="13129531" cy="1074010"/>
          </a:xfrm>
        </p:spPr>
        <p:txBody>
          <a:bodyPr>
            <a:noAutofit/>
          </a:bodyPr>
          <a:lstStyle/>
          <a:p>
            <a:r>
              <a:rPr lang="en-US" sz="3500" dirty="0"/>
              <a:t>Number of Employees  in each month and Average number of hours employees worked in a day in each month</a:t>
            </a:r>
          </a:p>
        </p:txBody>
      </p:sp>
      <p:sp>
        <p:nvSpPr>
          <p:cNvPr id="3" name="Content Placeholder 2">
            <a:extLst>
              <a:ext uri="{FF2B5EF4-FFF2-40B4-BE49-F238E27FC236}">
                <a16:creationId xmlns:a16="http://schemas.microsoft.com/office/drawing/2014/main" id="{393859D0-5868-4DEB-8834-6D565578A463}"/>
              </a:ext>
            </a:extLst>
          </p:cNvPr>
          <p:cNvSpPr>
            <a:spLocks noGrp="1"/>
          </p:cNvSpPr>
          <p:nvPr>
            <p:ph idx="1"/>
          </p:nvPr>
        </p:nvSpPr>
        <p:spPr>
          <a:xfrm>
            <a:off x="207563" y="2597346"/>
            <a:ext cx="7180565" cy="4639318"/>
          </a:xfrm>
        </p:spPr>
        <p:txBody>
          <a:bodyPr>
            <a:noAutofit/>
          </a:bodyPr>
          <a:lstStyle/>
          <a:p>
            <a:r>
              <a:rPr lang="en-US" sz="2000" dirty="0">
                <a:latin typeface="Calibri" panose="020F0502020204030204" pitchFamily="34" charset="0"/>
                <a:cs typeface="Calibri" panose="020F0502020204030204" pitchFamily="34" charset="0"/>
              </a:rPr>
              <a:t>Interesting Insight:</a:t>
            </a:r>
          </a:p>
          <a:p>
            <a:pPr lvl="1"/>
            <a:r>
              <a:rPr lang="en-US" sz="2000" dirty="0">
                <a:latin typeface="Calibri" panose="020F0502020204030204" pitchFamily="34" charset="0"/>
                <a:cs typeface="Calibri" panose="020F0502020204030204" pitchFamily="34" charset="0"/>
              </a:rPr>
              <a:t>Number of employees in the month of May, June, July are higher than the other months, yet the number of Over time and Double time are still higher for those months. It could be that the Employer earlier forecasted the higher need of Employees in these months and hired the employees, but since the overtime and Double time are still higher in these months, it  could mean that the hire wasn’t enough and the employees had to still work overtime and Double time for enough productivity.</a:t>
            </a:r>
          </a:p>
          <a:p>
            <a:r>
              <a:rPr lang="en-US" sz="2000" dirty="0">
                <a:latin typeface="Calibri" panose="020F0502020204030204" pitchFamily="34" charset="0"/>
                <a:cs typeface="Calibri" panose="020F0502020204030204" pitchFamily="34" charset="0"/>
              </a:rPr>
              <a:t>Note:</a:t>
            </a:r>
          </a:p>
          <a:p>
            <a:pPr lvl="1"/>
            <a:r>
              <a:rPr lang="en-US" sz="2000" dirty="0">
                <a:latin typeface="Calibri" panose="020F0502020204030204" pitchFamily="34" charset="0"/>
                <a:cs typeface="Calibri" panose="020F0502020204030204" pitchFamily="34" charset="0"/>
              </a:rPr>
              <a:t>There are empty fields for Employee ID, which in reality could account for the months apart from May, June and July, leading to conflict with the above insight. Hence we are assuming that those NAs are not from other months </a:t>
            </a:r>
          </a:p>
        </p:txBody>
      </p:sp>
      <p:pic>
        <p:nvPicPr>
          <p:cNvPr id="5" name="Picture 4">
            <a:extLst>
              <a:ext uri="{FF2B5EF4-FFF2-40B4-BE49-F238E27FC236}">
                <a16:creationId xmlns:a16="http://schemas.microsoft.com/office/drawing/2014/main" id="{560A734D-9AFC-41D4-A744-256A304B1C65}"/>
              </a:ext>
            </a:extLst>
          </p:cNvPr>
          <p:cNvPicPr>
            <a:picLocks noChangeAspect="1"/>
          </p:cNvPicPr>
          <p:nvPr/>
        </p:nvPicPr>
        <p:blipFill>
          <a:blip r:embed="rId2"/>
          <a:stretch>
            <a:fillRect/>
          </a:stretch>
        </p:blipFill>
        <p:spPr>
          <a:xfrm>
            <a:off x="7533983" y="2216103"/>
            <a:ext cx="5845828" cy="524495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92963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1735193" cy="1074010"/>
          </a:xfrm>
        </p:spPr>
        <p:txBody>
          <a:bodyPr>
            <a:normAutofit fontScale="90000"/>
          </a:bodyPr>
          <a:lstStyle/>
          <a:p>
            <a:r>
              <a:rPr lang="en-US" dirty="0"/>
              <a:t>Quantitative and Qualitative Analysis to analyze the impact</a:t>
            </a: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a:xfrm>
            <a:off x="622692" y="3007087"/>
            <a:ext cx="9334732" cy="4019803"/>
          </a:xfrm>
        </p:spPr>
        <p:txBody>
          <a:bodyPr>
            <a:noAutofit/>
          </a:bodyPr>
          <a:lstStyle/>
          <a:p>
            <a:r>
              <a:rPr lang="en-US" sz="2000" dirty="0">
                <a:latin typeface="Calibri" panose="020F0502020204030204" pitchFamily="34" charset="0"/>
                <a:cs typeface="Calibri" panose="020F0502020204030204" pitchFamily="34" charset="0"/>
              </a:rPr>
              <a:t>Quantitative:</a:t>
            </a:r>
          </a:p>
          <a:p>
            <a:pPr lvl="1"/>
            <a:r>
              <a:rPr lang="en-US" sz="2000" dirty="0">
                <a:latin typeface="Calibri" panose="020F0502020204030204" pitchFamily="34" charset="0"/>
                <a:cs typeface="Calibri" panose="020F0502020204030204" pitchFamily="34" charset="0"/>
              </a:rPr>
              <a:t>Cost of Overtime and Double time is huge for Direct Employees as compared to Indirect Employees. See the Plot on the right.</a:t>
            </a:r>
          </a:p>
          <a:p>
            <a:pPr lvl="1"/>
            <a:r>
              <a:rPr lang="en-US" sz="2000" dirty="0">
                <a:latin typeface="Calibri" panose="020F0502020204030204" pitchFamily="34" charset="0"/>
                <a:cs typeface="Calibri" panose="020F0502020204030204" pitchFamily="34" charset="0"/>
              </a:rPr>
              <a:t>$5,418,280 in Total is being spent on Overtime and Double time</a:t>
            </a:r>
          </a:p>
          <a:p>
            <a:pPr lvl="1"/>
            <a:r>
              <a:rPr lang="en-US" sz="2000" dirty="0">
                <a:latin typeface="Calibri" panose="020F0502020204030204" pitchFamily="34" charset="0"/>
                <a:cs typeface="Calibri" panose="020F0502020204030204" pitchFamily="34" charset="0"/>
              </a:rPr>
              <a:t>More overtime work leads to sick days, which in turn requires colleagues to take over the absences and will ultimately cost employers as a result.</a:t>
            </a:r>
          </a:p>
          <a:p>
            <a:r>
              <a:rPr lang="en-US" sz="2000" dirty="0">
                <a:latin typeface="Calibri" panose="020F0502020204030204" pitchFamily="34" charset="0"/>
                <a:cs typeface="Calibri" panose="020F0502020204030204" pitchFamily="34" charset="0"/>
              </a:rPr>
              <a:t>Qualitative:</a:t>
            </a:r>
          </a:p>
          <a:p>
            <a:pPr lvl="1"/>
            <a:r>
              <a:rPr lang="en-US" sz="2000" dirty="0">
                <a:latin typeface="Calibri" panose="020F0502020204030204" pitchFamily="34" charset="0"/>
                <a:cs typeface="Calibri" panose="020F0502020204030204" pitchFamily="34" charset="0"/>
              </a:rPr>
              <a:t>Longer work hours lead to increased stress, sick days and higher turnover rates </a:t>
            </a:r>
          </a:p>
          <a:p>
            <a:pPr lvl="1"/>
            <a:r>
              <a:rPr lang="en-US" sz="2000" dirty="0">
                <a:latin typeface="Calibri" panose="020F0502020204030204" pitchFamily="34" charset="0"/>
                <a:cs typeface="Calibri" panose="020F0502020204030204" pitchFamily="34" charset="0"/>
              </a:rPr>
              <a:t>Efficiency reduces and hence less output. Employers end up paying more for less work. </a:t>
            </a:r>
          </a:p>
          <a:p>
            <a:pPr marL="505983" lvl="1" indent="0">
              <a:buNone/>
            </a:pPr>
            <a:endParaRPr lang="en-US"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44D7292-2579-4C10-8C59-4D0D8E199BE7}"/>
              </a:ext>
            </a:extLst>
          </p:cNvPr>
          <p:cNvPicPr>
            <a:picLocks noChangeAspect="1"/>
          </p:cNvPicPr>
          <p:nvPr/>
        </p:nvPicPr>
        <p:blipFill>
          <a:blip r:embed="rId2"/>
          <a:stretch>
            <a:fillRect/>
          </a:stretch>
        </p:blipFill>
        <p:spPr>
          <a:xfrm>
            <a:off x="10320971" y="2238543"/>
            <a:ext cx="2938043" cy="520007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77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Turnover Analysis</a:t>
            </a: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p:txBody>
          <a:bodyPr>
            <a:normAutofit/>
          </a:bodyPr>
          <a:lstStyle/>
          <a:p>
            <a:r>
              <a:rPr lang="en-US" sz="2500" dirty="0">
                <a:latin typeface="Calibri" panose="020F0502020204030204" pitchFamily="34" charset="0"/>
                <a:cs typeface="Calibri" panose="020F0502020204030204" pitchFamily="34" charset="0"/>
              </a:rPr>
              <a:t>Number of Employees hired and left in each month</a:t>
            </a:r>
          </a:p>
          <a:p>
            <a:r>
              <a:rPr lang="en-US" sz="2500" dirty="0">
                <a:latin typeface="Calibri" panose="020F0502020204030204" pitchFamily="34" charset="0"/>
                <a:cs typeface="Calibri" panose="020F0502020204030204" pitchFamily="34" charset="0"/>
              </a:rPr>
              <a:t>Number of Direct/Indirect Employees Left the jobs in each month</a:t>
            </a:r>
          </a:p>
          <a:p>
            <a:r>
              <a:rPr lang="en-US" sz="2500" dirty="0">
                <a:latin typeface="Calibri" panose="020F0502020204030204" pitchFamily="34" charset="0"/>
                <a:cs typeface="Calibri" panose="020F0502020204030204" pitchFamily="34" charset="0"/>
              </a:rPr>
              <a:t>Top 5 jobs with the most attrition in Direct/Indirect</a:t>
            </a:r>
          </a:p>
        </p:txBody>
      </p:sp>
    </p:spTree>
    <p:extLst>
      <p:ext uri="{BB962C8B-B14F-4D97-AF65-F5344CB8AC3E}">
        <p14:creationId xmlns:p14="http://schemas.microsoft.com/office/powerpoint/2010/main" val="3959641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7C68-EE5B-420F-8AF5-F94050F1E4B6}"/>
              </a:ext>
            </a:extLst>
          </p:cNvPr>
          <p:cNvSpPr>
            <a:spLocks noGrp="1"/>
          </p:cNvSpPr>
          <p:nvPr>
            <p:ph type="title"/>
          </p:nvPr>
        </p:nvSpPr>
        <p:spPr>
          <a:xfrm>
            <a:off x="381467" y="494908"/>
            <a:ext cx="12896967" cy="1074010"/>
          </a:xfrm>
        </p:spPr>
        <p:txBody>
          <a:bodyPr>
            <a:normAutofit fontScale="90000"/>
          </a:bodyPr>
          <a:lstStyle/>
          <a:p>
            <a:r>
              <a:rPr lang="en-US" dirty="0"/>
              <a:t>Number of Employees hired and left in each month</a:t>
            </a:r>
          </a:p>
        </p:txBody>
      </p:sp>
      <p:sp>
        <p:nvSpPr>
          <p:cNvPr id="9" name="Content Placeholder 8">
            <a:extLst>
              <a:ext uri="{FF2B5EF4-FFF2-40B4-BE49-F238E27FC236}">
                <a16:creationId xmlns:a16="http://schemas.microsoft.com/office/drawing/2014/main" id="{77556FBB-9DA2-485C-AB58-4B388C283E9E}"/>
              </a:ext>
            </a:extLst>
          </p:cNvPr>
          <p:cNvSpPr>
            <a:spLocks noGrp="1"/>
          </p:cNvSpPr>
          <p:nvPr>
            <p:ph idx="1"/>
          </p:nvPr>
        </p:nvSpPr>
        <p:spPr>
          <a:xfrm>
            <a:off x="330979" y="2591960"/>
            <a:ext cx="7001049" cy="4019803"/>
          </a:xfrm>
        </p:spPr>
        <p:txBody>
          <a:bodyPr>
            <a:normAutofit/>
          </a:bodyPr>
          <a:lstStyle/>
          <a:p>
            <a:r>
              <a:rPr lang="en-US" sz="2500" dirty="0">
                <a:latin typeface="Calibri" panose="020F0502020204030204" pitchFamily="34" charset="0"/>
                <a:cs typeface="Calibri" panose="020F0502020204030204" pitchFamily="34" charset="0"/>
              </a:rPr>
              <a:t>Insights from Plo1:</a:t>
            </a:r>
          </a:p>
          <a:p>
            <a:pPr lvl="1"/>
            <a:r>
              <a:rPr lang="en-US" sz="2500" dirty="0">
                <a:latin typeface="Calibri" panose="020F0502020204030204" pitchFamily="34" charset="0"/>
                <a:cs typeface="Calibri" panose="020F0502020204030204" pitchFamily="34" charset="0"/>
              </a:rPr>
              <a:t>Number of new employees hired are higher during the months of January, May, June and July.</a:t>
            </a:r>
          </a:p>
          <a:p>
            <a:r>
              <a:rPr lang="en-US" sz="2500" dirty="0">
                <a:latin typeface="Calibri" panose="020F0502020204030204" pitchFamily="34" charset="0"/>
                <a:cs typeface="Calibri" panose="020F0502020204030204" pitchFamily="34" charset="0"/>
              </a:rPr>
              <a:t>Insights from Plot2:</a:t>
            </a:r>
          </a:p>
          <a:p>
            <a:pPr lvl="1"/>
            <a:r>
              <a:rPr lang="en-US" sz="2500" dirty="0">
                <a:latin typeface="Calibri" panose="020F0502020204030204" pitchFamily="34" charset="0"/>
                <a:cs typeface="Calibri" panose="020F0502020204030204" pitchFamily="34" charset="0"/>
              </a:rPr>
              <a:t>Number of Employees left are higher during the months of May, June and July. There is a huge jump from May to June especially. </a:t>
            </a:r>
          </a:p>
        </p:txBody>
      </p:sp>
      <p:pic>
        <p:nvPicPr>
          <p:cNvPr id="5" name="Content Placeholder 4">
            <a:extLst>
              <a:ext uri="{FF2B5EF4-FFF2-40B4-BE49-F238E27FC236}">
                <a16:creationId xmlns:a16="http://schemas.microsoft.com/office/drawing/2014/main" id="{28113115-8EB7-407A-8DD2-58878BA89D7E}"/>
              </a:ext>
            </a:extLst>
          </p:cNvPr>
          <p:cNvPicPr>
            <a:picLocks noChangeAspect="1"/>
          </p:cNvPicPr>
          <p:nvPr/>
        </p:nvPicPr>
        <p:blipFill>
          <a:blip r:embed="rId2"/>
          <a:stretch>
            <a:fillRect/>
          </a:stretch>
        </p:blipFill>
        <p:spPr>
          <a:xfrm>
            <a:off x="7517153" y="2210493"/>
            <a:ext cx="5834311" cy="52362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3453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7C68-EE5B-420F-8AF5-F94050F1E4B6}"/>
              </a:ext>
            </a:extLst>
          </p:cNvPr>
          <p:cNvSpPr>
            <a:spLocks noGrp="1"/>
          </p:cNvSpPr>
          <p:nvPr>
            <p:ph type="title"/>
          </p:nvPr>
        </p:nvSpPr>
        <p:spPr>
          <a:xfrm>
            <a:off x="560455" y="534899"/>
            <a:ext cx="12299203" cy="1074010"/>
          </a:xfrm>
        </p:spPr>
        <p:txBody>
          <a:bodyPr>
            <a:noAutofit/>
          </a:bodyPr>
          <a:lstStyle/>
          <a:p>
            <a:r>
              <a:rPr lang="en-US" sz="3500" dirty="0">
                <a:latin typeface="Calibri" panose="020F0502020204030204" pitchFamily="34" charset="0"/>
                <a:cs typeface="Calibri" panose="020F0502020204030204" pitchFamily="34" charset="0"/>
              </a:rPr>
              <a:t>Number of Direct/Indirect Employees Left the jobs in each month</a:t>
            </a:r>
          </a:p>
        </p:txBody>
      </p:sp>
      <p:sp>
        <p:nvSpPr>
          <p:cNvPr id="9" name="Content Placeholder 8">
            <a:extLst>
              <a:ext uri="{FF2B5EF4-FFF2-40B4-BE49-F238E27FC236}">
                <a16:creationId xmlns:a16="http://schemas.microsoft.com/office/drawing/2014/main" id="{77556FBB-9DA2-485C-AB58-4B388C283E9E}"/>
              </a:ext>
            </a:extLst>
          </p:cNvPr>
          <p:cNvSpPr>
            <a:spLocks noGrp="1"/>
          </p:cNvSpPr>
          <p:nvPr>
            <p:ph idx="1"/>
          </p:nvPr>
        </p:nvSpPr>
        <p:spPr>
          <a:xfrm>
            <a:off x="139385" y="3035136"/>
            <a:ext cx="6508247" cy="4019803"/>
          </a:xfrm>
        </p:spPr>
        <p:txBody>
          <a:bodyPr>
            <a:noAutofit/>
          </a:bodyPr>
          <a:lstStyle/>
          <a:p>
            <a:r>
              <a:rPr lang="en-US" sz="2000" dirty="0">
                <a:latin typeface="Calibri" panose="020F0502020204030204" pitchFamily="34" charset="0"/>
                <a:cs typeface="Calibri" panose="020F0502020204030204" pitchFamily="34" charset="0"/>
              </a:rPr>
              <a:t>Insights:</a:t>
            </a:r>
          </a:p>
          <a:p>
            <a:pPr lvl="1"/>
            <a:r>
              <a:rPr lang="en-US" sz="2000" dirty="0">
                <a:latin typeface="Calibri" panose="020F0502020204030204" pitchFamily="34" charset="0"/>
                <a:cs typeface="Calibri" panose="020F0502020204030204" pitchFamily="34" charset="0"/>
              </a:rPr>
              <a:t>Direct Employees in general have the most attrition in every month.</a:t>
            </a:r>
          </a:p>
          <a:p>
            <a:pPr lvl="1"/>
            <a:r>
              <a:rPr lang="en-US" sz="2000" dirty="0">
                <a:latin typeface="Calibri" panose="020F0502020204030204" pitchFamily="34" charset="0"/>
                <a:cs typeface="Calibri" panose="020F0502020204030204" pitchFamily="34" charset="0"/>
              </a:rPr>
              <a:t>During May, June and July, so many Direct Employees have left the jobs. It is during these months that we have figured earlier that Over time and Double time were much higher</a:t>
            </a:r>
          </a:p>
          <a:p>
            <a:pPr lvl="1"/>
            <a:r>
              <a:rPr lang="en-US" sz="2000" dirty="0">
                <a:latin typeface="Calibri" panose="020F0502020204030204" pitchFamily="34" charset="0"/>
                <a:cs typeface="Calibri" panose="020F0502020204030204" pitchFamily="34" charset="0"/>
              </a:rPr>
              <a:t>Earlier we have seen that particularly Direct Employees have more overtime and double time working hours. We can further explore to see if there is a strong correlation/causation between Attrition and the Overtime and Double Working hours.</a:t>
            </a:r>
          </a:p>
          <a:p>
            <a:pPr lvl="1"/>
            <a:endParaRPr lang="en-US" sz="2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9E85210-D44F-460E-AF61-B76AA80580CA}"/>
              </a:ext>
            </a:extLst>
          </p:cNvPr>
          <p:cNvPicPr>
            <a:picLocks noChangeAspect="1"/>
          </p:cNvPicPr>
          <p:nvPr/>
        </p:nvPicPr>
        <p:blipFill>
          <a:blip r:embed="rId2"/>
          <a:stretch>
            <a:fillRect/>
          </a:stretch>
        </p:blipFill>
        <p:spPr>
          <a:xfrm>
            <a:off x="6766719" y="2490984"/>
            <a:ext cx="6508247" cy="476250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1012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r>
              <a:rPr lang="en-US" sz="4500"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p:txBody>
          <a:bodyPr>
            <a:normAutofit/>
          </a:bodyPr>
          <a:lstStyle/>
          <a:p>
            <a:r>
              <a:rPr lang="en-US" sz="2500" dirty="0">
                <a:latin typeface="Calibri" panose="020F0502020204030204" pitchFamily="34" charset="0"/>
                <a:cs typeface="Calibri" panose="020F0502020204030204" pitchFamily="34" charset="0"/>
              </a:rPr>
              <a:t>Data Understanding</a:t>
            </a:r>
          </a:p>
          <a:p>
            <a:r>
              <a:rPr lang="en-US" sz="2500" dirty="0">
                <a:latin typeface="Calibri" panose="020F0502020204030204" pitchFamily="34" charset="0"/>
                <a:cs typeface="Calibri" panose="020F0502020204030204" pitchFamily="34" charset="0"/>
              </a:rPr>
              <a:t>Data Preparation</a:t>
            </a:r>
          </a:p>
          <a:p>
            <a:r>
              <a:rPr lang="en-US" sz="2500" dirty="0">
                <a:latin typeface="Calibri" panose="020F0502020204030204" pitchFamily="34" charset="0"/>
                <a:cs typeface="Calibri" panose="020F0502020204030204" pitchFamily="34" charset="0"/>
              </a:rPr>
              <a:t>Overview of Hours and Cost perspective.</a:t>
            </a:r>
          </a:p>
          <a:p>
            <a:r>
              <a:rPr lang="en-US" sz="2500" dirty="0">
                <a:latin typeface="Calibri" panose="020F0502020204030204" pitchFamily="34" charset="0"/>
                <a:cs typeface="Calibri" panose="020F0502020204030204" pitchFamily="34" charset="0"/>
              </a:rPr>
              <a:t>Impact Of Double time and Overtime</a:t>
            </a:r>
          </a:p>
          <a:p>
            <a:r>
              <a:rPr lang="en-US" sz="2500" dirty="0">
                <a:latin typeface="Calibri" panose="020F0502020204030204" pitchFamily="34" charset="0"/>
                <a:cs typeface="Calibri" panose="020F0502020204030204" pitchFamily="34" charset="0"/>
              </a:rPr>
              <a:t>Turnover Analysis</a:t>
            </a:r>
          </a:p>
          <a:p>
            <a:r>
              <a:rPr lang="en-US" sz="2500" dirty="0">
                <a:latin typeface="Calibri" panose="020F0502020204030204" pitchFamily="34" charset="0"/>
                <a:cs typeface="Calibri" panose="020F0502020204030204" pitchFamily="34" charset="0"/>
              </a:rPr>
              <a:t>Solutions to reduce Labor Cost and to avoid Turnover Analysis</a:t>
            </a:r>
          </a:p>
          <a:p>
            <a:endParaRPr lang="en-US"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229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7C68-EE5B-420F-8AF5-F94050F1E4B6}"/>
              </a:ext>
            </a:extLst>
          </p:cNvPr>
          <p:cNvSpPr>
            <a:spLocks noGrp="1"/>
          </p:cNvSpPr>
          <p:nvPr>
            <p:ph type="title"/>
          </p:nvPr>
        </p:nvSpPr>
        <p:spPr>
          <a:xfrm>
            <a:off x="321310" y="362532"/>
            <a:ext cx="12777610" cy="1074010"/>
          </a:xfrm>
        </p:spPr>
        <p:txBody>
          <a:bodyPr>
            <a:normAutofit fontScale="90000"/>
          </a:bodyPr>
          <a:lstStyle/>
          <a:p>
            <a:r>
              <a:rPr lang="en-US" dirty="0"/>
              <a:t>Top 5 jobs with the most attrition in Direct/Indirect</a:t>
            </a:r>
          </a:p>
        </p:txBody>
      </p:sp>
      <p:sp>
        <p:nvSpPr>
          <p:cNvPr id="9" name="Content Placeholder 8">
            <a:extLst>
              <a:ext uri="{FF2B5EF4-FFF2-40B4-BE49-F238E27FC236}">
                <a16:creationId xmlns:a16="http://schemas.microsoft.com/office/drawing/2014/main" id="{77556FBB-9DA2-485C-AB58-4B388C283E9E}"/>
              </a:ext>
            </a:extLst>
          </p:cNvPr>
          <p:cNvSpPr>
            <a:spLocks noGrp="1"/>
          </p:cNvSpPr>
          <p:nvPr>
            <p:ph idx="1"/>
          </p:nvPr>
        </p:nvSpPr>
        <p:spPr>
          <a:xfrm>
            <a:off x="370248" y="2670498"/>
            <a:ext cx="6396471" cy="4019803"/>
          </a:xfrm>
        </p:spPr>
        <p:txBody>
          <a:bodyPr>
            <a:normAutofit lnSpcReduction="10000"/>
          </a:bodyPr>
          <a:lstStyle/>
          <a:p>
            <a:r>
              <a:rPr lang="en-US" sz="2000" b="1" dirty="0">
                <a:latin typeface="Calibri" panose="020F0502020204030204" pitchFamily="34" charset="0"/>
                <a:cs typeface="Calibri" panose="020F0502020204030204" pitchFamily="34" charset="0"/>
              </a:rPr>
              <a:t>Insights:</a:t>
            </a:r>
          </a:p>
          <a:p>
            <a:pPr lvl="1"/>
            <a:r>
              <a:rPr lang="en-US" sz="2000" dirty="0">
                <a:latin typeface="Calibri" panose="020F0502020204030204" pitchFamily="34" charset="0"/>
                <a:cs typeface="Calibri" panose="020F0502020204030204" pitchFamily="34" charset="0"/>
              </a:rPr>
              <a:t>Further looking into Cumulative distribution, we see that the Top5  Jobs account for 40% of the attrition, which is very high. </a:t>
            </a:r>
          </a:p>
          <a:p>
            <a:pPr lvl="1"/>
            <a:r>
              <a:rPr lang="en-US" sz="2000" dirty="0">
                <a:latin typeface="Calibri" panose="020F0502020204030204" pitchFamily="34" charset="0"/>
                <a:cs typeface="Calibri" panose="020F0502020204030204" pitchFamily="34" charset="0"/>
              </a:rPr>
              <a:t>Earlier, we found that these Jobs require a lot of Double time and Overtime. This suggest that there isn’t probably just the correlation but also the causation. It reinforces the fact that Over time and Double could lead to Attrition.</a:t>
            </a:r>
          </a:p>
          <a:p>
            <a:pPr lvl="1"/>
            <a:r>
              <a:rPr lang="en-US" sz="2000" dirty="0">
                <a:latin typeface="Calibri" panose="020F0502020204030204" pitchFamily="34" charset="0"/>
                <a:cs typeface="Calibri" panose="020F0502020204030204" pitchFamily="34" charset="0"/>
              </a:rPr>
              <a:t>Employers could intervene and consult these employees to get a thorough understanding of what causing them to leave the jobs.</a:t>
            </a:r>
          </a:p>
          <a:p>
            <a:pPr lvl="1"/>
            <a:endParaRPr lang="en-US" sz="20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4A233BD-CC34-4F45-AF31-E41D53BA102C}"/>
              </a:ext>
            </a:extLst>
          </p:cNvPr>
          <p:cNvPicPr>
            <a:picLocks noChangeAspect="1"/>
          </p:cNvPicPr>
          <p:nvPr/>
        </p:nvPicPr>
        <p:blipFill>
          <a:blip r:embed="rId2"/>
          <a:stretch>
            <a:fillRect/>
          </a:stretch>
        </p:blipFill>
        <p:spPr>
          <a:xfrm>
            <a:off x="6902391" y="4720787"/>
            <a:ext cx="6472420" cy="2510265"/>
          </a:xfrm>
          <a:prstGeom prst="roundRect">
            <a:avLst>
              <a:gd name="adj" fmla="val 3876"/>
            </a:avLst>
          </a:prstGeom>
          <a:ln>
            <a:solidFill>
              <a:schemeClr val="accent1"/>
            </a:solidFill>
          </a:ln>
          <a:effectLst/>
        </p:spPr>
      </p:pic>
      <p:pic>
        <p:nvPicPr>
          <p:cNvPr id="7" name="Picture 6">
            <a:extLst>
              <a:ext uri="{FF2B5EF4-FFF2-40B4-BE49-F238E27FC236}">
                <a16:creationId xmlns:a16="http://schemas.microsoft.com/office/drawing/2014/main" id="{89955BBB-4169-4078-A21A-B2246363CAF7}"/>
              </a:ext>
            </a:extLst>
          </p:cNvPr>
          <p:cNvPicPr>
            <a:picLocks noChangeAspect="1"/>
          </p:cNvPicPr>
          <p:nvPr/>
        </p:nvPicPr>
        <p:blipFill>
          <a:blip r:embed="rId3"/>
          <a:stretch>
            <a:fillRect/>
          </a:stretch>
        </p:blipFill>
        <p:spPr>
          <a:xfrm>
            <a:off x="6902390" y="2291120"/>
            <a:ext cx="6472420" cy="229770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85836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C6CF-5951-40DA-81A5-3DFB949BBFB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Solutions and recommendations</a:t>
            </a:r>
          </a:p>
        </p:txBody>
      </p:sp>
      <p:sp>
        <p:nvSpPr>
          <p:cNvPr id="3" name="Content Placeholder 2">
            <a:extLst>
              <a:ext uri="{FF2B5EF4-FFF2-40B4-BE49-F238E27FC236}">
                <a16:creationId xmlns:a16="http://schemas.microsoft.com/office/drawing/2014/main" id="{9A5F5E6F-BC28-4328-84A8-A7D5DDEB84DF}"/>
              </a:ext>
            </a:extLst>
          </p:cNvPr>
          <p:cNvSpPr>
            <a:spLocks noGrp="1"/>
          </p:cNvSpPr>
          <p:nvPr>
            <p:ph idx="1"/>
          </p:nvPr>
        </p:nvSpPr>
        <p:spPr/>
        <p:txBody>
          <a:bodyPr>
            <a:normAutofit/>
          </a:bodyPr>
          <a:lstStyle/>
          <a:p>
            <a:r>
              <a:rPr lang="en-US" sz="2500" dirty="0">
                <a:latin typeface="Calibri" panose="020F0502020204030204" pitchFamily="34" charset="0"/>
                <a:cs typeface="Calibri" panose="020F0502020204030204" pitchFamily="34" charset="0"/>
              </a:rPr>
              <a:t>Solutions on how to reduce labor cost </a:t>
            </a:r>
          </a:p>
          <a:p>
            <a:r>
              <a:rPr lang="en-US" sz="2500" dirty="0">
                <a:latin typeface="Calibri" panose="020F0502020204030204" pitchFamily="34" charset="0"/>
                <a:cs typeface="Calibri" panose="020F0502020204030204" pitchFamily="34" charset="0"/>
              </a:rPr>
              <a:t>Solution to avoid Turnover(Quantitative Approach)</a:t>
            </a:r>
          </a:p>
          <a:p>
            <a:r>
              <a:rPr lang="en-US" sz="2500" dirty="0">
                <a:latin typeface="Calibri" panose="020F0502020204030204" pitchFamily="34" charset="0"/>
                <a:cs typeface="Calibri" panose="020F0502020204030204" pitchFamily="34" charset="0"/>
              </a:rPr>
              <a:t>Solution to avoid Turnover Qualitative Approach.</a:t>
            </a:r>
            <a:br>
              <a:rPr lang="en-US" sz="2500" dirty="0">
                <a:latin typeface="Calibri" panose="020F0502020204030204" pitchFamily="34" charset="0"/>
                <a:cs typeface="Calibri" panose="020F0502020204030204" pitchFamily="34" charset="0"/>
              </a:rPr>
            </a:br>
            <a:endParaRPr lang="en-US"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189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D0DE-C7A5-4CA0-8A96-B422DCAF758A}"/>
              </a:ext>
            </a:extLst>
          </p:cNvPr>
          <p:cNvSpPr>
            <a:spLocks noGrp="1"/>
          </p:cNvSpPr>
          <p:nvPr>
            <p:ph type="title"/>
          </p:nvPr>
        </p:nvSpPr>
        <p:spPr>
          <a:xfrm>
            <a:off x="899121" y="494908"/>
            <a:ext cx="11735193" cy="1074010"/>
          </a:xfrm>
        </p:spPr>
        <p:txBody>
          <a:bodyPr>
            <a:normAutofit/>
          </a:bodyPr>
          <a:lstStyle/>
          <a:p>
            <a:pPr>
              <a:lnSpc>
                <a:spcPct val="90000"/>
              </a:lnSpc>
            </a:pPr>
            <a:r>
              <a:rPr lang="en-US" sz="3400" dirty="0">
                <a:latin typeface="Calibri" panose="020F0502020204030204" pitchFamily="34" charset="0"/>
                <a:cs typeface="Calibri" panose="020F0502020204030204" pitchFamily="34" charset="0"/>
              </a:rPr>
              <a:t>Solutions on how to reduce labor cost  </a:t>
            </a:r>
          </a:p>
        </p:txBody>
      </p:sp>
      <p:sp>
        <p:nvSpPr>
          <p:cNvPr id="3" name="Content Placeholder 2">
            <a:extLst>
              <a:ext uri="{FF2B5EF4-FFF2-40B4-BE49-F238E27FC236}">
                <a16:creationId xmlns:a16="http://schemas.microsoft.com/office/drawing/2014/main" id="{0704D4DD-1085-4916-A096-10A30EE9960E}"/>
              </a:ext>
            </a:extLst>
          </p:cNvPr>
          <p:cNvSpPr>
            <a:spLocks noGrp="1"/>
          </p:cNvSpPr>
          <p:nvPr>
            <p:ph idx="1"/>
          </p:nvPr>
        </p:nvSpPr>
        <p:spPr>
          <a:xfrm>
            <a:off x="493665" y="2687327"/>
            <a:ext cx="6793485" cy="4019803"/>
          </a:xfrm>
        </p:spPr>
        <p:txBody>
          <a:bodyPr>
            <a:normAutofit/>
          </a:bodyPr>
          <a:lstStyle/>
          <a:p>
            <a:r>
              <a:rPr lang="en-US" sz="2000" dirty="0">
                <a:latin typeface="Calibri" panose="020F0502020204030204" pitchFamily="34" charset="0"/>
                <a:cs typeface="Calibri" panose="020F0502020204030204" pitchFamily="34" charset="0"/>
              </a:rPr>
              <a:t>Overtime and Double time are generally employed by employees who are on 4/10 and 5/8 work schedule.</a:t>
            </a:r>
          </a:p>
          <a:p>
            <a:r>
              <a:rPr lang="en-US" sz="2000" dirty="0">
                <a:latin typeface="Calibri" panose="020F0502020204030204" pitchFamily="34" charset="0"/>
                <a:cs typeface="Calibri" panose="020F0502020204030204" pitchFamily="34" charset="0"/>
              </a:rPr>
              <a:t>Overtime and Double is very expensive, leading to a lot of Labor cost, and  we need to avoid them</a:t>
            </a:r>
          </a:p>
          <a:p>
            <a:r>
              <a:rPr lang="en-US" sz="2000" dirty="0">
                <a:latin typeface="Calibri" panose="020F0502020204030204" pitchFamily="34" charset="0"/>
                <a:cs typeface="Calibri" panose="020F0502020204030204" pitchFamily="34" charset="0"/>
              </a:rPr>
              <a:t>Here, in the bottom graph we see that a lot of Overtime and Double time happens during the last 3 days of the week, While employees with 3/11 schedule mostly work during the first 4 days of the week as seen from the first graph.</a:t>
            </a:r>
          </a:p>
          <a:p>
            <a:r>
              <a:rPr lang="en-US" sz="2000" dirty="0">
                <a:latin typeface="Calibri" panose="020F0502020204030204" pitchFamily="34" charset="0"/>
                <a:cs typeface="Calibri" panose="020F0502020204030204" pitchFamily="34" charset="0"/>
              </a:rPr>
              <a:t>Either we could move the current 3/11 employees  to the weekends with a little more incentive or we could hire more new employs who are willing to work during the weekends. </a:t>
            </a:r>
          </a:p>
        </p:txBody>
      </p:sp>
      <p:pic>
        <p:nvPicPr>
          <p:cNvPr id="5" name="Picture 4">
            <a:extLst>
              <a:ext uri="{FF2B5EF4-FFF2-40B4-BE49-F238E27FC236}">
                <a16:creationId xmlns:a16="http://schemas.microsoft.com/office/drawing/2014/main" id="{9EEA33E2-27AD-4A99-9757-9ED6E7818703}"/>
              </a:ext>
            </a:extLst>
          </p:cNvPr>
          <p:cNvPicPr>
            <a:picLocks noChangeAspect="1"/>
          </p:cNvPicPr>
          <p:nvPr/>
        </p:nvPicPr>
        <p:blipFill>
          <a:blip r:embed="rId2"/>
          <a:stretch>
            <a:fillRect/>
          </a:stretch>
        </p:blipFill>
        <p:spPr>
          <a:xfrm>
            <a:off x="7612520" y="2167571"/>
            <a:ext cx="5806160" cy="53126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90823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D6D6-6F7C-4C1F-A46C-C7A79C231BC0}"/>
              </a:ext>
            </a:extLst>
          </p:cNvPr>
          <p:cNvSpPr>
            <a:spLocks noGrp="1"/>
          </p:cNvSpPr>
          <p:nvPr>
            <p:ph type="title"/>
          </p:nvPr>
        </p:nvSpPr>
        <p:spPr/>
        <p:txBody>
          <a:bodyPr/>
          <a:lstStyle/>
          <a:p>
            <a:r>
              <a:rPr lang="en-US" sz="3400" dirty="0"/>
              <a:t>Solution to avoid Turnover(Quantitative Approach)</a:t>
            </a:r>
          </a:p>
        </p:txBody>
      </p:sp>
      <p:sp>
        <p:nvSpPr>
          <p:cNvPr id="3" name="Content Placeholder 2">
            <a:extLst>
              <a:ext uri="{FF2B5EF4-FFF2-40B4-BE49-F238E27FC236}">
                <a16:creationId xmlns:a16="http://schemas.microsoft.com/office/drawing/2014/main" id="{393859D0-5868-4DEB-8834-6D565578A463}"/>
              </a:ext>
            </a:extLst>
          </p:cNvPr>
          <p:cNvSpPr>
            <a:spLocks noGrp="1"/>
          </p:cNvSpPr>
          <p:nvPr>
            <p:ph idx="1"/>
          </p:nvPr>
        </p:nvSpPr>
        <p:spPr>
          <a:xfrm>
            <a:off x="802354" y="2633607"/>
            <a:ext cx="11715852" cy="4024574"/>
          </a:xfrm>
        </p:spPr>
        <p:txBody>
          <a:bodyPr>
            <a:normAutofit/>
          </a:bodyPr>
          <a:lstStyle/>
          <a:p>
            <a:pPr marL="0" indent="0">
              <a:buNone/>
            </a:pPr>
            <a:endParaRPr lang="en-US" sz="2100" dirty="0">
              <a:latin typeface="Calibri" panose="020F0502020204030204" pitchFamily="34" charset="0"/>
              <a:cs typeface="Calibri" panose="020F0502020204030204" pitchFamily="34" charset="0"/>
            </a:endParaRPr>
          </a:p>
          <a:p>
            <a:r>
              <a:rPr lang="en-US" sz="2100" dirty="0">
                <a:latin typeface="Calibri" panose="020F0502020204030204" pitchFamily="34" charset="0"/>
                <a:cs typeface="Calibri" panose="020F0502020204030204" pitchFamily="34" charset="0"/>
              </a:rPr>
              <a:t>Finding out the Top  jobs in Direct and Indirect with the highest attrition, which we did earlier. We could connect to those employees to understand what’s causing them to leave, thereby taking the necessary measures.</a:t>
            </a:r>
          </a:p>
          <a:p>
            <a:r>
              <a:rPr lang="en-US" sz="2100" dirty="0">
                <a:latin typeface="Calibri" panose="020F0502020204030204" pitchFamily="34" charset="0"/>
                <a:cs typeface="Calibri" panose="020F0502020204030204" pitchFamily="34" charset="0"/>
              </a:rPr>
              <a:t>We also understood that May, June and July months have the highest attrition.  Providing incentives during those months and changing the operations efficiency  during those months could help retain as many employees as possible.</a:t>
            </a:r>
          </a:p>
          <a:p>
            <a:r>
              <a:rPr lang="en-US" sz="2100" dirty="0">
                <a:latin typeface="Calibri" panose="020F0502020204030204" pitchFamily="34" charset="0"/>
                <a:cs typeface="Calibri" panose="020F0502020204030204" pitchFamily="34" charset="0"/>
              </a:rPr>
              <a:t>Build a Churn Predictive Model to predict who would churn.</a:t>
            </a:r>
          </a:p>
          <a:p>
            <a:r>
              <a:rPr lang="en-US" sz="2100" dirty="0">
                <a:latin typeface="Calibri" panose="020F0502020204030204" pitchFamily="34" charset="0"/>
                <a:cs typeface="Calibri" panose="020F0502020204030204" pitchFamily="34" charset="0"/>
              </a:rPr>
              <a:t>Build a forecasting model using all previous years’ data to forecast how many hours of work the company would be needing in each month to avoid Overtime and Double time.</a:t>
            </a:r>
          </a:p>
          <a:p>
            <a:pPr lvl="1"/>
            <a:endParaRPr lang="en-US" sz="2100" dirty="0">
              <a:latin typeface="Calibri" panose="020F0502020204030204" pitchFamily="34" charset="0"/>
              <a:cs typeface="Calibri" panose="020F0502020204030204" pitchFamily="34" charset="0"/>
            </a:endParaRPr>
          </a:p>
          <a:p>
            <a:endParaRPr lang="en-US"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874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D6D6-6F7C-4C1F-A46C-C7A79C231BC0}"/>
              </a:ext>
            </a:extLst>
          </p:cNvPr>
          <p:cNvSpPr>
            <a:spLocks noGrp="1"/>
          </p:cNvSpPr>
          <p:nvPr>
            <p:ph type="title"/>
          </p:nvPr>
        </p:nvSpPr>
        <p:spPr>
          <a:xfrm>
            <a:off x="834668" y="838414"/>
            <a:ext cx="11735194" cy="1074010"/>
          </a:xfrm>
        </p:spPr>
        <p:txBody>
          <a:bodyPr/>
          <a:lstStyle/>
          <a:p>
            <a:r>
              <a:rPr lang="en-US" sz="3400" dirty="0"/>
              <a:t>Solution to avoid Turnover Qualitative Approach.</a:t>
            </a:r>
            <a:br>
              <a:rPr lang="en-US" sz="3400" dirty="0"/>
            </a:br>
            <a:endParaRPr lang="en-US" sz="3400" dirty="0"/>
          </a:p>
        </p:txBody>
      </p:sp>
      <p:sp>
        <p:nvSpPr>
          <p:cNvPr id="3" name="Content Placeholder 2">
            <a:extLst>
              <a:ext uri="{FF2B5EF4-FFF2-40B4-BE49-F238E27FC236}">
                <a16:creationId xmlns:a16="http://schemas.microsoft.com/office/drawing/2014/main" id="{393859D0-5868-4DEB-8834-6D565578A463}"/>
              </a:ext>
            </a:extLst>
          </p:cNvPr>
          <p:cNvSpPr>
            <a:spLocks noGrp="1"/>
          </p:cNvSpPr>
          <p:nvPr>
            <p:ph idx="1"/>
          </p:nvPr>
        </p:nvSpPr>
        <p:spPr>
          <a:xfrm>
            <a:off x="387079" y="2536904"/>
            <a:ext cx="5570546" cy="4024574"/>
          </a:xfrm>
        </p:spPr>
        <p:txBody>
          <a:bodyPr>
            <a:normAutofit/>
          </a:bodyPr>
          <a:lstStyle/>
          <a:p>
            <a:pPr lvl="1"/>
            <a:r>
              <a:rPr lang="en-US" sz="2000" b="1" u="sng" dirty="0"/>
              <a:t>Plausible Reasons</a:t>
            </a:r>
          </a:p>
          <a:p>
            <a:pPr lvl="2"/>
            <a:r>
              <a:rPr lang="en-US" sz="2000" dirty="0"/>
              <a:t>No Job Satisfaction</a:t>
            </a:r>
          </a:p>
          <a:p>
            <a:pPr lvl="2"/>
            <a:r>
              <a:rPr lang="en-US" sz="2000" dirty="0"/>
              <a:t>Overwork leading to stress</a:t>
            </a:r>
          </a:p>
          <a:p>
            <a:pPr lvl="2"/>
            <a:r>
              <a:rPr lang="en-US" sz="2000" dirty="0"/>
              <a:t>No Opportunity for growth</a:t>
            </a:r>
          </a:p>
          <a:p>
            <a:pPr lvl="2"/>
            <a:r>
              <a:rPr lang="en-US" sz="2000" dirty="0"/>
              <a:t>No positive work culture </a:t>
            </a:r>
          </a:p>
          <a:p>
            <a:pPr lvl="2"/>
            <a:r>
              <a:rPr lang="en-US" sz="2000" dirty="0"/>
              <a:t>Minimal Recognition</a:t>
            </a:r>
          </a:p>
          <a:p>
            <a:endParaRPr lang="en-US" sz="2000" dirty="0"/>
          </a:p>
        </p:txBody>
      </p:sp>
      <p:sp>
        <p:nvSpPr>
          <p:cNvPr id="4" name="Content Placeholder 2">
            <a:extLst>
              <a:ext uri="{FF2B5EF4-FFF2-40B4-BE49-F238E27FC236}">
                <a16:creationId xmlns:a16="http://schemas.microsoft.com/office/drawing/2014/main" id="{6C82216B-9EBE-46A6-9CCC-3298E24D35FB}"/>
              </a:ext>
            </a:extLst>
          </p:cNvPr>
          <p:cNvSpPr txBox="1">
            <a:spLocks/>
          </p:cNvSpPr>
          <p:nvPr/>
        </p:nvSpPr>
        <p:spPr>
          <a:xfrm>
            <a:off x="6999316" y="2042454"/>
            <a:ext cx="5570546" cy="40245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79487" indent="-379487" algn="l" defTabSz="505983" rtl="0" eaLnBrk="1" latinLnBrk="0" hangingPunct="1">
              <a:spcBef>
                <a:spcPct val="20000"/>
              </a:spcBef>
              <a:spcAft>
                <a:spcPts val="664"/>
              </a:spcAft>
              <a:buClr>
                <a:schemeClr val="accent1"/>
              </a:buClr>
              <a:buFont typeface="Wingdings 2" charset="2"/>
              <a:buChar char=""/>
              <a:defRPr sz="1992" kern="1200">
                <a:solidFill>
                  <a:schemeClr val="tx1"/>
                </a:solidFill>
                <a:latin typeface="+mn-lt"/>
                <a:ea typeface="+mn-ea"/>
                <a:cs typeface="+mn-cs"/>
              </a:defRPr>
            </a:lvl1pPr>
            <a:lvl2pPr marL="822223" indent="-316240" algn="l" defTabSz="505983" rtl="0" eaLnBrk="1" latinLnBrk="0" hangingPunct="1">
              <a:spcBef>
                <a:spcPct val="20000"/>
              </a:spcBef>
              <a:spcAft>
                <a:spcPts val="664"/>
              </a:spcAft>
              <a:buClr>
                <a:schemeClr val="accent1"/>
              </a:buClr>
              <a:buFont typeface="Wingdings 2" charset="2"/>
              <a:buChar char=""/>
              <a:defRPr sz="1771" kern="1200">
                <a:solidFill>
                  <a:schemeClr val="tx1"/>
                </a:solidFill>
                <a:latin typeface="+mn-lt"/>
                <a:ea typeface="+mn-ea"/>
                <a:cs typeface="+mn-cs"/>
              </a:defRPr>
            </a:lvl2pPr>
            <a:lvl3pPr marL="1264958" indent="-252992" algn="l" defTabSz="505983" rtl="0" eaLnBrk="1" latinLnBrk="0" hangingPunct="1">
              <a:spcBef>
                <a:spcPct val="20000"/>
              </a:spcBef>
              <a:spcAft>
                <a:spcPts val="664"/>
              </a:spcAft>
              <a:buClr>
                <a:schemeClr val="accent1"/>
              </a:buClr>
              <a:buFont typeface="Wingdings 2" charset="2"/>
              <a:buChar char=""/>
              <a:defRPr sz="1549" kern="1200">
                <a:solidFill>
                  <a:schemeClr val="tx1"/>
                </a:solidFill>
                <a:latin typeface="+mn-lt"/>
                <a:ea typeface="+mn-ea"/>
                <a:cs typeface="+mn-cs"/>
              </a:defRPr>
            </a:lvl3pPr>
            <a:lvl4pPr marL="1770941"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4pPr>
            <a:lvl5pPr marL="2276925"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5pPr>
            <a:lvl6pPr marL="265608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6pPr>
            <a:lvl7pPr marL="309876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7pPr>
            <a:lvl8pPr marL="354144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8pPr>
            <a:lvl9pPr marL="3984120" indent="-252992" algn="l" defTabSz="505983" rtl="0" eaLnBrk="1" latinLnBrk="0" hangingPunct="1">
              <a:spcBef>
                <a:spcPct val="20000"/>
              </a:spcBef>
              <a:spcAft>
                <a:spcPts val="664"/>
              </a:spcAft>
              <a:buClr>
                <a:schemeClr val="accent1"/>
              </a:buClr>
              <a:buFont typeface="Wingdings 2" charset="2"/>
              <a:buChar char=""/>
              <a:defRPr sz="1328" kern="1200">
                <a:solidFill>
                  <a:schemeClr val="tx1"/>
                </a:solidFill>
                <a:latin typeface="+mn-lt"/>
                <a:ea typeface="+mn-ea"/>
                <a:cs typeface="+mn-cs"/>
              </a:defRPr>
            </a:lvl9pPr>
          </a:lstStyle>
          <a:p>
            <a:pPr lvl="1"/>
            <a:r>
              <a:rPr lang="en-US" sz="2000" b="1" u="sng" dirty="0"/>
              <a:t>Solutions to avoid</a:t>
            </a:r>
          </a:p>
          <a:p>
            <a:pPr lvl="2"/>
            <a:r>
              <a:rPr lang="en-US" sz="2000" dirty="0"/>
              <a:t>Incentives and rewards</a:t>
            </a:r>
          </a:p>
          <a:p>
            <a:pPr lvl="2"/>
            <a:r>
              <a:rPr lang="en-US" sz="2000" dirty="0"/>
              <a:t>Provide feedback(positive). </a:t>
            </a:r>
          </a:p>
          <a:p>
            <a:pPr lvl="2"/>
            <a:r>
              <a:rPr lang="en-US" sz="2000" dirty="0"/>
              <a:t>Reduce the work load.</a:t>
            </a:r>
          </a:p>
          <a:p>
            <a:endParaRPr lang="en-US" sz="2000" dirty="0"/>
          </a:p>
        </p:txBody>
      </p:sp>
    </p:spTree>
    <p:extLst>
      <p:ext uri="{BB962C8B-B14F-4D97-AF65-F5344CB8AC3E}">
        <p14:creationId xmlns:p14="http://schemas.microsoft.com/office/powerpoint/2010/main" val="28872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20CAEB26-A52D-4214-B7A5-7BD58D82A8BE}"/>
              </a:ext>
            </a:extLst>
          </p:cNvPr>
          <p:cNvPicPr>
            <a:picLocks noGrp="1" noChangeAspect="1"/>
          </p:cNvPicPr>
          <p:nvPr>
            <p:ph idx="1"/>
          </p:nvPr>
        </p:nvPicPr>
        <p:blipFill>
          <a:blip r:embed="rId2"/>
          <a:stretch>
            <a:fillRect/>
          </a:stretch>
        </p:blipFill>
        <p:spPr>
          <a:xfrm>
            <a:off x="3356889" y="2110987"/>
            <a:ext cx="8154206" cy="5478851"/>
          </a:xfrm>
        </p:spPr>
      </p:pic>
    </p:spTree>
    <p:extLst>
      <p:ext uri="{BB962C8B-B14F-4D97-AF65-F5344CB8AC3E}">
        <p14:creationId xmlns:p14="http://schemas.microsoft.com/office/powerpoint/2010/main" val="409445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4361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r>
              <a:rPr lang="en-US" sz="4500">
                <a:latin typeface="Calibri" panose="020F0502020204030204" pitchFamily="34" charset="0"/>
                <a:cs typeface="Calibri" panose="020F0502020204030204" pitchFamily="34" charset="0"/>
              </a:rPr>
              <a:t>Data Understanding</a:t>
            </a:r>
            <a:endParaRPr lang="en-US" sz="45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a:xfrm>
            <a:off x="175454" y="2586125"/>
            <a:ext cx="6051442" cy="4508804"/>
          </a:xfrm>
        </p:spPr>
        <p:txBody>
          <a:bodyPr>
            <a:normAutofit/>
          </a:bodyPr>
          <a:lstStyle/>
          <a:p>
            <a:pPr marL="0" indent="0">
              <a:buNone/>
            </a:pPr>
            <a:r>
              <a:rPr lang="en-US" sz="2400" b="1" i="1" dirty="0">
                <a:latin typeface="Calibri" panose="020F0502020204030204" pitchFamily="34" charset="0"/>
                <a:cs typeface="Calibri" panose="020F0502020204030204" pitchFamily="34" charset="0"/>
              </a:rPr>
              <a:t>Missing Values for each column</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Values are not missing at random in this data. There is a relationship between the propensity of the missingness and the missing values. For example: </a:t>
            </a:r>
            <a:r>
              <a:rPr lang="en-US" sz="2400" dirty="0">
                <a:effectLst/>
                <a:latin typeface="Calibri" panose="020F0502020204030204" pitchFamily="34" charset="0"/>
                <a:cs typeface="Calibri" panose="020F0502020204030204" pitchFamily="34" charset="0"/>
              </a:rPr>
              <a:t>Employee Pay Summary Rate Sum</a:t>
            </a:r>
            <a:r>
              <a:rPr lang="en-US" sz="2400" dirty="0">
                <a:latin typeface="Calibri" panose="020F0502020204030204" pitchFamily="34" charset="0"/>
                <a:cs typeface="Calibri" panose="020F0502020204030204" pitchFamily="34" charset="0"/>
              </a:rPr>
              <a:t> are completely NAs for certain Job Names, and it’s not random. Hence we cannot do Median/Mean imputation but rather depend on other information to fill in those NAs</a:t>
            </a:r>
          </a:p>
          <a:p>
            <a:pPr marL="0" indent="0">
              <a:buNone/>
            </a:pPr>
            <a:endParaRPr lang="en-US" sz="2000"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A299F16F-3C16-46BA-8B21-4370632E4A55}"/>
              </a:ext>
            </a:extLst>
          </p:cNvPr>
          <p:cNvGraphicFramePr>
            <a:graphicFrameLocks noGrp="1"/>
          </p:cNvGraphicFramePr>
          <p:nvPr>
            <p:extLst>
              <p:ext uri="{D42A27DB-BD31-4B8C-83A1-F6EECF244321}">
                <p14:modId xmlns:p14="http://schemas.microsoft.com/office/powerpoint/2010/main" val="3645846015"/>
              </p:ext>
            </p:extLst>
          </p:nvPr>
        </p:nvGraphicFramePr>
        <p:xfrm>
          <a:off x="6350313" y="2889055"/>
          <a:ext cx="6637424" cy="3831500"/>
        </p:xfrm>
        <a:graphic>
          <a:graphicData uri="http://schemas.openxmlformats.org/drawingml/2006/table">
            <a:tbl>
              <a:tblPr firstRow="1" firstCol="1" bandRow="1">
                <a:tableStyleId>{69CF1AB2-1976-4502-BF36-3FF5EA218861}</a:tableStyleId>
              </a:tblPr>
              <a:tblGrid>
                <a:gridCol w="4318453">
                  <a:extLst>
                    <a:ext uri="{9D8B030D-6E8A-4147-A177-3AD203B41FA5}">
                      <a16:colId xmlns:a16="http://schemas.microsoft.com/office/drawing/2014/main" val="2682951858"/>
                    </a:ext>
                  </a:extLst>
                </a:gridCol>
                <a:gridCol w="2318971">
                  <a:extLst>
                    <a:ext uri="{9D8B030D-6E8A-4147-A177-3AD203B41FA5}">
                      <a16:colId xmlns:a16="http://schemas.microsoft.com/office/drawing/2014/main" val="159685701"/>
                    </a:ext>
                  </a:extLst>
                </a:gridCol>
              </a:tblGrid>
              <a:tr h="382922">
                <a:tc>
                  <a:txBody>
                    <a:bodyPr/>
                    <a:lstStyle/>
                    <a:p>
                      <a:pPr marL="0" marR="0">
                        <a:lnSpc>
                          <a:spcPct val="107000"/>
                        </a:lnSpc>
                        <a:spcBef>
                          <a:spcPts val="0"/>
                        </a:spcBef>
                        <a:spcAft>
                          <a:spcPts val="0"/>
                        </a:spcAft>
                      </a:pPr>
                      <a:r>
                        <a:rPr lang="en-US" sz="2000" u="sng">
                          <a:effectLst/>
                          <a:latin typeface="Calibri" panose="020F0502020204030204" pitchFamily="34" charset="0"/>
                          <a:cs typeface="Calibri" panose="020F0502020204030204" pitchFamily="34" charset="0"/>
                        </a:rPr>
                        <a:t>Column Names</a:t>
                      </a:r>
                      <a:endParaRPr lang="en-US" sz="2000" u="sng"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b="1" u="sng">
                          <a:effectLst/>
                          <a:latin typeface="Calibri" panose="020F0502020204030204" pitchFamily="34" charset="0"/>
                          <a:cs typeface="Calibri" panose="020F0502020204030204" pitchFamily="34" charset="0"/>
                        </a:rPr>
                        <a:t>Number of NAs</a:t>
                      </a:r>
                      <a:endParaRPr lang="en-US" sz="2000" b="1" u="sng"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854660519"/>
                  </a:ext>
                </a:extLst>
              </a:tr>
              <a:tr h="382922">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Source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0</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89536082"/>
                  </a:ext>
                </a:extLst>
              </a:tr>
              <a:tr h="383207">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Location</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0</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529665675"/>
                  </a:ext>
                </a:extLst>
              </a:tr>
              <a:tr h="383207">
                <a:tc>
                  <a:txBody>
                    <a:bodyPr/>
                    <a:lstStyle/>
                    <a:p>
                      <a:pPr marL="0" marR="0">
                        <a:lnSpc>
                          <a:spcPct val="107000"/>
                        </a:lnSpc>
                        <a:spcBef>
                          <a:spcPts val="0"/>
                        </a:spcBef>
                        <a:spcAft>
                          <a:spcPts val="0"/>
                        </a:spcAft>
                      </a:pPr>
                      <a:r>
                        <a:rPr lang="en-US" sz="2000" b="0" dirty="0" err="1">
                          <a:effectLst/>
                          <a:latin typeface="Calibri" panose="020F0502020204030204" pitchFamily="34" charset="0"/>
                          <a:cs typeface="Calibri" panose="020F0502020204030204" pitchFamily="34" charset="0"/>
                        </a:rPr>
                        <a:t>Employee_ID</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997</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474829437"/>
                  </a:ext>
                </a:extLst>
              </a:tr>
              <a:tr h="383207">
                <a:tc>
                  <a:txBody>
                    <a:bodyPr/>
                    <a:lstStyle/>
                    <a:p>
                      <a:pPr marL="0" marR="0">
                        <a:lnSpc>
                          <a:spcPct val="107000"/>
                        </a:lnSpc>
                        <a:spcBef>
                          <a:spcPts val="0"/>
                        </a:spcBef>
                        <a:spcAft>
                          <a:spcPts val="0"/>
                        </a:spcAft>
                      </a:pPr>
                      <a:r>
                        <a:rPr lang="en-US" sz="2000" b="0" dirty="0">
                          <a:effectLst/>
                          <a:latin typeface="Calibri" panose="020F0502020204030204" pitchFamily="34" charset="0"/>
                          <a:cs typeface="Calibri" panose="020F0502020204030204" pitchFamily="34" charset="0"/>
                        </a:rPr>
                        <a:t>Job Name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215</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48493991"/>
                  </a:ext>
                </a:extLst>
              </a:tr>
              <a:tr h="383207">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Employee Pay Summary Business Date`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0</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02618752"/>
                  </a:ext>
                </a:extLst>
              </a:tr>
              <a:tr h="383207">
                <a:tc>
                  <a:txBody>
                    <a:bodyPr/>
                    <a:lstStyle/>
                    <a:p>
                      <a:pPr marL="0" marR="0">
                        <a:lnSpc>
                          <a:spcPct val="107000"/>
                        </a:lnSpc>
                        <a:spcBef>
                          <a:spcPts val="0"/>
                        </a:spcBef>
                        <a:spcAft>
                          <a:spcPts val="0"/>
                        </a:spcAft>
                      </a:pPr>
                      <a:r>
                        <a:rPr lang="en-US" sz="2000" b="0" dirty="0">
                          <a:effectLst/>
                          <a:latin typeface="Calibri" panose="020F0502020204030204" pitchFamily="34" charset="0"/>
                          <a:cs typeface="Calibri" panose="020F0502020204030204" pitchFamily="34" charset="0"/>
                        </a:rPr>
                        <a:t>Pay Category Name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0</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265442858"/>
                  </a:ext>
                </a:extLst>
              </a:tr>
              <a:tr h="383207">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Employee Pay Summary Net Hours Sum</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0</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603208933"/>
                  </a:ext>
                </a:extLst>
              </a:tr>
              <a:tr h="383207">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Employee Pay Summary Rate Sum</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Calibri" panose="020F0502020204030204" pitchFamily="34" charset="0"/>
                          <a:cs typeface="Calibri" panose="020F0502020204030204" pitchFamily="34" charset="0"/>
                        </a:rPr>
                        <a:t>102625</a:t>
                      </a:r>
                      <a:endParaRPr lang="en-US" sz="20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90908392"/>
                  </a:ext>
                </a:extLst>
              </a:tr>
              <a:tr h="383207">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Pay Amount Sum</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latin typeface="Calibri" panose="020F0502020204030204" pitchFamily="34" charset="0"/>
                          <a:cs typeface="Calibri" panose="020F0502020204030204" pitchFamily="34" charset="0"/>
                        </a:rPr>
                        <a:t>9516</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31314369"/>
                  </a:ext>
                </a:extLst>
              </a:tr>
            </a:tbl>
          </a:graphicData>
        </a:graphic>
      </p:graphicFrame>
    </p:spTree>
    <p:extLst>
      <p:ext uri="{BB962C8B-B14F-4D97-AF65-F5344CB8AC3E}">
        <p14:creationId xmlns:p14="http://schemas.microsoft.com/office/powerpoint/2010/main" val="385816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1735193" cy="1074010"/>
          </a:xfrm>
        </p:spPr>
        <p:txBody>
          <a:bodyPr>
            <a:normAutofit/>
          </a:bodyPr>
          <a:lstStyle/>
          <a:p>
            <a:r>
              <a:rPr lang="en-US">
                <a:latin typeface="Calibri" panose="020F0502020204030204" pitchFamily="34" charset="0"/>
                <a:cs typeface="Calibri" panose="020F0502020204030204" pitchFamily="34" charset="0"/>
              </a:rPr>
              <a:t>Data Preparation</a:t>
            </a:r>
          </a:p>
        </p:txBody>
      </p:sp>
      <p:graphicFrame>
        <p:nvGraphicFramePr>
          <p:cNvPr id="5" name="Content Placeholder 2">
            <a:extLst>
              <a:ext uri="{FF2B5EF4-FFF2-40B4-BE49-F238E27FC236}">
                <a16:creationId xmlns:a16="http://schemas.microsoft.com/office/drawing/2014/main" id="{FB4D9655-5841-456A-8569-DCB0BC4C5674}"/>
              </a:ext>
            </a:extLst>
          </p:cNvPr>
          <p:cNvGraphicFramePr>
            <a:graphicFrameLocks noGrp="1"/>
          </p:cNvGraphicFramePr>
          <p:nvPr>
            <p:ph idx="1"/>
            <p:extLst>
              <p:ext uri="{D42A27DB-BD31-4B8C-83A1-F6EECF244321}">
                <p14:modId xmlns:p14="http://schemas.microsoft.com/office/powerpoint/2010/main" val="441441867"/>
              </p:ext>
            </p:extLst>
          </p:nvPr>
        </p:nvGraphicFramePr>
        <p:xfrm>
          <a:off x="286100" y="2434660"/>
          <a:ext cx="12992333" cy="4869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34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1735193" cy="1074010"/>
          </a:xfrm>
        </p:spPr>
        <p:txBody>
          <a:bodyPr>
            <a:normAutofit/>
          </a:bodyPr>
          <a:lstStyle/>
          <a:p>
            <a:r>
              <a:rPr lang="en-US">
                <a:latin typeface="Calibri" panose="020F0502020204030204" pitchFamily="34" charset="0"/>
                <a:cs typeface="Calibri" panose="020F0502020204030204" pitchFamily="34" charset="0"/>
              </a:rPr>
              <a:t>Data Understanding</a:t>
            </a:r>
          </a:p>
        </p:txBody>
      </p:sp>
      <p:graphicFrame>
        <p:nvGraphicFramePr>
          <p:cNvPr id="5" name="Content Placeholder 2">
            <a:extLst>
              <a:ext uri="{FF2B5EF4-FFF2-40B4-BE49-F238E27FC236}">
                <a16:creationId xmlns:a16="http://schemas.microsoft.com/office/drawing/2014/main" id="{38BE2FD4-F340-4798-8C74-F10CCB518036}"/>
              </a:ext>
            </a:extLst>
          </p:cNvPr>
          <p:cNvGraphicFramePr>
            <a:graphicFrameLocks noGrp="1"/>
          </p:cNvGraphicFramePr>
          <p:nvPr>
            <p:ph idx="1"/>
            <p:extLst>
              <p:ext uri="{D42A27DB-BD31-4B8C-83A1-F6EECF244321}">
                <p14:modId xmlns:p14="http://schemas.microsoft.com/office/powerpoint/2010/main" val="3475457605"/>
              </p:ext>
            </p:extLst>
          </p:nvPr>
        </p:nvGraphicFramePr>
        <p:xfrm>
          <a:off x="909277" y="2760941"/>
          <a:ext cx="11714882" cy="3723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417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1735193" cy="1074010"/>
          </a:xfrm>
        </p:spPr>
        <p:txBody>
          <a:bodyPr>
            <a:normAutofit/>
          </a:bodyPr>
          <a:lstStyle/>
          <a:p>
            <a:r>
              <a:rPr lang="en-US" dirty="0">
                <a:latin typeface="Calibri" panose="020F0502020204030204" pitchFamily="34" charset="0"/>
                <a:cs typeface="Calibri" panose="020F0502020204030204" pitchFamily="34" charset="0"/>
              </a:rPr>
              <a:t>Data Preparation</a:t>
            </a:r>
          </a:p>
        </p:txBody>
      </p:sp>
      <p:graphicFrame>
        <p:nvGraphicFramePr>
          <p:cNvPr id="6" name="Content Placeholder 2">
            <a:extLst>
              <a:ext uri="{FF2B5EF4-FFF2-40B4-BE49-F238E27FC236}">
                <a16:creationId xmlns:a16="http://schemas.microsoft.com/office/drawing/2014/main" id="{4C016E2D-FAC1-4F91-8194-F61A67B9A8C8}"/>
              </a:ext>
            </a:extLst>
          </p:cNvPr>
          <p:cNvGraphicFramePr>
            <a:graphicFrameLocks noGrp="1"/>
          </p:cNvGraphicFramePr>
          <p:nvPr>
            <p:ph idx="1"/>
            <p:extLst>
              <p:ext uri="{D42A27DB-BD31-4B8C-83A1-F6EECF244321}">
                <p14:modId xmlns:p14="http://schemas.microsoft.com/office/powerpoint/2010/main" val="1057086718"/>
              </p:ext>
            </p:extLst>
          </p:nvPr>
        </p:nvGraphicFramePr>
        <p:xfrm>
          <a:off x="909277" y="2760941"/>
          <a:ext cx="11714882" cy="3723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31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p:txBody>
          <a:bodyPr/>
          <a:lstStyle/>
          <a:p>
            <a:r>
              <a:rPr lang="en-US" sz="4500" dirty="0">
                <a:latin typeface="Calibri" panose="020F0502020204030204" pitchFamily="34" charset="0"/>
                <a:cs typeface="Calibri" panose="020F0502020204030204" pitchFamily="34" charset="0"/>
              </a:rPr>
              <a:t>Overview of Hours and Cost Perspective</a:t>
            </a:r>
          </a:p>
        </p:txBody>
      </p:sp>
      <p:sp>
        <p:nvSpPr>
          <p:cNvPr id="3" name="Content Placeholder 2">
            <a:extLst>
              <a:ext uri="{FF2B5EF4-FFF2-40B4-BE49-F238E27FC236}">
                <a16:creationId xmlns:a16="http://schemas.microsoft.com/office/drawing/2014/main" id="{C26351CC-EA1F-4E76-BA86-6A2050FC2CB4}"/>
              </a:ext>
            </a:extLst>
          </p:cNvPr>
          <p:cNvSpPr>
            <a:spLocks noGrp="1"/>
          </p:cNvSpPr>
          <p:nvPr>
            <p:ph idx="1"/>
          </p:nvPr>
        </p:nvSpPr>
        <p:spPr>
          <a:xfrm>
            <a:off x="499275" y="2840902"/>
            <a:ext cx="12852087" cy="4024574"/>
          </a:xfrm>
        </p:spPr>
        <p:txBody>
          <a:bodyPr>
            <a:noAutofit/>
          </a:bodyPr>
          <a:lstStyle/>
          <a:p>
            <a:r>
              <a:rPr lang="en-US" sz="2500" dirty="0">
                <a:effectLst/>
                <a:latin typeface="Calibri" panose="020F0502020204030204" pitchFamily="34" charset="0"/>
                <a:cs typeface="Calibri" panose="020F0502020204030204" pitchFamily="34" charset="0"/>
              </a:rPr>
              <a:t> Average number of hours per employee in Direct/Indirect in each month</a:t>
            </a:r>
          </a:p>
          <a:p>
            <a:r>
              <a:rPr lang="en-US" sz="2500" dirty="0">
                <a:effectLst/>
                <a:latin typeface="Calibri" panose="020F0502020204030204" pitchFamily="34" charset="0"/>
                <a:cs typeface="Calibri" panose="020F0502020204030204" pitchFamily="34" charset="0"/>
              </a:rPr>
              <a:t> Average number of hours per employee in Direct/Indirect comparing against weekdays and weekends</a:t>
            </a:r>
          </a:p>
          <a:p>
            <a:r>
              <a:rPr lang="en-US" sz="2500" dirty="0">
                <a:latin typeface="Calibri" panose="020F0502020204030204" pitchFamily="34" charset="0"/>
                <a:cs typeface="Calibri" panose="020F0502020204030204" pitchFamily="34" charset="0"/>
              </a:rPr>
              <a:t>Boxplot Distribution of Direct/Indirect Employee working Hours </a:t>
            </a:r>
          </a:p>
          <a:p>
            <a:r>
              <a:rPr lang="en-US" sz="2500" dirty="0">
                <a:latin typeface="Calibri" panose="020F0502020204030204" pitchFamily="34" charset="0"/>
                <a:cs typeface="Calibri" panose="020F0502020204030204" pitchFamily="34" charset="0"/>
              </a:rPr>
              <a:t>Average number of hours Direct/Indirect Employees work per pay category </a:t>
            </a:r>
          </a:p>
          <a:p>
            <a:r>
              <a:rPr lang="en-US" sz="2500" dirty="0">
                <a:latin typeface="Calibri" panose="020F0502020204030204" pitchFamily="34" charset="0"/>
                <a:cs typeface="Calibri" panose="020F0502020204030204" pitchFamily="34" charset="0"/>
              </a:rPr>
              <a:t>Top 5 Jobs in both Direct and Indirect jobs with higher regular, Overtime and Double time hours </a:t>
            </a:r>
          </a:p>
          <a:p>
            <a:r>
              <a:rPr lang="en-US" sz="2500" dirty="0">
                <a:latin typeface="Calibri" panose="020F0502020204030204" pitchFamily="34" charset="0"/>
                <a:cs typeface="Calibri" panose="020F0502020204030204" pitchFamily="34" charset="0"/>
              </a:rPr>
              <a:t>Total Labor cost in Direct/Indirect in each month</a:t>
            </a:r>
          </a:p>
          <a:p>
            <a:r>
              <a:rPr lang="en-US" sz="2500" dirty="0">
                <a:latin typeface="Calibri" panose="020F0502020204030204" pitchFamily="34" charset="0"/>
                <a:cs typeface="Calibri" panose="020F0502020204030204" pitchFamily="34" charset="0"/>
              </a:rPr>
              <a:t>Total </a:t>
            </a:r>
            <a:r>
              <a:rPr lang="en-US" sz="2500" dirty="0" err="1">
                <a:latin typeface="Calibri" panose="020F0502020204030204" pitchFamily="34" charset="0"/>
                <a:cs typeface="Calibri" panose="020F0502020204030204" pitchFamily="34" charset="0"/>
              </a:rPr>
              <a:t>Labour</a:t>
            </a:r>
            <a:r>
              <a:rPr lang="en-US" sz="2500" dirty="0">
                <a:latin typeface="Calibri" panose="020F0502020204030204" pitchFamily="34" charset="0"/>
                <a:cs typeface="Calibri" panose="020F0502020204030204" pitchFamily="34" charset="0"/>
              </a:rPr>
              <a:t> cost in </a:t>
            </a:r>
          </a:p>
          <a:p>
            <a:pPr marL="0" indent="0">
              <a:buNone/>
            </a:pPr>
            <a:endParaRPr lang="en-US" sz="2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902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179514" y="494908"/>
            <a:ext cx="12812821" cy="1074010"/>
          </a:xfrm>
        </p:spPr>
        <p:txBody>
          <a:bodyPr>
            <a:normAutofit/>
          </a:bodyPr>
          <a:lstStyle/>
          <a:p>
            <a:pPr>
              <a:lnSpc>
                <a:spcPct val="90000"/>
              </a:lnSpc>
            </a:pPr>
            <a:r>
              <a:rPr lang="en-US" sz="2800" dirty="0">
                <a:effectLst/>
                <a:latin typeface="Tableau Light"/>
              </a:rPr>
              <a:t> </a:t>
            </a:r>
            <a:r>
              <a:rPr lang="en-US" sz="2800" dirty="0">
                <a:effectLst/>
              </a:rPr>
              <a:t>Average number of hours per employee in Direct/Indirect in each month</a:t>
            </a:r>
            <a:r>
              <a:rPr lang="en-US" sz="2800" dirty="0">
                <a:effectLst/>
                <a:latin typeface="Tableau Light"/>
              </a:rPr>
              <a:t> </a:t>
            </a:r>
            <a:endParaRPr lang="en-US" sz="2800" dirty="0"/>
          </a:p>
        </p:txBody>
      </p:sp>
      <p:sp>
        <p:nvSpPr>
          <p:cNvPr id="6" name="Content Placeholder 5">
            <a:extLst>
              <a:ext uri="{FF2B5EF4-FFF2-40B4-BE49-F238E27FC236}">
                <a16:creationId xmlns:a16="http://schemas.microsoft.com/office/drawing/2014/main" id="{6999D7C6-85E7-4107-A8AD-B2E58C372AA0}"/>
              </a:ext>
            </a:extLst>
          </p:cNvPr>
          <p:cNvSpPr>
            <a:spLocks noGrp="1"/>
          </p:cNvSpPr>
          <p:nvPr>
            <p:ph idx="1"/>
          </p:nvPr>
        </p:nvSpPr>
        <p:spPr>
          <a:xfrm>
            <a:off x="317276" y="2612105"/>
            <a:ext cx="5306526" cy="4790829"/>
          </a:xfrm>
        </p:spPr>
        <p:txBody>
          <a:bodyPr>
            <a:noAutofit/>
          </a:bodyPr>
          <a:lstStyle/>
          <a:p>
            <a:pPr>
              <a:lnSpc>
                <a:spcPct val="90000"/>
              </a:lnSpc>
            </a:pPr>
            <a:r>
              <a:rPr lang="en-US" sz="2000" dirty="0">
                <a:latin typeface="Calibri" panose="020F0502020204030204" pitchFamily="34" charset="0"/>
                <a:cs typeface="Calibri" panose="020F0502020204030204" pitchFamily="34" charset="0"/>
              </a:rPr>
              <a:t>Insights:</a:t>
            </a:r>
          </a:p>
          <a:p>
            <a:pPr lvl="1">
              <a:lnSpc>
                <a:spcPct val="90000"/>
              </a:lnSpc>
            </a:pPr>
            <a:r>
              <a:rPr lang="en-US" sz="2000" dirty="0">
                <a:latin typeface="Calibri" panose="020F0502020204030204" pitchFamily="34" charset="0"/>
                <a:cs typeface="Calibri" panose="020F0502020204030204" pitchFamily="34" charset="0"/>
              </a:rPr>
              <a:t>Direct and Indirect employees have similar average working hours in each month. We could check in the next slide if there is any difference in them for each pay category.  </a:t>
            </a:r>
          </a:p>
          <a:p>
            <a:pPr>
              <a:lnSpc>
                <a:spcPct val="90000"/>
              </a:lnSpc>
            </a:pPr>
            <a:r>
              <a:rPr lang="en-US" sz="2000" dirty="0">
                <a:latin typeface="Calibri" panose="020F0502020204030204" pitchFamily="34" charset="0"/>
                <a:cs typeface="Calibri" panose="020F0502020204030204" pitchFamily="34" charset="0"/>
              </a:rPr>
              <a:t>Note:</a:t>
            </a:r>
          </a:p>
          <a:p>
            <a:pPr lvl="1">
              <a:lnSpc>
                <a:spcPct val="90000"/>
              </a:lnSpc>
            </a:pPr>
            <a:r>
              <a:rPr lang="en-US" sz="2000" dirty="0">
                <a:effectLst/>
                <a:latin typeface="Calibri" panose="020F0502020204030204" pitchFamily="34" charset="0"/>
                <a:ea typeface="Calibri" panose="020F0502020204030204" pitchFamily="34" charset="0"/>
                <a:cs typeface="Calibri" panose="020F0502020204030204" pitchFamily="34" charset="0"/>
              </a:rPr>
              <a:t>Average here is computed by (total number of hours an employee worked in a month)/(30 days).</a:t>
            </a:r>
          </a:p>
          <a:p>
            <a:pPr lvl="1">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We could further explore by computing (</a:t>
            </a:r>
            <a:r>
              <a:rPr lang="en-US" sz="2000" dirty="0">
                <a:effectLst/>
                <a:latin typeface="Calibri" panose="020F0502020204030204" pitchFamily="34" charset="0"/>
                <a:ea typeface="Calibri" panose="020F0502020204030204" pitchFamily="34" charset="0"/>
                <a:cs typeface="Calibri" panose="020F0502020204030204" pitchFamily="34" charset="0"/>
              </a:rPr>
              <a:t>total number of hours an employee worked in a month)/(number of days an employee worked in that month). Refer to the Appendix for this graph.</a:t>
            </a:r>
          </a:p>
          <a:p>
            <a:pPr>
              <a:lnSpc>
                <a:spcPct val="90000"/>
              </a:lnSpc>
            </a:pPr>
            <a:endParaRPr lang="en-US" sz="2000" dirty="0"/>
          </a:p>
        </p:txBody>
      </p:sp>
      <p:pic>
        <p:nvPicPr>
          <p:cNvPr id="10" name="Picture 9">
            <a:extLst>
              <a:ext uri="{FF2B5EF4-FFF2-40B4-BE49-F238E27FC236}">
                <a16:creationId xmlns:a16="http://schemas.microsoft.com/office/drawing/2014/main" id="{6219402D-F2D8-446A-A667-43477C6A4986}"/>
              </a:ext>
            </a:extLst>
          </p:cNvPr>
          <p:cNvPicPr>
            <a:picLocks noChangeAspect="1"/>
          </p:cNvPicPr>
          <p:nvPr/>
        </p:nvPicPr>
        <p:blipFill>
          <a:blip r:embed="rId2"/>
          <a:stretch>
            <a:fillRect/>
          </a:stretch>
        </p:blipFill>
        <p:spPr>
          <a:xfrm>
            <a:off x="5957132" y="2398932"/>
            <a:ext cx="7035203" cy="46959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3966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E63-C661-4156-9082-05DDB989EBFA}"/>
              </a:ext>
            </a:extLst>
          </p:cNvPr>
          <p:cNvSpPr>
            <a:spLocks noGrp="1"/>
          </p:cNvSpPr>
          <p:nvPr>
            <p:ph type="title"/>
          </p:nvPr>
        </p:nvSpPr>
        <p:spPr>
          <a:xfrm>
            <a:off x="899121" y="494908"/>
            <a:ext cx="12042724" cy="1074010"/>
          </a:xfrm>
        </p:spPr>
        <p:txBody>
          <a:bodyPr>
            <a:normAutofit/>
          </a:bodyPr>
          <a:lstStyle/>
          <a:p>
            <a:pPr>
              <a:lnSpc>
                <a:spcPct val="90000"/>
              </a:lnSpc>
            </a:pPr>
            <a:r>
              <a:rPr lang="en-US" sz="3300" dirty="0">
                <a:effectLst/>
                <a:latin typeface="Calibri" panose="020F0502020204030204" pitchFamily="34" charset="0"/>
                <a:cs typeface="Calibri" panose="020F0502020204030204" pitchFamily="34" charset="0"/>
              </a:rPr>
              <a:t> Average number of hours per employee in Direct/Indirect comparing against weekdays and weekends</a:t>
            </a:r>
            <a:endParaRPr lang="en-US" sz="33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66B2508-2BC5-421F-B187-2D1A7083CDDA}"/>
              </a:ext>
            </a:extLst>
          </p:cNvPr>
          <p:cNvPicPr>
            <a:picLocks noChangeAspect="1"/>
          </p:cNvPicPr>
          <p:nvPr/>
        </p:nvPicPr>
        <p:blipFill>
          <a:blip r:embed="rId2"/>
          <a:stretch>
            <a:fillRect/>
          </a:stretch>
        </p:blipFill>
        <p:spPr>
          <a:xfrm>
            <a:off x="9700545" y="2224516"/>
            <a:ext cx="3545221" cy="5194465"/>
          </a:xfrm>
          <a:prstGeom prst="roundRect">
            <a:avLst>
              <a:gd name="adj" fmla="val 3876"/>
            </a:avLst>
          </a:prstGeom>
          <a:ln>
            <a:solidFill>
              <a:schemeClr val="accent1"/>
            </a:solidFill>
          </a:ln>
          <a:effectLst/>
        </p:spPr>
      </p:pic>
      <p:sp>
        <p:nvSpPr>
          <p:cNvPr id="6" name="Content Placeholder 5">
            <a:extLst>
              <a:ext uri="{FF2B5EF4-FFF2-40B4-BE49-F238E27FC236}">
                <a16:creationId xmlns:a16="http://schemas.microsoft.com/office/drawing/2014/main" id="{6999D7C6-85E7-4107-A8AD-B2E58C372AA0}"/>
              </a:ext>
            </a:extLst>
          </p:cNvPr>
          <p:cNvSpPr>
            <a:spLocks noGrp="1"/>
          </p:cNvSpPr>
          <p:nvPr>
            <p:ph idx="1"/>
          </p:nvPr>
        </p:nvSpPr>
        <p:spPr>
          <a:xfrm>
            <a:off x="539485" y="2577550"/>
            <a:ext cx="7908898" cy="5068629"/>
          </a:xfrm>
        </p:spPr>
        <p:txBody>
          <a:bodyPr>
            <a:noAutofit/>
          </a:bodyPr>
          <a:lstStyle/>
          <a:p>
            <a:r>
              <a:rPr lang="en-US" sz="2200" dirty="0">
                <a:latin typeface="Calibri" panose="020F0502020204030204" pitchFamily="34" charset="0"/>
                <a:cs typeface="Calibri" panose="020F0502020204030204" pitchFamily="34" charset="0"/>
              </a:rPr>
              <a:t>Insights from Plot 1:</a:t>
            </a:r>
          </a:p>
          <a:p>
            <a:pPr lvl="1"/>
            <a:r>
              <a:rPr lang="en-US" sz="2200" dirty="0">
                <a:latin typeface="Calibri" panose="020F0502020204030204" pitchFamily="34" charset="0"/>
                <a:cs typeface="Calibri" panose="020F0502020204030204" pitchFamily="34" charset="0"/>
              </a:rPr>
              <a:t>Direct and Indirect employees have similar average number of working hours in weekdays and weekends. On the weekdays, Direct have a slightly higher number of working hours on an average.</a:t>
            </a:r>
          </a:p>
          <a:p>
            <a:r>
              <a:rPr lang="en-US" sz="2200" dirty="0">
                <a:latin typeface="Calibri" panose="020F0502020204030204" pitchFamily="34" charset="0"/>
                <a:cs typeface="Calibri" panose="020F0502020204030204" pitchFamily="34" charset="0"/>
              </a:rPr>
              <a:t>Note:</a:t>
            </a:r>
          </a:p>
          <a:p>
            <a:pPr lvl="1"/>
            <a:r>
              <a:rPr lang="en-US" sz="2200" dirty="0">
                <a:effectLst/>
                <a:latin typeface="Calibri" panose="020F0502020204030204" pitchFamily="34" charset="0"/>
                <a:ea typeface="Calibri" panose="020F0502020204030204" pitchFamily="34" charset="0"/>
                <a:cs typeface="Calibri" panose="020F0502020204030204" pitchFamily="34" charset="0"/>
              </a:rPr>
              <a:t>Average here is computed by (total number of hours an employee worked in a month)/(30 days).</a:t>
            </a:r>
          </a:p>
          <a:p>
            <a:pPr lvl="1"/>
            <a:r>
              <a:rPr lang="en-US" sz="2200" dirty="0">
                <a:latin typeface="Calibri" panose="020F0502020204030204" pitchFamily="34" charset="0"/>
                <a:ea typeface="Calibri" panose="020F0502020204030204" pitchFamily="34" charset="0"/>
                <a:cs typeface="Calibri" panose="020F0502020204030204" pitchFamily="34" charset="0"/>
              </a:rPr>
              <a:t>We could further explore by computing (</a:t>
            </a:r>
            <a:r>
              <a:rPr lang="en-US" sz="2200" dirty="0">
                <a:effectLst/>
                <a:latin typeface="Calibri" panose="020F0502020204030204" pitchFamily="34" charset="0"/>
                <a:ea typeface="Calibri" panose="020F0502020204030204" pitchFamily="34" charset="0"/>
                <a:cs typeface="Calibri" panose="020F0502020204030204" pitchFamily="34" charset="0"/>
              </a:rPr>
              <a:t>total number of hours an employee worked in a month)/(number of days an employee worked in that month)</a:t>
            </a:r>
          </a:p>
          <a:p>
            <a:endParaRPr lang="en-US" sz="2200" dirty="0"/>
          </a:p>
        </p:txBody>
      </p:sp>
    </p:spTree>
    <p:extLst>
      <p:ext uri="{BB962C8B-B14F-4D97-AF65-F5344CB8AC3E}">
        <p14:creationId xmlns:p14="http://schemas.microsoft.com/office/powerpoint/2010/main" val="622258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676</TotalTime>
  <Words>2044</Words>
  <Application>Microsoft Office PowerPoint</Application>
  <PresentationFormat>Custom</PresentationFormat>
  <Paragraphs>165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Century Gothic</vt:lpstr>
      <vt:lpstr>Tableau Light</vt:lpstr>
      <vt:lpstr>Wingdings 2</vt:lpstr>
      <vt:lpstr>Quotable</vt:lpstr>
      <vt:lpstr>   Case Study</vt:lpstr>
      <vt:lpstr>Agenda</vt:lpstr>
      <vt:lpstr>Data Understanding</vt:lpstr>
      <vt:lpstr>Data Preparation</vt:lpstr>
      <vt:lpstr>Data Understanding</vt:lpstr>
      <vt:lpstr>Data Preparation</vt:lpstr>
      <vt:lpstr>Overview of Hours and Cost Perspective</vt:lpstr>
      <vt:lpstr> Average number of hours per employee in Direct/Indirect in each month </vt:lpstr>
      <vt:lpstr> Average number of hours per employee in Direct/Indirect comparing against weekdays and weekends</vt:lpstr>
      <vt:lpstr>Boxplot Distribution of Direct/Indirect Employee working Hours </vt:lpstr>
      <vt:lpstr>Average number of hours Direct/Indirect Employees work per pay category </vt:lpstr>
      <vt:lpstr>Top 5 Jobs in both Direct and Indirect jobs with higher regular, Overtime and Double time hours </vt:lpstr>
      <vt:lpstr>Labor Cost for Direct/Indirect in each month</vt:lpstr>
      <vt:lpstr>Impact of Overtime and Double time</vt:lpstr>
      <vt:lpstr>Number of Employees  in each month and Average number of hours employees worked in a day in each month</vt:lpstr>
      <vt:lpstr>Quantitative and Qualitative Analysis to analyze the impact</vt:lpstr>
      <vt:lpstr>Turnover Analysis</vt:lpstr>
      <vt:lpstr>Number of Employees hired and left in each month</vt:lpstr>
      <vt:lpstr>Number of Direct/Indirect Employees Left the jobs in each month</vt:lpstr>
      <vt:lpstr>Top 5 jobs with the most attrition in Direct/Indirect</vt:lpstr>
      <vt:lpstr>Solutions and recommendations</vt:lpstr>
      <vt:lpstr>Solutions on how to reduce labor cost  </vt:lpstr>
      <vt:lpstr>Solution to avoid Turnover(Quantitative Approach)</vt:lpstr>
      <vt:lpstr>Solution to avoid Turnover Qualitative Approach. </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Lineage Logistics Case Study</dc:title>
  <dc:creator>Mayur Kumar</dc:creator>
  <cp:lastModifiedBy>Mayur Kumar</cp:lastModifiedBy>
  <cp:revision>35</cp:revision>
  <dcterms:created xsi:type="dcterms:W3CDTF">2021-02-06T21:33:47Z</dcterms:created>
  <dcterms:modified xsi:type="dcterms:W3CDTF">2021-02-07T11:36:34Z</dcterms:modified>
</cp:coreProperties>
</file>