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0"/>
  </p:notesMasterIdLst>
  <p:sldIdLst>
    <p:sldId id="256" r:id="rId2"/>
    <p:sldId id="257" r:id="rId3"/>
    <p:sldId id="261" r:id="rId4"/>
    <p:sldId id="288" r:id="rId5"/>
    <p:sldId id="290" r:id="rId6"/>
    <p:sldId id="294" r:id="rId7"/>
    <p:sldId id="295" r:id="rId8"/>
    <p:sldId id="262" r:id="rId9"/>
    <p:sldId id="284" r:id="rId10"/>
    <p:sldId id="292" r:id="rId11"/>
    <p:sldId id="291" r:id="rId12"/>
    <p:sldId id="300" r:id="rId13"/>
    <p:sldId id="302" r:id="rId14"/>
    <p:sldId id="293" r:id="rId15"/>
    <p:sldId id="298" r:id="rId16"/>
    <p:sldId id="312" r:id="rId17"/>
    <p:sldId id="296" r:id="rId18"/>
    <p:sldId id="297" r:id="rId19"/>
    <p:sldId id="308" r:id="rId20"/>
    <p:sldId id="303" r:id="rId21"/>
    <p:sldId id="305" r:id="rId22"/>
    <p:sldId id="311" r:id="rId23"/>
    <p:sldId id="313" r:id="rId24"/>
    <p:sldId id="258" r:id="rId25"/>
    <p:sldId id="304" r:id="rId26"/>
    <p:sldId id="272" r:id="rId27"/>
    <p:sldId id="259" r:id="rId28"/>
    <p:sldId id="260" r:id="rId29"/>
    <p:sldId id="264" r:id="rId30"/>
    <p:sldId id="265" r:id="rId31"/>
    <p:sldId id="266" r:id="rId32"/>
    <p:sldId id="286" r:id="rId33"/>
    <p:sldId id="267" r:id="rId34"/>
    <p:sldId id="268" r:id="rId35"/>
    <p:sldId id="269" r:id="rId36"/>
    <p:sldId id="270" r:id="rId37"/>
    <p:sldId id="271" r:id="rId38"/>
    <p:sldId id="273" r:id="rId39"/>
    <p:sldId id="274" r:id="rId40"/>
    <p:sldId id="275" r:id="rId41"/>
    <p:sldId id="276" r:id="rId42"/>
    <p:sldId id="277" r:id="rId43"/>
    <p:sldId id="278" r:id="rId44"/>
    <p:sldId id="279" r:id="rId45"/>
    <p:sldId id="280" r:id="rId46"/>
    <p:sldId id="281" r:id="rId47"/>
    <p:sldId id="282" r:id="rId48"/>
    <p:sldId id="283"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Lexend Deca" panose="020B0604020202020204" charset="0"/>
      <p:regular r:id="rId55"/>
    </p:embeddedFont>
    <p:embeddedFont>
      <p:font typeface="Muli" panose="020B0604020202020204" charset="0"/>
      <p:regular r:id="rId56"/>
      <p:bold r:id="rId57"/>
      <p:italic r:id="rId58"/>
      <p:boldItalic r:id="rId59"/>
    </p:embeddedFont>
    <p:embeddedFont>
      <p:font typeface="Muli Regular" panose="020B060402020202020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1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C0BD8-D439-4A47-891F-9FC61A4B63CC}" v="3872" dt="2020-04-13T14:33:33.093"/>
    <p1510:client id="{745786BA-820C-0B3B-43FE-F13AED417EEF}" v="3" dt="2020-04-13T02:25:38.527"/>
    <p1510:client id="{A13811D4-E8A6-463A-91A3-0C84749FDFC7}" v="2925" dt="2020-04-13T14:27:52.469"/>
    <p1510:client id="{A71A481B-9671-B355-91B9-3983EBB863FB}" v="154" dt="2020-04-13T02:43:13.597"/>
    <p1510:client id="{C98FE2D2-A34B-41CA-8FBF-FD4F5C354B7E}" v="4105" dt="2020-04-13T14:30:14.791"/>
    <p1510:client id="{D74F7724-6A34-434F-B61F-E2A5E9B6E9B8}" v="442" dt="2020-04-13T14:43:27.498"/>
  </p1510:revLst>
</p1510:revInfo>
</file>

<file path=ppt/tableStyles.xml><?xml version="1.0" encoding="utf-8"?>
<a:tblStyleLst xmlns:a="http://schemas.openxmlformats.org/drawingml/2006/main" def="{2EF5A83A-158F-40D0-8F6E-9872660C33BF}">
  <a:tblStyle styleId="{2EF5A83A-158F-40D0-8F6E-9872660C33B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09" d="100"/>
          <a:sy n="109" d="100"/>
        </p:scale>
        <p:origin x="5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97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5280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418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862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100" b="0" i="0" u="none" strike="noStrike" cap="none">
                <a:solidFill>
                  <a:srgbClr val="000000"/>
                </a:solidFill>
                <a:effectLst/>
                <a:latin typeface="Arial"/>
                <a:ea typeface="Arial"/>
                <a:cs typeface="Arial"/>
                <a:sym typeface="Arial"/>
              </a:rPr>
              <a:t>This allows the banks to cut down on marketing expenses when necessary, and at the same time, have a higher response rate and return on investments with these telemarketing campaigns on term deposits. The </a:t>
            </a:r>
            <a:r>
              <a:rPr lang="en-US" sz="1100" b="0" i="0" u="none" strike="noStrike" cap="none" err="1">
                <a:solidFill>
                  <a:srgbClr val="000000"/>
                </a:solidFill>
                <a:effectLst/>
                <a:latin typeface="Arial"/>
                <a:ea typeface="Arial"/>
                <a:cs typeface="Arial"/>
                <a:sym typeface="Arial"/>
              </a:rPr>
              <a:t>LightGBM</a:t>
            </a:r>
            <a:r>
              <a:rPr lang="en-US" sz="1100" b="0" i="0" u="none" strike="noStrike" cap="none">
                <a:solidFill>
                  <a:srgbClr val="000000"/>
                </a:solidFill>
                <a:effectLst/>
                <a:latin typeface="Arial"/>
                <a:ea typeface="Arial"/>
                <a:cs typeface="Arial"/>
                <a:sym typeface="Arial"/>
              </a:rPr>
              <a:t> model can also be deployed to generate probability predictions, so that banks can rank customers by probability to respond positively, and target customers with high probability to respond based on their limited marketing budget. </a:t>
            </a:r>
          </a:p>
          <a:p>
            <a:pPr marL="0" lvl="0" indent="0" algn="l" rtl="0">
              <a:spcBef>
                <a:spcPts val="0"/>
              </a:spcBef>
              <a:spcAft>
                <a:spcPts val="0"/>
              </a:spcAft>
              <a:buNone/>
            </a:pPr>
            <a:endParaRPr/>
          </a:p>
        </p:txBody>
      </p:sp>
    </p:spTree>
    <p:extLst>
      <p:ext uri="{BB962C8B-B14F-4D97-AF65-F5344CB8AC3E}">
        <p14:creationId xmlns:p14="http://schemas.microsoft.com/office/powerpoint/2010/main" val="39877402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2520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921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5378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a:solidFill>
                  <a:srgbClr val="000000"/>
                </a:solidFill>
                <a:effectLst/>
                <a:latin typeface="Arial"/>
                <a:ea typeface="Arial"/>
                <a:cs typeface="Arial"/>
                <a:sym typeface="Arial"/>
              </a:rPr>
              <a:t>Based on the modeling results, we recommend that banks use the </a:t>
            </a:r>
            <a:r>
              <a:rPr lang="en-US" sz="1100" b="0" i="0" u="none" strike="noStrike" cap="none" err="1">
                <a:solidFill>
                  <a:srgbClr val="000000"/>
                </a:solidFill>
                <a:effectLst/>
                <a:latin typeface="Arial"/>
                <a:ea typeface="Arial"/>
                <a:cs typeface="Arial"/>
                <a:sym typeface="Arial"/>
              </a:rPr>
              <a:t>LightGBM</a:t>
            </a:r>
            <a:r>
              <a:rPr lang="en-US" sz="1100" b="0" i="0" u="none" strike="noStrike" cap="none">
                <a:solidFill>
                  <a:srgbClr val="000000"/>
                </a:solidFill>
                <a:effectLst/>
                <a:latin typeface="Arial"/>
                <a:ea typeface="Arial"/>
                <a:cs typeface="Arial"/>
                <a:sym typeface="Arial"/>
              </a:rPr>
              <a:t> to predict if customers will respond positively to the term deposit telemarketing campaign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638f85e62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638f85e62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03913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383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7685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5098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05473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B55B5-FF72-4F62-8E9F-5A065A697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B6A7FD-227B-45CC-BF64-3E03DC2195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EB347B-A1D9-4EAE-8BF1-A394D01CFC94}"/>
              </a:ext>
            </a:extLst>
          </p:cNvPr>
          <p:cNvSpPr>
            <a:spLocks noGrp="1"/>
          </p:cNvSpPr>
          <p:nvPr>
            <p:ph type="dt" sz="half" idx="10"/>
          </p:nvPr>
        </p:nvSpPr>
        <p:spPr/>
        <p:txBody>
          <a:bodyPr/>
          <a:lstStyle/>
          <a:p>
            <a:fld id="{ACCB1B65-12E6-48F5-9226-BFCEC7A326C9}" type="datetimeFigureOut">
              <a:rPr lang="en-US" smtClean="0"/>
              <a:t>11/23/2020</a:t>
            </a:fld>
            <a:endParaRPr lang="en-US"/>
          </a:p>
        </p:txBody>
      </p:sp>
      <p:sp>
        <p:nvSpPr>
          <p:cNvPr id="5" name="Footer Placeholder 4">
            <a:extLst>
              <a:ext uri="{FF2B5EF4-FFF2-40B4-BE49-F238E27FC236}">
                <a16:creationId xmlns:a16="http://schemas.microsoft.com/office/drawing/2014/main" id="{A4AC57A1-85F4-4AC4-B259-538A4DC8B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54B7A-3A74-45C5-9006-7A26E39A4949}"/>
              </a:ext>
            </a:extLst>
          </p:cNvPr>
          <p:cNvSpPr>
            <a:spLocks noGrp="1"/>
          </p:cNvSpPr>
          <p:nvPr>
            <p:ph type="sldNum" sz="quarter" idx="12"/>
          </p:nvPr>
        </p:nvSpPr>
        <p:spPr/>
        <p:txBody>
          <a:bodyPr/>
          <a:lstStyle/>
          <a:p>
            <a:fld id="{404BE732-B225-4C4C-91E5-BF1C7655EDE0}" type="slidenum">
              <a:rPr lang="en-US" smtClean="0"/>
              <a:t>‹#›</a:t>
            </a:fld>
            <a:endParaRPr lang="en-US"/>
          </a:p>
        </p:txBody>
      </p:sp>
    </p:spTree>
    <p:extLst>
      <p:ext uri="{BB962C8B-B14F-4D97-AF65-F5344CB8AC3E}">
        <p14:creationId xmlns:p14="http://schemas.microsoft.com/office/powerpoint/2010/main" val="197516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Regular"/>
                <a:ea typeface="Muli Regular"/>
                <a:cs typeface="Muli Regular"/>
                <a:sym typeface="Muli Regular"/>
              </a:rPr>
              <a:t>“</a:t>
            </a:r>
            <a:endParaRPr sz="7200">
              <a:solidFill>
                <a:schemeClr val="lt1"/>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3">
                <a:lumMod val="75000"/>
              </a:schemeClr>
            </a:gs>
            <a:gs pos="39000">
              <a:schemeClr val="accent3">
                <a:lumMod val="75000"/>
              </a:schemeClr>
            </a:gs>
            <a:gs pos="100000">
              <a:schemeClr val="accent3">
                <a:lumMod val="75000"/>
              </a:schemeClr>
            </a:gs>
          </a:gsLst>
          <a:lin ang="8100019"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4.xml"/><Relationship Id="rId6" Type="http://schemas.microsoft.com/office/2007/relationships/hdphoto" Target="../media/hdphoto4.wdp"/><Relationship Id="rId5" Type="http://schemas.openxmlformats.org/officeDocument/2006/relationships/image" Target="../media/image30.png"/><Relationship Id="rId10" Type="http://schemas.openxmlformats.org/officeDocument/2006/relationships/image" Target="../media/image26.png"/><Relationship Id="rId4" Type="http://schemas.microsoft.com/office/2007/relationships/hdphoto" Target="../media/hdphoto3.wdp"/><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2.wdp"/><Relationship Id="rId7" Type="http://schemas.microsoft.com/office/2007/relationships/hdphoto" Target="../media/hdphoto6.wdp"/><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32.png"/><Relationship Id="rId11" Type="http://schemas.microsoft.com/office/2007/relationships/hdphoto" Target="../media/hdphoto8.wdp"/><Relationship Id="rId5" Type="http://schemas.openxmlformats.org/officeDocument/2006/relationships/image" Target="../media/image21.png"/><Relationship Id="rId10" Type="http://schemas.openxmlformats.org/officeDocument/2006/relationships/image" Target="../media/image34.png"/><Relationship Id="rId4" Type="http://schemas.openxmlformats.org/officeDocument/2006/relationships/image" Target="../media/image25.png"/><Relationship Id="rId9" Type="http://schemas.microsoft.com/office/2007/relationships/hdphoto" Target="../media/hdphoto7.wdp"/></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microsoft.com/office/2007/relationships/hdphoto" Target="../media/hdphoto10.wdp"/><Relationship Id="rId5" Type="http://schemas.openxmlformats.org/officeDocument/2006/relationships/image" Target="../media/image36.png"/><Relationship Id="rId4" Type="http://schemas.microsoft.com/office/2007/relationships/hdphoto" Target="../media/hdphoto9.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microsoft.com/office/2007/relationships/hdphoto" Target="../media/hdphoto12.wdp"/><Relationship Id="rId5" Type="http://schemas.openxmlformats.org/officeDocument/2006/relationships/image" Target="../media/image38.png"/><Relationship Id="rId4" Type="http://schemas.microsoft.com/office/2007/relationships/hdphoto" Target="../media/hdphoto11.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hyperlink" Target="http://unsplash.com/&amp;utm_source=slidescarnival"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www.lexend.com/"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s://www.fontsquirrel.com/fonts/muli" TargetMode="External"/></Relationships>
</file>

<file path=ppt/slides/_rels/slide4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8.png"/><Relationship Id="rId3" Type="http://schemas.openxmlformats.org/officeDocument/2006/relationships/image" Target="../media/image43.png"/><Relationship Id="rId7" Type="http://schemas.openxmlformats.org/officeDocument/2006/relationships/image" Target="../media/image12.png"/><Relationship Id="rId12" Type="http://schemas.openxmlformats.org/officeDocument/2006/relationships/image" Target="../media/image6.png"/><Relationship Id="rId2" Type="http://schemas.openxmlformats.org/officeDocument/2006/relationships/notesSlide" Target="../notesSlides/notesSlide38.xml"/><Relationship Id="rId16"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image" Target="../media/image28.png"/><Relationship Id="rId11" Type="http://schemas.openxmlformats.org/officeDocument/2006/relationships/image" Target="../media/image18.png"/><Relationship Id="rId5" Type="http://schemas.openxmlformats.org/officeDocument/2006/relationships/image" Target="../media/image44.png"/><Relationship Id="rId15" Type="http://schemas.openxmlformats.org/officeDocument/2006/relationships/image" Target="../media/image16.png"/><Relationship Id="rId10"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17.png"/><Relationship Id="rId1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hyperlink" Target="https://www.slidescarnival.com/extra-free-resources-icons-and-maps/?utm_source=template" TargetMode="External"/><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microsoft.com/office/2007/relationships/hdphoto" Target="../media/hdphoto2.wdp"/><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75000"/>
              </a:schemeClr>
            </a:gs>
            <a:gs pos="39000">
              <a:schemeClr val="accent3">
                <a:lumMod val="75000"/>
              </a:schemeClr>
            </a:gs>
            <a:gs pos="100000">
              <a:schemeClr val="accent3">
                <a:lumMod val="75000"/>
              </a:schemeClr>
            </a:gs>
          </a:gsLst>
          <a:lin ang="8100019" scaled="0"/>
        </a:gra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379903" y="1486881"/>
            <a:ext cx="5739246"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4400" dirty="0"/>
              <a:t>Bank Telemarketing</a:t>
            </a:r>
            <a:br>
              <a:rPr lang="en-US" sz="4400" dirty="0"/>
            </a:br>
            <a:r>
              <a:rPr lang="en-US" sz="4400" dirty="0"/>
              <a:t>Success Prediction</a:t>
            </a:r>
            <a:br>
              <a:rPr lang="en-US" sz="4400" dirty="0"/>
            </a:br>
            <a:r>
              <a:rPr lang="en-US" sz="4400" dirty="0"/>
              <a:t>Project</a:t>
            </a: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53793" y="3754282"/>
            <a:ext cx="321850" cy="448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59CE-542D-4C2B-BB88-7EB6254B5FFE}"/>
              </a:ext>
            </a:extLst>
          </p:cNvPr>
          <p:cNvSpPr>
            <a:spLocks noGrp="1"/>
          </p:cNvSpPr>
          <p:nvPr>
            <p:ph type="title"/>
          </p:nvPr>
        </p:nvSpPr>
        <p:spPr>
          <a:xfrm>
            <a:off x="563232" y="22364"/>
            <a:ext cx="6014400" cy="857400"/>
          </a:xfrm>
        </p:spPr>
        <p:txBody>
          <a:bodyPr/>
          <a:lstStyle/>
          <a:p>
            <a:r>
              <a:rPr lang="en-US"/>
              <a:t>Approach</a:t>
            </a:r>
          </a:p>
        </p:txBody>
      </p:sp>
      <p:sp>
        <p:nvSpPr>
          <p:cNvPr id="3" name="Text Placeholder 2">
            <a:extLst>
              <a:ext uri="{FF2B5EF4-FFF2-40B4-BE49-F238E27FC236}">
                <a16:creationId xmlns:a16="http://schemas.microsoft.com/office/drawing/2014/main" id="{D7B94319-D57C-4836-BB09-858AEFE16FB3}"/>
              </a:ext>
            </a:extLst>
          </p:cNvPr>
          <p:cNvSpPr>
            <a:spLocks noGrp="1"/>
          </p:cNvSpPr>
          <p:nvPr>
            <p:ph type="body" idx="1"/>
          </p:nvPr>
        </p:nvSpPr>
        <p:spPr>
          <a:xfrm>
            <a:off x="265359" y="879764"/>
            <a:ext cx="8521886" cy="3495941"/>
          </a:xfrm>
        </p:spPr>
        <p:txBody>
          <a:bodyPr/>
          <a:lstStyle/>
          <a:p>
            <a:endParaRPr lang="en-US" sz="1600"/>
          </a:p>
          <a:p>
            <a:r>
              <a:rPr lang="en-US" sz="1600"/>
              <a:t>Standardize train and test datasets individually for model specific.</a:t>
            </a:r>
          </a:p>
          <a:p>
            <a:pPr marL="76200" indent="0">
              <a:buNone/>
            </a:pPr>
            <a:endParaRPr lang="en-US" sz="1600"/>
          </a:p>
          <a:p>
            <a:r>
              <a:rPr lang="en-US" sz="1600"/>
              <a:t>Split the dataset into Train, and Test in the ratio of 80:20</a:t>
            </a:r>
          </a:p>
          <a:p>
            <a:pPr marL="76200" indent="0">
              <a:buNone/>
            </a:pPr>
            <a:endParaRPr lang="en-US" sz="1600"/>
          </a:p>
          <a:p>
            <a:r>
              <a:rPr lang="en-US" sz="1600"/>
              <a:t>Conduct Grid Search CV using 5-fold nested cross validation technique on train dataset to tune hyper parameters</a:t>
            </a:r>
          </a:p>
          <a:p>
            <a:pPr marL="76200" indent="0">
              <a:buNone/>
            </a:pPr>
            <a:endParaRPr lang="en-US" sz="1600"/>
          </a:p>
          <a:p>
            <a:r>
              <a:rPr lang="en-US" sz="1600"/>
              <a:t>Estimate the Generalized performance using 5-fold cross validation on Train dataset</a:t>
            </a:r>
          </a:p>
          <a:p>
            <a:pPr marL="76200" indent="0">
              <a:buNone/>
            </a:pPr>
            <a:endParaRPr lang="en-US" sz="1600"/>
          </a:p>
          <a:p>
            <a:r>
              <a:rPr lang="en-US" sz="1600"/>
              <a:t>Train the model with the best parameters</a:t>
            </a:r>
          </a:p>
          <a:p>
            <a:endParaRPr lang="en-US" sz="1600"/>
          </a:p>
          <a:p>
            <a:endParaRPr lang="en-US" sz="1600"/>
          </a:p>
        </p:txBody>
      </p:sp>
      <p:sp>
        <p:nvSpPr>
          <p:cNvPr id="4" name="Slide Number Placeholder 3">
            <a:extLst>
              <a:ext uri="{FF2B5EF4-FFF2-40B4-BE49-F238E27FC236}">
                <a16:creationId xmlns:a16="http://schemas.microsoft.com/office/drawing/2014/main" id="{F94E061D-0EA5-46CD-B34A-50287DC24B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48942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BF8C-B8CB-485D-8ED3-95A44439A6E7}"/>
              </a:ext>
            </a:extLst>
          </p:cNvPr>
          <p:cNvSpPr>
            <a:spLocks noGrp="1"/>
          </p:cNvSpPr>
          <p:nvPr>
            <p:ph type="title"/>
          </p:nvPr>
        </p:nvSpPr>
        <p:spPr>
          <a:xfrm>
            <a:off x="1994581" y="185339"/>
            <a:ext cx="5648917" cy="585828"/>
          </a:xfrm>
        </p:spPr>
        <p:txBody>
          <a:bodyPr/>
          <a:lstStyle/>
          <a:p>
            <a:r>
              <a:rPr lang="en-US"/>
              <a:t>Best Hyper Parameters </a:t>
            </a:r>
          </a:p>
        </p:txBody>
      </p:sp>
      <p:sp>
        <p:nvSpPr>
          <p:cNvPr id="4" name="Slide Number Placeholder 3">
            <a:extLst>
              <a:ext uri="{FF2B5EF4-FFF2-40B4-BE49-F238E27FC236}">
                <a16:creationId xmlns:a16="http://schemas.microsoft.com/office/drawing/2014/main" id="{B82D6771-1D3C-48F4-B47A-0D76DA6689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17" descr="A close up of a sign&#10;&#10;Description generated with very high confidence">
            <a:extLst>
              <a:ext uri="{FF2B5EF4-FFF2-40B4-BE49-F238E27FC236}">
                <a16:creationId xmlns:a16="http://schemas.microsoft.com/office/drawing/2014/main" id="{37DCCB4E-D7E6-4267-B7E2-2B69580B8197}"/>
              </a:ext>
            </a:extLst>
          </p:cNvPr>
          <p:cNvPicPr>
            <a:picLocks noChangeAspect="1"/>
          </p:cNvPicPr>
          <p:nvPr/>
        </p:nvPicPr>
        <p:blipFill>
          <a:blip r:embed="rId2"/>
          <a:stretch>
            <a:fillRect/>
          </a:stretch>
        </p:blipFill>
        <p:spPr>
          <a:xfrm>
            <a:off x="400134" y="2063007"/>
            <a:ext cx="884876" cy="884876"/>
          </a:xfrm>
          <a:prstGeom prst="rect">
            <a:avLst/>
          </a:prstGeom>
          <a:effectLst>
            <a:glow rad="228600">
              <a:schemeClr val="accent3">
                <a:satMod val="175000"/>
                <a:alpha val="40000"/>
              </a:schemeClr>
            </a:glow>
          </a:effectLst>
        </p:spPr>
      </p:pic>
      <p:pic>
        <p:nvPicPr>
          <p:cNvPr id="9" name="Picture 15" descr="A close up of a logo&#10;&#10;Description generated with very high confidence">
            <a:extLst>
              <a:ext uri="{FF2B5EF4-FFF2-40B4-BE49-F238E27FC236}">
                <a16:creationId xmlns:a16="http://schemas.microsoft.com/office/drawing/2014/main" id="{4EACDCA0-1ADE-4A3B-93CB-DD4F4F15883A}"/>
              </a:ext>
            </a:extLst>
          </p:cNvPr>
          <p:cNvPicPr>
            <a:picLocks noChangeAspect="1"/>
          </p:cNvPicPr>
          <p:nvPr/>
        </p:nvPicPr>
        <p:blipFill>
          <a:blip r:embed="rId3"/>
          <a:stretch>
            <a:fillRect/>
          </a:stretch>
        </p:blipFill>
        <p:spPr>
          <a:xfrm>
            <a:off x="2721992" y="2121199"/>
            <a:ext cx="803413" cy="792922"/>
          </a:xfrm>
          <a:prstGeom prst="rect">
            <a:avLst/>
          </a:prstGeom>
          <a:effectLst>
            <a:glow rad="228600">
              <a:schemeClr val="accent3">
                <a:satMod val="175000"/>
                <a:alpha val="40000"/>
              </a:schemeClr>
            </a:glow>
          </a:effectLst>
        </p:spPr>
      </p:pic>
      <p:pic>
        <p:nvPicPr>
          <p:cNvPr id="11" name="Picture 2" descr="K Nearest Neighbor | KNN Algorithm | KNN in Python &amp; R">
            <a:extLst>
              <a:ext uri="{FF2B5EF4-FFF2-40B4-BE49-F238E27FC236}">
                <a16:creationId xmlns:a16="http://schemas.microsoft.com/office/drawing/2014/main" id="{FEB1E15D-789A-4052-9EEB-291D3AD1721A}"/>
              </a:ext>
            </a:extLst>
          </p:cNvPr>
          <p:cNvPicPr>
            <a:picLocks noChangeAspect="1" noChangeArrowheads="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4866179" y="2121199"/>
            <a:ext cx="884862" cy="799040"/>
          </a:xfrm>
          <a:prstGeom prst="rect">
            <a:avLst/>
          </a:prstGeom>
          <a:noFill/>
          <a:effectLst>
            <a:glow rad="2286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5" name="Picture 13" descr="A picture containing building&#10;&#10;Description generated with very high confidence">
            <a:extLst>
              <a:ext uri="{FF2B5EF4-FFF2-40B4-BE49-F238E27FC236}">
                <a16:creationId xmlns:a16="http://schemas.microsoft.com/office/drawing/2014/main" id="{DE5E75EE-33AB-420D-85BB-80A92DC6C1F2}"/>
              </a:ext>
            </a:extLst>
          </p:cNvPr>
          <p:cNvPicPr>
            <a:picLocks noChangeAspect="1"/>
          </p:cNvPicPr>
          <p:nvPr/>
        </p:nvPicPr>
        <p:blipFill>
          <a:blip r:embed="rId5"/>
          <a:stretch>
            <a:fillRect/>
          </a:stretch>
        </p:blipFill>
        <p:spPr>
          <a:xfrm>
            <a:off x="7368851" y="2079902"/>
            <a:ext cx="795168" cy="872276"/>
          </a:xfrm>
          <a:prstGeom prst="rect">
            <a:avLst/>
          </a:prstGeom>
          <a:effectLst>
            <a:glow rad="228600">
              <a:schemeClr val="accent3">
                <a:satMod val="175000"/>
                <a:alpha val="40000"/>
              </a:schemeClr>
            </a:glow>
          </a:effectLst>
        </p:spPr>
      </p:pic>
      <p:sp>
        <p:nvSpPr>
          <p:cNvPr id="23" name="TextBox 22">
            <a:extLst>
              <a:ext uri="{FF2B5EF4-FFF2-40B4-BE49-F238E27FC236}">
                <a16:creationId xmlns:a16="http://schemas.microsoft.com/office/drawing/2014/main" id="{85285899-8FA4-4531-AF2D-F617644C0A3F}"/>
              </a:ext>
            </a:extLst>
          </p:cNvPr>
          <p:cNvSpPr txBox="1"/>
          <p:nvPr/>
        </p:nvSpPr>
        <p:spPr>
          <a:xfrm>
            <a:off x="108874" y="3519602"/>
            <a:ext cx="1758501" cy="938719"/>
          </a:xfrm>
          <a:prstGeom prst="rect">
            <a:avLst/>
          </a:prstGeom>
          <a:noFill/>
          <a:ln>
            <a:solidFill>
              <a:schemeClr val="tx1"/>
            </a:solidFill>
          </a:ln>
        </p:spPr>
        <p:txBody>
          <a:bodyPr wrap="square" rtlCol="0">
            <a:spAutoFit/>
          </a:bodyPr>
          <a:lstStyle/>
          <a:p>
            <a:pPr algn="ctr"/>
            <a:r>
              <a:rPr lang="en-US" sz="1100" err="1">
                <a:solidFill>
                  <a:schemeClr val="bg1"/>
                </a:solidFill>
                <a:latin typeface="Lexend Deca" panose="020B0604020202020204" charset="0"/>
                <a:cs typeface="Lexend Deca" panose="020B0604020202020204" charset="0"/>
              </a:rPr>
              <a:t>Max_depth</a:t>
            </a:r>
            <a:r>
              <a:rPr lang="en-US" sz="1100">
                <a:solidFill>
                  <a:schemeClr val="bg1"/>
                </a:solidFill>
                <a:latin typeface="Lexend Deca" panose="020B0604020202020204" charset="0"/>
                <a:cs typeface="Lexend Deca" panose="020B0604020202020204" charset="0"/>
              </a:rPr>
              <a:t>=8</a:t>
            </a:r>
          </a:p>
          <a:p>
            <a:pPr algn="ctr"/>
            <a:endParaRPr lang="en-US" sz="1100">
              <a:solidFill>
                <a:schemeClr val="bg1"/>
              </a:solidFill>
              <a:latin typeface="Lexend Deca" panose="020B0604020202020204" charset="0"/>
              <a:cs typeface="Lexend Deca" panose="020B0604020202020204" charset="0"/>
            </a:endParaRPr>
          </a:p>
          <a:p>
            <a:pPr algn="ctr"/>
            <a:r>
              <a:rPr lang="en-US" sz="1100" err="1">
                <a:solidFill>
                  <a:schemeClr val="bg1"/>
                </a:solidFill>
                <a:latin typeface="Lexend Deca" panose="020B0604020202020204" charset="0"/>
                <a:cs typeface="Lexend Deca" panose="020B0604020202020204" charset="0"/>
              </a:rPr>
              <a:t>Max_leaf_nodes</a:t>
            </a:r>
            <a:r>
              <a:rPr lang="en-US" sz="1100">
                <a:solidFill>
                  <a:schemeClr val="bg1"/>
                </a:solidFill>
                <a:latin typeface="Lexend Deca" panose="020B0604020202020204" charset="0"/>
                <a:cs typeface="Lexend Deca" panose="020B0604020202020204" charset="0"/>
              </a:rPr>
              <a:t>=20</a:t>
            </a:r>
          </a:p>
          <a:p>
            <a:pPr marL="171450" indent="-171450" algn="ctr">
              <a:buFont typeface="Arial" panose="020B0604020202020204" pitchFamily="34" charset="0"/>
              <a:buChar char="•"/>
            </a:pPr>
            <a:endParaRPr lang="en-US" sz="1100">
              <a:solidFill>
                <a:schemeClr val="bg1"/>
              </a:solidFill>
              <a:latin typeface="Lexend Deca" panose="020B0604020202020204" charset="0"/>
              <a:cs typeface="Lexend Deca" panose="020B0604020202020204" charset="0"/>
            </a:endParaRPr>
          </a:p>
          <a:p>
            <a:pPr algn="ctr"/>
            <a:r>
              <a:rPr lang="en-US" sz="1100" err="1">
                <a:solidFill>
                  <a:schemeClr val="bg1"/>
                </a:solidFill>
                <a:latin typeface="Lexend Deca" panose="020B0604020202020204" charset="0"/>
                <a:cs typeface="Lexend Deca" panose="020B0604020202020204" charset="0"/>
              </a:rPr>
              <a:t>Mini_samples_split</a:t>
            </a:r>
            <a:r>
              <a:rPr lang="en-US" sz="1100">
                <a:solidFill>
                  <a:schemeClr val="bg1"/>
                </a:solidFill>
                <a:latin typeface="Lexend Deca" panose="020B0604020202020204" charset="0"/>
                <a:cs typeface="Lexend Deca" panose="020B0604020202020204" charset="0"/>
              </a:rPr>
              <a:t>=2</a:t>
            </a:r>
          </a:p>
        </p:txBody>
      </p:sp>
      <p:sp>
        <p:nvSpPr>
          <p:cNvPr id="27" name="TextBox 26">
            <a:extLst>
              <a:ext uri="{FF2B5EF4-FFF2-40B4-BE49-F238E27FC236}">
                <a16:creationId xmlns:a16="http://schemas.microsoft.com/office/drawing/2014/main" id="{1CA3211C-3710-4295-9CAD-EE35CBE90422}"/>
              </a:ext>
            </a:extLst>
          </p:cNvPr>
          <p:cNvSpPr txBox="1"/>
          <p:nvPr/>
        </p:nvSpPr>
        <p:spPr>
          <a:xfrm>
            <a:off x="2534093" y="3488025"/>
            <a:ext cx="1311690" cy="938719"/>
          </a:xfrm>
          <a:prstGeom prst="rect">
            <a:avLst/>
          </a:prstGeom>
          <a:noFill/>
          <a:ln>
            <a:solidFill>
              <a:schemeClr val="tx1"/>
            </a:solidFill>
          </a:ln>
        </p:spPr>
        <p:txBody>
          <a:bodyPr wrap="square" rtlCol="0">
            <a:spAutoFit/>
          </a:bodyPr>
          <a:lstStyle/>
          <a:p>
            <a:pPr algn="ctr"/>
            <a:r>
              <a:rPr lang="en-US" sz="1100" b="0" i="0">
                <a:solidFill>
                  <a:schemeClr val="bg1"/>
                </a:solidFill>
                <a:effectLst/>
                <a:latin typeface="Lexend Deca" panose="020B0604020202020204" charset="0"/>
                <a:cs typeface="Lexend Deca" panose="020B0604020202020204" charset="0"/>
              </a:rPr>
              <a:t>Penalty = L2</a:t>
            </a:r>
          </a:p>
          <a:p>
            <a:pPr algn="ctr"/>
            <a:endParaRPr lang="en-US" sz="1100" b="0" i="0">
              <a:solidFill>
                <a:schemeClr val="bg1"/>
              </a:solidFill>
              <a:effectLst/>
              <a:latin typeface="Lexend Deca" panose="020B0604020202020204" charset="0"/>
              <a:cs typeface="Lexend Deca" panose="020B0604020202020204" charset="0"/>
            </a:endParaRPr>
          </a:p>
          <a:p>
            <a:pPr algn="ctr"/>
            <a:r>
              <a:rPr lang="en-US" sz="1100" b="0" i="0">
                <a:solidFill>
                  <a:schemeClr val="bg1"/>
                </a:solidFill>
                <a:effectLst/>
                <a:latin typeface="Lexend Deca" panose="020B0604020202020204" charset="0"/>
                <a:cs typeface="Lexend Deca" panose="020B0604020202020204" charset="0"/>
              </a:rPr>
              <a:t>Solver = </a:t>
            </a:r>
            <a:r>
              <a:rPr lang="en-US" sz="1100" b="0" i="0" err="1">
                <a:solidFill>
                  <a:schemeClr val="bg1"/>
                </a:solidFill>
                <a:effectLst/>
                <a:latin typeface="Lexend Deca" panose="020B0604020202020204" charset="0"/>
                <a:cs typeface="Lexend Deca" panose="020B0604020202020204" charset="0"/>
              </a:rPr>
              <a:t>Lbfgs</a:t>
            </a:r>
            <a:r>
              <a:rPr lang="en-US" sz="1100" b="0" i="0">
                <a:solidFill>
                  <a:schemeClr val="bg1"/>
                </a:solidFill>
                <a:effectLst/>
                <a:latin typeface="Lexend Deca" panose="020B0604020202020204" charset="0"/>
                <a:cs typeface="Lexend Deca" panose="020B0604020202020204" charset="0"/>
              </a:rPr>
              <a:t> </a:t>
            </a:r>
            <a:endParaRPr lang="en-US" sz="1100">
              <a:solidFill>
                <a:schemeClr val="bg1"/>
              </a:solidFill>
              <a:latin typeface="Lexend Deca" panose="020B0604020202020204" charset="0"/>
              <a:cs typeface="Lexend Deca" panose="020B0604020202020204" charset="0"/>
            </a:endParaRPr>
          </a:p>
          <a:p>
            <a:pPr marL="171450" indent="-171450" algn="ctr">
              <a:buFont typeface="Arial" panose="020B0604020202020204" pitchFamily="34" charset="0"/>
              <a:buChar char="•"/>
            </a:pPr>
            <a:endParaRPr lang="en-US" sz="1100" b="0" i="0">
              <a:solidFill>
                <a:schemeClr val="bg1"/>
              </a:solidFill>
              <a:effectLst/>
              <a:latin typeface="Lexend Deca" panose="020B0604020202020204" charset="0"/>
              <a:cs typeface="Lexend Deca" panose="020B0604020202020204" charset="0"/>
            </a:endParaRPr>
          </a:p>
          <a:p>
            <a:pPr algn="ctr"/>
            <a:r>
              <a:rPr lang="en-US" sz="1100" b="0" i="0" err="1">
                <a:solidFill>
                  <a:schemeClr val="bg1"/>
                </a:solidFill>
                <a:effectLst/>
                <a:latin typeface="Lexend Deca" panose="020B0604020202020204" charset="0"/>
                <a:cs typeface="Lexend Deca" panose="020B0604020202020204" charset="0"/>
              </a:rPr>
              <a:t>Max_ite</a:t>
            </a:r>
            <a:r>
              <a:rPr lang="en-US" sz="1100" err="1">
                <a:solidFill>
                  <a:schemeClr val="bg1"/>
                </a:solidFill>
                <a:latin typeface="Lexend Deca" panose="020B0604020202020204" charset="0"/>
                <a:cs typeface="Lexend Deca" panose="020B0604020202020204" charset="0"/>
              </a:rPr>
              <a:t>r</a:t>
            </a:r>
            <a:r>
              <a:rPr lang="en-US" sz="1100" b="0" i="0">
                <a:solidFill>
                  <a:schemeClr val="bg1"/>
                </a:solidFill>
                <a:effectLst/>
                <a:latin typeface="Lexend Deca" panose="020B0604020202020204" charset="0"/>
                <a:cs typeface="Lexend Deca" panose="020B0604020202020204" charset="0"/>
              </a:rPr>
              <a:t> = 100</a:t>
            </a:r>
            <a:endParaRPr lang="en-US" sz="1100">
              <a:solidFill>
                <a:schemeClr val="bg1"/>
              </a:solidFill>
              <a:latin typeface="Lexend Deca" panose="020B0604020202020204" charset="0"/>
              <a:cs typeface="Lexend Deca" panose="020B0604020202020204" charset="0"/>
            </a:endParaRPr>
          </a:p>
        </p:txBody>
      </p:sp>
      <p:sp>
        <p:nvSpPr>
          <p:cNvPr id="31" name="TextBox 30">
            <a:extLst>
              <a:ext uri="{FF2B5EF4-FFF2-40B4-BE49-F238E27FC236}">
                <a16:creationId xmlns:a16="http://schemas.microsoft.com/office/drawing/2014/main" id="{07A1FFD1-9F22-4B79-BF57-E05F84246FC5}"/>
              </a:ext>
            </a:extLst>
          </p:cNvPr>
          <p:cNvSpPr txBox="1"/>
          <p:nvPr/>
        </p:nvSpPr>
        <p:spPr>
          <a:xfrm>
            <a:off x="4522879" y="3479382"/>
            <a:ext cx="1550680" cy="938719"/>
          </a:xfrm>
          <a:prstGeom prst="rect">
            <a:avLst/>
          </a:prstGeom>
          <a:noFill/>
          <a:ln>
            <a:solidFill>
              <a:schemeClr val="tx1"/>
            </a:solidFill>
          </a:ln>
        </p:spPr>
        <p:txBody>
          <a:bodyPr wrap="square" rtlCol="0">
            <a:spAutoFit/>
          </a:bodyPr>
          <a:lstStyle/>
          <a:p>
            <a:pPr algn="ctr"/>
            <a:r>
              <a:rPr lang="en-US" sz="1100" b="0" i="0">
                <a:solidFill>
                  <a:schemeClr val="bg1"/>
                </a:solidFill>
                <a:effectLst/>
                <a:latin typeface="Lexend Deca" panose="020B0604020202020204" charset="0"/>
                <a:cs typeface="Lexend Deca" panose="020B0604020202020204" charset="0"/>
              </a:rPr>
              <a:t>Metric=</a:t>
            </a:r>
            <a:r>
              <a:rPr lang="en-US" sz="1100" b="0" i="0" err="1">
                <a:solidFill>
                  <a:schemeClr val="bg1"/>
                </a:solidFill>
                <a:effectLst/>
                <a:latin typeface="Lexend Deca" panose="020B0604020202020204" charset="0"/>
                <a:cs typeface="Lexend Deca" panose="020B0604020202020204" charset="0"/>
              </a:rPr>
              <a:t>minikowski</a:t>
            </a:r>
            <a:endParaRPr lang="en-US" sz="1100" b="0" i="0">
              <a:solidFill>
                <a:schemeClr val="bg1"/>
              </a:solidFill>
              <a:effectLst/>
              <a:latin typeface="Lexend Deca" panose="020B0604020202020204" charset="0"/>
              <a:cs typeface="Lexend Deca" panose="020B0604020202020204" charset="0"/>
            </a:endParaRPr>
          </a:p>
          <a:p>
            <a:pPr algn="ctr"/>
            <a:endParaRPr lang="en-US" sz="1100" b="0" i="0">
              <a:solidFill>
                <a:schemeClr val="bg1"/>
              </a:solidFill>
              <a:effectLst/>
              <a:latin typeface="Lexend Deca" panose="020B0604020202020204" charset="0"/>
              <a:cs typeface="Lexend Deca" panose="020B0604020202020204" charset="0"/>
            </a:endParaRPr>
          </a:p>
          <a:p>
            <a:pPr algn="ctr"/>
            <a:r>
              <a:rPr lang="en-US" sz="1100">
                <a:solidFill>
                  <a:schemeClr val="bg1"/>
                </a:solidFill>
                <a:latin typeface="Lexend Deca" panose="020B0604020202020204" charset="0"/>
                <a:cs typeface="Lexend Deca" panose="020B0604020202020204" charset="0"/>
              </a:rPr>
              <a:t>N</a:t>
            </a:r>
            <a:r>
              <a:rPr lang="en-US" sz="1100" b="0" i="0">
                <a:solidFill>
                  <a:schemeClr val="bg1"/>
                </a:solidFill>
                <a:effectLst/>
                <a:latin typeface="Lexend Deca" panose="020B0604020202020204" charset="0"/>
                <a:cs typeface="Lexend Deca" panose="020B0604020202020204" charset="0"/>
              </a:rPr>
              <a:t>eighbors = 21 </a:t>
            </a:r>
            <a:endParaRPr lang="en-US" sz="1100">
              <a:solidFill>
                <a:schemeClr val="bg1"/>
              </a:solidFill>
              <a:latin typeface="Lexend Deca" panose="020B0604020202020204" charset="0"/>
              <a:cs typeface="Lexend Deca" panose="020B0604020202020204" charset="0"/>
            </a:endParaRPr>
          </a:p>
          <a:p>
            <a:pPr marL="171450" indent="-171450" algn="ctr">
              <a:buFont typeface="Arial" panose="020B0604020202020204" pitchFamily="34" charset="0"/>
              <a:buChar char="•"/>
            </a:pPr>
            <a:endParaRPr lang="en-US" sz="1100" b="0" i="0">
              <a:solidFill>
                <a:schemeClr val="bg1"/>
              </a:solidFill>
              <a:effectLst/>
              <a:latin typeface="Lexend Deca" panose="020B0604020202020204" charset="0"/>
              <a:cs typeface="Lexend Deca" panose="020B0604020202020204" charset="0"/>
            </a:endParaRPr>
          </a:p>
          <a:p>
            <a:pPr algn="ctr"/>
            <a:r>
              <a:rPr lang="en-US" sz="1100">
                <a:solidFill>
                  <a:schemeClr val="bg1"/>
                </a:solidFill>
                <a:latin typeface="Lexend Deca" panose="020B0604020202020204" charset="0"/>
                <a:cs typeface="Lexend Deca" panose="020B0604020202020204" charset="0"/>
              </a:rPr>
              <a:t>W</a:t>
            </a:r>
            <a:r>
              <a:rPr lang="en-US" sz="1100" b="0" i="0">
                <a:solidFill>
                  <a:schemeClr val="bg1"/>
                </a:solidFill>
                <a:effectLst/>
                <a:latin typeface="Lexend Deca" panose="020B0604020202020204" charset="0"/>
                <a:cs typeface="Lexend Deca" panose="020B0604020202020204" charset="0"/>
              </a:rPr>
              <a:t>eights = Uniform</a:t>
            </a:r>
            <a:endParaRPr lang="en-US" sz="1100">
              <a:solidFill>
                <a:schemeClr val="bg1"/>
              </a:solidFill>
              <a:latin typeface="Lexend Deca" panose="020B0604020202020204" charset="0"/>
              <a:cs typeface="Lexend Deca" panose="020B0604020202020204" charset="0"/>
            </a:endParaRPr>
          </a:p>
        </p:txBody>
      </p:sp>
      <p:sp>
        <p:nvSpPr>
          <p:cNvPr id="35" name="TextBox 34">
            <a:extLst>
              <a:ext uri="{FF2B5EF4-FFF2-40B4-BE49-F238E27FC236}">
                <a16:creationId xmlns:a16="http://schemas.microsoft.com/office/drawing/2014/main" id="{705143E4-5CEC-4C11-BC16-2439C6F1547E}"/>
              </a:ext>
            </a:extLst>
          </p:cNvPr>
          <p:cNvSpPr txBox="1"/>
          <p:nvPr/>
        </p:nvSpPr>
        <p:spPr>
          <a:xfrm>
            <a:off x="6578795" y="3444554"/>
            <a:ext cx="2450489" cy="1615827"/>
          </a:xfrm>
          <a:prstGeom prst="rect">
            <a:avLst/>
          </a:prstGeom>
          <a:noFill/>
          <a:ln>
            <a:solidFill>
              <a:schemeClr val="tx1"/>
            </a:solidFill>
          </a:ln>
        </p:spPr>
        <p:txBody>
          <a:bodyPr wrap="square" rtlCol="0">
            <a:spAutoFit/>
          </a:bodyPr>
          <a:lstStyle/>
          <a:p>
            <a:r>
              <a:rPr lang="en-US" sz="1100">
                <a:solidFill>
                  <a:schemeClr val="bg1"/>
                </a:solidFill>
                <a:latin typeface="Lexend Deca" panose="020B0604020202020204" charset="0"/>
                <a:cs typeface="Lexend Deca" panose="020B0604020202020204" charset="0"/>
              </a:rPr>
              <a:t>Hidden Layers</a:t>
            </a:r>
          </a:p>
          <a:p>
            <a:r>
              <a:rPr lang="en-US" sz="1100">
                <a:solidFill>
                  <a:schemeClr val="bg1"/>
                </a:solidFill>
                <a:latin typeface="Lexend Deca" panose="020B0604020202020204" charset="0"/>
                <a:cs typeface="Lexend Deca" panose="020B0604020202020204" charset="0"/>
              </a:rPr>
              <a:t>     - First layer: 10 Neurons                              </a:t>
            </a:r>
            <a:r>
              <a:rPr lang="en-US" sz="1100" err="1">
                <a:solidFill>
                  <a:srgbClr val="00B1DA"/>
                </a:solidFill>
                <a:latin typeface="Lexend Deca" panose="020B0604020202020204" charset="0"/>
                <a:cs typeface="Lexend Deca" panose="020B0604020202020204" charset="0"/>
              </a:rPr>
              <a:t>sd</a:t>
            </a:r>
            <a:r>
              <a:rPr lang="en-US" sz="1100">
                <a:solidFill>
                  <a:schemeClr val="bg1"/>
                </a:solidFill>
                <a:latin typeface="Lexend Deca" panose="020B0604020202020204" charset="0"/>
                <a:cs typeface="Lexend Deca" panose="020B0604020202020204" charset="0"/>
              </a:rPr>
              <a:t> - Second Layer: 8 Neurons</a:t>
            </a:r>
          </a:p>
          <a:p>
            <a:r>
              <a:rPr lang="en-US" sz="1100">
                <a:solidFill>
                  <a:schemeClr val="bg1"/>
                </a:solidFill>
                <a:latin typeface="Lexend Deca" panose="020B0604020202020204" charset="0"/>
                <a:cs typeface="Lexend Deca" panose="020B0604020202020204" charset="0"/>
              </a:rPr>
              <a:t> </a:t>
            </a:r>
          </a:p>
          <a:p>
            <a:r>
              <a:rPr lang="en-US" sz="1100">
                <a:solidFill>
                  <a:schemeClr val="bg1"/>
                </a:solidFill>
                <a:latin typeface="Lexend Deca" panose="020B0604020202020204" charset="0"/>
                <a:cs typeface="Lexend Deca" panose="020B0604020202020204" charset="0"/>
              </a:rPr>
              <a:t>Activation functions:</a:t>
            </a:r>
          </a:p>
          <a:p>
            <a:pPr lvl="2"/>
            <a:r>
              <a:rPr lang="en-US" sz="1100">
                <a:solidFill>
                  <a:schemeClr val="bg1"/>
                </a:solidFill>
                <a:latin typeface="Lexend Deca" panose="020B0604020202020204" charset="0"/>
                <a:cs typeface="Lexend Deca" panose="020B0604020202020204" charset="0"/>
              </a:rPr>
              <a:t>      - Hidden Layers: </a:t>
            </a:r>
            <a:r>
              <a:rPr lang="en-US" sz="1100" err="1">
                <a:solidFill>
                  <a:schemeClr val="bg1"/>
                </a:solidFill>
                <a:latin typeface="Lexend Deca" panose="020B0604020202020204" charset="0"/>
                <a:cs typeface="Lexend Deca" panose="020B0604020202020204" charset="0"/>
              </a:rPr>
              <a:t>Relu</a:t>
            </a:r>
            <a:endParaRPr lang="en-US" sz="1100">
              <a:solidFill>
                <a:schemeClr val="bg1"/>
              </a:solidFill>
              <a:latin typeface="Lexend Deca" panose="020B0604020202020204" charset="0"/>
              <a:cs typeface="Lexend Deca" panose="020B0604020202020204" charset="0"/>
            </a:endParaRPr>
          </a:p>
          <a:p>
            <a:pPr lvl="2"/>
            <a:r>
              <a:rPr lang="en-US" sz="1100">
                <a:solidFill>
                  <a:schemeClr val="bg1"/>
                </a:solidFill>
                <a:latin typeface="Lexend Deca" panose="020B0604020202020204" charset="0"/>
                <a:cs typeface="Lexend Deca" panose="020B0604020202020204" charset="0"/>
              </a:rPr>
              <a:t>      - Output Layer : Sigmoid</a:t>
            </a:r>
          </a:p>
          <a:p>
            <a:pPr lvl="2"/>
            <a:endParaRPr lang="en-US" sz="1100">
              <a:solidFill>
                <a:schemeClr val="bg1"/>
              </a:solidFill>
              <a:latin typeface="Lexend Deca" panose="020B0604020202020204" charset="0"/>
              <a:cs typeface="Lexend Deca" panose="020B0604020202020204" charset="0"/>
            </a:endParaRPr>
          </a:p>
          <a:p>
            <a:pPr lvl="2"/>
            <a:r>
              <a:rPr lang="en-US" sz="1100" err="1">
                <a:solidFill>
                  <a:schemeClr val="bg1"/>
                </a:solidFill>
                <a:latin typeface="Lexend Deca" panose="020B0604020202020204" charset="0"/>
                <a:cs typeface="Lexend Deca" panose="020B0604020202020204" charset="0"/>
              </a:rPr>
              <a:t>Batch_size</a:t>
            </a:r>
            <a:r>
              <a:rPr lang="en-US" sz="1100">
                <a:solidFill>
                  <a:schemeClr val="bg1"/>
                </a:solidFill>
                <a:latin typeface="Lexend Deca" panose="020B0604020202020204" charset="0"/>
                <a:cs typeface="Lexend Deca" panose="020B0604020202020204" charset="0"/>
              </a:rPr>
              <a:t>=20, epoch=25</a:t>
            </a:r>
          </a:p>
        </p:txBody>
      </p:sp>
      <p:cxnSp>
        <p:nvCxnSpPr>
          <p:cNvPr id="50" name="Straight Connector 49">
            <a:extLst>
              <a:ext uri="{FF2B5EF4-FFF2-40B4-BE49-F238E27FC236}">
                <a16:creationId xmlns:a16="http://schemas.microsoft.com/office/drawing/2014/main" id="{1480EC0F-F1F2-4D42-B46E-3CEC2189FF10}"/>
              </a:ext>
            </a:extLst>
          </p:cNvPr>
          <p:cNvCxnSpPr>
            <a:cxnSpLocks/>
          </p:cNvCxnSpPr>
          <p:nvPr/>
        </p:nvCxnSpPr>
        <p:spPr>
          <a:xfrm>
            <a:off x="4229100" y="771167"/>
            <a:ext cx="0" cy="430715"/>
          </a:xfrm>
          <a:prstGeom prst="line">
            <a:avLst/>
          </a:prstGeom>
          <a:ln>
            <a:solidFill>
              <a:schemeClr val="tx2">
                <a:lumMod val="10000"/>
              </a:schemeClr>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A73F822-DE3A-481A-9881-278D07C13B93}"/>
              </a:ext>
            </a:extLst>
          </p:cNvPr>
          <p:cNvCxnSpPr>
            <a:cxnSpLocks/>
          </p:cNvCxnSpPr>
          <p:nvPr/>
        </p:nvCxnSpPr>
        <p:spPr>
          <a:xfrm flipH="1">
            <a:off x="904519" y="1209208"/>
            <a:ext cx="6909956" cy="3753"/>
          </a:xfrm>
          <a:prstGeom prst="line">
            <a:avLst/>
          </a:prstGeom>
          <a:ln>
            <a:solidFill>
              <a:schemeClr val="tx2">
                <a:lumMod val="10000"/>
              </a:schemeClr>
            </a:solidFill>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1374273-8EF3-4CD9-9EC1-65B1C9586AB9}"/>
              </a:ext>
            </a:extLst>
          </p:cNvPr>
          <p:cNvCxnSpPr/>
          <p:nvPr/>
        </p:nvCxnSpPr>
        <p:spPr>
          <a:xfrm>
            <a:off x="904519" y="1209208"/>
            <a:ext cx="0" cy="566525"/>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ECD644F-5FE0-4666-B5BA-A761CE2479AF}"/>
              </a:ext>
            </a:extLst>
          </p:cNvPr>
          <p:cNvCxnSpPr>
            <a:cxnSpLocks/>
          </p:cNvCxnSpPr>
          <p:nvPr/>
        </p:nvCxnSpPr>
        <p:spPr>
          <a:xfrm>
            <a:off x="3149478" y="1229633"/>
            <a:ext cx="0" cy="512641"/>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1035BC43-4900-4F06-A6A0-96D89D1E1AB8}"/>
              </a:ext>
            </a:extLst>
          </p:cNvPr>
          <p:cNvCxnSpPr/>
          <p:nvPr/>
        </p:nvCxnSpPr>
        <p:spPr>
          <a:xfrm>
            <a:off x="5308610" y="1229633"/>
            <a:ext cx="0" cy="566525"/>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78C56F64-D2FE-490B-B4FE-FA4AD41E860D}"/>
              </a:ext>
            </a:extLst>
          </p:cNvPr>
          <p:cNvCxnSpPr/>
          <p:nvPr/>
        </p:nvCxnSpPr>
        <p:spPr>
          <a:xfrm>
            <a:off x="7807036" y="1209208"/>
            <a:ext cx="0" cy="566525"/>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3D1CFED3-5F8D-4BC7-AB4A-F9821BE57E9B}"/>
              </a:ext>
            </a:extLst>
          </p:cNvPr>
          <p:cNvCxnSpPr>
            <a:cxnSpLocks/>
          </p:cNvCxnSpPr>
          <p:nvPr/>
        </p:nvCxnSpPr>
        <p:spPr>
          <a:xfrm>
            <a:off x="3225677" y="2947375"/>
            <a:ext cx="0" cy="497179"/>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ADC70BDB-C8DC-4B1F-B993-C7614E84415E}"/>
              </a:ext>
            </a:extLst>
          </p:cNvPr>
          <p:cNvCxnSpPr>
            <a:cxnSpLocks/>
          </p:cNvCxnSpPr>
          <p:nvPr/>
        </p:nvCxnSpPr>
        <p:spPr>
          <a:xfrm>
            <a:off x="873229" y="2966495"/>
            <a:ext cx="0" cy="497179"/>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B238DC5-40A5-40BF-94DF-B3124AFB516F}"/>
              </a:ext>
            </a:extLst>
          </p:cNvPr>
          <p:cNvCxnSpPr>
            <a:cxnSpLocks/>
          </p:cNvCxnSpPr>
          <p:nvPr/>
        </p:nvCxnSpPr>
        <p:spPr>
          <a:xfrm>
            <a:off x="5312075" y="2960447"/>
            <a:ext cx="0" cy="471033"/>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C062CA66-C117-42A5-96AD-769761C6F33F}"/>
              </a:ext>
            </a:extLst>
          </p:cNvPr>
          <p:cNvCxnSpPr>
            <a:cxnSpLocks/>
          </p:cNvCxnSpPr>
          <p:nvPr/>
        </p:nvCxnSpPr>
        <p:spPr>
          <a:xfrm>
            <a:off x="7807036" y="3019139"/>
            <a:ext cx="0" cy="319806"/>
          </a:xfrm>
          <a:prstGeom prst="straightConnector1">
            <a:avLst/>
          </a:prstGeom>
          <a:ln>
            <a:solidFill>
              <a:schemeClr val="tx2">
                <a:lumMod val="10000"/>
              </a:schemeClr>
            </a:solidFil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C98B4546-C8C8-439A-B5AC-4C41ED710C00}"/>
              </a:ext>
            </a:extLst>
          </p:cNvPr>
          <p:cNvSpPr txBox="1"/>
          <p:nvPr/>
        </p:nvSpPr>
        <p:spPr>
          <a:xfrm>
            <a:off x="223567" y="1684568"/>
            <a:ext cx="19969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Decision Tree</a:t>
            </a:r>
          </a:p>
        </p:txBody>
      </p:sp>
      <p:sp>
        <p:nvSpPr>
          <p:cNvPr id="39" name="TextBox 38">
            <a:extLst>
              <a:ext uri="{FF2B5EF4-FFF2-40B4-BE49-F238E27FC236}">
                <a16:creationId xmlns:a16="http://schemas.microsoft.com/office/drawing/2014/main" id="{981D9054-235C-4DDA-B39E-BD8D4D60893D}"/>
              </a:ext>
            </a:extLst>
          </p:cNvPr>
          <p:cNvSpPr txBox="1"/>
          <p:nvPr/>
        </p:nvSpPr>
        <p:spPr>
          <a:xfrm>
            <a:off x="2344530" y="1775733"/>
            <a:ext cx="19711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Logistic Regression</a:t>
            </a:r>
          </a:p>
        </p:txBody>
      </p:sp>
      <p:sp>
        <p:nvSpPr>
          <p:cNvPr id="41" name="TextBox 40">
            <a:extLst>
              <a:ext uri="{FF2B5EF4-FFF2-40B4-BE49-F238E27FC236}">
                <a16:creationId xmlns:a16="http://schemas.microsoft.com/office/drawing/2014/main" id="{B73C5B4F-10D6-422D-8096-644BBB12F75D}"/>
              </a:ext>
            </a:extLst>
          </p:cNvPr>
          <p:cNvSpPr txBox="1"/>
          <p:nvPr/>
        </p:nvSpPr>
        <p:spPr>
          <a:xfrm>
            <a:off x="5028115" y="1742274"/>
            <a:ext cx="15506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chemeClr val="bg1"/>
                </a:solidFill>
              </a:rPr>
              <a:t>Knn</a:t>
            </a:r>
            <a:endParaRPr lang="en-US">
              <a:solidFill>
                <a:schemeClr val="bg1"/>
              </a:solidFill>
            </a:endParaRPr>
          </a:p>
        </p:txBody>
      </p:sp>
      <p:sp>
        <p:nvSpPr>
          <p:cNvPr id="42" name="TextBox 41">
            <a:extLst>
              <a:ext uri="{FF2B5EF4-FFF2-40B4-BE49-F238E27FC236}">
                <a16:creationId xmlns:a16="http://schemas.microsoft.com/office/drawing/2014/main" id="{7D592712-9A7C-4D55-860B-9D6B396BDA36}"/>
              </a:ext>
            </a:extLst>
          </p:cNvPr>
          <p:cNvSpPr txBox="1"/>
          <p:nvPr/>
        </p:nvSpPr>
        <p:spPr>
          <a:xfrm>
            <a:off x="7545909" y="1796158"/>
            <a:ext cx="148337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ANN</a:t>
            </a:r>
          </a:p>
        </p:txBody>
      </p:sp>
    </p:spTree>
    <p:extLst>
      <p:ext uri="{BB962C8B-B14F-4D97-AF65-F5344CB8AC3E}">
        <p14:creationId xmlns:p14="http://schemas.microsoft.com/office/powerpoint/2010/main" val="65457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BF8C-B8CB-485D-8ED3-95A44439A6E7}"/>
              </a:ext>
            </a:extLst>
          </p:cNvPr>
          <p:cNvSpPr>
            <a:spLocks noGrp="1"/>
          </p:cNvSpPr>
          <p:nvPr>
            <p:ph type="title"/>
          </p:nvPr>
        </p:nvSpPr>
        <p:spPr>
          <a:xfrm>
            <a:off x="538396" y="208395"/>
            <a:ext cx="8723869" cy="503634"/>
          </a:xfrm>
        </p:spPr>
        <p:txBody>
          <a:bodyPr/>
          <a:lstStyle/>
          <a:p>
            <a:r>
              <a:rPr lang="en-US" sz="2800"/>
              <a:t>Best Hyper Parameters for Ensemble Models </a:t>
            </a:r>
          </a:p>
        </p:txBody>
      </p:sp>
      <p:sp>
        <p:nvSpPr>
          <p:cNvPr id="4" name="Slide Number Placeholder 3">
            <a:extLst>
              <a:ext uri="{FF2B5EF4-FFF2-40B4-BE49-F238E27FC236}">
                <a16:creationId xmlns:a16="http://schemas.microsoft.com/office/drawing/2014/main" id="{B82D6771-1D3C-48F4-B47A-0D76DA6689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13" name="Picture 5" descr="A drawing of a face&#10;&#10;Description generated with high confidence">
            <a:extLst>
              <a:ext uri="{FF2B5EF4-FFF2-40B4-BE49-F238E27FC236}">
                <a16:creationId xmlns:a16="http://schemas.microsoft.com/office/drawing/2014/main" id="{494A1A42-85AB-41FF-BED5-406DD92844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6250" y1="85625" x2="36250" y2="85625"/>
                        <a14:foregroundMark x1="55625" y1="84375" x2="55625" y2="84375"/>
                        <a14:foregroundMark x1="73750" y1="61875" x2="73750" y2="61875"/>
                      </a14:backgroundRemoval>
                    </a14:imgEffect>
                  </a14:imgLayer>
                </a14:imgProps>
              </a:ext>
            </a:extLst>
          </a:blip>
          <a:stretch>
            <a:fillRect/>
          </a:stretch>
        </p:blipFill>
        <p:spPr>
          <a:xfrm>
            <a:off x="869703" y="1905508"/>
            <a:ext cx="1196230" cy="1196230"/>
          </a:xfrm>
          <a:prstGeom prst="rect">
            <a:avLst/>
          </a:prstGeom>
          <a:ln>
            <a:noFill/>
          </a:ln>
          <a:effectLst>
            <a:glow rad="1397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3" name="TextBox 32">
            <a:extLst>
              <a:ext uri="{FF2B5EF4-FFF2-40B4-BE49-F238E27FC236}">
                <a16:creationId xmlns:a16="http://schemas.microsoft.com/office/drawing/2014/main" id="{49E6BDA4-39C9-478F-934E-150CC0A3FD6C}"/>
              </a:ext>
            </a:extLst>
          </p:cNvPr>
          <p:cNvSpPr txBox="1"/>
          <p:nvPr/>
        </p:nvSpPr>
        <p:spPr>
          <a:xfrm>
            <a:off x="463054" y="3658194"/>
            <a:ext cx="2218782" cy="891013"/>
          </a:xfrm>
          <a:prstGeom prst="rect">
            <a:avLst/>
          </a:prstGeom>
          <a:noFill/>
          <a:ln>
            <a:solidFill>
              <a:schemeClr val="tx1"/>
            </a:solidFill>
          </a:ln>
        </p:spPr>
        <p:txBody>
          <a:bodyPr wrap="square" rtlCol="0">
            <a:spAutoFit/>
          </a:bodyPr>
          <a:lstStyle/>
          <a:p>
            <a:pPr algn="ctr">
              <a:lnSpc>
                <a:spcPct val="150000"/>
              </a:lnSpc>
            </a:pPr>
            <a:r>
              <a:rPr lang="en-US" sz="1200" b="0" i="0" err="1">
                <a:solidFill>
                  <a:schemeClr val="bg1"/>
                </a:solidFill>
                <a:effectLst/>
                <a:latin typeface="Lexend Deca" panose="020B0604020202020204" charset="0"/>
                <a:cs typeface="Lexend Deca" panose="020B0604020202020204" charset="0"/>
              </a:rPr>
              <a:t>Max_depth</a:t>
            </a:r>
            <a:r>
              <a:rPr lang="en-US" sz="1200" b="0" i="0">
                <a:solidFill>
                  <a:schemeClr val="bg1"/>
                </a:solidFill>
                <a:effectLst/>
                <a:latin typeface="Lexend Deca" panose="020B0604020202020204" charset="0"/>
                <a:cs typeface="Lexend Deca" panose="020B0604020202020204" charset="0"/>
              </a:rPr>
              <a:t> = 10</a:t>
            </a:r>
          </a:p>
          <a:p>
            <a:pPr algn="ctr">
              <a:lnSpc>
                <a:spcPct val="150000"/>
              </a:lnSpc>
            </a:pPr>
            <a:r>
              <a:rPr lang="en-US" sz="1200" err="1">
                <a:solidFill>
                  <a:schemeClr val="bg1"/>
                </a:solidFill>
                <a:latin typeface="Lexend Deca" panose="020B0604020202020204" charset="0"/>
                <a:cs typeface="Lexend Deca" panose="020B0604020202020204" charset="0"/>
              </a:rPr>
              <a:t>Min_impurity</a:t>
            </a:r>
            <a:r>
              <a:rPr lang="en-US" sz="1200">
                <a:solidFill>
                  <a:schemeClr val="bg1"/>
                </a:solidFill>
                <a:latin typeface="Lexend Deca" panose="020B0604020202020204" charset="0"/>
                <a:cs typeface="Lexend Deca" panose="020B0604020202020204" charset="0"/>
              </a:rPr>
              <a:t> = 0.001</a:t>
            </a:r>
          </a:p>
          <a:p>
            <a:pPr algn="ctr">
              <a:lnSpc>
                <a:spcPct val="150000"/>
              </a:lnSpc>
            </a:pPr>
            <a:r>
              <a:rPr lang="en-US" sz="1200" err="1">
                <a:solidFill>
                  <a:schemeClr val="bg1"/>
                </a:solidFill>
                <a:latin typeface="Lexend Deca" panose="020B0604020202020204" charset="0"/>
                <a:cs typeface="Lexend Deca" panose="020B0604020202020204" charset="0"/>
              </a:rPr>
              <a:t>N_estimators</a:t>
            </a:r>
            <a:r>
              <a:rPr lang="en-US" sz="1200">
                <a:solidFill>
                  <a:schemeClr val="bg1"/>
                </a:solidFill>
                <a:latin typeface="Lexend Deca" panose="020B0604020202020204" charset="0"/>
                <a:cs typeface="Lexend Deca" panose="020B0604020202020204" charset="0"/>
              </a:rPr>
              <a:t> = 100</a:t>
            </a:r>
          </a:p>
        </p:txBody>
      </p:sp>
      <p:sp>
        <p:nvSpPr>
          <p:cNvPr id="35" name="TextBox 34">
            <a:extLst>
              <a:ext uri="{FF2B5EF4-FFF2-40B4-BE49-F238E27FC236}">
                <a16:creationId xmlns:a16="http://schemas.microsoft.com/office/drawing/2014/main" id="{705143E4-5CEC-4C11-BC16-2439C6F1547E}"/>
              </a:ext>
            </a:extLst>
          </p:cNvPr>
          <p:cNvSpPr txBox="1"/>
          <p:nvPr/>
        </p:nvSpPr>
        <p:spPr>
          <a:xfrm>
            <a:off x="6624712" y="3655459"/>
            <a:ext cx="1929498" cy="1044901"/>
          </a:xfrm>
          <a:prstGeom prst="rect">
            <a:avLst/>
          </a:prstGeom>
          <a:noFill/>
          <a:ln>
            <a:solidFill>
              <a:schemeClr val="tx1"/>
            </a:solidFill>
          </a:ln>
        </p:spPr>
        <p:txBody>
          <a:bodyPr wrap="square" rtlCol="0">
            <a:spAutoFit/>
          </a:bodyPr>
          <a:lstStyle/>
          <a:p>
            <a:pPr lvl="0" algn="l" rtl="0">
              <a:lnSpc>
                <a:spcPct val="150000"/>
              </a:lnSpc>
              <a:spcBef>
                <a:spcPts val="600"/>
              </a:spcBef>
              <a:spcAft>
                <a:spcPts val="0"/>
              </a:spcAft>
            </a:pPr>
            <a:r>
              <a:rPr lang="en-US" sz="1200" err="1">
                <a:solidFill>
                  <a:schemeClr val="bg1"/>
                </a:solidFill>
                <a:latin typeface="Lexend Deca" panose="020B0604020202020204" charset="0"/>
                <a:cs typeface="Lexend Deca" panose="020B0604020202020204" charset="0"/>
              </a:rPr>
              <a:t>L</a:t>
            </a:r>
            <a:r>
              <a:rPr lang="en-US" sz="1200" b="0" i="0" err="1">
                <a:solidFill>
                  <a:schemeClr val="bg1"/>
                </a:solidFill>
                <a:effectLst/>
                <a:latin typeface="Lexend Deca" panose="020B0604020202020204" charset="0"/>
                <a:cs typeface="Lexend Deca" panose="020B0604020202020204" charset="0"/>
              </a:rPr>
              <a:t>earning_rate</a:t>
            </a:r>
            <a:r>
              <a:rPr lang="en-US" sz="1200" b="0" i="0">
                <a:solidFill>
                  <a:schemeClr val="bg1"/>
                </a:solidFill>
                <a:effectLst/>
                <a:latin typeface="Lexend Deca" panose="020B0604020202020204" charset="0"/>
                <a:cs typeface="Lexend Deca" panose="020B0604020202020204" charset="0"/>
              </a:rPr>
              <a:t> = 0.45</a:t>
            </a:r>
          </a:p>
          <a:p>
            <a:pPr lvl="0" algn="l" rtl="0">
              <a:lnSpc>
                <a:spcPct val="150000"/>
              </a:lnSpc>
              <a:spcBef>
                <a:spcPts val="600"/>
              </a:spcBef>
              <a:spcAft>
                <a:spcPts val="0"/>
              </a:spcAft>
            </a:pPr>
            <a:r>
              <a:rPr lang="en-US" sz="1200" b="0" i="0" err="1">
                <a:solidFill>
                  <a:schemeClr val="bg1"/>
                </a:solidFill>
                <a:effectLst/>
                <a:latin typeface="Lexend Deca" panose="020B0604020202020204" charset="0"/>
                <a:cs typeface="Lexend Deca" panose="020B0604020202020204" charset="0"/>
              </a:rPr>
              <a:t>Max_depth</a:t>
            </a:r>
            <a:r>
              <a:rPr lang="en-US" sz="1200" b="0" i="0">
                <a:solidFill>
                  <a:schemeClr val="bg1"/>
                </a:solidFill>
                <a:effectLst/>
                <a:latin typeface="Lexend Deca" panose="020B0604020202020204" charset="0"/>
                <a:cs typeface="Lexend Deca" panose="020B0604020202020204" charset="0"/>
              </a:rPr>
              <a:t> = 10</a:t>
            </a:r>
          </a:p>
          <a:p>
            <a:pPr lvl="0" algn="l" rtl="0">
              <a:lnSpc>
                <a:spcPct val="150000"/>
              </a:lnSpc>
              <a:spcBef>
                <a:spcPts val="600"/>
              </a:spcBef>
              <a:spcAft>
                <a:spcPts val="0"/>
              </a:spcAft>
            </a:pPr>
            <a:r>
              <a:rPr lang="en-US" sz="1200" err="1">
                <a:solidFill>
                  <a:schemeClr val="bg1"/>
                </a:solidFill>
                <a:latin typeface="Lexend Deca" panose="020B0604020202020204" charset="0"/>
                <a:cs typeface="Lexend Deca" panose="020B0604020202020204" charset="0"/>
              </a:rPr>
              <a:t>M</a:t>
            </a:r>
            <a:r>
              <a:rPr lang="en-US" sz="1200" b="0" i="0" err="1">
                <a:solidFill>
                  <a:schemeClr val="bg1"/>
                </a:solidFill>
                <a:effectLst/>
                <a:latin typeface="Lexend Deca" panose="020B0604020202020204" charset="0"/>
                <a:cs typeface="Lexend Deca" panose="020B0604020202020204" charset="0"/>
              </a:rPr>
              <a:t>in_child_weight</a:t>
            </a:r>
            <a:r>
              <a:rPr lang="en-US" sz="1200" b="0" i="0">
                <a:solidFill>
                  <a:schemeClr val="bg1"/>
                </a:solidFill>
                <a:effectLst/>
                <a:latin typeface="Lexend Deca" panose="020B0604020202020204" charset="0"/>
                <a:cs typeface="Lexend Deca" panose="020B0604020202020204" charset="0"/>
              </a:rPr>
              <a:t> = 1</a:t>
            </a:r>
          </a:p>
        </p:txBody>
      </p:sp>
      <p:cxnSp>
        <p:nvCxnSpPr>
          <p:cNvPr id="50" name="Straight Connector 49">
            <a:extLst>
              <a:ext uri="{FF2B5EF4-FFF2-40B4-BE49-F238E27FC236}">
                <a16:creationId xmlns:a16="http://schemas.microsoft.com/office/drawing/2014/main" id="{1480EC0F-F1F2-4D42-B46E-3CEC2189FF10}"/>
              </a:ext>
            </a:extLst>
          </p:cNvPr>
          <p:cNvCxnSpPr>
            <a:cxnSpLocks/>
          </p:cNvCxnSpPr>
          <p:nvPr/>
        </p:nvCxnSpPr>
        <p:spPr>
          <a:xfrm>
            <a:off x="4433462" y="771167"/>
            <a:ext cx="0" cy="430715"/>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A73F822-DE3A-481A-9881-278D07C13B93}"/>
              </a:ext>
            </a:extLst>
          </p:cNvPr>
          <p:cNvCxnSpPr>
            <a:cxnSpLocks/>
          </p:cNvCxnSpPr>
          <p:nvPr/>
        </p:nvCxnSpPr>
        <p:spPr>
          <a:xfrm flipH="1">
            <a:off x="1467818" y="1192717"/>
            <a:ext cx="6159744" cy="20705"/>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B1374273-8EF3-4CD9-9EC1-65B1C9586AB9}"/>
              </a:ext>
            </a:extLst>
          </p:cNvPr>
          <p:cNvCxnSpPr/>
          <p:nvPr/>
        </p:nvCxnSpPr>
        <p:spPr>
          <a:xfrm>
            <a:off x="1467818" y="1209208"/>
            <a:ext cx="0" cy="566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1035BC43-4900-4F06-A6A0-96D89D1E1AB8}"/>
              </a:ext>
            </a:extLst>
          </p:cNvPr>
          <p:cNvCxnSpPr/>
          <p:nvPr/>
        </p:nvCxnSpPr>
        <p:spPr>
          <a:xfrm>
            <a:off x="4433462" y="1209208"/>
            <a:ext cx="0" cy="566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78C56F64-D2FE-490B-B4FE-FA4AD41E860D}"/>
              </a:ext>
            </a:extLst>
          </p:cNvPr>
          <p:cNvCxnSpPr/>
          <p:nvPr/>
        </p:nvCxnSpPr>
        <p:spPr>
          <a:xfrm>
            <a:off x="7629798" y="1201882"/>
            <a:ext cx="0" cy="566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B238DC5-40A5-40BF-94DF-B3124AFB516F}"/>
              </a:ext>
            </a:extLst>
          </p:cNvPr>
          <p:cNvCxnSpPr>
            <a:cxnSpLocks/>
          </p:cNvCxnSpPr>
          <p:nvPr/>
        </p:nvCxnSpPr>
        <p:spPr>
          <a:xfrm flipH="1">
            <a:off x="4433461" y="3062070"/>
            <a:ext cx="1" cy="516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Picture 23" descr="A close up of a device&#10;&#10;Description generated with high confidence">
            <a:extLst>
              <a:ext uri="{FF2B5EF4-FFF2-40B4-BE49-F238E27FC236}">
                <a16:creationId xmlns:a16="http://schemas.microsoft.com/office/drawing/2014/main" id="{01293408-71E1-4B8E-8B3B-8D2A143855ED}"/>
              </a:ext>
            </a:extLst>
          </p:cNvPr>
          <p:cNvPicPr>
            <a:picLocks noChangeAspect="1"/>
          </p:cNvPicPr>
          <p:nvPr/>
        </p:nvPicPr>
        <p:blipFill>
          <a:blip r:embed="rId4"/>
          <a:stretch>
            <a:fillRect/>
          </a:stretch>
        </p:blipFill>
        <p:spPr>
          <a:xfrm>
            <a:off x="3958566" y="2039687"/>
            <a:ext cx="949790" cy="927872"/>
          </a:xfrm>
          <a:prstGeom prst="rect">
            <a:avLst/>
          </a:prstGeom>
          <a:effectLst>
            <a:glow rad="228600">
              <a:schemeClr val="accent3">
                <a:satMod val="175000"/>
                <a:alpha val="40000"/>
              </a:schemeClr>
            </a:glow>
          </a:effectLst>
        </p:spPr>
      </p:pic>
      <p:pic>
        <p:nvPicPr>
          <p:cNvPr id="7" name="Picture 19" descr="A black and white tile&#10;&#10;Description generated with high confidence">
            <a:extLst>
              <a:ext uri="{FF2B5EF4-FFF2-40B4-BE49-F238E27FC236}">
                <a16:creationId xmlns:a16="http://schemas.microsoft.com/office/drawing/2014/main" id="{B1C9DBC7-1B19-4032-BC68-6814D0FA488C}"/>
              </a:ext>
            </a:extLst>
          </p:cNvPr>
          <p:cNvPicPr>
            <a:picLocks noChangeAspect="1"/>
          </p:cNvPicPr>
          <p:nvPr/>
        </p:nvPicPr>
        <p:blipFill>
          <a:blip r:embed="rId5"/>
          <a:stretch>
            <a:fillRect/>
          </a:stretch>
        </p:blipFill>
        <p:spPr>
          <a:xfrm>
            <a:off x="7195911" y="2096161"/>
            <a:ext cx="937866" cy="916221"/>
          </a:xfrm>
          <a:prstGeom prst="rect">
            <a:avLst/>
          </a:prstGeom>
          <a:effectLst>
            <a:glow rad="228600">
              <a:schemeClr val="accent3">
                <a:satMod val="175000"/>
                <a:alpha val="40000"/>
              </a:schemeClr>
            </a:glow>
          </a:effectLst>
        </p:spPr>
      </p:pic>
      <p:sp>
        <p:nvSpPr>
          <p:cNvPr id="8" name="TextBox 7">
            <a:extLst>
              <a:ext uri="{FF2B5EF4-FFF2-40B4-BE49-F238E27FC236}">
                <a16:creationId xmlns:a16="http://schemas.microsoft.com/office/drawing/2014/main" id="{10395E6B-67EA-45F3-8C61-2A95094810F1}"/>
              </a:ext>
            </a:extLst>
          </p:cNvPr>
          <p:cNvSpPr txBox="1"/>
          <p:nvPr/>
        </p:nvSpPr>
        <p:spPr>
          <a:xfrm>
            <a:off x="3526649" y="3667594"/>
            <a:ext cx="1884947" cy="1044901"/>
          </a:xfrm>
          <a:prstGeom prst="rect">
            <a:avLst/>
          </a:prstGeom>
          <a:noFill/>
          <a:ln>
            <a:solidFill>
              <a:schemeClr val="tx1"/>
            </a:solidFill>
          </a:ln>
        </p:spPr>
        <p:txBody>
          <a:bodyPr wrap="square" rtlCol="0">
            <a:spAutoFit/>
          </a:bodyPr>
          <a:lstStyle/>
          <a:p>
            <a:pPr lvl="0" algn="l" rtl="0">
              <a:lnSpc>
                <a:spcPct val="150000"/>
              </a:lnSpc>
              <a:spcBef>
                <a:spcPts val="600"/>
              </a:spcBef>
              <a:spcAft>
                <a:spcPts val="0"/>
              </a:spcAft>
            </a:pPr>
            <a:r>
              <a:rPr lang="en-US" sz="1200" err="1">
                <a:solidFill>
                  <a:schemeClr val="bg1"/>
                </a:solidFill>
                <a:latin typeface="Lexend Deca" panose="020B0604020202020204" charset="0"/>
                <a:cs typeface="Lexend Deca" panose="020B0604020202020204" charset="0"/>
              </a:rPr>
              <a:t>L</a:t>
            </a:r>
            <a:r>
              <a:rPr lang="en-US" sz="1200" b="0" i="0" err="1">
                <a:solidFill>
                  <a:schemeClr val="bg1"/>
                </a:solidFill>
                <a:effectLst/>
                <a:latin typeface="Lexend Deca" panose="020B0604020202020204" charset="0"/>
                <a:cs typeface="Lexend Deca" panose="020B0604020202020204" charset="0"/>
              </a:rPr>
              <a:t>earning_rate</a:t>
            </a:r>
            <a:r>
              <a:rPr lang="en-US" sz="1200" b="0" i="0">
                <a:solidFill>
                  <a:schemeClr val="bg1"/>
                </a:solidFill>
                <a:effectLst/>
                <a:latin typeface="Lexend Deca" panose="020B0604020202020204" charset="0"/>
                <a:cs typeface="Lexend Deca" panose="020B0604020202020204" charset="0"/>
              </a:rPr>
              <a:t> = 0.45</a:t>
            </a:r>
          </a:p>
          <a:p>
            <a:pPr lvl="0" algn="l" rtl="0">
              <a:lnSpc>
                <a:spcPct val="150000"/>
              </a:lnSpc>
              <a:spcBef>
                <a:spcPts val="600"/>
              </a:spcBef>
              <a:spcAft>
                <a:spcPts val="0"/>
              </a:spcAft>
            </a:pPr>
            <a:r>
              <a:rPr lang="en-US" sz="1200" err="1">
                <a:solidFill>
                  <a:schemeClr val="bg1"/>
                </a:solidFill>
                <a:latin typeface="Lexend Deca" panose="020B0604020202020204" charset="0"/>
                <a:cs typeface="Lexend Deca" panose="020B0604020202020204" charset="0"/>
              </a:rPr>
              <a:t>M</a:t>
            </a:r>
            <a:r>
              <a:rPr lang="en-US" sz="1200" b="0" i="0" err="1">
                <a:solidFill>
                  <a:schemeClr val="bg1"/>
                </a:solidFill>
                <a:effectLst/>
                <a:latin typeface="Lexend Deca" panose="020B0604020202020204" charset="0"/>
                <a:cs typeface="Lexend Deca" panose="020B0604020202020204" charset="0"/>
              </a:rPr>
              <a:t>ax_depth</a:t>
            </a:r>
            <a:r>
              <a:rPr lang="en-US" sz="1200" b="0" i="0">
                <a:solidFill>
                  <a:schemeClr val="bg1"/>
                </a:solidFill>
                <a:effectLst/>
                <a:latin typeface="Lexend Deca" panose="020B0604020202020204" charset="0"/>
                <a:cs typeface="Lexend Deca" panose="020B0604020202020204" charset="0"/>
              </a:rPr>
              <a:t> = 11</a:t>
            </a:r>
          </a:p>
          <a:p>
            <a:pPr lvl="0" algn="l" rtl="0">
              <a:lnSpc>
                <a:spcPct val="150000"/>
              </a:lnSpc>
              <a:spcBef>
                <a:spcPts val="600"/>
              </a:spcBef>
              <a:spcAft>
                <a:spcPts val="0"/>
              </a:spcAft>
            </a:pPr>
            <a:r>
              <a:rPr lang="en-US" sz="1200" err="1">
                <a:solidFill>
                  <a:schemeClr val="bg1"/>
                </a:solidFill>
                <a:latin typeface="Lexend Deca" panose="020B0604020202020204" charset="0"/>
                <a:cs typeface="Lexend Deca" panose="020B0604020202020204" charset="0"/>
              </a:rPr>
              <a:t>N</a:t>
            </a:r>
            <a:r>
              <a:rPr lang="en-US" sz="1200" b="0" i="0" err="1">
                <a:solidFill>
                  <a:schemeClr val="bg1"/>
                </a:solidFill>
                <a:effectLst/>
                <a:latin typeface="Lexend Deca" panose="020B0604020202020204" charset="0"/>
                <a:cs typeface="Lexend Deca" panose="020B0604020202020204" charset="0"/>
              </a:rPr>
              <a:t>um_leaves</a:t>
            </a:r>
            <a:r>
              <a:rPr lang="en-US" sz="1200" b="0" i="0">
                <a:solidFill>
                  <a:schemeClr val="bg1"/>
                </a:solidFill>
                <a:effectLst/>
                <a:latin typeface="Lexend Deca" panose="020B0604020202020204" charset="0"/>
                <a:cs typeface="Lexend Deca" panose="020B0604020202020204" charset="0"/>
              </a:rPr>
              <a:t> = 140</a:t>
            </a:r>
            <a:endParaRPr lang="en-US" sz="1200">
              <a:solidFill>
                <a:schemeClr val="bg1"/>
              </a:solidFill>
              <a:latin typeface="Lexend Deca" panose="020B0604020202020204" charset="0"/>
              <a:cs typeface="Lexend Deca" panose="020B0604020202020204" charset="0"/>
            </a:endParaRPr>
          </a:p>
        </p:txBody>
      </p:sp>
      <p:cxnSp>
        <p:nvCxnSpPr>
          <p:cNvPr id="30" name="Straight Arrow Connector 29">
            <a:extLst>
              <a:ext uri="{FF2B5EF4-FFF2-40B4-BE49-F238E27FC236}">
                <a16:creationId xmlns:a16="http://schemas.microsoft.com/office/drawing/2014/main" id="{1A0C8E55-D913-4108-BFD8-5448104226BF}"/>
              </a:ext>
            </a:extLst>
          </p:cNvPr>
          <p:cNvCxnSpPr/>
          <p:nvPr/>
        </p:nvCxnSpPr>
        <p:spPr>
          <a:xfrm>
            <a:off x="1483090" y="3047339"/>
            <a:ext cx="0" cy="566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0760614-DC53-4688-A90A-940B16F0A750}"/>
              </a:ext>
            </a:extLst>
          </p:cNvPr>
          <p:cNvCxnSpPr>
            <a:cxnSpLocks/>
          </p:cNvCxnSpPr>
          <p:nvPr/>
        </p:nvCxnSpPr>
        <p:spPr>
          <a:xfrm flipH="1">
            <a:off x="7627561" y="3047339"/>
            <a:ext cx="1" cy="516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D90E97AA-E334-4575-950E-EA6986329EEA}"/>
              </a:ext>
            </a:extLst>
          </p:cNvPr>
          <p:cNvSpPr txBox="1"/>
          <p:nvPr/>
        </p:nvSpPr>
        <p:spPr>
          <a:xfrm>
            <a:off x="743034" y="1694110"/>
            <a:ext cx="19969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Random Forrest</a:t>
            </a:r>
          </a:p>
        </p:txBody>
      </p:sp>
      <p:sp>
        <p:nvSpPr>
          <p:cNvPr id="16" name="TextBox 15">
            <a:extLst>
              <a:ext uri="{FF2B5EF4-FFF2-40B4-BE49-F238E27FC236}">
                <a16:creationId xmlns:a16="http://schemas.microsoft.com/office/drawing/2014/main" id="{EB8F0B06-A7C4-4F56-85A9-03F4F1583FC1}"/>
              </a:ext>
            </a:extLst>
          </p:cNvPr>
          <p:cNvSpPr txBox="1"/>
          <p:nvPr/>
        </p:nvSpPr>
        <p:spPr>
          <a:xfrm>
            <a:off x="3939369" y="1731910"/>
            <a:ext cx="19969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chemeClr val="bg1"/>
                </a:solidFill>
              </a:rPr>
              <a:t>LightGBM</a:t>
            </a:r>
            <a:endParaRPr lang="en-US">
              <a:solidFill>
                <a:schemeClr val="bg1"/>
              </a:solidFill>
            </a:endParaRPr>
          </a:p>
        </p:txBody>
      </p:sp>
      <p:sp>
        <p:nvSpPr>
          <p:cNvPr id="17" name="TextBox 16">
            <a:extLst>
              <a:ext uri="{FF2B5EF4-FFF2-40B4-BE49-F238E27FC236}">
                <a16:creationId xmlns:a16="http://schemas.microsoft.com/office/drawing/2014/main" id="{F8B53880-138F-478C-899E-FF51A6F711AF}"/>
              </a:ext>
            </a:extLst>
          </p:cNvPr>
          <p:cNvSpPr txBox="1"/>
          <p:nvPr/>
        </p:nvSpPr>
        <p:spPr>
          <a:xfrm>
            <a:off x="7260388" y="1782168"/>
            <a:ext cx="15976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chemeClr val="bg1"/>
                </a:solidFill>
              </a:rPr>
              <a:t>X</a:t>
            </a:r>
            <a:r>
              <a:rPr lang="en-US" altLang="zh-CN" err="1">
                <a:solidFill>
                  <a:schemeClr val="bg1"/>
                </a:solidFill>
              </a:rPr>
              <a:t>G</a:t>
            </a:r>
            <a:r>
              <a:rPr lang="en-US" err="1">
                <a:solidFill>
                  <a:schemeClr val="bg1"/>
                </a:solidFill>
              </a:rPr>
              <a:t>Boost</a:t>
            </a:r>
            <a:endParaRPr lang="en-US">
              <a:solidFill>
                <a:schemeClr val="bg1"/>
              </a:solidFill>
            </a:endParaRPr>
          </a:p>
        </p:txBody>
      </p:sp>
    </p:spTree>
    <p:extLst>
      <p:ext uri="{BB962C8B-B14F-4D97-AF65-F5344CB8AC3E}">
        <p14:creationId xmlns:p14="http://schemas.microsoft.com/office/powerpoint/2010/main" val="176610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593815" y="2111438"/>
            <a:ext cx="4353399"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6000"/>
              <a:t>Evaluation</a:t>
            </a:r>
            <a:endParaRPr sz="600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955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9868-BDEB-42D0-AE52-23A7BD2EA6EF}"/>
              </a:ext>
            </a:extLst>
          </p:cNvPr>
          <p:cNvSpPr>
            <a:spLocks noGrp="1"/>
          </p:cNvSpPr>
          <p:nvPr>
            <p:ph type="title"/>
          </p:nvPr>
        </p:nvSpPr>
        <p:spPr>
          <a:xfrm>
            <a:off x="580550" y="205975"/>
            <a:ext cx="6014400" cy="573343"/>
          </a:xfrm>
        </p:spPr>
        <p:txBody>
          <a:bodyPr/>
          <a:lstStyle/>
          <a:p>
            <a:r>
              <a:rPr lang="en-US"/>
              <a:t>Evaluation	</a:t>
            </a:r>
          </a:p>
        </p:txBody>
      </p:sp>
      <p:sp>
        <p:nvSpPr>
          <p:cNvPr id="4" name="Slide Number Placeholder 3">
            <a:extLst>
              <a:ext uri="{FF2B5EF4-FFF2-40B4-BE49-F238E27FC236}">
                <a16:creationId xmlns:a16="http://schemas.microsoft.com/office/drawing/2014/main" id="{DF4726AD-0ABC-45CD-9740-7706D7689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6" name="Picture 17" descr="A close up of a sign&#10;&#10;Description generated with very high confidence">
            <a:extLst>
              <a:ext uri="{FF2B5EF4-FFF2-40B4-BE49-F238E27FC236}">
                <a16:creationId xmlns:a16="http://schemas.microsoft.com/office/drawing/2014/main" id="{E66877F3-1CCF-47F6-B05F-B4C5D69750F5}"/>
              </a:ext>
            </a:extLst>
          </p:cNvPr>
          <p:cNvPicPr>
            <a:picLocks noChangeAspect="1"/>
          </p:cNvPicPr>
          <p:nvPr/>
        </p:nvPicPr>
        <p:blipFill>
          <a:blip r:embed="rId2"/>
          <a:stretch>
            <a:fillRect/>
          </a:stretch>
        </p:blipFill>
        <p:spPr>
          <a:xfrm>
            <a:off x="580550" y="1521389"/>
            <a:ext cx="856859" cy="837085"/>
          </a:xfrm>
          <a:prstGeom prst="rect">
            <a:avLst/>
          </a:prstGeom>
          <a:effectLst>
            <a:outerShdw blurRad="50800" dist="38100" dir="10800000" algn="r" rotWithShape="0">
              <a:prstClr val="black">
                <a:alpha val="40000"/>
              </a:prstClr>
            </a:outerShdw>
          </a:effectLst>
        </p:spPr>
      </p:pic>
      <p:pic>
        <p:nvPicPr>
          <p:cNvPr id="2050" name="Picture 2">
            <a:extLst>
              <a:ext uri="{FF2B5EF4-FFF2-40B4-BE49-F238E27FC236}">
                <a16:creationId xmlns:a16="http://schemas.microsoft.com/office/drawing/2014/main" id="{68095E19-CD97-4C34-A81A-C057E669E0FA}"/>
              </a:ext>
            </a:extLst>
          </p:cNvPr>
          <p:cNvPicPr>
            <a:picLocks noChangeAspect="1" noChangeArrowheads="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29916" y1="28070" x2="29916" y2="28070"/>
                        <a14:foregroundMark x1="59623" y1="27569" x2="59623" y2="27569"/>
                        <a14:foregroundMark x1="72176" y1="59900" x2="72176" y2="59900"/>
                        <a14:foregroundMark x1="41423" y1="65163" x2="41423" y2="65163"/>
                        <a14:foregroundMark x1="64435" y1="65915" x2="64435" y2="65915"/>
                        <a14:foregroundMark x1="29289" y1="65414" x2="29289" y2="65414"/>
                        <a14:foregroundMark x1="64435" y1="27318" x2="64435" y2="27318"/>
                        <a14:foregroundMark x1="63808" y1="27318" x2="63808" y2="27318"/>
                        <a14:foregroundMark x1="63808" y1="27318" x2="63808" y2="27318"/>
                        <a14:foregroundMark x1="65900" y1="26065" x2="65900" y2="26065"/>
                        <a14:foregroundMark x1="65900" y1="26065" x2="65900" y2="26065"/>
                        <a14:foregroundMark x1="61297" y1="25815" x2="61297" y2="25815"/>
                        <a14:foregroundMark x1="61297" y1="25815" x2="61297" y2="25815"/>
                        <a14:foregroundMark x1="61506" y1="22807" x2="61506" y2="22807"/>
                        <a14:foregroundMark x1="61506" y1="22807" x2="61506" y2="22807"/>
                        <a14:foregroundMark x1="32636" y1="23559" x2="32636" y2="23559"/>
                        <a14:foregroundMark x1="32636" y1="23559" x2="32636" y2="23559"/>
                        <a14:foregroundMark x1="35774" y1="51629" x2="35774" y2="51629"/>
                        <a14:foregroundMark x1="30753" y1="27318" x2="30753" y2="27318"/>
                        <a14:foregroundMark x1="32008" y1="26566" x2="32008" y2="26566"/>
                        <a14:foregroundMark x1="39540" y1="56140" x2="39540" y2="56140"/>
                        <a14:foregroundMark x1="39540" y1="56140" x2="39540" y2="56140"/>
                      </a14:backgroundRemoval>
                    </a14:imgEffect>
                  </a14:imgLayer>
                </a14:imgProps>
              </a:ext>
              <a:ext uri="{28A0092B-C50C-407E-A947-70E740481C1C}">
                <a14:useLocalDpi xmlns:a14="http://schemas.microsoft.com/office/drawing/2010/main" val="0"/>
              </a:ext>
            </a:extLst>
          </a:blip>
          <a:srcRect/>
          <a:stretch>
            <a:fillRect/>
          </a:stretch>
        </p:blipFill>
        <p:spPr bwMode="auto">
          <a:xfrm>
            <a:off x="277147" y="2671576"/>
            <a:ext cx="2682195" cy="2172540"/>
          </a:xfrm>
          <a:prstGeom prst="rect">
            <a:avLst/>
          </a:prstGeom>
          <a:ln>
            <a:noFill/>
          </a:ln>
          <a:effectLst>
            <a:outerShdw blurRad="57785" dist="33020" dir="3180000" algn="ctr">
              <a:srgbClr val="000000">
                <a:alpha val="30000"/>
              </a:srgbClr>
            </a:outerShdw>
            <a:reflection blurRad="6350" stA="50000" endA="300" endPos="38500" dist="50800" dir="5400000" sy="-100000" algn="bl" rotWithShape="0"/>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1298CC0-C3D7-4C30-9B36-B58DC17F1C1A}"/>
              </a:ext>
            </a:extLst>
          </p:cNvPr>
          <p:cNvSpPr txBox="1"/>
          <p:nvPr/>
        </p:nvSpPr>
        <p:spPr>
          <a:xfrm>
            <a:off x="1667172" y="1449528"/>
            <a:ext cx="3033292" cy="830997"/>
          </a:xfrm>
          <a:prstGeom prst="rect">
            <a:avLst/>
          </a:prstGeom>
          <a:noFill/>
        </p:spPr>
        <p:txBody>
          <a:bodyPr wrap="square" rtlCol="0">
            <a:spAutoFit/>
          </a:bodyPr>
          <a:lstStyle/>
          <a:p>
            <a:r>
              <a:rPr lang="en-US" sz="1200">
                <a:solidFill>
                  <a:schemeClr val="bg1"/>
                </a:solidFill>
                <a:latin typeface="Lexend Deca" panose="020B0604020202020204" charset="0"/>
                <a:cs typeface="Lexend Deca" panose="020B0604020202020204" charset="0"/>
              </a:rPr>
              <a:t>Accuracy: 89.3%</a:t>
            </a:r>
          </a:p>
          <a:p>
            <a:r>
              <a:rPr lang="en-US" sz="1200">
                <a:solidFill>
                  <a:schemeClr val="bg1"/>
                </a:solidFill>
                <a:latin typeface="Lexend Deca" panose="020B0604020202020204" charset="0"/>
                <a:cs typeface="Lexend Deca" panose="020B0604020202020204" charset="0"/>
              </a:rPr>
              <a:t>F1-score: 92%</a:t>
            </a:r>
          </a:p>
          <a:p>
            <a:r>
              <a:rPr lang="en-US" sz="1200">
                <a:solidFill>
                  <a:schemeClr val="bg1"/>
                </a:solidFill>
                <a:latin typeface="Lexend Deca" panose="020B0604020202020204" charset="0"/>
                <a:cs typeface="Lexend Deca" panose="020B0604020202020204" charset="0"/>
              </a:rPr>
              <a:t>FN rate: 0.08</a:t>
            </a:r>
          </a:p>
          <a:p>
            <a:r>
              <a:rPr lang="en-US" sz="1200">
                <a:solidFill>
                  <a:schemeClr val="bg1"/>
                </a:solidFill>
                <a:latin typeface="Lexend Deca" panose="020B0604020202020204" charset="0"/>
                <a:cs typeface="Lexend Deca" panose="020B0604020202020204" charset="0"/>
              </a:rPr>
              <a:t>ROC AUC: 0.926</a:t>
            </a:r>
          </a:p>
        </p:txBody>
      </p:sp>
      <p:sp>
        <p:nvSpPr>
          <p:cNvPr id="8" name="TextBox 7">
            <a:extLst>
              <a:ext uri="{FF2B5EF4-FFF2-40B4-BE49-F238E27FC236}">
                <a16:creationId xmlns:a16="http://schemas.microsoft.com/office/drawing/2014/main" id="{A931873B-F75C-4B66-AAAD-A7B91645D4FC}"/>
              </a:ext>
            </a:extLst>
          </p:cNvPr>
          <p:cNvSpPr txBox="1"/>
          <p:nvPr/>
        </p:nvSpPr>
        <p:spPr>
          <a:xfrm>
            <a:off x="669645" y="1041451"/>
            <a:ext cx="3033292" cy="307777"/>
          </a:xfrm>
          <a:prstGeom prst="rect">
            <a:avLst/>
          </a:prstGeom>
          <a:noFill/>
        </p:spPr>
        <p:txBody>
          <a:bodyPr wrap="square" rtlCol="0">
            <a:spAutoFit/>
          </a:bodyPr>
          <a:lstStyle/>
          <a:p>
            <a:r>
              <a:rPr lang="en-US">
                <a:solidFill>
                  <a:schemeClr val="bg1"/>
                </a:solidFill>
                <a:latin typeface="Lexend Deca" panose="020B0604020202020204" charset="0"/>
                <a:cs typeface="Lexend Deca" panose="020B0604020202020204" charset="0"/>
              </a:rPr>
              <a:t>Decision Tree</a:t>
            </a:r>
          </a:p>
        </p:txBody>
      </p:sp>
      <p:pic>
        <p:nvPicPr>
          <p:cNvPr id="2052" name="Picture 4">
            <a:extLst>
              <a:ext uri="{FF2B5EF4-FFF2-40B4-BE49-F238E27FC236}">
                <a16:creationId xmlns:a16="http://schemas.microsoft.com/office/drawing/2014/main" id="{D1F799BF-EE55-49E2-B566-1DB6BE06760A}"/>
              </a:ext>
            </a:extLst>
          </p:cNvPr>
          <p:cNvPicPr>
            <a:picLocks noChangeAspect="1" noChangeArrowheads="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backgroundRemoval t="8586" b="89899" l="9859" r="89940">
                        <a14:foregroundMark x1="39839" y1="8586" x2="39839" y2="8586"/>
                        <a14:foregroundMark x1="39839" y1="8586" x2="39839" y2="8586"/>
                        <a14:foregroundMark x1="31992" y1="23990" x2="31992" y2="23990"/>
                        <a14:foregroundMark x1="62777" y1="23990" x2="62777" y2="23990"/>
                      </a14:backgroundRemoval>
                    </a14:imgEffect>
                  </a14:imgLayer>
                </a14:imgProps>
              </a:ext>
              <a:ext uri="{28A0092B-C50C-407E-A947-70E740481C1C}">
                <a14:useLocalDpi xmlns:a14="http://schemas.microsoft.com/office/drawing/2010/main" val="0"/>
              </a:ext>
            </a:extLst>
          </a:blip>
          <a:srcRect/>
          <a:stretch>
            <a:fillRect/>
          </a:stretch>
        </p:blipFill>
        <p:spPr bwMode="auto">
          <a:xfrm>
            <a:off x="3183818" y="2706180"/>
            <a:ext cx="2744497" cy="2186762"/>
          </a:xfrm>
          <a:prstGeom prst="rect">
            <a:avLst/>
          </a:prstGeom>
          <a:ln>
            <a:noFill/>
          </a:ln>
          <a:effectLst>
            <a:outerShdw blurRad="44450" dist="27940" dir="5400000" algn="ctr">
              <a:srgbClr val="000000">
                <a:alpha val="32000"/>
              </a:srgbClr>
            </a:outerShdw>
            <a:reflection blurRad="6350" stA="50000" endA="300" endPos="55500" dist="101600" dir="5400000" sy="-100000" algn="bl" rotWithShape="0"/>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81F339-B069-4A5B-9659-3AF6EB545382}"/>
              </a:ext>
            </a:extLst>
          </p:cNvPr>
          <p:cNvPicPr>
            <a:picLocks noChangeAspect="1" noChangeArrowheads="1"/>
          </p:cNvPicPr>
          <p:nvPr/>
        </p:nvPicPr>
        <p:blipFill>
          <a:blip r:embed="rId7">
            <a:duotone>
              <a:schemeClr val="accent3">
                <a:shade val="45000"/>
                <a:satMod val="135000"/>
              </a:schemeClr>
              <a:prstClr val="white"/>
            </a:duotone>
            <a:extLst>
              <a:ext uri="{BEBA8EAE-BF5A-486C-A8C5-ECC9F3942E4B}">
                <a14:imgProps xmlns:a14="http://schemas.microsoft.com/office/drawing/2010/main">
                  <a14:imgLayer r:embed="rId8">
                    <a14:imgEffect>
                      <a14:backgroundRemoval t="9224" b="89937" l="9949" r="89880">
                        <a14:foregroundMark x1="33962" y1="27463" x2="33962" y2="27463"/>
                        <a14:foregroundMark x1="73585" y1="9224" x2="73585" y2="9224"/>
                      </a14:backgroundRemoval>
                    </a14:imgEffect>
                  </a14:imgLayer>
                </a14:imgProps>
              </a:ext>
              <a:ext uri="{28A0092B-C50C-407E-A947-70E740481C1C}">
                <a14:useLocalDpi xmlns:a14="http://schemas.microsoft.com/office/drawing/2010/main" val="0"/>
              </a:ext>
            </a:extLst>
          </a:blip>
          <a:srcRect/>
          <a:stretch>
            <a:fillRect/>
          </a:stretch>
        </p:blipFill>
        <p:spPr bwMode="auto">
          <a:xfrm>
            <a:off x="5960182" y="2652823"/>
            <a:ext cx="2810248" cy="2299294"/>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1F5A093-3FA7-4A6F-B94F-957F415B605B}"/>
              </a:ext>
            </a:extLst>
          </p:cNvPr>
          <p:cNvSpPr txBox="1"/>
          <p:nvPr/>
        </p:nvSpPr>
        <p:spPr>
          <a:xfrm>
            <a:off x="3411638" y="1031445"/>
            <a:ext cx="3033292" cy="307777"/>
          </a:xfrm>
          <a:prstGeom prst="rect">
            <a:avLst/>
          </a:prstGeom>
          <a:noFill/>
        </p:spPr>
        <p:txBody>
          <a:bodyPr wrap="square" rtlCol="0">
            <a:spAutoFit/>
          </a:bodyPr>
          <a:lstStyle/>
          <a:p>
            <a:r>
              <a:rPr lang="en-US">
                <a:solidFill>
                  <a:schemeClr val="bg1"/>
                </a:solidFill>
                <a:latin typeface="Lexend Deca" panose="020B0604020202020204" charset="0"/>
                <a:cs typeface="Lexend Deca" panose="020B0604020202020204" charset="0"/>
              </a:rPr>
              <a:t>Logistic Regression</a:t>
            </a:r>
          </a:p>
        </p:txBody>
      </p:sp>
      <p:sp>
        <p:nvSpPr>
          <p:cNvPr id="11" name="TextBox 10">
            <a:extLst>
              <a:ext uri="{FF2B5EF4-FFF2-40B4-BE49-F238E27FC236}">
                <a16:creationId xmlns:a16="http://schemas.microsoft.com/office/drawing/2014/main" id="{AF4F1335-1802-44CC-BD9A-F93AB4E34D94}"/>
              </a:ext>
            </a:extLst>
          </p:cNvPr>
          <p:cNvSpPr txBox="1"/>
          <p:nvPr/>
        </p:nvSpPr>
        <p:spPr>
          <a:xfrm>
            <a:off x="6305028" y="1021439"/>
            <a:ext cx="3033292" cy="307777"/>
          </a:xfrm>
          <a:prstGeom prst="rect">
            <a:avLst/>
          </a:prstGeom>
          <a:noFill/>
        </p:spPr>
        <p:txBody>
          <a:bodyPr wrap="square" rtlCol="0">
            <a:spAutoFit/>
          </a:bodyPr>
          <a:lstStyle/>
          <a:p>
            <a:r>
              <a:rPr lang="en-US" err="1">
                <a:solidFill>
                  <a:schemeClr val="bg1"/>
                </a:solidFill>
                <a:latin typeface="Lexend Deca" panose="020B0604020202020204" charset="0"/>
                <a:cs typeface="Lexend Deca" panose="020B0604020202020204" charset="0"/>
              </a:rPr>
              <a:t>Knn</a:t>
            </a:r>
            <a:endParaRPr lang="en-US">
              <a:solidFill>
                <a:schemeClr val="bg1"/>
              </a:solidFill>
              <a:latin typeface="Lexend Deca" panose="020B0604020202020204" charset="0"/>
              <a:cs typeface="Lexend Deca" panose="020B0604020202020204" charset="0"/>
            </a:endParaRPr>
          </a:p>
        </p:txBody>
      </p:sp>
      <p:sp>
        <p:nvSpPr>
          <p:cNvPr id="14" name="TextBox 13">
            <a:extLst>
              <a:ext uri="{FF2B5EF4-FFF2-40B4-BE49-F238E27FC236}">
                <a16:creationId xmlns:a16="http://schemas.microsoft.com/office/drawing/2014/main" id="{915A7CD3-2A9B-4521-A6CA-CEE5D73DEA65}"/>
              </a:ext>
            </a:extLst>
          </p:cNvPr>
          <p:cNvSpPr txBox="1"/>
          <p:nvPr/>
        </p:nvSpPr>
        <p:spPr>
          <a:xfrm>
            <a:off x="4443536" y="1418093"/>
            <a:ext cx="3033292" cy="830997"/>
          </a:xfrm>
          <a:prstGeom prst="rect">
            <a:avLst/>
          </a:prstGeom>
          <a:noFill/>
        </p:spPr>
        <p:txBody>
          <a:bodyPr wrap="square" rtlCol="0">
            <a:spAutoFit/>
          </a:bodyPr>
          <a:lstStyle/>
          <a:p>
            <a:r>
              <a:rPr lang="en-US" sz="1200">
                <a:solidFill>
                  <a:schemeClr val="bg1"/>
                </a:solidFill>
                <a:latin typeface="Lexend Deca" panose="020B0604020202020204" charset="0"/>
                <a:cs typeface="Lexend Deca" panose="020B0604020202020204" charset="0"/>
              </a:rPr>
              <a:t>Accuracy: 87.4%</a:t>
            </a:r>
          </a:p>
          <a:p>
            <a:r>
              <a:rPr lang="en-US" sz="1200">
                <a:solidFill>
                  <a:schemeClr val="bg1"/>
                </a:solidFill>
                <a:latin typeface="Lexend Deca" panose="020B0604020202020204" charset="0"/>
                <a:cs typeface="Lexend Deca" panose="020B0604020202020204" charset="0"/>
              </a:rPr>
              <a:t>F1-score: 95%</a:t>
            </a:r>
          </a:p>
          <a:p>
            <a:r>
              <a:rPr lang="en-US" sz="1200">
                <a:solidFill>
                  <a:schemeClr val="bg1"/>
                </a:solidFill>
                <a:latin typeface="Lexend Deca" panose="020B0604020202020204" charset="0"/>
                <a:cs typeface="Lexend Deca" panose="020B0604020202020204" charset="0"/>
              </a:rPr>
              <a:t>FN rate: 0.05</a:t>
            </a:r>
          </a:p>
          <a:p>
            <a:r>
              <a:rPr lang="en-US" sz="1200">
                <a:solidFill>
                  <a:schemeClr val="bg1"/>
                </a:solidFill>
                <a:latin typeface="Lexend Deca" panose="020B0604020202020204" charset="0"/>
                <a:cs typeface="Lexend Deca" panose="020B0604020202020204" charset="0"/>
              </a:rPr>
              <a:t>ROC AUC: 0.795</a:t>
            </a:r>
          </a:p>
        </p:txBody>
      </p:sp>
      <p:sp>
        <p:nvSpPr>
          <p:cNvPr id="16" name="TextBox 15">
            <a:extLst>
              <a:ext uri="{FF2B5EF4-FFF2-40B4-BE49-F238E27FC236}">
                <a16:creationId xmlns:a16="http://schemas.microsoft.com/office/drawing/2014/main" id="{1F5A7FE4-ACB6-444C-9C3F-4835779C5EB1}"/>
              </a:ext>
            </a:extLst>
          </p:cNvPr>
          <p:cNvSpPr txBox="1"/>
          <p:nvPr/>
        </p:nvSpPr>
        <p:spPr>
          <a:xfrm>
            <a:off x="7414976" y="1402648"/>
            <a:ext cx="3033292" cy="830997"/>
          </a:xfrm>
          <a:prstGeom prst="rect">
            <a:avLst/>
          </a:prstGeom>
          <a:noFill/>
        </p:spPr>
        <p:txBody>
          <a:bodyPr wrap="square" rtlCol="0">
            <a:spAutoFit/>
          </a:bodyPr>
          <a:lstStyle/>
          <a:p>
            <a:r>
              <a:rPr lang="en-US" sz="1200">
                <a:solidFill>
                  <a:schemeClr val="bg1"/>
                </a:solidFill>
                <a:latin typeface="Lexend Deca" panose="020B0604020202020204" charset="0"/>
                <a:cs typeface="Lexend Deca" panose="020B0604020202020204" charset="0"/>
              </a:rPr>
              <a:t>Accuracy: 89.4%</a:t>
            </a:r>
          </a:p>
          <a:p>
            <a:r>
              <a:rPr lang="en-US" sz="1200">
                <a:solidFill>
                  <a:schemeClr val="bg1"/>
                </a:solidFill>
                <a:latin typeface="Lexend Deca" panose="020B0604020202020204" charset="0"/>
                <a:cs typeface="Lexend Deca" panose="020B0604020202020204" charset="0"/>
              </a:rPr>
              <a:t>F1-score: 98%</a:t>
            </a:r>
          </a:p>
          <a:p>
            <a:r>
              <a:rPr lang="en-US" sz="1200">
                <a:solidFill>
                  <a:schemeClr val="bg1"/>
                </a:solidFill>
                <a:latin typeface="Lexend Deca" panose="020B0604020202020204" charset="0"/>
                <a:cs typeface="Lexend Deca" panose="020B0604020202020204" charset="0"/>
              </a:rPr>
              <a:t>FN rate: 0.02</a:t>
            </a:r>
          </a:p>
          <a:p>
            <a:r>
              <a:rPr lang="en-US" sz="1200">
                <a:solidFill>
                  <a:schemeClr val="bg1"/>
                </a:solidFill>
                <a:latin typeface="Lexend Deca" panose="020B0604020202020204" charset="0"/>
                <a:cs typeface="Lexend Deca" panose="020B0604020202020204" charset="0"/>
              </a:rPr>
              <a:t>ROC AUC: 0.724</a:t>
            </a:r>
          </a:p>
        </p:txBody>
      </p:sp>
      <p:pic>
        <p:nvPicPr>
          <p:cNvPr id="18" name="Picture 15" descr="A close up of a logo&#10;&#10;Description generated with very high confidence">
            <a:extLst>
              <a:ext uri="{FF2B5EF4-FFF2-40B4-BE49-F238E27FC236}">
                <a16:creationId xmlns:a16="http://schemas.microsoft.com/office/drawing/2014/main" id="{8CFB4CB9-8612-48E2-952D-D573B8DFF7A1}"/>
              </a:ext>
            </a:extLst>
          </p:cNvPr>
          <p:cNvPicPr>
            <a:picLocks noChangeAspect="1"/>
          </p:cNvPicPr>
          <p:nvPr/>
        </p:nvPicPr>
        <p:blipFill>
          <a:blip r:embed="rId9"/>
          <a:stretch>
            <a:fillRect/>
          </a:stretch>
        </p:blipFill>
        <p:spPr>
          <a:xfrm>
            <a:off x="3411638" y="1434803"/>
            <a:ext cx="935892" cy="923671"/>
          </a:xfrm>
          <a:prstGeom prst="rect">
            <a:avLst/>
          </a:prstGeom>
          <a:effectLst>
            <a:outerShdw blurRad="50800" dist="38100" dir="10800000" algn="r" rotWithShape="0">
              <a:prstClr val="black">
                <a:alpha val="40000"/>
              </a:prstClr>
            </a:outerShdw>
          </a:effectLst>
        </p:spPr>
      </p:pic>
      <p:pic>
        <p:nvPicPr>
          <p:cNvPr id="20" name="Picture 2" descr="K Nearest Neighbor | KNN Algorithm | KNN in Python &amp; R">
            <a:extLst>
              <a:ext uri="{FF2B5EF4-FFF2-40B4-BE49-F238E27FC236}">
                <a16:creationId xmlns:a16="http://schemas.microsoft.com/office/drawing/2014/main" id="{49D23D2D-4B8C-4C8C-9153-CE6DD5A92D93}"/>
              </a:ext>
            </a:extLst>
          </p:cNvPr>
          <p:cNvPicPr>
            <a:picLocks noChangeAspect="1" noChangeArrowheads="1"/>
          </p:cNvPicPr>
          <p:nvPr/>
        </p:nvPicPr>
        <p:blipFill>
          <a:blip r:embed="rId10">
            <a:biLevel thresh="75000"/>
            <a:extLst>
              <a:ext uri="{28A0092B-C50C-407E-A947-70E740481C1C}">
                <a14:useLocalDpi xmlns:a14="http://schemas.microsoft.com/office/drawing/2010/main" val="0"/>
              </a:ext>
            </a:extLst>
          </a:blip>
          <a:srcRect/>
          <a:stretch>
            <a:fillRect/>
          </a:stretch>
        </p:blipFill>
        <p:spPr bwMode="auto">
          <a:xfrm>
            <a:off x="6265483" y="1391539"/>
            <a:ext cx="1101120" cy="994323"/>
          </a:xfrm>
          <a:prstGeom prst="rect">
            <a:avLst/>
          </a:prstGeom>
          <a:noFill/>
          <a:effectLst>
            <a:outerShdw blurRad="50800" dist="38100" dir="10800000" algn="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92752B-8613-4A3D-A174-ABF60DAA5EE8}"/>
              </a:ext>
            </a:extLst>
          </p:cNvPr>
          <p:cNvSpPr txBox="1"/>
          <p:nvPr/>
        </p:nvSpPr>
        <p:spPr>
          <a:xfrm>
            <a:off x="6436367" y="2556160"/>
            <a:ext cx="3033292" cy="230832"/>
          </a:xfrm>
          <a:prstGeom prst="rect">
            <a:avLst/>
          </a:prstGeom>
          <a:noFill/>
        </p:spPr>
        <p:txBody>
          <a:bodyPr wrap="square" rtlCol="0">
            <a:spAutoFit/>
          </a:bodyPr>
          <a:lstStyle/>
          <a:p>
            <a:r>
              <a:rPr lang="en-US" sz="900">
                <a:solidFill>
                  <a:schemeClr val="bg1"/>
                </a:solidFill>
              </a:rPr>
              <a:t>Normalized Confusion Matrix</a:t>
            </a:r>
          </a:p>
        </p:txBody>
      </p:sp>
      <p:sp>
        <p:nvSpPr>
          <p:cNvPr id="5" name="TextBox 4">
            <a:extLst>
              <a:ext uri="{FF2B5EF4-FFF2-40B4-BE49-F238E27FC236}">
                <a16:creationId xmlns:a16="http://schemas.microsoft.com/office/drawing/2014/main" id="{AB721587-5236-421E-B113-D695D8F7E279}"/>
              </a:ext>
            </a:extLst>
          </p:cNvPr>
          <p:cNvSpPr txBox="1"/>
          <p:nvPr/>
        </p:nvSpPr>
        <p:spPr>
          <a:xfrm>
            <a:off x="3561658" y="2519359"/>
            <a:ext cx="3033292" cy="230832"/>
          </a:xfrm>
          <a:prstGeom prst="rect">
            <a:avLst/>
          </a:prstGeom>
          <a:noFill/>
        </p:spPr>
        <p:txBody>
          <a:bodyPr wrap="square" rtlCol="0">
            <a:spAutoFit/>
          </a:bodyPr>
          <a:lstStyle/>
          <a:p>
            <a:r>
              <a:rPr lang="en-US" sz="900">
                <a:solidFill>
                  <a:schemeClr val="bg1"/>
                </a:solidFill>
              </a:rPr>
              <a:t>Normalized Confusion Matrix</a:t>
            </a:r>
          </a:p>
        </p:txBody>
      </p:sp>
      <p:sp>
        <p:nvSpPr>
          <p:cNvPr id="9" name="TextBox 8">
            <a:extLst>
              <a:ext uri="{FF2B5EF4-FFF2-40B4-BE49-F238E27FC236}">
                <a16:creationId xmlns:a16="http://schemas.microsoft.com/office/drawing/2014/main" id="{430A6A34-976C-454E-8C41-C6625356DAC3}"/>
              </a:ext>
            </a:extLst>
          </p:cNvPr>
          <p:cNvSpPr txBox="1"/>
          <p:nvPr/>
        </p:nvSpPr>
        <p:spPr>
          <a:xfrm>
            <a:off x="669645" y="2515782"/>
            <a:ext cx="3033292" cy="230832"/>
          </a:xfrm>
          <a:prstGeom prst="rect">
            <a:avLst/>
          </a:prstGeom>
          <a:noFill/>
        </p:spPr>
        <p:txBody>
          <a:bodyPr wrap="square" rtlCol="0">
            <a:spAutoFit/>
          </a:bodyPr>
          <a:lstStyle/>
          <a:p>
            <a:r>
              <a:rPr lang="en-US" sz="900">
                <a:solidFill>
                  <a:schemeClr val="bg1"/>
                </a:solidFill>
              </a:rPr>
              <a:t>Normalized Confusion Matrix</a:t>
            </a:r>
          </a:p>
        </p:txBody>
      </p:sp>
      <p:sp>
        <p:nvSpPr>
          <p:cNvPr id="12" name="TextBox 11">
            <a:extLst>
              <a:ext uri="{FF2B5EF4-FFF2-40B4-BE49-F238E27FC236}">
                <a16:creationId xmlns:a16="http://schemas.microsoft.com/office/drawing/2014/main" id="{793EE55E-4BC0-4493-B43D-AFE4E26CB322}"/>
              </a:ext>
            </a:extLst>
          </p:cNvPr>
          <p:cNvSpPr txBox="1"/>
          <p:nvPr/>
        </p:nvSpPr>
        <p:spPr>
          <a:xfrm>
            <a:off x="339192" y="3280062"/>
            <a:ext cx="323165" cy="751609"/>
          </a:xfrm>
          <a:prstGeom prst="rect">
            <a:avLst/>
          </a:prstGeom>
          <a:noFill/>
        </p:spPr>
        <p:txBody>
          <a:bodyPr vert="vert270" wrap="square" rtlCol="0">
            <a:spAutoFit/>
          </a:bodyPr>
          <a:lstStyle/>
          <a:p>
            <a:r>
              <a:rPr lang="en-US" sz="900">
                <a:solidFill>
                  <a:schemeClr val="bg1"/>
                </a:solidFill>
              </a:rPr>
              <a:t>True Label</a:t>
            </a:r>
          </a:p>
        </p:txBody>
      </p:sp>
      <p:sp>
        <p:nvSpPr>
          <p:cNvPr id="13" name="TextBox 12">
            <a:extLst>
              <a:ext uri="{FF2B5EF4-FFF2-40B4-BE49-F238E27FC236}">
                <a16:creationId xmlns:a16="http://schemas.microsoft.com/office/drawing/2014/main" id="{3C4546EA-AFBF-47E4-8AF1-67816A3BF977}"/>
              </a:ext>
            </a:extLst>
          </p:cNvPr>
          <p:cNvSpPr txBox="1"/>
          <p:nvPr/>
        </p:nvSpPr>
        <p:spPr>
          <a:xfrm>
            <a:off x="3264585" y="3238499"/>
            <a:ext cx="323165" cy="751609"/>
          </a:xfrm>
          <a:prstGeom prst="rect">
            <a:avLst/>
          </a:prstGeom>
          <a:noFill/>
        </p:spPr>
        <p:txBody>
          <a:bodyPr vert="vert270" wrap="square" rtlCol="0">
            <a:spAutoFit/>
          </a:bodyPr>
          <a:lstStyle/>
          <a:p>
            <a:r>
              <a:rPr lang="en-US" sz="900">
                <a:solidFill>
                  <a:schemeClr val="bg1"/>
                </a:solidFill>
              </a:rPr>
              <a:t>True Label</a:t>
            </a:r>
          </a:p>
        </p:txBody>
      </p:sp>
      <p:sp>
        <p:nvSpPr>
          <p:cNvPr id="15" name="TextBox 14">
            <a:extLst>
              <a:ext uri="{FF2B5EF4-FFF2-40B4-BE49-F238E27FC236}">
                <a16:creationId xmlns:a16="http://schemas.microsoft.com/office/drawing/2014/main" id="{2B198AFB-6909-418E-A7D5-CECD0DB48612}"/>
              </a:ext>
            </a:extLst>
          </p:cNvPr>
          <p:cNvSpPr txBox="1"/>
          <p:nvPr/>
        </p:nvSpPr>
        <p:spPr>
          <a:xfrm>
            <a:off x="6179127" y="3280063"/>
            <a:ext cx="323165" cy="751609"/>
          </a:xfrm>
          <a:prstGeom prst="rect">
            <a:avLst/>
          </a:prstGeom>
          <a:noFill/>
        </p:spPr>
        <p:txBody>
          <a:bodyPr vert="vert270" wrap="square" rtlCol="0">
            <a:spAutoFit/>
          </a:bodyPr>
          <a:lstStyle/>
          <a:p>
            <a:r>
              <a:rPr lang="en-US" sz="900">
                <a:solidFill>
                  <a:schemeClr val="bg1"/>
                </a:solidFill>
              </a:rPr>
              <a:t>True Label</a:t>
            </a:r>
          </a:p>
        </p:txBody>
      </p:sp>
      <p:sp>
        <p:nvSpPr>
          <p:cNvPr id="23" name="TextBox 22">
            <a:extLst>
              <a:ext uri="{FF2B5EF4-FFF2-40B4-BE49-F238E27FC236}">
                <a16:creationId xmlns:a16="http://schemas.microsoft.com/office/drawing/2014/main" id="{29B7E1DE-200B-4EF1-8847-924FF27339D4}"/>
              </a:ext>
            </a:extLst>
          </p:cNvPr>
          <p:cNvSpPr txBox="1"/>
          <p:nvPr/>
        </p:nvSpPr>
        <p:spPr>
          <a:xfrm>
            <a:off x="1008979" y="4613284"/>
            <a:ext cx="2810248" cy="230832"/>
          </a:xfrm>
          <a:prstGeom prst="rect">
            <a:avLst/>
          </a:prstGeom>
          <a:noFill/>
        </p:spPr>
        <p:txBody>
          <a:bodyPr wrap="square" rtlCol="0">
            <a:spAutoFit/>
          </a:bodyPr>
          <a:lstStyle/>
          <a:p>
            <a:r>
              <a:rPr lang="en-US" sz="900">
                <a:solidFill>
                  <a:schemeClr val="bg1"/>
                </a:solidFill>
              </a:rPr>
              <a:t>Predicted Label</a:t>
            </a:r>
          </a:p>
        </p:txBody>
      </p:sp>
      <p:sp>
        <p:nvSpPr>
          <p:cNvPr id="25" name="TextBox 24">
            <a:extLst>
              <a:ext uri="{FF2B5EF4-FFF2-40B4-BE49-F238E27FC236}">
                <a16:creationId xmlns:a16="http://schemas.microsoft.com/office/drawing/2014/main" id="{53FDD0F8-50CA-42BD-8979-3B539F6D6C6B}"/>
              </a:ext>
            </a:extLst>
          </p:cNvPr>
          <p:cNvSpPr txBox="1"/>
          <p:nvPr/>
        </p:nvSpPr>
        <p:spPr>
          <a:xfrm>
            <a:off x="3890207" y="4579699"/>
            <a:ext cx="2810248" cy="230832"/>
          </a:xfrm>
          <a:prstGeom prst="rect">
            <a:avLst/>
          </a:prstGeom>
          <a:noFill/>
        </p:spPr>
        <p:txBody>
          <a:bodyPr wrap="square" rtlCol="0">
            <a:spAutoFit/>
          </a:bodyPr>
          <a:lstStyle/>
          <a:p>
            <a:r>
              <a:rPr lang="en-US" sz="900">
                <a:solidFill>
                  <a:schemeClr val="bg1"/>
                </a:solidFill>
              </a:rPr>
              <a:t>Predicted Label</a:t>
            </a:r>
          </a:p>
        </p:txBody>
      </p:sp>
      <p:sp>
        <p:nvSpPr>
          <p:cNvPr id="27" name="TextBox 26">
            <a:extLst>
              <a:ext uri="{FF2B5EF4-FFF2-40B4-BE49-F238E27FC236}">
                <a16:creationId xmlns:a16="http://schemas.microsoft.com/office/drawing/2014/main" id="{F01BEB68-2A1C-485B-A865-D75FBE2230A5}"/>
              </a:ext>
            </a:extLst>
          </p:cNvPr>
          <p:cNvSpPr txBox="1"/>
          <p:nvPr/>
        </p:nvSpPr>
        <p:spPr>
          <a:xfrm>
            <a:off x="6816043" y="4634435"/>
            <a:ext cx="2810248" cy="230832"/>
          </a:xfrm>
          <a:prstGeom prst="rect">
            <a:avLst/>
          </a:prstGeom>
          <a:noFill/>
        </p:spPr>
        <p:txBody>
          <a:bodyPr wrap="square" rtlCol="0">
            <a:spAutoFit/>
          </a:bodyPr>
          <a:lstStyle/>
          <a:p>
            <a:r>
              <a:rPr lang="en-US" sz="900">
                <a:solidFill>
                  <a:schemeClr val="bg1"/>
                </a:solidFill>
              </a:rPr>
              <a:t>Predicted Label</a:t>
            </a:r>
          </a:p>
        </p:txBody>
      </p:sp>
    </p:spTree>
    <p:extLst>
      <p:ext uri="{BB962C8B-B14F-4D97-AF65-F5344CB8AC3E}">
        <p14:creationId xmlns:p14="http://schemas.microsoft.com/office/powerpoint/2010/main" val="387708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89868-BDEB-42D0-AE52-23A7BD2EA6EF}"/>
              </a:ext>
            </a:extLst>
          </p:cNvPr>
          <p:cNvSpPr>
            <a:spLocks noGrp="1"/>
          </p:cNvSpPr>
          <p:nvPr>
            <p:ph type="title"/>
          </p:nvPr>
        </p:nvSpPr>
        <p:spPr>
          <a:xfrm>
            <a:off x="580550" y="205975"/>
            <a:ext cx="6014400" cy="573343"/>
          </a:xfrm>
        </p:spPr>
        <p:txBody>
          <a:bodyPr/>
          <a:lstStyle/>
          <a:p>
            <a:r>
              <a:rPr lang="en-US"/>
              <a:t>Evaluation	</a:t>
            </a:r>
          </a:p>
        </p:txBody>
      </p:sp>
      <p:sp>
        <p:nvSpPr>
          <p:cNvPr id="4" name="Slide Number Placeholder 3">
            <a:extLst>
              <a:ext uri="{FF2B5EF4-FFF2-40B4-BE49-F238E27FC236}">
                <a16:creationId xmlns:a16="http://schemas.microsoft.com/office/drawing/2014/main" id="{DF4726AD-0ABC-45CD-9740-7706D7689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7" name="TextBox 6">
            <a:extLst>
              <a:ext uri="{FF2B5EF4-FFF2-40B4-BE49-F238E27FC236}">
                <a16:creationId xmlns:a16="http://schemas.microsoft.com/office/drawing/2014/main" id="{21298CC0-C3D7-4C30-9B36-B58DC17F1C1A}"/>
              </a:ext>
            </a:extLst>
          </p:cNvPr>
          <p:cNvSpPr txBox="1"/>
          <p:nvPr/>
        </p:nvSpPr>
        <p:spPr>
          <a:xfrm>
            <a:off x="1667172" y="1449528"/>
            <a:ext cx="3033292" cy="830997"/>
          </a:xfrm>
          <a:prstGeom prst="rect">
            <a:avLst/>
          </a:prstGeom>
          <a:noFill/>
        </p:spPr>
        <p:txBody>
          <a:bodyPr wrap="square" rtlCol="0">
            <a:spAutoFit/>
          </a:bodyPr>
          <a:lstStyle/>
          <a:p>
            <a:r>
              <a:rPr lang="en-US" sz="1200">
                <a:solidFill>
                  <a:schemeClr val="bg1"/>
                </a:solidFill>
                <a:latin typeface="Lexend Deca" panose="020B0604020202020204" charset="0"/>
                <a:cs typeface="Lexend Deca" panose="020B0604020202020204" charset="0"/>
              </a:rPr>
              <a:t>Accuracy: 79.3%</a:t>
            </a:r>
          </a:p>
          <a:p>
            <a:r>
              <a:rPr lang="en-US" sz="1200">
                <a:solidFill>
                  <a:schemeClr val="bg1"/>
                </a:solidFill>
                <a:latin typeface="Lexend Deca" panose="020B0604020202020204" charset="0"/>
                <a:cs typeface="Lexend Deca" panose="020B0604020202020204" charset="0"/>
              </a:rPr>
              <a:t>F1-score: 81%</a:t>
            </a:r>
          </a:p>
          <a:p>
            <a:r>
              <a:rPr lang="en-US" sz="1200">
                <a:solidFill>
                  <a:schemeClr val="bg1"/>
                </a:solidFill>
                <a:latin typeface="Lexend Deca" panose="020B0604020202020204" charset="0"/>
                <a:cs typeface="Lexend Deca" panose="020B0604020202020204" charset="0"/>
              </a:rPr>
              <a:t>FN rate: 0.19</a:t>
            </a:r>
          </a:p>
          <a:p>
            <a:r>
              <a:rPr lang="en-US" sz="1200">
                <a:solidFill>
                  <a:schemeClr val="bg1"/>
                </a:solidFill>
                <a:latin typeface="Lexend Deca" panose="020B0604020202020204" charset="0"/>
                <a:cs typeface="Lexend Deca" panose="020B0604020202020204" charset="0"/>
              </a:rPr>
              <a:t>ROC AUC: 0.769</a:t>
            </a:r>
          </a:p>
        </p:txBody>
      </p:sp>
      <p:sp>
        <p:nvSpPr>
          <p:cNvPr id="8" name="TextBox 7">
            <a:extLst>
              <a:ext uri="{FF2B5EF4-FFF2-40B4-BE49-F238E27FC236}">
                <a16:creationId xmlns:a16="http://schemas.microsoft.com/office/drawing/2014/main" id="{A931873B-F75C-4B66-AAAD-A7B91645D4FC}"/>
              </a:ext>
            </a:extLst>
          </p:cNvPr>
          <p:cNvSpPr txBox="1"/>
          <p:nvPr/>
        </p:nvSpPr>
        <p:spPr>
          <a:xfrm>
            <a:off x="3376182" y="2617802"/>
            <a:ext cx="3033292" cy="230832"/>
          </a:xfrm>
          <a:prstGeom prst="rect">
            <a:avLst/>
          </a:prstGeom>
          <a:noFill/>
        </p:spPr>
        <p:txBody>
          <a:bodyPr wrap="square" rtlCol="0">
            <a:spAutoFit/>
          </a:bodyPr>
          <a:lstStyle/>
          <a:p>
            <a:r>
              <a:rPr lang="en-US" sz="900">
                <a:solidFill>
                  <a:schemeClr val="bg1"/>
                </a:solidFill>
              </a:rPr>
              <a:t>Normalized Confusion Matrix</a:t>
            </a:r>
          </a:p>
        </p:txBody>
      </p:sp>
      <p:sp>
        <p:nvSpPr>
          <p:cNvPr id="10" name="TextBox 9">
            <a:extLst>
              <a:ext uri="{FF2B5EF4-FFF2-40B4-BE49-F238E27FC236}">
                <a16:creationId xmlns:a16="http://schemas.microsoft.com/office/drawing/2014/main" id="{11F5A093-3FA7-4A6F-B94F-957F415B605B}"/>
              </a:ext>
            </a:extLst>
          </p:cNvPr>
          <p:cNvSpPr txBox="1"/>
          <p:nvPr/>
        </p:nvSpPr>
        <p:spPr>
          <a:xfrm>
            <a:off x="3411638" y="1031445"/>
            <a:ext cx="3033292" cy="307777"/>
          </a:xfrm>
          <a:prstGeom prst="rect">
            <a:avLst/>
          </a:prstGeom>
          <a:noFill/>
        </p:spPr>
        <p:txBody>
          <a:bodyPr wrap="square" rtlCol="0">
            <a:spAutoFit/>
          </a:bodyPr>
          <a:lstStyle/>
          <a:p>
            <a:r>
              <a:rPr lang="en-US">
                <a:solidFill>
                  <a:schemeClr val="bg1"/>
                </a:solidFill>
                <a:latin typeface="Lexend Deca" panose="020B0604020202020204" charset="0"/>
                <a:cs typeface="Lexend Deca" panose="020B0604020202020204" charset="0"/>
              </a:rPr>
              <a:t>Random Forrest</a:t>
            </a:r>
          </a:p>
        </p:txBody>
      </p:sp>
      <p:sp>
        <p:nvSpPr>
          <p:cNvPr id="11" name="TextBox 10">
            <a:extLst>
              <a:ext uri="{FF2B5EF4-FFF2-40B4-BE49-F238E27FC236}">
                <a16:creationId xmlns:a16="http://schemas.microsoft.com/office/drawing/2014/main" id="{AF4F1335-1802-44CC-BD9A-F93AB4E34D94}"/>
              </a:ext>
            </a:extLst>
          </p:cNvPr>
          <p:cNvSpPr txBox="1"/>
          <p:nvPr/>
        </p:nvSpPr>
        <p:spPr>
          <a:xfrm>
            <a:off x="6305028" y="1021439"/>
            <a:ext cx="3033292" cy="307777"/>
          </a:xfrm>
          <a:prstGeom prst="rect">
            <a:avLst/>
          </a:prstGeom>
          <a:noFill/>
        </p:spPr>
        <p:txBody>
          <a:bodyPr wrap="square" rtlCol="0">
            <a:spAutoFit/>
          </a:bodyPr>
          <a:lstStyle/>
          <a:p>
            <a:r>
              <a:rPr lang="en-US">
                <a:solidFill>
                  <a:schemeClr val="bg1"/>
                </a:solidFill>
                <a:latin typeface="Lexend Deca" panose="020B0604020202020204" charset="0"/>
                <a:cs typeface="Lexend Deca" panose="020B0604020202020204" charset="0"/>
              </a:rPr>
              <a:t>Ann</a:t>
            </a:r>
          </a:p>
        </p:txBody>
      </p:sp>
      <p:sp>
        <p:nvSpPr>
          <p:cNvPr id="14" name="TextBox 13">
            <a:extLst>
              <a:ext uri="{FF2B5EF4-FFF2-40B4-BE49-F238E27FC236}">
                <a16:creationId xmlns:a16="http://schemas.microsoft.com/office/drawing/2014/main" id="{915A7CD3-2A9B-4521-A6CA-CEE5D73DEA65}"/>
              </a:ext>
            </a:extLst>
          </p:cNvPr>
          <p:cNvSpPr txBox="1"/>
          <p:nvPr/>
        </p:nvSpPr>
        <p:spPr>
          <a:xfrm>
            <a:off x="4443536" y="1418093"/>
            <a:ext cx="3033292" cy="830997"/>
          </a:xfrm>
          <a:prstGeom prst="rect">
            <a:avLst/>
          </a:prstGeom>
          <a:noFill/>
        </p:spPr>
        <p:txBody>
          <a:bodyPr wrap="square" rtlCol="0">
            <a:spAutoFit/>
          </a:bodyPr>
          <a:lstStyle/>
          <a:p>
            <a:r>
              <a:rPr lang="en-US" sz="1200">
                <a:solidFill>
                  <a:schemeClr val="bg1"/>
                </a:solidFill>
                <a:latin typeface="Lexend Deca" panose="020B0604020202020204" charset="0"/>
                <a:cs typeface="Lexend Deca" panose="020B0604020202020204" charset="0"/>
              </a:rPr>
              <a:t>Accuracy: 89.3%</a:t>
            </a:r>
          </a:p>
          <a:p>
            <a:r>
              <a:rPr lang="en-US" sz="1200">
                <a:solidFill>
                  <a:schemeClr val="bg1"/>
                </a:solidFill>
                <a:latin typeface="Lexend Deca" panose="020B0604020202020204" charset="0"/>
                <a:cs typeface="Lexend Deca" panose="020B0604020202020204" charset="0"/>
              </a:rPr>
              <a:t>F1-score: 92%</a:t>
            </a:r>
          </a:p>
          <a:p>
            <a:r>
              <a:rPr lang="en-US" sz="1200">
                <a:solidFill>
                  <a:schemeClr val="bg1"/>
                </a:solidFill>
                <a:latin typeface="Lexend Deca" panose="020B0604020202020204" charset="0"/>
                <a:cs typeface="Lexend Deca" panose="020B0604020202020204" charset="0"/>
              </a:rPr>
              <a:t>FN rate: 0.08</a:t>
            </a:r>
          </a:p>
          <a:p>
            <a:r>
              <a:rPr lang="en-US" sz="1200">
                <a:solidFill>
                  <a:schemeClr val="bg1"/>
                </a:solidFill>
                <a:latin typeface="Lexend Deca" panose="020B0604020202020204" charset="0"/>
                <a:cs typeface="Lexend Deca" panose="020B0604020202020204" charset="0"/>
              </a:rPr>
              <a:t>ROC AUC: 0.926</a:t>
            </a:r>
          </a:p>
        </p:txBody>
      </p:sp>
      <p:sp>
        <p:nvSpPr>
          <p:cNvPr id="16" name="TextBox 15">
            <a:extLst>
              <a:ext uri="{FF2B5EF4-FFF2-40B4-BE49-F238E27FC236}">
                <a16:creationId xmlns:a16="http://schemas.microsoft.com/office/drawing/2014/main" id="{1F5A7FE4-ACB6-444C-9C3F-4835779C5EB1}"/>
              </a:ext>
            </a:extLst>
          </p:cNvPr>
          <p:cNvSpPr txBox="1"/>
          <p:nvPr/>
        </p:nvSpPr>
        <p:spPr>
          <a:xfrm>
            <a:off x="7414976" y="1402648"/>
            <a:ext cx="3033292" cy="830997"/>
          </a:xfrm>
          <a:prstGeom prst="rect">
            <a:avLst/>
          </a:prstGeom>
          <a:noFill/>
        </p:spPr>
        <p:txBody>
          <a:bodyPr wrap="square" rtlCol="0">
            <a:spAutoFit/>
          </a:bodyPr>
          <a:lstStyle/>
          <a:p>
            <a:r>
              <a:rPr lang="en-US" sz="1200">
                <a:solidFill>
                  <a:schemeClr val="bg1"/>
                </a:solidFill>
                <a:latin typeface="Lexend Deca" panose="020B0604020202020204" charset="0"/>
                <a:cs typeface="Lexend Deca" panose="020B0604020202020204" charset="0"/>
              </a:rPr>
              <a:t>Accuracy: 89.9%</a:t>
            </a:r>
          </a:p>
          <a:p>
            <a:r>
              <a:rPr lang="en-US" sz="1200">
                <a:solidFill>
                  <a:schemeClr val="bg1"/>
                </a:solidFill>
                <a:latin typeface="Lexend Deca" panose="020B0604020202020204" charset="0"/>
                <a:cs typeface="Lexend Deca" panose="020B0604020202020204" charset="0"/>
              </a:rPr>
              <a:t>F1-score: 96%</a:t>
            </a:r>
          </a:p>
          <a:p>
            <a:r>
              <a:rPr lang="en-US" sz="1200">
                <a:solidFill>
                  <a:schemeClr val="bg1"/>
                </a:solidFill>
                <a:latin typeface="Lexend Deca" panose="020B0604020202020204" charset="0"/>
                <a:cs typeface="Lexend Deca" panose="020B0604020202020204" charset="0"/>
              </a:rPr>
              <a:t>FN rate: 0.04</a:t>
            </a:r>
          </a:p>
          <a:p>
            <a:r>
              <a:rPr lang="en-US" sz="1200">
                <a:solidFill>
                  <a:schemeClr val="bg1"/>
                </a:solidFill>
                <a:latin typeface="Lexend Deca" panose="020B0604020202020204" charset="0"/>
                <a:cs typeface="Lexend Deca" panose="020B0604020202020204" charset="0"/>
              </a:rPr>
              <a:t>ROC AUC:-</a:t>
            </a:r>
          </a:p>
        </p:txBody>
      </p:sp>
      <p:pic>
        <p:nvPicPr>
          <p:cNvPr id="3" name="Picture 5" descr="A drawing of a face&#10;&#10;Description generated with high confidence">
            <a:extLst>
              <a:ext uri="{FF2B5EF4-FFF2-40B4-BE49-F238E27FC236}">
                <a16:creationId xmlns:a16="http://schemas.microsoft.com/office/drawing/2014/main" id="{1754F0D5-C7BA-4216-B777-34E10A9EBCC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36250" y1="85625" x2="36250" y2="85625"/>
                        <a14:foregroundMark x1="55625" y1="84375" x2="55625" y2="84375"/>
                        <a14:foregroundMark x1="73750" y1="61875" x2="73750" y2="61875"/>
                      </a14:backgroundRemoval>
                    </a14:imgEffect>
                  </a14:imgLayer>
                </a14:imgProps>
              </a:ext>
            </a:extLst>
          </a:blip>
          <a:stretch>
            <a:fillRect/>
          </a:stretch>
        </p:blipFill>
        <p:spPr>
          <a:xfrm>
            <a:off x="3258966" y="1329216"/>
            <a:ext cx="1136197" cy="1136197"/>
          </a:xfrm>
          <a:prstGeom prst="rect">
            <a:avLst/>
          </a:prstGeom>
          <a:effectLst>
            <a:outerShdw blurRad="50800" dist="38100" dir="10800000" algn="r" rotWithShape="0">
              <a:prstClr val="black">
                <a:alpha val="40000"/>
              </a:prstClr>
            </a:outerShdw>
          </a:effectLst>
        </p:spPr>
      </p:pic>
      <p:pic>
        <p:nvPicPr>
          <p:cNvPr id="5" name="Picture 21" descr="A close up of a logo&#10;&#10;Description generated with very high confidence">
            <a:extLst>
              <a:ext uri="{FF2B5EF4-FFF2-40B4-BE49-F238E27FC236}">
                <a16:creationId xmlns:a16="http://schemas.microsoft.com/office/drawing/2014/main" id="{114ED2FE-5E98-4A1B-B5FD-F0D2DF9E9992}"/>
              </a:ext>
            </a:extLst>
          </p:cNvPr>
          <p:cNvPicPr>
            <a:picLocks noChangeAspect="1"/>
          </p:cNvPicPr>
          <p:nvPr/>
        </p:nvPicPr>
        <p:blipFill>
          <a:blip r:embed="rId4"/>
          <a:stretch>
            <a:fillRect/>
          </a:stretch>
        </p:blipFill>
        <p:spPr>
          <a:xfrm>
            <a:off x="416478" y="1329216"/>
            <a:ext cx="1265890" cy="1229925"/>
          </a:xfrm>
          <a:prstGeom prst="rect">
            <a:avLst/>
          </a:prstGeom>
          <a:effectLst>
            <a:outerShdw blurRad="63500" sx="102000" sy="102000" algn="ctr" rotWithShape="0">
              <a:prstClr val="black">
                <a:alpha val="40000"/>
              </a:prstClr>
            </a:outerShdw>
          </a:effectLst>
        </p:spPr>
      </p:pic>
      <p:pic>
        <p:nvPicPr>
          <p:cNvPr id="9" name="Picture 13" descr="A picture containing building&#10;&#10;Description generated with very high confidence">
            <a:extLst>
              <a:ext uri="{FF2B5EF4-FFF2-40B4-BE49-F238E27FC236}">
                <a16:creationId xmlns:a16="http://schemas.microsoft.com/office/drawing/2014/main" id="{5C2B6710-8761-48E3-874A-732AF4BF8654}"/>
              </a:ext>
            </a:extLst>
          </p:cNvPr>
          <p:cNvPicPr>
            <a:picLocks noChangeAspect="1"/>
          </p:cNvPicPr>
          <p:nvPr/>
        </p:nvPicPr>
        <p:blipFill>
          <a:blip r:embed="rId5"/>
          <a:stretch>
            <a:fillRect/>
          </a:stretch>
        </p:blipFill>
        <p:spPr>
          <a:xfrm>
            <a:off x="6330843" y="1418092"/>
            <a:ext cx="972983" cy="1067333"/>
          </a:xfrm>
          <a:prstGeom prst="rect">
            <a:avLst/>
          </a:prstGeom>
          <a:effectLst>
            <a:outerShdw blurRad="50800" dist="38100" dir="10800000" algn="r" rotWithShape="0">
              <a:prstClr val="black">
                <a:alpha val="40000"/>
              </a:prstClr>
            </a:outerShdw>
          </a:effectLst>
        </p:spPr>
      </p:pic>
      <p:pic>
        <p:nvPicPr>
          <p:cNvPr id="4098" name="Picture 2">
            <a:extLst>
              <a:ext uri="{FF2B5EF4-FFF2-40B4-BE49-F238E27FC236}">
                <a16:creationId xmlns:a16="http://schemas.microsoft.com/office/drawing/2014/main" id="{5E63144C-689C-4297-8F47-052CCF0BE273}"/>
              </a:ext>
            </a:extLst>
          </p:cNvPr>
          <p:cNvPicPr>
            <a:picLocks noChangeAspect="1" noChangeArrowheads="1"/>
          </p:cNvPicPr>
          <p:nvPr/>
        </p:nvPicPr>
        <p:blipFill>
          <a:blip r:embed="rId6">
            <a:duotone>
              <a:schemeClr val="accent3">
                <a:shade val="45000"/>
                <a:satMod val="135000"/>
              </a:schemeClr>
              <a:prstClr val="white"/>
            </a:duotone>
            <a:extLst>
              <a:ext uri="{BEBA8EAE-BF5A-486C-A8C5-ECC9F3942E4B}">
                <a14:imgProps xmlns:a14="http://schemas.microsoft.com/office/drawing/2010/main">
                  <a14:imgLayer r:embed="rId7">
                    <a14:imgEffect>
                      <a14:backgroundRemoval t="10000" b="90000" l="10000" r="90000">
                        <a14:foregroundMark x1="63771" y1="63892" x2="63771" y2="63892"/>
                        <a14:foregroundMark x1="53110" y1="56741" x2="53110" y2="56741"/>
                        <a14:foregroundMark x1="53110" y1="56741" x2="53110" y2="56741"/>
                        <a14:foregroundMark x1="53110" y1="56741" x2="53110" y2="56741"/>
                        <a14:foregroundMark x1="53110" y1="56741" x2="53110" y2="56741"/>
                        <a14:foregroundMark x1="53110" y1="56741" x2="53110" y2="56741"/>
                        <a14:foregroundMark x1="53899" y1="65299" x2="53899" y2="65299"/>
                        <a14:foregroundMark x1="53899" y1="65299" x2="53899" y2="65299"/>
                        <a14:foregroundMark x1="60612" y1="76202" x2="60612" y2="76202"/>
                        <a14:foregroundMark x1="60612" y1="76202" x2="60612" y2="76202"/>
                        <a14:foregroundMark x1="58835" y1="63892" x2="58835" y2="63892"/>
                        <a14:foregroundMark x1="60908" y1="63892" x2="60908" y2="63892"/>
                        <a14:foregroundMark x1="60612" y1="60844" x2="60612" y2="60844"/>
                        <a14:foregroundMark x1="60612" y1="60844" x2="60612" y2="60844"/>
                        <a14:foregroundMark x1="60612" y1="60844" x2="60612" y2="60844"/>
                        <a14:foregroundMark x1="56762" y1="55920" x2="56762" y2="55920"/>
                        <a14:foregroundMark x1="56762" y1="55920" x2="56762" y2="55920"/>
                        <a14:foregroundMark x1="56762" y1="55920" x2="56762" y2="55920"/>
                        <a14:foregroundMark x1="74038" y1="50762" x2="74038" y2="50762"/>
                        <a14:foregroundMark x1="74038" y1="50762" x2="73346" y2="73857"/>
                        <a14:foregroundMark x1="73346" y1="73857" x2="71076" y2="77022"/>
                        <a14:foregroundMark x1="83021" y1="15826" x2="83021" y2="15826"/>
                        <a14:backgroundMark x1="83909" y1="14185" x2="83909" y2="14185"/>
                        <a14:backgroundMark x1="83909" y1="14185" x2="83909" y2="14185"/>
                      </a14:backgroundRemoval>
                    </a14:imgEffect>
                  </a14:imgLayer>
                </a14:imgProps>
              </a:ext>
              <a:ext uri="{28A0092B-C50C-407E-A947-70E740481C1C}">
                <a14:useLocalDpi xmlns:a14="http://schemas.microsoft.com/office/drawing/2010/main" val="0"/>
              </a:ext>
            </a:extLst>
          </a:blip>
          <a:srcRect/>
          <a:stretch>
            <a:fillRect/>
          </a:stretch>
        </p:blipFill>
        <p:spPr bwMode="auto">
          <a:xfrm>
            <a:off x="198265" y="2652237"/>
            <a:ext cx="2757071" cy="236657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79CFD847-7ED4-479E-B8BF-1944AC98B6BF}"/>
              </a:ext>
            </a:extLst>
          </p:cNvPr>
          <p:cNvPicPr>
            <a:picLocks noChangeAspect="1" noChangeArrowheads="1"/>
          </p:cNvPicPr>
          <p:nvPr/>
        </p:nvPicPr>
        <p:blipFill>
          <a:blip r:embed="rId8">
            <a:duotone>
              <a:schemeClr val="accent3">
                <a:shade val="45000"/>
                <a:satMod val="135000"/>
              </a:schemeClr>
              <a:prstClr val="white"/>
            </a:duotone>
            <a:extLst>
              <a:ext uri="{BEBA8EAE-BF5A-486C-A8C5-ECC9F3942E4B}">
                <a14:imgProps xmlns:a14="http://schemas.microsoft.com/office/drawing/2010/main">
                  <a14:imgLayer r:embed="rId9">
                    <a14:imgEffect>
                      <a14:backgroundRemoval t="1741" b="89801" l="9833" r="89958">
                        <a14:foregroundMark x1="23640" y1="15672" x2="23640" y2="15672"/>
                        <a14:foregroundMark x1="23640" y1="15672" x2="23640" y2="15672"/>
                        <a14:foregroundMark x1="23640" y1="15672" x2="23640" y2="15672"/>
                        <a14:foregroundMark x1="31799" y1="26119" x2="31799" y2="26119"/>
                        <a14:foregroundMark x1="31799" y1="26119" x2="31799" y2="26119"/>
                        <a14:foregroundMark x1="62762" y1="27363" x2="62762" y2="27363"/>
                        <a14:foregroundMark x1="62762" y1="27363" x2="62762" y2="27363"/>
                        <a14:foregroundMark x1="62762" y1="27363" x2="62762" y2="27363"/>
                        <a14:foregroundMark x1="59414" y1="19154" x2="59414" y2="19154"/>
                        <a14:foregroundMark x1="59414" y1="19154" x2="59414" y2="19154"/>
                        <a14:foregroundMark x1="59414" y1="19154" x2="59414" y2="19154"/>
                        <a14:foregroundMark x1="69665" y1="17413" x2="69665" y2="17413"/>
                        <a14:foregroundMark x1="69665" y1="17413" x2="69665" y2="17413"/>
                        <a14:foregroundMark x1="69665" y1="17413" x2="69665" y2="17413"/>
                        <a14:foregroundMark x1="69665" y1="17413" x2="69665" y2="17413"/>
                        <a14:foregroundMark x1="66109" y1="25373" x2="66109" y2="25373"/>
                        <a14:foregroundMark x1="66109" y1="25373" x2="66109" y2="25373"/>
                        <a14:foregroundMark x1="66109" y1="25373" x2="66109" y2="25373"/>
                        <a14:foregroundMark x1="66109" y1="25373" x2="66109" y2="25373"/>
                        <a14:foregroundMark x1="64644" y1="24378" x2="64644" y2="24378"/>
                        <a14:foregroundMark x1="64644" y1="24378" x2="64644" y2="24378"/>
                        <a14:foregroundMark x1="64644" y1="24378" x2="64644" y2="24378"/>
                        <a14:foregroundMark x1="34100" y1="58458" x2="34100" y2="58458"/>
                        <a14:foregroundMark x1="34100" y1="58458" x2="34100" y2="58458"/>
                        <a14:foregroundMark x1="34100" y1="32338" x2="34100" y2="32338"/>
                        <a14:foregroundMark x1="34100" y1="32338" x2="34100" y2="32338"/>
                        <a14:foregroundMark x1="53556" y1="29851" x2="53556" y2="29851"/>
                        <a14:foregroundMark x1="53556" y1="29851" x2="53556" y2="29851"/>
                        <a14:foregroundMark x1="53556" y1="29851" x2="53556" y2="29851"/>
                        <a14:foregroundMark x1="53556" y1="29851" x2="53556" y2="29851"/>
                        <a14:foregroundMark x1="53556" y1="29851" x2="53556" y2="29851"/>
                        <a14:foregroundMark x1="53556" y1="29851" x2="53556" y2="29851"/>
                        <a14:foregroundMark x1="53556" y1="29851" x2="53556" y2="29851"/>
                        <a14:foregroundMark x1="53556" y1="29851" x2="53556" y2="29851"/>
                        <a14:foregroundMark x1="53556" y1="29851" x2="53556" y2="29851"/>
                        <a14:foregroundMark x1="53556" y1="29851" x2="53556" y2="29851"/>
                        <a14:foregroundMark x1="86402" y1="1741" x2="86402" y2="1741"/>
                        <a14:backgroundMark x1="86611" y1="1493" x2="86611" y2="1493"/>
                        <a14:backgroundMark x1="85774" y1="1990" x2="85774" y2="1990"/>
                        <a14:backgroundMark x1="85774" y1="1990" x2="85774" y2="1990"/>
                        <a14:backgroundMark x1="87029" y1="1990" x2="87029" y2="1990"/>
                        <a14:backgroundMark x1="85565" y1="1741" x2="85565" y2="1741"/>
                        <a14:backgroundMark x1="85565" y1="1741" x2="85565" y2="1741"/>
                        <a14:backgroundMark x1="85774" y1="1741" x2="85774" y2="1741"/>
                        <a14:backgroundMark x1="85774" y1="1741" x2="85774" y2="1741"/>
                        <a14:backgroundMark x1="86402" y1="1741" x2="86402" y2="1741"/>
                        <a14:backgroundMark x1="86402" y1="1741" x2="86402" y2="1741"/>
                        <a14:backgroundMark x1="86402" y1="2239" x2="86402" y2="2239"/>
                        <a14:backgroundMark x1="86402" y1="2239" x2="86402" y2="2239"/>
                      </a14:backgroundRemoval>
                    </a14:imgEffect>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006729" y="2793011"/>
            <a:ext cx="2776867" cy="21912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AE02A77-D6A5-41B4-8220-F8EF5F115893}"/>
              </a:ext>
            </a:extLst>
          </p:cNvPr>
          <p:cNvSpPr txBox="1"/>
          <p:nvPr/>
        </p:nvSpPr>
        <p:spPr>
          <a:xfrm>
            <a:off x="787388" y="1048654"/>
            <a:ext cx="3033292" cy="307777"/>
          </a:xfrm>
          <a:prstGeom prst="rect">
            <a:avLst/>
          </a:prstGeom>
          <a:noFill/>
        </p:spPr>
        <p:txBody>
          <a:bodyPr wrap="square" rtlCol="0">
            <a:spAutoFit/>
          </a:bodyPr>
          <a:lstStyle/>
          <a:p>
            <a:r>
              <a:rPr lang="en-US">
                <a:solidFill>
                  <a:schemeClr val="bg1"/>
                </a:solidFill>
                <a:latin typeface="Lexend Deca" panose="020B0604020202020204" charset="0"/>
                <a:cs typeface="Lexend Deca" panose="020B0604020202020204" charset="0"/>
              </a:rPr>
              <a:t>Naïve Bayes</a:t>
            </a:r>
          </a:p>
        </p:txBody>
      </p:sp>
      <p:sp>
        <p:nvSpPr>
          <p:cNvPr id="6" name="TextBox 5">
            <a:extLst>
              <a:ext uri="{FF2B5EF4-FFF2-40B4-BE49-F238E27FC236}">
                <a16:creationId xmlns:a16="http://schemas.microsoft.com/office/drawing/2014/main" id="{21C784DA-6CB6-47AB-9D78-EB032AF68FA0}"/>
              </a:ext>
            </a:extLst>
          </p:cNvPr>
          <p:cNvSpPr txBox="1"/>
          <p:nvPr/>
        </p:nvSpPr>
        <p:spPr>
          <a:xfrm>
            <a:off x="346364" y="3349336"/>
            <a:ext cx="323165" cy="751609"/>
          </a:xfrm>
          <a:prstGeom prst="rect">
            <a:avLst/>
          </a:prstGeom>
          <a:noFill/>
        </p:spPr>
        <p:txBody>
          <a:bodyPr vert="vert270" wrap="square" rtlCol="0">
            <a:spAutoFit/>
          </a:bodyPr>
          <a:lstStyle/>
          <a:p>
            <a:r>
              <a:rPr lang="en-US" sz="900">
                <a:solidFill>
                  <a:schemeClr val="bg1"/>
                </a:solidFill>
              </a:rPr>
              <a:t>True Label</a:t>
            </a:r>
          </a:p>
        </p:txBody>
      </p:sp>
      <p:sp>
        <p:nvSpPr>
          <p:cNvPr id="12" name="TextBox 11">
            <a:extLst>
              <a:ext uri="{FF2B5EF4-FFF2-40B4-BE49-F238E27FC236}">
                <a16:creationId xmlns:a16="http://schemas.microsoft.com/office/drawing/2014/main" id="{C3669CC7-6FBE-4966-B67D-FD34ADD9DDFB}"/>
              </a:ext>
            </a:extLst>
          </p:cNvPr>
          <p:cNvSpPr txBox="1"/>
          <p:nvPr/>
        </p:nvSpPr>
        <p:spPr>
          <a:xfrm>
            <a:off x="6409474" y="2642899"/>
            <a:ext cx="3033292" cy="230832"/>
          </a:xfrm>
          <a:prstGeom prst="rect">
            <a:avLst/>
          </a:prstGeom>
          <a:noFill/>
        </p:spPr>
        <p:txBody>
          <a:bodyPr wrap="square" rtlCol="0">
            <a:spAutoFit/>
          </a:bodyPr>
          <a:lstStyle/>
          <a:p>
            <a:r>
              <a:rPr lang="en-US" sz="900">
                <a:solidFill>
                  <a:schemeClr val="bg1"/>
                </a:solidFill>
              </a:rPr>
              <a:t>Normalized Confusion Matrix</a:t>
            </a:r>
          </a:p>
        </p:txBody>
      </p:sp>
      <p:pic>
        <p:nvPicPr>
          <p:cNvPr id="5122" name="Picture 2">
            <a:extLst>
              <a:ext uri="{FF2B5EF4-FFF2-40B4-BE49-F238E27FC236}">
                <a16:creationId xmlns:a16="http://schemas.microsoft.com/office/drawing/2014/main" id="{FCF13126-7B35-4C4A-9D01-984B90A07A80}"/>
              </a:ext>
            </a:extLst>
          </p:cNvPr>
          <p:cNvPicPr>
            <a:picLocks noChangeAspect="1" noChangeArrowheads="1"/>
          </p:cNvPicPr>
          <p:nvPr/>
        </p:nvPicPr>
        <p:blipFill>
          <a:blip r:embed="rId10">
            <a:duotone>
              <a:schemeClr val="accent3">
                <a:shade val="45000"/>
                <a:satMod val="135000"/>
              </a:schemeClr>
              <a:prstClr val="white"/>
            </a:duotone>
            <a:extLst>
              <a:ext uri="{BEBA8EAE-BF5A-486C-A8C5-ECC9F3942E4B}">
                <a14:imgProps xmlns:a14="http://schemas.microsoft.com/office/drawing/2010/main">
                  <a14:imgLayer r:embed="rId11">
                    <a14:imgEffect>
                      <a14:backgroundRemoval t="8917" b="89809" l="9949" r="89796">
                        <a14:foregroundMark x1="26531" y1="14650" x2="26531" y2="14650"/>
                        <a14:foregroundMark x1="56378" y1="8917" x2="56378" y2="8917"/>
                      </a14:backgroundRemoval>
                    </a14:imgEffect>
                  </a14:imgLayer>
                </a14:imgProps>
              </a:ext>
              <a:ext uri="{28A0092B-C50C-407E-A947-70E740481C1C}">
                <a14:useLocalDpi xmlns:a14="http://schemas.microsoft.com/office/drawing/2010/main" val="0"/>
              </a:ext>
            </a:extLst>
          </a:blip>
          <a:srcRect/>
          <a:stretch>
            <a:fillRect/>
          </a:stretch>
        </p:blipFill>
        <p:spPr bwMode="auto">
          <a:xfrm>
            <a:off x="5889960" y="2804535"/>
            <a:ext cx="2757071" cy="220847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39B0757-7D32-42F5-94E0-5BB489659254}"/>
              </a:ext>
            </a:extLst>
          </p:cNvPr>
          <p:cNvSpPr txBox="1"/>
          <p:nvPr/>
        </p:nvSpPr>
        <p:spPr>
          <a:xfrm>
            <a:off x="3067377" y="3366653"/>
            <a:ext cx="323165" cy="734291"/>
          </a:xfrm>
          <a:prstGeom prst="rect">
            <a:avLst/>
          </a:prstGeom>
          <a:noFill/>
        </p:spPr>
        <p:txBody>
          <a:bodyPr vert="vert270" wrap="square" rtlCol="0">
            <a:spAutoFit/>
          </a:bodyPr>
          <a:lstStyle/>
          <a:p>
            <a:r>
              <a:rPr lang="en-US" sz="900">
                <a:solidFill>
                  <a:schemeClr val="bg1"/>
                </a:solidFill>
              </a:rPr>
              <a:t>True Label</a:t>
            </a:r>
          </a:p>
        </p:txBody>
      </p:sp>
      <p:sp>
        <p:nvSpPr>
          <p:cNvPr id="15" name="TextBox 14">
            <a:extLst>
              <a:ext uri="{FF2B5EF4-FFF2-40B4-BE49-F238E27FC236}">
                <a16:creationId xmlns:a16="http://schemas.microsoft.com/office/drawing/2014/main" id="{2319B710-E403-4D0E-92E9-791221ED3252}"/>
              </a:ext>
            </a:extLst>
          </p:cNvPr>
          <p:cNvSpPr txBox="1"/>
          <p:nvPr/>
        </p:nvSpPr>
        <p:spPr>
          <a:xfrm>
            <a:off x="5981863" y="3349336"/>
            <a:ext cx="323165" cy="734290"/>
          </a:xfrm>
          <a:prstGeom prst="rect">
            <a:avLst/>
          </a:prstGeom>
          <a:noFill/>
        </p:spPr>
        <p:txBody>
          <a:bodyPr vert="vert270" wrap="square" rtlCol="0">
            <a:spAutoFit/>
          </a:bodyPr>
          <a:lstStyle/>
          <a:p>
            <a:r>
              <a:rPr lang="en-US" sz="900">
                <a:solidFill>
                  <a:schemeClr val="bg1"/>
                </a:solidFill>
              </a:rPr>
              <a:t>True Label</a:t>
            </a:r>
          </a:p>
        </p:txBody>
      </p:sp>
      <p:sp>
        <p:nvSpPr>
          <p:cNvPr id="21" name="TextBox 20">
            <a:extLst>
              <a:ext uri="{FF2B5EF4-FFF2-40B4-BE49-F238E27FC236}">
                <a16:creationId xmlns:a16="http://schemas.microsoft.com/office/drawing/2014/main" id="{5A765AAA-1ED5-4B0C-BB30-29D56ADA0909}"/>
              </a:ext>
            </a:extLst>
          </p:cNvPr>
          <p:cNvSpPr txBox="1"/>
          <p:nvPr/>
        </p:nvSpPr>
        <p:spPr>
          <a:xfrm>
            <a:off x="686949" y="2612960"/>
            <a:ext cx="3033292" cy="230832"/>
          </a:xfrm>
          <a:prstGeom prst="rect">
            <a:avLst/>
          </a:prstGeom>
          <a:noFill/>
        </p:spPr>
        <p:txBody>
          <a:bodyPr wrap="square" rtlCol="0">
            <a:spAutoFit/>
          </a:bodyPr>
          <a:lstStyle/>
          <a:p>
            <a:r>
              <a:rPr lang="en-US" sz="900">
                <a:solidFill>
                  <a:schemeClr val="bg1"/>
                </a:solidFill>
              </a:rPr>
              <a:t>Normalized Confusion Matrix</a:t>
            </a:r>
          </a:p>
        </p:txBody>
      </p:sp>
      <p:sp>
        <p:nvSpPr>
          <p:cNvPr id="22" name="TextBox 21">
            <a:extLst>
              <a:ext uri="{FF2B5EF4-FFF2-40B4-BE49-F238E27FC236}">
                <a16:creationId xmlns:a16="http://schemas.microsoft.com/office/drawing/2014/main" id="{9B121761-E7B3-46DD-9B88-C81A414A02C1}"/>
              </a:ext>
            </a:extLst>
          </p:cNvPr>
          <p:cNvSpPr txBox="1"/>
          <p:nvPr/>
        </p:nvSpPr>
        <p:spPr>
          <a:xfrm>
            <a:off x="6751816" y="4753441"/>
            <a:ext cx="2546510" cy="230832"/>
          </a:xfrm>
          <a:prstGeom prst="rect">
            <a:avLst/>
          </a:prstGeom>
          <a:noFill/>
        </p:spPr>
        <p:txBody>
          <a:bodyPr wrap="square" rtlCol="0">
            <a:spAutoFit/>
          </a:bodyPr>
          <a:lstStyle/>
          <a:p>
            <a:r>
              <a:rPr lang="en-US" sz="900">
                <a:solidFill>
                  <a:schemeClr val="bg1"/>
                </a:solidFill>
              </a:rPr>
              <a:t>Predicted Label</a:t>
            </a:r>
          </a:p>
        </p:txBody>
      </p:sp>
      <p:sp>
        <p:nvSpPr>
          <p:cNvPr id="24" name="TextBox 23">
            <a:extLst>
              <a:ext uri="{FF2B5EF4-FFF2-40B4-BE49-F238E27FC236}">
                <a16:creationId xmlns:a16="http://schemas.microsoft.com/office/drawing/2014/main" id="{14075493-98A1-444A-A46D-74093706C983}"/>
              </a:ext>
            </a:extLst>
          </p:cNvPr>
          <p:cNvSpPr txBox="1"/>
          <p:nvPr/>
        </p:nvSpPr>
        <p:spPr>
          <a:xfrm>
            <a:off x="3820680" y="4703248"/>
            <a:ext cx="2810248" cy="230832"/>
          </a:xfrm>
          <a:prstGeom prst="rect">
            <a:avLst/>
          </a:prstGeom>
          <a:noFill/>
        </p:spPr>
        <p:txBody>
          <a:bodyPr wrap="square" rtlCol="0">
            <a:spAutoFit/>
          </a:bodyPr>
          <a:lstStyle/>
          <a:p>
            <a:r>
              <a:rPr lang="en-US" sz="900">
                <a:solidFill>
                  <a:schemeClr val="bg1"/>
                </a:solidFill>
              </a:rPr>
              <a:t>Predicted Label</a:t>
            </a:r>
          </a:p>
        </p:txBody>
      </p:sp>
      <p:sp>
        <p:nvSpPr>
          <p:cNvPr id="26" name="TextBox 25">
            <a:extLst>
              <a:ext uri="{FF2B5EF4-FFF2-40B4-BE49-F238E27FC236}">
                <a16:creationId xmlns:a16="http://schemas.microsoft.com/office/drawing/2014/main" id="{7CB85DE7-B352-45B8-999D-3A7CA22E814D}"/>
              </a:ext>
            </a:extLst>
          </p:cNvPr>
          <p:cNvSpPr txBox="1"/>
          <p:nvPr/>
        </p:nvSpPr>
        <p:spPr>
          <a:xfrm>
            <a:off x="1006944" y="4703826"/>
            <a:ext cx="2810248" cy="230832"/>
          </a:xfrm>
          <a:prstGeom prst="rect">
            <a:avLst/>
          </a:prstGeom>
          <a:noFill/>
        </p:spPr>
        <p:txBody>
          <a:bodyPr wrap="square" rtlCol="0">
            <a:spAutoFit/>
          </a:bodyPr>
          <a:lstStyle/>
          <a:p>
            <a:r>
              <a:rPr lang="en-US" sz="900">
                <a:solidFill>
                  <a:schemeClr val="bg1"/>
                </a:solidFill>
              </a:rPr>
              <a:t>Predicted Label</a:t>
            </a:r>
          </a:p>
        </p:txBody>
      </p:sp>
    </p:spTree>
    <p:extLst>
      <p:ext uri="{BB962C8B-B14F-4D97-AF65-F5344CB8AC3E}">
        <p14:creationId xmlns:p14="http://schemas.microsoft.com/office/powerpoint/2010/main" val="220487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1465120" y="115623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err="1">
                <a:solidFill>
                  <a:schemeClr val="bg1"/>
                </a:solidFill>
              </a:rPr>
              <a:t>XGBoost</a:t>
            </a:r>
            <a:r>
              <a:rPr lang="en-US" b="1">
                <a:solidFill>
                  <a:schemeClr val="bg1"/>
                </a:solidFill>
              </a:rPr>
              <a:t> </a:t>
            </a:r>
            <a:r>
              <a:rPr lang="en-US" sz="1400" b="1">
                <a:solidFill>
                  <a:schemeClr val="bg1"/>
                </a:solidFill>
                <a:latin typeface="Calibri" panose="020F0502020204030204" pitchFamily="34" charset="0"/>
              </a:rPr>
              <a:t>(Classifier):</a:t>
            </a:r>
          </a:p>
          <a:p>
            <a:pPr marL="0" lvl="0" indent="0" algn="l" rtl="0">
              <a:spcBef>
                <a:spcPts val="600"/>
              </a:spcBef>
              <a:spcAft>
                <a:spcPts val="0"/>
              </a:spcAft>
              <a:buNone/>
            </a:pPr>
            <a:r>
              <a:rPr lang="en-US" sz="1400">
                <a:solidFill>
                  <a:schemeClr val="bg1"/>
                </a:solidFill>
                <a:latin typeface="Calibri" panose="020F0502020204030204" pitchFamily="34" charset="0"/>
              </a:rPr>
              <a:t>A</a:t>
            </a:r>
            <a:r>
              <a:rPr lang="en-US" sz="1400" b="0" i="0">
                <a:solidFill>
                  <a:schemeClr val="bg1"/>
                </a:solidFill>
                <a:effectLst/>
                <a:latin typeface="Calibri" panose="020F0502020204030204" pitchFamily="34" charset="0"/>
              </a:rPr>
              <a:t>ccuracy </a:t>
            </a:r>
            <a:r>
              <a:rPr lang="en-US" sz="1400">
                <a:solidFill>
                  <a:schemeClr val="bg1"/>
                </a:solidFill>
                <a:latin typeface="Calibri" panose="020F0502020204030204" pitchFamily="34" charset="0"/>
              </a:rPr>
              <a:t>S</a:t>
            </a:r>
            <a:r>
              <a:rPr lang="en-US" sz="1400" b="0" i="0">
                <a:solidFill>
                  <a:schemeClr val="bg1"/>
                </a:solidFill>
                <a:effectLst/>
                <a:latin typeface="Calibri" panose="020F0502020204030204" pitchFamily="34" charset="0"/>
              </a:rPr>
              <a:t>core = 94.68</a:t>
            </a:r>
          </a:p>
          <a:p>
            <a:pPr marL="0" lvl="0" indent="0" algn="l" rtl="0">
              <a:spcBef>
                <a:spcPts val="600"/>
              </a:spcBef>
              <a:spcAft>
                <a:spcPts val="0"/>
              </a:spcAft>
              <a:buNone/>
            </a:pPr>
            <a:r>
              <a:rPr lang="en-US" sz="1400" b="0" i="0">
                <a:solidFill>
                  <a:schemeClr val="bg1"/>
                </a:solidFill>
                <a:effectLst/>
                <a:latin typeface="Calibri" panose="020F0502020204030204" pitchFamily="34" charset="0"/>
              </a:rPr>
              <a:t>F1 Score = 0.95</a:t>
            </a:r>
          </a:p>
          <a:p>
            <a:pPr marL="0" lvl="0" indent="0" algn="l" rtl="0">
              <a:spcBef>
                <a:spcPts val="600"/>
              </a:spcBef>
              <a:spcAft>
                <a:spcPts val="0"/>
              </a:spcAft>
              <a:buNone/>
            </a:pPr>
            <a:r>
              <a:rPr lang="en-US" sz="1400" b="0" i="0">
                <a:solidFill>
                  <a:schemeClr val="bg1"/>
                </a:solidFill>
                <a:effectLst/>
                <a:latin typeface="Calibri" panose="020F0502020204030204" pitchFamily="34" charset="0"/>
              </a:rPr>
              <a:t>FN Rate = </a:t>
            </a:r>
            <a:r>
              <a:rPr lang="en-US" sz="1400">
                <a:solidFill>
                  <a:schemeClr val="bg1"/>
                </a:solidFill>
                <a:latin typeface="Calibri" panose="020F0502020204030204" pitchFamily="34" charset="0"/>
              </a:rPr>
              <a:t>0.05</a:t>
            </a:r>
            <a:endParaRPr lang="en-US" sz="1100">
              <a:solidFill>
                <a:schemeClr val="bg1"/>
              </a:solidFill>
            </a:endParaRPr>
          </a:p>
        </p:txBody>
      </p:sp>
      <p:sp>
        <p:nvSpPr>
          <p:cNvPr id="134" name="Google Shape;134;p20"/>
          <p:cNvSpPr txBox="1">
            <a:spLocks noGrp="1"/>
          </p:cNvSpPr>
          <p:nvPr>
            <p:ph type="title"/>
          </p:nvPr>
        </p:nvSpPr>
        <p:spPr>
          <a:xfrm>
            <a:off x="481900" y="59819"/>
            <a:ext cx="7105586"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solidFill>
                  <a:schemeClr val="bg1"/>
                </a:solidFill>
              </a:rPr>
              <a:t>Evaluation</a:t>
            </a:r>
          </a:p>
        </p:txBody>
      </p:sp>
      <p:sp>
        <p:nvSpPr>
          <p:cNvPr id="135" name="Google Shape;135;p20"/>
          <p:cNvSpPr txBox="1">
            <a:spLocks noGrp="1"/>
          </p:cNvSpPr>
          <p:nvPr>
            <p:ph type="body" idx="2"/>
          </p:nvPr>
        </p:nvSpPr>
        <p:spPr>
          <a:xfrm>
            <a:off x="4572000" y="1156230"/>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altLang="zh-CN" b="1" err="1">
                <a:solidFill>
                  <a:schemeClr val="bg1"/>
                </a:solidFill>
              </a:rPr>
              <a:t>LightGBM</a:t>
            </a:r>
            <a:endParaRPr lang="en-US" b="1">
              <a:solidFill>
                <a:schemeClr val="bg1"/>
              </a:solidFill>
            </a:endParaRPr>
          </a:p>
          <a:p>
            <a:pPr marL="0" lvl="0" indent="0" algn="l" rtl="0">
              <a:spcBef>
                <a:spcPts val="600"/>
              </a:spcBef>
              <a:spcAft>
                <a:spcPts val="0"/>
              </a:spcAft>
              <a:buNone/>
            </a:pPr>
            <a:r>
              <a:rPr lang="en-US" sz="1400" b="1">
                <a:solidFill>
                  <a:schemeClr val="bg1"/>
                </a:solidFill>
                <a:latin typeface="Calibri" panose="020F0502020204030204" pitchFamily="34" charset="0"/>
              </a:rPr>
              <a:t>(Classifier):</a:t>
            </a:r>
          </a:p>
          <a:p>
            <a:pPr marL="0" lvl="0" indent="0" algn="l" rtl="0">
              <a:spcBef>
                <a:spcPts val="600"/>
              </a:spcBef>
              <a:spcAft>
                <a:spcPts val="0"/>
              </a:spcAft>
              <a:buNone/>
            </a:pPr>
            <a:r>
              <a:rPr lang="en-US" sz="1400">
                <a:solidFill>
                  <a:schemeClr val="bg1"/>
                </a:solidFill>
                <a:latin typeface="Calibri" panose="020F0502020204030204" pitchFamily="34" charset="0"/>
              </a:rPr>
              <a:t>A</a:t>
            </a:r>
            <a:r>
              <a:rPr lang="en-US" sz="1400" b="0" i="0">
                <a:solidFill>
                  <a:schemeClr val="bg1"/>
                </a:solidFill>
                <a:effectLst/>
                <a:latin typeface="Calibri" panose="020F0502020204030204" pitchFamily="34" charset="0"/>
              </a:rPr>
              <a:t>ccuracy </a:t>
            </a:r>
            <a:r>
              <a:rPr lang="en-US" sz="1400">
                <a:solidFill>
                  <a:schemeClr val="bg1"/>
                </a:solidFill>
                <a:latin typeface="Calibri" panose="020F0502020204030204" pitchFamily="34" charset="0"/>
              </a:rPr>
              <a:t>S</a:t>
            </a:r>
            <a:r>
              <a:rPr lang="en-US" sz="1400" b="0" i="0">
                <a:solidFill>
                  <a:schemeClr val="bg1"/>
                </a:solidFill>
                <a:effectLst/>
                <a:latin typeface="Calibri" panose="020F0502020204030204" pitchFamily="34" charset="0"/>
              </a:rPr>
              <a:t>core = 94.41</a:t>
            </a:r>
          </a:p>
          <a:p>
            <a:pPr marL="0" lvl="0" indent="0" algn="l" rtl="0">
              <a:spcBef>
                <a:spcPts val="600"/>
              </a:spcBef>
              <a:spcAft>
                <a:spcPts val="0"/>
              </a:spcAft>
              <a:buNone/>
            </a:pPr>
            <a:r>
              <a:rPr lang="en-US" sz="1400" b="0" i="0">
                <a:solidFill>
                  <a:schemeClr val="bg1"/>
                </a:solidFill>
                <a:effectLst/>
                <a:latin typeface="Calibri" panose="020F0502020204030204" pitchFamily="34" charset="0"/>
              </a:rPr>
              <a:t>F1 Score = 0.95</a:t>
            </a:r>
          </a:p>
          <a:p>
            <a:pPr marL="0" lvl="0" indent="0" algn="l" rtl="0">
              <a:spcBef>
                <a:spcPts val="600"/>
              </a:spcBef>
              <a:spcAft>
                <a:spcPts val="0"/>
              </a:spcAft>
              <a:buNone/>
            </a:pPr>
            <a:r>
              <a:rPr lang="en-US" sz="1400" b="0" i="0">
                <a:solidFill>
                  <a:schemeClr val="bg1"/>
                </a:solidFill>
                <a:effectLst/>
                <a:latin typeface="Calibri" panose="020F0502020204030204" pitchFamily="34" charset="0"/>
              </a:rPr>
              <a:t>FN Rate = </a:t>
            </a:r>
            <a:r>
              <a:rPr lang="en-US" sz="1400">
                <a:solidFill>
                  <a:schemeClr val="bg1"/>
                </a:solidFill>
                <a:latin typeface="Calibri" panose="020F0502020204030204" pitchFamily="34" charset="0"/>
              </a:rPr>
              <a:t>0.05</a:t>
            </a:r>
            <a:endParaRPr lang="en-US" sz="1100">
              <a:solidFill>
                <a:schemeClr val="bg1"/>
              </a:solidFill>
            </a:endParaRPr>
          </a:p>
        </p:txBody>
      </p:sp>
      <p:sp>
        <p:nvSpPr>
          <p:cNvPr id="136" name="Google Shape;136;p20"/>
          <p:cNvSpPr txBox="1">
            <a:spLocks noGrp="1"/>
          </p:cNvSpPr>
          <p:nvPr>
            <p:ph type="sldNum" idx="12"/>
          </p:nvPr>
        </p:nvSpPr>
        <p:spPr>
          <a:xfrm>
            <a:off x="8448843" y="4657908"/>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7" name="TextBox 6">
            <a:extLst>
              <a:ext uri="{FF2B5EF4-FFF2-40B4-BE49-F238E27FC236}">
                <a16:creationId xmlns:a16="http://schemas.microsoft.com/office/drawing/2014/main" id="{B8C3773C-B880-41BC-9F3D-E39982D778D9}"/>
              </a:ext>
            </a:extLst>
          </p:cNvPr>
          <p:cNvSpPr txBox="1"/>
          <p:nvPr/>
        </p:nvSpPr>
        <p:spPr>
          <a:xfrm>
            <a:off x="6443211" y="1602637"/>
            <a:ext cx="1541085" cy="600164"/>
          </a:xfrm>
          <a:prstGeom prst="rect">
            <a:avLst/>
          </a:prstGeom>
          <a:noFill/>
        </p:spPr>
        <p:txBody>
          <a:bodyPr wrap="square">
            <a:spAutoFit/>
          </a:bodyPr>
          <a:lstStyle/>
          <a:p>
            <a:pPr marL="0" lvl="0" indent="0" algn="l" rtl="0">
              <a:spcBef>
                <a:spcPts val="600"/>
              </a:spcBef>
              <a:spcAft>
                <a:spcPts val="0"/>
              </a:spcAft>
              <a:buNone/>
            </a:pPr>
            <a:r>
              <a:rPr lang="en-US" sz="1400" b="1">
                <a:solidFill>
                  <a:schemeClr val="bg1"/>
                </a:solidFill>
                <a:latin typeface="Calibri" panose="020F0502020204030204" pitchFamily="34" charset="0"/>
              </a:rPr>
              <a:t>(</a:t>
            </a:r>
            <a:r>
              <a:rPr lang="en-US" b="1">
                <a:solidFill>
                  <a:schemeClr val="bg1"/>
                </a:solidFill>
                <a:latin typeface="Calibri" panose="020F0502020204030204" pitchFamily="34" charset="0"/>
              </a:rPr>
              <a:t>Regressor</a:t>
            </a:r>
            <a:r>
              <a:rPr lang="en-US" sz="1400" b="1">
                <a:solidFill>
                  <a:schemeClr val="bg1"/>
                </a:solidFill>
                <a:latin typeface="Calibri" panose="020F0502020204030204" pitchFamily="34" charset="0"/>
              </a:rPr>
              <a:t>):</a:t>
            </a:r>
          </a:p>
          <a:p>
            <a:pPr marL="0" lvl="0" indent="0" algn="l" rtl="0">
              <a:spcBef>
                <a:spcPts val="600"/>
              </a:spcBef>
              <a:spcAft>
                <a:spcPts val="0"/>
              </a:spcAft>
              <a:buNone/>
            </a:pPr>
            <a:r>
              <a:rPr lang="en-US" sz="1400" b="0" i="0">
                <a:solidFill>
                  <a:schemeClr val="bg1"/>
                </a:solidFill>
                <a:effectLst/>
                <a:latin typeface="Calibri" panose="020F0502020204030204" pitchFamily="34" charset="0"/>
              </a:rPr>
              <a:t>RMSE = 0.222</a:t>
            </a:r>
            <a:endParaRPr lang="en-US" sz="1400">
              <a:solidFill>
                <a:schemeClr val="bg1"/>
              </a:solidFill>
            </a:endParaRPr>
          </a:p>
        </p:txBody>
      </p:sp>
      <p:sp>
        <p:nvSpPr>
          <p:cNvPr id="3" name="TextBox 2">
            <a:extLst>
              <a:ext uri="{FF2B5EF4-FFF2-40B4-BE49-F238E27FC236}">
                <a16:creationId xmlns:a16="http://schemas.microsoft.com/office/drawing/2014/main" id="{9BF65D85-FD5D-4065-A780-1A55982D0586}"/>
              </a:ext>
            </a:extLst>
          </p:cNvPr>
          <p:cNvSpPr txBox="1"/>
          <p:nvPr/>
        </p:nvSpPr>
        <p:spPr>
          <a:xfrm>
            <a:off x="2717744" y="2272839"/>
            <a:ext cx="1686680" cy="307777"/>
          </a:xfrm>
          <a:prstGeom prst="rect">
            <a:avLst/>
          </a:prstGeom>
          <a:noFill/>
        </p:spPr>
        <p:txBody>
          <a:bodyPr wrap="none" rtlCol="0">
            <a:spAutoFit/>
          </a:bodyPr>
          <a:lstStyle/>
          <a:p>
            <a:r>
              <a:rPr lang="en-US" b="1">
                <a:solidFill>
                  <a:srgbClr val="FF0000"/>
                </a:solidFill>
              </a:rPr>
              <a:t>No Big Difference</a:t>
            </a:r>
          </a:p>
        </p:txBody>
      </p:sp>
      <p:pic>
        <p:nvPicPr>
          <p:cNvPr id="2" name="Picture 3">
            <a:extLst>
              <a:ext uri="{FF2B5EF4-FFF2-40B4-BE49-F238E27FC236}">
                <a16:creationId xmlns:a16="http://schemas.microsoft.com/office/drawing/2014/main" id="{F96658CC-E64A-4D73-9F92-AA06E000E57F}"/>
              </a:ext>
            </a:extLst>
          </p:cNvPr>
          <p:cNvPicPr>
            <a:picLocks noChangeAspect="1" noChangeArrowheads="1"/>
          </p:cNvPicPr>
          <p:nvPr/>
        </p:nvPicPr>
        <p:blipFill>
          <a:blip r:embed="rId3">
            <a:duotone>
              <a:schemeClr val="accent3">
                <a:shade val="45000"/>
                <a:satMod val="135000"/>
              </a:schemeClr>
              <a:prstClr val="white"/>
            </a:duotone>
            <a:extLst>
              <a:ext uri="{BEBA8EAE-BF5A-486C-A8C5-ECC9F3942E4B}">
                <a14:imgProps xmlns:a14="http://schemas.microsoft.com/office/drawing/2010/main">
                  <a14:imgLayer r:embed="rId4">
                    <a14:imgEffect>
                      <a14:backgroundRemoval t="10000" b="90000" l="10000" r="90000">
                        <a14:foregroundMark x1="42391" y1="10053" x2="42391" y2="10053"/>
                      </a14:backgroundRemoval>
                    </a14:imgEffect>
                  </a14:imgLayer>
                </a14:imgProps>
              </a:ext>
              <a:ext uri="{28A0092B-C50C-407E-A947-70E740481C1C}">
                <a14:useLocalDpi xmlns:a14="http://schemas.microsoft.com/office/drawing/2010/main" val="0"/>
              </a:ext>
            </a:extLst>
          </a:blip>
          <a:srcRect/>
          <a:stretch>
            <a:fillRect/>
          </a:stretch>
        </p:blipFill>
        <p:spPr bwMode="auto">
          <a:xfrm>
            <a:off x="1753871" y="2744547"/>
            <a:ext cx="2511137" cy="2063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5">
            <a:extLst>
              <a:ext uri="{FF2B5EF4-FFF2-40B4-BE49-F238E27FC236}">
                <a16:creationId xmlns:a16="http://schemas.microsoft.com/office/drawing/2014/main" id="{8D7FCA3D-CD94-4AD6-A2FF-BC294E02F571}"/>
              </a:ext>
            </a:extLst>
          </p:cNvPr>
          <p:cNvPicPr>
            <a:picLocks noChangeAspect="1" noChangeArrowheads="1"/>
          </p:cNvPicPr>
          <p:nvPr/>
        </p:nvPicPr>
        <p:blipFill>
          <a:blip r:embed="rId5">
            <a:duotone>
              <a:schemeClr val="accent3">
                <a:shade val="45000"/>
                <a:satMod val="135000"/>
              </a:schemeClr>
              <a:prstClr val="white"/>
            </a:duotone>
            <a:extLst>
              <a:ext uri="{BEBA8EAE-BF5A-486C-A8C5-ECC9F3942E4B}">
                <a14:imgProps xmlns:a14="http://schemas.microsoft.com/office/drawing/2010/main">
                  <a14:imgLayer r:embed="rId6">
                    <a14:imgEffect>
                      <a14:backgroundRemoval t="10000" b="90000" l="10000" r="90000">
                        <a14:foregroundMark x1="42686" y1="9870" x2="42686" y2="9870"/>
                      </a14:backgroundRemoval>
                    </a14:imgEffect>
                  </a14:imgLayer>
                </a14:imgProps>
              </a:ext>
              <a:ext uri="{28A0092B-C50C-407E-A947-70E740481C1C}">
                <a14:useLocalDpi xmlns:a14="http://schemas.microsoft.com/office/drawing/2010/main" val="0"/>
              </a:ext>
            </a:extLst>
          </a:blip>
          <a:srcRect/>
          <a:stretch>
            <a:fillRect/>
          </a:stretch>
        </p:blipFill>
        <p:spPr bwMode="auto">
          <a:xfrm>
            <a:off x="5758545" y="2605588"/>
            <a:ext cx="2355273" cy="21745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A5F247-A041-49BE-A0E6-92651DE10ECD}"/>
              </a:ext>
            </a:extLst>
          </p:cNvPr>
          <p:cNvSpPr txBox="1"/>
          <p:nvPr/>
        </p:nvSpPr>
        <p:spPr>
          <a:xfrm>
            <a:off x="5992744" y="2558962"/>
            <a:ext cx="3033292" cy="230832"/>
          </a:xfrm>
          <a:prstGeom prst="rect">
            <a:avLst/>
          </a:prstGeom>
          <a:noFill/>
        </p:spPr>
        <p:txBody>
          <a:bodyPr wrap="square" rtlCol="0">
            <a:spAutoFit/>
          </a:bodyPr>
          <a:lstStyle/>
          <a:p>
            <a:r>
              <a:rPr lang="en-US" sz="900">
                <a:solidFill>
                  <a:schemeClr val="bg1"/>
                </a:solidFill>
              </a:rPr>
              <a:t>Normalized Confusion Matrix</a:t>
            </a:r>
          </a:p>
        </p:txBody>
      </p:sp>
      <p:sp>
        <p:nvSpPr>
          <p:cNvPr id="8" name="TextBox 7">
            <a:extLst>
              <a:ext uri="{FF2B5EF4-FFF2-40B4-BE49-F238E27FC236}">
                <a16:creationId xmlns:a16="http://schemas.microsoft.com/office/drawing/2014/main" id="{514C9AB6-BB0A-4C29-B4FD-AF276126A5F6}"/>
              </a:ext>
            </a:extLst>
          </p:cNvPr>
          <p:cNvSpPr txBox="1"/>
          <p:nvPr/>
        </p:nvSpPr>
        <p:spPr>
          <a:xfrm>
            <a:off x="2093464" y="2623096"/>
            <a:ext cx="3033292" cy="230832"/>
          </a:xfrm>
          <a:prstGeom prst="rect">
            <a:avLst/>
          </a:prstGeom>
          <a:noFill/>
        </p:spPr>
        <p:txBody>
          <a:bodyPr wrap="square" rtlCol="0">
            <a:spAutoFit/>
          </a:bodyPr>
          <a:lstStyle/>
          <a:p>
            <a:r>
              <a:rPr lang="en-US" sz="900">
                <a:solidFill>
                  <a:schemeClr val="bg1"/>
                </a:solidFill>
              </a:rPr>
              <a:t>Normalized Confusion Matrix</a:t>
            </a:r>
          </a:p>
        </p:txBody>
      </p:sp>
      <p:sp>
        <p:nvSpPr>
          <p:cNvPr id="9" name="TextBox 8">
            <a:extLst>
              <a:ext uri="{FF2B5EF4-FFF2-40B4-BE49-F238E27FC236}">
                <a16:creationId xmlns:a16="http://schemas.microsoft.com/office/drawing/2014/main" id="{8CB9B241-D83C-48D3-9E3C-F1E99A91222D}"/>
              </a:ext>
            </a:extLst>
          </p:cNvPr>
          <p:cNvSpPr txBox="1"/>
          <p:nvPr/>
        </p:nvSpPr>
        <p:spPr>
          <a:xfrm>
            <a:off x="1781875" y="3245044"/>
            <a:ext cx="323165" cy="751609"/>
          </a:xfrm>
          <a:prstGeom prst="rect">
            <a:avLst/>
          </a:prstGeom>
          <a:noFill/>
        </p:spPr>
        <p:txBody>
          <a:bodyPr vert="vert270" wrap="square" rtlCol="0">
            <a:spAutoFit/>
          </a:bodyPr>
          <a:lstStyle/>
          <a:p>
            <a:r>
              <a:rPr lang="en-US" sz="900">
                <a:solidFill>
                  <a:schemeClr val="bg1"/>
                </a:solidFill>
              </a:rPr>
              <a:t>True Label</a:t>
            </a:r>
          </a:p>
        </p:txBody>
      </p:sp>
      <p:sp>
        <p:nvSpPr>
          <p:cNvPr id="10" name="TextBox 9">
            <a:extLst>
              <a:ext uri="{FF2B5EF4-FFF2-40B4-BE49-F238E27FC236}">
                <a16:creationId xmlns:a16="http://schemas.microsoft.com/office/drawing/2014/main" id="{AAF0D5B7-1265-40D7-A75B-215BFFC3D4F0}"/>
              </a:ext>
            </a:extLst>
          </p:cNvPr>
          <p:cNvSpPr txBox="1"/>
          <p:nvPr/>
        </p:nvSpPr>
        <p:spPr>
          <a:xfrm>
            <a:off x="5687982" y="3204831"/>
            <a:ext cx="323165" cy="751609"/>
          </a:xfrm>
          <a:prstGeom prst="rect">
            <a:avLst/>
          </a:prstGeom>
          <a:noFill/>
        </p:spPr>
        <p:txBody>
          <a:bodyPr vert="vert270" wrap="square" rtlCol="0">
            <a:spAutoFit/>
          </a:bodyPr>
          <a:lstStyle/>
          <a:p>
            <a:r>
              <a:rPr lang="en-US" sz="900">
                <a:solidFill>
                  <a:schemeClr val="bg1"/>
                </a:solidFill>
              </a:rPr>
              <a:t>True Label</a:t>
            </a:r>
          </a:p>
        </p:txBody>
      </p:sp>
      <p:sp>
        <p:nvSpPr>
          <p:cNvPr id="11" name="TextBox 10">
            <a:extLst>
              <a:ext uri="{FF2B5EF4-FFF2-40B4-BE49-F238E27FC236}">
                <a16:creationId xmlns:a16="http://schemas.microsoft.com/office/drawing/2014/main" id="{79A644F6-C227-4EE6-A11E-8FC701C78687}"/>
              </a:ext>
            </a:extLst>
          </p:cNvPr>
          <p:cNvSpPr txBox="1"/>
          <p:nvPr/>
        </p:nvSpPr>
        <p:spPr>
          <a:xfrm>
            <a:off x="2391952" y="4584012"/>
            <a:ext cx="2810248" cy="230832"/>
          </a:xfrm>
          <a:prstGeom prst="rect">
            <a:avLst/>
          </a:prstGeom>
          <a:noFill/>
        </p:spPr>
        <p:txBody>
          <a:bodyPr wrap="square" rtlCol="0">
            <a:spAutoFit/>
          </a:bodyPr>
          <a:lstStyle/>
          <a:p>
            <a:r>
              <a:rPr lang="en-US" sz="900">
                <a:solidFill>
                  <a:schemeClr val="bg1"/>
                </a:solidFill>
              </a:rPr>
              <a:t>Predicted Label</a:t>
            </a:r>
          </a:p>
        </p:txBody>
      </p:sp>
      <p:sp>
        <p:nvSpPr>
          <p:cNvPr id="13" name="TextBox 12">
            <a:extLst>
              <a:ext uri="{FF2B5EF4-FFF2-40B4-BE49-F238E27FC236}">
                <a16:creationId xmlns:a16="http://schemas.microsoft.com/office/drawing/2014/main" id="{5BF958D4-4336-4EF6-909C-759CAE282FE5}"/>
              </a:ext>
            </a:extLst>
          </p:cNvPr>
          <p:cNvSpPr txBox="1"/>
          <p:nvPr/>
        </p:nvSpPr>
        <p:spPr>
          <a:xfrm>
            <a:off x="6367920" y="4542492"/>
            <a:ext cx="1266491" cy="230832"/>
          </a:xfrm>
          <a:prstGeom prst="rect">
            <a:avLst/>
          </a:prstGeom>
          <a:noFill/>
        </p:spPr>
        <p:txBody>
          <a:bodyPr wrap="square" rtlCol="0">
            <a:spAutoFit/>
          </a:bodyPr>
          <a:lstStyle/>
          <a:p>
            <a:r>
              <a:rPr lang="en-US" sz="900">
                <a:solidFill>
                  <a:schemeClr val="bg1"/>
                </a:solidFill>
              </a:rPr>
              <a:t>Predicted Label</a:t>
            </a:r>
          </a:p>
        </p:txBody>
      </p:sp>
      <p:grpSp>
        <p:nvGrpSpPr>
          <p:cNvPr id="15" name="Google Shape;599;p39">
            <a:extLst>
              <a:ext uri="{FF2B5EF4-FFF2-40B4-BE49-F238E27FC236}">
                <a16:creationId xmlns:a16="http://schemas.microsoft.com/office/drawing/2014/main" id="{5AB4D05F-5ECB-40E3-A138-3F739EE3AA0C}"/>
              </a:ext>
            </a:extLst>
          </p:cNvPr>
          <p:cNvGrpSpPr/>
          <p:nvPr/>
        </p:nvGrpSpPr>
        <p:grpSpPr>
          <a:xfrm>
            <a:off x="913474" y="1146645"/>
            <a:ext cx="467858" cy="458277"/>
            <a:chOff x="570875" y="4322250"/>
            <a:chExt cx="443300" cy="443325"/>
          </a:xfrm>
          <a:solidFill>
            <a:schemeClr val="tx2">
              <a:lumMod val="10000"/>
            </a:schemeClr>
          </a:solidFill>
        </p:grpSpPr>
        <p:sp>
          <p:nvSpPr>
            <p:cNvPr id="29" name="Google Shape;600;p39">
              <a:extLst>
                <a:ext uri="{FF2B5EF4-FFF2-40B4-BE49-F238E27FC236}">
                  <a16:creationId xmlns:a16="http://schemas.microsoft.com/office/drawing/2014/main" id="{1D8B0977-4CBD-4ECA-9E60-A991A38070FC}"/>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0" name="Google Shape;601;p39">
              <a:extLst>
                <a:ext uri="{FF2B5EF4-FFF2-40B4-BE49-F238E27FC236}">
                  <a16:creationId xmlns:a16="http://schemas.microsoft.com/office/drawing/2014/main" id="{1F68C101-53B8-4C67-B584-29827F285E3C}"/>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1" name="Google Shape;602;p39">
              <a:extLst>
                <a:ext uri="{FF2B5EF4-FFF2-40B4-BE49-F238E27FC236}">
                  <a16:creationId xmlns:a16="http://schemas.microsoft.com/office/drawing/2014/main" id="{677BA5B2-DC89-46BD-A3AA-EF364E3B3318}"/>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2" name="Google Shape;603;p39">
              <a:extLst>
                <a:ext uri="{FF2B5EF4-FFF2-40B4-BE49-F238E27FC236}">
                  <a16:creationId xmlns:a16="http://schemas.microsoft.com/office/drawing/2014/main" id="{311FC4A3-B45C-4DA6-8FD8-DEFCC124B107}"/>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grpSp>
      <p:grpSp>
        <p:nvGrpSpPr>
          <p:cNvPr id="17" name="Google Shape;599;p39">
            <a:extLst>
              <a:ext uri="{FF2B5EF4-FFF2-40B4-BE49-F238E27FC236}">
                <a16:creationId xmlns:a16="http://schemas.microsoft.com/office/drawing/2014/main" id="{68C275D4-521C-4DC5-BC8D-995727D1F75D}"/>
              </a:ext>
            </a:extLst>
          </p:cNvPr>
          <p:cNvGrpSpPr/>
          <p:nvPr/>
        </p:nvGrpSpPr>
        <p:grpSpPr>
          <a:xfrm>
            <a:off x="4031079" y="1149815"/>
            <a:ext cx="467858" cy="458277"/>
            <a:chOff x="570875" y="4322250"/>
            <a:chExt cx="443300" cy="443325"/>
          </a:xfrm>
          <a:solidFill>
            <a:schemeClr val="bg2">
              <a:lumMod val="50000"/>
            </a:schemeClr>
          </a:solidFill>
        </p:grpSpPr>
        <p:sp>
          <p:nvSpPr>
            <p:cNvPr id="35" name="Google Shape;600;p39">
              <a:extLst>
                <a:ext uri="{FF2B5EF4-FFF2-40B4-BE49-F238E27FC236}">
                  <a16:creationId xmlns:a16="http://schemas.microsoft.com/office/drawing/2014/main" id="{52E926E2-B0F9-4AC2-81DA-D12A044813CC}"/>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6" name="Google Shape;601;p39">
              <a:extLst>
                <a:ext uri="{FF2B5EF4-FFF2-40B4-BE49-F238E27FC236}">
                  <a16:creationId xmlns:a16="http://schemas.microsoft.com/office/drawing/2014/main" id="{C446ED73-47FA-4194-B90D-1B91079BD524}"/>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7" name="Google Shape;602;p39">
              <a:extLst>
                <a:ext uri="{FF2B5EF4-FFF2-40B4-BE49-F238E27FC236}">
                  <a16:creationId xmlns:a16="http://schemas.microsoft.com/office/drawing/2014/main" id="{002480D1-4D0B-489F-924E-49A5CEE8EAFB}"/>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8" name="Google Shape;603;p39">
              <a:extLst>
                <a:ext uri="{FF2B5EF4-FFF2-40B4-BE49-F238E27FC236}">
                  <a16:creationId xmlns:a16="http://schemas.microsoft.com/office/drawing/2014/main" id="{ED144FAE-87AA-4B5E-990F-66BE938F8610}"/>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grpSp>
    </p:spTree>
    <p:extLst>
      <p:ext uri="{BB962C8B-B14F-4D97-AF65-F5344CB8AC3E}">
        <p14:creationId xmlns:p14="http://schemas.microsoft.com/office/powerpoint/2010/main" val="333541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C160E-A4EC-4372-9D45-1D6E2961670B}"/>
              </a:ext>
            </a:extLst>
          </p:cNvPr>
          <p:cNvSpPr>
            <a:spLocks noGrp="1"/>
          </p:cNvSpPr>
          <p:nvPr>
            <p:ph type="title"/>
          </p:nvPr>
        </p:nvSpPr>
        <p:spPr>
          <a:xfrm>
            <a:off x="580550" y="205975"/>
            <a:ext cx="6014400" cy="517925"/>
          </a:xfrm>
        </p:spPr>
        <p:txBody>
          <a:bodyPr/>
          <a:lstStyle/>
          <a:p>
            <a:r>
              <a:rPr lang="en-US"/>
              <a:t>Model Comparison</a:t>
            </a:r>
          </a:p>
        </p:txBody>
      </p:sp>
      <p:sp>
        <p:nvSpPr>
          <p:cNvPr id="4" name="Slide Number Placeholder 3">
            <a:extLst>
              <a:ext uri="{FF2B5EF4-FFF2-40B4-BE49-F238E27FC236}">
                <a16:creationId xmlns:a16="http://schemas.microsoft.com/office/drawing/2014/main" id="{ABD5E490-2AAD-4F78-AEF0-C99BFA0D49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aphicFrame>
        <p:nvGraphicFramePr>
          <p:cNvPr id="5" name="Table 5">
            <a:extLst>
              <a:ext uri="{FF2B5EF4-FFF2-40B4-BE49-F238E27FC236}">
                <a16:creationId xmlns:a16="http://schemas.microsoft.com/office/drawing/2014/main" id="{6F7FDE24-3311-4AA1-8124-81FE66F3E447}"/>
              </a:ext>
            </a:extLst>
          </p:cNvPr>
          <p:cNvGraphicFramePr>
            <a:graphicFrameLocks noGrp="1"/>
          </p:cNvGraphicFramePr>
          <p:nvPr>
            <p:extLst>
              <p:ext uri="{D42A27DB-BD31-4B8C-83A1-F6EECF244321}">
                <p14:modId xmlns:p14="http://schemas.microsoft.com/office/powerpoint/2010/main" val="3023148170"/>
              </p:ext>
            </p:extLst>
          </p:nvPr>
        </p:nvGraphicFramePr>
        <p:xfrm>
          <a:off x="356576" y="914400"/>
          <a:ext cx="8430847" cy="3914829"/>
        </p:xfrm>
        <a:graphic>
          <a:graphicData uri="http://schemas.openxmlformats.org/drawingml/2006/table">
            <a:tbl>
              <a:tblPr firstRow="1" bandRow="1">
                <a:tableStyleId>{1FECB4D8-DB02-4DC6-A0A2-4F2EBAE1DC90}</a:tableStyleId>
              </a:tblPr>
              <a:tblGrid>
                <a:gridCol w="1474581">
                  <a:extLst>
                    <a:ext uri="{9D8B030D-6E8A-4147-A177-3AD203B41FA5}">
                      <a16:colId xmlns:a16="http://schemas.microsoft.com/office/drawing/2014/main" val="3099853783"/>
                    </a:ext>
                  </a:extLst>
                </a:gridCol>
                <a:gridCol w="1030045">
                  <a:extLst>
                    <a:ext uri="{9D8B030D-6E8A-4147-A177-3AD203B41FA5}">
                      <a16:colId xmlns:a16="http://schemas.microsoft.com/office/drawing/2014/main" val="1634809652"/>
                    </a:ext>
                  </a:extLst>
                </a:gridCol>
                <a:gridCol w="851729">
                  <a:extLst>
                    <a:ext uri="{9D8B030D-6E8A-4147-A177-3AD203B41FA5}">
                      <a16:colId xmlns:a16="http://schemas.microsoft.com/office/drawing/2014/main" val="1492579434"/>
                    </a:ext>
                  </a:extLst>
                </a:gridCol>
                <a:gridCol w="583255">
                  <a:extLst>
                    <a:ext uri="{9D8B030D-6E8A-4147-A177-3AD203B41FA5}">
                      <a16:colId xmlns:a16="http://schemas.microsoft.com/office/drawing/2014/main" val="1677883964"/>
                    </a:ext>
                  </a:extLst>
                </a:gridCol>
                <a:gridCol w="512850">
                  <a:extLst>
                    <a:ext uri="{9D8B030D-6E8A-4147-A177-3AD203B41FA5}">
                      <a16:colId xmlns:a16="http://schemas.microsoft.com/office/drawing/2014/main" val="4115199907"/>
                    </a:ext>
                  </a:extLst>
                </a:gridCol>
                <a:gridCol w="1266583">
                  <a:extLst>
                    <a:ext uri="{9D8B030D-6E8A-4147-A177-3AD203B41FA5}">
                      <a16:colId xmlns:a16="http://schemas.microsoft.com/office/drawing/2014/main" val="1936501841"/>
                    </a:ext>
                  </a:extLst>
                </a:gridCol>
                <a:gridCol w="1258924">
                  <a:extLst>
                    <a:ext uri="{9D8B030D-6E8A-4147-A177-3AD203B41FA5}">
                      <a16:colId xmlns:a16="http://schemas.microsoft.com/office/drawing/2014/main" val="1466187456"/>
                    </a:ext>
                  </a:extLst>
                </a:gridCol>
                <a:gridCol w="1452880">
                  <a:extLst>
                    <a:ext uri="{9D8B030D-6E8A-4147-A177-3AD203B41FA5}">
                      <a16:colId xmlns:a16="http://schemas.microsoft.com/office/drawing/2014/main" val="4274880565"/>
                    </a:ext>
                  </a:extLst>
                </a:gridCol>
              </a:tblGrid>
              <a:tr h="549281">
                <a:tc>
                  <a:txBody>
                    <a:bodyPr/>
                    <a:lstStyle/>
                    <a:p>
                      <a:pPr algn="ctr">
                        <a:lnSpc>
                          <a:spcPct val="100000"/>
                        </a:lnSpc>
                      </a:pPr>
                      <a:r>
                        <a:rPr lang="en-US" sz="1400"/>
                        <a:t>Model</a:t>
                      </a:r>
                      <a:endParaRPr lang="en-US" sz="1400" b="1">
                        <a:solidFill>
                          <a:schemeClr val="bg1"/>
                        </a:solidFill>
                        <a:latin typeface="Calibri" panose="020F0502020204030204" pitchFamily="34" charset="0"/>
                        <a:cs typeface="Calibri" panose="020F0502020204030204" pitchFamily="34" charset="0"/>
                      </a:endParaRPr>
                    </a:p>
                  </a:txBody>
                  <a:tcPr/>
                </a:tc>
                <a:tc>
                  <a:txBody>
                    <a:bodyPr/>
                    <a:lstStyle/>
                    <a:p>
                      <a:pPr algn="ctr">
                        <a:lnSpc>
                          <a:spcPct val="100000"/>
                        </a:lnSpc>
                      </a:pPr>
                      <a:r>
                        <a:rPr lang="en-US" sz="1400"/>
                        <a:t>Accuracy</a:t>
                      </a:r>
                      <a:endParaRPr lang="en-US" sz="1400" b="1">
                        <a:solidFill>
                          <a:schemeClr val="bg1"/>
                        </a:solidFill>
                        <a:latin typeface="Calibri" panose="020F0502020204030204" pitchFamily="34" charset="0"/>
                        <a:cs typeface="Calibri" panose="020F0502020204030204" pitchFamily="34" charset="0"/>
                      </a:endParaRPr>
                    </a:p>
                  </a:txBody>
                  <a:tcPr/>
                </a:tc>
                <a:tc>
                  <a:txBody>
                    <a:bodyPr/>
                    <a:lstStyle/>
                    <a:p>
                      <a:pPr algn="ctr">
                        <a:lnSpc>
                          <a:spcPct val="100000"/>
                        </a:lnSpc>
                      </a:pPr>
                      <a:r>
                        <a:rPr lang="en-US" sz="1400"/>
                        <a:t>ROC AUC</a:t>
                      </a:r>
                      <a:endParaRPr lang="en-US" sz="1400" b="1">
                        <a:solidFill>
                          <a:schemeClr val="bg1"/>
                        </a:solidFill>
                        <a:latin typeface="Calibri" panose="020F0502020204030204" pitchFamily="34" charset="0"/>
                        <a:cs typeface="Calibri" panose="020F0502020204030204" pitchFamily="34" charset="0"/>
                      </a:endParaRPr>
                    </a:p>
                  </a:txBody>
                  <a:tcPr/>
                </a:tc>
                <a:tc>
                  <a:txBody>
                    <a:bodyPr/>
                    <a:lstStyle/>
                    <a:p>
                      <a:pPr algn="ctr">
                        <a:lnSpc>
                          <a:spcPct val="100000"/>
                        </a:lnSpc>
                      </a:pPr>
                      <a:r>
                        <a:rPr lang="en-US" sz="1400"/>
                        <a:t>FN</a:t>
                      </a:r>
                      <a:endParaRPr lang="en-US" sz="1400" b="1">
                        <a:solidFill>
                          <a:schemeClr val="bg1"/>
                        </a:solidFill>
                        <a:latin typeface="Calibri" panose="020F0502020204030204" pitchFamily="34" charset="0"/>
                        <a:cs typeface="Calibri" panose="020F0502020204030204" pitchFamily="34" charset="0"/>
                      </a:endParaRPr>
                    </a:p>
                  </a:txBody>
                  <a:tcPr/>
                </a:tc>
                <a:tc>
                  <a:txBody>
                    <a:bodyPr/>
                    <a:lstStyle/>
                    <a:p>
                      <a:pPr algn="ctr">
                        <a:lnSpc>
                          <a:spcPct val="100000"/>
                        </a:lnSpc>
                      </a:pPr>
                      <a:r>
                        <a:rPr lang="en-US" sz="1400"/>
                        <a:t>FP</a:t>
                      </a:r>
                      <a:endParaRPr lang="en-US" sz="1400" b="1">
                        <a:solidFill>
                          <a:schemeClr val="bg1"/>
                        </a:solidFill>
                        <a:latin typeface="Calibri" panose="020F0502020204030204" pitchFamily="34" charset="0"/>
                        <a:cs typeface="Calibri" panose="020F0502020204030204" pitchFamily="34" charset="0"/>
                      </a:endParaRPr>
                    </a:p>
                  </a:txBody>
                  <a:tcPr/>
                </a:tc>
                <a:tc>
                  <a:txBody>
                    <a:bodyPr/>
                    <a:lstStyle/>
                    <a:p>
                      <a:pPr algn="ctr">
                        <a:lnSpc>
                          <a:spcPct val="100000"/>
                        </a:lnSpc>
                      </a:pPr>
                      <a:r>
                        <a:rPr lang="en-US" sz="1400"/>
                        <a:t>Positive Precision</a:t>
                      </a:r>
                      <a:endParaRPr lang="en-US" sz="1400" b="1">
                        <a:solidFill>
                          <a:schemeClr val="bg1"/>
                        </a:solidFill>
                        <a:latin typeface="Calibri" panose="020F0502020204030204" pitchFamily="34" charset="0"/>
                        <a:cs typeface="Calibri" panose="020F0502020204030204" pitchFamily="34" charset="0"/>
                      </a:endParaRPr>
                    </a:p>
                  </a:txBody>
                  <a:tcPr/>
                </a:tc>
                <a:tc>
                  <a:txBody>
                    <a:bodyPr/>
                    <a:lstStyle/>
                    <a:p>
                      <a:pPr algn="ctr">
                        <a:lnSpc>
                          <a:spcPct val="100000"/>
                        </a:lnSpc>
                      </a:pPr>
                      <a:r>
                        <a:rPr lang="en-US" sz="1400"/>
                        <a:t>Computing  Efficiency</a:t>
                      </a:r>
                      <a:endParaRPr lang="en-US" sz="1400" b="1">
                        <a:solidFill>
                          <a:schemeClr val="bg1"/>
                        </a:solidFill>
                        <a:latin typeface="Calibri" panose="020F0502020204030204" pitchFamily="34" charset="0"/>
                        <a:cs typeface="Calibri" panose="020F0502020204030204" pitchFamily="34" charset="0"/>
                      </a:endParaRPr>
                    </a:p>
                  </a:txBody>
                  <a:tcPr/>
                </a:tc>
                <a:tc>
                  <a:txBody>
                    <a:bodyPr/>
                    <a:lstStyle/>
                    <a:p>
                      <a:pPr algn="ctr">
                        <a:lnSpc>
                          <a:spcPct val="100000"/>
                        </a:lnSpc>
                      </a:pPr>
                      <a:r>
                        <a:rPr lang="en-US" sz="1400"/>
                        <a:t>Interpretability</a:t>
                      </a:r>
                      <a:endParaRPr lang="en-US" sz="1400" b="1">
                        <a:solidFill>
                          <a:schemeClr val="bg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03436855"/>
                  </a:ext>
                </a:extLst>
              </a:tr>
              <a:tr h="400075">
                <a:tc>
                  <a:txBody>
                    <a:bodyPr/>
                    <a:lstStyle/>
                    <a:p>
                      <a:pPr algn="ctr">
                        <a:lnSpc>
                          <a:spcPct val="150000"/>
                        </a:lnSpc>
                      </a:pPr>
                      <a:r>
                        <a:rPr lang="en-US" sz="1100">
                          <a:latin typeface="Lexend Deca" panose="020B0604020202020204" charset="0"/>
                          <a:cs typeface="Lexend Deca" panose="020B0604020202020204" charset="0"/>
                        </a:rPr>
                        <a:t>Decision Tree</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89.3%</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0.926</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300</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805</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94.7%</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Medium</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High</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3576023601"/>
                  </a:ext>
                </a:extLst>
              </a:tr>
              <a:tr h="400075">
                <a:tc>
                  <a:txBody>
                    <a:bodyPr/>
                    <a:lstStyle/>
                    <a:p>
                      <a:pPr algn="ctr">
                        <a:lnSpc>
                          <a:spcPct val="150000"/>
                        </a:lnSpc>
                      </a:pPr>
                      <a:r>
                        <a:rPr lang="en-US" sz="1100">
                          <a:latin typeface="Lexend Deca" panose="020B0604020202020204" charset="0"/>
                          <a:cs typeface="Lexend Deca" panose="020B0604020202020204" charset="0"/>
                        </a:rPr>
                        <a:t>Logsitic Regression</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87.4%</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0.795</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400</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750</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90.2%</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High</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Low</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677340726"/>
                  </a:ext>
                </a:extLst>
              </a:tr>
              <a:tr h="400075">
                <a:tc>
                  <a:txBody>
                    <a:bodyPr/>
                    <a:lstStyle/>
                    <a:p>
                      <a:pPr algn="ctr">
                        <a:lnSpc>
                          <a:spcPct val="150000"/>
                        </a:lnSpc>
                      </a:pPr>
                      <a:r>
                        <a:rPr lang="en-US" sz="1100">
                          <a:latin typeface="Lexend Deca" panose="020B0604020202020204" charset="0"/>
                          <a:cs typeface="Lexend Deca" panose="020B0604020202020204" charset="0"/>
                        </a:rPr>
                        <a:t>Knn</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89.47%</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0.724</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165</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710</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91.0%</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Low</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High</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795003175"/>
                  </a:ext>
                </a:extLst>
              </a:tr>
              <a:tr h="400075">
                <a:tc>
                  <a:txBody>
                    <a:bodyPr/>
                    <a:lstStyle/>
                    <a:p>
                      <a:pPr algn="ctr">
                        <a:lnSpc>
                          <a:spcPct val="150000"/>
                        </a:lnSpc>
                      </a:pPr>
                      <a:r>
                        <a:rPr lang="en-US" sz="1100">
                          <a:latin typeface="Lexend Deca" panose="020B0604020202020204" charset="0"/>
                          <a:cs typeface="Lexend Deca" panose="020B0604020202020204" charset="0"/>
                        </a:rPr>
                        <a:t>Naïve Bayes</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79.3%</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0.769</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1399</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494</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92.3%</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High</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Medium</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3832281236"/>
                  </a:ext>
                </a:extLst>
              </a:tr>
              <a:tr h="400075">
                <a:tc>
                  <a:txBody>
                    <a:bodyPr/>
                    <a:lstStyle/>
                    <a:p>
                      <a:pPr algn="ctr">
                        <a:lnSpc>
                          <a:spcPct val="150000"/>
                        </a:lnSpc>
                      </a:pPr>
                      <a:r>
                        <a:rPr lang="en-US" sz="1100">
                          <a:latin typeface="Lexend Deca" panose="020B0604020202020204" charset="0"/>
                          <a:cs typeface="Lexend Deca" panose="020B0604020202020204" charset="0"/>
                        </a:rPr>
                        <a:t>Random Forrest</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91.2%</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0.934</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544</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412</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94.3%</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Low</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Medium</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357860028"/>
                  </a:ext>
                </a:extLst>
              </a:tr>
              <a:tr h="400075">
                <a:tc>
                  <a:txBody>
                    <a:bodyPr/>
                    <a:lstStyle/>
                    <a:p>
                      <a:pPr algn="ctr">
                        <a:lnSpc>
                          <a:spcPct val="150000"/>
                        </a:lnSpc>
                      </a:pPr>
                      <a:r>
                        <a:rPr lang="en-US" sz="1100">
                          <a:latin typeface="Lexend Deca" panose="020B0604020202020204" charset="0"/>
                          <a:cs typeface="Lexend Deca" panose="020B0604020202020204" charset="0"/>
                        </a:rPr>
                        <a:t>ANN</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89.9%</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0.912</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300</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805</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90.2%</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Very Low</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Low</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3083675974"/>
                  </a:ext>
                </a:extLst>
              </a:tr>
              <a:tr h="400075">
                <a:tc>
                  <a:txBody>
                    <a:bodyPr/>
                    <a:lstStyle/>
                    <a:p>
                      <a:pPr algn="ctr">
                        <a:lnSpc>
                          <a:spcPct val="150000"/>
                        </a:lnSpc>
                      </a:pPr>
                      <a:r>
                        <a:rPr lang="en-US" sz="1100">
                          <a:latin typeface="Lexend Deca" panose="020B0604020202020204" charset="0"/>
                          <a:cs typeface="Lexend Deca" panose="020B0604020202020204" charset="0"/>
                        </a:rPr>
                        <a:t>XGBoosting</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94.7%</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0.939</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355</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133</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98.1%</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Low</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Low</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3009296254"/>
                  </a:ext>
                </a:extLst>
              </a:tr>
              <a:tr h="400075">
                <a:tc>
                  <a:txBody>
                    <a:bodyPr/>
                    <a:lstStyle/>
                    <a:p>
                      <a:pPr algn="ctr">
                        <a:lnSpc>
                          <a:spcPct val="150000"/>
                        </a:lnSpc>
                      </a:pPr>
                      <a:r>
                        <a:rPr lang="en-US" sz="1100">
                          <a:latin typeface="Lexend Deca" panose="020B0604020202020204" charset="0"/>
                          <a:cs typeface="Lexend Deca" panose="020B0604020202020204" charset="0"/>
                        </a:rPr>
                        <a:t>LightGBM</a:t>
                      </a:r>
                      <a:endParaRPr lang="en-US" sz="1100" b="1">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94.4%</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0.938</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380</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132</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98.1%</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Medium</a:t>
                      </a:r>
                      <a:endParaRPr lang="en-US" sz="1200">
                        <a:solidFill>
                          <a:schemeClr val="bg1"/>
                        </a:solidFill>
                        <a:latin typeface="Lexend Deca" panose="020B0604020202020204" charset="0"/>
                        <a:cs typeface="Lexend Deca" panose="020B0604020202020204" charset="0"/>
                      </a:endParaRPr>
                    </a:p>
                  </a:txBody>
                  <a:tcPr/>
                </a:tc>
                <a:tc>
                  <a:txBody>
                    <a:bodyPr/>
                    <a:lstStyle/>
                    <a:p>
                      <a:pPr algn="ctr">
                        <a:lnSpc>
                          <a:spcPct val="150000"/>
                        </a:lnSpc>
                      </a:pPr>
                      <a:r>
                        <a:rPr lang="en-US" sz="1200">
                          <a:latin typeface="Lexend Deca" panose="020B0604020202020204" charset="0"/>
                          <a:cs typeface="Lexend Deca" panose="020B0604020202020204" charset="0"/>
                        </a:rPr>
                        <a:t>Low</a:t>
                      </a:r>
                      <a:endParaRPr lang="en-US" sz="1200">
                        <a:solidFill>
                          <a:schemeClr val="bg1"/>
                        </a:solidFill>
                        <a:latin typeface="Lexend Deca" panose="020B0604020202020204" charset="0"/>
                        <a:cs typeface="Lexend Deca" panose="020B0604020202020204" charset="0"/>
                      </a:endParaRPr>
                    </a:p>
                  </a:txBody>
                  <a:tcPr/>
                </a:tc>
                <a:extLst>
                  <a:ext uri="{0D108BD9-81ED-4DB2-BD59-A6C34878D82A}">
                    <a16:rowId xmlns:a16="http://schemas.microsoft.com/office/drawing/2014/main" val="1880022103"/>
                  </a:ext>
                </a:extLst>
              </a:tr>
            </a:tbl>
          </a:graphicData>
        </a:graphic>
      </p:graphicFrame>
    </p:spTree>
    <p:extLst>
      <p:ext uri="{BB962C8B-B14F-4D97-AF65-F5344CB8AC3E}">
        <p14:creationId xmlns:p14="http://schemas.microsoft.com/office/powerpoint/2010/main" val="3867035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75000"/>
              </a:schemeClr>
            </a:gs>
            <a:gs pos="39000">
              <a:schemeClr val="accent3">
                <a:lumMod val="75000"/>
              </a:schemeClr>
            </a:gs>
            <a:gs pos="100000">
              <a:schemeClr val="accent3">
                <a:lumMod val="75000"/>
              </a:schemeClr>
            </a:gs>
          </a:gsLst>
          <a:lin ang="8100019"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9C5B-6F3A-4E83-99C0-E8D4FAC73896}"/>
              </a:ext>
            </a:extLst>
          </p:cNvPr>
          <p:cNvSpPr>
            <a:spLocks noGrp="1"/>
          </p:cNvSpPr>
          <p:nvPr>
            <p:ph type="title"/>
          </p:nvPr>
        </p:nvSpPr>
        <p:spPr/>
        <p:txBody>
          <a:bodyPr/>
          <a:lstStyle/>
          <a:p>
            <a:r>
              <a:rPr lang="en-US"/>
              <a:t>ROC-AUC of all Models</a:t>
            </a:r>
          </a:p>
        </p:txBody>
      </p:sp>
      <p:sp>
        <p:nvSpPr>
          <p:cNvPr id="4" name="Slide Number Placeholder 3">
            <a:extLst>
              <a:ext uri="{FF2B5EF4-FFF2-40B4-BE49-F238E27FC236}">
                <a16:creationId xmlns:a16="http://schemas.microsoft.com/office/drawing/2014/main" id="{95865097-6116-4B00-80D6-0E4B9B7525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pSp>
        <p:nvGrpSpPr>
          <p:cNvPr id="11" name="Group 10">
            <a:extLst>
              <a:ext uri="{FF2B5EF4-FFF2-40B4-BE49-F238E27FC236}">
                <a16:creationId xmlns:a16="http://schemas.microsoft.com/office/drawing/2014/main" id="{A4B171DE-D902-4C06-962E-D8FC469DF8CC}"/>
              </a:ext>
            </a:extLst>
          </p:cNvPr>
          <p:cNvGrpSpPr/>
          <p:nvPr/>
        </p:nvGrpSpPr>
        <p:grpSpPr>
          <a:xfrm>
            <a:off x="681309" y="1617517"/>
            <a:ext cx="3665765" cy="2586185"/>
            <a:chOff x="223448" y="1762991"/>
            <a:chExt cx="3665765" cy="2586185"/>
          </a:xfrm>
          <a:scene3d>
            <a:camera prst="orthographicFront">
              <a:rot lat="0" lon="0" rev="0"/>
            </a:camera>
            <a:lightRig rig="brightRoom" dir="t">
              <a:rot lat="0" lon="0" rev="600000"/>
            </a:lightRig>
          </a:scene3d>
        </p:grpSpPr>
        <p:sp>
          <p:nvSpPr>
            <p:cNvPr id="3" name="TextBox 2">
              <a:extLst>
                <a:ext uri="{FF2B5EF4-FFF2-40B4-BE49-F238E27FC236}">
                  <a16:creationId xmlns:a16="http://schemas.microsoft.com/office/drawing/2014/main" id="{C16CD3B3-F4EB-4ADF-95D5-B19D97F151BA}"/>
                </a:ext>
              </a:extLst>
            </p:cNvPr>
            <p:cNvSpPr txBox="1"/>
            <p:nvPr/>
          </p:nvSpPr>
          <p:spPr>
            <a:xfrm rot="16200000">
              <a:off x="-618832" y="2605271"/>
              <a:ext cx="1915391" cy="2308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US" sz="900">
                  <a:solidFill>
                    <a:schemeClr val="bg1"/>
                  </a:solidFill>
                </a:rPr>
                <a:t>True Positive Rate (TPR)</a:t>
              </a:r>
            </a:p>
          </p:txBody>
        </p:sp>
        <p:grpSp>
          <p:nvGrpSpPr>
            <p:cNvPr id="10" name="Group 9">
              <a:extLst>
                <a:ext uri="{FF2B5EF4-FFF2-40B4-BE49-F238E27FC236}">
                  <a16:creationId xmlns:a16="http://schemas.microsoft.com/office/drawing/2014/main" id="{42601AB4-B8B2-4CC6-B63D-DCDD715C7414}"/>
                </a:ext>
              </a:extLst>
            </p:cNvPr>
            <p:cNvGrpSpPr/>
            <p:nvPr/>
          </p:nvGrpSpPr>
          <p:grpSpPr>
            <a:xfrm>
              <a:off x="436690" y="1953491"/>
              <a:ext cx="3452523" cy="2395685"/>
              <a:chOff x="436690" y="1953491"/>
              <a:chExt cx="3452523" cy="2395685"/>
            </a:xfrm>
          </p:grpSpPr>
          <p:pic>
            <p:nvPicPr>
              <p:cNvPr id="3074" name="Picture 2">
                <a:extLst>
                  <a:ext uri="{FF2B5EF4-FFF2-40B4-BE49-F238E27FC236}">
                    <a16:creationId xmlns:a16="http://schemas.microsoft.com/office/drawing/2014/main" id="{C4E36899-FEC2-4AC1-AC7E-11DE5B17A58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14332" t="1982" r="13284" b="18382"/>
              <a:stretch/>
            </p:blipFill>
            <p:spPr bwMode="auto">
              <a:xfrm>
                <a:off x="737177" y="1953491"/>
                <a:ext cx="3054929" cy="1963882"/>
              </a:xfrm>
              <a:prstGeom prst="roundRect">
                <a:avLst>
                  <a:gd name="adj" fmla="val 8594"/>
                </a:avLst>
              </a:prstGeom>
              <a:solidFill>
                <a:srgbClr val="FFFFFF">
                  <a:shade val="85000"/>
                </a:srgbClr>
              </a:solidFill>
              <a:ln>
                <a:noFill/>
              </a:ln>
              <a:effectLst>
                <a:outerShdw blurRad="57785" dist="33020" dir="3180000" algn="ctr">
                  <a:srgbClr val="000000">
                    <a:alpha val="30000"/>
                  </a:srgbClr>
                </a:outerShdw>
                <a:reflection blurRad="12700" stA="38000" endPos="28000" dist="5000" dir="5400000" sy="-100000" algn="bl" rotWithShape="0"/>
              </a:effectLst>
              <a:sp3d prstMaterial="metal">
                <a:bevelT w="38100" h="57150" prst="angle"/>
              </a:sp3d>
            </p:spPr>
          </p:pic>
          <p:sp>
            <p:nvSpPr>
              <p:cNvPr id="5" name="TextBox 4">
                <a:extLst>
                  <a:ext uri="{FF2B5EF4-FFF2-40B4-BE49-F238E27FC236}">
                    <a16:creationId xmlns:a16="http://schemas.microsoft.com/office/drawing/2014/main" id="{213BAADE-267A-44AD-A822-34FF55142F4F}"/>
                  </a:ext>
                </a:extLst>
              </p:cNvPr>
              <p:cNvSpPr txBox="1"/>
              <p:nvPr/>
            </p:nvSpPr>
            <p:spPr>
              <a:xfrm>
                <a:off x="436690" y="1982831"/>
                <a:ext cx="474518" cy="190520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pPr>
                  <a:lnSpc>
                    <a:spcPct val="120000"/>
                  </a:lnSpc>
                </a:pPr>
                <a:r>
                  <a:rPr lang="en-US" sz="900">
                    <a:solidFill>
                      <a:schemeClr val="bg1"/>
                    </a:solidFill>
                  </a:rPr>
                  <a:t>1.0</a:t>
                </a:r>
              </a:p>
              <a:p>
                <a:pPr>
                  <a:lnSpc>
                    <a:spcPct val="120000"/>
                  </a:lnSpc>
                </a:pPr>
                <a:endParaRPr lang="en-US" sz="900">
                  <a:solidFill>
                    <a:schemeClr val="bg1"/>
                  </a:solidFill>
                </a:endParaRPr>
              </a:p>
              <a:p>
                <a:pPr>
                  <a:lnSpc>
                    <a:spcPct val="120000"/>
                  </a:lnSpc>
                </a:pPr>
                <a:r>
                  <a:rPr lang="en-US" sz="900">
                    <a:solidFill>
                      <a:schemeClr val="bg1"/>
                    </a:solidFill>
                  </a:rPr>
                  <a:t>0.8</a:t>
                </a:r>
              </a:p>
              <a:p>
                <a:pPr>
                  <a:lnSpc>
                    <a:spcPct val="120000"/>
                  </a:lnSpc>
                </a:pPr>
                <a:endParaRPr lang="en-US" sz="900">
                  <a:solidFill>
                    <a:schemeClr val="bg1"/>
                  </a:solidFill>
                </a:endParaRPr>
              </a:p>
              <a:p>
                <a:pPr>
                  <a:lnSpc>
                    <a:spcPct val="120000"/>
                  </a:lnSpc>
                </a:pPr>
                <a:r>
                  <a:rPr lang="en-US" sz="900">
                    <a:solidFill>
                      <a:schemeClr val="bg1"/>
                    </a:solidFill>
                  </a:rPr>
                  <a:t>0.6</a:t>
                </a:r>
              </a:p>
              <a:p>
                <a:pPr>
                  <a:lnSpc>
                    <a:spcPct val="120000"/>
                  </a:lnSpc>
                </a:pPr>
                <a:endParaRPr lang="en-US" sz="900">
                  <a:solidFill>
                    <a:schemeClr val="bg1"/>
                  </a:solidFill>
                </a:endParaRPr>
              </a:p>
              <a:p>
                <a:pPr>
                  <a:lnSpc>
                    <a:spcPct val="120000"/>
                  </a:lnSpc>
                </a:pPr>
                <a:r>
                  <a:rPr lang="en-US" sz="900">
                    <a:solidFill>
                      <a:schemeClr val="bg1"/>
                    </a:solidFill>
                  </a:rPr>
                  <a:t>0.4</a:t>
                </a:r>
              </a:p>
              <a:p>
                <a:pPr>
                  <a:lnSpc>
                    <a:spcPct val="120000"/>
                  </a:lnSpc>
                </a:pPr>
                <a:endParaRPr lang="en-US" sz="900">
                  <a:solidFill>
                    <a:schemeClr val="bg1"/>
                  </a:solidFill>
                </a:endParaRPr>
              </a:p>
              <a:p>
                <a:pPr>
                  <a:lnSpc>
                    <a:spcPct val="120000"/>
                  </a:lnSpc>
                </a:pPr>
                <a:r>
                  <a:rPr lang="en-US" sz="900">
                    <a:solidFill>
                      <a:schemeClr val="bg1"/>
                    </a:solidFill>
                  </a:rPr>
                  <a:t>0.2</a:t>
                </a:r>
              </a:p>
              <a:p>
                <a:pPr>
                  <a:lnSpc>
                    <a:spcPct val="120000"/>
                  </a:lnSpc>
                </a:pPr>
                <a:endParaRPr lang="en-US" sz="900">
                  <a:solidFill>
                    <a:schemeClr val="bg1"/>
                  </a:solidFill>
                </a:endParaRPr>
              </a:p>
              <a:p>
                <a:pPr>
                  <a:lnSpc>
                    <a:spcPct val="120000"/>
                  </a:lnSpc>
                </a:pPr>
                <a:r>
                  <a:rPr lang="en-US" sz="900">
                    <a:solidFill>
                      <a:schemeClr val="bg1"/>
                    </a:solidFill>
                  </a:rPr>
                  <a:t>0.0</a:t>
                </a:r>
              </a:p>
            </p:txBody>
          </p:sp>
          <p:sp>
            <p:nvSpPr>
              <p:cNvPr id="9" name="TextBox 8">
                <a:extLst>
                  <a:ext uri="{FF2B5EF4-FFF2-40B4-BE49-F238E27FC236}">
                    <a16:creationId xmlns:a16="http://schemas.microsoft.com/office/drawing/2014/main" id="{817BA324-6C40-42D3-A5EE-1F27F1E84FEF}"/>
                  </a:ext>
                </a:extLst>
              </p:cNvPr>
              <p:cNvSpPr txBox="1"/>
              <p:nvPr/>
            </p:nvSpPr>
            <p:spPr>
              <a:xfrm>
                <a:off x="1553869" y="4118344"/>
                <a:ext cx="1922318" cy="2308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US" sz="900">
                    <a:solidFill>
                      <a:schemeClr val="bg1"/>
                    </a:solidFill>
                  </a:rPr>
                  <a:t>False Positive Rate (FPR)</a:t>
                </a:r>
              </a:p>
            </p:txBody>
          </p:sp>
          <p:sp>
            <p:nvSpPr>
              <p:cNvPr id="8" name="TextBox 7">
                <a:extLst>
                  <a:ext uri="{FF2B5EF4-FFF2-40B4-BE49-F238E27FC236}">
                    <a16:creationId xmlns:a16="http://schemas.microsoft.com/office/drawing/2014/main" id="{08AD3026-8FCD-47D3-B409-AF8F1759A08E}"/>
                  </a:ext>
                </a:extLst>
              </p:cNvPr>
              <p:cNvSpPr txBox="1"/>
              <p:nvPr/>
            </p:nvSpPr>
            <p:spPr>
              <a:xfrm>
                <a:off x="834284" y="3933615"/>
                <a:ext cx="3054929" cy="2308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US" sz="900">
                    <a:solidFill>
                      <a:schemeClr val="bg1"/>
                    </a:solidFill>
                  </a:rPr>
                  <a:t>0.0          0.2           0.4             0.6         0.8           1.0</a:t>
                </a:r>
              </a:p>
            </p:txBody>
          </p:sp>
        </p:grpSp>
      </p:grpSp>
      <p:grpSp>
        <p:nvGrpSpPr>
          <p:cNvPr id="12" name="Group 11">
            <a:extLst>
              <a:ext uri="{FF2B5EF4-FFF2-40B4-BE49-F238E27FC236}">
                <a16:creationId xmlns:a16="http://schemas.microsoft.com/office/drawing/2014/main" id="{D215D483-FF25-4691-97C1-6905C213A80B}"/>
              </a:ext>
            </a:extLst>
          </p:cNvPr>
          <p:cNvGrpSpPr/>
          <p:nvPr/>
        </p:nvGrpSpPr>
        <p:grpSpPr>
          <a:xfrm>
            <a:off x="4577864" y="1617517"/>
            <a:ext cx="3665769" cy="2579262"/>
            <a:chOff x="4667257" y="1589803"/>
            <a:chExt cx="3665769" cy="2579262"/>
          </a:xfrm>
          <a:scene3d>
            <a:camera prst="orthographicFront">
              <a:rot lat="0" lon="0" rev="0"/>
            </a:camera>
            <a:lightRig rig="brightRoom" dir="t">
              <a:rot lat="0" lon="0" rev="600000"/>
            </a:lightRig>
          </a:scene3d>
        </p:grpSpPr>
        <p:pic>
          <p:nvPicPr>
            <p:cNvPr id="7" name="Picture 7">
              <a:extLst>
                <a:ext uri="{FF2B5EF4-FFF2-40B4-BE49-F238E27FC236}">
                  <a16:creationId xmlns:a16="http://schemas.microsoft.com/office/drawing/2014/main" id="{471484B7-6732-440B-84B3-5A707AC01BF2}"/>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13383" t="4143" r="11434" b="14278"/>
            <a:stretch/>
          </p:blipFill>
          <p:spPr bwMode="auto">
            <a:xfrm>
              <a:off x="5178135" y="1775214"/>
              <a:ext cx="3054929" cy="1963882"/>
            </a:xfrm>
            <a:prstGeom prst="roundRect">
              <a:avLst>
                <a:gd name="adj" fmla="val 8594"/>
              </a:avLst>
            </a:prstGeom>
            <a:solidFill>
              <a:srgbClr val="FFFFFF">
                <a:shade val="85000"/>
              </a:srgbClr>
            </a:solidFill>
            <a:ln>
              <a:noFill/>
            </a:ln>
            <a:effectLst>
              <a:outerShdw blurRad="57785" dist="33020" dir="3180000" algn="ctr">
                <a:srgbClr val="000000">
                  <a:alpha val="30000"/>
                </a:srgbClr>
              </a:outerShdw>
              <a:reflection blurRad="12700" stA="38000" endPos="28000" dist="5000" dir="5400000" sy="-100000" algn="bl" rotWithShape="0"/>
            </a:effectLst>
            <a:sp3d prstMaterial="metal">
              <a:bevelT w="38100" h="57150" prst="angle"/>
            </a:sp3d>
          </p:spPr>
        </p:pic>
        <p:sp>
          <p:nvSpPr>
            <p:cNvPr id="14" name="TextBox 13">
              <a:extLst>
                <a:ext uri="{FF2B5EF4-FFF2-40B4-BE49-F238E27FC236}">
                  <a16:creationId xmlns:a16="http://schemas.microsoft.com/office/drawing/2014/main" id="{E583E047-A835-4B99-B474-362B88894A82}"/>
                </a:ext>
              </a:extLst>
            </p:cNvPr>
            <p:cNvSpPr txBox="1"/>
            <p:nvPr/>
          </p:nvSpPr>
          <p:spPr>
            <a:xfrm rot="16200000">
              <a:off x="3824977" y="2432083"/>
              <a:ext cx="1915391" cy="2308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US" sz="900">
                  <a:solidFill>
                    <a:schemeClr val="bg1"/>
                  </a:solidFill>
                </a:rPr>
                <a:t>True Positive Rate (TPR)</a:t>
              </a:r>
            </a:p>
          </p:txBody>
        </p:sp>
        <p:sp>
          <p:nvSpPr>
            <p:cNvPr id="15" name="TextBox 14">
              <a:extLst>
                <a:ext uri="{FF2B5EF4-FFF2-40B4-BE49-F238E27FC236}">
                  <a16:creationId xmlns:a16="http://schemas.microsoft.com/office/drawing/2014/main" id="{EA804864-05D2-4B67-974C-77F7CCB02063}"/>
                </a:ext>
              </a:extLst>
            </p:cNvPr>
            <p:cNvSpPr txBox="1"/>
            <p:nvPr/>
          </p:nvSpPr>
          <p:spPr>
            <a:xfrm>
              <a:off x="4852793" y="1820039"/>
              <a:ext cx="474518" cy="190520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pPr>
                <a:lnSpc>
                  <a:spcPct val="120000"/>
                </a:lnSpc>
              </a:pPr>
              <a:r>
                <a:rPr lang="en-US" sz="900">
                  <a:solidFill>
                    <a:schemeClr val="bg1"/>
                  </a:solidFill>
                </a:rPr>
                <a:t>1.0</a:t>
              </a:r>
            </a:p>
            <a:p>
              <a:pPr>
                <a:lnSpc>
                  <a:spcPct val="120000"/>
                </a:lnSpc>
              </a:pPr>
              <a:endParaRPr lang="en-US" sz="900">
                <a:solidFill>
                  <a:schemeClr val="bg1"/>
                </a:solidFill>
              </a:endParaRPr>
            </a:p>
            <a:p>
              <a:pPr>
                <a:lnSpc>
                  <a:spcPct val="120000"/>
                </a:lnSpc>
              </a:pPr>
              <a:r>
                <a:rPr lang="en-US" sz="900">
                  <a:solidFill>
                    <a:schemeClr val="bg1"/>
                  </a:solidFill>
                </a:rPr>
                <a:t>0.8</a:t>
              </a:r>
            </a:p>
            <a:p>
              <a:pPr>
                <a:lnSpc>
                  <a:spcPct val="120000"/>
                </a:lnSpc>
              </a:pPr>
              <a:endParaRPr lang="en-US" sz="900">
                <a:solidFill>
                  <a:schemeClr val="bg1"/>
                </a:solidFill>
              </a:endParaRPr>
            </a:p>
            <a:p>
              <a:pPr>
                <a:lnSpc>
                  <a:spcPct val="120000"/>
                </a:lnSpc>
              </a:pPr>
              <a:r>
                <a:rPr lang="en-US" sz="900">
                  <a:solidFill>
                    <a:schemeClr val="bg1"/>
                  </a:solidFill>
                </a:rPr>
                <a:t>0.6</a:t>
              </a:r>
            </a:p>
            <a:p>
              <a:pPr>
                <a:lnSpc>
                  <a:spcPct val="120000"/>
                </a:lnSpc>
              </a:pPr>
              <a:endParaRPr lang="en-US" sz="900">
                <a:solidFill>
                  <a:schemeClr val="bg1"/>
                </a:solidFill>
              </a:endParaRPr>
            </a:p>
            <a:p>
              <a:pPr>
                <a:lnSpc>
                  <a:spcPct val="120000"/>
                </a:lnSpc>
              </a:pPr>
              <a:r>
                <a:rPr lang="en-US" sz="900">
                  <a:solidFill>
                    <a:schemeClr val="bg1"/>
                  </a:solidFill>
                </a:rPr>
                <a:t>0.4</a:t>
              </a:r>
            </a:p>
            <a:p>
              <a:pPr>
                <a:lnSpc>
                  <a:spcPct val="120000"/>
                </a:lnSpc>
              </a:pPr>
              <a:endParaRPr lang="en-US" sz="900">
                <a:solidFill>
                  <a:schemeClr val="bg1"/>
                </a:solidFill>
              </a:endParaRPr>
            </a:p>
            <a:p>
              <a:pPr>
                <a:lnSpc>
                  <a:spcPct val="120000"/>
                </a:lnSpc>
              </a:pPr>
              <a:r>
                <a:rPr lang="en-US" sz="900">
                  <a:solidFill>
                    <a:schemeClr val="bg1"/>
                  </a:solidFill>
                </a:rPr>
                <a:t>0.2</a:t>
              </a:r>
            </a:p>
            <a:p>
              <a:pPr>
                <a:lnSpc>
                  <a:spcPct val="120000"/>
                </a:lnSpc>
              </a:pPr>
              <a:endParaRPr lang="en-US" sz="900">
                <a:solidFill>
                  <a:schemeClr val="bg1"/>
                </a:solidFill>
              </a:endParaRPr>
            </a:p>
            <a:p>
              <a:pPr>
                <a:lnSpc>
                  <a:spcPct val="120000"/>
                </a:lnSpc>
              </a:pPr>
              <a:r>
                <a:rPr lang="en-US" sz="900">
                  <a:solidFill>
                    <a:schemeClr val="bg1"/>
                  </a:solidFill>
                </a:rPr>
                <a:t>0.0</a:t>
              </a:r>
            </a:p>
          </p:txBody>
        </p:sp>
        <p:sp>
          <p:nvSpPr>
            <p:cNvPr id="16" name="TextBox 15">
              <a:extLst>
                <a:ext uri="{FF2B5EF4-FFF2-40B4-BE49-F238E27FC236}">
                  <a16:creationId xmlns:a16="http://schemas.microsoft.com/office/drawing/2014/main" id="{07A7FB3C-E38D-4F93-9D97-B8745D6A0132}"/>
                </a:ext>
              </a:extLst>
            </p:cNvPr>
            <p:cNvSpPr txBox="1"/>
            <p:nvPr/>
          </p:nvSpPr>
          <p:spPr>
            <a:xfrm>
              <a:off x="5278097" y="3750039"/>
              <a:ext cx="3054929" cy="2308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US" sz="900">
                  <a:solidFill>
                    <a:schemeClr val="bg1"/>
                  </a:solidFill>
                </a:rPr>
                <a:t>0.0          0.2           0.4             0.6         0.8           1.0</a:t>
              </a:r>
            </a:p>
          </p:txBody>
        </p:sp>
        <p:sp>
          <p:nvSpPr>
            <p:cNvPr id="17" name="TextBox 16">
              <a:extLst>
                <a:ext uri="{FF2B5EF4-FFF2-40B4-BE49-F238E27FC236}">
                  <a16:creationId xmlns:a16="http://schemas.microsoft.com/office/drawing/2014/main" id="{EBE1DB29-A3A2-4F04-8673-A02A353864F9}"/>
                </a:ext>
              </a:extLst>
            </p:cNvPr>
            <p:cNvSpPr txBox="1"/>
            <p:nvPr/>
          </p:nvSpPr>
          <p:spPr>
            <a:xfrm>
              <a:off x="5921478" y="3938233"/>
              <a:ext cx="1922318" cy="230832"/>
            </a:xfrm>
            <a:prstGeom prst="rect">
              <a:avLst/>
            </a:prstGeom>
            <a:noFill/>
            <a:ln>
              <a:noFill/>
            </a:ln>
            <a:effectLst>
              <a:outerShdw blurRad="57785" dist="33020" dir="3180000" algn="ctr">
                <a:srgbClr val="000000">
                  <a:alpha val="30000"/>
                </a:srgbClr>
              </a:outerShdw>
            </a:effectLst>
            <a:sp3d prstMaterial="metal">
              <a:bevelT w="38100" h="57150" prst="angle"/>
            </a:sp3d>
          </p:spPr>
          <p:txBody>
            <a:bodyPr wrap="square" rtlCol="0">
              <a:spAutoFit/>
            </a:bodyPr>
            <a:lstStyle/>
            <a:p>
              <a:r>
                <a:rPr lang="en-US" sz="900">
                  <a:solidFill>
                    <a:schemeClr val="bg1"/>
                  </a:solidFill>
                </a:rPr>
                <a:t>False Positive Rate (FPR)</a:t>
              </a:r>
            </a:p>
          </p:txBody>
        </p:sp>
      </p:grpSp>
    </p:spTree>
    <p:extLst>
      <p:ext uri="{BB962C8B-B14F-4D97-AF65-F5344CB8AC3E}">
        <p14:creationId xmlns:p14="http://schemas.microsoft.com/office/powerpoint/2010/main" val="38518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53468-32FA-4A51-A388-2F2964EC7360}"/>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303B0CFA-2644-457D-9394-6DC595B8DB1A}"/>
              </a:ext>
            </a:extLst>
          </p:cNvPr>
          <p:cNvSpPr>
            <a:spLocks noGrp="1"/>
          </p:cNvSpPr>
          <p:nvPr>
            <p:ph type="body" idx="1"/>
          </p:nvPr>
        </p:nvSpPr>
        <p:spPr>
          <a:xfrm>
            <a:off x="580549" y="1352550"/>
            <a:ext cx="7853405" cy="3161700"/>
          </a:xfrm>
        </p:spPr>
        <p:txBody>
          <a:bodyPr/>
          <a:lstStyle/>
          <a:p>
            <a:r>
              <a:rPr lang="en-US" sz="1700" b="1"/>
              <a:t>F1score(-</a:t>
            </a:r>
            <a:r>
              <a:rPr lang="en-US" sz="1700" b="1" err="1"/>
              <a:t>ve</a:t>
            </a:r>
            <a:r>
              <a:rPr lang="en-US" sz="1700" b="1"/>
              <a:t>) is the most important metric in this business context for evaluating the model and choosing the best model</a:t>
            </a:r>
          </a:p>
          <a:p>
            <a:pPr marL="533400" lvl="1" indent="0">
              <a:buNone/>
            </a:pPr>
            <a:endParaRPr lang="en-US" sz="1700" b="1"/>
          </a:p>
          <a:p>
            <a:pPr marL="533400" lvl="1" indent="0">
              <a:buNone/>
            </a:pPr>
            <a:endParaRPr lang="en-US" sz="1700" b="1"/>
          </a:p>
          <a:p>
            <a:r>
              <a:rPr lang="en-US" sz="1700" b="1" err="1"/>
              <a:t>LightGBM</a:t>
            </a:r>
            <a:r>
              <a:rPr lang="en-US" sz="1700" b="1"/>
              <a:t> is our optimal model</a:t>
            </a:r>
          </a:p>
          <a:p>
            <a:pPr lvl="1"/>
            <a:r>
              <a:rPr lang="en-US" sz="1700" b="1"/>
              <a:t>Higher F1score-ve, Accuracy and ROC AUC</a:t>
            </a:r>
          </a:p>
          <a:p>
            <a:pPr lvl="1"/>
            <a:r>
              <a:rPr lang="en-US" sz="1700" b="1"/>
              <a:t>Higher Computing Efficiency</a:t>
            </a:r>
          </a:p>
        </p:txBody>
      </p:sp>
      <p:sp>
        <p:nvSpPr>
          <p:cNvPr id="4" name="Slide Number Placeholder 3">
            <a:extLst>
              <a:ext uri="{FF2B5EF4-FFF2-40B4-BE49-F238E27FC236}">
                <a16:creationId xmlns:a16="http://schemas.microsoft.com/office/drawing/2014/main" id="{4DFBB3D3-61B5-4A1D-97A3-CFF0F119DA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60447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Agenda</a:t>
            </a:r>
            <a:endParaRPr/>
          </a:p>
        </p:txBody>
      </p:sp>
      <p:sp>
        <p:nvSpPr>
          <p:cNvPr id="73" name="Google Shape;73;p14"/>
          <p:cNvSpPr txBox="1">
            <a:spLocks noGrp="1"/>
          </p:cNvSpPr>
          <p:nvPr>
            <p:ph type="body" idx="1"/>
          </p:nvPr>
        </p:nvSpPr>
        <p:spPr>
          <a:xfrm>
            <a:off x="1325232" y="1421823"/>
            <a:ext cx="6343259" cy="3155100"/>
          </a:xfrm>
          <a:prstGeom prst="rect">
            <a:avLst/>
          </a:prstGeom>
        </p:spPr>
        <p:txBody>
          <a:bodyPr spcFirstLastPara="1" wrap="square" lIns="0" tIns="0" rIns="0" bIns="0" anchor="t" anchorCtr="0">
            <a:noAutofit/>
          </a:bodyPr>
          <a:lstStyle/>
          <a:p>
            <a:pPr marL="685800" lvl="1" indent="-228600">
              <a:spcBef>
                <a:spcPts val="600"/>
              </a:spcBef>
              <a:buClr>
                <a:schemeClr val="bg1"/>
              </a:buClr>
              <a:buSzPct val="80000"/>
              <a:buFont typeface="Arial"/>
              <a:buAutoNum type="arabicPeriod"/>
            </a:pPr>
            <a:r>
              <a:rPr lang="en-US" sz="2400" b="1">
                <a:solidFill>
                  <a:schemeClr val="bg1"/>
                </a:solidFill>
              </a:rPr>
              <a:t>     Business Understanding</a:t>
            </a:r>
          </a:p>
          <a:p>
            <a:pPr marL="685800" lvl="1" indent="-228600">
              <a:spcBef>
                <a:spcPts val="600"/>
              </a:spcBef>
              <a:buClr>
                <a:schemeClr val="bg1"/>
              </a:buClr>
              <a:buSzPct val="80000"/>
              <a:buFont typeface="Arial"/>
              <a:buAutoNum type="arabicPeriod"/>
            </a:pPr>
            <a:r>
              <a:rPr lang="en-US" sz="2400" b="1">
                <a:solidFill>
                  <a:schemeClr val="bg1"/>
                </a:solidFill>
              </a:rPr>
              <a:t>     Data Exploration</a:t>
            </a:r>
          </a:p>
          <a:p>
            <a:pPr marL="685800" lvl="1" indent="-228600">
              <a:spcBef>
                <a:spcPts val="600"/>
              </a:spcBef>
              <a:buClr>
                <a:schemeClr val="bg1"/>
              </a:buClr>
              <a:buSzPct val="80000"/>
              <a:buFont typeface="Arial"/>
              <a:buAutoNum type="arabicPeriod"/>
            </a:pPr>
            <a:r>
              <a:rPr lang="en-US" sz="2400" b="1">
                <a:solidFill>
                  <a:schemeClr val="bg1"/>
                </a:solidFill>
              </a:rPr>
              <a:t>     Data Preparation</a:t>
            </a:r>
          </a:p>
          <a:p>
            <a:pPr marL="685800" lvl="1" indent="-228600">
              <a:spcBef>
                <a:spcPts val="600"/>
              </a:spcBef>
              <a:buClr>
                <a:schemeClr val="bg1"/>
              </a:buClr>
              <a:buSzPct val="80000"/>
              <a:buFont typeface="Arial"/>
              <a:buAutoNum type="arabicPeriod"/>
            </a:pPr>
            <a:r>
              <a:rPr lang="en-US" sz="2400" b="1">
                <a:solidFill>
                  <a:schemeClr val="bg1"/>
                </a:solidFill>
              </a:rPr>
              <a:t>     Modeling</a:t>
            </a:r>
          </a:p>
          <a:p>
            <a:pPr marL="685800" lvl="1" indent="-228600">
              <a:spcBef>
                <a:spcPts val="600"/>
              </a:spcBef>
              <a:buClr>
                <a:schemeClr val="bg1"/>
              </a:buClr>
              <a:buSzPct val="80000"/>
              <a:buFont typeface="Arial"/>
              <a:buAutoNum type="arabicPeriod"/>
            </a:pPr>
            <a:r>
              <a:rPr lang="en-US" sz="2400" b="1">
                <a:solidFill>
                  <a:schemeClr val="bg1"/>
                </a:solidFill>
              </a:rPr>
              <a:t>     Evaluation</a:t>
            </a:r>
          </a:p>
          <a:p>
            <a:pPr marL="685800" lvl="1" indent="-228600">
              <a:spcBef>
                <a:spcPts val="600"/>
              </a:spcBef>
              <a:buClr>
                <a:schemeClr val="bg1"/>
              </a:buClr>
              <a:buSzPct val="80000"/>
              <a:buFont typeface="Arial"/>
              <a:buAutoNum type="arabicPeriod"/>
            </a:pPr>
            <a:r>
              <a:rPr lang="en-US" sz="2400" b="1">
                <a:solidFill>
                  <a:schemeClr val="bg1"/>
                </a:solidFill>
              </a:rPr>
              <a:t>     Deployment</a:t>
            </a:r>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593815" y="2111438"/>
            <a:ext cx="5415594"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5000"/>
              <a:t>Deployment</a:t>
            </a:r>
            <a:endParaRPr sz="500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29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Deployment</a:t>
            </a:r>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grpSp>
        <p:nvGrpSpPr>
          <p:cNvPr id="10" name="Group 9">
            <a:extLst>
              <a:ext uri="{FF2B5EF4-FFF2-40B4-BE49-F238E27FC236}">
                <a16:creationId xmlns:a16="http://schemas.microsoft.com/office/drawing/2014/main" id="{769A13D3-2615-45FA-BAE4-4661878ED99A}"/>
              </a:ext>
            </a:extLst>
          </p:cNvPr>
          <p:cNvGrpSpPr/>
          <p:nvPr/>
        </p:nvGrpSpPr>
        <p:grpSpPr>
          <a:xfrm>
            <a:off x="552450" y="1198550"/>
            <a:ext cx="8039100" cy="2550490"/>
            <a:chOff x="554183" y="1281545"/>
            <a:chExt cx="8039100" cy="3494184"/>
          </a:xfrm>
        </p:grpSpPr>
        <p:sp>
          <p:nvSpPr>
            <p:cNvPr id="4" name="TextBox 3">
              <a:extLst>
                <a:ext uri="{FF2B5EF4-FFF2-40B4-BE49-F238E27FC236}">
                  <a16:creationId xmlns:a16="http://schemas.microsoft.com/office/drawing/2014/main" id="{AB8E709E-F675-4AC1-81A5-5E3CA721EACF}"/>
                </a:ext>
              </a:extLst>
            </p:cNvPr>
            <p:cNvSpPr txBox="1"/>
            <p:nvPr/>
          </p:nvSpPr>
          <p:spPr>
            <a:xfrm>
              <a:off x="675410" y="1291936"/>
              <a:ext cx="7855526" cy="3483793"/>
            </a:xfrm>
            <a:prstGeom prst="rect">
              <a:avLst/>
            </a:prstGeom>
            <a:noFill/>
          </p:spPr>
          <p:txBody>
            <a:bodyPr wrap="square" rtlCol="0">
              <a:spAutoFit/>
            </a:bodyPr>
            <a:lstStyle/>
            <a:p>
              <a:pPr algn="ctr"/>
              <a:r>
                <a:rPr lang="en-US" b="1">
                  <a:solidFill>
                    <a:schemeClr val="bg1"/>
                  </a:solidFill>
                  <a:latin typeface="Lexend Deca" panose="020B0604020202020204" charset="0"/>
                  <a:cs typeface="Lexend Deca" panose="020B0604020202020204" charset="0"/>
                </a:rPr>
                <a:t>Based on our findings…</a:t>
              </a:r>
            </a:p>
            <a:p>
              <a:pPr algn="ctr"/>
              <a:endParaRPr lang="en-US">
                <a:solidFill>
                  <a:schemeClr val="bg1"/>
                </a:solidFill>
              </a:endParaRPr>
            </a:p>
            <a:p>
              <a:pPr marL="285750" indent="-285750">
                <a:buClr>
                  <a:schemeClr val="bg1"/>
                </a:buClr>
                <a:buFont typeface="Wingdings" panose="05000000000000000000" pitchFamily="2" charset="2"/>
                <a:buChar char="q"/>
              </a:pPr>
              <a:r>
                <a:rPr lang="en-US">
                  <a:solidFill>
                    <a:schemeClr val="bg1"/>
                  </a:solidFill>
                </a:rPr>
                <a:t>We recommend that banks use </a:t>
              </a:r>
              <a:r>
                <a:rPr lang="en-US" sz="1800" b="1" err="1">
                  <a:solidFill>
                    <a:schemeClr val="bg1">
                      <a:lumMod val="75000"/>
                    </a:schemeClr>
                  </a:solidFill>
                </a:rPr>
                <a:t>LightGBM</a:t>
              </a:r>
              <a:r>
                <a:rPr lang="en-US">
                  <a:solidFill>
                    <a:schemeClr val="bg1"/>
                  </a:solidFill>
                </a:rPr>
                <a:t> to predict if customers will respond positively to the term deposit marketing campaign</a:t>
              </a:r>
            </a:p>
            <a:p>
              <a:pPr marL="285750" indent="-285750">
                <a:buFontTx/>
                <a:buChar char="-"/>
              </a:pPr>
              <a:endParaRPr lang="en-US">
                <a:solidFill>
                  <a:schemeClr val="bg1"/>
                </a:solidFill>
              </a:endParaRPr>
            </a:p>
            <a:p>
              <a:pPr marL="285750" indent="-285750">
                <a:buClr>
                  <a:schemeClr val="bg1"/>
                </a:buClr>
                <a:buFont typeface="Wingdings" panose="05000000000000000000" pitchFamily="2" charset="2"/>
                <a:buChar char="q"/>
              </a:pPr>
              <a:r>
                <a:rPr lang="en-US">
                  <a:solidFill>
                    <a:schemeClr val="bg1"/>
                  </a:solidFill>
                </a:rPr>
                <a:t>Banks can now generate a response rate increase of </a:t>
              </a:r>
              <a:r>
                <a:rPr lang="en-US" sz="1800" b="1">
                  <a:solidFill>
                    <a:schemeClr val="bg1">
                      <a:lumMod val="75000"/>
                    </a:schemeClr>
                  </a:solidFill>
                </a:rPr>
                <a:t>22.6%, </a:t>
              </a:r>
              <a:r>
                <a:rPr lang="en-US">
                  <a:solidFill>
                    <a:schemeClr val="bg1"/>
                  </a:solidFill>
                </a:rPr>
                <a:t>while using 77% of the original marketing expenses </a:t>
              </a:r>
            </a:p>
            <a:p>
              <a:pPr marL="285750" indent="-285750">
                <a:buFontTx/>
                <a:buChar char="-"/>
              </a:pPr>
              <a:endParaRPr lang="en-US">
                <a:solidFill>
                  <a:schemeClr val="bg1"/>
                </a:solidFill>
              </a:endParaRPr>
            </a:p>
            <a:p>
              <a:endParaRPr lang="en-US">
                <a:solidFill>
                  <a:schemeClr val="bg1"/>
                </a:solidFill>
              </a:endParaRPr>
            </a:p>
          </p:txBody>
        </p:sp>
        <p:sp>
          <p:nvSpPr>
            <p:cNvPr id="7" name="Rectangle: Rounded Corners 6">
              <a:extLst>
                <a:ext uri="{FF2B5EF4-FFF2-40B4-BE49-F238E27FC236}">
                  <a16:creationId xmlns:a16="http://schemas.microsoft.com/office/drawing/2014/main" id="{45859DD4-96F0-4120-8E55-4C615BF4366E}"/>
                </a:ext>
              </a:extLst>
            </p:cNvPr>
            <p:cNvSpPr/>
            <p:nvPr/>
          </p:nvSpPr>
          <p:spPr>
            <a:xfrm>
              <a:off x="554183" y="1281545"/>
              <a:ext cx="8039100" cy="235181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Isosceles Triangle 7">
            <a:extLst>
              <a:ext uri="{FF2B5EF4-FFF2-40B4-BE49-F238E27FC236}">
                <a16:creationId xmlns:a16="http://schemas.microsoft.com/office/drawing/2014/main" id="{6DBF0036-ADAF-4298-9880-AF1AAE51D71F}"/>
              </a:ext>
            </a:extLst>
          </p:cNvPr>
          <p:cNvSpPr/>
          <p:nvPr/>
        </p:nvSpPr>
        <p:spPr>
          <a:xfrm rot="10800000">
            <a:off x="1281447" y="3020230"/>
            <a:ext cx="6470073" cy="2284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582D3DB-A870-4408-BEC6-D40DDB400659}"/>
              </a:ext>
            </a:extLst>
          </p:cNvPr>
          <p:cNvGrpSpPr/>
          <p:nvPr/>
        </p:nvGrpSpPr>
        <p:grpSpPr>
          <a:xfrm>
            <a:off x="552450" y="3359412"/>
            <a:ext cx="8039100" cy="2038570"/>
            <a:chOff x="554183" y="1281545"/>
            <a:chExt cx="8039100" cy="2923782"/>
          </a:xfrm>
        </p:grpSpPr>
        <p:sp>
          <p:nvSpPr>
            <p:cNvPr id="13" name="TextBox 12">
              <a:extLst>
                <a:ext uri="{FF2B5EF4-FFF2-40B4-BE49-F238E27FC236}">
                  <a16:creationId xmlns:a16="http://schemas.microsoft.com/office/drawing/2014/main" id="{FD4B6F43-CA65-42E5-AD96-542F28337542}"/>
                </a:ext>
              </a:extLst>
            </p:cNvPr>
            <p:cNvSpPr txBox="1"/>
            <p:nvPr/>
          </p:nvSpPr>
          <p:spPr>
            <a:xfrm>
              <a:off x="675410" y="1291936"/>
              <a:ext cx="7855526" cy="2913391"/>
            </a:xfrm>
            <a:prstGeom prst="rect">
              <a:avLst/>
            </a:prstGeom>
            <a:noFill/>
          </p:spPr>
          <p:txBody>
            <a:bodyPr wrap="square" rtlCol="0">
              <a:spAutoFit/>
            </a:bodyPr>
            <a:lstStyle/>
            <a:p>
              <a:pPr algn="ctr"/>
              <a:r>
                <a:rPr lang="en-US" b="1">
                  <a:solidFill>
                    <a:schemeClr val="bg1"/>
                  </a:solidFill>
                  <a:latin typeface="Lexend Deca" panose="020B0604020202020204" charset="0"/>
                  <a:cs typeface="Lexend Deca" panose="020B0604020202020204" charset="0"/>
                </a:rPr>
                <a:t>Advantages</a:t>
              </a:r>
            </a:p>
            <a:p>
              <a:pPr algn="ctr"/>
              <a:endParaRPr lang="en-US">
                <a:solidFill>
                  <a:schemeClr val="bg1"/>
                </a:solidFill>
              </a:endParaRPr>
            </a:p>
            <a:p>
              <a:pPr marL="285750" indent="-285750">
                <a:buClr>
                  <a:schemeClr val="bg1"/>
                </a:buClr>
                <a:buFont typeface="Wingdings" panose="05000000000000000000" pitchFamily="2" charset="2"/>
                <a:buChar char="q"/>
              </a:pPr>
              <a:r>
                <a:rPr lang="en-US">
                  <a:solidFill>
                    <a:schemeClr val="bg1"/>
                  </a:solidFill>
                </a:rPr>
                <a:t>Banks can now cut down on marketing expenses when necessary and have a higher response rate and ROI</a:t>
              </a:r>
            </a:p>
            <a:p>
              <a:pPr marL="285750" indent="-285750">
                <a:buFontTx/>
                <a:buChar char="-"/>
              </a:pPr>
              <a:endParaRPr lang="en-US">
                <a:solidFill>
                  <a:schemeClr val="bg1"/>
                </a:solidFill>
              </a:endParaRPr>
            </a:p>
            <a:p>
              <a:pPr marL="285750" indent="-285750">
                <a:buClr>
                  <a:schemeClr val="bg1"/>
                </a:buClr>
                <a:buFont typeface="Wingdings" panose="05000000000000000000" pitchFamily="2" charset="2"/>
                <a:buChar char="q"/>
              </a:pPr>
              <a:r>
                <a:rPr lang="en-US">
                  <a:solidFill>
                    <a:schemeClr val="bg1"/>
                  </a:solidFill>
                </a:rPr>
                <a:t>Using our model, banks can rank customers on a probability basis of responding quickly and can target the highest ranked customers</a:t>
              </a:r>
            </a:p>
            <a:p>
              <a:pPr marL="285750" indent="-285750">
                <a:buFontTx/>
                <a:buChar char="-"/>
              </a:pPr>
              <a:endParaRPr lang="en-US">
                <a:solidFill>
                  <a:schemeClr val="bg1"/>
                </a:solidFill>
              </a:endParaRPr>
            </a:p>
            <a:p>
              <a:endParaRPr lang="en-US">
                <a:solidFill>
                  <a:schemeClr val="bg1"/>
                </a:solidFill>
              </a:endParaRPr>
            </a:p>
          </p:txBody>
        </p:sp>
        <p:sp>
          <p:nvSpPr>
            <p:cNvPr id="14" name="Rectangle: Rounded Corners 13">
              <a:extLst>
                <a:ext uri="{FF2B5EF4-FFF2-40B4-BE49-F238E27FC236}">
                  <a16:creationId xmlns:a16="http://schemas.microsoft.com/office/drawing/2014/main" id="{A039AD80-914C-47BE-9A7F-0B139040D7EC}"/>
                </a:ext>
              </a:extLst>
            </p:cNvPr>
            <p:cNvSpPr/>
            <p:nvPr/>
          </p:nvSpPr>
          <p:spPr>
            <a:xfrm>
              <a:off x="554183" y="1281545"/>
              <a:ext cx="8039100" cy="235181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516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55218-8142-4D02-9D43-B7135571CC7A}"/>
              </a:ext>
            </a:extLst>
          </p:cNvPr>
          <p:cNvSpPr>
            <a:spLocks noGrp="1"/>
          </p:cNvSpPr>
          <p:nvPr>
            <p:ph type="title"/>
          </p:nvPr>
        </p:nvSpPr>
        <p:spPr>
          <a:xfrm>
            <a:off x="571501" y="602494"/>
            <a:ext cx="3985902" cy="994172"/>
          </a:xfrm>
        </p:spPr>
        <p:txBody>
          <a:bodyPr>
            <a:normAutofit/>
          </a:bodyPr>
          <a:lstStyle/>
          <a:p>
            <a:r>
              <a:rPr lang="en-US"/>
              <a:t>Limitations</a:t>
            </a:r>
          </a:p>
        </p:txBody>
      </p:sp>
      <p:sp>
        <p:nvSpPr>
          <p:cNvPr id="4" name="Content Placeholder 3">
            <a:extLst>
              <a:ext uri="{FF2B5EF4-FFF2-40B4-BE49-F238E27FC236}">
                <a16:creationId xmlns:a16="http://schemas.microsoft.com/office/drawing/2014/main" id="{51624BF1-3E17-44FF-8100-57A9F1698713}"/>
              </a:ext>
            </a:extLst>
          </p:cNvPr>
          <p:cNvSpPr txBox="1">
            <a:spLocks noGrp="1"/>
          </p:cNvSpPr>
          <p:nvPr>
            <p:ph idx="1"/>
          </p:nvPr>
        </p:nvSpPr>
        <p:spPr>
          <a:xfrm>
            <a:off x="571501" y="1709264"/>
            <a:ext cx="3985907" cy="2531940"/>
          </a:xfrm>
          <a:prstGeom prst="rect">
            <a:avLst/>
          </a:prstGeom>
        </p:spPr>
        <p:txBody>
          <a:bodyPr rtlCol="0" anchor="t">
            <a:normAutofit lnSpcReduction="10000"/>
          </a:bodyPr>
          <a:lstStyle/>
          <a:p>
            <a:endParaRPr lang="en-US" sz="1350"/>
          </a:p>
          <a:p>
            <a:pPr marL="214313" indent="-214313">
              <a:buClr>
                <a:schemeClr val="bg1"/>
              </a:buClr>
              <a:buFont typeface="Wingdings" panose="05000000000000000000" pitchFamily="2" charset="2"/>
              <a:buChar char="q"/>
            </a:pPr>
            <a:r>
              <a:rPr lang="en-US" sz="1350"/>
              <a:t>Telemarketing campaigns differ by the product being promoted therefore needs reassessing</a:t>
            </a:r>
          </a:p>
          <a:p>
            <a:pPr marL="214313" indent="-214313">
              <a:buFontTx/>
              <a:buChar char="-"/>
            </a:pPr>
            <a:endParaRPr lang="en-US" sz="1350"/>
          </a:p>
          <a:p>
            <a:pPr marL="214313" indent="-214313">
              <a:buClr>
                <a:schemeClr val="bg1"/>
              </a:buClr>
              <a:buFont typeface="Wingdings" panose="05000000000000000000" pitchFamily="2" charset="2"/>
              <a:buChar char="q"/>
            </a:pPr>
            <a:r>
              <a:rPr lang="en-US" sz="1350"/>
              <a:t>Communication channels too may differ which affects influencing customer decisions </a:t>
            </a:r>
          </a:p>
          <a:p>
            <a:pPr marL="214313" indent="-214313">
              <a:buClr>
                <a:schemeClr val="bg1"/>
              </a:buClr>
              <a:buFont typeface="Wingdings" panose="05000000000000000000" pitchFamily="2" charset="2"/>
              <a:buChar char="q"/>
            </a:pPr>
            <a:endParaRPr lang="en-US" sz="1350"/>
          </a:p>
          <a:p>
            <a:pPr marL="214313" indent="-214313">
              <a:buClr>
                <a:schemeClr val="bg1"/>
              </a:buClr>
              <a:buFont typeface="Wingdings" panose="05000000000000000000" pitchFamily="2" charset="2"/>
              <a:buChar char="q"/>
            </a:pPr>
            <a:r>
              <a:rPr lang="en-US" sz="1350"/>
              <a:t>Dataset contains unknowns therefore hindering the overall performance</a:t>
            </a:r>
          </a:p>
          <a:p>
            <a:pPr marL="214313" indent="-214313">
              <a:buFontTx/>
              <a:buChar char="-"/>
            </a:pPr>
            <a:endParaRPr lang="en-US" sz="1350"/>
          </a:p>
          <a:p>
            <a:endParaRPr lang="en-US" sz="1350"/>
          </a:p>
        </p:txBody>
      </p:sp>
      <p:pic>
        <p:nvPicPr>
          <p:cNvPr id="5" name="Picture 6">
            <a:extLst>
              <a:ext uri="{FF2B5EF4-FFF2-40B4-BE49-F238E27FC236}">
                <a16:creationId xmlns:a16="http://schemas.microsoft.com/office/drawing/2014/main" id="{B88345AB-DAC0-4B2C-9790-DAD7E32AA4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51" r="20454" b="-1"/>
          <a:stretch/>
        </p:blipFill>
        <p:spPr bwMode="auto">
          <a:xfrm>
            <a:off x="5065940" y="0"/>
            <a:ext cx="4078060" cy="4237740"/>
          </a:xfrm>
          <a:custGeom>
            <a:avLst/>
            <a:gdLst/>
            <a:ahLst/>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45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593815" y="2111438"/>
            <a:ext cx="5415594"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5000"/>
              <a:t>Thank You!</a:t>
            </a:r>
            <a:endParaRPr sz="500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026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685800" y="1341750"/>
            <a:ext cx="44190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7200"/>
              <a:t>Appendix</a:t>
            </a:r>
            <a:endParaRPr sz="7200"/>
          </a:p>
        </p:txBody>
      </p:sp>
      <p:pic>
        <p:nvPicPr>
          <p:cNvPr id="82" name="Google Shape;82;p15"/>
          <p:cNvPicPr preferRelativeResize="0"/>
          <p:nvPr/>
        </p:nvPicPr>
        <p:blipFill rotWithShape="1">
          <a:blip r:embed="rId3">
            <a:alphaModFix/>
          </a:blip>
          <a:srcRect t="1140" b="15581"/>
          <a:stretch/>
        </p:blipFill>
        <p:spPr>
          <a:xfrm>
            <a:off x="4803775" y="1040850"/>
            <a:ext cx="3676800" cy="3061800"/>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730179" y="1294361"/>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b="1" err="1">
                <a:solidFill>
                  <a:schemeClr val="tx2">
                    <a:lumMod val="10000"/>
                  </a:schemeClr>
                </a:solidFill>
              </a:rPr>
              <a:t>XGBoost</a:t>
            </a:r>
            <a:endParaRPr lang="en-US" b="1">
              <a:solidFill>
                <a:schemeClr val="tx2">
                  <a:lumMod val="10000"/>
                </a:schemeClr>
              </a:solidFill>
            </a:endParaRPr>
          </a:p>
          <a:p>
            <a:pPr marL="0" lvl="0" indent="0" algn="l" rtl="0">
              <a:spcBef>
                <a:spcPts val="600"/>
              </a:spcBef>
              <a:spcAft>
                <a:spcPts val="0"/>
              </a:spcAft>
              <a:buNone/>
            </a:pPr>
            <a:r>
              <a:rPr lang="en-US" sz="1200" b="0" i="0" err="1">
                <a:solidFill>
                  <a:srgbClr val="000000"/>
                </a:solidFill>
                <a:effectLst/>
                <a:latin typeface="Calibri" panose="020F0502020204030204" pitchFamily="34" charset="0"/>
              </a:rPr>
              <a:t>XGBoost</a:t>
            </a:r>
            <a:r>
              <a:rPr lang="en-US" sz="1200" b="0" i="0">
                <a:solidFill>
                  <a:srgbClr val="000000"/>
                </a:solidFill>
                <a:effectLst/>
                <a:latin typeface="Calibri" panose="020F0502020204030204" pitchFamily="34" charset="0"/>
              </a:rPr>
              <a:t> is an optimized distributed gradient boosting library designed to be highly efficient, flexible and portable. It implements machine learning algorithms under the Gradient Boosting framework and provides a parallel tree boosting that solves many data science problems in a fast and accurate way</a:t>
            </a:r>
          </a:p>
          <a:p>
            <a:pPr marL="0" lvl="0" indent="0" algn="l" rtl="0">
              <a:spcBef>
                <a:spcPts val="600"/>
              </a:spcBef>
              <a:spcAft>
                <a:spcPts val="0"/>
              </a:spcAft>
              <a:buNone/>
            </a:pPr>
            <a:r>
              <a:rPr lang="en-US" sz="1400" b="1">
                <a:solidFill>
                  <a:srgbClr val="000000"/>
                </a:solidFill>
                <a:latin typeface="Calibri" panose="020F0502020204030204" pitchFamily="34" charset="0"/>
              </a:rPr>
              <a:t>Tuned Parameters (Classifier):</a:t>
            </a:r>
          </a:p>
        </p:txBody>
      </p:sp>
      <p:sp>
        <p:nvSpPr>
          <p:cNvPr id="134" name="Google Shape;134;p20"/>
          <p:cNvSpPr txBox="1">
            <a:spLocks noGrp="1"/>
          </p:cNvSpPr>
          <p:nvPr>
            <p:ph type="title"/>
          </p:nvPr>
        </p:nvSpPr>
        <p:spPr>
          <a:xfrm>
            <a:off x="580550" y="205975"/>
            <a:ext cx="6098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solidFill>
                  <a:schemeClr val="bg1"/>
                </a:solidFill>
              </a:rPr>
              <a:t>Ensemble Learning </a:t>
            </a:r>
          </a:p>
        </p:txBody>
      </p:sp>
      <p:sp>
        <p:nvSpPr>
          <p:cNvPr id="135" name="Google Shape;135;p20"/>
          <p:cNvSpPr txBox="1">
            <a:spLocks noGrp="1"/>
          </p:cNvSpPr>
          <p:nvPr>
            <p:ph type="body" idx="2"/>
          </p:nvPr>
        </p:nvSpPr>
        <p:spPr>
          <a:xfrm>
            <a:off x="4078139" y="1375064"/>
            <a:ext cx="2841000"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altLang="zh-CN" b="1" err="1">
                <a:solidFill>
                  <a:schemeClr val="tx2">
                    <a:lumMod val="10000"/>
                  </a:schemeClr>
                </a:solidFill>
              </a:rPr>
              <a:t>LightGBM</a:t>
            </a:r>
            <a:endParaRPr lang="en-US" b="1">
              <a:solidFill>
                <a:schemeClr val="tx2">
                  <a:lumMod val="10000"/>
                </a:schemeClr>
              </a:solidFill>
            </a:endParaRPr>
          </a:p>
          <a:p>
            <a:pPr marL="0" lvl="0" indent="0" algn="l" rtl="0">
              <a:spcBef>
                <a:spcPts val="600"/>
              </a:spcBef>
              <a:spcAft>
                <a:spcPts val="0"/>
              </a:spcAft>
              <a:buNone/>
            </a:pPr>
            <a:r>
              <a:rPr lang="en-US" sz="1200" b="0" i="0" err="1">
                <a:solidFill>
                  <a:srgbClr val="000000"/>
                </a:solidFill>
                <a:effectLst/>
                <a:latin typeface="Calibri" panose="020F0502020204030204" pitchFamily="34" charset="0"/>
              </a:rPr>
              <a:t>LightGBM</a:t>
            </a:r>
            <a:r>
              <a:rPr lang="en-US" sz="1200" b="0" i="0">
                <a:solidFill>
                  <a:srgbClr val="000000"/>
                </a:solidFill>
                <a:effectLst/>
                <a:latin typeface="Calibri" panose="020F0502020204030204" pitchFamily="34" charset="0"/>
              </a:rPr>
              <a:t> is a gradient boosting framework that uses tree-based learning algorithms. It is designed to be distributed and efficient with the advantages of higher efficiency, lower memory usage and better accuracy. </a:t>
            </a:r>
          </a:p>
          <a:p>
            <a:pPr marL="0" lvl="0" indent="0" algn="l" rtl="0">
              <a:spcBef>
                <a:spcPts val="600"/>
              </a:spcBef>
              <a:spcAft>
                <a:spcPts val="0"/>
              </a:spcAft>
              <a:buNone/>
            </a:pPr>
            <a:endParaRPr lang="en-US" sz="1400" b="1">
              <a:solidFill>
                <a:srgbClr val="000000"/>
              </a:solidFill>
              <a:latin typeface="Calibri" panose="020F0502020204030204" pitchFamily="34" charset="0"/>
            </a:endParaRPr>
          </a:p>
          <a:p>
            <a:pPr marL="0" lvl="0" indent="0" algn="l" rtl="0">
              <a:spcBef>
                <a:spcPts val="600"/>
              </a:spcBef>
              <a:spcAft>
                <a:spcPts val="0"/>
              </a:spcAft>
              <a:buNone/>
            </a:pPr>
            <a:r>
              <a:rPr lang="en-US" sz="1400" b="1">
                <a:solidFill>
                  <a:srgbClr val="000000"/>
                </a:solidFill>
                <a:latin typeface="Calibri" panose="020F0502020204030204" pitchFamily="34" charset="0"/>
              </a:rPr>
              <a:t>Tuned Parameters (Classifier):</a:t>
            </a:r>
          </a:p>
          <a:p>
            <a:pPr marL="0" lvl="0" indent="0" algn="l" rtl="0">
              <a:spcBef>
                <a:spcPts val="600"/>
              </a:spcBef>
              <a:spcAft>
                <a:spcPts val="0"/>
              </a:spcAft>
              <a:buNone/>
            </a:pPr>
            <a:r>
              <a:rPr lang="en-US" sz="1400" b="0" i="0" err="1">
                <a:solidFill>
                  <a:srgbClr val="000000"/>
                </a:solidFill>
                <a:effectLst/>
                <a:latin typeface="Calibri" panose="020F0502020204030204" pitchFamily="34" charset="0"/>
              </a:rPr>
              <a:t>learning_rate</a:t>
            </a:r>
            <a:r>
              <a:rPr lang="en-US" sz="1400" b="0" i="0">
                <a:solidFill>
                  <a:srgbClr val="000000"/>
                </a:solidFill>
                <a:effectLst/>
                <a:latin typeface="Calibri" panose="020F0502020204030204" pitchFamily="34" charset="0"/>
              </a:rPr>
              <a:t> = 0.45</a:t>
            </a:r>
          </a:p>
          <a:p>
            <a:pPr marL="0" lvl="0" indent="0" algn="l" rtl="0">
              <a:spcBef>
                <a:spcPts val="600"/>
              </a:spcBef>
              <a:spcAft>
                <a:spcPts val="0"/>
              </a:spcAft>
              <a:buNone/>
            </a:pPr>
            <a:r>
              <a:rPr lang="en-US" sz="1400" b="0" i="0" err="1">
                <a:solidFill>
                  <a:srgbClr val="000000"/>
                </a:solidFill>
                <a:effectLst/>
                <a:latin typeface="Calibri" panose="020F0502020204030204" pitchFamily="34" charset="0"/>
              </a:rPr>
              <a:t>max_depth</a:t>
            </a:r>
            <a:r>
              <a:rPr lang="en-US" sz="1400" b="0" i="0">
                <a:solidFill>
                  <a:srgbClr val="000000"/>
                </a:solidFill>
                <a:effectLst/>
                <a:latin typeface="Calibri" panose="020F0502020204030204" pitchFamily="34" charset="0"/>
              </a:rPr>
              <a:t> = 11</a:t>
            </a:r>
          </a:p>
          <a:p>
            <a:pPr marL="0" lvl="0" indent="0" algn="l" rtl="0">
              <a:spcBef>
                <a:spcPts val="600"/>
              </a:spcBef>
              <a:spcAft>
                <a:spcPts val="0"/>
              </a:spcAft>
              <a:buNone/>
            </a:pPr>
            <a:r>
              <a:rPr lang="en-US" sz="1400" b="0" i="0" err="1">
                <a:solidFill>
                  <a:srgbClr val="000000"/>
                </a:solidFill>
                <a:effectLst/>
                <a:latin typeface="Calibri" panose="020F0502020204030204" pitchFamily="34" charset="0"/>
              </a:rPr>
              <a:t>num_leaves</a:t>
            </a:r>
            <a:r>
              <a:rPr lang="en-US" sz="1400" b="0" i="0">
                <a:solidFill>
                  <a:srgbClr val="000000"/>
                </a:solidFill>
                <a:effectLst/>
                <a:latin typeface="Calibri" panose="020F0502020204030204" pitchFamily="34" charset="0"/>
              </a:rPr>
              <a:t> = 140</a:t>
            </a:r>
            <a:endParaRPr lang="en-US" sz="140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7" name="TextBox 6">
            <a:extLst>
              <a:ext uri="{FF2B5EF4-FFF2-40B4-BE49-F238E27FC236}">
                <a16:creationId xmlns:a16="http://schemas.microsoft.com/office/drawing/2014/main" id="{B8C3773C-B880-41BC-9F3D-E39982D778D9}"/>
              </a:ext>
            </a:extLst>
          </p:cNvPr>
          <p:cNvSpPr txBox="1"/>
          <p:nvPr/>
        </p:nvSpPr>
        <p:spPr>
          <a:xfrm>
            <a:off x="6608618" y="3345224"/>
            <a:ext cx="4572000" cy="1184940"/>
          </a:xfrm>
          <a:prstGeom prst="rect">
            <a:avLst/>
          </a:prstGeom>
          <a:noFill/>
        </p:spPr>
        <p:txBody>
          <a:bodyPr wrap="square">
            <a:spAutoFit/>
          </a:bodyPr>
          <a:lstStyle/>
          <a:p>
            <a:pPr marL="0" lvl="0" indent="0" algn="l" rtl="0">
              <a:spcBef>
                <a:spcPts val="600"/>
              </a:spcBef>
              <a:spcAft>
                <a:spcPts val="0"/>
              </a:spcAft>
              <a:buNone/>
            </a:pPr>
            <a:r>
              <a:rPr lang="en-US" sz="1400" b="1">
                <a:solidFill>
                  <a:srgbClr val="000000"/>
                </a:solidFill>
                <a:latin typeface="Calibri" panose="020F0502020204030204" pitchFamily="34" charset="0"/>
              </a:rPr>
              <a:t>Tuned Parameters (</a:t>
            </a:r>
            <a:r>
              <a:rPr lang="en-US" b="1">
                <a:latin typeface="Calibri" panose="020F0502020204030204" pitchFamily="34" charset="0"/>
              </a:rPr>
              <a:t>Regressor</a:t>
            </a:r>
            <a:r>
              <a:rPr lang="en-US" sz="1400" b="1">
                <a:solidFill>
                  <a:srgbClr val="000000"/>
                </a:solidFill>
                <a:latin typeface="Calibri" panose="020F0502020204030204" pitchFamily="34" charset="0"/>
              </a:rPr>
              <a:t>):</a:t>
            </a:r>
          </a:p>
          <a:p>
            <a:pPr marL="0" lvl="0" indent="0" algn="l" rtl="0">
              <a:spcBef>
                <a:spcPts val="600"/>
              </a:spcBef>
              <a:spcAft>
                <a:spcPts val="0"/>
              </a:spcAft>
              <a:buNone/>
            </a:pPr>
            <a:r>
              <a:rPr lang="en-US" sz="1400" b="0" i="0" err="1">
                <a:solidFill>
                  <a:srgbClr val="000000"/>
                </a:solidFill>
                <a:effectLst/>
                <a:latin typeface="Calibri" panose="020F0502020204030204" pitchFamily="34" charset="0"/>
              </a:rPr>
              <a:t>learning_rate</a:t>
            </a:r>
            <a:r>
              <a:rPr lang="en-US" sz="1400" b="0" i="0">
                <a:solidFill>
                  <a:srgbClr val="000000"/>
                </a:solidFill>
                <a:effectLst/>
                <a:latin typeface="Calibri" panose="020F0502020204030204" pitchFamily="34" charset="0"/>
              </a:rPr>
              <a:t> = 0.25</a:t>
            </a:r>
          </a:p>
          <a:p>
            <a:pPr marL="0" lvl="0" indent="0" algn="l" rtl="0">
              <a:spcBef>
                <a:spcPts val="600"/>
              </a:spcBef>
              <a:spcAft>
                <a:spcPts val="0"/>
              </a:spcAft>
              <a:buNone/>
            </a:pPr>
            <a:r>
              <a:rPr lang="en-US" sz="1400" b="0" i="0" err="1">
                <a:solidFill>
                  <a:srgbClr val="000000"/>
                </a:solidFill>
                <a:effectLst/>
                <a:latin typeface="Calibri" panose="020F0502020204030204" pitchFamily="34" charset="0"/>
              </a:rPr>
              <a:t>max_depth</a:t>
            </a:r>
            <a:r>
              <a:rPr lang="en-US" sz="1400" b="0" i="0">
                <a:solidFill>
                  <a:srgbClr val="000000"/>
                </a:solidFill>
                <a:effectLst/>
                <a:latin typeface="Calibri" panose="020F0502020204030204" pitchFamily="34" charset="0"/>
              </a:rPr>
              <a:t> = 13</a:t>
            </a:r>
          </a:p>
          <a:p>
            <a:pPr marL="0" lvl="0" indent="0" algn="l" rtl="0">
              <a:spcBef>
                <a:spcPts val="600"/>
              </a:spcBef>
              <a:spcAft>
                <a:spcPts val="0"/>
              </a:spcAft>
              <a:buNone/>
            </a:pPr>
            <a:r>
              <a:rPr lang="en-US" sz="1400" b="0" i="0" err="1">
                <a:solidFill>
                  <a:srgbClr val="000000"/>
                </a:solidFill>
                <a:effectLst/>
                <a:latin typeface="Calibri" panose="020F0502020204030204" pitchFamily="34" charset="0"/>
              </a:rPr>
              <a:t>num_leaves</a:t>
            </a:r>
            <a:r>
              <a:rPr lang="en-US" sz="1400" b="0" i="0">
                <a:solidFill>
                  <a:srgbClr val="000000"/>
                </a:solidFill>
                <a:effectLst/>
                <a:latin typeface="Calibri" panose="020F0502020204030204" pitchFamily="34" charset="0"/>
              </a:rPr>
              <a:t> = 140</a:t>
            </a:r>
            <a:endParaRPr lang="en-US" sz="1400"/>
          </a:p>
        </p:txBody>
      </p:sp>
    </p:spTree>
    <p:extLst>
      <p:ext uri="{BB962C8B-B14F-4D97-AF65-F5344CB8AC3E}">
        <p14:creationId xmlns:p14="http://schemas.microsoft.com/office/powerpoint/2010/main" val="1899932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ctrTitle" idx="4294967295"/>
          </p:nvPr>
        </p:nvSpPr>
        <p:spPr>
          <a:xfrm>
            <a:off x="631984" y="1182302"/>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800" err="1"/>
              <a:t>LightGBM</a:t>
            </a:r>
            <a:endParaRPr sz="4800"/>
          </a:p>
        </p:txBody>
      </p:sp>
      <p:sp>
        <p:nvSpPr>
          <p:cNvPr id="262" name="Google Shape;262;p29"/>
          <p:cNvSpPr txBox="1">
            <a:spLocks noGrp="1"/>
          </p:cNvSpPr>
          <p:nvPr>
            <p:ph type="subTitle" idx="4294967295"/>
          </p:nvPr>
        </p:nvSpPr>
        <p:spPr>
          <a:xfrm>
            <a:off x="663415" y="899524"/>
            <a:ext cx="8095955"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400"/>
              <a:t>Based on results, we recommend that banks use:</a:t>
            </a:r>
            <a:endParaRPr sz="2400"/>
          </a:p>
        </p:txBody>
      </p:sp>
      <p:sp>
        <p:nvSpPr>
          <p:cNvPr id="265" name="Google Shape;265;p29"/>
          <p:cNvSpPr txBox="1">
            <a:spLocks noGrp="1"/>
          </p:cNvSpPr>
          <p:nvPr>
            <p:ph type="ctrTitle" idx="4294967295"/>
          </p:nvPr>
        </p:nvSpPr>
        <p:spPr>
          <a:xfrm>
            <a:off x="663415" y="2418892"/>
            <a:ext cx="7772400" cy="8949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800"/>
              <a:t>22.6%</a:t>
            </a:r>
            <a:endParaRPr sz="4800"/>
          </a:p>
        </p:txBody>
      </p:sp>
      <p:sp>
        <p:nvSpPr>
          <p:cNvPr id="266" name="Google Shape;266;p29"/>
          <p:cNvSpPr txBox="1">
            <a:spLocks noGrp="1"/>
          </p:cNvSpPr>
          <p:nvPr>
            <p:ph type="subTitle" idx="4294967295"/>
          </p:nvPr>
        </p:nvSpPr>
        <p:spPr>
          <a:xfrm>
            <a:off x="663415" y="2240172"/>
            <a:ext cx="7772400" cy="463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sz="2000"/>
              <a:t>With this model, banks can generate a response rate increase of</a:t>
            </a:r>
          </a:p>
        </p:txBody>
      </p:sp>
      <p:sp>
        <p:nvSpPr>
          <p:cNvPr id="267" name="Google Shape;26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26</a:t>
            </a:fld>
            <a:endParaRPr/>
          </a:p>
        </p:txBody>
      </p:sp>
      <p:pic>
        <p:nvPicPr>
          <p:cNvPr id="11" name="Google Shape;383;p38">
            <a:extLst>
              <a:ext uri="{FF2B5EF4-FFF2-40B4-BE49-F238E27FC236}">
                <a16:creationId xmlns:a16="http://schemas.microsoft.com/office/drawing/2014/main" id="{D78BAFA1-F090-484B-92F1-FFB41C227440}"/>
              </a:ext>
            </a:extLst>
          </p:cNvPr>
          <p:cNvPicPr preferRelativeResize="0"/>
          <p:nvPr/>
        </p:nvPicPr>
        <p:blipFill>
          <a:blip r:embed="rId3">
            <a:alphaModFix/>
          </a:blip>
          <a:stretch>
            <a:fillRect/>
          </a:stretch>
        </p:blipFill>
        <p:spPr>
          <a:xfrm>
            <a:off x="6871068" y="2807462"/>
            <a:ext cx="1300474" cy="18516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Quotations are commonly printed as a means of inspiration and to invoke philosophical thoughts from the reader.</a:t>
            </a:r>
            <a:endParaRPr/>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1.</a:t>
            </a:r>
            <a:endParaRPr/>
          </a:p>
          <a:p>
            <a:pPr marL="0" lvl="0" indent="0" algn="l" rtl="0">
              <a:spcBef>
                <a:spcPts val="0"/>
              </a:spcBef>
              <a:spcAft>
                <a:spcPts val="0"/>
              </a:spcAft>
              <a:buNone/>
            </a:pPr>
            <a:r>
              <a:rPr lang="en"/>
              <a:t>Transition headline</a:t>
            </a:r>
            <a:endParaRPr/>
          </a:p>
        </p:txBody>
      </p:sp>
      <p:sp>
        <p:nvSpPr>
          <p:cNvPr id="95" name="Google Shape;95;p17"/>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Let’s start with the first set of slides</a:t>
            </a:r>
            <a:endParaRPr/>
          </a:p>
        </p:txBody>
      </p:sp>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2" name="Google Shape;388;p38">
            <a:extLst>
              <a:ext uri="{FF2B5EF4-FFF2-40B4-BE49-F238E27FC236}">
                <a16:creationId xmlns:a16="http://schemas.microsoft.com/office/drawing/2014/main" id="{C1A1EFB8-E625-4618-B2C0-E360607C02F2}"/>
              </a:ext>
            </a:extLst>
          </p:cNvPr>
          <p:cNvPicPr preferRelativeResize="0"/>
          <p:nvPr/>
        </p:nvPicPr>
        <p:blipFill>
          <a:blip r:embed="rId5">
            <a:alphaModFix/>
          </a:blip>
          <a:stretch>
            <a:fillRect/>
          </a:stretch>
        </p:blipFill>
        <p:spPr>
          <a:xfrm>
            <a:off x="1824689" y="3809418"/>
            <a:ext cx="836651" cy="91145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In two or three columns</a:t>
            </a:r>
            <a:endParaRPr/>
          </a:p>
        </p:txBody>
      </p:sp>
      <p:sp>
        <p:nvSpPr>
          <p:cNvPr id="142" name="Google Shape;142;p21"/>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43" name="Google Shape;143;p21"/>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44" name="Google Shape;144;p21"/>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45" name="Google Shape;145;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Business Understanding</a:t>
            </a:r>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grpSp>
        <p:nvGrpSpPr>
          <p:cNvPr id="10" name="Group 9">
            <a:extLst>
              <a:ext uri="{FF2B5EF4-FFF2-40B4-BE49-F238E27FC236}">
                <a16:creationId xmlns:a16="http://schemas.microsoft.com/office/drawing/2014/main" id="{769A13D3-2615-45FA-BAE4-4661878ED99A}"/>
              </a:ext>
            </a:extLst>
          </p:cNvPr>
          <p:cNvGrpSpPr/>
          <p:nvPr/>
        </p:nvGrpSpPr>
        <p:grpSpPr>
          <a:xfrm>
            <a:off x="552450" y="1281545"/>
            <a:ext cx="8039100" cy="2472604"/>
            <a:chOff x="554183" y="1281545"/>
            <a:chExt cx="8039100" cy="2472604"/>
          </a:xfrm>
        </p:grpSpPr>
        <p:sp>
          <p:nvSpPr>
            <p:cNvPr id="4" name="TextBox 3">
              <a:extLst>
                <a:ext uri="{FF2B5EF4-FFF2-40B4-BE49-F238E27FC236}">
                  <a16:creationId xmlns:a16="http://schemas.microsoft.com/office/drawing/2014/main" id="{AB8E709E-F675-4AC1-81A5-5E3CA721EACF}"/>
                </a:ext>
              </a:extLst>
            </p:cNvPr>
            <p:cNvSpPr txBox="1"/>
            <p:nvPr/>
          </p:nvSpPr>
          <p:spPr>
            <a:xfrm>
              <a:off x="675410" y="1291936"/>
              <a:ext cx="7855526" cy="2462213"/>
            </a:xfrm>
            <a:prstGeom prst="rect">
              <a:avLst/>
            </a:prstGeom>
            <a:noFill/>
          </p:spPr>
          <p:txBody>
            <a:bodyPr wrap="square" rtlCol="0">
              <a:spAutoFit/>
            </a:bodyPr>
            <a:lstStyle/>
            <a:p>
              <a:pPr algn="ctr"/>
              <a:r>
                <a:rPr lang="en-US" b="1">
                  <a:solidFill>
                    <a:schemeClr val="bg1"/>
                  </a:solidFill>
                </a:rPr>
                <a:t>Background</a:t>
              </a:r>
            </a:p>
            <a:p>
              <a:pPr algn="ctr"/>
              <a:endParaRPr lang="en-US">
                <a:solidFill>
                  <a:schemeClr val="bg1"/>
                </a:solidFill>
              </a:endParaRPr>
            </a:p>
            <a:p>
              <a:pPr marL="285750" indent="-285750">
                <a:buClr>
                  <a:schemeClr val="bg1"/>
                </a:buClr>
                <a:buFont typeface="Wingdings" panose="05000000000000000000" pitchFamily="2" charset="2"/>
                <a:buChar char="q"/>
              </a:pPr>
              <a:r>
                <a:rPr lang="en-US">
                  <a:solidFill>
                    <a:schemeClr val="bg1"/>
                  </a:solidFill>
                </a:rPr>
                <a:t>Commercial Banks provide financial services to individual consumers and small businesses. </a:t>
              </a:r>
            </a:p>
            <a:p>
              <a:pPr marL="285750" indent="-285750">
                <a:buFontTx/>
                <a:buChar char="-"/>
              </a:pPr>
              <a:endParaRPr lang="en-US">
                <a:solidFill>
                  <a:schemeClr val="bg1"/>
                </a:solidFill>
              </a:endParaRPr>
            </a:p>
            <a:p>
              <a:pPr marL="285750" indent="-285750">
                <a:buClr>
                  <a:schemeClr val="bg1"/>
                </a:buClr>
                <a:buFont typeface="Wingdings" panose="05000000000000000000" pitchFamily="2" charset="2"/>
                <a:buChar char="q"/>
              </a:pPr>
              <a:r>
                <a:rPr lang="en-US">
                  <a:solidFill>
                    <a:schemeClr val="bg1"/>
                  </a:solidFill>
                </a:rPr>
                <a:t>They use </a:t>
              </a:r>
              <a:r>
                <a:rPr lang="en-US" b="1">
                  <a:solidFill>
                    <a:schemeClr val="bg1">
                      <a:lumMod val="75000"/>
                    </a:schemeClr>
                  </a:solidFill>
                </a:rPr>
                <a:t>direct marketing campaigns </a:t>
              </a:r>
              <a:r>
                <a:rPr lang="en-US">
                  <a:solidFill>
                    <a:schemeClr val="bg1"/>
                  </a:solidFill>
                </a:rPr>
                <a:t>to acquire new customers or to cross-sell additional products and services.</a:t>
              </a:r>
            </a:p>
            <a:p>
              <a:pPr marL="285750" indent="-285750">
                <a:buFontTx/>
                <a:buChar char="-"/>
              </a:pPr>
              <a:endParaRPr lang="en-US">
                <a:solidFill>
                  <a:schemeClr val="bg1"/>
                </a:solidFill>
              </a:endParaRPr>
            </a:p>
            <a:p>
              <a:pPr marL="285750" indent="-285750">
                <a:buClr>
                  <a:schemeClr val="bg1"/>
                </a:buClr>
                <a:buFont typeface="Wingdings" panose="05000000000000000000" pitchFamily="2" charset="2"/>
                <a:buChar char="q"/>
              </a:pPr>
              <a:r>
                <a:rPr lang="en-US">
                  <a:solidFill>
                    <a:schemeClr val="bg1"/>
                  </a:solidFill>
                </a:rPr>
                <a:t>With a growing number of communication channels and a saturated marketplace, commercial banks are facing the challenge of </a:t>
              </a:r>
              <a:r>
                <a:rPr lang="en-US" b="1">
                  <a:solidFill>
                    <a:schemeClr val="bg1">
                      <a:lumMod val="75000"/>
                    </a:schemeClr>
                  </a:solidFill>
                </a:rPr>
                <a:t>declining response rates</a:t>
              </a:r>
              <a:r>
                <a:rPr lang="en-US" b="1">
                  <a:solidFill>
                    <a:schemeClr val="accent4"/>
                  </a:solidFill>
                </a:rPr>
                <a:t> </a:t>
              </a:r>
              <a:r>
                <a:rPr lang="en-US">
                  <a:solidFill>
                    <a:schemeClr val="bg1"/>
                  </a:solidFill>
                </a:rPr>
                <a:t>from these direct marketing efforts.</a:t>
              </a:r>
            </a:p>
            <a:p>
              <a:endParaRPr lang="en-US">
                <a:solidFill>
                  <a:schemeClr val="bg1"/>
                </a:solidFill>
              </a:endParaRPr>
            </a:p>
          </p:txBody>
        </p:sp>
        <p:sp>
          <p:nvSpPr>
            <p:cNvPr id="7" name="Rectangle: Rounded Corners 6">
              <a:extLst>
                <a:ext uri="{FF2B5EF4-FFF2-40B4-BE49-F238E27FC236}">
                  <a16:creationId xmlns:a16="http://schemas.microsoft.com/office/drawing/2014/main" id="{45859DD4-96F0-4120-8E55-4C615BF4366E}"/>
                </a:ext>
              </a:extLst>
            </p:cNvPr>
            <p:cNvSpPr/>
            <p:nvPr/>
          </p:nvSpPr>
          <p:spPr>
            <a:xfrm>
              <a:off x="554183" y="1281545"/>
              <a:ext cx="8039100" cy="235181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Isosceles Triangle 7">
            <a:extLst>
              <a:ext uri="{FF2B5EF4-FFF2-40B4-BE49-F238E27FC236}">
                <a16:creationId xmlns:a16="http://schemas.microsoft.com/office/drawing/2014/main" id="{6DBF0036-ADAF-4298-9880-AF1AAE51D71F}"/>
              </a:ext>
            </a:extLst>
          </p:cNvPr>
          <p:cNvSpPr/>
          <p:nvPr/>
        </p:nvSpPr>
        <p:spPr>
          <a:xfrm rot="10800000">
            <a:off x="1336964" y="3788571"/>
            <a:ext cx="6470073" cy="2284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5CFB712-F420-49D4-BE9D-695D24F230B9}"/>
              </a:ext>
            </a:extLst>
          </p:cNvPr>
          <p:cNvSpPr txBox="1"/>
          <p:nvPr/>
        </p:nvSpPr>
        <p:spPr>
          <a:xfrm>
            <a:off x="644237" y="4139046"/>
            <a:ext cx="7855526" cy="523220"/>
          </a:xfrm>
          <a:prstGeom prst="rect">
            <a:avLst/>
          </a:prstGeom>
          <a:noFill/>
        </p:spPr>
        <p:txBody>
          <a:bodyPr wrap="square" rtlCol="0">
            <a:spAutoFit/>
          </a:bodyPr>
          <a:lstStyle/>
          <a:p>
            <a:r>
              <a:rPr lang="en-US" b="1">
                <a:solidFill>
                  <a:schemeClr val="bg1"/>
                </a:solidFill>
              </a:rPr>
              <a:t>We would like to predict if the customer will respond positively to the product or services when they receive the marketing campaign, to increase response rate and ROI.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580550" y="975713"/>
            <a:ext cx="402180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 picture is worth a thousand words</a:t>
            </a:r>
            <a:endParaRPr/>
          </a:p>
        </p:txBody>
      </p:sp>
      <p:sp>
        <p:nvSpPr>
          <p:cNvPr id="151" name="Google Shape;151;p22"/>
          <p:cNvSpPr txBox="1">
            <a:spLocks noGrp="1"/>
          </p:cNvSpPr>
          <p:nvPr>
            <p:ph type="body" idx="1"/>
          </p:nvPr>
        </p:nvSpPr>
        <p:spPr>
          <a:xfrm>
            <a:off x="580550" y="2018286"/>
            <a:ext cx="4021800" cy="21495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A complex idea can be conveyed with just a single still image, namely making it possible to absorb large amounts of data quickly.</a:t>
            </a:r>
            <a:endParaRPr/>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153" name="Google Shape;153;p22"/>
          <p:cNvPicPr preferRelativeResize="0"/>
          <p:nvPr/>
        </p:nvPicPr>
        <p:blipFill>
          <a:blip r:embed="rId3"/>
          <a:srcRect/>
          <a:stretch/>
        </p:blipFill>
        <p:spPr>
          <a:xfrm>
            <a:off x="4728539" y="1282210"/>
            <a:ext cx="3676800" cy="2448806"/>
          </a:xfrm>
          <a:prstGeom prst="hexagon">
            <a:avLst>
              <a:gd name="adj" fmla="val 25000"/>
              <a:gd name="vf" fmla="val 115470"/>
            </a:avLst>
          </a:prstGeom>
          <a:noFill/>
          <a:ln>
            <a:noFill/>
          </a:ln>
          <a:effectLst>
            <a:outerShdw blurRad="257175" dist="57150" dir="5400000" algn="bl" rotWithShape="0">
              <a:schemeClr val="dk1">
                <a:alpha val="50000"/>
              </a:scheme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533400" y="533400"/>
            <a:ext cx="7545954" cy="138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0"/>
              <a:t>Want big impact?</a:t>
            </a:r>
            <a:endParaRPr sz="2400" b="0"/>
          </a:p>
          <a:p>
            <a:pPr marL="0" lvl="0" indent="0" algn="l" rtl="0">
              <a:spcBef>
                <a:spcPts val="0"/>
              </a:spcBef>
              <a:spcAft>
                <a:spcPts val="0"/>
              </a:spcAft>
              <a:buNone/>
            </a:pPr>
            <a:r>
              <a:rPr lang="en" sz="2400"/>
              <a:t>Use big image.</a:t>
            </a:r>
            <a:endParaRPr sz="2400"/>
          </a:p>
        </p:txBody>
      </p:sp>
      <p:sp>
        <p:nvSpPr>
          <p:cNvPr id="159" name="Google Shape;159;p2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8594-04AC-4EA5-9542-C0747E216201}"/>
              </a:ext>
            </a:extLst>
          </p:cNvPr>
          <p:cNvSpPr>
            <a:spLocks noGrp="1"/>
          </p:cNvSpPr>
          <p:nvPr>
            <p:ph type="title"/>
          </p:nvPr>
        </p:nvSpPr>
        <p:spPr/>
        <p:txBody>
          <a:bodyPr/>
          <a:lstStyle/>
          <a:p>
            <a:r>
              <a:rPr lang="en-US"/>
              <a:t>KNN</a:t>
            </a:r>
          </a:p>
        </p:txBody>
      </p:sp>
      <p:sp>
        <p:nvSpPr>
          <p:cNvPr id="4" name="Slide Number Placeholder 3">
            <a:extLst>
              <a:ext uri="{FF2B5EF4-FFF2-40B4-BE49-F238E27FC236}">
                <a16:creationId xmlns:a16="http://schemas.microsoft.com/office/drawing/2014/main" id="{8E065F4B-F386-403A-9B64-CAF5E0163B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pic>
        <p:nvPicPr>
          <p:cNvPr id="1026" name="Picture 2" descr="K Nearest Neighbor | KNN Algorithm | KNN in Python &amp; R">
            <a:extLst>
              <a:ext uri="{FF2B5EF4-FFF2-40B4-BE49-F238E27FC236}">
                <a16:creationId xmlns:a16="http://schemas.microsoft.com/office/drawing/2014/main" id="{A83CB33B-F973-487E-B154-B517E5A2FDE7}"/>
              </a:ext>
            </a:extLst>
          </p:cNvPr>
          <p:cNvPicPr>
            <a:picLocks noChangeAspect="1" noChangeArrowheads="1"/>
          </p:cNvPicPr>
          <p:nvPr/>
        </p:nvPicPr>
        <p:blipFill>
          <a:blip r:embed="rId2">
            <a:biLevel thresh="75000"/>
            <a:extLst>
              <a:ext uri="{28A0092B-C50C-407E-A947-70E740481C1C}">
                <a14:useLocalDpi xmlns:a14="http://schemas.microsoft.com/office/drawing/2010/main" val="0"/>
              </a:ext>
            </a:extLst>
          </a:blip>
          <a:srcRect/>
          <a:stretch>
            <a:fillRect/>
          </a:stretch>
        </p:blipFill>
        <p:spPr bwMode="auto">
          <a:xfrm>
            <a:off x="1288425" y="1422000"/>
            <a:ext cx="1718253" cy="155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756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580550" y="4406300"/>
            <a:ext cx="6135900" cy="519600"/>
          </a:xfrm>
          <a:prstGeom prst="rect">
            <a:avLst/>
          </a:prstGeom>
        </p:spPr>
        <p:txBody>
          <a:bodyPr spcFirstLastPara="1" wrap="square" lIns="0" tIns="0" rIns="0" bIns="0" anchor="t" anchorCtr="0">
            <a:noAutofit/>
          </a:bodyPr>
          <a:lstStyle/>
          <a:p>
            <a:pPr marL="0" lvl="0" indent="0" algn="l" rtl="0">
              <a:spcBef>
                <a:spcPts val="360"/>
              </a:spcBef>
              <a:spcAft>
                <a:spcPts val="0"/>
              </a:spcAft>
              <a:buNone/>
            </a:pPr>
            <a:r>
              <a:rPr lang="en"/>
              <a:t>You can insert graphs from </a:t>
            </a:r>
            <a:r>
              <a:rPr lang="en" u="sng">
                <a:solidFill>
                  <a:schemeClr val="hlink"/>
                </a:solidFill>
                <a:hlinkClick r:id="rId3"/>
              </a:rPr>
              <a:t>Google Sheets</a:t>
            </a:r>
            <a:endParaRPr/>
          </a:p>
        </p:txBody>
      </p:sp>
      <p:sp>
        <p:nvSpPr>
          <p:cNvPr id="165" name="Google Shape;165;p2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166" name="Google Shape;166;p24" title="Chart"/>
          <p:cNvPicPr preferRelativeResize="0"/>
          <p:nvPr/>
        </p:nvPicPr>
        <p:blipFill>
          <a:blip r:embed="rId4">
            <a:alphaModFix/>
          </a:blip>
          <a:stretch>
            <a:fillRect/>
          </a:stretch>
        </p:blipFill>
        <p:spPr>
          <a:xfrm>
            <a:off x="580550" y="591400"/>
            <a:ext cx="5823652" cy="3313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580550" y="205975"/>
            <a:ext cx="79890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Use diagrams to explain your ideas</a:t>
            </a:r>
            <a:endParaRPr/>
          </a:p>
        </p:txBody>
      </p:sp>
      <p:sp>
        <p:nvSpPr>
          <p:cNvPr id="172" name="Google Shape;172;p2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173" name="Google Shape;173;p25"/>
          <p:cNvSpPr/>
          <p:nvPr/>
        </p:nvSpPr>
        <p:spPr>
          <a:xfrm>
            <a:off x="5070938"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74" name="Google Shape;174;p25"/>
          <p:cNvSpPr/>
          <p:nvPr/>
        </p:nvSpPr>
        <p:spPr>
          <a:xfrm>
            <a:off x="6819981"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75" name="Google Shape;175;p25"/>
          <p:cNvSpPr/>
          <p:nvPr/>
        </p:nvSpPr>
        <p:spPr>
          <a:xfrm>
            <a:off x="1570768"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76" name="Google Shape;176;p25"/>
          <p:cNvSpPr/>
          <p:nvPr/>
        </p:nvSpPr>
        <p:spPr>
          <a:xfrm>
            <a:off x="1569579"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77" name="Google Shape;177;p25"/>
          <p:cNvSpPr/>
          <p:nvPr/>
        </p:nvSpPr>
        <p:spPr>
          <a:xfrm>
            <a:off x="1569579"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Muli Regular"/>
                <a:ea typeface="Muli Regular"/>
                <a:cs typeface="Muli Regular"/>
                <a:sym typeface="Muli Regular"/>
              </a:rPr>
              <a:t>   </a:t>
            </a:r>
            <a:endParaRPr>
              <a:solidFill>
                <a:schemeClr val="lt1"/>
              </a:solidFill>
              <a:latin typeface="Muli Regular"/>
              <a:ea typeface="Muli Regular"/>
              <a:cs typeface="Muli Regular"/>
              <a:sym typeface="Muli Regular"/>
            </a:endParaRPr>
          </a:p>
        </p:txBody>
      </p:sp>
      <p:sp>
        <p:nvSpPr>
          <p:cNvPr id="178" name="Google Shape;178;p25"/>
          <p:cNvSpPr/>
          <p:nvPr/>
        </p:nvSpPr>
        <p:spPr>
          <a:xfrm>
            <a:off x="1569579"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79" name="Google Shape;179;p25"/>
          <p:cNvSpPr/>
          <p:nvPr/>
        </p:nvSpPr>
        <p:spPr>
          <a:xfrm>
            <a:off x="1569579"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80" name="Google Shape;180;p25"/>
          <p:cNvSpPr/>
          <p:nvPr/>
        </p:nvSpPr>
        <p:spPr>
          <a:xfrm>
            <a:off x="3320625"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81" name="Google Shape;181;p25"/>
          <p:cNvSpPr/>
          <p:nvPr/>
        </p:nvSpPr>
        <p:spPr>
          <a:xfrm>
            <a:off x="3319436"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82" name="Google Shape;182;p25"/>
          <p:cNvSpPr/>
          <p:nvPr/>
        </p:nvSpPr>
        <p:spPr>
          <a:xfrm>
            <a:off x="3319436"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83" name="Google Shape;183;p25"/>
          <p:cNvSpPr/>
          <p:nvPr/>
        </p:nvSpPr>
        <p:spPr>
          <a:xfrm>
            <a:off x="3319436"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84" name="Google Shape;184;p25"/>
          <p:cNvSpPr/>
          <p:nvPr/>
        </p:nvSpPr>
        <p:spPr>
          <a:xfrm>
            <a:off x="3320753" y="389232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85" name="Google Shape;185;p25"/>
          <p:cNvSpPr/>
          <p:nvPr/>
        </p:nvSpPr>
        <p:spPr>
          <a:xfrm>
            <a:off x="1571766" y="1427625"/>
            <a:ext cx="17487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Q1</a:t>
            </a:r>
            <a:endParaRPr sz="800">
              <a:solidFill>
                <a:schemeClr val="lt1"/>
              </a:solidFill>
              <a:latin typeface="Muli Regular"/>
              <a:ea typeface="Muli Regular"/>
              <a:cs typeface="Muli Regular"/>
              <a:sym typeface="Muli Regular"/>
            </a:endParaRPr>
          </a:p>
        </p:txBody>
      </p:sp>
      <p:sp>
        <p:nvSpPr>
          <p:cNvPr id="186" name="Google Shape;186;p25"/>
          <p:cNvSpPr/>
          <p:nvPr/>
        </p:nvSpPr>
        <p:spPr>
          <a:xfrm>
            <a:off x="1571766"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LOR</a:t>
            </a:r>
            <a:endParaRPr sz="600">
              <a:solidFill>
                <a:schemeClr val="lt1"/>
              </a:solidFill>
              <a:latin typeface="Muli Regular"/>
              <a:ea typeface="Muli Regular"/>
              <a:cs typeface="Muli Regular"/>
              <a:sym typeface="Muli Regular"/>
            </a:endParaRPr>
          </a:p>
        </p:txBody>
      </p:sp>
      <p:sp>
        <p:nvSpPr>
          <p:cNvPr id="187" name="Google Shape;187;p25"/>
          <p:cNvSpPr/>
          <p:nvPr/>
        </p:nvSpPr>
        <p:spPr>
          <a:xfrm>
            <a:off x="2154670"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IPS</a:t>
            </a:r>
            <a:endParaRPr sz="600">
              <a:solidFill>
                <a:schemeClr val="lt1"/>
              </a:solidFill>
              <a:latin typeface="Muli Regular"/>
              <a:ea typeface="Muli Regular"/>
              <a:cs typeface="Muli Regular"/>
              <a:sym typeface="Muli Regular"/>
            </a:endParaRPr>
          </a:p>
        </p:txBody>
      </p:sp>
      <p:sp>
        <p:nvSpPr>
          <p:cNvPr id="188" name="Google Shape;188;p25"/>
          <p:cNvSpPr/>
          <p:nvPr/>
        </p:nvSpPr>
        <p:spPr>
          <a:xfrm>
            <a:off x="2737574" y="1735103"/>
            <a:ext cx="582300" cy="307500"/>
          </a:xfrm>
          <a:prstGeom prst="rect">
            <a:avLst/>
          </a:prstGeom>
          <a:solidFill>
            <a:srgbClr val="1C458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DOL</a:t>
            </a:r>
            <a:endParaRPr sz="600">
              <a:solidFill>
                <a:schemeClr val="lt1"/>
              </a:solidFill>
              <a:latin typeface="Muli Regular"/>
              <a:ea typeface="Muli Regular"/>
              <a:cs typeface="Muli Regular"/>
              <a:sym typeface="Muli Regular"/>
            </a:endParaRPr>
          </a:p>
        </p:txBody>
      </p:sp>
      <p:sp>
        <p:nvSpPr>
          <p:cNvPr id="189" name="Google Shape;189;p25"/>
          <p:cNvSpPr/>
          <p:nvPr/>
        </p:nvSpPr>
        <p:spPr>
          <a:xfrm>
            <a:off x="3321627" y="1427625"/>
            <a:ext cx="17487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Q2</a:t>
            </a:r>
            <a:endParaRPr sz="800">
              <a:solidFill>
                <a:schemeClr val="lt1"/>
              </a:solidFill>
              <a:latin typeface="Muli Regular"/>
              <a:ea typeface="Muli Regular"/>
              <a:cs typeface="Muli Regular"/>
              <a:sym typeface="Muli Regular"/>
            </a:endParaRPr>
          </a:p>
        </p:txBody>
      </p:sp>
      <p:sp>
        <p:nvSpPr>
          <p:cNvPr id="190" name="Google Shape;190;p25"/>
          <p:cNvSpPr/>
          <p:nvPr/>
        </p:nvSpPr>
        <p:spPr>
          <a:xfrm>
            <a:off x="3321627"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LOR</a:t>
            </a:r>
            <a:endParaRPr sz="600">
              <a:solidFill>
                <a:schemeClr val="lt1"/>
              </a:solidFill>
              <a:latin typeface="Muli Regular"/>
              <a:ea typeface="Muli Regular"/>
              <a:cs typeface="Muli Regular"/>
              <a:sym typeface="Muli Regular"/>
            </a:endParaRPr>
          </a:p>
        </p:txBody>
      </p:sp>
      <p:sp>
        <p:nvSpPr>
          <p:cNvPr id="191" name="Google Shape;191;p25"/>
          <p:cNvSpPr/>
          <p:nvPr/>
        </p:nvSpPr>
        <p:spPr>
          <a:xfrm>
            <a:off x="3904531"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IPS</a:t>
            </a:r>
            <a:endParaRPr sz="600">
              <a:solidFill>
                <a:schemeClr val="lt1"/>
              </a:solidFill>
              <a:latin typeface="Muli Regular"/>
              <a:ea typeface="Muli Regular"/>
              <a:cs typeface="Muli Regular"/>
              <a:sym typeface="Muli Regular"/>
            </a:endParaRPr>
          </a:p>
        </p:txBody>
      </p:sp>
      <p:sp>
        <p:nvSpPr>
          <p:cNvPr id="192" name="Google Shape;192;p25"/>
          <p:cNvSpPr/>
          <p:nvPr/>
        </p:nvSpPr>
        <p:spPr>
          <a:xfrm>
            <a:off x="4487435" y="1735103"/>
            <a:ext cx="582300" cy="307500"/>
          </a:xfrm>
          <a:prstGeom prst="rect">
            <a:avLst/>
          </a:prstGeom>
          <a:solidFill>
            <a:srgbClr val="1155CC"/>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DOL</a:t>
            </a:r>
            <a:endParaRPr sz="600">
              <a:solidFill>
                <a:schemeClr val="lt1"/>
              </a:solidFill>
              <a:latin typeface="Muli Regular"/>
              <a:ea typeface="Muli Regular"/>
              <a:cs typeface="Muli Regular"/>
              <a:sym typeface="Muli Regular"/>
            </a:endParaRPr>
          </a:p>
        </p:txBody>
      </p:sp>
      <p:sp>
        <p:nvSpPr>
          <p:cNvPr id="193" name="Google Shape;193;p25"/>
          <p:cNvSpPr/>
          <p:nvPr/>
        </p:nvSpPr>
        <p:spPr>
          <a:xfrm>
            <a:off x="5070810"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94" name="Google Shape;194;p25"/>
          <p:cNvSpPr/>
          <p:nvPr/>
        </p:nvSpPr>
        <p:spPr>
          <a:xfrm>
            <a:off x="5070938"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95" name="Google Shape;195;p25"/>
          <p:cNvSpPr/>
          <p:nvPr/>
        </p:nvSpPr>
        <p:spPr>
          <a:xfrm>
            <a:off x="5070938"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96" name="Google Shape;196;p25"/>
          <p:cNvSpPr/>
          <p:nvPr/>
        </p:nvSpPr>
        <p:spPr>
          <a:xfrm>
            <a:off x="5070938"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197" name="Google Shape;197;p25"/>
          <p:cNvSpPr/>
          <p:nvPr/>
        </p:nvSpPr>
        <p:spPr>
          <a:xfrm>
            <a:off x="5071812" y="1427625"/>
            <a:ext cx="17487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Q3</a:t>
            </a:r>
            <a:endParaRPr sz="800">
              <a:solidFill>
                <a:schemeClr val="lt1"/>
              </a:solidFill>
              <a:latin typeface="Muli Regular"/>
              <a:ea typeface="Muli Regular"/>
              <a:cs typeface="Muli Regular"/>
              <a:sym typeface="Muli Regular"/>
            </a:endParaRPr>
          </a:p>
        </p:txBody>
      </p:sp>
      <p:sp>
        <p:nvSpPr>
          <p:cNvPr id="198" name="Google Shape;198;p25"/>
          <p:cNvSpPr/>
          <p:nvPr/>
        </p:nvSpPr>
        <p:spPr>
          <a:xfrm>
            <a:off x="5071812"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LOR</a:t>
            </a:r>
            <a:endParaRPr sz="600">
              <a:solidFill>
                <a:schemeClr val="lt1"/>
              </a:solidFill>
              <a:latin typeface="Muli Regular"/>
              <a:ea typeface="Muli Regular"/>
              <a:cs typeface="Muli Regular"/>
              <a:sym typeface="Muli Regular"/>
            </a:endParaRPr>
          </a:p>
        </p:txBody>
      </p:sp>
      <p:sp>
        <p:nvSpPr>
          <p:cNvPr id="199" name="Google Shape;199;p25"/>
          <p:cNvSpPr/>
          <p:nvPr/>
        </p:nvSpPr>
        <p:spPr>
          <a:xfrm>
            <a:off x="5654716"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IPS</a:t>
            </a:r>
            <a:endParaRPr sz="600">
              <a:solidFill>
                <a:schemeClr val="lt1"/>
              </a:solidFill>
              <a:latin typeface="Muli Regular"/>
              <a:ea typeface="Muli Regular"/>
              <a:cs typeface="Muli Regular"/>
              <a:sym typeface="Muli Regular"/>
            </a:endParaRPr>
          </a:p>
        </p:txBody>
      </p:sp>
      <p:sp>
        <p:nvSpPr>
          <p:cNvPr id="200" name="Google Shape;200;p25"/>
          <p:cNvSpPr/>
          <p:nvPr/>
        </p:nvSpPr>
        <p:spPr>
          <a:xfrm>
            <a:off x="6237620" y="1735103"/>
            <a:ext cx="582300" cy="307500"/>
          </a:xfrm>
          <a:prstGeom prst="rect">
            <a:avLst/>
          </a:prstGeom>
          <a:solidFill>
            <a:srgbClr val="3C78D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DOL</a:t>
            </a:r>
            <a:endParaRPr sz="600">
              <a:solidFill>
                <a:schemeClr val="lt1"/>
              </a:solidFill>
              <a:latin typeface="Muli Regular"/>
              <a:ea typeface="Muli Regular"/>
              <a:cs typeface="Muli Regular"/>
              <a:sym typeface="Muli Regular"/>
            </a:endParaRPr>
          </a:p>
        </p:txBody>
      </p:sp>
      <p:sp>
        <p:nvSpPr>
          <p:cNvPr id="201" name="Google Shape;201;p25"/>
          <p:cNvSpPr/>
          <p:nvPr/>
        </p:nvSpPr>
        <p:spPr>
          <a:xfrm>
            <a:off x="6819981" y="2042588"/>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02" name="Google Shape;202;p25"/>
          <p:cNvSpPr/>
          <p:nvPr/>
        </p:nvSpPr>
        <p:spPr>
          <a:xfrm>
            <a:off x="6820110" y="2504943"/>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03" name="Google Shape;203;p25"/>
          <p:cNvSpPr/>
          <p:nvPr/>
        </p:nvSpPr>
        <p:spPr>
          <a:xfrm>
            <a:off x="6819981" y="2967467"/>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04" name="Google Shape;204;p25"/>
          <p:cNvSpPr/>
          <p:nvPr/>
        </p:nvSpPr>
        <p:spPr>
          <a:xfrm>
            <a:off x="6819981" y="3429821"/>
            <a:ext cx="1748700" cy="462900"/>
          </a:xfrm>
          <a:prstGeom prst="rect">
            <a:avLst/>
          </a:prstGeom>
          <a:solidFill>
            <a:srgbClr val="FFFFFF">
              <a:alpha val="37990"/>
            </a:srgb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05" name="Google Shape;205;p25"/>
          <p:cNvSpPr/>
          <p:nvPr/>
        </p:nvSpPr>
        <p:spPr>
          <a:xfrm>
            <a:off x="6820983" y="1427625"/>
            <a:ext cx="17487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Q4</a:t>
            </a:r>
            <a:endParaRPr sz="800">
              <a:solidFill>
                <a:schemeClr val="lt1"/>
              </a:solidFill>
              <a:latin typeface="Muli Regular"/>
              <a:ea typeface="Muli Regular"/>
              <a:cs typeface="Muli Regular"/>
              <a:sym typeface="Muli Regular"/>
            </a:endParaRPr>
          </a:p>
        </p:txBody>
      </p:sp>
      <p:sp>
        <p:nvSpPr>
          <p:cNvPr id="206" name="Google Shape;206;p25"/>
          <p:cNvSpPr/>
          <p:nvPr/>
        </p:nvSpPr>
        <p:spPr>
          <a:xfrm>
            <a:off x="6820983"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LOR</a:t>
            </a:r>
            <a:endParaRPr sz="600">
              <a:solidFill>
                <a:schemeClr val="lt1"/>
              </a:solidFill>
              <a:latin typeface="Muli Regular"/>
              <a:ea typeface="Muli Regular"/>
              <a:cs typeface="Muli Regular"/>
              <a:sym typeface="Muli Regular"/>
            </a:endParaRPr>
          </a:p>
        </p:txBody>
      </p:sp>
      <p:sp>
        <p:nvSpPr>
          <p:cNvPr id="207" name="Google Shape;207;p25"/>
          <p:cNvSpPr/>
          <p:nvPr/>
        </p:nvSpPr>
        <p:spPr>
          <a:xfrm>
            <a:off x="7403887"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IPS</a:t>
            </a:r>
            <a:endParaRPr sz="600">
              <a:solidFill>
                <a:schemeClr val="lt1"/>
              </a:solidFill>
              <a:latin typeface="Muli Regular"/>
              <a:ea typeface="Muli Regular"/>
              <a:cs typeface="Muli Regular"/>
              <a:sym typeface="Muli Regular"/>
            </a:endParaRPr>
          </a:p>
        </p:txBody>
      </p:sp>
      <p:sp>
        <p:nvSpPr>
          <p:cNvPr id="208" name="Google Shape;208;p25"/>
          <p:cNvSpPr/>
          <p:nvPr/>
        </p:nvSpPr>
        <p:spPr>
          <a:xfrm>
            <a:off x="7986791" y="1735103"/>
            <a:ext cx="582300" cy="307500"/>
          </a:xfrm>
          <a:prstGeom prst="rect">
            <a:avLst/>
          </a:prstGeom>
          <a:solidFill>
            <a:srgbClr val="6D9EE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DOL</a:t>
            </a:r>
            <a:endParaRPr sz="600">
              <a:solidFill>
                <a:schemeClr val="lt1"/>
              </a:solidFill>
              <a:latin typeface="Muli Regular"/>
              <a:ea typeface="Muli Regular"/>
              <a:cs typeface="Muli Regular"/>
              <a:sym typeface="Muli Regular"/>
            </a:endParaRPr>
          </a:p>
        </p:txBody>
      </p:sp>
      <p:sp>
        <p:nvSpPr>
          <p:cNvPr id="209" name="Google Shape;209;p25"/>
          <p:cNvSpPr/>
          <p:nvPr/>
        </p:nvSpPr>
        <p:spPr>
          <a:xfrm rot="5400000" flipH="1">
            <a:off x="4119824" y="2334727"/>
            <a:ext cx="145800" cy="17322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10" name="Google Shape;210;p25"/>
          <p:cNvSpPr/>
          <p:nvPr/>
        </p:nvSpPr>
        <p:spPr>
          <a:xfrm rot="5400000" flipH="1">
            <a:off x="3326930" y="3131136"/>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11" name="Google Shape;211;p25"/>
          <p:cNvSpPr/>
          <p:nvPr/>
        </p:nvSpPr>
        <p:spPr>
          <a:xfrm rot="5400000" flipH="1">
            <a:off x="3552038" y="1299302"/>
            <a:ext cx="140700" cy="28737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12" name="Google Shape;212;p25"/>
          <p:cNvSpPr/>
          <p:nvPr/>
        </p:nvSpPr>
        <p:spPr>
          <a:xfrm rot="5400000" flipH="1">
            <a:off x="2440478" y="2410392"/>
            <a:ext cx="141900" cy="6522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13" name="Google Shape;213;p25"/>
          <p:cNvSpPr/>
          <p:nvPr/>
        </p:nvSpPr>
        <p:spPr>
          <a:xfrm>
            <a:off x="580550" y="2504950"/>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Lorem ipsum</a:t>
            </a:r>
            <a:endParaRPr sz="800">
              <a:solidFill>
                <a:schemeClr val="lt1"/>
              </a:solidFill>
              <a:latin typeface="Muli Regular"/>
              <a:ea typeface="Muli Regular"/>
              <a:cs typeface="Muli Regular"/>
              <a:sym typeface="Muli Regular"/>
            </a:endParaRPr>
          </a:p>
        </p:txBody>
      </p:sp>
      <p:sp>
        <p:nvSpPr>
          <p:cNvPr id="214" name="Google Shape;214;p25"/>
          <p:cNvSpPr/>
          <p:nvPr/>
        </p:nvSpPr>
        <p:spPr>
          <a:xfrm>
            <a:off x="580550" y="2967472"/>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Lorem ipsum   </a:t>
            </a:r>
            <a:endParaRPr sz="800">
              <a:solidFill>
                <a:schemeClr val="lt1"/>
              </a:solidFill>
              <a:latin typeface="Muli Regular"/>
              <a:ea typeface="Muli Regular"/>
              <a:cs typeface="Muli Regular"/>
              <a:sym typeface="Muli Regular"/>
            </a:endParaRPr>
          </a:p>
        </p:txBody>
      </p:sp>
      <p:sp>
        <p:nvSpPr>
          <p:cNvPr id="215" name="Google Shape;215;p25"/>
          <p:cNvSpPr/>
          <p:nvPr/>
        </p:nvSpPr>
        <p:spPr>
          <a:xfrm>
            <a:off x="580550" y="3429824"/>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Lorem ipsum</a:t>
            </a:r>
            <a:endParaRPr sz="800">
              <a:solidFill>
                <a:schemeClr val="lt1"/>
              </a:solidFill>
              <a:latin typeface="Muli Regular"/>
              <a:ea typeface="Muli Regular"/>
              <a:cs typeface="Muli Regular"/>
              <a:sym typeface="Muli Regular"/>
            </a:endParaRPr>
          </a:p>
        </p:txBody>
      </p:sp>
      <p:sp>
        <p:nvSpPr>
          <p:cNvPr id="216" name="Google Shape;216;p25"/>
          <p:cNvSpPr/>
          <p:nvPr/>
        </p:nvSpPr>
        <p:spPr>
          <a:xfrm>
            <a:off x="580550" y="3892328"/>
            <a:ext cx="989700" cy="462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Lorem ipsum</a:t>
            </a:r>
            <a:endParaRPr sz="800">
              <a:solidFill>
                <a:schemeClr val="lt1"/>
              </a:solidFill>
              <a:latin typeface="Muli Regular"/>
              <a:ea typeface="Muli Regular"/>
              <a:cs typeface="Muli Regular"/>
              <a:sym typeface="Muli Regular"/>
            </a:endParaRPr>
          </a:p>
        </p:txBody>
      </p:sp>
      <p:sp>
        <p:nvSpPr>
          <p:cNvPr id="217" name="Google Shape;217;p25"/>
          <p:cNvSpPr/>
          <p:nvPr/>
        </p:nvSpPr>
        <p:spPr>
          <a:xfrm>
            <a:off x="580550" y="1427625"/>
            <a:ext cx="989700" cy="1077900"/>
          </a:xfrm>
          <a:prstGeom prst="rect">
            <a:avLst/>
          </a:prstGeom>
          <a:solidFill>
            <a:schemeClr val="dk1"/>
          </a:solidFill>
          <a:ln w="9525" cap="flat" cmpd="sng">
            <a:solidFill>
              <a:srgbClr val="FFFFFF"/>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r>
              <a:rPr lang="en" sz="800">
                <a:solidFill>
                  <a:schemeClr val="lt1"/>
                </a:solidFill>
                <a:latin typeface="Muli Regular"/>
                <a:ea typeface="Muli Regular"/>
                <a:cs typeface="Muli Regular"/>
                <a:sym typeface="Muli Regular"/>
              </a:rPr>
              <a:t>Lorem ipsum</a:t>
            </a:r>
            <a:endParaRPr sz="800">
              <a:solidFill>
                <a:schemeClr val="lt1"/>
              </a:solidFill>
              <a:latin typeface="Muli Regular"/>
              <a:ea typeface="Muli Regular"/>
              <a:cs typeface="Muli Regular"/>
              <a:sym typeface="Muli Regular"/>
            </a:endParaRPr>
          </a:p>
          <a:p>
            <a:pPr marL="0" lvl="0" indent="0" algn="l" rtl="0">
              <a:spcBef>
                <a:spcPts val="0"/>
              </a:spcBef>
              <a:spcAft>
                <a:spcPts val="0"/>
              </a:spcAft>
              <a:buNone/>
            </a:pPr>
            <a:endParaRPr sz="800">
              <a:solidFill>
                <a:schemeClr val="lt1"/>
              </a:solidFill>
              <a:latin typeface="Muli Regular"/>
              <a:ea typeface="Muli Regular"/>
              <a:cs typeface="Muli Regular"/>
              <a:sym typeface="Muli Regular"/>
            </a:endParaRPr>
          </a:p>
        </p:txBody>
      </p:sp>
      <p:sp>
        <p:nvSpPr>
          <p:cNvPr id="218" name="Google Shape;218;p25"/>
          <p:cNvSpPr/>
          <p:nvPr/>
        </p:nvSpPr>
        <p:spPr>
          <a:xfrm rot="5400000" flipH="1">
            <a:off x="2945818" y="1116676"/>
            <a:ext cx="141600" cy="23142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19" name="Google Shape;219;p25"/>
          <p:cNvSpPr/>
          <p:nvPr/>
        </p:nvSpPr>
        <p:spPr>
          <a:xfrm rot="5400000" flipH="1">
            <a:off x="1975138" y="1947376"/>
            <a:ext cx="141900" cy="6528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20" name="Google Shape;220;p25"/>
          <p:cNvSpPr/>
          <p:nvPr/>
        </p:nvSpPr>
        <p:spPr>
          <a:xfrm>
            <a:off x="2141006" y="2251126"/>
            <a:ext cx="43500" cy="45300"/>
          </a:xfrm>
          <a:prstGeom prst="triangle">
            <a:avLst>
              <a:gd name="adj"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21" name="Google Shape;221;p25"/>
          <p:cNvSpPr/>
          <p:nvPr/>
        </p:nvSpPr>
        <p:spPr>
          <a:xfrm>
            <a:off x="2994826" y="2251125"/>
            <a:ext cx="43500" cy="453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22" name="Google Shape;222;p25"/>
          <p:cNvSpPr/>
          <p:nvPr/>
        </p:nvSpPr>
        <p:spPr>
          <a:xfrm rot="5400000" flipH="1">
            <a:off x="6459216" y="2792753"/>
            <a:ext cx="137400" cy="1738500"/>
          </a:xfrm>
          <a:prstGeom prst="round2SameRect">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23" name="Google Shape;223;p25"/>
          <p:cNvSpPr/>
          <p:nvPr/>
        </p:nvSpPr>
        <p:spPr>
          <a:xfrm rot="5400000" flipH="1">
            <a:off x="5656954" y="3592503"/>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24" name="Google Shape;224;p25"/>
          <p:cNvSpPr txBox="1"/>
          <p:nvPr/>
        </p:nvSpPr>
        <p:spPr>
          <a:xfrm>
            <a:off x="8049019" y="4387225"/>
            <a:ext cx="513900" cy="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600">
                <a:solidFill>
                  <a:schemeClr val="lt1"/>
                </a:solidFill>
                <a:latin typeface="Muli Regular"/>
                <a:ea typeface="Muli Regular"/>
                <a:cs typeface="Muli Regular"/>
                <a:sym typeface="Muli Regular"/>
              </a:rPr>
              <a:t>LOREM</a:t>
            </a:r>
            <a:endParaRPr>
              <a:solidFill>
                <a:schemeClr val="lt1"/>
              </a:solidFill>
              <a:latin typeface="Muli Regular"/>
              <a:ea typeface="Muli Regular"/>
              <a:cs typeface="Muli Regular"/>
              <a:sym typeface="Muli Regular"/>
            </a:endParaRPr>
          </a:p>
        </p:txBody>
      </p:sp>
      <p:sp>
        <p:nvSpPr>
          <p:cNvPr id="225" name="Google Shape;225;p25"/>
          <p:cNvSpPr/>
          <p:nvPr/>
        </p:nvSpPr>
        <p:spPr>
          <a:xfrm>
            <a:off x="8046546" y="4403327"/>
            <a:ext cx="64500" cy="576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26" name="Google Shape;226;p25"/>
          <p:cNvSpPr/>
          <p:nvPr/>
        </p:nvSpPr>
        <p:spPr>
          <a:xfrm rot="5400000" flipH="1">
            <a:off x="7332110" y="2964653"/>
            <a:ext cx="141600" cy="2319000"/>
          </a:xfrm>
          <a:prstGeom prst="round2SameRect">
            <a:avLst>
              <a:gd name="adj1" fmla="val 0"/>
              <a:gd name="adj2"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
        <p:nvSpPr>
          <p:cNvPr id="227" name="Google Shape;227;p25"/>
          <p:cNvSpPr/>
          <p:nvPr/>
        </p:nvSpPr>
        <p:spPr>
          <a:xfrm rot="5400000" flipH="1">
            <a:off x="6241601" y="4055278"/>
            <a:ext cx="141300" cy="137700"/>
          </a:xfrm>
          <a:prstGeom prst="round2SameRect">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latin typeface="Muli Regular"/>
              <a:ea typeface="Muli Regular"/>
              <a:cs typeface="Muli Regular"/>
              <a:sym typeface="Muli Regul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And tables to compare data</a:t>
            </a:r>
            <a:endParaRPr/>
          </a:p>
        </p:txBody>
      </p:sp>
      <p:graphicFrame>
        <p:nvGraphicFramePr>
          <p:cNvPr id="233" name="Google Shape;233;p26"/>
          <p:cNvGraphicFramePr/>
          <p:nvPr/>
        </p:nvGraphicFramePr>
        <p:xfrm>
          <a:off x="580500" y="1564481"/>
          <a:ext cx="6014400" cy="2978400"/>
        </p:xfrm>
        <a:graphic>
          <a:graphicData uri="http://schemas.openxmlformats.org/drawingml/2006/table">
            <a:tbl>
              <a:tblPr>
                <a:noFill/>
                <a:tableStyleId>{2EF5A83A-158F-40D0-8F6E-9872660C33BF}</a:tableStyleId>
              </a:tblPr>
              <a:tblGrid>
                <a:gridCol w="1503600">
                  <a:extLst>
                    <a:ext uri="{9D8B030D-6E8A-4147-A177-3AD203B41FA5}">
                      <a16:colId xmlns:a16="http://schemas.microsoft.com/office/drawing/2014/main" val="20000"/>
                    </a:ext>
                  </a:extLst>
                </a:gridCol>
                <a:gridCol w="1503600">
                  <a:extLst>
                    <a:ext uri="{9D8B030D-6E8A-4147-A177-3AD203B41FA5}">
                      <a16:colId xmlns:a16="http://schemas.microsoft.com/office/drawing/2014/main" val="20001"/>
                    </a:ext>
                  </a:extLst>
                </a:gridCol>
                <a:gridCol w="1503600">
                  <a:extLst>
                    <a:ext uri="{9D8B030D-6E8A-4147-A177-3AD203B41FA5}">
                      <a16:colId xmlns:a16="http://schemas.microsoft.com/office/drawing/2014/main" val="20002"/>
                    </a:ext>
                  </a:extLst>
                </a:gridCol>
                <a:gridCol w="1503600">
                  <a:extLst>
                    <a:ext uri="{9D8B030D-6E8A-4147-A177-3AD203B41FA5}">
                      <a16:colId xmlns:a16="http://schemas.microsoft.com/office/drawing/2014/main" val="20003"/>
                    </a:ext>
                  </a:extLst>
                </a:gridCol>
              </a:tblGrid>
              <a:tr h="744600">
                <a:tc>
                  <a:txBody>
                    <a:bodyPr/>
                    <a:lstStyle/>
                    <a:p>
                      <a:pPr marL="0" lvl="0" indent="0" algn="l" rtl="0">
                        <a:spcBef>
                          <a:spcPts val="0"/>
                        </a:spcBef>
                        <a:spcAft>
                          <a:spcPts val="0"/>
                        </a:spcAft>
                        <a:buNone/>
                      </a:pPr>
                      <a:endParaRPr>
                        <a:solidFill>
                          <a:schemeClr val="accent3"/>
                        </a:solidFill>
                        <a:latin typeface="Muli Regular"/>
                        <a:ea typeface="Muli Regular"/>
                        <a:cs typeface="Muli Regular"/>
                        <a:sym typeface="Muli Regular"/>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Regular"/>
                          <a:ea typeface="Muli Regular"/>
                          <a:cs typeface="Muli Regular"/>
                          <a:sym typeface="Muli Regular"/>
                        </a:rPr>
                        <a:t>A</a:t>
                      </a:r>
                      <a:endParaRPr sz="1100">
                        <a:solidFill>
                          <a:schemeClr val="accent3"/>
                        </a:solidFill>
                        <a:latin typeface="Muli Regular"/>
                        <a:ea typeface="Muli Regular"/>
                        <a:cs typeface="Muli Regular"/>
                        <a:sym typeface="Muli Regular"/>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Regular"/>
                          <a:ea typeface="Muli Regular"/>
                          <a:cs typeface="Muli Regular"/>
                          <a:sym typeface="Muli Regular"/>
                        </a:rPr>
                        <a:t>B</a:t>
                      </a:r>
                      <a:endParaRPr sz="1100">
                        <a:solidFill>
                          <a:schemeClr val="accent3"/>
                        </a:solidFill>
                        <a:latin typeface="Muli Regular"/>
                        <a:ea typeface="Muli Regular"/>
                        <a:cs typeface="Muli Regular"/>
                        <a:sym typeface="Muli Regular"/>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100">
                          <a:solidFill>
                            <a:schemeClr val="accent3"/>
                          </a:solidFill>
                          <a:latin typeface="Muli Regular"/>
                          <a:ea typeface="Muli Regular"/>
                          <a:cs typeface="Muli Regular"/>
                          <a:sym typeface="Muli Regular"/>
                        </a:rPr>
                        <a:t>C</a:t>
                      </a:r>
                      <a:endParaRPr sz="1100">
                        <a:solidFill>
                          <a:schemeClr val="accent3"/>
                        </a:solidFill>
                        <a:latin typeface="Muli Regular"/>
                        <a:ea typeface="Muli Regular"/>
                        <a:cs typeface="Muli Regular"/>
                        <a:sym typeface="Muli Regular"/>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44600">
                <a:tc>
                  <a:txBody>
                    <a:bodyPr/>
                    <a:lstStyle/>
                    <a:p>
                      <a:pPr marL="0" lvl="0" indent="0" algn="r" rtl="0">
                        <a:spcBef>
                          <a:spcPts val="0"/>
                        </a:spcBef>
                        <a:spcAft>
                          <a:spcPts val="0"/>
                        </a:spcAft>
                        <a:buNone/>
                      </a:pPr>
                      <a:r>
                        <a:rPr lang="en" sz="1100">
                          <a:solidFill>
                            <a:schemeClr val="accent3"/>
                          </a:solidFill>
                          <a:latin typeface="Muli Regular"/>
                          <a:ea typeface="Muli Regular"/>
                          <a:cs typeface="Muli Regular"/>
                          <a:sym typeface="Muli Regular"/>
                        </a:rPr>
                        <a:t>Yellow</a:t>
                      </a:r>
                      <a:endParaRPr sz="1100">
                        <a:solidFill>
                          <a:schemeClr val="accent3"/>
                        </a:solidFill>
                        <a:latin typeface="Muli Regular"/>
                        <a:ea typeface="Muli Regular"/>
                        <a:cs typeface="Muli Regular"/>
                        <a:sym typeface="Muli Regular"/>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20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7</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44600">
                <a:tc>
                  <a:txBody>
                    <a:bodyPr/>
                    <a:lstStyle/>
                    <a:p>
                      <a:pPr marL="0" lvl="0" indent="0" algn="r" rtl="0">
                        <a:spcBef>
                          <a:spcPts val="0"/>
                        </a:spcBef>
                        <a:spcAft>
                          <a:spcPts val="0"/>
                        </a:spcAft>
                        <a:buNone/>
                      </a:pPr>
                      <a:r>
                        <a:rPr lang="en" sz="1100">
                          <a:solidFill>
                            <a:schemeClr val="accent3"/>
                          </a:solidFill>
                          <a:latin typeface="Muli Regular"/>
                          <a:ea typeface="Muli Regular"/>
                          <a:cs typeface="Muli Regular"/>
                          <a:sym typeface="Muli Regular"/>
                        </a:rPr>
                        <a:t>Blue</a:t>
                      </a:r>
                      <a:endParaRPr sz="1100">
                        <a:solidFill>
                          <a:schemeClr val="accent3"/>
                        </a:solidFill>
                        <a:latin typeface="Muli Regular"/>
                        <a:ea typeface="Muli Regular"/>
                        <a:cs typeface="Muli Regular"/>
                        <a:sym typeface="Muli Regular"/>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30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15</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10</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44600">
                <a:tc>
                  <a:txBody>
                    <a:bodyPr/>
                    <a:lstStyle/>
                    <a:p>
                      <a:pPr marL="0" lvl="0" indent="0" algn="r" rtl="0">
                        <a:spcBef>
                          <a:spcPts val="0"/>
                        </a:spcBef>
                        <a:spcAft>
                          <a:spcPts val="0"/>
                        </a:spcAft>
                        <a:buNone/>
                      </a:pPr>
                      <a:r>
                        <a:rPr lang="en" sz="1100">
                          <a:solidFill>
                            <a:schemeClr val="accent3"/>
                          </a:solidFill>
                          <a:latin typeface="Muli Regular"/>
                          <a:ea typeface="Muli Regular"/>
                          <a:cs typeface="Muli Regular"/>
                          <a:sym typeface="Muli Regular"/>
                        </a:rPr>
                        <a:t>Orange</a:t>
                      </a:r>
                      <a:endParaRPr sz="1100">
                        <a:solidFill>
                          <a:schemeClr val="accent3"/>
                        </a:solidFill>
                        <a:latin typeface="Muli Regular"/>
                        <a:ea typeface="Muli Regular"/>
                        <a:cs typeface="Muli Regular"/>
                        <a:sym typeface="Muli Regular"/>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5</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24</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chemeClr val="lt1"/>
                          </a:solidFill>
                          <a:latin typeface="Muli"/>
                          <a:ea typeface="Muli"/>
                          <a:cs typeface="Muli"/>
                          <a:sym typeface="Muli"/>
                        </a:rPr>
                        <a:t>16</a:t>
                      </a:r>
                      <a:endParaRPr sz="1800" b="1">
                        <a:solidFill>
                          <a:schemeClr val="lt1"/>
                        </a:solidFill>
                        <a:latin typeface="Muli"/>
                        <a:ea typeface="Muli"/>
                        <a:cs typeface="Muli"/>
                        <a:sym typeface="Muli"/>
                      </a:endParaRPr>
                    </a:p>
                  </a:txBody>
                  <a:tcPr marL="91425" marR="91425" marT="68575" marB="6857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34" name="Google Shape;234;p2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7"/>
          <p:cNvSpPr/>
          <p:nvPr/>
        </p:nvSpPr>
        <p:spPr>
          <a:xfrm>
            <a:off x="590925" y="1018776"/>
            <a:ext cx="7361634" cy="3506920"/>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gradFill>
            <a:gsLst>
              <a:gs pos="0">
                <a:schemeClr val="accent5"/>
              </a:gs>
              <a:gs pos="100000">
                <a:schemeClr val="accent2"/>
              </a:gs>
            </a:gsLst>
            <a:lin ang="10800025" scaled="0"/>
          </a:gradFill>
          <a:ln>
            <a:noFill/>
          </a:ln>
          <a:effectLst>
            <a:outerShdw blurRad="200025" dist="19050" dir="5400000" algn="bl" rotWithShape="0">
              <a:schemeClr val="dk1">
                <a:alpha val="2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Maps</a:t>
            </a:r>
            <a:endParaRPr/>
          </a:p>
        </p:txBody>
      </p:sp>
      <p:sp>
        <p:nvSpPr>
          <p:cNvPr id="241" name="Google Shape;241;p27"/>
          <p:cNvSpPr/>
          <p:nvPr/>
        </p:nvSpPr>
        <p:spPr>
          <a:xfrm>
            <a:off x="1890325" y="1850200"/>
            <a:ext cx="630900" cy="202500"/>
          </a:xfrm>
          <a:prstGeom prst="wedgeRectCallout">
            <a:avLst>
              <a:gd name="adj1" fmla="val -21428"/>
              <a:gd name="adj2" fmla="val 8428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dk1"/>
                </a:solidFill>
                <a:latin typeface="Muli Regular"/>
                <a:ea typeface="Muli Regular"/>
                <a:cs typeface="Muli Regular"/>
                <a:sym typeface="Muli Regular"/>
              </a:rPr>
              <a:t>our office</a:t>
            </a:r>
            <a:endParaRPr sz="800">
              <a:solidFill>
                <a:schemeClr val="dk1"/>
              </a:solidFill>
              <a:latin typeface="Muli Regular"/>
              <a:ea typeface="Muli Regular"/>
              <a:cs typeface="Muli Regular"/>
              <a:sym typeface="Muli Regular"/>
            </a:endParaRPr>
          </a:p>
        </p:txBody>
      </p:sp>
      <p:sp>
        <p:nvSpPr>
          <p:cNvPr id="242" name="Google Shape;242;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243" name="Google Shape;243;p27"/>
          <p:cNvSpPr txBox="1">
            <a:spLocks noGrp="1"/>
          </p:cNvSpPr>
          <p:nvPr>
            <p:ph type="body" idx="4294967295"/>
          </p:nvPr>
        </p:nvSpPr>
        <p:spPr>
          <a:xfrm>
            <a:off x="580550" y="4604575"/>
            <a:ext cx="8019300" cy="306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maps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pic>
        <p:nvPicPr>
          <p:cNvPr id="244" name="Google Shape;244;p27"/>
          <p:cNvPicPr preferRelativeResize="0"/>
          <p:nvPr/>
        </p:nvPicPr>
        <p:blipFill>
          <a:blip r:embed="rId4">
            <a:alphaModFix/>
          </a:blip>
          <a:stretch>
            <a:fillRect/>
          </a:stretch>
        </p:blipFill>
        <p:spPr>
          <a:xfrm>
            <a:off x="1148591" y="2123546"/>
            <a:ext cx="185882" cy="202500"/>
          </a:xfrm>
          <a:prstGeom prst="rect">
            <a:avLst/>
          </a:prstGeom>
          <a:noFill/>
          <a:ln>
            <a:noFill/>
          </a:ln>
        </p:spPr>
      </p:pic>
      <p:pic>
        <p:nvPicPr>
          <p:cNvPr id="245" name="Google Shape;245;p27"/>
          <p:cNvPicPr preferRelativeResize="0"/>
          <p:nvPr/>
        </p:nvPicPr>
        <p:blipFill>
          <a:blip r:embed="rId4">
            <a:alphaModFix/>
          </a:blip>
          <a:stretch>
            <a:fillRect/>
          </a:stretch>
        </p:blipFill>
        <p:spPr>
          <a:xfrm>
            <a:off x="2634266" y="3546021"/>
            <a:ext cx="185882" cy="202500"/>
          </a:xfrm>
          <a:prstGeom prst="rect">
            <a:avLst/>
          </a:prstGeom>
          <a:noFill/>
          <a:ln>
            <a:noFill/>
          </a:ln>
        </p:spPr>
      </p:pic>
      <p:pic>
        <p:nvPicPr>
          <p:cNvPr id="246" name="Google Shape;246;p27"/>
          <p:cNvPicPr preferRelativeResize="0"/>
          <p:nvPr/>
        </p:nvPicPr>
        <p:blipFill>
          <a:blip r:embed="rId4">
            <a:alphaModFix/>
          </a:blip>
          <a:stretch>
            <a:fillRect/>
          </a:stretch>
        </p:blipFill>
        <p:spPr>
          <a:xfrm>
            <a:off x="3582816" y="1921046"/>
            <a:ext cx="185882" cy="202500"/>
          </a:xfrm>
          <a:prstGeom prst="rect">
            <a:avLst/>
          </a:prstGeom>
          <a:noFill/>
          <a:ln>
            <a:noFill/>
          </a:ln>
        </p:spPr>
      </p:pic>
      <p:pic>
        <p:nvPicPr>
          <p:cNvPr id="247" name="Google Shape;247;p27"/>
          <p:cNvPicPr preferRelativeResize="0"/>
          <p:nvPr/>
        </p:nvPicPr>
        <p:blipFill>
          <a:blip r:embed="rId4">
            <a:alphaModFix/>
          </a:blip>
          <a:stretch>
            <a:fillRect/>
          </a:stretch>
        </p:blipFill>
        <p:spPr>
          <a:xfrm>
            <a:off x="4291291" y="3831871"/>
            <a:ext cx="185882" cy="202500"/>
          </a:xfrm>
          <a:prstGeom prst="rect">
            <a:avLst/>
          </a:prstGeom>
          <a:noFill/>
          <a:ln>
            <a:noFill/>
          </a:ln>
        </p:spPr>
      </p:pic>
      <p:pic>
        <p:nvPicPr>
          <p:cNvPr id="248" name="Google Shape;248;p27"/>
          <p:cNvPicPr preferRelativeResize="0"/>
          <p:nvPr/>
        </p:nvPicPr>
        <p:blipFill>
          <a:blip r:embed="rId4">
            <a:alphaModFix/>
          </a:blip>
          <a:stretch>
            <a:fillRect/>
          </a:stretch>
        </p:blipFill>
        <p:spPr>
          <a:xfrm>
            <a:off x="6187641" y="2326046"/>
            <a:ext cx="185882" cy="202500"/>
          </a:xfrm>
          <a:prstGeom prst="rect">
            <a:avLst/>
          </a:prstGeom>
          <a:noFill/>
          <a:ln>
            <a:noFill/>
          </a:ln>
        </p:spPr>
      </p:pic>
      <p:pic>
        <p:nvPicPr>
          <p:cNvPr id="249" name="Google Shape;249;p27"/>
          <p:cNvPicPr preferRelativeResize="0"/>
          <p:nvPr/>
        </p:nvPicPr>
        <p:blipFill>
          <a:blip r:embed="rId4">
            <a:alphaModFix/>
          </a:blip>
          <a:stretch>
            <a:fillRect/>
          </a:stretch>
        </p:blipFill>
        <p:spPr>
          <a:xfrm>
            <a:off x="6744441" y="3896571"/>
            <a:ext cx="185882" cy="202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a:spLocks noGrp="1"/>
          </p:cNvSpPr>
          <p:nvPr>
            <p:ph type="ctrTitle" idx="4294967295"/>
          </p:nvPr>
        </p:nvSpPr>
        <p:spPr>
          <a:xfrm>
            <a:off x="685800" y="1583342"/>
            <a:ext cx="77724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a:t>89,526,124</a:t>
            </a:r>
            <a:endParaRPr sz="9600"/>
          </a:p>
        </p:txBody>
      </p:sp>
      <p:sp>
        <p:nvSpPr>
          <p:cNvPr id="255" name="Google Shape;255;p28"/>
          <p:cNvSpPr txBox="1">
            <a:spLocks noGrp="1"/>
          </p:cNvSpPr>
          <p:nvPr>
            <p:ph type="subTitle" idx="4294967295"/>
          </p:nvPr>
        </p:nvSpPr>
        <p:spPr>
          <a:xfrm>
            <a:off x="685800" y="2840053"/>
            <a:ext cx="7772400" cy="784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a:t>Whoa! That’s a big number, aren’t you proud?</a:t>
            </a:r>
            <a:endParaRPr/>
          </a:p>
        </p:txBody>
      </p:sp>
      <p:sp>
        <p:nvSpPr>
          <p:cNvPr id="256" name="Google Shape;256;p2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Our process is easy</a:t>
            </a:r>
            <a:endParaRPr/>
          </a:p>
        </p:txBody>
      </p:sp>
      <p:sp>
        <p:nvSpPr>
          <p:cNvPr id="273" name="Google Shape;273;p3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grpSp>
        <p:nvGrpSpPr>
          <p:cNvPr id="274" name="Google Shape;274;p30"/>
          <p:cNvGrpSpPr/>
          <p:nvPr/>
        </p:nvGrpSpPr>
        <p:grpSpPr>
          <a:xfrm>
            <a:off x="5733225" y="2944610"/>
            <a:ext cx="2469661" cy="1384500"/>
            <a:chOff x="6038025" y="2598925"/>
            <a:chExt cx="2469661" cy="1384500"/>
          </a:xfrm>
        </p:grpSpPr>
        <p:cxnSp>
          <p:nvCxnSpPr>
            <p:cNvPr id="275" name="Google Shape;275;p30"/>
            <p:cNvCxnSpPr/>
            <p:nvPr/>
          </p:nvCxnSpPr>
          <p:spPr>
            <a:xfrm>
              <a:off x="6038025" y="3312550"/>
              <a:ext cx="582000" cy="0"/>
            </a:xfrm>
            <a:prstGeom prst="straightConnector1">
              <a:avLst/>
            </a:prstGeom>
            <a:noFill/>
            <a:ln w="9525" cap="flat" cmpd="sng">
              <a:solidFill>
                <a:schemeClr val="lt1"/>
              </a:solidFill>
              <a:prstDash val="solid"/>
              <a:round/>
              <a:headEnd type="none" w="sm" len="sm"/>
              <a:tailEnd type="none" w="sm" len="sm"/>
            </a:ln>
          </p:spPr>
        </p:cxnSp>
        <p:sp>
          <p:nvSpPr>
            <p:cNvPr id="276" name="Google Shape;276;p30"/>
            <p:cNvSpPr txBox="1"/>
            <p:nvPr/>
          </p:nvSpPr>
          <p:spPr>
            <a:xfrm>
              <a:off x="6640486" y="2598925"/>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Muli Regular"/>
                  <a:ea typeface="Muli Regular"/>
                  <a:cs typeface="Muli Regular"/>
                  <a:sym typeface="Muli Regular"/>
                </a:rPr>
                <a:t>Vestibulum congue tempus</a:t>
              </a:r>
              <a:endParaRPr sz="1200">
                <a:solidFill>
                  <a:schemeClr val="lt1"/>
                </a:solidFill>
                <a:latin typeface="Muli Regular"/>
                <a:ea typeface="Muli Regular"/>
                <a:cs typeface="Muli Regular"/>
                <a:sym typeface="Muli Regular"/>
              </a:endParaRPr>
            </a:p>
            <a:p>
              <a:pPr marL="0" lvl="0" indent="0" algn="l" rtl="0">
                <a:spcBef>
                  <a:spcPts val="0"/>
                </a:spcBef>
                <a:spcAft>
                  <a:spcPts val="0"/>
                </a:spcAft>
                <a:buNone/>
              </a:pPr>
              <a:endParaRPr sz="1200">
                <a:solidFill>
                  <a:schemeClr val="lt1"/>
                </a:solidFill>
                <a:latin typeface="Muli Regular"/>
                <a:ea typeface="Muli Regular"/>
                <a:cs typeface="Muli Regular"/>
                <a:sym typeface="Muli Regular"/>
              </a:endParaRPr>
            </a:p>
            <a:p>
              <a:pPr marL="0" lvl="0" indent="0" algn="l" rtl="0">
                <a:spcBef>
                  <a:spcPts val="0"/>
                </a:spcBef>
                <a:spcAft>
                  <a:spcPts val="1600"/>
                </a:spcAft>
                <a:buNone/>
              </a:pPr>
              <a:r>
                <a:rPr lang="en" sz="800">
                  <a:solidFill>
                    <a:schemeClr val="lt1"/>
                  </a:solidFill>
                  <a:latin typeface="Muli Regular"/>
                  <a:ea typeface="Muli Regular"/>
                  <a:cs typeface="Muli Regular"/>
                  <a:sym typeface="Muli Regular"/>
                </a:rPr>
                <a:t>Lorem ipsum dolor sit amet, consectetur adipiscing elit, sed do eiusmod tempor. Donec facilisis lacus eget mauris.</a:t>
              </a:r>
              <a:endParaRPr sz="800">
                <a:solidFill>
                  <a:schemeClr val="lt1"/>
                </a:solidFill>
                <a:latin typeface="Muli Regular"/>
                <a:ea typeface="Muli Regular"/>
                <a:cs typeface="Muli Regular"/>
                <a:sym typeface="Muli Regular"/>
              </a:endParaRPr>
            </a:p>
          </p:txBody>
        </p:sp>
        <p:sp>
          <p:nvSpPr>
            <p:cNvPr id="277" name="Google Shape;277;p30"/>
            <p:cNvSpPr/>
            <p:nvPr/>
          </p:nvSpPr>
          <p:spPr>
            <a:xfrm>
              <a:off x="6424027" y="3212150"/>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0"/>
            <p:cNvSpPr txBox="1"/>
            <p:nvPr/>
          </p:nvSpPr>
          <p:spPr>
            <a:xfrm>
              <a:off x="6399017" y="315610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3</a:t>
              </a:r>
              <a:endParaRPr sz="800">
                <a:solidFill>
                  <a:schemeClr val="dk1"/>
                </a:solidFill>
                <a:latin typeface="Lexend Deca"/>
                <a:ea typeface="Lexend Deca"/>
                <a:cs typeface="Lexend Deca"/>
                <a:sym typeface="Lexend Deca"/>
              </a:endParaRPr>
            </a:p>
          </p:txBody>
        </p:sp>
      </p:grpSp>
      <p:grpSp>
        <p:nvGrpSpPr>
          <p:cNvPr id="279" name="Google Shape;279;p30"/>
          <p:cNvGrpSpPr/>
          <p:nvPr/>
        </p:nvGrpSpPr>
        <p:grpSpPr>
          <a:xfrm>
            <a:off x="331521" y="2172128"/>
            <a:ext cx="2994729" cy="1384500"/>
            <a:chOff x="636321" y="1844098"/>
            <a:chExt cx="2994729" cy="1384500"/>
          </a:xfrm>
        </p:grpSpPr>
        <p:sp>
          <p:nvSpPr>
            <p:cNvPr id="280" name="Google Shape;280;p30"/>
            <p:cNvSpPr txBox="1"/>
            <p:nvPr/>
          </p:nvSpPr>
          <p:spPr>
            <a:xfrm>
              <a:off x="636321" y="1844098"/>
              <a:ext cx="1867200" cy="1384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Muli Regular"/>
                  <a:ea typeface="Muli Regular"/>
                  <a:cs typeface="Muli Regular"/>
                  <a:sym typeface="Muli Regular"/>
                </a:rPr>
                <a:t>Vestibulum congue tempus</a:t>
              </a:r>
              <a:endParaRPr sz="1200">
                <a:solidFill>
                  <a:schemeClr val="lt1"/>
                </a:solidFill>
                <a:latin typeface="Muli Regular"/>
                <a:ea typeface="Muli Regular"/>
                <a:cs typeface="Muli Regular"/>
                <a:sym typeface="Muli Regular"/>
              </a:endParaRPr>
            </a:p>
            <a:p>
              <a:pPr marL="0" lvl="0" indent="0" algn="r" rtl="0">
                <a:spcBef>
                  <a:spcPts val="0"/>
                </a:spcBef>
                <a:spcAft>
                  <a:spcPts val="0"/>
                </a:spcAft>
                <a:buNone/>
              </a:pPr>
              <a:endParaRPr sz="1200">
                <a:solidFill>
                  <a:schemeClr val="lt1"/>
                </a:solidFill>
                <a:latin typeface="Muli Regular"/>
                <a:ea typeface="Muli Regular"/>
                <a:cs typeface="Muli Regular"/>
                <a:sym typeface="Muli Regular"/>
              </a:endParaRPr>
            </a:p>
            <a:p>
              <a:pPr marL="0" lvl="0" indent="0" algn="r" rtl="0">
                <a:spcBef>
                  <a:spcPts val="0"/>
                </a:spcBef>
                <a:spcAft>
                  <a:spcPts val="1600"/>
                </a:spcAft>
                <a:buNone/>
              </a:pPr>
              <a:r>
                <a:rPr lang="en" sz="800">
                  <a:solidFill>
                    <a:schemeClr val="lt1"/>
                  </a:solidFill>
                  <a:latin typeface="Muli Regular"/>
                  <a:ea typeface="Muli Regular"/>
                  <a:cs typeface="Muli Regular"/>
                  <a:sym typeface="Muli Regular"/>
                </a:rPr>
                <a:t>Lorem ipsum dolor sit amet, consectetur adipiscing elit, sed do eiusmod tempor. Donec facilisis lacus eget mauris.</a:t>
              </a:r>
              <a:endParaRPr sz="800">
                <a:solidFill>
                  <a:schemeClr val="lt1"/>
                </a:solidFill>
                <a:latin typeface="Muli Regular"/>
                <a:ea typeface="Muli Regular"/>
                <a:cs typeface="Muli Regular"/>
                <a:sym typeface="Muli Regular"/>
              </a:endParaRPr>
            </a:p>
          </p:txBody>
        </p:sp>
        <p:cxnSp>
          <p:nvCxnSpPr>
            <p:cNvPr id="281" name="Google Shape;281;p30"/>
            <p:cNvCxnSpPr/>
            <p:nvPr/>
          </p:nvCxnSpPr>
          <p:spPr>
            <a:xfrm rot="10800000">
              <a:off x="2587350" y="2536350"/>
              <a:ext cx="1043700" cy="0"/>
            </a:xfrm>
            <a:prstGeom prst="straightConnector1">
              <a:avLst/>
            </a:prstGeom>
            <a:noFill/>
            <a:ln w="9525" cap="flat" cmpd="sng">
              <a:solidFill>
                <a:schemeClr val="lt1"/>
              </a:solidFill>
              <a:prstDash val="solid"/>
              <a:round/>
              <a:headEnd type="none" w="sm" len="sm"/>
              <a:tailEnd type="none" w="sm" len="sm"/>
            </a:ln>
          </p:spPr>
        </p:cxnSp>
        <p:sp>
          <p:nvSpPr>
            <p:cNvPr id="282" name="Google Shape;282;p30"/>
            <p:cNvSpPr/>
            <p:nvPr/>
          </p:nvSpPr>
          <p:spPr>
            <a:xfrm>
              <a:off x="2523501" y="243105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txBox="1"/>
            <p:nvPr/>
          </p:nvSpPr>
          <p:spPr>
            <a:xfrm>
              <a:off x="2498491" y="2373759"/>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2</a:t>
              </a:r>
              <a:endParaRPr sz="800">
                <a:solidFill>
                  <a:schemeClr val="dk1"/>
                </a:solidFill>
                <a:latin typeface="Lexend Deca"/>
                <a:ea typeface="Lexend Deca"/>
                <a:cs typeface="Lexend Deca"/>
                <a:sym typeface="Lexend Deca"/>
              </a:endParaRPr>
            </a:p>
          </p:txBody>
        </p:sp>
      </p:grpSp>
      <p:grpSp>
        <p:nvGrpSpPr>
          <p:cNvPr id="284" name="Google Shape;284;p30"/>
          <p:cNvGrpSpPr/>
          <p:nvPr/>
        </p:nvGrpSpPr>
        <p:grpSpPr>
          <a:xfrm>
            <a:off x="4603300" y="1270945"/>
            <a:ext cx="3599586" cy="1384500"/>
            <a:chOff x="4908100" y="889950"/>
            <a:chExt cx="3599586" cy="1384500"/>
          </a:xfrm>
        </p:grpSpPr>
        <p:cxnSp>
          <p:nvCxnSpPr>
            <p:cNvPr id="285" name="Google Shape;285;p30"/>
            <p:cNvCxnSpPr/>
            <p:nvPr/>
          </p:nvCxnSpPr>
          <p:spPr>
            <a:xfrm>
              <a:off x="4908100" y="1593250"/>
              <a:ext cx="1715100" cy="0"/>
            </a:xfrm>
            <a:prstGeom prst="straightConnector1">
              <a:avLst/>
            </a:prstGeom>
            <a:noFill/>
            <a:ln w="9525" cap="flat" cmpd="sng">
              <a:solidFill>
                <a:schemeClr val="lt1"/>
              </a:solidFill>
              <a:prstDash val="solid"/>
              <a:round/>
              <a:headEnd type="none" w="sm" len="sm"/>
              <a:tailEnd type="none" w="sm" len="sm"/>
            </a:ln>
          </p:spPr>
        </p:cxnSp>
        <p:sp>
          <p:nvSpPr>
            <p:cNvPr id="286" name="Google Shape;286;p30"/>
            <p:cNvSpPr txBox="1"/>
            <p:nvPr/>
          </p:nvSpPr>
          <p:spPr>
            <a:xfrm>
              <a:off x="6640486" y="889950"/>
              <a:ext cx="1867200" cy="138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Muli Regular"/>
                  <a:ea typeface="Muli Regular"/>
                  <a:cs typeface="Muli Regular"/>
                  <a:sym typeface="Muli Regular"/>
                </a:rPr>
                <a:t>Vestibulum congue tempus</a:t>
              </a:r>
              <a:endParaRPr sz="1200">
                <a:solidFill>
                  <a:schemeClr val="lt1"/>
                </a:solidFill>
                <a:latin typeface="Muli Regular"/>
                <a:ea typeface="Muli Regular"/>
                <a:cs typeface="Muli Regular"/>
                <a:sym typeface="Muli Regular"/>
              </a:endParaRPr>
            </a:p>
            <a:p>
              <a:pPr marL="0" lvl="0" indent="0" algn="l" rtl="0">
                <a:spcBef>
                  <a:spcPts val="0"/>
                </a:spcBef>
                <a:spcAft>
                  <a:spcPts val="0"/>
                </a:spcAft>
                <a:buNone/>
              </a:pPr>
              <a:endParaRPr sz="1200">
                <a:solidFill>
                  <a:schemeClr val="lt1"/>
                </a:solidFill>
                <a:latin typeface="Muli Regular"/>
                <a:ea typeface="Muli Regular"/>
                <a:cs typeface="Muli Regular"/>
                <a:sym typeface="Muli Regular"/>
              </a:endParaRPr>
            </a:p>
            <a:p>
              <a:pPr marL="0" lvl="0" indent="0" algn="l" rtl="0">
                <a:spcBef>
                  <a:spcPts val="0"/>
                </a:spcBef>
                <a:spcAft>
                  <a:spcPts val="1600"/>
                </a:spcAft>
                <a:buNone/>
              </a:pPr>
              <a:r>
                <a:rPr lang="en" sz="800">
                  <a:solidFill>
                    <a:schemeClr val="lt1"/>
                  </a:solidFill>
                  <a:latin typeface="Muli Regular"/>
                  <a:ea typeface="Muli Regular"/>
                  <a:cs typeface="Muli Regular"/>
                  <a:sym typeface="Muli Regular"/>
                </a:rPr>
                <a:t>Lorem ipsum dolor sit amet, consectetur adipiscing elit, sed do eiusmod tempor. Donec facilisis lacus eget mauris.</a:t>
              </a:r>
              <a:endParaRPr sz="800">
                <a:solidFill>
                  <a:schemeClr val="lt1"/>
                </a:solidFill>
                <a:latin typeface="Muli Regular"/>
                <a:ea typeface="Muli Regular"/>
                <a:cs typeface="Muli Regular"/>
                <a:sym typeface="Muli Regular"/>
              </a:endParaRPr>
            </a:p>
          </p:txBody>
        </p:sp>
        <p:sp>
          <p:nvSpPr>
            <p:cNvPr id="287" name="Google Shape;287;p30"/>
            <p:cNvSpPr/>
            <p:nvPr/>
          </p:nvSpPr>
          <p:spPr>
            <a:xfrm>
              <a:off x="6427830" y="1493307"/>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txBox="1"/>
            <p:nvPr/>
          </p:nvSpPr>
          <p:spPr>
            <a:xfrm>
              <a:off x="6402820" y="1436790"/>
              <a:ext cx="247500" cy="3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en" sz="800">
                  <a:solidFill>
                    <a:schemeClr val="dk1"/>
                  </a:solidFill>
                  <a:latin typeface="Lexend Deca"/>
                  <a:ea typeface="Lexend Deca"/>
                  <a:cs typeface="Lexend Deca"/>
                  <a:sym typeface="Lexend Deca"/>
                </a:rPr>
                <a:t>1</a:t>
              </a:r>
              <a:endParaRPr sz="800">
                <a:solidFill>
                  <a:schemeClr val="dk1"/>
                </a:solidFill>
                <a:latin typeface="Lexend Deca"/>
                <a:ea typeface="Lexend Deca"/>
                <a:cs typeface="Lexend Deca"/>
                <a:sym typeface="Lexend Deca"/>
              </a:endParaRPr>
            </a:p>
          </p:txBody>
        </p:sp>
      </p:grpSp>
      <p:grpSp>
        <p:nvGrpSpPr>
          <p:cNvPr id="289" name="Google Shape;289;p30"/>
          <p:cNvGrpSpPr/>
          <p:nvPr/>
        </p:nvGrpSpPr>
        <p:grpSpPr>
          <a:xfrm>
            <a:off x="2509794" y="1479150"/>
            <a:ext cx="3514811" cy="3252003"/>
            <a:chOff x="2991269" y="1153325"/>
            <a:chExt cx="3514811" cy="3252003"/>
          </a:xfrm>
        </p:grpSpPr>
        <p:sp>
          <p:nvSpPr>
            <p:cNvPr id="290" name="Google Shape;290;p30"/>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chemeClr val="dk1"/>
            </a:solidFill>
            <a:ln>
              <a:noFill/>
            </a:ln>
          </p:spPr>
        </p:sp>
        <p:sp>
          <p:nvSpPr>
            <p:cNvPr id="291" name="Google Shape;291;p30"/>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92" name="Google Shape;292;p30"/>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4"/>
            </a:solidFill>
            <a:ln>
              <a:noFill/>
            </a:ln>
          </p:spPr>
        </p:sp>
        <p:sp>
          <p:nvSpPr>
            <p:cNvPr id="293" name="Google Shape;293;p30"/>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chemeClr val="dk1"/>
            </a:solidFill>
            <a:ln>
              <a:noFill/>
            </a:ln>
          </p:spPr>
        </p:sp>
        <p:sp>
          <p:nvSpPr>
            <p:cNvPr id="294" name="Google Shape;294;p30"/>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3"/>
            </a:solidFill>
            <a:ln>
              <a:noFill/>
            </a:ln>
          </p:spPr>
        </p:sp>
        <p:sp>
          <p:nvSpPr>
            <p:cNvPr id="295" name="Google Shape;295;p30"/>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4"/>
            </a:solidFill>
            <a:ln>
              <a:noFill/>
            </a:ln>
          </p:spPr>
        </p:sp>
        <p:sp>
          <p:nvSpPr>
            <p:cNvPr id="296" name="Google Shape;296;p30"/>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3"/>
            </a:solidFill>
            <a:ln>
              <a:noFill/>
            </a:ln>
          </p:spPr>
        </p:sp>
        <p:sp>
          <p:nvSpPr>
            <p:cNvPr id="297" name="Google Shape;297;p30"/>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4"/>
            </a:solidFill>
            <a:ln>
              <a:noFill/>
            </a:ln>
          </p:spPr>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Let’s review some concepts</a:t>
            </a:r>
            <a:endParaRPr/>
          </a:p>
        </p:txBody>
      </p:sp>
      <p:sp>
        <p:nvSpPr>
          <p:cNvPr id="303" name="Google Shape;303;p31"/>
          <p:cNvSpPr txBox="1">
            <a:spLocks noGrp="1"/>
          </p:cNvSpPr>
          <p:nvPr>
            <p:ph type="body" idx="1"/>
          </p:nvPr>
        </p:nvSpPr>
        <p:spPr>
          <a:xfrm>
            <a:off x="580550"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Yellow</a:t>
            </a:r>
            <a:endParaRPr sz="1200" b="1">
              <a:latin typeface="Muli"/>
              <a:ea typeface="Muli"/>
              <a:cs typeface="Muli"/>
              <a:sym typeface="Muli"/>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04" name="Google Shape;304;p31"/>
          <p:cNvSpPr txBox="1">
            <a:spLocks noGrp="1"/>
          </p:cNvSpPr>
          <p:nvPr>
            <p:ph type="body" idx="2"/>
          </p:nvPr>
        </p:nvSpPr>
        <p:spPr>
          <a:xfrm>
            <a:off x="2780449"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Blue</a:t>
            </a:r>
            <a:endParaRPr sz="1200" b="1">
              <a:latin typeface="Muli"/>
              <a:ea typeface="Muli"/>
              <a:cs typeface="Muli"/>
              <a:sym typeface="Muli"/>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05" name="Google Shape;305;p31"/>
          <p:cNvSpPr txBox="1">
            <a:spLocks noGrp="1"/>
          </p:cNvSpPr>
          <p:nvPr>
            <p:ph type="body" idx="3"/>
          </p:nvPr>
        </p:nvSpPr>
        <p:spPr>
          <a:xfrm>
            <a:off x="4980348" y="13525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Red</a:t>
            </a:r>
            <a:endParaRPr sz="1200" b="1">
              <a:latin typeface="Muli"/>
              <a:ea typeface="Muli"/>
              <a:cs typeface="Muli"/>
              <a:sym typeface="Muli"/>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06" name="Google Shape;306;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07" name="Google Shape;307;p31"/>
          <p:cNvSpPr txBox="1">
            <a:spLocks noGrp="1"/>
          </p:cNvSpPr>
          <p:nvPr>
            <p:ph type="body" idx="1"/>
          </p:nvPr>
        </p:nvSpPr>
        <p:spPr>
          <a:xfrm>
            <a:off x="580550"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Yellow</a:t>
            </a:r>
            <a:endParaRPr sz="1200" b="1">
              <a:latin typeface="Muli"/>
              <a:ea typeface="Muli"/>
              <a:cs typeface="Muli"/>
              <a:sym typeface="Muli"/>
            </a:endParaRPr>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08" name="Google Shape;308;p31"/>
          <p:cNvSpPr txBox="1">
            <a:spLocks noGrp="1"/>
          </p:cNvSpPr>
          <p:nvPr>
            <p:ph type="body" idx="2"/>
          </p:nvPr>
        </p:nvSpPr>
        <p:spPr>
          <a:xfrm>
            <a:off x="2780449"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Blue</a:t>
            </a:r>
            <a:endParaRPr sz="1200" b="1">
              <a:latin typeface="Muli"/>
              <a:ea typeface="Muli"/>
              <a:cs typeface="Muli"/>
              <a:sym typeface="Muli"/>
            </a:endParaRPr>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09" name="Google Shape;309;p31"/>
          <p:cNvSpPr txBox="1">
            <a:spLocks noGrp="1"/>
          </p:cNvSpPr>
          <p:nvPr>
            <p:ph type="body" idx="3"/>
          </p:nvPr>
        </p:nvSpPr>
        <p:spPr>
          <a:xfrm>
            <a:off x="4980348" y="3028950"/>
            <a:ext cx="2005800" cy="1559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a:latin typeface="Muli"/>
                <a:ea typeface="Muli"/>
                <a:cs typeface="Muli"/>
                <a:sym typeface="Muli"/>
              </a:rPr>
              <a:t>Red</a:t>
            </a:r>
            <a:endParaRPr sz="1200" b="1">
              <a:latin typeface="Muli"/>
              <a:ea typeface="Muli"/>
              <a:cs typeface="Muli"/>
              <a:sym typeface="Muli"/>
            </a:endParaRPr>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Data Exploration</a:t>
            </a:r>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grpSp>
        <p:nvGrpSpPr>
          <p:cNvPr id="12" name="Group 11">
            <a:extLst>
              <a:ext uri="{FF2B5EF4-FFF2-40B4-BE49-F238E27FC236}">
                <a16:creationId xmlns:a16="http://schemas.microsoft.com/office/drawing/2014/main" id="{45135B05-A18B-47A7-9BEB-B45D4062A27C}"/>
              </a:ext>
            </a:extLst>
          </p:cNvPr>
          <p:cNvGrpSpPr/>
          <p:nvPr/>
        </p:nvGrpSpPr>
        <p:grpSpPr>
          <a:xfrm>
            <a:off x="454757" y="2103471"/>
            <a:ext cx="8395124" cy="2646380"/>
            <a:chOff x="1143000" y="2558614"/>
            <a:chExt cx="10020303" cy="3554933"/>
          </a:xfrm>
        </p:grpSpPr>
        <p:grpSp>
          <p:nvGrpSpPr>
            <p:cNvPr id="13" name="그룹 8">
              <a:extLst>
                <a:ext uri="{FF2B5EF4-FFF2-40B4-BE49-F238E27FC236}">
                  <a16:creationId xmlns:a16="http://schemas.microsoft.com/office/drawing/2014/main" id="{5C08C4E4-0C58-4C0B-B53E-8103C22636C8}"/>
                </a:ext>
              </a:extLst>
            </p:cNvPr>
            <p:cNvGrpSpPr/>
            <p:nvPr/>
          </p:nvGrpSpPr>
          <p:grpSpPr>
            <a:xfrm>
              <a:off x="1143000" y="2558614"/>
              <a:ext cx="10020303" cy="1912447"/>
              <a:chOff x="1460434" y="3139357"/>
              <a:chExt cx="6320377" cy="1256968"/>
            </a:xfrm>
          </p:grpSpPr>
          <p:sp>
            <p:nvSpPr>
              <p:cNvPr id="26" name="Rectangle 3">
                <a:extLst>
                  <a:ext uri="{FF2B5EF4-FFF2-40B4-BE49-F238E27FC236}">
                    <a16:creationId xmlns:a16="http://schemas.microsoft.com/office/drawing/2014/main" id="{053DAC54-C706-49F6-B1C9-5293BE09218A}"/>
                  </a:ext>
                </a:extLst>
              </p:cNvPr>
              <p:cNvSpPr/>
              <p:nvPr/>
            </p:nvSpPr>
            <p:spPr>
              <a:xfrm>
                <a:off x="4617326" y="3453985"/>
                <a:ext cx="1581742" cy="310785"/>
              </a:xfrm>
              <a:prstGeom prst="rect">
                <a:avLst/>
              </a:prstGeom>
              <a:solidFill>
                <a:schemeClr val="accent3"/>
              </a:solidFill>
              <a:ln>
                <a:noFill/>
              </a:ln>
              <a:scene3d>
                <a:camera prst="obliqueTopLeft">
                  <a:rot lat="0" lon="0" rev="0"/>
                </a:camera>
                <a:lightRig rig="balanced" dir="t"/>
              </a:scene3d>
              <a:sp3d extrusionH="88900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3">
                <a:extLst>
                  <a:ext uri="{FF2B5EF4-FFF2-40B4-BE49-F238E27FC236}">
                    <a16:creationId xmlns:a16="http://schemas.microsoft.com/office/drawing/2014/main" id="{192F72C9-96FF-4B75-A4B9-4D02A13759B6}"/>
                  </a:ext>
                </a:extLst>
              </p:cNvPr>
              <p:cNvSpPr/>
              <p:nvPr/>
            </p:nvSpPr>
            <p:spPr>
              <a:xfrm>
                <a:off x="6199069" y="3139357"/>
                <a:ext cx="1581742" cy="310785"/>
              </a:xfrm>
              <a:prstGeom prst="rect">
                <a:avLst/>
              </a:prstGeom>
              <a:solidFill>
                <a:schemeClr val="accent4"/>
              </a:solidFill>
              <a:ln>
                <a:noFill/>
              </a:ln>
              <a:scene3d>
                <a:camera prst="obliqueTopLeft">
                  <a:rot lat="0" lon="0" rev="0"/>
                </a:camera>
                <a:lightRig rig="balanced" dir="t"/>
              </a:scene3d>
              <a:sp3d extrusionH="88900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Rectangle 3">
                <a:extLst>
                  <a:ext uri="{FF2B5EF4-FFF2-40B4-BE49-F238E27FC236}">
                    <a16:creationId xmlns:a16="http://schemas.microsoft.com/office/drawing/2014/main" id="{D2B299F2-3E35-416B-B6A6-06C91B2659F1}"/>
                  </a:ext>
                </a:extLst>
              </p:cNvPr>
              <p:cNvSpPr/>
              <p:nvPr/>
            </p:nvSpPr>
            <p:spPr>
              <a:xfrm>
                <a:off x="1460434" y="4085540"/>
                <a:ext cx="1581742" cy="310785"/>
              </a:xfrm>
              <a:prstGeom prst="rect">
                <a:avLst/>
              </a:prstGeom>
              <a:solidFill>
                <a:schemeClr val="accent1"/>
              </a:solidFill>
              <a:ln>
                <a:noFill/>
              </a:ln>
              <a:scene3d>
                <a:camera prst="obliqueTopLeft">
                  <a:rot lat="0" lon="0" rev="0"/>
                </a:camera>
                <a:lightRig rig="balanced" dir="t"/>
              </a:scene3d>
              <a:sp3d extrusionH="88900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9" name="Rectangle 3">
                <a:extLst>
                  <a:ext uri="{FF2B5EF4-FFF2-40B4-BE49-F238E27FC236}">
                    <a16:creationId xmlns:a16="http://schemas.microsoft.com/office/drawing/2014/main" id="{6F6DA6C5-8584-4B94-B189-26CBD20B0ED7}"/>
                  </a:ext>
                </a:extLst>
              </p:cNvPr>
              <p:cNvSpPr/>
              <p:nvPr/>
            </p:nvSpPr>
            <p:spPr>
              <a:xfrm>
                <a:off x="3035584" y="3768613"/>
                <a:ext cx="1581742" cy="310785"/>
              </a:xfrm>
              <a:prstGeom prst="rect">
                <a:avLst/>
              </a:prstGeom>
              <a:solidFill>
                <a:schemeClr val="accent2"/>
              </a:solidFill>
              <a:ln>
                <a:noFill/>
              </a:ln>
              <a:scene3d>
                <a:camera prst="obliqueTopLeft">
                  <a:rot lat="0" lon="0" rev="0"/>
                </a:camera>
                <a:lightRig rig="balanced" dir="t"/>
              </a:scene3d>
              <a:sp3d extrusionH="88900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14" name="TextBox 13">
              <a:extLst>
                <a:ext uri="{FF2B5EF4-FFF2-40B4-BE49-F238E27FC236}">
                  <a16:creationId xmlns:a16="http://schemas.microsoft.com/office/drawing/2014/main" id="{250ECFBA-38AE-49E1-B38D-56198B7D6B55}"/>
                </a:ext>
              </a:extLst>
            </p:cNvPr>
            <p:cNvSpPr txBox="1"/>
            <p:nvPr/>
          </p:nvSpPr>
          <p:spPr>
            <a:xfrm>
              <a:off x="3745778" y="3575422"/>
              <a:ext cx="2132879" cy="413443"/>
            </a:xfrm>
            <a:prstGeom prst="rect">
              <a:avLst/>
            </a:prstGeom>
            <a:noFill/>
          </p:spPr>
          <p:txBody>
            <a:bodyPr wrap="square" rtlCol="0" anchor="ctr">
              <a:spAutoFit/>
            </a:bodyPr>
            <a:lstStyle/>
            <a:p>
              <a:pPr algn="ctr"/>
              <a:r>
                <a:rPr lang="en-US" altLang="ko-KR" b="1">
                  <a:solidFill>
                    <a:schemeClr val="bg1"/>
                  </a:solidFill>
                  <a:cs typeface="Arial" pitchFamily="34" charset="0"/>
                </a:rPr>
                <a:t>Contact Details</a:t>
              </a:r>
              <a:endParaRPr lang="ko-KR" altLang="en-US" b="1">
                <a:solidFill>
                  <a:schemeClr val="bg1"/>
                </a:solidFill>
                <a:cs typeface="Arial" pitchFamily="34" charset="0"/>
              </a:endParaRPr>
            </a:p>
          </p:txBody>
        </p:sp>
        <p:sp>
          <p:nvSpPr>
            <p:cNvPr id="15" name="TextBox 14">
              <a:extLst>
                <a:ext uri="{FF2B5EF4-FFF2-40B4-BE49-F238E27FC236}">
                  <a16:creationId xmlns:a16="http://schemas.microsoft.com/office/drawing/2014/main" id="{CD8E7BE1-19FE-4B03-903E-C17F638FA61B}"/>
                </a:ext>
              </a:extLst>
            </p:cNvPr>
            <p:cNvSpPr txBox="1"/>
            <p:nvPr/>
          </p:nvSpPr>
          <p:spPr>
            <a:xfrm>
              <a:off x="5958357" y="3064535"/>
              <a:ext cx="3010947" cy="413443"/>
            </a:xfrm>
            <a:prstGeom prst="rect">
              <a:avLst/>
            </a:prstGeom>
            <a:noFill/>
          </p:spPr>
          <p:txBody>
            <a:bodyPr wrap="square" rtlCol="0" anchor="ctr">
              <a:spAutoFit/>
            </a:bodyPr>
            <a:lstStyle/>
            <a:p>
              <a:pPr algn="ctr"/>
              <a:r>
                <a:rPr lang="en-US" altLang="ko-KR" b="1">
                  <a:solidFill>
                    <a:schemeClr val="bg1"/>
                  </a:solidFill>
                  <a:cs typeface="Arial" pitchFamily="34" charset="0"/>
                </a:rPr>
                <a:t>Previous Interactions</a:t>
              </a:r>
              <a:endParaRPr lang="ko-KR" altLang="en-US" b="1">
                <a:solidFill>
                  <a:schemeClr val="bg1"/>
                </a:solidFill>
                <a:cs typeface="Arial" pitchFamily="34" charset="0"/>
              </a:endParaRPr>
            </a:p>
          </p:txBody>
        </p:sp>
        <p:sp>
          <p:nvSpPr>
            <p:cNvPr id="16" name="TextBox 15">
              <a:extLst>
                <a:ext uri="{FF2B5EF4-FFF2-40B4-BE49-F238E27FC236}">
                  <a16:creationId xmlns:a16="http://schemas.microsoft.com/office/drawing/2014/main" id="{AF467AE1-04E2-4273-9D96-6F865DE769C3}"/>
                </a:ext>
              </a:extLst>
            </p:cNvPr>
            <p:cNvSpPr txBox="1"/>
            <p:nvPr/>
          </p:nvSpPr>
          <p:spPr>
            <a:xfrm>
              <a:off x="8841162" y="2584416"/>
              <a:ext cx="2136590" cy="413443"/>
            </a:xfrm>
            <a:prstGeom prst="rect">
              <a:avLst/>
            </a:prstGeom>
            <a:noFill/>
          </p:spPr>
          <p:txBody>
            <a:bodyPr wrap="square" rtlCol="0" anchor="ctr">
              <a:spAutoFit/>
            </a:bodyPr>
            <a:lstStyle/>
            <a:p>
              <a:pPr algn="ctr"/>
              <a:r>
                <a:rPr lang="en-US" altLang="ko-KR" b="1">
                  <a:solidFill>
                    <a:schemeClr val="bg1"/>
                  </a:solidFill>
                  <a:cs typeface="Arial" pitchFamily="34" charset="0"/>
                </a:rPr>
                <a:t>Economic Context</a:t>
              </a:r>
              <a:endParaRPr lang="ko-KR" altLang="en-US" b="1">
                <a:solidFill>
                  <a:schemeClr val="bg1"/>
                </a:solidFill>
                <a:cs typeface="Arial" pitchFamily="34" charset="0"/>
              </a:endParaRPr>
            </a:p>
          </p:txBody>
        </p:sp>
        <p:sp>
          <p:nvSpPr>
            <p:cNvPr id="17" name="TextBox 16">
              <a:extLst>
                <a:ext uri="{FF2B5EF4-FFF2-40B4-BE49-F238E27FC236}">
                  <a16:creationId xmlns:a16="http://schemas.microsoft.com/office/drawing/2014/main" id="{45CA3570-319A-4FAC-A529-19F89D791B2B}"/>
                </a:ext>
              </a:extLst>
            </p:cNvPr>
            <p:cNvSpPr txBox="1"/>
            <p:nvPr/>
          </p:nvSpPr>
          <p:spPr>
            <a:xfrm>
              <a:off x="1359860" y="4027912"/>
              <a:ext cx="2045821" cy="413443"/>
            </a:xfrm>
            <a:prstGeom prst="rect">
              <a:avLst/>
            </a:prstGeom>
            <a:noFill/>
          </p:spPr>
          <p:txBody>
            <a:bodyPr wrap="square" rtlCol="0" anchor="ctr">
              <a:spAutoFit/>
            </a:bodyPr>
            <a:lstStyle/>
            <a:p>
              <a:pPr algn="ctr"/>
              <a:r>
                <a:rPr lang="en-US" altLang="ko-KR" b="1">
                  <a:solidFill>
                    <a:schemeClr val="bg1"/>
                  </a:solidFill>
                  <a:cs typeface="Arial" pitchFamily="34" charset="0"/>
                </a:rPr>
                <a:t>Demographics</a:t>
              </a:r>
              <a:endParaRPr lang="ko-KR" altLang="en-US" b="1">
                <a:solidFill>
                  <a:schemeClr val="bg1"/>
                </a:solidFill>
                <a:cs typeface="Arial" pitchFamily="34" charset="0"/>
              </a:endParaRPr>
            </a:p>
          </p:txBody>
        </p:sp>
        <p:sp>
          <p:nvSpPr>
            <p:cNvPr id="22" name="TextBox 21">
              <a:extLst>
                <a:ext uri="{FF2B5EF4-FFF2-40B4-BE49-F238E27FC236}">
                  <a16:creationId xmlns:a16="http://schemas.microsoft.com/office/drawing/2014/main" id="{7F0A811C-B083-4929-B9EE-35F7E6DDD2E4}"/>
                </a:ext>
              </a:extLst>
            </p:cNvPr>
            <p:cNvSpPr txBox="1"/>
            <p:nvPr/>
          </p:nvSpPr>
          <p:spPr>
            <a:xfrm>
              <a:off x="1355007" y="4542467"/>
              <a:ext cx="2117036" cy="1571080"/>
            </a:xfrm>
            <a:prstGeom prst="rect">
              <a:avLst/>
            </a:prstGeom>
            <a:noFill/>
          </p:spPr>
          <p:txBody>
            <a:bodyPr wrap="square" rtlCol="0">
              <a:spAutoFit/>
            </a:bodyPr>
            <a:lstStyle/>
            <a:p>
              <a:pPr marL="285750" indent="-285750">
                <a:buClr>
                  <a:schemeClr val="bg1"/>
                </a:buClr>
                <a:buFontTx/>
                <a:buChar char="-"/>
              </a:pPr>
              <a:r>
                <a:rPr lang="en-US">
                  <a:solidFill>
                    <a:schemeClr val="bg1"/>
                  </a:solidFill>
                </a:rPr>
                <a:t>Age</a:t>
              </a:r>
            </a:p>
            <a:p>
              <a:pPr marL="285750" indent="-285750">
                <a:buClr>
                  <a:schemeClr val="bg1"/>
                </a:buClr>
                <a:buFontTx/>
                <a:buChar char="-"/>
              </a:pPr>
              <a:r>
                <a:rPr lang="en-US">
                  <a:solidFill>
                    <a:schemeClr val="bg1"/>
                  </a:solidFill>
                </a:rPr>
                <a:t>Job</a:t>
              </a:r>
            </a:p>
            <a:p>
              <a:pPr marL="285750" indent="-285750">
                <a:buClr>
                  <a:schemeClr val="bg1"/>
                </a:buClr>
                <a:buFontTx/>
                <a:buChar char="-"/>
              </a:pPr>
              <a:r>
                <a:rPr lang="en-US">
                  <a:solidFill>
                    <a:schemeClr val="bg1"/>
                  </a:solidFill>
                </a:rPr>
                <a:t>Marital Status</a:t>
              </a:r>
            </a:p>
            <a:p>
              <a:pPr marL="285750" indent="-285750">
                <a:buClr>
                  <a:schemeClr val="bg1"/>
                </a:buClr>
                <a:buFontTx/>
                <a:buChar char="-"/>
              </a:pPr>
              <a:r>
                <a:rPr lang="en-US">
                  <a:solidFill>
                    <a:schemeClr val="bg1"/>
                  </a:solidFill>
                </a:rPr>
                <a:t>Education</a:t>
              </a:r>
            </a:p>
            <a:p>
              <a:pPr marL="285750" indent="-285750">
                <a:buClr>
                  <a:schemeClr val="bg1"/>
                </a:buClr>
                <a:buFontTx/>
                <a:buChar char="-"/>
              </a:pPr>
              <a:r>
                <a:rPr lang="en-US">
                  <a:solidFill>
                    <a:schemeClr val="bg1"/>
                  </a:solidFill>
                </a:rPr>
                <a:t>…</a:t>
              </a:r>
            </a:p>
          </p:txBody>
        </p:sp>
        <p:sp>
          <p:nvSpPr>
            <p:cNvPr id="23" name="TextBox 22">
              <a:extLst>
                <a:ext uri="{FF2B5EF4-FFF2-40B4-BE49-F238E27FC236}">
                  <a16:creationId xmlns:a16="http://schemas.microsoft.com/office/drawing/2014/main" id="{C8EB21CE-E37E-4101-97F7-58DAC035C5FE}"/>
                </a:ext>
              </a:extLst>
            </p:cNvPr>
            <p:cNvSpPr txBox="1"/>
            <p:nvPr/>
          </p:nvSpPr>
          <p:spPr>
            <a:xfrm>
              <a:off x="3767804" y="4107824"/>
              <a:ext cx="2252549" cy="1281670"/>
            </a:xfrm>
            <a:prstGeom prst="rect">
              <a:avLst/>
            </a:prstGeom>
            <a:noFill/>
          </p:spPr>
          <p:txBody>
            <a:bodyPr wrap="square" rtlCol="0">
              <a:spAutoFit/>
            </a:bodyPr>
            <a:lstStyle/>
            <a:p>
              <a:pPr marL="285750" indent="-285750">
                <a:buClr>
                  <a:schemeClr val="bg1"/>
                </a:buClr>
                <a:buFontTx/>
                <a:buChar char="-"/>
              </a:pPr>
              <a:r>
                <a:rPr lang="en-US">
                  <a:solidFill>
                    <a:schemeClr val="bg1"/>
                  </a:solidFill>
                </a:rPr>
                <a:t>Contact Type</a:t>
              </a:r>
            </a:p>
            <a:p>
              <a:pPr marL="285750" indent="-285750">
                <a:buClr>
                  <a:schemeClr val="bg1"/>
                </a:buClr>
                <a:buFontTx/>
                <a:buChar char="-"/>
              </a:pPr>
              <a:r>
                <a:rPr lang="en-US">
                  <a:solidFill>
                    <a:schemeClr val="bg1"/>
                  </a:solidFill>
                </a:rPr>
                <a:t>Contact Month</a:t>
              </a:r>
            </a:p>
            <a:p>
              <a:pPr marL="285750" indent="-285750">
                <a:buClr>
                  <a:schemeClr val="bg1"/>
                </a:buClr>
                <a:buFontTx/>
                <a:buChar char="-"/>
              </a:pPr>
              <a:r>
                <a:rPr lang="en-US">
                  <a:solidFill>
                    <a:schemeClr val="bg1"/>
                  </a:solidFill>
                </a:rPr>
                <a:t>Contact Duration</a:t>
              </a:r>
            </a:p>
            <a:p>
              <a:pPr marL="285750" indent="-285750">
                <a:buClr>
                  <a:schemeClr val="bg1"/>
                </a:buClr>
                <a:buFontTx/>
                <a:buChar char="-"/>
              </a:pPr>
              <a:r>
                <a:rPr lang="en-US">
                  <a:solidFill>
                    <a:schemeClr val="bg1"/>
                  </a:solidFill>
                </a:rPr>
                <a:t>…</a:t>
              </a:r>
            </a:p>
          </p:txBody>
        </p:sp>
        <p:sp>
          <p:nvSpPr>
            <p:cNvPr id="24" name="TextBox 23">
              <a:extLst>
                <a:ext uri="{FF2B5EF4-FFF2-40B4-BE49-F238E27FC236}">
                  <a16:creationId xmlns:a16="http://schemas.microsoft.com/office/drawing/2014/main" id="{31F56B11-A90F-4243-AA42-7D3389569AE8}"/>
                </a:ext>
              </a:extLst>
            </p:cNvPr>
            <p:cNvSpPr txBox="1"/>
            <p:nvPr/>
          </p:nvSpPr>
          <p:spPr>
            <a:xfrm>
              <a:off x="6296081" y="3655814"/>
              <a:ext cx="2042324" cy="1571080"/>
            </a:xfrm>
            <a:prstGeom prst="rect">
              <a:avLst/>
            </a:prstGeom>
            <a:noFill/>
          </p:spPr>
          <p:txBody>
            <a:bodyPr wrap="square" rtlCol="0">
              <a:spAutoFit/>
            </a:bodyPr>
            <a:lstStyle/>
            <a:p>
              <a:pPr marL="285750" indent="-285750">
                <a:buClr>
                  <a:schemeClr val="bg1"/>
                </a:buClr>
                <a:buFontTx/>
                <a:buChar char="-"/>
              </a:pPr>
              <a:r>
                <a:rPr lang="en-US">
                  <a:solidFill>
                    <a:schemeClr val="bg1"/>
                  </a:solidFill>
                </a:rPr>
                <a:t>Days Since Last Contacted</a:t>
              </a:r>
            </a:p>
            <a:p>
              <a:pPr marL="285750" indent="-285750">
                <a:buClr>
                  <a:schemeClr val="bg1"/>
                </a:buClr>
                <a:buFontTx/>
                <a:buChar char="-"/>
              </a:pPr>
              <a:r>
                <a:rPr lang="en-US">
                  <a:solidFill>
                    <a:schemeClr val="bg1"/>
                  </a:solidFill>
                </a:rPr>
                <a:t>Last Contact Outcome</a:t>
              </a:r>
            </a:p>
            <a:p>
              <a:pPr marL="285750" indent="-285750">
                <a:buClr>
                  <a:schemeClr val="bg1"/>
                </a:buClr>
                <a:buFontTx/>
                <a:buChar char="-"/>
              </a:pPr>
              <a:r>
                <a:rPr lang="en-US">
                  <a:solidFill>
                    <a:schemeClr val="bg1"/>
                  </a:solidFill>
                </a:rPr>
                <a:t>…</a:t>
              </a:r>
            </a:p>
          </p:txBody>
        </p:sp>
        <p:sp>
          <p:nvSpPr>
            <p:cNvPr id="25" name="TextBox 24">
              <a:extLst>
                <a:ext uri="{FF2B5EF4-FFF2-40B4-BE49-F238E27FC236}">
                  <a16:creationId xmlns:a16="http://schemas.microsoft.com/office/drawing/2014/main" id="{EBEB0DFA-2CC2-43F7-95F2-9533C50EE471}"/>
                </a:ext>
              </a:extLst>
            </p:cNvPr>
            <p:cNvSpPr txBox="1"/>
            <p:nvPr/>
          </p:nvSpPr>
          <p:spPr>
            <a:xfrm>
              <a:off x="8803769" y="3180775"/>
              <a:ext cx="2309578" cy="1860490"/>
            </a:xfrm>
            <a:prstGeom prst="rect">
              <a:avLst/>
            </a:prstGeom>
            <a:noFill/>
          </p:spPr>
          <p:txBody>
            <a:bodyPr wrap="square" rtlCol="0">
              <a:spAutoFit/>
            </a:bodyPr>
            <a:lstStyle/>
            <a:p>
              <a:pPr marL="285750" indent="-285750">
                <a:buClr>
                  <a:schemeClr val="bg1"/>
                </a:buClr>
                <a:buFontTx/>
                <a:buChar char="-"/>
              </a:pPr>
              <a:r>
                <a:rPr lang="en-US">
                  <a:solidFill>
                    <a:schemeClr val="bg1"/>
                  </a:solidFill>
                </a:rPr>
                <a:t>Employment Rate</a:t>
              </a:r>
            </a:p>
            <a:p>
              <a:pPr marL="285750" indent="-285750">
                <a:buClr>
                  <a:schemeClr val="bg1"/>
                </a:buClr>
                <a:buFontTx/>
                <a:buChar char="-"/>
              </a:pPr>
              <a:r>
                <a:rPr lang="en-US">
                  <a:solidFill>
                    <a:schemeClr val="bg1"/>
                  </a:solidFill>
                </a:rPr>
                <a:t>Consumer     Price Index</a:t>
              </a:r>
            </a:p>
            <a:p>
              <a:pPr marL="285750" indent="-285750">
                <a:buClr>
                  <a:schemeClr val="bg1"/>
                </a:buClr>
                <a:buFontTx/>
                <a:buChar char="-"/>
              </a:pPr>
              <a:r>
                <a:rPr lang="en-US">
                  <a:solidFill>
                    <a:schemeClr val="bg1"/>
                  </a:solidFill>
                </a:rPr>
                <a:t>Consumer Confidence Index</a:t>
              </a:r>
            </a:p>
            <a:p>
              <a:pPr marL="285750" indent="-285750">
                <a:buClr>
                  <a:schemeClr val="bg1"/>
                </a:buClr>
                <a:buFontTx/>
                <a:buChar char="-"/>
              </a:pPr>
              <a:r>
                <a:rPr lang="en-US">
                  <a:solidFill>
                    <a:schemeClr val="bg1"/>
                  </a:solidFill>
                </a:rPr>
                <a:t>…</a:t>
              </a:r>
            </a:p>
          </p:txBody>
        </p:sp>
      </p:grpSp>
      <p:sp>
        <p:nvSpPr>
          <p:cNvPr id="6" name="TextBox 5">
            <a:extLst>
              <a:ext uri="{FF2B5EF4-FFF2-40B4-BE49-F238E27FC236}">
                <a16:creationId xmlns:a16="http://schemas.microsoft.com/office/drawing/2014/main" id="{F0A225E4-712D-4C1A-977B-DC443C2B37D3}"/>
              </a:ext>
            </a:extLst>
          </p:cNvPr>
          <p:cNvSpPr txBox="1"/>
          <p:nvPr/>
        </p:nvSpPr>
        <p:spPr>
          <a:xfrm>
            <a:off x="556305" y="1252338"/>
            <a:ext cx="7523019" cy="523220"/>
          </a:xfrm>
          <a:prstGeom prst="rect">
            <a:avLst/>
          </a:prstGeom>
          <a:noFill/>
        </p:spPr>
        <p:txBody>
          <a:bodyPr wrap="square" rtlCol="0">
            <a:spAutoFit/>
          </a:bodyPr>
          <a:lstStyle/>
          <a:p>
            <a:r>
              <a:rPr lang="en-US">
                <a:solidFill>
                  <a:schemeClr val="bg1"/>
                </a:solidFill>
              </a:rPr>
              <a:t>The data set contains </a:t>
            </a:r>
            <a:r>
              <a:rPr lang="en-US" b="1">
                <a:solidFill>
                  <a:schemeClr val="bg1">
                    <a:lumMod val="75000"/>
                  </a:schemeClr>
                </a:solidFill>
              </a:rPr>
              <a:t>41,188</a:t>
            </a:r>
            <a:r>
              <a:rPr lang="en-US">
                <a:solidFill>
                  <a:schemeClr val="bg1"/>
                </a:solidFill>
              </a:rPr>
              <a:t> observations on </a:t>
            </a:r>
            <a:r>
              <a:rPr lang="en-US" b="1">
                <a:solidFill>
                  <a:schemeClr val="bg1">
                    <a:lumMod val="75000"/>
                  </a:schemeClr>
                </a:solidFill>
              </a:rPr>
              <a:t>21</a:t>
            </a:r>
            <a:r>
              <a:rPr lang="en-US">
                <a:solidFill>
                  <a:schemeClr val="bg1"/>
                </a:solidFill>
              </a:rPr>
              <a:t> variables about telemarketing efforts from a Portuguese banking institution to promote a term deposit product.</a:t>
            </a:r>
          </a:p>
        </p:txBody>
      </p:sp>
    </p:spTree>
    <p:extLst>
      <p:ext uri="{BB962C8B-B14F-4D97-AF65-F5344CB8AC3E}">
        <p14:creationId xmlns:p14="http://schemas.microsoft.com/office/powerpoint/2010/main" val="3902275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2"/>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Mobile 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315" name="Google Shape;315;p32"/>
          <p:cNvSpPr/>
          <p:nvPr/>
        </p:nvSpPr>
        <p:spPr>
          <a:xfrm>
            <a:off x="5311050" y="785788"/>
            <a:ext cx="2007300" cy="357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Muli Regular"/>
                <a:ea typeface="Muli Regular"/>
                <a:cs typeface="Muli Regular"/>
                <a:sym typeface="Muli Regular"/>
              </a:rPr>
              <a:t>Place your screenshot here</a:t>
            </a:r>
            <a:endParaRPr sz="1000">
              <a:solidFill>
                <a:schemeClr val="lt1"/>
              </a:solidFill>
              <a:latin typeface="Muli Regular"/>
              <a:ea typeface="Muli Regular"/>
              <a:cs typeface="Muli Regular"/>
              <a:sym typeface="Muli Regular"/>
            </a:endParaRPr>
          </a:p>
        </p:txBody>
      </p:sp>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grpSp>
        <p:nvGrpSpPr>
          <p:cNvPr id="317" name="Google Shape;317;p32"/>
          <p:cNvGrpSpPr/>
          <p:nvPr/>
        </p:nvGrpSpPr>
        <p:grpSpPr>
          <a:xfrm>
            <a:off x="5251925" y="373572"/>
            <a:ext cx="2119546" cy="4396359"/>
            <a:chOff x="2547150" y="238125"/>
            <a:chExt cx="2525675" cy="5238750"/>
          </a:xfrm>
        </p:grpSpPr>
        <p:sp>
          <p:nvSpPr>
            <p:cNvPr id="318" name="Google Shape;318;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3"/>
          <p:cNvSpPr/>
          <p:nvPr/>
        </p:nvSpPr>
        <p:spPr>
          <a:xfrm>
            <a:off x="5008200" y="851275"/>
            <a:ext cx="2598600" cy="344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Muli Regular"/>
                <a:ea typeface="Muli Regular"/>
                <a:cs typeface="Muli Regular"/>
                <a:sym typeface="Muli Regular"/>
              </a:rPr>
              <a:t>Place your screenshot here</a:t>
            </a:r>
            <a:endParaRPr sz="1000">
              <a:solidFill>
                <a:schemeClr val="lt1"/>
              </a:solidFill>
              <a:latin typeface="Muli Regular"/>
              <a:ea typeface="Muli Regular"/>
              <a:cs typeface="Muli Regular"/>
              <a:sym typeface="Muli Regular"/>
            </a:endParaRPr>
          </a:p>
        </p:txBody>
      </p:sp>
      <p:sp>
        <p:nvSpPr>
          <p:cNvPr id="327" name="Google Shape;32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41</a:t>
            </a:fld>
            <a:endParaRPr/>
          </a:p>
        </p:txBody>
      </p:sp>
      <p:grpSp>
        <p:nvGrpSpPr>
          <p:cNvPr id="328" name="Google Shape;328;p33"/>
          <p:cNvGrpSpPr/>
          <p:nvPr/>
        </p:nvGrpSpPr>
        <p:grpSpPr>
          <a:xfrm>
            <a:off x="4943502" y="465959"/>
            <a:ext cx="2736410" cy="4222433"/>
            <a:chOff x="2112475" y="238125"/>
            <a:chExt cx="3395050" cy="5238750"/>
          </a:xfrm>
        </p:grpSpPr>
        <p:sp>
          <p:nvSpPr>
            <p:cNvPr id="329" name="Google Shape;329;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accent1"/>
                </a:gs>
                <a:gs pos="100000">
                  <a:schemeClr val="dk1"/>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3"/>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Tablet</a:t>
            </a:r>
            <a:br>
              <a:rPr lang="en" sz="3000">
                <a:latin typeface="Lexend Deca"/>
                <a:ea typeface="Lexend Deca"/>
                <a:cs typeface="Lexend Deca"/>
                <a:sym typeface="Lexend Deca"/>
              </a:rPr>
            </a:br>
            <a:r>
              <a:rPr lang="en" sz="3000">
                <a:latin typeface="Lexend Deca"/>
                <a:ea typeface="Lexend Deca"/>
                <a:cs typeface="Lexend Deca"/>
                <a:sym typeface="Lexend Deca"/>
              </a:rPr>
              <a:t>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339" name="Google Shape;339;p34"/>
          <p:cNvSpPr/>
          <p:nvPr/>
        </p:nvSpPr>
        <p:spPr>
          <a:xfrm>
            <a:off x="4310097" y="1222335"/>
            <a:ext cx="4003200" cy="254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lt1"/>
                </a:solidFill>
                <a:latin typeface="Muli Regular"/>
                <a:ea typeface="Muli Regular"/>
                <a:cs typeface="Muli Regular"/>
                <a:sym typeface="Muli Regular"/>
              </a:rPr>
              <a:t>Place your screenshot here</a:t>
            </a:r>
            <a:endParaRPr sz="1000">
              <a:solidFill>
                <a:schemeClr val="lt1"/>
              </a:solidFill>
              <a:latin typeface="Muli Regular"/>
              <a:ea typeface="Muli Regular"/>
              <a:cs typeface="Muli Regular"/>
              <a:sym typeface="Muli Regular"/>
            </a:endParaRPr>
          </a:p>
        </p:txBody>
      </p:sp>
      <p:grpSp>
        <p:nvGrpSpPr>
          <p:cNvPr id="340" name="Google Shape;340;p34"/>
          <p:cNvGrpSpPr/>
          <p:nvPr/>
        </p:nvGrpSpPr>
        <p:grpSpPr>
          <a:xfrm>
            <a:off x="3737922" y="1063916"/>
            <a:ext cx="5147174" cy="3015668"/>
            <a:chOff x="1177450" y="241631"/>
            <a:chExt cx="6173152" cy="3616776"/>
          </a:xfrm>
        </p:grpSpPr>
        <p:sp>
          <p:nvSpPr>
            <p:cNvPr id="341" name="Google Shape;341;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accent1"/>
                </a:gs>
                <a:gs pos="100000">
                  <a:schemeClr val="dk1"/>
                </a:gs>
              </a:gsLst>
              <a:lin ang="16200038"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rgbClr val="143FC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34"/>
          <p:cNvSpPr txBox="1">
            <a:spLocks noGrp="1"/>
          </p:cNvSpPr>
          <p:nvPr>
            <p:ph type="body" idx="4294967295"/>
          </p:nvPr>
        </p:nvSpPr>
        <p:spPr>
          <a:xfrm>
            <a:off x="580550" y="782300"/>
            <a:ext cx="2537700" cy="3579000"/>
          </a:xfrm>
          <a:prstGeom prst="rect">
            <a:avLst/>
          </a:prstGeom>
        </p:spPr>
        <p:txBody>
          <a:bodyPr spcFirstLastPara="1" wrap="square" lIns="0" tIns="0" rIns="0" bIns="0" anchor="ctr" anchorCtr="0">
            <a:noAutofit/>
          </a:bodyPr>
          <a:lstStyle/>
          <a:p>
            <a:pPr marL="0" lvl="0" indent="0" algn="l" rtl="0">
              <a:spcBef>
                <a:spcPts val="600"/>
              </a:spcBef>
              <a:spcAft>
                <a:spcPts val="0"/>
              </a:spcAft>
              <a:buNone/>
            </a:pPr>
            <a:r>
              <a:rPr lang="en" sz="3000">
                <a:latin typeface="Lexend Deca"/>
                <a:ea typeface="Lexend Deca"/>
                <a:cs typeface="Lexend Deca"/>
                <a:sym typeface="Lexend Deca"/>
              </a:rPr>
              <a:t>Desktop project</a:t>
            </a:r>
            <a:endParaRPr sz="3000">
              <a:latin typeface="Lexend Deca"/>
              <a:ea typeface="Lexend Deca"/>
              <a:cs typeface="Lexend Deca"/>
              <a:sym typeface="Lexend Deca"/>
            </a:endParaRPr>
          </a:p>
          <a:p>
            <a:pPr marL="0" lvl="0" indent="0" algn="l" rtl="0">
              <a:spcBef>
                <a:spcPts val="600"/>
              </a:spcBef>
              <a:spcAft>
                <a:spcPts val="0"/>
              </a:spcAft>
              <a:buNone/>
            </a:pPr>
            <a:r>
              <a:rPr lang="en" sz="1800"/>
              <a:t>Show and explain your web, app or software projects using these gadget templates.</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351" name="Google Shape;351;p35"/>
          <p:cNvSpPr txBox="1">
            <a:spLocks noGrp="1"/>
          </p:cNvSpPr>
          <p:nvPr>
            <p:ph type="ctrTitle" idx="4294967295"/>
          </p:nvPr>
        </p:nvSpPr>
        <p:spPr>
          <a:xfrm>
            <a:off x="685800" y="1341750"/>
            <a:ext cx="3617400" cy="928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a:t>Thanks!</a:t>
            </a:r>
            <a:endParaRPr sz="7200"/>
          </a:p>
        </p:txBody>
      </p:sp>
      <p:sp>
        <p:nvSpPr>
          <p:cNvPr id="352" name="Google Shape;352;p35"/>
          <p:cNvSpPr txBox="1">
            <a:spLocks noGrp="1"/>
          </p:cNvSpPr>
          <p:nvPr>
            <p:ph type="subTitle" idx="4294967295"/>
          </p:nvPr>
        </p:nvSpPr>
        <p:spPr>
          <a:xfrm>
            <a:off x="685800" y="2302047"/>
            <a:ext cx="3617400" cy="149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b="1">
                <a:latin typeface="Muli"/>
                <a:ea typeface="Muli"/>
                <a:cs typeface="Muli"/>
                <a:sym typeface="Muli"/>
              </a:rPr>
              <a:t>Any questions?</a:t>
            </a:r>
            <a:endParaRPr sz="1800" b="1">
              <a:latin typeface="Muli"/>
              <a:ea typeface="Muli"/>
              <a:cs typeface="Muli"/>
              <a:sym typeface="Muli"/>
            </a:endParaRPr>
          </a:p>
          <a:p>
            <a:pPr marL="0" lvl="0" indent="0" algn="l" rtl="0">
              <a:spcBef>
                <a:spcPts val="600"/>
              </a:spcBef>
              <a:spcAft>
                <a:spcPts val="0"/>
              </a:spcAft>
              <a:buNone/>
            </a:pPr>
            <a:r>
              <a:rPr lang="en" sz="1800"/>
              <a:t>You can find me at:</a:t>
            </a:r>
            <a:endParaRPr sz="1800"/>
          </a:p>
          <a:p>
            <a:pPr marL="0" lvl="0" indent="0" algn="l" rtl="0">
              <a:spcBef>
                <a:spcPts val="600"/>
              </a:spcBef>
              <a:spcAft>
                <a:spcPts val="0"/>
              </a:spcAft>
              <a:buNone/>
            </a:pPr>
            <a:r>
              <a:rPr lang="en" sz="1800"/>
              <a:t>@username</a:t>
            </a:r>
            <a:endParaRPr sz="1800"/>
          </a:p>
          <a:p>
            <a:pPr marL="0" lvl="0" indent="0" algn="l" rtl="0">
              <a:spcBef>
                <a:spcPts val="600"/>
              </a:spcBef>
              <a:spcAft>
                <a:spcPts val="0"/>
              </a:spcAft>
              <a:buNone/>
            </a:pPr>
            <a:r>
              <a:rPr lang="en" sz="1800"/>
              <a:t>user@mail.me</a:t>
            </a:r>
            <a:endParaRPr sz="1800"/>
          </a:p>
        </p:txBody>
      </p:sp>
      <p:pic>
        <p:nvPicPr>
          <p:cNvPr id="353" name="Google Shape;353;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Credits</a:t>
            </a:r>
            <a:endParaRPr/>
          </a:p>
        </p:txBody>
      </p:sp>
      <p:sp>
        <p:nvSpPr>
          <p:cNvPr id="361" name="Google Shape;361;p36"/>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chemeClr val="hlink"/>
                </a:solidFill>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solidFill>
                  <a:schemeClr val="hlink"/>
                </a:solidFill>
                <a:hlinkClick r:id="rId4"/>
              </a:rPr>
              <a:t>Unsplash</a:t>
            </a:r>
            <a:endParaRPr sz="2400"/>
          </a:p>
        </p:txBody>
      </p:sp>
      <p:sp>
        <p:nvSpPr>
          <p:cNvPr id="362" name="Google Shape;362;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7"/>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Presentation design</a:t>
            </a:r>
            <a:endParaRPr/>
          </a:p>
        </p:txBody>
      </p:sp>
      <p:sp>
        <p:nvSpPr>
          <p:cNvPr id="368" name="Google Shape;368;p37"/>
          <p:cNvSpPr txBox="1">
            <a:spLocks noGrp="1"/>
          </p:cNvSpPr>
          <p:nvPr>
            <p:ph type="body" idx="1"/>
          </p:nvPr>
        </p:nvSpPr>
        <p:spPr>
          <a:xfrm>
            <a:off x="580550" y="1200150"/>
            <a:ext cx="6014400" cy="26646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800"/>
              <a:t>This presentation uses the following typographies:</a:t>
            </a:r>
            <a:endParaRPr sz="1800"/>
          </a:p>
          <a:p>
            <a:pPr marL="457200" lvl="0" indent="-342900" algn="l" rtl="0">
              <a:lnSpc>
                <a:spcPct val="115000"/>
              </a:lnSpc>
              <a:spcBef>
                <a:spcPts val="600"/>
              </a:spcBef>
              <a:spcAft>
                <a:spcPts val="0"/>
              </a:spcAft>
              <a:buSzPts val="1800"/>
              <a:buChar char="⬡"/>
            </a:pPr>
            <a:r>
              <a:rPr lang="en" sz="1800"/>
              <a:t>Titles: Lexend Deca</a:t>
            </a:r>
            <a:endParaRPr sz="1800"/>
          </a:p>
          <a:p>
            <a:pPr marL="457200" lvl="0" indent="-342900" algn="l" rtl="0">
              <a:lnSpc>
                <a:spcPct val="115000"/>
              </a:lnSpc>
              <a:spcBef>
                <a:spcPts val="0"/>
              </a:spcBef>
              <a:spcAft>
                <a:spcPts val="0"/>
              </a:spcAft>
              <a:buSzPts val="1800"/>
              <a:buChar char="⬡"/>
            </a:pPr>
            <a:r>
              <a:rPr lang="en" sz="1800"/>
              <a:t>Body copy: Muli light</a:t>
            </a:r>
            <a:endParaRPr sz="1800"/>
          </a:p>
          <a:p>
            <a:pPr marL="0" lvl="0" indent="0" algn="l" rtl="0">
              <a:lnSpc>
                <a:spcPct val="115000"/>
              </a:lnSpc>
              <a:spcBef>
                <a:spcPts val="600"/>
              </a:spcBef>
              <a:spcAft>
                <a:spcPts val="0"/>
              </a:spcAft>
              <a:buNone/>
            </a:pPr>
            <a:r>
              <a:rPr lang="en" sz="1800"/>
              <a:t>Download for free at:</a:t>
            </a:r>
            <a:endParaRPr sz="1800"/>
          </a:p>
          <a:p>
            <a:pPr marL="0" lvl="0" indent="0" algn="l" rtl="0">
              <a:lnSpc>
                <a:spcPct val="115000"/>
              </a:lnSpc>
              <a:spcBef>
                <a:spcPts val="600"/>
              </a:spcBef>
              <a:spcAft>
                <a:spcPts val="0"/>
              </a:spcAft>
              <a:buNone/>
            </a:pPr>
            <a:r>
              <a:rPr lang="en" sz="1800" u="sng">
                <a:solidFill>
                  <a:schemeClr val="hlink"/>
                </a:solidFill>
                <a:hlinkClick r:id="rId3"/>
              </a:rPr>
              <a:t>https://www.lexend.com/</a:t>
            </a:r>
            <a:endParaRPr sz="1800"/>
          </a:p>
          <a:p>
            <a:pPr marL="0" lvl="0" indent="0" algn="l" rtl="0">
              <a:lnSpc>
                <a:spcPct val="115000"/>
              </a:lnSpc>
              <a:spcBef>
                <a:spcPts val="600"/>
              </a:spcBef>
              <a:spcAft>
                <a:spcPts val="0"/>
              </a:spcAft>
              <a:buNone/>
            </a:pPr>
            <a:r>
              <a:rPr lang="en" sz="1800" u="sng">
                <a:solidFill>
                  <a:schemeClr val="hlink"/>
                </a:solidFill>
                <a:hlinkClick r:id="rId4"/>
              </a:rPr>
              <a:t>https://www.fontsquirrel.com/fonts/muli</a:t>
            </a:r>
            <a:endParaRPr sz="1800"/>
          </a:p>
          <a:p>
            <a:pPr marL="0" lvl="0" indent="0" algn="l" rtl="0">
              <a:lnSpc>
                <a:spcPct val="115000"/>
              </a:lnSpc>
              <a:spcBef>
                <a:spcPts val="600"/>
              </a:spcBef>
              <a:spcAft>
                <a:spcPts val="0"/>
              </a:spcAft>
              <a:buNone/>
            </a:pPr>
            <a:endParaRPr sz="1800"/>
          </a:p>
        </p:txBody>
      </p:sp>
      <p:sp>
        <p:nvSpPr>
          <p:cNvPr id="369" name="Google Shape;369;p37"/>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1200">
                <a:solidFill>
                  <a:schemeClr val="accent4"/>
                </a:solidFill>
                <a:latin typeface="Muli Regular"/>
                <a:ea typeface="Muli Regular"/>
                <a:cs typeface="Muli Regular"/>
                <a:sym typeface="Muli Regular"/>
              </a:rPr>
              <a:t>You don’t need to keep this slide in your presentation. It’s only here to serve you as a design guide if you need to create new slides or download the fonts to edit the presentation in PowerPoint®</a:t>
            </a:r>
            <a:endParaRPr sz="1200">
              <a:solidFill>
                <a:schemeClr val="accent4"/>
              </a:solidFill>
              <a:latin typeface="Muli Regular"/>
              <a:ea typeface="Muli Regular"/>
              <a:cs typeface="Muli Regular"/>
              <a:sym typeface="Muli Regular"/>
            </a:endParaRPr>
          </a:p>
          <a:p>
            <a:pPr marL="0" lvl="0" indent="0" algn="l" rtl="0">
              <a:spcBef>
                <a:spcPts val="0"/>
              </a:spcBef>
              <a:spcAft>
                <a:spcPts val="0"/>
              </a:spcAft>
              <a:buClr>
                <a:schemeClr val="dk1"/>
              </a:buClr>
              <a:buSzPts val="1100"/>
              <a:buFont typeface="Arial"/>
              <a:buNone/>
            </a:pPr>
            <a:endParaRPr sz="1200">
              <a:solidFill>
                <a:schemeClr val="accent4"/>
              </a:solidFill>
              <a:latin typeface="Muli Regular"/>
              <a:ea typeface="Muli Regular"/>
              <a:cs typeface="Muli Regular"/>
              <a:sym typeface="Muli Regular"/>
            </a:endParaRPr>
          </a:p>
          <a:p>
            <a:pPr marL="0" lvl="0" indent="0" algn="l" rtl="0">
              <a:spcBef>
                <a:spcPts val="0"/>
              </a:spcBef>
              <a:spcAft>
                <a:spcPts val="0"/>
              </a:spcAft>
              <a:buNone/>
            </a:pPr>
            <a:endParaRPr sz="1200">
              <a:solidFill>
                <a:schemeClr val="accent4"/>
              </a:solidFill>
              <a:latin typeface="Muli Regular"/>
              <a:ea typeface="Muli Regular"/>
              <a:cs typeface="Muli Regular"/>
              <a:sym typeface="Muli Regular"/>
            </a:endParaRPr>
          </a:p>
        </p:txBody>
      </p:sp>
      <p:sp>
        <p:nvSpPr>
          <p:cNvPr id="370" name="Google Shape;370;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idx="4294967295"/>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a:t>Extra resources</a:t>
            </a:r>
            <a:endParaRPr/>
          </a:p>
        </p:txBody>
      </p:sp>
      <p:sp>
        <p:nvSpPr>
          <p:cNvPr id="376" name="Google Shape;376;p3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46</a:t>
            </a:fld>
            <a:endParaRPr/>
          </a:p>
        </p:txBody>
      </p:sp>
      <p:pic>
        <p:nvPicPr>
          <p:cNvPr id="377" name="Google Shape;377;p38"/>
          <p:cNvPicPr preferRelativeResize="0"/>
          <p:nvPr/>
        </p:nvPicPr>
        <p:blipFill>
          <a:blip r:embed="rId3">
            <a:alphaModFix/>
          </a:blip>
          <a:stretch>
            <a:fillRect/>
          </a:stretch>
        </p:blipFill>
        <p:spPr>
          <a:xfrm>
            <a:off x="580550" y="1275361"/>
            <a:ext cx="1842723" cy="1098064"/>
          </a:xfrm>
          <a:prstGeom prst="rect">
            <a:avLst/>
          </a:prstGeom>
          <a:noFill/>
          <a:ln>
            <a:noFill/>
          </a:ln>
        </p:spPr>
      </p:pic>
      <p:pic>
        <p:nvPicPr>
          <p:cNvPr id="378" name="Google Shape;378;p38"/>
          <p:cNvPicPr preferRelativeResize="0"/>
          <p:nvPr/>
        </p:nvPicPr>
        <p:blipFill>
          <a:blip r:embed="rId4">
            <a:alphaModFix/>
          </a:blip>
          <a:stretch>
            <a:fillRect/>
          </a:stretch>
        </p:blipFill>
        <p:spPr>
          <a:xfrm>
            <a:off x="6040173" y="873088"/>
            <a:ext cx="1217100" cy="1387025"/>
          </a:xfrm>
          <a:prstGeom prst="rect">
            <a:avLst/>
          </a:prstGeom>
          <a:noFill/>
          <a:ln>
            <a:noFill/>
          </a:ln>
        </p:spPr>
      </p:pic>
      <p:pic>
        <p:nvPicPr>
          <p:cNvPr id="379" name="Google Shape;379;p38"/>
          <p:cNvPicPr preferRelativeResize="0"/>
          <p:nvPr/>
        </p:nvPicPr>
        <p:blipFill>
          <a:blip r:embed="rId5">
            <a:alphaModFix/>
          </a:blip>
          <a:stretch>
            <a:fillRect/>
          </a:stretch>
        </p:blipFill>
        <p:spPr>
          <a:xfrm>
            <a:off x="7519307" y="1157509"/>
            <a:ext cx="1099836" cy="1102608"/>
          </a:xfrm>
          <a:prstGeom prst="rect">
            <a:avLst/>
          </a:prstGeom>
          <a:noFill/>
          <a:ln>
            <a:noFill/>
          </a:ln>
        </p:spPr>
      </p:pic>
      <p:pic>
        <p:nvPicPr>
          <p:cNvPr id="380" name="Google Shape;380;p38"/>
          <p:cNvPicPr preferRelativeResize="0"/>
          <p:nvPr/>
        </p:nvPicPr>
        <p:blipFill>
          <a:blip r:embed="rId6">
            <a:alphaModFix/>
          </a:blip>
          <a:stretch>
            <a:fillRect/>
          </a:stretch>
        </p:blipFill>
        <p:spPr>
          <a:xfrm>
            <a:off x="5214461" y="3853744"/>
            <a:ext cx="282577" cy="822801"/>
          </a:xfrm>
          <a:prstGeom prst="rect">
            <a:avLst/>
          </a:prstGeom>
          <a:noFill/>
          <a:ln>
            <a:noFill/>
          </a:ln>
        </p:spPr>
      </p:pic>
      <p:pic>
        <p:nvPicPr>
          <p:cNvPr id="382" name="Google Shape;382;p38"/>
          <p:cNvPicPr preferRelativeResize="0"/>
          <p:nvPr/>
        </p:nvPicPr>
        <p:blipFill>
          <a:blip r:embed="rId7">
            <a:alphaModFix/>
          </a:blip>
          <a:stretch>
            <a:fillRect/>
          </a:stretch>
        </p:blipFill>
        <p:spPr>
          <a:xfrm>
            <a:off x="2685307" y="1301161"/>
            <a:ext cx="1520655" cy="911450"/>
          </a:xfrm>
          <a:prstGeom prst="rect">
            <a:avLst/>
          </a:prstGeom>
          <a:noFill/>
          <a:ln>
            <a:noFill/>
          </a:ln>
        </p:spPr>
      </p:pic>
      <p:pic>
        <p:nvPicPr>
          <p:cNvPr id="383" name="Google Shape;383;p38"/>
          <p:cNvPicPr preferRelativeResize="0"/>
          <p:nvPr/>
        </p:nvPicPr>
        <p:blipFill>
          <a:blip r:embed="rId8">
            <a:alphaModFix/>
          </a:blip>
          <a:stretch>
            <a:fillRect/>
          </a:stretch>
        </p:blipFill>
        <p:spPr>
          <a:xfrm>
            <a:off x="5082183" y="2756662"/>
            <a:ext cx="493125" cy="687052"/>
          </a:xfrm>
          <a:prstGeom prst="rect">
            <a:avLst/>
          </a:prstGeom>
          <a:noFill/>
          <a:ln>
            <a:noFill/>
          </a:ln>
        </p:spPr>
      </p:pic>
      <p:pic>
        <p:nvPicPr>
          <p:cNvPr id="384" name="Google Shape;384;p38"/>
          <p:cNvPicPr preferRelativeResize="0"/>
          <p:nvPr/>
        </p:nvPicPr>
        <p:blipFill>
          <a:blip r:embed="rId9">
            <a:alphaModFix/>
          </a:blip>
          <a:stretch>
            <a:fillRect/>
          </a:stretch>
        </p:blipFill>
        <p:spPr>
          <a:xfrm>
            <a:off x="4467996" y="1328175"/>
            <a:ext cx="1310142" cy="857400"/>
          </a:xfrm>
          <a:prstGeom prst="rect">
            <a:avLst/>
          </a:prstGeom>
          <a:noFill/>
          <a:ln>
            <a:noFill/>
          </a:ln>
        </p:spPr>
      </p:pic>
      <p:pic>
        <p:nvPicPr>
          <p:cNvPr id="385" name="Google Shape;385;p38"/>
          <p:cNvPicPr preferRelativeResize="0"/>
          <p:nvPr/>
        </p:nvPicPr>
        <p:blipFill>
          <a:blip r:embed="rId10">
            <a:alphaModFix/>
          </a:blip>
          <a:stretch>
            <a:fillRect/>
          </a:stretch>
        </p:blipFill>
        <p:spPr>
          <a:xfrm>
            <a:off x="4021875" y="2712336"/>
            <a:ext cx="673199" cy="775704"/>
          </a:xfrm>
          <a:prstGeom prst="rect">
            <a:avLst/>
          </a:prstGeom>
          <a:noFill/>
          <a:ln>
            <a:noFill/>
          </a:ln>
        </p:spPr>
      </p:pic>
      <p:pic>
        <p:nvPicPr>
          <p:cNvPr id="386" name="Google Shape;386;p38"/>
          <p:cNvPicPr preferRelativeResize="0"/>
          <p:nvPr/>
        </p:nvPicPr>
        <p:blipFill>
          <a:blip r:embed="rId11">
            <a:alphaModFix/>
          </a:blip>
          <a:stretch>
            <a:fillRect/>
          </a:stretch>
        </p:blipFill>
        <p:spPr>
          <a:xfrm>
            <a:off x="5962416" y="2539187"/>
            <a:ext cx="1019495" cy="1122001"/>
          </a:xfrm>
          <a:prstGeom prst="rect">
            <a:avLst/>
          </a:prstGeom>
          <a:noFill/>
          <a:ln>
            <a:noFill/>
          </a:ln>
        </p:spPr>
      </p:pic>
      <p:pic>
        <p:nvPicPr>
          <p:cNvPr id="387" name="Google Shape;387;p38"/>
          <p:cNvPicPr preferRelativeResize="0"/>
          <p:nvPr/>
        </p:nvPicPr>
        <p:blipFill>
          <a:blip r:embed="rId12">
            <a:alphaModFix/>
          </a:blip>
          <a:stretch>
            <a:fillRect/>
          </a:stretch>
        </p:blipFill>
        <p:spPr>
          <a:xfrm>
            <a:off x="661520" y="3809418"/>
            <a:ext cx="831110" cy="911453"/>
          </a:xfrm>
          <a:prstGeom prst="rect">
            <a:avLst/>
          </a:prstGeom>
          <a:noFill/>
          <a:ln>
            <a:noFill/>
          </a:ln>
        </p:spPr>
      </p:pic>
      <p:pic>
        <p:nvPicPr>
          <p:cNvPr id="389" name="Google Shape;389;p38"/>
          <p:cNvPicPr preferRelativeResize="0"/>
          <p:nvPr/>
        </p:nvPicPr>
        <p:blipFill>
          <a:blip r:embed="rId13">
            <a:alphaModFix/>
          </a:blip>
          <a:stretch>
            <a:fillRect/>
          </a:stretch>
        </p:blipFill>
        <p:spPr>
          <a:xfrm>
            <a:off x="4103930" y="3809418"/>
            <a:ext cx="778473" cy="911453"/>
          </a:xfrm>
          <a:prstGeom prst="rect">
            <a:avLst/>
          </a:prstGeom>
          <a:noFill/>
          <a:ln>
            <a:noFill/>
          </a:ln>
        </p:spPr>
      </p:pic>
      <p:pic>
        <p:nvPicPr>
          <p:cNvPr id="390" name="Google Shape;390;p38"/>
          <p:cNvPicPr preferRelativeResize="0"/>
          <p:nvPr/>
        </p:nvPicPr>
        <p:blipFill>
          <a:blip r:embed="rId14">
            <a:alphaModFix/>
          </a:blip>
          <a:stretch>
            <a:fillRect/>
          </a:stretch>
        </p:blipFill>
        <p:spPr>
          <a:xfrm>
            <a:off x="2993398" y="3809418"/>
            <a:ext cx="778473" cy="911453"/>
          </a:xfrm>
          <a:prstGeom prst="rect">
            <a:avLst/>
          </a:prstGeom>
          <a:noFill/>
          <a:ln>
            <a:noFill/>
          </a:ln>
        </p:spPr>
      </p:pic>
      <p:pic>
        <p:nvPicPr>
          <p:cNvPr id="391" name="Google Shape;391;p38"/>
          <p:cNvPicPr preferRelativeResize="0"/>
          <p:nvPr/>
        </p:nvPicPr>
        <p:blipFill>
          <a:blip r:embed="rId15">
            <a:alphaModFix/>
          </a:blip>
          <a:stretch>
            <a:fillRect/>
          </a:stretch>
        </p:blipFill>
        <p:spPr>
          <a:xfrm>
            <a:off x="6131407" y="4046291"/>
            <a:ext cx="681510" cy="437719"/>
          </a:xfrm>
          <a:prstGeom prst="rect">
            <a:avLst/>
          </a:prstGeom>
          <a:noFill/>
          <a:ln>
            <a:noFill/>
          </a:ln>
        </p:spPr>
      </p:pic>
      <p:pic>
        <p:nvPicPr>
          <p:cNvPr id="392" name="Google Shape;392;p38"/>
          <p:cNvPicPr preferRelativeResize="0"/>
          <p:nvPr/>
        </p:nvPicPr>
        <p:blipFill>
          <a:blip r:embed="rId16">
            <a:alphaModFix/>
          </a:blip>
          <a:stretch>
            <a:fillRect/>
          </a:stretch>
        </p:blipFill>
        <p:spPr>
          <a:xfrm>
            <a:off x="624120" y="2708180"/>
            <a:ext cx="905910" cy="78401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body" idx="4294967295"/>
          </p:nvPr>
        </p:nvSpPr>
        <p:spPr>
          <a:xfrm>
            <a:off x="6248575" y="312075"/>
            <a:ext cx="2438100" cy="1525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SlidesCarnival icons are editable shapes. </a:t>
            </a:r>
            <a:br>
              <a:rPr lang="en" sz="900"/>
            </a:br>
            <a:br>
              <a:rPr lang="en" sz="900"/>
            </a:br>
            <a:r>
              <a:rPr lang="en" sz="900"/>
              <a:t>This means that you can:</a:t>
            </a:r>
            <a:endParaRPr sz="900"/>
          </a:p>
          <a:p>
            <a:pPr marL="457200" lvl="0" indent="-285750" algn="l" rtl="0">
              <a:spcBef>
                <a:spcPts val="600"/>
              </a:spcBef>
              <a:spcAft>
                <a:spcPts val="0"/>
              </a:spcAft>
              <a:buSzPts val="900"/>
              <a:buChar char="⬡"/>
            </a:pPr>
            <a:r>
              <a:rPr lang="en" sz="900"/>
              <a:t>Resize them without losing quality.</a:t>
            </a:r>
            <a:endParaRPr sz="900"/>
          </a:p>
          <a:p>
            <a:pPr marL="457200" lvl="0" indent="-285750" algn="l" rtl="0">
              <a:spcBef>
                <a:spcPts val="0"/>
              </a:spcBef>
              <a:spcAft>
                <a:spcPts val="0"/>
              </a:spcAft>
              <a:buSzPts val="900"/>
              <a:buChar char="⬡"/>
            </a:pPr>
            <a:r>
              <a:rPr lang="en" sz="900"/>
              <a:t>Change fill color and opacity.</a:t>
            </a:r>
            <a:endParaRPr sz="900"/>
          </a:p>
          <a:p>
            <a:pPr marL="457200" lvl="0" indent="-285750" algn="l" rtl="0">
              <a:spcBef>
                <a:spcPts val="0"/>
              </a:spcBef>
              <a:spcAft>
                <a:spcPts val="0"/>
              </a:spcAft>
              <a:buSzPts val="900"/>
              <a:buChar char="⬡"/>
            </a:pPr>
            <a:r>
              <a:rPr lang="en" sz="900"/>
              <a:t>Change line color, width and style.</a:t>
            </a:r>
            <a:endParaRPr sz="900"/>
          </a:p>
          <a:p>
            <a:pPr marL="0" lvl="0" indent="0" algn="l" rtl="0">
              <a:spcBef>
                <a:spcPts val="600"/>
              </a:spcBef>
              <a:spcAft>
                <a:spcPts val="0"/>
              </a:spcAft>
              <a:buNone/>
            </a:pPr>
            <a:r>
              <a:rPr lang="en" sz="900"/>
              <a:t>Isn’t that nice? :)</a:t>
            </a:r>
            <a:br>
              <a:rPr lang="en" sz="900"/>
            </a:br>
            <a:br>
              <a:rPr lang="en" sz="900"/>
            </a:br>
            <a:r>
              <a:rPr lang="en" sz="900"/>
              <a:t>Examples:</a:t>
            </a:r>
            <a:br>
              <a:rPr lang="en" sz="900"/>
            </a:br>
            <a:br>
              <a:rPr lang="en" sz="900"/>
            </a:br>
            <a:br>
              <a:rPr lang="en" sz="900"/>
            </a:br>
            <a:endParaRPr sz="900"/>
          </a:p>
        </p:txBody>
      </p:sp>
      <p:grpSp>
        <p:nvGrpSpPr>
          <p:cNvPr id="398" name="Google Shape;398;p39"/>
          <p:cNvGrpSpPr/>
          <p:nvPr/>
        </p:nvGrpSpPr>
        <p:grpSpPr>
          <a:xfrm>
            <a:off x="358968" y="342338"/>
            <a:ext cx="347107" cy="438984"/>
            <a:chOff x="584925" y="238125"/>
            <a:chExt cx="415200" cy="525100"/>
          </a:xfrm>
        </p:grpSpPr>
        <p:sp>
          <p:nvSpPr>
            <p:cNvPr id="399" name="Google Shape;399;p39"/>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9"/>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9"/>
          <p:cNvGrpSpPr/>
          <p:nvPr/>
        </p:nvGrpSpPr>
        <p:grpSpPr>
          <a:xfrm>
            <a:off x="910227" y="406125"/>
            <a:ext cx="371623" cy="309362"/>
            <a:chOff x="1244325" y="314425"/>
            <a:chExt cx="444525" cy="370050"/>
          </a:xfrm>
        </p:grpSpPr>
        <p:sp>
          <p:nvSpPr>
            <p:cNvPr id="406" name="Google Shape;406;p39"/>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9"/>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39"/>
          <p:cNvGrpSpPr/>
          <p:nvPr/>
        </p:nvGrpSpPr>
        <p:grpSpPr>
          <a:xfrm>
            <a:off x="1481925" y="404599"/>
            <a:ext cx="355300" cy="312413"/>
            <a:chOff x="1928175" y="312600"/>
            <a:chExt cx="425000" cy="373700"/>
          </a:xfrm>
        </p:grpSpPr>
        <p:sp>
          <p:nvSpPr>
            <p:cNvPr id="409" name="Google Shape;409;p39"/>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39"/>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9"/>
          <p:cNvGrpSpPr/>
          <p:nvPr/>
        </p:nvGrpSpPr>
        <p:grpSpPr>
          <a:xfrm>
            <a:off x="3145963" y="388276"/>
            <a:ext cx="408386" cy="345080"/>
            <a:chOff x="3918650" y="293075"/>
            <a:chExt cx="488500" cy="412775"/>
          </a:xfrm>
        </p:grpSpPr>
        <p:sp>
          <p:nvSpPr>
            <p:cNvPr id="414" name="Google Shape;414;p39"/>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9"/>
          <p:cNvGrpSpPr/>
          <p:nvPr/>
        </p:nvGrpSpPr>
        <p:grpSpPr>
          <a:xfrm>
            <a:off x="3745730" y="362235"/>
            <a:ext cx="335905" cy="397142"/>
            <a:chOff x="4636075" y="261925"/>
            <a:chExt cx="401800" cy="475050"/>
          </a:xfrm>
        </p:grpSpPr>
        <p:sp>
          <p:nvSpPr>
            <p:cNvPr id="418" name="Google Shape;418;p39"/>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9"/>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39"/>
          <p:cNvGrpSpPr/>
          <p:nvPr/>
        </p:nvGrpSpPr>
        <p:grpSpPr>
          <a:xfrm>
            <a:off x="4872282" y="395424"/>
            <a:ext cx="336908" cy="330262"/>
            <a:chOff x="5983625" y="301625"/>
            <a:chExt cx="403000" cy="395050"/>
          </a:xfrm>
        </p:grpSpPr>
        <p:sp>
          <p:nvSpPr>
            <p:cNvPr id="424" name="Google Shape;424;p39"/>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9"/>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9"/>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9"/>
          <p:cNvGrpSpPr/>
          <p:nvPr/>
        </p:nvGrpSpPr>
        <p:grpSpPr>
          <a:xfrm>
            <a:off x="5438358" y="392853"/>
            <a:ext cx="331808" cy="331307"/>
            <a:chOff x="6660750" y="298550"/>
            <a:chExt cx="396900" cy="396300"/>
          </a:xfrm>
        </p:grpSpPr>
        <p:sp>
          <p:nvSpPr>
            <p:cNvPr id="445" name="Google Shape;445;p39"/>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9"/>
          <p:cNvGrpSpPr/>
          <p:nvPr/>
        </p:nvGrpSpPr>
        <p:grpSpPr>
          <a:xfrm>
            <a:off x="358968" y="914538"/>
            <a:ext cx="347107" cy="420111"/>
            <a:chOff x="584925" y="922575"/>
            <a:chExt cx="415200" cy="502525"/>
          </a:xfrm>
        </p:grpSpPr>
        <p:sp>
          <p:nvSpPr>
            <p:cNvPr id="448" name="Google Shape;448;p39"/>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9"/>
          <p:cNvGrpSpPr/>
          <p:nvPr/>
        </p:nvGrpSpPr>
        <p:grpSpPr>
          <a:xfrm>
            <a:off x="912275" y="904841"/>
            <a:ext cx="367547" cy="437980"/>
            <a:chOff x="1246775" y="910975"/>
            <a:chExt cx="439650" cy="523900"/>
          </a:xfrm>
        </p:grpSpPr>
        <p:sp>
          <p:nvSpPr>
            <p:cNvPr id="452" name="Google Shape;452;p39"/>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9"/>
          <p:cNvGrpSpPr/>
          <p:nvPr/>
        </p:nvGrpSpPr>
        <p:grpSpPr>
          <a:xfrm>
            <a:off x="1480400" y="975274"/>
            <a:ext cx="358351" cy="298118"/>
            <a:chOff x="1926350" y="995225"/>
            <a:chExt cx="428650" cy="356600"/>
          </a:xfrm>
        </p:grpSpPr>
        <p:sp>
          <p:nvSpPr>
            <p:cNvPr id="456" name="Google Shape;456;p39"/>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9"/>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39"/>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9"/>
          <p:cNvGrpSpPr/>
          <p:nvPr/>
        </p:nvGrpSpPr>
        <p:grpSpPr>
          <a:xfrm>
            <a:off x="4302631" y="952827"/>
            <a:ext cx="349155" cy="349657"/>
            <a:chOff x="5302225" y="968375"/>
            <a:chExt cx="417650" cy="418250"/>
          </a:xfrm>
        </p:grpSpPr>
        <p:sp>
          <p:nvSpPr>
            <p:cNvPr id="465" name="Google Shape;465;p39"/>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9"/>
          <p:cNvGrpSpPr/>
          <p:nvPr/>
        </p:nvGrpSpPr>
        <p:grpSpPr>
          <a:xfrm>
            <a:off x="4824295" y="913514"/>
            <a:ext cx="432881" cy="421637"/>
            <a:chOff x="5926225" y="921350"/>
            <a:chExt cx="517800" cy="504350"/>
          </a:xfrm>
        </p:grpSpPr>
        <p:sp>
          <p:nvSpPr>
            <p:cNvPr id="468" name="Google Shape;46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9"/>
          <p:cNvGrpSpPr/>
          <p:nvPr/>
        </p:nvGrpSpPr>
        <p:grpSpPr>
          <a:xfrm>
            <a:off x="5402118" y="921686"/>
            <a:ext cx="404290" cy="405314"/>
            <a:chOff x="6617400" y="931125"/>
            <a:chExt cx="483600" cy="484825"/>
          </a:xfrm>
        </p:grpSpPr>
        <p:sp>
          <p:nvSpPr>
            <p:cNvPr id="471" name="Google Shape;471;p39"/>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9"/>
          <p:cNvGrpSpPr/>
          <p:nvPr/>
        </p:nvGrpSpPr>
        <p:grpSpPr>
          <a:xfrm>
            <a:off x="337525" y="1551048"/>
            <a:ext cx="389994" cy="273623"/>
            <a:chOff x="559275" y="1683950"/>
            <a:chExt cx="466500" cy="327300"/>
          </a:xfrm>
        </p:grpSpPr>
        <p:sp>
          <p:nvSpPr>
            <p:cNvPr id="474" name="Google Shape;474;p39"/>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39"/>
          <p:cNvGrpSpPr/>
          <p:nvPr/>
        </p:nvGrpSpPr>
        <p:grpSpPr>
          <a:xfrm>
            <a:off x="901052" y="1496958"/>
            <a:ext cx="389994" cy="381822"/>
            <a:chOff x="1233350" y="1619250"/>
            <a:chExt cx="466500" cy="456725"/>
          </a:xfrm>
        </p:grpSpPr>
        <p:sp>
          <p:nvSpPr>
            <p:cNvPr id="477" name="Google Shape;477;p39"/>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9"/>
          <p:cNvGrpSpPr/>
          <p:nvPr/>
        </p:nvGrpSpPr>
        <p:grpSpPr>
          <a:xfrm>
            <a:off x="1476826" y="1505109"/>
            <a:ext cx="365499" cy="365499"/>
            <a:chOff x="1922075" y="1629000"/>
            <a:chExt cx="437200" cy="437200"/>
          </a:xfrm>
        </p:grpSpPr>
        <p:sp>
          <p:nvSpPr>
            <p:cNvPr id="482" name="Google Shape;482;p39"/>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4" name="Google Shape;484;p39"/>
          <p:cNvGrpSpPr/>
          <p:nvPr/>
        </p:nvGrpSpPr>
        <p:grpSpPr>
          <a:xfrm>
            <a:off x="2038827" y="1503584"/>
            <a:ext cx="368551" cy="368551"/>
            <a:chOff x="2594325" y="1627175"/>
            <a:chExt cx="440850" cy="440850"/>
          </a:xfrm>
        </p:grpSpPr>
        <p:sp>
          <p:nvSpPr>
            <p:cNvPr id="485" name="Google Shape;485;p39"/>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8" name="Google Shape;488;p39"/>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9" name="Google Shape;489;p39"/>
          <p:cNvGrpSpPr/>
          <p:nvPr/>
        </p:nvGrpSpPr>
        <p:grpSpPr>
          <a:xfrm>
            <a:off x="3200595" y="1476017"/>
            <a:ext cx="299121" cy="423685"/>
            <a:chOff x="3984000" y="1594200"/>
            <a:chExt cx="357800" cy="506800"/>
          </a:xfrm>
        </p:grpSpPr>
        <p:sp>
          <p:nvSpPr>
            <p:cNvPr id="490" name="Google Shape;490;p39"/>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39"/>
          <p:cNvGrpSpPr/>
          <p:nvPr/>
        </p:nvGrpSpPr>
        <p:grpSpPr>
          <a:xfrm>
            <a:off x="3716637" y="1566869"/>
            <a:ext cx="394090" cy="241980"/>
            <a:chOff x="4601275" y="1702875"/>
            <a:chExt cx="471400" cy="289450"/>
          </a:xfrm>
        </p:grpSpPr>
        <p:sp>
          <p:nvSpPr>
            <p:cNvPr id="493" name="Google Shape;493;p39"/>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9"/>
          <p:cNvGrpSpPr/>
          <p:nvPr/>
        </p:nvGrpSpPr>
        <p:grpSpPr>
          <a:xfrm>
            <a:off x="4299057" y="1507659"/>
            <a:ext cx="356303" cy="360400"/>
            <a:chOff x="5297950" y="1632050"/>
            <a:chExt cx="426200" cy="431100"/>
          </a:xfrm>
        </p:grpSpPr>
        <p:sp>
          <p:nvSpPr>
            <p:cNvPr id="499" name="Google Shape;499;p39"/>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39"/>
          <p:cNvGrpSpPr/>
          <p:nvPr/>
        </p:nvGrpSpPr>
        <p:grpSpPr>
          <a:xfrm>
            <a:off x="4861560" y="1496958"/>
            <a:ext cx="358351" cy="381822"/>
            <a:chOff x="5970800" y="1619250"/>
            <a:chExt cx="428650" cy="456725"/>
          </a:xfrm>
        </p:grpSpPr>
        <p:sp>
          <p:nvSpPr>
            <p:cNvPr id="502" name="Google Shape;502;p3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9"/>
          <p:cNvGrpSpPr/>
          <p:nvPr/>
        </p:nvGrpSpPr>
        <p:grpSpPr>
          <a:xfrm>
            <a:off x="5408764" y="1492360"/>
            <a:ext cx="401719" cy="366502"/>
            <a:chOff x="6625350" y="1613750"/>
            <a:chExt cx="480525" cy="438400"/>
          </a:xfrm>
        </p:grpSpPr>
        <p:sp>
          <p:nvSpPr>
            <p:cNvPr id="508" name="Google Shape;508;p39"/>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3" name="Google Shape;513;p39"/>
          <p:cNvGrpSpPr/>
          <p:nvPr/>
        </p:nvGrpSpPr>
        <p:grpSpPr>
          <a:xfrm>
            <a:off x="380913" y="2088554"/>
            <a:ext cx="303217" cy="325685"/>
            <a:chOff x="611175" y="2326900"/>
            <a:chExt cx="362700" cy="389575"/>
          </a:xfrm>
        </p:grpSpPr>
        <p:sp>
          <p:nvSpPr>
            <p:cNvPr id="514" name="Google Shape;514;p39"/>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39"/>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39"/>
          <p:cNvGrpSpPr/>
          <p:nvPr/>
        </p:nvGrpSpPr>
        <p:grpSpPr>
          <a:xfrm>
            <a:off x="2701378" y="2036492"/>
            <a:ext cx="170502" cy="425733"/>
            <a:chOff x="3386850" y="2264625"/>
            <a:chExt cx="203950" cy="509250"/>
          </a:xfrm>
        </p:grpSpPr>
        <p:sp>
          <p:nvSpPr>
            <p:cNvPr id="522" name="Google Shape;522;p39"/>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9"/>
          <p:cNvGrpSpPr/>
          <p:nvPr/>
        </p:nvGrpSpPr>
        <p:grpSpPr>
          <a:xfrm>
            <a:off x="3843751" y="2090602"/>
            <a:ext cx="139863" cy="317513"/>
            <a:chOff x="4753325" y="2329350"/>
            <a:chExt cx="167300" cy="379800"/>
          </a:xfrm>
        </p:grpSpPr>
        <p:sp>
          <p:nvSpPr>
            <p:cNvPr id="525" name="Google Shape;525;p39"/>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9"/>
          <p:cNvGrpSpPr/>
          <p:nvPr/>
        </p:nvGrpSpPr>
        <p:grpSpPr>
          <a:xfrm>
            <a:off x="3277654" y="2038519"/>
            <a:ext cx="145004" cy="421658"/>
            <a:chOff x="4076175" y="2267050"/>
            <a:chExt cx="173450" cy="504375"/>
          </a:xfrm>
        </p:grpSpPr>
        <p:sp>
          <p:nvSpPr>
            <p:cNvPr id="528" name="Google Shape;528;p39"/>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9"/>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9"/>
          <p:cNvGrpSpPr/>
          <p:nvPr/>
        </p:nvGrpSpPr>
        <p:grpSpPr>
          <a:xfrm>
            <a:off x="4865134" y="2089056"/>
            <a:ext cx="351204" cy="324661"/>
            <a:chOff x="5975075" y="2327500"/>
            <a:chExt cx="420100" cy="388350"/>
          </a:xfrm>
        </p:grpSpPr>
        <p:sp>
          <p:nvSpPr>
            <p:cNvPr id="532" name="Google Shape;532;p3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39"/>
          <p:cNvGrpSpPr/>
          <p:nvPr/>
        </p:nvGrpSpPr>
        <p:grpSpPr>
          <a:xfrm>
            <a:off x="5496544" y="2079358"/>
            <a:ext cx="215437" cy="351204"/>
            <a:chOff x="6730350" y="2315900"/>
            <a:chExt cx="257700" cy="420100"/>
          </a:xfrm>
        </p:grpSpPr>
        <p:sp>
          <p:nvSpPr>
            <p:cNvPr id="535" name="Google Shape;535;p39"/>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9"/>
          <p:cNvGrpSpPr/>
          <p:nvPr/>
        </p:nvGrpSpPr>
        <p:grpSpPr>
          <a:xfrm>
            <a:off x="477889" y="2615840"/>
            <a:ext cx="109265" cy="398166"/>
            <a:chOff x="727175" y="2957625"/>
            <a:chExt cx="130700" cy="476275"/>
          </a:xfrm>
        </p:grpSpPr>
        <p:sp>
          <p:nvSpPr>
            <p:cNvPr id="541" name="Google Shape;541;p39"/>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9"/>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39"/>
          <p:cNvGrpSpPr/>
          <p:nvPr/>
        </p:nvGrpSpPr>
        <p:grpSpPr>
          <a:xfrm>
            <a:off x="2029631" y="2628589"/>
            <a:ext cx="386943" cy="372647"/>
            <a:chOff x="2583325" y="2972875"/>
            <a:chExt cx="462850" cy="445750"/>
          </a:xfrm>
        </p:grpSpPr>
        <p:sp>
          <p:nvSpPr>
            <p:cNvPr id="546" name="Google Shape;546;p3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9"/>
          <p:cNvGrpSpPr/>
          <p:nvPr/>
        </p:nvGrpSpPr>
        <p:grpSpPr>
          <a:xfrm>
            <a:off x="2579886" y="2684246"/>
            <a:ext cx="413486" cy="261355"/>
            <a:chOff x="3241525" y="3039450"/>
            <a:chExt cx="494600" cy="312625"/>
          </a:xfrm>
        </p:grpSpPr>
        <p:sp>
          <p:nvSpPr>
            <p:cNvPr id="549" name="Google Shape;549;p39"/>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1" name="Google Shape;551;p39"/>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39"/>
          <p:cNvGrpSpPr/>
          <p:nvPr/>
        </p:nvGrpSpPr>
        <p:grpSpPr>
          <a:xfrm>
            <a:off x="4263318" y="2656679"/>
            <a:ext cx="427781" cy="316489"/>
            <a:chOff x="5255200" y="3006475"/>
            <a:chExt cx="511700" cy="378575"/>
          </a:xfrm>
        </p:grpSpPr>
        <p:sp>
          <p:nvSpPr>
            <p:cNvPr id="553" name="Google Shape;553;p3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9"/>
          <p:cNvGrpSpPr/>
          <p:nvPr/>
        </p:nvGrpSpPr>
        <p:grpSpPr>
          <a:xfrm>
            <a:off x="3177104" y="2638308"/>
            <a:ext cx="346104" cy="353231"/>
            <a:chOff x="3955900" y="2984500"/>
            <a:chExt cx="414000" cy="422525"/>
          </a:xfrm>
        </p:grpSpPr>
        <p:sp>
          <p:nvSpPr>
            <p:cNvPr id="556" name="Google Shape;556;p39"/>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9" name="Google Shape;559;p39"/>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39"/>
          <p:cNvGrpSpPr/>
          <p:nvPr/>
        </p:nvGrpSpPr>
        <p:grpSpPr>
          <a:xfrm>
            <a:off x="5472049" y="2633187"/>
            <a:ext cx="264427" cy="375719"/>
            <a:chOff x="6701050" y="2978375"/>
            <a:chExt cx="316300" cy="449425"/>
          </a:xfrm>
        </p:grpSpPr>
        <p:sp>
          <p:nvSpPr>
            <p:cNvPr id="562" name="Google Shape;562;p39"/>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39"/>
          <p:cNvGrpSpPr/>
          <p:nvPr/>
        </p:nvGrpSpPr>
        <p:grpSpPr>
          <a:xfrm>
            <a:off x="907677" y="3251848"/>
            <a:ext cx="376743" cy="253204"/>
            <a:chOff x="1241275" y="3718400"/>
            <a:chExt cx="450650" cy="302875"/>
          </a:xfrm>
        </p:grpSpPr>
        <p:sp>
          <p:nvSpPr>
            <p:cNvPr id="565" name="Google Shape;565;p39"/>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39"/>
          <p:cNvGrpSpPr/>
          <p:nvPr/>
        </p:nvGrpSpPr>
        <p:grpSpPr>
          <a:xfrm>
            <a:off x="1476324" y="3232453"/>
            <a:ext cx="366502" cy="292496"/>
            <a:chOff x="1921475" y="3695200"/>
            <a:chExt cx="438400" cy="349875"/>
          </a:xfrm>
        </p:grpSpPr>
        <p:sp>
          <p:nvSpPr>
            <p:cNvPr id="570" name="Google Shape;570;p39"/>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39"/>
          <p:cNvGrpSpPr/>
          <p:nvPr/>
        </p:nvGrpSpPr>
        <p:grpSpPr>
          <a:xfrm>
            <a:off x="2043425" y="3227855"/>
            <a:ext cx="359355" cy="301190"/>
            <a:chOff x="2599825" y="3689700"/>
            <a:chExt cx="429850" cy="360275"/>
          </a:xfrm>
        </p:grpSpPr>
        <p:sp>
          <p:nvSpPr>
            <p:cNvPr id="574" name="Google Shape;574;p39"/>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a:off x="2624299" y="3196714"/>
            <a:ext cx="324661" cy="338956"/>
            <a:chOff x="3294650" y="3652450"/>
            <a:chExt cx="388350" cy="405450"/>
          </a:xfrm>
        </p:grpSpPr>
        <p:sp>
          <p:nvSpPr>
            <p:cNvPr id="577" name="Google Shape;577;p39"/>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9"/>
          <p:cNvGrpSpPr/>
          <p:nvPr/>
        </p:nvGrpSpPr>
        <p:grpSpPr>
          <a:xfrm>
            <a:off x="3160781" y="3239601"/>
            <a:ext cx="378750" cy="277698"/>
            <a:chOff x="3936375" y="3703750"/>
            <a:chExt cx="453050" cy="332175"/>
          </a:xfrm>
        </p:grpSpPr>
        <p:sp>
          <p:nvSpPr>
            <p:cNvPr id="581" name="Google Shape;581;p39"/>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39"/>
          <p:cNvGrpSpPr/>
          <p:nvPr/>
        </p:nvGrpSpPr>
        <p:grpSpPr>
          <a:xfrm>
            <a:off x="3724307" y="3239601"/>
            <a:ext cx="378750" cy="277698"/>
            <a:chOff x="4610450" y="3703750"/>
            <a:chExt cx="453050" cy="332175"/>
          </a:xfrm>
        </p:grpSpPr>
        <p:sp>
          <p:nvSpPr>
            <p:cNvPr id="587" name="Google Shape;587;p39"/>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9"/>
          <p:cNvGrpSpPr/>
          <p:nvPr/>
        </p:nvGrpSpPr>
        <p:grpSpPr>
          <a:xfrm>
            <a:off x="4301106" y="3211532"/>
            <a:ext cx="352207" cy="333836"/>
            <a:chOff x="5300400" y="3670175"/>
            <a:chExt cx="421300" cy="399325"/>
          </a:xfrm>
        </p:grpSpPr>
        <p:sp>
          <p:nvSpPr>
            <p:cNvPr id="590" name="Google Shape;590;p39"/>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39"/>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9"/>
          <p:cNvGrpSpPr/>
          <p:nvPr/>
        </p:nvGrpSpPr>
        <p:grpSpPr>
          <a:xfrm>
            <a:off x="5433259" y="3207435"/>
            <a:ext cx="342008" cy="342029"/>
            <a:chOff x="6654650" y="3665275"/>
            <a:chExt cx="409100" cy="409125"/>
          </a:xfrm>
        </p:grpSpPr>
        <p:sp>
          <p:nvSpPr>
            <p:cNvPr id="597" name="Google Shape;597;p3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39"/>
          <p:cNvGrpSpPr/>
          <p:nvPr/>
        </p:nvGrpSpPr>
        <p:grpSpPr>
          <a:xfrm>
            <a:off x="347223" y="3756667"/>
            <a:ext cx="370599" cy="370620"/>
            <a:chOff x="570875" y="4322250"/>
            <a:chExt cx="443300" cy="443325"/>
          </a:xfrm>
        </p:grpSpPr>
        <p:sp>
          <p:nvSpPr>
            <p:cNvPr id="600" name="Google Shape;600;p3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39"/>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5" name="Google Shape;605;p39"/>
          <p:cNvGrpSpPr/>
          <p:nvPr/>
        </p:nvGrpSpPr>
        <p:grpSpPr>
          <a:xfrm>
            <a:off x="1524812" y="3729120"/>
            <a:ext cx="269526" cy="425712"/>
            <a:chOff x="1979475" y="4289300"/>
            <a:chExt cx="322400" cy="509225"/>
          </a:xfrm>
        </p:grpSpPr>
        <p:sp>
          <p:nvSpPr>
            <p:cNvPr id="606" name="Google Shape;606;p39"/>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064346" y="3734722"/>
            <a:ext cx="318014" cy="414510"/>
            <a:chOff x="2624850" y="4296000"/>
            <a:chExt cx="380400" cy="495825"/>
          </a:xfrm>
        </p:grpSpPr>
        <p:sp>
          <p:nvSpPr>
            <p:cNvPr id="610" name="Google Shape;610;p39"/>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39"/>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9"/>
          <p:cNvGrpSpPr/>
          <p:nvPr/>
        </p:nvGrpSpPr>
        <p:grpSpPr>
          <a:xfrm>
            <a:off x="4280686" y="3775560"/>
            <a:ext cx="393045" cy="332833"/>
            <a:chOff x="5275975" y="4344850"/>
            <a:chExt cx="470150" cy="398125"/>
          </a:xfrm>
        </p:grpSpPr>
        <p:sp>
          <p:nvSpPr>
            <p:cNvPr id="617" name="Google Shape;617;p39"/>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39"/>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39"/>
          <p:cNvGrpSpPr/>
          <p:nvPr/>
        </p:nvGrpSpPr>
        <p:grpSpPr>
          <a:xfrm>
            <a:off x="5423039" y="3748516"/>
            <a:ext cx="362448" cy="386922"/>
            <a:chOff x="6642425" y="4312500"/>
            <a:chExt cx="433550" cy="462825"/>
          </a:xfrm>
        </p:grpSpPr>
        <p:sp>
          <p:nvSpPr>
            <p:cNvPr id="622" name="Google Shape;622;p39"/>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5" name="Google Shape;625;p39"/>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39"/>
          <p:cNvGrpSpPr/>
          <p:nvPr/>
        </p:nvGrpSpPr>
        <p:grpSpPr>
          <a:xfrm>
            <a:off x="910227" y="4322764"/>
            <a:ext cx="371623" cy="365499"/>
            <a:chOff x="1244325" y="4999400"/>
            <a:chExt cx="444525" cy="437200"/>
          </a:xfrm>
        </p:grpSpPr>
        <p:sp>
          <p:nvSpPr>
            <p:cNvPr id="627" name="Google Shape;627;p39"/>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39"/>
          <p:cNvGrpSpPr/>
          <p:nvPr/>
        </p:nvGrpSpPr>
        <p:grpSpPr>
          <a:xfrm>
            <a:off x="1506943" y="4311018"/>
            <a:ext cx="305265" cy="388970"/>
            <a:chOff x="1958100" y="4985350"/>
            <a:chExt cx="365150" cy="465275"/>
          </a:xfrm>
        </p:grpSpPr>
        <p:sp>
          <p:nvSpPr>
            <p:cNvPr id="633" name="Google Shape;633;p39"/>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9"/>
          <p:cNvGrpSpPr/>
          <p:nvPr/>
        </p:nvGrpSpPr>
        <p:grpSpPr>
          <a:xfrm>
            <a:off x="2048002" y="4325815"/>
            <a:ext cx="350200" cy="359877"/>
            <a:chOff x="2605300" y="5003050"/>
            <a:chExt cx="418900" cy="430475"/>
          </a:xfrm>
        </p:grpSpPr>
        <p:sp>
          <p:nvSpPr>
            <p:cNvPr id="637" name="Google Shape;637;p39"/>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39"/>
          <p:cNvGrpSpPr/>
          <p:nvPr/>
        </p:nvGrpSpPr>
        <p:grpSpPr>
          <a:xfrm>
            <a:off x="2577336" y="4333486"/>
            <a:ext cx="418585" cy="344056"/>
            <a:chOff x="3238475" y="5012225"/>
            <a:chExt cx="500700" cy="411550"/>
          </a:xfrm>
        </p:grpSpPr>
        <p:sp>
          <p:nvSpPr>
            <p:cNvPr id="641" name="Google Shape;641;p39"/>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39"/>
          <p:cNvGrpSpPr/>
          <p:nvPr/>
        </p:nvGrpSpPr>
        <p:grpSpPr>
          <a:xfrm>
            <a:off x="3683970" y="4296723"/>
            <a:ext cx="459424" cy="417561"/>
            <a:chOff x="4562200" y="4968250"/>
            <a:chExt cx="549550" cy="499475"/>
          </a:xfrm>
        </p:grpSpPr>
        <p:sp>
          <p:nvSpPr>
            <p:cNvPr id="647" name="Google Shape;647;p39"/>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39"/>
          <p:cNvGrpSpPr/>
          <p:nvPr/>
        </p:nvGrpSpPr>
        <p:grpSpPr>
          <a:xfrm>
            <a:off x="3190898" y="4320214"/>
            <a:ext cx="318516" cy="370076"/>
            <a:chOff x="3972400" y="4996350"/>
            <a:chExt cx="381000" cy="442675"/>
          </a:xfrm>
        </p:grpSpPr>
        <p:sp>
          <p:nvSpPr>
            <p:cNvPr id="653" name="Google Shape;653;p39"/>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9"/>
          <p:cNvGrpSpPr/>
          <p:nvPr/>
        </p:nvGrpSpPr>
        <p:grpSpPr>
          <a:xfrm>
            <a:off x="4251594" y="4289073"/>
            <a:ext cx="451252" cy="432860"/>
            <a:chOff x="5241175" y="4959100"/>
            <a:chExt cx="539775" cy="517775"/>
          </a:xfrm>
        </p:grpSpPr>
        <p:sp>
          <p:nvSpPr>
            <p:cNvPr id="656" name="Google Shape;656;p39"/>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39"/>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39"/>
          <p:cNvGrpSpPr/>
          <p:nvPr/>
        </p:nvGrpSpPr>
        <p:grpSpPr>
          <a:xfrm>
            <a:off x="5458778" y="4353382"/>
            <a:ext cx="289444" cy="332833"/>
            <a:chOff x="6685175" y="5036025"/>
            <a:chExt cx="346225" cy="398125"/>
          </a:xfrm>
        </p:grpSpPr>
        <p:sp>
          <p:nvSpPr>
            <p:cNvPr id="664" name="Google Shape;664;p39"/>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39"/>
          <p:cNvGrpSpPr/>
          <p:nvPr/>
        </p:nvGrpSpPr>
        <p:grpSpPr>
          <a:xfrm>
            <a:off x="6268253" y="2106199"/>
            <a:ext cx="432570" cy="421334"/>
            <a:chOff x="5926225" y="921350"/>
            <a:chExt cx="517800" cy="504350"/>
          </a:xfrm>
        </p:grpSpPr>
        <p:sp>
          <p:nvSpPr>
            <p:cNvPr id="670" name="Google Shape;670;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671" name="Google Shape;671;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672" name="Google Shape;672;p39"/>
          <p:cNvSpPr/>
          <p:nvPr/>
        </p:nvSpPr>
        <p:spPr>
          <a:xfrm>
            <a:off x="6462174" y="2342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3" name="Google Shape;673;p39"/>
          <p:cNvGrpSpPr/>
          <p:nvPr/>
        </p:nvGrpSpPr>
        <p:grpSpPr>
          <a:xfrm>
            <a:off x="7153241" y="2085579"/>
            <a:ext cx="432570" cy="421334"/>
            <a:chOff x="5926225" y="921350"/>
            <a:chExt cx="517800" cy="504350"/>
          </a:xfrm>
        </p:grpSpPr>
        <p:sp>
          <p:nvSpPr>
            <p:cNvPr id="674" name="Google Shape;674;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6" name="Google Shape;676;p39"/>
          <p:cNvSpPr/>
          <p:nvPr/>
        </p:nvSpPr>
        <p:spPr>
          <a:xfrm>
            <a:off x="7347162" y="2321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39"/>
          <p:cNvGrpSpPr/>
          <p:nvPr/>
        </p:nvGrpSpPr>
        <p:grpSpPr>
          <a:xfrm>
            <a:off x="6268521" y="2834621"/>
            <a:ext cx="1075937" cy="1047989"/>
            <a:chOff x="5926225" y="921350"/>
            <a:chExt cx="517800" cy="504350"/>
          </a:xfrm>
        </p:grpSpPr>
        <p:sp>
          <p:nvSpPr>
            <p:cNvPr id="678" name="Google Shape;678;p39"/>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accent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0" name="Google Shape;680;p39"/>
          <p:cNvSpPr/>
          <p:nvPr/>
        </p:nvSpPr>
        <p:spPr>
          <a:xfrm>
            <a:off x="6750834" y="3421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chemeClr val="accent4"/>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47</a:t>
            </a:fld>
            <a:endParaRPr/>
          </a:p>
        </p:txBody>
      </p:sp>
      <p:sp>
        <p:nvSpPr>
          <p:cNvPr id="682" name="Google Shape;682;p39"/>
          <p:cNvSpPr txBox="1">
            <a:spLocks noGrp="1"/>
          </p:cNvSpPr>
          <p:nvPr>
            <p:ph type="body" idx="4294967295"/>
          </p:nvPr>
        </p:nvSpPr>
        <p:spPr>
          <a:xfrm>
            <a:off x="6248575" y="4223563"/>
            <a:ext cx="2438100" cy="563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900" b="1"/>
              <a:t>Find more icons at </a:t>
            </a:r>
            <a:r>
              <a:rPr lang="en" sz="900" u="sng">
                <a:solidFill>
                  <a:schemeClr val="hlink"/>
                </a:solidFill>
                <a:hlinkClick r:id="rId3"/>
              </a:rPr>
              <a:t>slidescarnival.com/extra-free-resources-icons-and-maps</a:t>
            </a:r>
            <a:endParaRPr sz="900"/>
          </a:p>
          <a:p>
            <a:pPr marL="0" lvl="0" indent="0" algn="l" rtl="0">
              <a:spcBef>
                <a:spcPts val="600"/>
              </a:spcBef>
              <a:spcAft>
                <a:spcPts val="0"/>
              </a:spcAft>
              <a:buNone/>
            </a:pPr>
            <a:endParaRPr sz="900"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40"/>
          <p:cNvSpPr txBox="1"/>
          <p:nvPr/>
        </p:nvSpPr>
        <p:spPr>
          <a:xfrm>
            <a:off x="960500" y="2374250"/>
            <a:ext cx="7327500" cy="20157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3600">
                <a:latin typeface="Muli Regular"/>
                <a:ea typeface="Muli Regular"/>
                <a:cs typeface="Muli Regular"/>
                <a:sym typeface="Muli Regular"/>
              </a:rPr>
              <a:t>✋👆👉👍👤👦👧👨👩👪💃🏃💑❤😂😉😋😒😭👶😸🐟🍒🍔💣📌📖🔨🎃🎈🎨🏈🏰🌏🔌🔑</a:t>
            </a:r>
            <a:r>
              <a:rPr lang="en" sz="2400">
                <a:solidFill>
                  <a:srgbClr val="FFFFFF"/>
                </a:solidFill>
                <a:highlight>
                  <a:schemeClr val="dk1"/>
                </a:highlight>
                <a:latin typeface="Muli Regular"/>
                <a:ea typeface="Muli Regular"/>
                <a:cs typeface="Muli Regular"/>
                <a:sym typeface="Muli Regular"/>
              </a:rPr>
              <a:t> and many more...</a:t>
            </a:r>
            <a:endParaRPr sz="2400">
              <a:solidFill>
                <a:srgbClr val="FFFFFF"/>
              </a:solidFill>
              <a:highlight>
                <a:schemeClr val="dk1"/>
              </a:highlight>
              <a:latin typeface="Muli Regular"/>
              <a:ea typeface="Muli Regular"/>
              <a:cs typeface="Muli Regular"/>
              <a:sym typeface="Muli Regular"/>
            </a:endParaRPr>
          </a:p>
        </p:txBody>
      </p:sp>
      <p:sp>
        <p:nvSpPr>
          <p:cNvPr id="688" name="Google Shape;688;p40"/>
          <p:cNvSpPr txBox="1"/>
          <p:nvPr/>
        </p:nvSpPr>
        <p:spPr>
          <a:xfrm>
            <a:off x="8013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1C232"/>
                </a:solidFill>
              </a:rPr>
              <a:t>😉</a:t>
            </a:r>
            <a:endParaRPr sz="9600">
              <a:solidFill>
                <a:srgbClr val="F1C232"/>
              </a:solidFill>
            </a:endParaRPr>
          </a:p>
        </p:txBody>
      </p:sp>
      <p:sp>
        <p:nvSpPr>
          <p:cNvPr id="689" name="Google Shape;689;p4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48</a:t>
            </a:fld>
            <a:endParaRPr/>
          </a:p>
        </p:txBody>
      </p:sp>
      <p:sp>
        <p:nvSpPr>
          <p:cNvPr id="690" name="Google Shape;690;p40"/>
          <p:cNvSpPr txBox="1">
            <a:spLocks noGrp="1"/>
          </p:cNvSpPr>
          <p:nvPr>
            <p:ph type="body" idx="4294967295"/>
          </p:nvPr>
        </p:nvSpPr>
        <p:spPr>
          <a:xfrm>
            <a:off x="2429125" y="780225"/>
            <a:ext cx="6051300" cy="1151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400" b="1"/>
              <a:t>You can also use any emoji as an icon!</a:t>
            </a:r>
            <a:br>
              <a:rPr lang="en" sz="1400"/>
            </a:br>
            <a:r>
              <a:rPr lang="en" sz="1400"/>
              <a:t>And of course it resizes without losing quality.</a:t>
            </a:r>
            <a:br>
              <a:rPr lang="en" sz="1400"/>
            </a:br>
            <a:br>
              <a:rPr lang="en" sz="1400"/>
            </a:br>
            <a:r>
              <a:rPr lang="en" sz="1400"/>
              <a:t>How? Follow Google instructions </a:t>
            </a:r>
            <a:r>
              <a:rPr lang="en" sz="1400" u="sng">
                <a:solidFill>
                  <a:schemeClr val="hlink"/>
                </a:solidFill>
                <a:hlinkClick r:id="rId3"/>
              </a:rPr>
              <a:t>https://twitter.com/googledocs/status/730087240156643328</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Data Exploration</a:t>
            </a:r>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0" name="TextBox 19">
            <a:extLst>
              <a:ext uri="{FF2B5EF4-FFF2-40B4-BE49-F238E27FC236}">
                <a16:creationId xmlns:a16="http://schemas.microsoft.com/office/drawing/2014/main" id="{A8F1A7EE-7F5C-4888-AE3F-8F8EB610C1EE}"/>
              </a:ext>
            </a:extLst>
          </p:cNvPr>
          <p:cNvSpPr txBox="1"/>
          <p:nvPr/>
        </p:nvSpPr>
        <p:spPr>
          <a:xfrm>
            <a:off x="542449" y="1252338"/>
            <a:ext cx="7523019" cy="307777"/>
          </a:xfrm>
          <a:prstGeom prst="rect">
            <a:avLst/>
          </a:prstGeom>
          <a:noFill/>
        </p:spPr>
        <p:txBody>
          <a:bodyPr wrap="square" rtlCol="0">
            <a:spAutoFit/>
          </a:bodyPr>
          <a:lstStyle/>
          <a:p>
            <a:r>
              <a:rPr lang="en-US">
                <a:solidFill>
                  <a:schemeClr val="bg1"/>
                </a:solidFill>
              </a:rPr>
              <a:t>The target variable – whether customers subscribed to the term deposit – is </a:t>
            </a:r>
            <a:r>
              <a:rPr lang="en-US" b="1">
                <a:solidFill>
                  <a:schemeClr val="bg1">
                    <a:lumMod val="75000"/>
                  </a:schemeClr>
                </a:solidFill>
              </a:rPr>
              <a:t>imbalanced</a:t>
            </a:r>
            <a:r>
              <a:rPr lang="en-US">
                <a:solidFill>
                  <a:schemeClr val="bg1"/>
                </a:solidFill>
              </a:rPr>
              <a:t>. </a:t>
            </a:r>
          </a:p>
        </p:txBody>
      </p:sp>
      <p:sp>
        <p:nvSpPr>
          <p:cNvPr id="31" name="Isosceles Triangle 30">
            <a:extLst>
              <a:ext uri="{FF2B5EF4-FFF2-40B4-BE49-F238E27FC236}">
                <a16:creationId xmlns:a16="http://schemas.microsoft.com/office/drawing/2014/main" id="{5CBF1140-45FA-40AC-AA0D-A88A4665ADF4}"/>
              </a:ext>
            </a:extLst>
          </p:cNvPr>
          <p:cNvSpPr/>
          <p:nvPr/>
        </p:nvSpPr>
        <p:spPr>
          <a:xfrm rot="5400000">
            <a:off x="3370678" y="3333245"/>
            <a:ext cx="2402645" cy="183480"/>
          </a:xfrm>
          <a:prstGeom prst="triangle">
            <a:avLst>
              <a:gd name="adj" fmla="val 4983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AAFF0F-2ABC-452B-9394-5E5575B7ABC0}"/>
              </a:ext>
            </a:extLst>
          </p:cNvPr>
          <p:cNvSpPr txBox="1"/>
          <p:nvPr/>
        </p:nvSpPr>
        <p:spPr>
          <a:xfrm>
            <a:off x="4942605" y="2575214"/>
            <a:ext cx="3477492" cy="1600438"/>
          </a:xfrm>
          <a:prstGeom prst="rect">
            <a:avLst/>
          </a:prstGeom>
          <a:noFill/>
        </p:spPr>
        <p:txBody>
          <a:bodyPr wrap="square" rtlCol="0">
            <a:spAutoFit/>
          </a:bodyPr>
          <a:lstStyle/>
          <a:p>
            <a:pPr marL="285750" indent="-285750">
              <a:buClr>
                <a:schemeClr val="bg1"/>
              </a:buClr>
              <a:buFontTx/>
              <a:buChar char="-"/>
            </a:pPr>
            <a:r>
              <a:rPr lang="en-US">
                <a:solidFill>
                  <a:schemeClr val="bg1"/>
                </a:solidFill>
              </a:rPr>
              <a:t>Only </a:t>
            </a:r>
            <a:r>
              <a:rPr lang="en-US" b="1">
                <a:solidFill>
                  <a:schemeClr val="bg1">
                    <a:lumMod val="75000"/>
                  </a:schemeClr>
                </a:solidFill>
              </a:rPr>
              <a:t>11.3%</a:t>
            </a:r>
            <a:r>
              <a:rPr lang="en-US">
                <a:solidFill>
                  <a:schemeClr val="bg1"/>
                </a:solidFill>
              </a:rPr>
              <a:t> of the 41,188 observations responded positively to the telemarketing campaign.</a:t>
            </a:r>
          </a:p>
          <a:p>
            <a:pPr marL="285750" indent="-285750">
              <a:buClr>
                <a:schemeClr val="bg1"/>
              </a:buClr>
              <a:buFontTx/>
              <a:buChar char="-"/>
            </a:pPr>
            <a:endParaRPr lang="en-US">
              <a:solidFill>
                <a:schemeClr val="bg1"/>
              </a:solidFill>
            </a:endParaRPr>
          </a:p>
          <a:p>
            <a:pPr marL="285750" indent="-285750">
              <a:buClr>
                <a:schemeClr val="bg1"/>
              </a:buClr>
              <a:buFontTx/>
              <a:buChar char="-"/>
            </a:pPr>
            <a:r>
              <a:rPr lang="en-US">
                <a:solidFill>
                  <a:schemeClr val="bg1"/>
                </a:solidFill>
              </a:rPr>
              <a:t>We </a:t>
            </a:r>
            <a:r>
              <a:rPr lang="en-US" b="1">
                <a:solidFill>
                  <a:schemeClr val="bg1">
                    <a:lumMod val="75000"/>
                  </a:schemeClr>
                </a:solidFill>
              </a:rPr>
              <a:t>up sampled</a:t>
            </a:r>
            <a:r>
              <a:rPr lang="en-US">
                <a:solidFill>
                  <a:schemeClr val="bg1"/>
                </a:solidFill>
              </a:rPr>
              <a:t> the data set to have more positive cases in order to better train the model.</a:t>
            </a:r>
          </a:p>
        </p:txBody>
      </p:sp>
      <p:pic>
        <p:nvPicPr>
          <p:cNvPr id="7" name="Picture 6">
            <a:extLst>
              <a:ext uri="{FF2B5EF4-FFF2-40B4-BE49-F238E27FC236}">
                <a16:creationId xmlns:a16="http://schemas.microsoft.com/office/drawing/2014/main" id="{127EEA70-458B-4435-A69E-E047D6D8864C}"/>
              </a:ext>
            </a:extLst>
          </p:cNvPr>
          <p:cNvPicPr>
            <a:picLocks noChangeAspect="1"/>
          </p:cNvPicPr>
          <p:nvPr/>
        </p:nvPicPr>
        <p:blipFill>
          <a:blip r:embed="rId3">
            <a:duotone>
              <a:srgbClr val="00FFFF">
                <a:shade val="45000"/>
                <a:satMod val="135000"/>
              </a:srgbClr>
              <a:prstClr val="white"/>
            </a:duotone>
            <a:extLst>
              <a:ext uri="{BEBA8EAE-BF5A-486C-A8C5-ECC9F3942E4B}">
                <a14:imgProps xmlns:a14="http://schemas.microsoft.com/office/drawing/2010/main">
                  <a14:imgLayer r:embed="rId4">
                    <a14:imgEffect>
                      <a14:backgroundRemoval t="10000" b="93407" l="9980" r="89919">
                        <a14:foregroundMark x1="50806" y1="38022" x2="50806" y2="38022"/>
                        <a14:foregroundMark x1="34778" y1="93407" x2="34778" y2="93407"/>
                        <a14:foregroundMark x1="38810" y1="91758" x2="38810" y2="91758"/>
                        <a14:foregroundMark x1="43145" y1="91868" x2="43145" y2="91868"/>
                        <a14:foregroundMark x1="43044" y1="93297" x2="43044" y2="93297"/>
                        <a14:foregroundMark x1="45161" y1="92637" x2="45161" y2="92637"/>
                        <a14:foregroundMark x1="50101" y1="92308" x2="50101" y2="92308"/>
                        <a14:foregroundMark x1="53931" y1="25385" x2="53931" y2="25385"/>
                        <a14:foregroundMark x1="53831" y1="93077" x2="53831" y2="93077"/>
                        <a14:foregroundMark x1="57258" y1="92308" x2="57258" y2="92308"/>
                        <a14:foregroundMark x1="45464" y1="91099" x2="45464" y2="91099"/>
                        <a14:foregroundMark x1="44254" y1="91868" x2="44254" y2="91868"/>
                        <a14:foregroundMark x1="51915" y1="20659" x2="51915" y2="20659"/>
                      </a14:backgroundRemoval>
                    </a14:imgEffect>
                  </a14:imgLayer>
                </a14:imgProps>
              </a:ext>
            </a:extLst>
          </a:blip>
          <a:stretch>
            <a:fillRect/>
          </a:stretch>
        </p:blipFill>
        <p:spPr>
          <a:xfrm>
            <a:off x="498765" y="1851120"/>
            <a:ext cx="3549929" cy="3256487"/>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909E3BC-B1E7-41FF-BAFE-F99DFDE3AB10}"/>
              </a:ext>
            </a:extLst>
          </p:cNvPr>
          <p:cNvSpPr txBox="1"/>
          <p:nvPr/>
        </p:nvSpPr>
        <p:spPr>
          <a:xfrm>
            <a:off x="768631" y="1985323"/>
            <a:ext cx="3280063" cy="307777"/>
          </a:xfrm>
          <a:prstGeom prst="rect">
            <a:avLst/>
          </a:prstGeom>
          <a:noFill/>
        </p:spPr>
        <p:txBody>
          <a:bodyPr wrap="square" rtlCol="0">
            <a:spAutoFit/>
          </a:bodyPr>
          <a:lstStyle/>
          <a:p>
            <a:r>
              <a:rPr lang="en-US" b="1">
                <a:solidFill>
                  <a:schemeClr val="bg1"/>
                </a:solidFill>
              </a:rPr>
              <a:t>Breakdown of Target Variable</a:t>
            </a:r>
          </a:p>
        </p:txBody>
      </p:sp>
      <p:cxnSp>
        <p:nvCxnSpPr>
          <p:cNvPr id="9" name="Straight Arrow Connector 8">
            <a:extLst>
              <a:ext uri="{FF2B5EF4-FFF2-40B4-BE49-F238E27FC236}">
                <a16:creationId xmlns:a16="http://schemas.microsoft.com/office/drawing/2014/main" id="{825A6BAD-8849-4A8C-A3F2-9DBBD8BB9B3B}"/>
              </a:ext>
            </a:extLst>
          </p:cNvPr>
          <p:cNvCxnSpPr>
            <a:cxnSpLocks/>
          </p:cNvCxnSpPr>
          <p:nvPr/>
        </p:nvCxnSpPr>
        <p:spPr>
          <a:xfrm flipV="1">
            <a:off x="2586990" y="2523582"/>
            <a:ext cx="971058" cy="592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D8909D3-E6EB-443E-9E7D-CF4BA1C3047A}"/>
              </a:ext>
            </a:extLst>
          </p:cNvPr>
          <p:cNvSpPr txBox="1"/>
          <p:nvPr/>
        </p:nvSpPr>
        <p:spPr>
          <a:xfrm>
            <a:off x="3498273" y="2351809"/>
            <a:ext cx="703123" cy="307777"/>
          </a:xfrm>
          <a:prstGeom prst="rect">
            <a:avLst/>
          </a:prstGeom>
          <a:noFill/>
        </p:spPr>
        <p:txBody>
          <a:bodyPr wrap="square" rtlCol="0">
            <a:spAutoFit/>
          </a:bodyPr>
          <a:lstStyle/>
          <a:p>
            <a:r>
              <a:rPr lang="en-US">
                <a:solidFill>
                  <a:schemeClr val="bg1"/>
                </a:solidFill>
              </a:rPr>
              <a:t>11.3%</a:t>
            </a:r>
          </a:p>
        </p:txBody>
      </p:sp>
    </p:spTree>
    <p:extLst>
      <p:ext uri="{BB962C8B-B14F-4D97-AF65-F5344CB8AC3E}">
        <p14:creationId xmlns:p14="http://schemas.microsoft.com/office/powerpoint/2010/main" val="1664387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Data Exploration</a:t>
            </a:r>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20" name="TextBox 19">
            <a:extLst>
              <a:ext uri="{FF2B5EF4-FFF2-40B4-BE49-F238E27FC236}">
                <a16:creationId xmlns:a16="http://schemas.microsoft.com/office/drawing/2014/main" id="{A8F1A7EE-7F5C-4888-AE3F-8F8EB610C1EE}"/>
              </a:ext>
            </a:extLst>
          </p:cNvPr>
          <p:cNvSpPr txBox="1"/>
          <p:nvPr/>
        </p:nvSpPr>
        <p:spPr>
          <a:xfrm>
            <a:off x="535521" y="1252338"/>
            <a:ext cx="8532278" cy="307777"/>
          </a:xfrm>
          <a:prstGeom prst="rect">
            <a:avLst/>
          </a:prstGeom>
          <a:noFill/>
        </p:spPr>
        <p:txBody>
          <a:bodyPr wrap="square" rtlCol="0">
            <a:spAutoFit/>
          </a:bodyPr>
          <a:lstStyle/>
          <a:p>
            <a:r>
              <a:rPr lang="en-US">
                <a:solidFill>
                  <a:schemeClr val="bg1"/>
                </a:solidFill>
              </a:rPr>
              <a:t>The Call Duration (in seconds) is </a:t>
            </a:r>
            <a:r>
              <a:rPr lang="en-US" b="1">
                <a:solidFill>
                  <a:schemeClr val="bg1">
                    <a:lumMod val="75000"/>
                  </a:schemeClr>
                </a:solidFill>
              </a:rPr>
              <a:t>skewed</a:t>
            </a:r>
            <a:r>
              <a:rPr lang="en-US">
                <a:solidFill>
                  <a:schemeClr val="bg1"/>
                </a:solidFill>
              </a:rPr>
              <a:t> and contains </a:t>
            </a:r>
            <a:r>
              <a:rPr lang="en-US" b="1">
                <a:solidFill>
                  <a:schemeClr val="bg1">
                    <a:lumMod val="75000"/>
                  </a:schemeClr>
                </a:solidFill>
              </a:rPr>
              <a:t>data leakage</a:t>
            </a:r>
            <a:r>
              <a:rPr lang="en-US">
                <a:solidFill>
                  <a:schemeClr val="bg1"/>
                </a:solidFill>
              </a:rPr>
              <a:t>, therefore excluded from the model.</a:t>
            </a:r>
            <a:r>
              <a:rPr lang="en-US" b="1">
                <a:solidFill>
                  <a:schemeClr val="bg1"/>
                </a:solidFill>
              </a:rPr>
              <a:t> </a:t>
            </a:r>
            <a:endParaRPr lang="en-US">
              <a:solidFill>
                <a:schemeClr val="bg1"/>
              </a:solidFill>
            </a:endParaRPr>
          </a:p>
        </p:txBody>
      </p:sp>
      <p:sp>
        <p:nvSpPr>
          <p:cNvPr id="31" name="Isosceles Triangle 30">
            <a:extLst>
              <a:ext uri="{FF2B5EF4-FFF2-40B4-BE49-F238E27FC236}">
                <a16:creationId xmlns:a16="http://schemas.microsoft.com/office/drawing/2014/main" id="{5CBF1140-45FA-40AC-AA0D-A88A4665ADF4}"/>
              </a:ext>
            </a:extLst>
          </p:cNvPr>
          <p:cNvSpPr/>
          <p:nvPr/>
        </p:nvSpPr>
        <p:spPr>
          <a:xfrm rot="5400000">
            <a:off x="3370678" y="3333245"/>
            <a:ext cx="2402645" cy="183480"/>
          </a:xfrm>
          <a:prstGeom prst="triangle">
            <a:avLst>
              <a:gd name="adj" fmla="val 49839"/>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BAAFF0F-2ABC-452B-9394-5E5575B7ABC0}"/>
              </a:ext>
            </a:extLst>
          </p:cNvPr>
          <p:cNvSpPr txBox="1"/>
          <p:nvPr/>
        </p:nvSpPr>
        <p:spPr>
          <a:xfrm>
            <a:off x="4942605" y="2575214"/>
            <a:ext cx="3477492" cy="1600438"/>
          </a:xfrm>
          <a:prstGeom prst="rect">
            <a:avLst/>
          </a:prstGeom>
          <a:noFill/>
        </p:spPr>
        <p:txBody>
          <a:bodyPr wrap="square" rtlCol="0">
            <a:spAutoFit/>
          </a:bodyPr>
          <a:lstStyle/>
          <a:p>
            <a:pPr marL="285750" indent="-285750">
              <a:buClr>
                <a:schemeClr val="bg1"/>
              </a:buClr>
              <a:buFontTx/>
              <a:buChar char="-"/>
            </a:pPr>
            <a:r>
              <a:rPr lang="en-US">
                <a:solidFill>
                  <a:schemeClr val="bg1"/>
                </a:solidFill>
              </a:rPr>
              <a:t>Highly </a:t>
            </a:r>
            <a:r>
              <a:rPr lang="en-US" b="1">
                <a:solidFill>
                  <a:schemeClr val="bg1">
                    <a:lumMod val="75000"/>
                  </a:schemeClr>
                </a:solidFill>
              </a:rPr>
              <a:t>right-skewed</a:t>
            </a:r>
            <a:r>
              <a:rPr lang="en-US">
                <a:solidFill>
                  <a:schemeClr val="bg1"/>
                </a:solidFill>
              </a:rPr>
              <a:t>: most calls are within 10 minutes, however, some calls lasted longer than 30 minutes.</a:t>
            </a:r>
          </a:p>
          <a:p>
            <a:pPr marL="285750" indent="-285750">
              <a:buClr>
                <a:schemeClr val="bg1"/>
              </a:buClr>
              <a:buFontTx/>
              <a:buChar char="-"/>
            </a:pPr>
            <a:endParaRPr lang="en-US">
              <a:solidFill>
                <a:schemeClr val="bg1"/>
              </a:solidFill>
            </a:endParaRPr>
          </a:p>
          <a:p>
            <a:pPr marL="285750" indent="-285750">
              <a:buClr>
                <a:schemeClr val="bg1"/>
              </a:buClr>
              <a:buFontTx/>
              <a:buChar char="-"/>
            </a:pPr>
            <a:r>
              <a:rPr lang="en-US">
                <a:solidFill>
                  <a:schemeClr val="bg1"/>
                </a:solidFill>
              </a:rPr>
              <a:t>Call duration is </a:t>
            </a:r>
            <a:r>
              <a:rPr lang="en-US" b="1">
                <a:solidFill>
                  <a:schemeClr val="bg1">
                    <a:lumMod val="75000"/>
                  </a:schemeClr>
                </a:solidFill>
              </a:rPr>
              <a:t>not known </a:t>
            </a:r>
            <a:r>
              <a:rPr lang="en-US">
                <a:solidFill>
                  <a:schemeClr val="bg1"/>
                </a:solidFill>
              </a:rPr>
              <a:t>before we make the call, therefore we </a:t>
            </a:r>
            <a:r>
              <a:rPr lang="en-US" b="1">
                <a:solidFill>
                  <a:schemeClr val="bg1">
                    <a:lumMod val="75000"/>
                  </a:schemeClr>
                </a:solidFill>
              </a:rPr>
              <a:t>excluded</a:t>
            </a:r>
            <a:r>
              <a:rPr lang="en-US">
                <a:solidFill>
                  <a:schemeClr val="bg1"/>
                </a:solidFill>
              </a:rPr>
              <a:t> it from the model building.</a:t>
            </a:r>
          </a:p>
        </p:txBody>
      </p:sp>
      <p:pic>
        <p:nvPicPr>
          <p:cNvPr id="8" name="Picture 7">
            <a:extLst>
              <a:ext uri="{FF2B5EF4-FFF2-40B4-BE49-F238E27FC236}">
                <a16:creationId xmlns:a16="http://schemas.microsoft.com/office/drawing/2014/main" id="{A305C526-C654-4356-B152-247604CBCA28}"/>
              </a:ext>
            </a:extLst>
          </p:cNvPr>
          <p:cNvPicPr/>
          <p:nvPr/>
        </p:nvPicPr>
        <p:blipFill>
          <a:blip r:embed="rId3"/>
          <a:stretch>
            <a:fillRect/>
          </a:stretch>
        </p:blipFill>
        <p:spPr>
          <a:xfrm>
            <a:off x="759407" y="1691734"/>
            <a:ext cx="3275729" cy="3181602"/>
          </a:xfrm>
          <a:prstGeom prst="rect">
            <a:avLst/>
          </a:prstGeom>
          <a:ln>
            <a:solidFill>
              <a:schemeClr val="tx1"/>
            </a:solidFill>
          </a:ln>
        </p:spPr>
      </p:pic>
    </p:spTree>
    <p:extLst>
      <p:ext uri="{BB962C8B-B14F-4D97-AF65-F5344CB8AC3E}">
        <p14:creationId xmlns:p14="http://schemas.microsoft.com/office/powerpoint/2010/main" val="2315431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a:t>Data Preparation</a:t>
            </a:r>
            <a:endParaRPr/>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10" name="Group 9">
            <a:extLst>
              <a:ext uri="{FF2B5EF4-FFF2-40B4-BE49-F238E27FC236}">
                <a16:creationId xmlns:a16="http://schemas.microsoft.com/office/drawing/2014/main" id="{A2FFFA80-7641-4C3E-9851-4B734B9A6D94}"/>
              </a:ext>
            </a:extLst>
          </p:cNvPr>
          <p:cNvGrpSpPr/>
          <p:nvPr/>
        </p:nvGrpSpPr>
        <p:grpSpPr>
          <a:xfrm>
            <a:off x="551176" y="1214016"/>
            <a:ext cx="8041648" cy="3598309"/>
            <a:chOff x="1203291" y="1509727"/>
            <a:chExt cx="9213143" cy="4914584"/>
          </a:xfrm>
        </p:grpSpPr>
        <p:sp>
          <p:nvSpPr>
            <p:cNvPr id="11" name="Rectangle: Rounded Corners 10">
              <a:extLst>
                <a:ext uri="{FF2B5EF4-FFF2-40B4-BE49-F238E27FC236}">
                  <a16:creationId xmlns:a16="http://schemas.microsoft.com/office/drawing/2014/main" id="{EEB1FB5D-4575-44D6-9119-B98921E439A6}"/>
                </a:ext>
              </a:extLst>
            </p:cNvPr>
            <p:cNvSpPr/>
            <p:nvPr/>
          </p:nvSpPr>
          <p:spPr>
            <a:xfrm>
              <a:off x="3006585" y="5266232"/>
              <a:ext cx="7164936" cy="986513"/>
            </a:xfrm>
            <a:prstGeom prst="roundRect">
              <a:avLst>
                <a:gd name="adj" fmla="val 145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6C80F9F-FB4B-4E85-8246-7DEF8259A385}"/>
                </a:ext>
              </a:extLst>
            </p:cNvPr>
            <p:cNvSpPr txBox="1"/>
            <p:nvPr/>
          </p:nvSpPr>
          <p:spPr>
            <a:xfrm>
              <a:off x="3170455" y="5412897"/>
              <a:ext cx="6565847" cy="714615"/>
            </a:xfrm>
            <a:prstGeom prst="rect">
              <a:avLst/>
            </a:prstGeom>
            <a:noFill/>
          </p:spPr>
          <p:txBody>
            <a:bodyPr wrap="square" rtlCol="0">
              <a:spAutoFit/>
            </a:bodyPr>
            <a:lstStyle/>
            <a:p>
              <a:pPr marL="285750" indent="-285750">
                <a:buFontTx/>
                <a:buChar char="-"/>
              </a:pPr>
              <a:r>
                <a:rPr lang="en-US">
                  <a:solidFill>
                    <a:schemeClr val="bg1"/>
                  </a:solidFill>
                </a:rPr>
                <a:t>We created dummy variables for all the categories, for models that do not work well with categorical values.</a:t>
              </a:r>
              <a:endParaRPr lang="en-US">
                <a:solidFill>
                  <a:schemeClr val="bg1"/>
                </a:solidFill>
                <a:cs typeface="Calibri"/>
              </a:endParaRPr>
            </a:p>
          </p:txBody>
        </p:sp>
        <p:sp>
          <p:nvSpPr>
            <p:cNvPr id="13" name="Rectangle: Rounded Corners 12">
              <a:extLst>
                <a:ext uri="{FF2B5EF4-FFF2-40B4-BE49-F238E27FC236}">
                  <a16:creationId xmlns:a16="http://schemas.microsoft.com/office/drawing/2014/main" id="{2A195898-F652-4C8F-843C-B9FCD0CB3CD2}"/>
                </a:ext>
              </a:extLst>
            </p:cNvPr>
            <p:cNvSpPr/>
            <p:nvPr/>
          </p:nvSpPr>
          <p:spPr>
            <a:xfrm>
              <a:off x="3011555" y="1509727"/>
              <a:ext cx="7121155" cy="98275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Chevron 13">
              <a:extLst>
                <a:ext uri="{FF2B5EF4-FFF2-40B4-BE49-F238E27FC236}">
                  <a16:creationId xmlns:a16="http://schemas.microsoft.com/office/drawing/2014/main" id="{8545A7A1-C39E-46CA-BCA4-AC8DFB77E7E9}"/>
                </a:ext>
              </a:extLst>
            </p:cNvPr>
            <p:cNvSpPr/>
            <p:nvPr/>
          </p:nvSpPr>
          <p:spPr>
            <a:xfrm rot="5400000">
              <a:off x="1582744" y="1131572"/>
              <a:ext cx="1208258" cy="1967164"/>
            </a:xfrm>
            <a:prstGeom prst="chevron">
              <a:avLst>
                <a:gd name="adj" fmla="val 15902"/>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15" name="TextBox 14">
              <a:extLst>
                <a:ext uri="{FF2B5EF4-FFF2-40B4-BE49-F238E27FC236}">
                  <a16:creationId xmlns:a16="http://schemas.microsoft.com/office/drawing/2014/main" id="{6BBF3430-F8D9-4C1A-B552-4B9384AC9E78}"/>
                </a:ext>
              </a:extLst>
            </p:cNvPr>
            <p:cNvSpPr txBox="1"/>
            <p:nvPr/>
          </p:nvSpPr>
          <p:spPr>
            <a:xfrm>
              <a:off x="3170455" y="1512353"/>
              <a:ext cx="7245979" cy="1008870"/>
            </a:xfrm>
            <a:prstGeom prst="rect">
              <a:avLst/>
            </a:prstGeom>
            <a:noFill/>
          </p:spPr>
          <p:txBody>
            <a:bodyPr wrap="square" rtlCol="0">
              <a:spAutoFit/>
            </a:bodyPr>
            <a:lstStyle/>
            <a:p>
              <a:pPr marL="285750" indent="-285750">
                <a:buFontTx/>
                <a:buChar char="-"/>
              </a:pPr>
              <a:r>
                <a:rPr lang="en-US">
                  <a:solidFill>
                    <a:schemeClr val="bg1"/>
                  </a:solidFill>
                </a:rPr>
                <a:t>20% of the observations have unknowns in one of variables.</a:t>
              </a:r>
            </a:p>
            <a:p>
              <a:pPr marL="285750" indent="-285750">
                <a:buFontTx/>
                <a:buChar char="-"/>
              </a:pPr>
              <a:endParaRPr lang="en-US">
                <a:solidFill>
                  <a:schemeClr val="bg1"/>
                </a:solidFill>
              </a:endParaRPr>
            </a:p>
            <a:p>
              <a:pPr marL="285750" indent="-285750">
                <a:buFontTx/>
                <a:buChar char="-"/>
              </a:pPr>
              <a:r>
                <a:rPr lang="en-US">
                  <a:solidFill>
                    <a:schemeClr val="bg1"/>
                  </a:solidFill>
                </a:rPr>
                <a:t>We decided to keep the unknowns as a category of information.</a:t>
              </a:r>
            </a:p>
          </p:txBody>
        </p:sp>
        <p:sp>
          <p:nvSpPr>
            <p:cNvPr id="16" name="TextBox 15">
              <a:extLst>
                <a:ext uri="{FF2B5EF4-FFF2-40B4-BE49-F238E27FC236}">
                  <a16:creationId xmlns:a16="http://schemas.microsoft.com/office/drawing/2014/main" id="{BCBE10FC-1489-4B43-BD4B-3718DA295125}"/>
                </a:ext>
              </a:extLst>
            </p:cNvPr>
            <p:cNvSpPr txBox="1"/>
            <p:nvPr/>
          </p:nvSpPr>
          <p:spPr>
            <a:xfrm>
              <a:off x="1558454" y="1734270"/>
              <a:ext cx="2390361" cy="798687"/>
            </a:xfrm>
            <a:prstGeom prst="rect">
              <a:avLst/>
            </a:prstGeom>
            <a:noFill/>
          </p:spPr>
          <p:txBody>
            <a:bodyPr wrap="square" rtlCol="0">
              <a:spAutoFit/>
            </a:bodyPr>
            <a:lstStyle/>
            <a:p>
              <a:r>
                <a:rPr lang="en-US" sz="1600">
                  <a:solidFill>
                    <a:schemeClr val="bg1"/>
                  </a:solidFill>
                </a:rPr>
                <a:t>Deal with </a:t>
              </a:r>
            </a:p>
            <a:p>
              <a:r>
                <a:rPr lang="en-US" sz="1600">
                  <a:solidFill>
                    <a:schemeClr val="bg1"/>
                  </a:solidFill>
                </a:rPr>
                <a:t>Unknowns</a:t>
              </a:r>
            </a:p>
          </p:txBody>
        </p:sp>
        <p:sp>
          <p:nvSpPr>
            <p:cNvPr id="17" name="Rectangle: Rounded Corners 16">
              <a:extLst>
                <a:ext uri="{FF2B5EF4-FFF2-40B4-BE49-F238E27FC236}">
                  <a16:creationId xmlns:a16="http://schemas.microsoft.com/office/drawing/2014/main" id="{C165935D-7955-432A-B40E-BA8FD64172AD}"/>
                </a:ext>
              </a:extLst>
            </p:cNvPr>
            <p:cNvSpPr/>
            <p:nvPr/>
          </p:nvSpPr>
          <p:spPr>
            <a:xfrm>
              <a:off x="2996645" y="2635212"/>
              <a:ext cx="7164936" cy="2533746"/>
            </a:xfrm>
            <a:prstGeom prst="roundRect">
              <a:avLst>
                <a:gd name="adj" fmla="val 78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F569335-18C0-4BD5-B27F-8B1B662198FF}"/>
                </a:ext>
              </a:extLst>
            </p:cNvPr>
            <p:cNvSpPr txBox="1"/>
            <p:nvPr/>
          </p:nvSpPr>
          <p:spPr>
            <a:xfrm>
              <a:off x="3170455" y="2664403"/>
              <a:ext cx="6849773" cy="2480137"/>
            </a:xfrm>
            <a:prstGeom prst="rect">
              <a:avLst/>
            </a:prstGeom>
            <a:noFill/>
          </p:spPr>
          <p:txBody>
            <a:bodyPr wrap="square" rtlCol="0">
              <a:spAutoFit/>
            </a:bodyPr>
            <a:lstStyle/>
            <a:p>
              <a:pPr marL="285750" indent="-285750">
                <a:buFontTx/>
                <a:buChar char="-"/>
              </a:pPr>
              <a:r>
                <a:rPr lang="en-US">
                  <a:solidFill>
                    <a:schemeClr val="bg1"/>
                  </a:solidFill>
                </a:rPr>
                <a:t>The ‘</a:t>
              </a:r>
              <a:r>
                <a:rPr lang="en-US" err="1">
                  <a:solidFill>
                    <a:schemeClr val="bg1"/>
                  </a:solidFill>
                </a:rPr>
                <a:t>pdays</a:t>
              </a:r>
              <a:r>
                <a:rPr lang="en-US">
                  <a:solidFill>
                    <a:schemeClr val="bg1"/>
                  </a:solidFill>
                </a:rPr>
                <a:t>’ variable describes how many days have passed since the bank last contacted for a previous campaign.</a:t>
              </a:r>
            </a:p>
            <a:p>
              <a:pPr marL="285750" indent="-285750">
                <a:buFontTx/>
                <a:buChar char="-"/>
              </a:pPr>
              <a:endParaRPr lang="en-US">
                <a:solidFill>
                  <a:schemeClr val="bg1"/>
                </a:solidFill>
              </a:endParaRPr>
            </a:p>
            <a:p>
              <a:pPr marL="285750" indent="-285750">
                <a:buFontTx/>
                <a:buChar char="-"/>
              </a:pPr>
              <a:r>
                <a:rPr lang="en-US">
                  <a:solidFill>
                    <a:schemeClr val="bg1"/>
                  </a:solidFill>
                </a:rPr>
                <a:t>The value ranges from 0 to 27 days with ‘999’ identifying that the customer has never been contacted (96.3% of all customers).</a:t>
              </a:r>
            </a:p>
            <a:p>
              <a:pPr marL="285750" indent="-285750">
                <a:buFontTx/>
                <a:buChar char="-"/>
              </a:pPr>
              <a:endParaRPr lang="en-US">
                <a:solidFill>
                  <a:schemeClr val="bg1"/>
                </a:solidFill>
              </a:endParaRPr>
            </a:p>
            <a:p>
              <a:pPr marL="285750" indent="-285750">
                <a:buFontTx/>
                <a:buChar char="-"/>
              </a:pPr>
              <a:r>
                <a:rPr lang="en-US">
                  <a:solidFill>
                    <a:schemeClr val="bg1"/>
                  </a:solidFill>
                </a:rPr>
                <a:t>We transformed this variable into 4 categories: &lt; 5 days, 5-10 days, &gt; 10 days, and never.</a:t>
              </a:r>
              <a:endParaRPr lang="en-US">
                <a:solidFill>
                  <a:schemeClr val="bg1"/>
                </a:solidFill>
                <a:cs typeface="Calibri"/>
              </a:endParaRPr>
            </a:p>
          </p:txBody>
        </p:sp>
        <p:sp>
          <p:nvSpPr>
            <p:cNvPr id="19" name="Arrow: Chevron 18">
              <a:extLst>
                <a:ext uri="{FF2B5EF4-FFF2-40B4-BE49-F238E27FC236}">
                  <a16:creationId xmlns:a16="http://schemas.microsoft.com/office/drawing/2014/main" id="{346AB5BE-BDC5-4BC8-8698-00EB9779289F}"/>
                </a:ext>
              </a:extLst>
            </p:cNvPr>
            <p:cNvSpPr/>
            <p:nvPr/>
          </p:nvSpPr>
          <p:spPr>
            <a:xfrm rot="5400000">
              <a:off x="847164" y="2991339"/>
              <a:ext cx="2679417" cy="1967164"/>
            </a:xfrm>
            <a:prstGeom prst="chevron">
              <a:avLst>
                <a:gd name="adj" fmla="val 7124"/>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8B4D2C8A-9FDF-42B8-83B8-E624ED696CCB}"/>
                </a:ext>
              </a:extLst>
            </p:cNvPr>
            <p:cNvSpPr txBox="1"/>
            <p:nvPr/>
          </p:nvSpPr>
          <p:spPr>
            <a:xfrm>
              <a:off x="1372854" y="3506108"/>
              <a:ext cx="2390360" cy="798687"/>
            </a:xfrm>
            <a:prstGeom prst="rect">
              <a:avLst/>
            </a:prstGeom>
            <a:noFill/>
          </p:spPr>
          <p:txBody>
            <a:bodyPr wrap="square" rtlCol="0">
              <a:spAutoFit/>
            </a:bodyPr>
            <a:lstStyle/>
            <a:p>
              <a:r>
                <a:rPr lang="en-US" sz="1600">
                  <a:solidFill>
                    <a:schemeClr val="bg1"/>
                  </a:solidFill>
                </a:rPr>
                <a:t>Variable</a:t>
              </a:r>
            </a:p>
            <a:p>
              <a:r>
                <a:rPr lang="en-US" sz="1600">
                  <a:solidFill>
                    <a:schemeClr val="bg1"/>
                  </a:solidFill>
                </a:rPr>
                <a:t>Transformation</a:t>
              </a:r>
            </a:p>
          </p:txBody>
        </p:sp>
        <p:sp>
          <p:nvSpPr>
            <p:cNvPr id="22" name="Arrow: Chevron 21">
              <a:extLst>
                <a:ext uri="{FF2B5EF4-FFF2-40B4-BE49-F238E27FC236}">
                  <a16:creationId xmlns:a16="http://schemas.microsoft.com/office/drawing/2014/main" id="{86220DBE-AA37-4810-8129-5B37D16CB46C}"/>
                </a:ext>
              </a:extLst>
            </p:cNvPr>
            <p:cNvSpPr/>
            <p:nvPr/>
          </p:nvSpPr>
          <p:spPr>
            <a:xfrm rot="5400000">
              <a:off x="1602918" y="4856773"/>
              <a:ext cx="1167912" cy="1967164"/>
            </a:xfrm>
            <a:prstGeom prst="chevron">
              <a:avLst>
                <a:gd name="adj" fmla="val 15504"/>
              </a:avLst>
            </a:prstGeom>
            <a:solidFill>
              <a:schemeClr val="accent2">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sp>
          <p:nvSpPr>
            <p:cNvPr id="23" name="TextBox 22">
              <a:extLst>
                <a:ext uri="{FF2B5EF4-FFF2-40B4-BE49-F238E27FC236}">
                  <a16:creationId xmlns:a16="http://schemas.microsoft.com/office/drawing/2014/main" id="{790DDFE1-2962-4BF0-A33F-99DEE9F4E1DF}"/>
                </a:ext>
              </a:extLst>
            </p:cNvPr>
            <p:cNvSpPr txBox="1"/>
            <p:nvPr/>
          </p:nvSpPr>
          <p:spPr>
            <a:xfrm>
              <a:off x="1372854" y="5405877"/>
              <a:ext cx="2318002" cy="798687"/>
            </a:xfrm>
            <a:prstGeom prst="rect">
              <a:avLst/>
            </a:prstGeom>
            <a:noFill/>
          </p:spPr>
          <p:txBody>
            <a:bodyPr wrap="square" rtlCol="0">
              <a:spAutoFit/>
            </a:bodyPr>
            <a:lstStyle/>
            <a:p>
              <a:r>
                <a:rPr lang="en-US" sz="1600">
                  <a:solidFill>
                    <a:schemeClr val="bg1"/>
                  </a:solidFill>
                </a:rPr>
                <a:t>Dummy Transformation</a:t>
              </a:r>
            </a:p>
          </p:txBody>
        </p:sp>
      </p:grpSp>
    </p:spTree>
    <p:extLst>
      <p:ext uri="{BB962C8B-B14F-4D97-AF65-F5344CB8AC3E}">
        <p14:creationId xmlns:p14="http://schemas.microsoft.com/office/powerpoint/2010/main" val="163438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593815" y="2111438"/>
            <a:ext cx="4353399" cy="1980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6000"/>
              <a:t>Modeling</a:t>
            </a:r>
            <a:endParaRPr sz="600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14" name="Google Shape;114;p19"/>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16" name="Google Shape;116;p19"/>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17" name="Google Shape;117;p19"/>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18" name="Google Shape;118;p19"/>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9" name="Google Shape;119;p19"/>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20" name="Google Shape;120;p19"/>
          <p:cNvCxnSpPr/>
          <p:nvPr/>
        </p:nvCxnSpPr>
        <p:spPr>
          <a:xfrm>
            <a:off x="6958825" y="3257288"/>
            <a:ext cx="664200" cy="3834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4910575" y="2035238"/>
            <a:ext cx="559800" cy="323100"/>
          </a:xfrm>
          <a:prstGeom prst="straightConnector1">
            <a:avLst/>
          </a:prstGeom>
          <a:noFill/>
          <a:ln w="19050" cap="rnd" cmpd="sng">
            <a:solidFill>
              <a:schemeClr val="accent6"/>
            </a:solidFill>
            <a:prstDash val="dash"/>
            <a:round/>
            <a:headEnd type="none" w="med" len="med"/>
            <a:tailEnd type="none" w="med" len="med"/>
          </a:ln>
        </p:spPr>
      </p:cxnSp>
      <p:cxnSp>
        <p:nvCxnSpPr>
          <p:cNvPr id="123" name="Google Shape;123;p19"/>
          <p:cNvCxnSpPr/>
          <p:nvPr/>
        </p:nvCxnSpPr>
        <p:spPr>
          <a:xfrm flipH="1">
            <a:off x="4637575" y="3181088"/>
            <a:ext cx="936600" cy="5409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6910225" y="2111438"/>
            <a:ext cx="559800" cy="3231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9">
            <a:alphaModFix/>
          </a:blip>
          <a:stretch>
            <a:fillRect/>
          </a:stretch>
        </p:blipFill>
        <p:spPr>
          <a:xfrm>
            <a:off x="4422863" y="2732996"/>
            <a:ext cx="1019495" cy="1122001"/>
          </a:xfrm>
          <a:prstGeom prst="rect">
            <a:avLst/>
          </a:prstGeom>
          <a:noFill/>
          <a:ln>
            <a:noFill/>
          </a:ln>
        </p:spPr>
      </p:pic>
      <p:pic>
        <p:nvPicPr>
          <p:cNvPr id="126" name="Google Shape;126;p19"/>
          <p:cNvPicPr preferRelativeResize="0"/>
          <p:nvPr/>
        </p:nvPicPr>
        <p:blipFill>
          <a:blip r:embed="rId10">
            <a:alphaModFix/>
          </a:blip>
          <a:stretch>
            <a:fillRect/>
          </a:stretch>
        </p:blipFill>
        <p:spPr>
          <a:xfrm>
            <a:off x="7660716" y="3287994"/>
            <a:ext cx="430025" cy="599150"/>
          </a:xfrm>
          <a:prstGeom prst="rect">
            <a:avLst/>
          </a:prstGeom>
          <a:noFill/>
          <a:ln>
            <a:noFill/>
          </a:ln>
        </p:spPr>
      </p:pic>
      <p:pic>
        <p:nvPicPr>
          <p:cNvPr id="127" name="Google Shape;127;p19"/>
          <p:cNvPicPr preferRelativeResize="0"/>
          <p:nvPr/>
        </p:nvPicPr>
        <p:blipFill>
          <a:blip r:embed="rId11">
            <a:alphaModFix/>
          </a:blip>
          <a:stretch>
            <a:fillRect/>
          </a:stretch>
        </p:blipFill>
        <p:spPr>
          <a:xfrm>
            <a:off x="8034133" y="3448355"/>
            <a:ext cx="430025" cy="599150"/>
          </a:xfrm>
          <a:prstGeom prst="rect">
            <a:avLst/>
          </a:prstGeom>
          <a:noFill/>
          <a:ln>
            <a:noFill/>
          </a:ln>
        </p:spPr>
      </p:pic>
      <p:sp>
        <p:nvSpPr>
          <p:cNvPr id="128" name="Google Shape;128;p19"/>
          <p:cNvSpPr/>
          <p:nvPr/>
        </p:nvSpPr>
        <p:spPr>
          <a:xfrm>
            <a:off x="6114350" y="1645250"/>
            <a:ext cx="190800" cy="4767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9F49-EDD6-4625-A14C-70CFB3C61A1F}"/>
              </a:ext>
            </a:extLst>
          </p:cNvPr>
          <p:cNvSpPr>
            <a:spLocks noGrp="1"/>
          </p:cNvSpPr>
          <p:nvPr>
            <p:ph type="title"/>
          </p:nvPr>
        </p:nvSpPr>
        <p:spPr>
          <a:xfrm>
            <a:off x="344792" y="40351"/>
            <a:ext cx="6801613" cy="496997"/>
          </a:xfrm>
        </p:spPr>
        <p:txBody>
          <a:bodyPr/>
          <a:lstStyle/>
          <a:p>
            <a:r>
              <a:rPr lang="en-US" sz="2500"/>
              <a:t>Machine Learning Algorithms</a:t>
            </a:r>
          </a:p>
        </p:txBody>
      </p:sp>
      <p:sp>
        <p:nvSpPr>
          <p:cNvPr id="4" name="Slide Number Placeholder 3">
            <a:extLst>
              <a:ext uri="{FF2B5EF4-FFF2-40B4-BE49-F238E27FC236}">
                <a16:creationId xmlns:a16="http://schemas.microsoft.com/office/drawing/2014/main" id="{026828C4-E2D9-4EE3-A3E4-499B7582F7CD}"/>
              </a:ext>
            </a:extLst>
          </p:cNvPr>
          <p:cNvSpPr>
            <a:spLocks noGrp="1"/>
          </p:cNvSpPr>
          <p:nvPr>
            <p:ph type="sldNum" idx="12"/>
          </p:nvPr>
        </p:nvSpPr>
        <p:spPr>
          <a:xfrm>
            <a:off x="8467622" y="4749851"/>
            <a:ext cx="561662" cy="393600"/>
          </a:xfrm>
        </p:spPr>
        <p:txBody>
          <a:bodyPr/>
          <a:lstStyle/>
          <a:p>
            <a:pPr marL="0" lvl="0" indent="0" algn="r" rtl="0">
              <a:spcBef>
                <a:spcPts val="0"/>
              </a:spcBef>
              <a:spcAft>
                <a:spcPts val="0"/>
              </a:spcAft>
              <a:buNone/>
            </a:pPr>
            <a:fld id="{00000000-1234-1234-1234-123412341234}" type="slidenum">
              <a:rPr lang="en">
                <a:latin typeface="Calibri" panose="020F0502020204030204" pitchFamily="34" charset="0"/>
                <a:cs typeface="Calibri" panose="020F0502020204030204" pitchFamily="34" charset="0"/>
              </a:rPr>
              <a:t>9</a:t>
            </a:fld>
            <a:endParaRPr lang="en">
              <a:latin typeface="Calibri" panose="020F0502020204030204" pitchFamily="34" charset="0"/>
              <a:cs typeface="Calibri" panose="020F0502020204030204" pitchFamily="34" charset="0"/>
            </a:endParaRPr>
          </a:p>
        </p:txBody>
      </p:sp>
      <p:pic>
        <p:nvPicPr>
          <p:cNvPr id="5" name="Picture 5" descr="A drawing of a face&#10;&#10;Description generated with high confidence">
            <a:extLst>
              <a:ext uri="{FF2B5EF4-FFF2-40B4-BE49-F238E27FC236}">
                <a16:creationId xmlns:a16="http://schemas.microsoft.com/office/drawing/2014/main" id="{0F777E40-DCFA-4074-AF76-6EAFF5F6327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6250" y1="85625" x2="36250" y2="85625"/>
                        <a14:foregroundMark x1="55625" y1="84375" x2="55625" y2="84375"/>
                        <a14:foregroundMark x1="73750" y1="61875" x2="73750" y2="61875"/>
                      </a14:backgroundRemoval>
                    </a14:imgEffect>
                  </a14:imgLayer>
                </a14:imgProps>
              </a:ext>
            </a:extLst>
          </a:blip>
          <a:stretch>
            <a:fillRect/>
          </a:stretch>
        </p:blipFill>
        <p:spPr>
          <a:xfrm>
            <a:off x="6641889" y="3293742"/>
            <a:ext cx="1560001" cy="1524000"/>
          </a:xfrm>
          <a:prstGeom prst="rect">
            <a:avLst/>
          </a:prstGeom>
        </p:spPr>
      </p:pic>
      <p:sp>
        <p:nvSpPr>
          <p:cNvPr id="9" name="TextBox 8">
            <a:extLst>
              <a:ext uri="{FF2B5EF4-FFF2-40B4-BE49-F238E27FC236}">
                <a16:creationId xmlns:a16="http://schemas.microsoft.com/office/drawing/2014/main" id="{6AE395E3-5295-4C2A-832F-78FFFF706F5E}"/>
              </a:ext>
            </a:extLst>
          </p:cNvPr>
          <p:cNvSpPr txBox="1"/>
          <p:nvPr/>
        </p:nvSpPr>
        <p:spPr>
          <a:xfrm>
            <a:off x="473101" y="4120661"/>
            <a:ext cx="1874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Naïve Bayes</a:t>
            </a:r>
          </a:p>
        </p:txBody>
      </p:sp>
      <p:sp>
        <p:nvSpPr>
          <p:cNvPr id="10" name="TextBox 9">
            <a:extLst>
              <a:ext uri="{FF2B5EF4-FFF2-40B4-BE49-F238E27FC236}">
                <a16:creationId xmlns:a16="http://schemas.microsoft.com/office/drawing/2014/main" id="{0071028F-226B-4184-8223-E31A126467EB}"/>
              </a:ext>
            </a:extLst>
          </p:cNvPr>
          <p:cNvSpPr txBox="1"/>
          <p:nvPr/>
        </p:nvSpPr>
        <p:spPr>
          <a:xfrm>
            <a:off x="2154137" y="4117840"/>
            <a:ext cx="1874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KNN</a:t>
            </a:r>
          </a:p>
        </p:txBody>
      </p:sp>
      <p:pic>
        <p:nvPicPr>
          <p:cNvPr id="13" name="Picture 13" descr="A picture containing building&#10;&#10;Description generated with very high confidence">
            <a:extLst>
              <a:ext uri="{FF2B5EF4-FFF2-40B4-BE49-F238E27FC236}">
                <a16:creationId xmlns:a16="http://schemas.microsoft.com/office/drawing/2014/main" id="{11A40577-4BC3-46BB-B2D7-258C41A6FB81}"/>
              </a:ext>
            </a:extLst>
          </p:cNvPr>
          <p:cNvPicPr>
            <a:picLocks noChangeAspect="1"/>
          </p:cNvPicPr>
          <p:nvPr/>
        </p:nvPicPr>
        <p:blipFill>
          <a:blip r:embed="rId5"/>
          <a:stretch>
            <a:fillRect/>
          </a:stretch>
        </p:blipFill>
        <p:spPr>
          <a:xfrm>
            <a:off x="4227515" y="2070560"/>
            <a:ext cx="1390914" cy="1490581"/>
          </a:xfrm>
          <a:prstGeom prst="rect">
            <a:avLst/>
          </a:prstGeom>
        </p:spPr>
      </p:pic>
      <p:pic>
        <p:nvPicPr>
          <p:cNvPr id="15" name="Picture 15" descr="A close up of a logo&#10;&#10;Description generated with very high confidence">
            <a:extLst>
              <a:ext uri="{FF2B5EF4-FFF2-40B4-BE49-F238E27FC236}">
                <a16:creationId xmlns:a16="http://schemas.microsoft.com/office/drawing/2014/main" id="{3BAC5CEE-239E-4ED1-8DB6-B078F8F21182}"/>
              </a:ext>
            </a:extLst>
          </p:cNvPr>
          <p:cNvPicPr>
            <a:picLocks noChangeAspect="1"/>
          </p:cNvPicPr>
          <p:nvPr/>
        </p:nvPicPr>
        <p:blipFill>
          <a:blip r:embed="rId6"/>
          <a:stretch>
            <a:fillRect/>
          </a:stretch>
        </p:blipFill>
        <p:spPr>
          <a:xfrm>
            <a:off x="2246074" y="1416394"/>
            <a:ext cx="958000" cy="923671"/>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pic>
        <p:nvPicPr>
          <p:cNvPr id="17" name="Picture 17" descr="A close up of a sign&#10;&#10;Description generated with very high confidence">
            <a:extLst>
              <a:ext uri="{FF2B5EF4-FFF2-40B4-BE49-F238E27FC236}">
                <a16:creationId xmlns:a16="http://schemas.microsoft.com/office/drawing/2014/main" id="{9F032613-A5CC-44C3-9F1C-D0968BA784E5}"/>
              </a:ext>
            </a:extLst>
          </p:cNvPr>
          <p:cNvPicPr>
            <a:picLocks noChangeAspect="1"/>
          </p:cNvPicPr>
          <p:nvPr/>
        </p:nvPicPr>
        <p:blipFill>
          <a:blip r:embed="rId7"/>
          <a:stretch>
            <a:fillRect/>
          </a:stretch>
        </p:blipFill>
        <p:spPr>
          <a:xfrm>
            <a:off x="631544" y="1434902"/>
            <a:ext cx="1056954" cy="1032562"/>
          </a:xfrm>
          <a:prstGeom prst="rect">
            <a:avLst/>
          </a:prstGeom>
        </p:spPr>
      </p:pic>
      <p:pic>
        <p:nvPicPr>
          <p:cNvPr id="19" name="Picture 19" descr="A black and white tile&#10;&#10;Description generated with high confidence">
            <a:extLst>
              <a:ext uri="{FF2B5EF4-FFF2-40B4-BE49-F238E27FC236}">
                <a16:creationId xmlns:a16="http://schemas.microsoft.com/office/drawing/2014/main" id="{E93C27DC-16CC-4C32-8637-E574DA6FCABC}"/>
              </a:ext>
            </a:extLst>
          </p:cNvPr>
          <p:cNvPicPr>
            <a:picLocks noChangeAspect="1"/>
          </p:cNvPicPr>
          <p:nvPr/>
        </p:nvPicPr>
        <p:blipFill>
          <a:blip r:embed="rId8"/>
          <a:stretch>
            <a:fillRect/>
          </a:stretch>
        </p:blipFill>
        <p:spPr>
          <a:xfrm>
            <a:off x="7644722" y="1612299"/>
            <a:ext cx="982117" cy="959451"/>
          </a:xfrm>
          <a:prstGeom prst="rect">
            <a:avLst/>
          </a:prstGeom>
        </p:spPr>
      </p:pic>
      <p:pic>
        <p:nvPicPr>
          <p:cNvPr id="21" name="Picture 21" descr="A close up of a logo&#10;&#10;Description generated with very high confidence">
            <a:extLst>
              <a:ext uri="{FF2B5EF4-FFF2-40B4-BE49-F238E27FC236}">
                <a16:creationId xmlns:a16="http://schemas.microsoft.com/office/drawing/2014/main" id="{DF088FD6-F9D8-4F75-832F-32D950A1BEA1}"/>
              </a:ext>
            </a:extLst>
          </p:cNvPr>
          <p:cNvPicPr>
            <a:picLocks noChangeAspect="1"/>
          </p:cNvPicPr>
          <p:nvPr/>
        </p:nvPicPr>
        <p:blipFill>
          <a:blip r:embed="rId9"/>
          <a:stretch>
            <a:fillRect/>
          </a:stretch>
        </p:blipFill>
        <p:spPr>
          <a:xfrm>
            <a:off x="370403" y="2879527"/>
            <a:ext cx="1448008" cy="1406869"/>
          </a:xfrm>
          <a:prstGeom prst="rect">
            <a:avLst/>
          </a:prstGeom>
        </p:spPr>
      </p:pic>
      <p:sp>
        <p:nvSpPr>
          <p:cNvPr id="6" name="TextBox 5">
            <a:extLst>
              <a:ext uri="{FF2B5EF4-FFF2-40B4-BE49-F238E27FC236}">
                <a16:creationId xmlns:a16="http://schemas.microsoft.com/office/drawing/2014/main" id="{749F7D56-A96A-42CF-B3A5-87B9EFA63BB4}"/>
              </a:ext>
            </a:extLst>
          </p:cNvPr>
          <p:cNvSpPr txBox="1"/>
          <p:nvPr/>
        </p:nvSpPr>
        <p:spPr>
          <a:xfrm>
            <a:off x="5945144" y="3204254"/>
            <a:ext cx="1874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Bagging</a:t>
            </a:r>
          </a:p>
        </p:txBody>
      </p:sp>
      <p:sp>
        <p:nvSpPr>
          <p:cNvPr id="7" name="TextBox 6">
            <a:extLst>
              <a:ext uri="{FF2B5EF4-FFF2-40B4-BE49-F238E27FC236}">
                <a16:creationId xmlns:a16="http://schemas.microsoft.com/office/drawing/2014/main" id="{1E49B9EE-DC91-497C-A793-A0927B695273}"/>
              </a:ext>
            </a:extLst>
          </p:cNvPr>
          <p:cNvSpPr txBox="1"/>
          <p:nvPr/>
        </p:nvSpPr>
        <p:spPr>
          <a:xfrm>
            <a:off x="4528866" y="4004943"/>
            <a:ext cx="1874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ANN</a:t>
            </a:r>
          </a:p>
        </p:txBody>
      </p:sp>
      <p:sp>
        <p:nvSpPr>
          <p:cNvPr id="8" name="TextBox 7">
            <a:extLst>
              <a:ext uri="{FF2B5EF4-FFF2-40B4-BE49-F238E27FC236}">
                <a16:creationId xmlns:a16="http://schemas.microsoft.com/office/drawing/2014/main" id="{6E35C96B-CA61-4B8E-BF39-A52540BC23CE}"/>
              </a:ext>
            </a:extLst>
          </p:cNvPr>
          <p:cNvSpPr txBox="1"/>
          <p:nvPr/>
        </p:nvSpPr>
        <p:spPr>
          <a:xfrm>
            <a:off x="2100630" y="2571750"/>
            <a:ext cx="19969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Logistic Regression</a:t>
            </a:r>
          </a:p>
        </p:txBody>
      </p:sp>
      <p:cxnSp>
        <p:nvCxnSpPr>
          <p:cNvPr id="26" name="Straight Connector 25">
            <a:extLst>
              <a:ext uri="{FF2B5EF4-FFF2-40B4-BE49-F238E27FC236}">
                <a16:creationId xmlns:a16="http://schemas.microsoft.com/office/drawing/2014/main" id="{B8E203E1-5A6C-4A31-A8E7-21F0F44A98C5}"/>
              </a:ext>
            </a:extLst>
          </p:cNvPr>
          <p:cNvCxnSpPr/>
          <p:nvPr/>
        </p:nvCxnSpPr>
        <p:spPr>
          <a:xfrm>
            <a:off x="5843182" y="1034350"/>
            <a:ext cx="0" cy="39589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044D950-7998-49D6-9BFC-02A240927EB0}"/>
              </a:ext>
            </a:extLst>
          </p:cNvPr>
          <p:cNvCxnSpPr>
            <a:cxnSpLocks/>
          </p:cNvCxnSpPr>
          <p:nvPr/>
        </p:nvCxnSpPr>
        <p:spPr>
          <a:xfrm>
            <a:off x="5901985" y="3061419"/>
            <a:ext cx="3127299" cy="0"/>
          </a:xfrm>
          <a:prstGeom prst="line">
            <a:avLst/>
          </a:prstGeom>
          <a:ln w="25400">
            <a:solidFill>
              <a:schemeClr val="tx2">
                <a:lumMod val="10000"/>
              </a:schemeClr>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FA31A83-9802-47A7-8B54-CC25259DDE2A}"/>
              </a:ext>
            </a:extLst>
          </p:cNvPr>
          <p:cNvSpPr txBox="1"/>
          <p:nvPr/>
        </p:nvSpPr>
        <p:spPr>
          <a:xfrm>
            <a:off x="5874643" y="1112750"/>
            <a:ext cx="1874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Boosting</a:t>
            </a:r>
          </a:p>
        </p:txBody>
      </p:sp>
      <p:sp>
        <p:nvSpPr>
          <p:cNvPr id="33" name="TextBox 32">
            <a:extLst>
              <a:ext uri="{FF2B5EF4-FFF2-40B4-BE49-F238E27FC236}">
                <a16:creationId xmlns:a16="http://schemas.microsoft.com/office/drawing/2014/main" id="{4B6835EF-2C32-4277-94E9-EF748E24B1E1}"/>
              </a:ext>
            </a:extLst>
          </p:cNvPr>
          <p:cNvSpPr txBox="1"/>
          <p:nvPr/>
        </p:nvSpPr>
        <p:spPr>
          <a:xfrm>
            <a:off x="6708671" y="4668744"/>
            <a:ext cx="187418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Random Forrest</a:t>
            </a:r>
          </a:p>
        </p:txBody>
      </p:sp>
      <p:sp>
        <p:nvSpPr>
          <p:cNvPr id="35" name="TextBox 34">
            <a:extLst>
              <a:ext uri="{FF2B5EF4-FFF2-40B4-BE49-F238E27FC236}">
                <a16:creationId xmlns:a16="http://schemas.microsoft.com/office/drawing/2014/main" id="{A359E847-137A-4DA5-8382-3CCCC9C322CD}"/>
              </a:ext>
            </a:extLst>
          </p:cNvPr>
          <p:cNvSpPr txBox="1"/>
          <p:nvPr/>
        </p:nvSpPr>
        <p:spPr>
          <a:xfrm>
            <a:off x="7690881" y="2633104"/>
            <a:ext cx="113817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solidFill>
                  <a:schemeClr val="bg1"/>
                </a:solidFill>
                <a:latin typeface="Calibri" panose="020F0502020204030204" pitchFamily="34" charset="0"/>
                <a:cs typeface="Calibri" panose="020F0502020204030204" pitchFamily="34" charset="0"/>
              </a:rPr>
              <a:t>XGBoost</a:t>
            </a:r>
            <a:endParaRPr lang="en-US" b="1">
              <a:solidFill>
                <a:schemeClr val="bg1"/>
              </a:solidFill>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37D6042D-634E-4EF6-98A9-59B4CD5AA4DA}"/>
              </a:ext>
            </a:extLst>
          </p:cNvPr>
          <p:cNvSpPr txBox="1"/>
          <p:nvPr/>
        </p:nvSpPr>
        <p:spPr>
          <a:xfrm>
            <a:off x="6397042" y="2629155"/>
            <a:ext cx="106908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solidFill>
                  <a:schemeClr val="bg1"/>
                </a:solidFill>
                <a:latin typeface="Calibri" panose="020F0502020204030204" pitchFamily="34" charset="0"/>
                <a:cs typeface="Calibri" panose="020F0502020204030204" pitchFamily="34" charset="0"/>
              </a:rPr>
              <a:t>LightGBM</a:t>
            </a:r>
            <a:endParaRPr lang="en-US" b="1">
              <a:solidFill>
                <a:schemeClr val="bg1"/>
              </a:solidFill>
              <a:latin typeface="Calibri" panose="020F0502020204030204" pitchFamily="34" charset="0"/>
              <a:cs typeface="Calibri" panose="020F0502020204030204" pitchFamily="34" charset="0"/>
            </a:endParaRPr>
          </a:p>
        </p:txBody>
      </p:sp>
      <p:cxnSp>
        <p:nvCxnSpPr>
          <p:cNvPr id="38" name="Straight Connector 37">
            <a:extLst>
              <a:ext uri="{FF2B5EF4-FFF2-40B4-BE49-F238E27FC236}">
                <a16:creationId xmlns:a16="http://schemas.microsoft.com/office/drawing/2014/main" id="{BC6CD814-D2BA-4988-A0BC-18CAC6ED5622}"/>
              </a:ext>
            </a:extLst>
          </p:cNvPr>
          <p:cNvCxnSpPr/>
          <p:nvPr/>
        </p:nvCxnSpPr>
        <p:spPr>
          <a:xfrm>
            <a:off x="4058345" y="1034350"/>
            <a:ext cx="0" cy="39589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AC2003D-D915-40A8-AF83-92253AA37CAB}"/>
              </a:ext>
            </a:extLst>
          </p:cNvPr>
          <p:cNvSpPr txBox="1"/>
          <p:nvPr/>
        </p:nvSpPr>
        <p:spPr>
          <a:xfrm>
            <a:off x="4140903" y="685928"/>
            <a:ext cx="187418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solidFill>
                  <a:schemeClr val="bg1"/>
                </a:solidFill>
                <a:latin typeface="Calibri" panose="020F0502020204030204" pitchFamily="34" charset="0"/>
                <a:cs typeface="Calibri" panose="020F0502020204030204" pitchFamily="34" charset="0"/>
              </a:rPr>
              <a:t>Deep learning</a:t>
            </a:r>
          </a:p>
        </p:txBody>
      </p:sp>
      <p:sp>
        <p:nvSpPr>
          <p:cNvPr id="42" name="TextBox 41">
            <a:extLst>
              <a:ext uri="{FF2B5EF4-FFF2-40B4-BE49-F238E27FC236}">
                <a16:creationId xmlns:a16="http://schemas.microsoft.com/office/drawing/2014/main" id="{F627610E-6454-4DAA-88F0-C513AE20F811}"/>
              </a:ext>
            </a:extLst>
          </p:cNvPr>
          <p:cNvSpPr txBox="1"/>
          <p:nvPr/>
        </p:nvSpPr>
        <p:spPr>
          <a:xfrm>
            <a:off x="6753791" y="715085"/>
            <a:ext cx="187418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err="1">
                <a:solidFill>
                  <a:schemeClr val="bg1"/>
                </a:solidFill>
                <a:latin typeface="Calibri" panose="020F0502020204030204" pitchFamily="34" charset="0"/>
                <a:cs typeface="Calibri" panose="020F0502020204030204" pitchFamily="34" charset="0"/>
              </a:rPr>
              <a:t>Ensembling</a:t>
            </a:r>
            <a:endParaRPr lang="en-US" sz="1600" b="1" i="1">
              <a:solidFill>
                <a:schemeClr val="bg1"/>
              </a:solidFill>
              <a:latin typeface="Calibri" panose="020F0502020204030204" pitchFamily="34" charset="0"/>
              <a:cs typeface="Calibri" panose="020F0502020204030204" pitchFamily="34" charset="0"/>
            </a:endParaRPr>
          </a:p>
        </p:txBody>
      </p:sp>
      <p:pic>
        <p:nvPicPr>
          <p:cNvPr id="29" name="Picture 2" descr="K Nearest Neighbor | KNN Algorithm | KNN in Python &amp; R">
            <a:extLst>
              <a:ext uri="{FF2B5EF4-FFF2-40B4-BE49-F238E27FC236}">
                <a16:creationId xmlns:a16="http://schemas.microsoft.com/office/drawing/2014/main" id="{626E376A-44E5-4A05-B605-3D2431ED75DF}"/>
              </a:ext>
            </a:extLst>
          </p:cNvPr>
          <p:cNvPicPr>
            <a:picLocks noChangeAspect="1" noChangeArrowheads="1"/>
          </p:cNvPicPr>
          <p:nvPr/>
        </p:nvPicPr>
        <p:blipFill>
          <a:blip r:embed="rId10">
            <a:biLevel thresh="75000"/>
            <a:extLst>
              <a:ext uri="{28A0092B-C50C-407E-A947-70E740481C1C}">
                <a14:useLocalDpi xmlns:a14="http://schemas.microsoft.com/office/drawing/2010/main" val="0"/>
              </a:ext>
            </a:extLst>
          </a:blip>
          <a:srcRect/>
          <a:stretch>
            <a:fillRect/>
          </a:stretch>
        </p:blipFill>
        <p:spPr bwMode="auto">
          <a:xfrm>
            <a:off x="2177168" y="3061419"/>
            <a:ext cx="1127131" cy="99432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5FC1D82F-EAAD-4F96-A87C-05D022AB2E25}"/>
              </a:ext>
            </a:extLst>
          </p:cNvPr>
          <p:cNvSpPr txBox="1"/>
          <p:nvPr/>
        </p:nvSpPr>
        <p:spPr>
          <a:xfrm>
            <a:off x="593457" y="715062"/>
            <a:ext cx="270736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i="1">
                <a:solidFill>
                  <a:schemeClr val="bg1"/>
                </a:solidFill>
                <a:latin typeface="Calibri" panose="020F0502020204030204" pitchFamily="34" charset="0"/>
                <a:cs typeface="Calibri" panose="020F0502020204030204" pitchFamily="34" charset="0"/>
              </a:rPr>
              <a:t>Base Learners</a:t>
            </a:r>
          </a:p>
        </p:txBody>
      </p:sp>
      <p:sp>
        <p:nvSpPr>
          <p:cNvPr id="49" name="TextBox 48">
            <a:extLst>
              <a:ext uri="{FF2B5EF4-FFF2-40B4-BE49-F238E27FC236}">
                <a16:creationId xmlns:a16="http://schemas.microsoft.com/office/drawing/2014/main" id="{BBE30417-0D12-4969-986A-071CB851A0C3}"/>
              </a:ext>
            </a:extLst>
          </p:cNvPr>
          <p:cNvSpPr txBox="1"/>
          <p:nvPr/>
        </p:nvSpPr>
        <p:spPr>
          <a:xfrm>
            <a:off x="435422" y="2579731"/>
            <a:ext cx="199696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Calibri" panose="020F0502020204030204" pitchFamily="34" charset="0"/>
                <a:cs typeface="Calibri" panose="020F0502020204030204" pitchFamily="34" charset="0"/>
              </a:rPr>
              <a:t>Decision Tree</a:t>
            </a:r>
          </a:p>
        </p:txBody>
      </p:sp>
      <p:grpSp>
        <p:nvGrpSpPr>
          <p:cNvPr id="3" name="Google Shape;599;p39">
            <a:extLst>
              <a:ext uri="{FF2B5EF4-FFF2-40B4-BE49-F238E27FC236}">
                <a16:creationId xmlns:a16="http://schemas.microsoft.com/office/drawing/2014/main" id="{3A1DE3A1-95AF-4595-8F85-9CD0AFE9BE63}"/>
              </a:ext>
            </a:extLst>
          </p:cNvPr>
          <p:cNvGrpSpPr/>
          <p:nvPr/>
        </p:nvGrpSpPr>
        <p:grpSpPr>
          <a:xfrm>
            <a:off x="6556701" y="1783887"/>
            <a:ext cx="600798" cy="588494"/>
            <a:chOff x="570875" y="4322250"/>
            <a:chExt cx="443300" cy="443325"/>
          </a:xfrm>
          <a:solidFill>
            <a:schemeClr val="tx2">
              <a:lumMod val="10000"/>
            </a:schemeClr>
          </a:solidFill>
        </p:grpSpPr>
        <p:sp>
          <p:nvSpPr>
            <p:cNvPr id="32" name="Google Shape;600;p39">
              <a:extLst>
                <a:ext uri="{FF2B5EF4-FFF2-40B4-BE49-F238E27FC236}">
                  <a16:creationId xmlns:a16="http://schemas.microsoft.com/office/drawing/2014/main" id="{31AB8E1C-793C-40C2-A1ED-8CEE7809870D}"/>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4" name="Google Shape;601;p39">
              <a:extLst>
                <a:ext uri="{FF2B5EF4-FFF2-40B4-BE49-F238E27FC236}">
                  <a16:creationId xmlns:a16="http://schemas.microsoft.com/office/drawing/2014/main" id="{63A8450D-E916-4103-A945-525ECCE279D0}"/>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6" name="Google Shape;602;p39">
              <a:extLst>
                <a:ext uri="{FF2B5EF4-FFF2-40B4-BE49-F238E27FC236}">
                  <a16:creationId xmlns:a16="http://schemas.microsoft.com/office/drawing/2014/main" id="{B4C984BE-D4E6-4702-9DF0-BA3335ACB346}"/>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sp>
          <p:nvSpPr>
            <p:cNvPr id="39" name="Google Shape;603;p39">
              <a:extLst>
                <a:ext uri="{FF2B5EF4-FFF2-40B4-BE49-F238E27FC236}">
                  <a16:creationId xmlns:a16="http://schemas.microsoft.com/office/drawing/2014/main" id="{FF758D81-1912-4567-BECB-B55F3CA326C7}"/>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chemeClr val="tx1"/>
                </a:solidFill>
              </a:endParaRPr>
            </a:p>
          </p:txBody>
        </p:sp>
      </p:grpSp>
    </p:spTree>
    <p:extLst>
      <p:ext uri="{BB962C8B-B14F-4D97-AF65-F5344CB8AC3E}">
        <p14:creationId xmlns:p14="http://schemas.microsoft.com/office/powerpoint/2010/main" val="233971290"/>
      </p:ext>
    </p:extLst>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2219</Words>
  <Application>Microsoft Office PowerPoint</Application>
  <PresentationFormat>On-screen Show (16:9)</PresentationFormat>
  <Paragraphs>526</Paragraphs>
  <Slides>48</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Lexend Deca</vt:lpstr>
      <vt:lpstr>Muli</vt:lpstr>
      <vt:lpstr>Muli Regular</vt:lpstr>
      <vt:lpstr>Wingdings</vt:lpstr>
      <vt:lpstr>Aliena template</vt:lpstr>
      <vt:lpstr>Bank Telemarketing Success Prediction Project</vt:lpstr>
      <vt:lpstr>Agenda</vt:lpstr>
      <vt:lpstr>Business Understanding</vt:lpstr>
      <vt:lpstr>Data Exploration</vt:lpstr>
      <vt:lpstr>Data Exploration</vt:lpstr>
      <vt:lpstr>Data Exploration</vt:lpstr>
      <vt:lpstr>Data Preparation</vt:lpstr>
      <vt:lpstr>Modeling</vt:lpstr>
      <vt:lpstr>Machine Learning Algorithms</vt:lpstr>
      <vt:lpstr>Approach</vt:lpstr>
      <vt:lpstr>Best Hyper Parameters </vt:lpstr>
      <vt:lpstr>Best Hyper Parameters for Ensemble Models </vt:lpstr>
      <vt:lpstr>Evaluation</vt:lpstr>
      <vt:lpstr>Evaluation </vt:lpstr>
      <vt:lpstr>Evaluation </vt:lpstr>
      <vt:lpstr>Evaluation</vt:lpstr>
      <vt:lpstr>Model Comparison</vt:lpstr>
      <vt:lpstr>ROC-AUC of all Models</vt:lpstr>
      <vt:lpstr>Conclusion</vt:lpstr>
      <vt:lpstr>Deployment</vt:lpstr>
      <vt:lpstr>Deployment</vt:lpstr>
      <vt:lpstr>Limitations</vt:lpstr>
      <vt:lpstr>Thank You!</vt:lpstr>
      <vt:lpstr>Appendix</vt:lpstr>
      <vt:lpstr>Ensemble Learning </vt:lpstr>
      <vt:lpstr>LightGBM</vt:lpstr>
      <vt:lpstr>PowerPoint Presentation</vt:lpstr>
      <vt:lpstr>1. Transition headline</vt:lpstr>
      <vt:lpstr>In two or three columns</vt:lpstr>
      <vt:lpstr>A picture is worth a thousand words</vt:lpstr>
      <vt:lpstr>Want big impact? Use big image.</vt:lpstr>
      <vt:lpstr>KNN</vt:lpstr>
      <vt:lpstr>PowerPoint Presentation</vt:lpstr>
      <vt:lpstr>Use diagrams to explain your ideas</vt:lpstr>
      <vt:lpstr>And tables to compare data</vt:lpstr>
      <vt:lpstr>Maps</vt:lpstr>
      <vt:lpstr>89,526,124</vt:lpstr>
      <vt:lpstr>Our process is easy</vt:lpstr>
      <vt:lpstr>Let’s review some concepts</vt:lpstr>
      <vt:lpstr>PowerPoint Presentation</vt:lpstr>
      <vt:lpstr>PowerPoint Presentation</vt:lpstr>
      <vt:lpstr>PowerPoint Presentation</vt:lpstr>
      <vt:lpstr>Thanks!</vt:lpstr>
      <vt:lpstr>Credits</vt:lpstr>
      <vt:lpstr>Presentation design</vt:lpstr>
      <vt:lpstr>Extra resources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Marketing</dc:title>
  <cp:lastModifiedBy>banvathmayurkumar@gmail.com</cp:lastModifiedBy>
  <cp:revision>2</cp:revision>
  <dcterms:modified xsi:type="dcterms:W3CDTF">2020-11-23T17:54:31Z</dcterms:modified>
</cp:coreProperties>
</file>