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notesMasterIdLst>
    <p:notesMasterId r:id="rId17"/>
  </p:notesMasterIdLst>
  <p:sldIdLst>
    <p:sldId id="257" r:id="rId5"/>
    <p:sldId id="259" r:id="rId6"/>
    <p:sldId id="268" r:id="rId7"/>
    <p:sldId id="260" r:id="rId8"/>
    <p:sldId id="261" r:id="rId9"/>
    <p:sldId id="269" r:id="rId10"/>
    <p:sldId id="263" r:id="rId11"/>
    <p:sldId id="264" r:id="rId12"/>
    <p:sldId id="265" r:id="rId13"/>
    <p:sldId id="271"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181" autoAdjust="0"/>
  </p:normalViewPr>
  <p:slideViewPr>
    <p:cSldViewPr snapToGrid="0">
      <p:cViewPr varScale="1">
        <p:scale>
          <a:sx n="87" d="100"/>
          <a:sy n="87" d="100"/>
        </p:scale>
        <p:origin x="53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CBBC9-585B-4BC9-902B-EE7E4A969C25}"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9EB95-2E18-45E3-ACD3-4E650425D909}" type="slidenum">
              <a:rPr lang="en-US" smtClean="0"/>
              <a:t>‹#›</a:t>
            </a:fld>
            <a:endParaRPr lang="en-US"/>
          </a:p>
        </p:txBody>
      </p:sp>
    </p:spTree>
    <p:extLst>
      <p:ext uri="{BB962C8B-B14F-4D97-AF65-F5344CB8AC3E}">
        <p14:creationId xmlns:p14="http://schemas.microsoft.com/office/powerpoint/2010/main" val="187812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MVP winners below the threshold are known for taking many shots which impacts their percentage (i.e. Kobe Bryant, James Harden)</a:t>
            </a:r>
          </a:p>
          <a:p>
            <a:r>
              <a:rPr lang="en-US" dirty="0"/>
              <a:t>Those above the threshold focus more on close range shots and going to the basket (i.e. Lebron James, Shaquille O’Neal)</a:t>
            </a:r>
          </a:p>
        </p:txBody>
      </p:sp>
      <p:sp>
        <p:nvSpPr>
          <p:cNvPr id="4" name="Slide Number Placeholder 3"/>
          <p:cNvSpPr>
            <a:spLocks noGrp="1"/>
          </p:cNvSpPr>
          <p:nvPr>
            <p:ph type="sldNum" sz="quarter" idx="5"/>
          </p:nvPr>
        </p:nvSpPr>
        <p:spPr/>
        <p:txBody>
          <a:bodyPr/>
          <a:lstStyle/>
          <a:p>
            <a:fld id="{0189EB95-2E18-45E3-ACD3-4E650425D909}" type="slidenum">
              <a:rPr lang="en-US" smtClean="0"/>
              <a:t>6</a:t>
            </a:fld>
            <a:endParaRPr lang="en-US"/>
          </a:p>
        </p:txBody>
      </p:sp>
    </p:spTree>
    <p:extLst>
      <p:ext uri="{BB962C8B-B14F-4D97-AF65-F5344CB8AC3E}">
        <p14:creationId xmlns:p14="http://schemas.microsoft.com/office/powerpoint/2010/main" val="187942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96D0DF-248C-4F3C-B071-58B39722CBB5}"/>
              </a:ext>
            </a:extLst>
          </p:cNvPr>
          <p:cNvSpPr/>
          <p:nvPr/>
        </p:nvSpPr>
        <p:spPr>
          <a:xfrm>
            <a:off x="0" y="-1"/>
            <a:ext cx="4722813" cy="6858002"/>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012766"/>
            <a:ext cx="6253317" cy="3686015"/>
          </a:xfrm>
        </p:spPr>
        <p:txBody>
          <a:bodyPr>
            <a:normAutofit fontScale="90000"/>
          </a:bodyPr>
          <a:lstStyle/>
          <a:p>
            <a:r>
              <a:rPr lang="en-US" sz="8000" dirty="0"/>
              <a:t>Predicting the NBA MVP using Data Science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5046408"/>
            <a:ext cx="6269347" cy="1021498"/>
          </a:xfrm>
        </p:spPr>
        <p:txBody>
          <a:bodyPr>
            <a:normAutofit fontScale="62500" lnSpcReduction="20000"/>
          </a:bodyPr>
          <a:lstStyle/>
          <a:p>
            <a:r>
              <a:rPr lang="en-US" sz="2400" dirty="0">
                <a:solidFill>
                  <a:schemeClr val="tx1">
                    <a:lumMod val="85000"/>
                    <a:lumOff val="15000"/>
                  </a:schemeClr>
                </a:solidFill>
                <a:latin typeface="Calibri" panose="020F0502020204030204" pitchFamily="34" charset="0"/>
                <a:cs typeface="Calibri" panose="020F0502020204030204" pitchFamily="34" charset="0"/>
              </a:rPr>
              <a:t>Sebastian Pe</a:t>
            </a:r>
            <a:r>
              <a:rPr lang="es-MX" sz="2400" dirty="0" err="1">
                <a:solidFill>
                  <a:schemeClr val="tx1">
                    <a:lumMod val="85000"/>
                    <a:lumOff val="15000"/>
                  </a:schemeClr>
                </a:solidFill>
                <a:latin typeface="Calibri" panose="020F0502020204030204" pitchFamily="34" charset="0"/>
                <a:cs typeface="Calibri" panose="020F0502020204030204" pitchFamily="34" charset="0"/>
              </a:rPr>
              <a:t>ña</a:t>
            </a:r>
            <a:r>
              <a:rPr lang="es-MX" sz="2400" dirty="0">
                <a:solidFill>
                  <a:schemeClr val="tx1">
                    <a:lumMod val="85000"/>
                    <a:lumOff val="15000"/>
                  </a:schemeClr>
                </a:solidFill>
                <a:latin typeface="Calibri" panose="020F0502020204030204" pitchFamily="34" charset="0"/>
                <a:cs typeface="Calibri" panose="020F0502020204030204" pitchFamily="34" charset="0"/>
              </a:rPr>
              <a:t>: I </a:t>
            </a:r>
            <a:r>
              <a:rPr lang="es-MX" sz="2400" dirty="0" err="1">
                <a:solidFill>
                  <a:schemeClr val="tx1">
                    <a:lumMod val="85000"/>
                    <a:lumOff val="15000"/>
                  </a:schemeClr>
                </a:solidFill>
                <a:latin typeface="Calibri" panose="020F0502020204030204" pitchFamily="34" charset="0"/>
                <a:cs typeface="Calibri" panose="020F0502020204030204" pitchFamily="34" charset="0"/>
              </a:rPr>
              <a:t>wish</a:t>
            </a:r>
            <a:r>
              <a:rPr lang="es-MX" sz="2400" dirty="0">
                <a:solidFill>
                  <a:schemeClr val="tx1">
                    <a:lumMod val="85000"/>
                    <a:lumOff val="15000"/>
                  </a:schemeClr>
                </a:solidFill>
                <a:latin typeface="Calibri" panose="020F0502020204030204" pitchFamily="34" charset="0"/>
                <a:cs typeface="Calibri" panose="020F0502020204030204" pitchFamily="34" charset="0"/>
              </a:rPr>
              <a:t> I </a:t>
            </a:r>
            <a:r>
              <a:rPr lang="es-MX" sz="2400" dirty="0" err="1">
                <a:solidFill>
                  <a:schemeClr val="tx1">
                    <a:lumMod val="85000"/>
                    <a:lumOff val="15000"/>
                  </a:schemeClr>
                </a:solidFill>
                <a:latin typeface="Calibri" panose="020F0502020204030204" pitchFamily="34" charset="0"/>
                <a:cs typeface="Calibri" panose="020F0502020204030204" pitchFamily="34" charset="0"/>
              </a:rPr>
              <a:t>know</a:t>
            </a:r>
            <a:r>
              <a:rPr lang="es-MX" sz="2400" dirty="0">
                <a:solidFill>
                  <a:schemeClr val="tx1">
                    <a:lumMod val="85000"/>
                    <a:lumOff val="15000"/>
                  </a:schemeClr>
                </a:solidFill>
                <a:latin typeface="Calibri" panose="020F0502020204030204" pitchFamily="34" charset="0"/>
                <a:cs typeface="Calibri" panose="020F0502020204030204" pitchFamily="34" charset="0"/>
              </a:rPr>
              <a:t> </a:t>
            </a:r>
            <a:r>
              <a:rPr lang="es-MX" sz="2400" dirty="0" err="1">
                <a:solidFill>
                  <a:schemeClr val="tx1">
                    <a:lumMod val="85000"/>
                    <a:lumOff val="15000"/>
                  </a:schemeClr>
                </a:solidFill>
                <a:latin typeface="Calibri" panose="020F0502020204030204" pitchFamily="34" charset="0"/>
                <a:cs typeface="Calibri" panose="020F0502020204030204" pitchFamily="34" charset="0"/>
              </a:rPr>
              <a:t>who</a:t>
            </a:r>
            <a:r>
              <a:rPr lang="es-MX" sz="2400" dirty="0">
                <a:solidFill>
                  <a:schemeClr val="tx1">
                    <a:lumMod val="85000"/>
                    <a:lumOff val="15000"/>
                  </a:schemeClr>
                </a:solidFill>
                <a:latin typeface="Calibri" panose="020F0502020204030204" pitchFamily="34" charset="0"/>
                <a:cs typeface="Calibri" panose="020F0502020204030204" pitchFamily="34" charset="0"/>
              </a:rPr>
              <a:t> </a:t>
            </a:r>
            <a:r>
              <a:rPr lang="es-MX" sz="2400" dirty="0" err="1">
                <a:solidFill>
                  <a:schemeClr val="tx1">
                    <a:lumMod val="85000"/>
                    <a:lumOff val="15000"/>
                  </a:schemeClr>
                </a:solidFill>
                <a:latin typeface="Calibri" panose="020F0502020204030204" pitchFamily="34" charset="0"/>
                <a:cs typeface="Calibri" panose="020F0502020204030204" pitchFamily="34" charset="0"/>
              </a:rPr>
              <a:t>would</a:t>
            </a:r>
            <a:r>
              <a:rPr lang="es-MX" sz="2400" dirty="0">
                <a:solidFill>
                  <a:schemeClr val="tx1">
                    <a:lumMod val="85000"/>
                    <a:lumOff val="15000"/>
                  </a:schemeClr>
                </a:solidFill>
                <a:latin typeface="Calibri" panose="020F0502020204030204" pitchFamily="34" charset="0"/>
                <a:cs typeface="Calibri" panose="020F0502020204030204" pitchFamily="34" charset="0"/>
              </a:rPr>
              <a:t> </a:t>
            </a:r>
            <a:r>
              <a:rPr lang="es-MX" sz="2400" dirty="0" err="1">
                <a:solidFill>
                  <a:schemeClr val="tx1">
                    <a:lumMod val="85000"/>
                    <a:lumOff val="15000"/>
                  </a:schemeClr>
                </a:solidFill>
                <a:latin typeface="Calibri" panose="020F0502020204030204" pitchFamily="34" charset="0"/>
                <a:cs typeface="Calibri" panose="020F0502020204030204" pitchFamily="34" charset="0"/>
              </a:rPr>
              <a:t>win</a:t>
            </a:r>
            <a:r>
              <a:rPr lang="es-MX" sz="2400" dirty="0">
                <a:solidFill>
                  <a:schemeClr val="tx1">
                    <a:lumMod val="85000"/>
                    <a:lumOff val="15000"/>
                  </a:schemeClr>
                </a:solidFill>
                <a:latin typeface="Calibri" panose="020F0502020204030204" pitchFamily="34" charset="0"/>
                <a:cs typeface="Calibri" panose="020F0502020204030204" pitchFamily="34" charset="0"/>
              </a:rPr>
              <a:t> MVP in </a:t>
            </a:r>
            <a:r>
              <a:rPr lang="es-MX" sz="2400" dirty="0" err="1">
                <a:solidFill>
                  <a:schemeClr val="tx1">
                    <a:lumMod val="85000"/>
                    <a:lumOff val="15000"/>
                  </a:schemeClr>
                </a:solidFill>
                <a:latin typeface="Calibri" panose="020F0502020204030204" pitchFamily="34" charset="0"/>
                <a:cs typeface="Calibri" panose="020F0502020204030204" pitchFamily="34" charset="0"/>
              </a:rPr>
              <a:t>Advance</a:t>
            </a:r>
            <a:r>
              <a:rPr lang="es-MX" sz="2400" dirty="0">
                <a:solidFill>
                  <a:schemeClr val="tx1">
                    <a:lumMod val="85000"/>
                    <a:lumOff val="15000"/>
                  </a:schemeClr>
                </a:solidFill>
                <a:latin typeface="Calibri" panose="020F0502020204030204" pitchFamily="34" charset="0"/>
                <a:cs typeface="Calibri" panose="020F0502020204030204" pitchFamily="34" charset="0"/>
              </a:rPr>
              <a:t>, I </a:t>
            </a:r>
            <a:r>
              <a:rPr lang="es-MX" sz="2400" dirty="0" err="1">
                <a:solidFill>
                  <a:schemeClr val="tx1">
                    <a:lumMod val="85000"/>
                    <a:lumOff val="15000"/>
                  </a:schemeClr>
                </a:solidFill>
                <a:latin typeface="Calibri" panose="020F0502020204030204" pitchFamily="34" charset="0"/>
                <a:cs typeface="Calibri" panose="020F0502020204030204" pitchFamily="34" charset="0"/>
              </a:rPr>
              <a:t>would</a:t>
            </a:r>
            <a:r>
              <a:rPr lang="es-MX" sz="2400" dirty="0">
                <a:solidFill>
                  <a:schemeClr val="tx1">
                    <a:lumMod val="85000"/>
                    <a:lumOff val="15000"/>
                  </a:schemeClr>
                </a:solidFill>
                <a:latin typeface="Calibri" panose="020F0502020204030204" pitchFamily="34" charset="0"/>
                <a:cs typeface="Calibri" panose="020F0502020204030204" pitchFamily="34" charset="0"/>
              </a:rPr>
              <a:t> </a:t>
            </a:r>
            <a:r>
              <a:rPr lang="es-MX" dirty="0" err="1">
                <a:solidFill>
                  <a:schemeClr val="tx1">
                    <a:lumMod val="85000"/>
                    <a:lumOff val="15000"/>
                  </a:schemeClr>
                </a:solidFill>
                <a:latin typeface="Calibri" panose="020F0502020204030204" pitchFamily="34" charset="0"/>
                <a:cs typeface="Calibri" panose="020F0502020204030204" pitchFamily="34" charset="0"/>
              </a:rPr>
              <a:t>earn</a:t>
            </a:r>
            <a:r>
              <a:rPr lang="es-MX" dirty="0">
                <a:solidFill>
                  <a:schemeClr val="tx1">
                    <a:lumMod val="85000"/>
                    <a:lumOff val="15000"/>
                  </a:schemeClr>
                </a:solidFill>
                <a:latin typeface="Calibri" panose="020F0502020204030204" pitchFamily="34" charset="0"/>
                <a:cs typeface="Calibri" panose="020F0502020204030204" pitchFamily="34" charset="0"/>
              </a:rPr>
              <a:t> </a:t>
            </a:r>
            <a:r>
              <a:rPr lang="es-MX" dirty="0" err="1">
                <a:solidFill>
                  <a:schemeClr val="tx1">
                    <a:lumMod val="85000"/>
                    <a:lumOff val="15000"/>
                  </a:schemeClr>
                </a:solidFill>
                <a:latin typeface="Calibri" panose="020F0502020204030204" pitchFamily="34" charset="0"/>
                <a:cs typeface="Calibri" panose="020F0502020204030204" pitchFamily="34" charset="0"/>
              </a:rPr>
              <a:t>fortune</a:t>
            </a:r>
            <a:r>
              <a:rPr lang="es-MX" dirty="0">
                <a:solidFill>
                  <a:schemeClr val="tx1">
                    <a:lumMod val="85000"/>
                    <a:lumOff val="15000"/>
                  </a:schemeClr>
                </a:solidFill>
                <a:latin typeface="Calibri" panose="020F0502020204030204" pitchFamily="34" charset="0"/>
                <a:cs typeface="Calibri" panose="020F0502020204030204" pitchFamily="34" charset="0"/>
              </a:rPr>
              <a:t> </a:t>
            </a:r>
            <a:r>
              <a:rPr lang="es-MX" dirty="0" err="1">
                <a:solidFill>
                  <a:schemeClr val="tx1">
                    <a:lumMod val="85000"/>
                    <a:lumOff val="15000"/>
                  </a:schemeClr>
                </a:solidFill>
                <a:latin typeface="Calibri" panose="020F0502020204030204" pitchFamily="34" charset="0"/>
                <a:cs typeface="Calibri" panose="020F0502020204030204" pitchFamily="34" charset="0"/>
              </a:rPr>
              <a:t>by</a:t>
            </a:r>
            <a:r>
              <a:rPr lang="es-MX" dirty="0">
                <a:solidFill>
                  <a:schemeClr val="tx1">
                    <a:lumMod val="85000"/>
                    <a:lumOff val="15000"/>
                  </a:schemeClr>
                </a:solidFill>
                <a:latin typeface="Calibri" panose="020F0502020204030204" pitchFamily="34" charset="0"/>
                <a:cs typeface="Calibri" panose="020F0502020204030204" pitchFamily="34" charset="0"/>
              </a:rPr>
              <a:t> </a:t>
            </a:r>
            <a:r>
              <a:rPr lang="es-MX" dirty="0" err="1">
                <a:solidFill>
                  <a:schemeClr val="tx1">
                    <a:lumMod val="85000"/>
                    <a:lumOff val="15000"/>
                  </a:schemeClr>
                </a:solidFill>
                <a:latin typeface="Calibri" panose="020F0502020204030204" pitchFamily="34" charset="0"/>
                <a:cs typeface="Calibri" panose="020F0502020204030204" pitchFamily="34" charset="0"/>
              </a:rPr>
              <a:t>Gambling</a:t>
            </a:r>
            <a:endParaRPr lang="es-MX" dirty="0">
              <a:solidFill>
                <a:schemeClr val="tx1">
                  <a:lumMod val="85000"/>
                  <a:lumOff val="15000"/>
                </a:schemeClr>
              </a:solidFill>
              <a:latin typeface="Calibri" panose="020F0502020204030204" pitchFamily="34" charset="0"/>
              <a:cs typeface="Calibri" panose="020F0502020204030204" pitchFamily="34" charset="0"/>
            </a:endParaRPr>
          </a:p>
          <a:p>
            <a:r>
              <a:rPr lang="en-US" dirty="0">
                <a:solidFill>
                  <a:schemeClr val="tx1">
                    <a:lumMod val="85000"/>
                    <a:lumOff val="15000"/>
                  </a:schemeClr>
                </a:solidFill>
                <a:latin typeface="Calibri" panose="020F0502020204030204" pitchFamily="34" charset="0"/>
                <a:cs typeface="Calibri" panose="020F0502020204030204" pitchFamily="34" charset="0"/>
              </a:rPr>
              <a:t>Mayur Kumar: Well, Let’s build a model mate</a:t>
            </a:r>
          </a:p>
          <a:p>
            <a:endParaRPr lang="en-US" sz="2400" dirty="0">
              <a:solidFill>
                <a:schemeClr val="tx1">
                  <a:lumMod val="85000"/>
                  <a:lumOff val="15000"/>
                </a:schemeClr>
              </a:solidFill>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Trophy Clipart Mvp Trophy - Nba Mvp Award Png , Free Transparent ...">
            <a:extLst>
              <a:ext uri="{FF2B5EF4-FFF2-40B4-BE49-F238E27FC236}">
                <a16:creationId xmlns:a16="http://schemas.microsoft.com/office/drawing/2014/main" id="{D7A41E92-2F8F-46D4-B8DF-3E5F8D26279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279" b="89977" l="10000" r="90000">
                        <a14:foregroundMark x1="25556" y1="7039" x2="26667" y2="5279"/>
                        <a14:foregroundMark x1="12333" y1="21117" x2="12333" y2="21117"/>
                        <a14:foregroundMark x1="12778" y1="20275" x2="12778" y2="20275"/>
                      </a14:backgroundRemoval>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4465" y="268164"/>
            <a:ext cx="4722813" cy="6858000"/>
          </a:xfrm>
          <a:prstGeom prst="rect">
            <a:avLst/>
          </a:prstGeom>
          <a:noFill/>
          <a:ln w="19050">
            <a:noFill/>
          </a:ln>
        </p:spPr>
      </p:pic>
      <p:sp>
        <p:nvSpPr>
          <p:cNvPr id="6" name="Rectangle 5">
            <a:extLst>
              <a:ext uri="{FF2B5EF4-FFF2-40B4-BE49-F238E27FC236}">
                <a16:creationId xmlns:a16="http://schemas.microsoft.com/office/drawing/2014/main" id="{0E9630DC-0C57-435A-9090-8EF7EA203B32}"/>
              </a:ext>
            </a:extLst>
          </p:cNvPr>
          <p:cNvSpPr/>
          <p:nvPr/>
        </p:nvSpPr>
        <p:spPr>
          <a:xfrm>
            <a:off x="5371743" y="4479305"/>
            <a:ext cx="5692118" cy="131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52D39F1-00BF-4ECD-83A7-E88C052E8B0F}"/>
              </a:ext>
            </a:extLst>
          </p:cNvPr>
          <p:cNvCxnSpPr/>
          <p:nvPr/>
        </p:nvCxnSpPr>
        <p:spPr>
          <a:xfrm>
            <a:off x="5392586" y="4813789"/>
            <a:ext cx="5614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p:txBody>
          <a:bodyPr/>
          <a:lstStyle/>
          <a:p>
            <a:r>
              <a:rPr lang="en-US" dirty="0"/>
              <a:t>Results for share of total votes</a:t>
            </a:r>
          </a:p>
        </p:txBody>
      </p:sp>
      <p:graphicFrame>
        <p:nvGraphicFramePr>
          <p:cNvPr id="6" name="Table 6">
            <a:extLst>
              <a:ext uri="{FF2B5EF4-FFF2-40B4-BE49-F238E27FC236}">
                <a16:creationId xmlns:a16="http://schemas.microsoft.com/office/drawing/2014/main" id="{376AA6A8-2682-45EA-A13E-27558A708744}"/>
              </a:ext>
            </a:extLst>
          </p:cNvPr>
          <p:cNvGraphicFramePr>
            <a:graphicFrameLocks noGrp="1"/>
          </p:cNvGraphicFramePr>
          <p:nvPr>
            <p:ph idx="1"/>
            <p:extLst>
              <p:ext uri="{D42A27DB-BD31-4B8C-83A1-F6EECF244321}">
                <p14:modId xmlns:p14="http://schemas.microsoft.com/office/powerpoint/2010/main" val="2158044903"/>
              </p:ext>
            </p:extLst>
          </p:nvPr>
        </p:nvGraphicFramePr>
        <p:xfrm>
          <a:off x="1097280" y="3922151"/>
          <a:ext cx="10058399" cy="2225040"/>
        </p:xfrm>
        <a:graphic>
          <a:graphicData uri="http://schemas.openxmlformats.org/drawingml/2006/table">
            <a:tbl>
              <a:tblPr firstRow="1" bandRow="1">
                <a:tableStyleId>{5C22544A-7EE6-4342-B048-85BDC9FD1C3A}</a:tableStyleId>
              </a:tblPr>
              <a:tblGrid>
                <a:gridCol w="797779">
                  <a:extLst>
                    <a:ext uri="{9D8B030D-6E8A-4147-A177-3AD203B41FA5}">
                      <a16:colId xmlns:a16="http://schemas.microsoft.com/office/drawing/2014/main" val="3087298810"/>
                    </a:ext>
                  </a:extLst>
                </a:gridCol>
                <a:gridCol w="2971483">
                  <a:extLst>
                    <a:ext uri="{9D8B030D-6E8A-4147-A177-3AD203B41FA5}">
                      <a16:colId xmlns:a16="http://schemas.microsoft.com/office/drawing/2014/main" val="3310340741"/>
                    </a:ext>
                  </a:extLst>
                </a:gridCol>
                <a:gridCol w="2096379">
                  <a:extLst>
                    <a:ext uri="{9D8B030D-6E8A-4147-A177-3AD203B41FA5}">
                      <a16:colId xmlns:a16="http://schemas.microsoft.com/office/drawing/2014/main" val="2343058451"/>
                    </a:ext>
                  </a:extLst>
                </a:gridCol>
                <a:gridCol w="2096379">
                  <a:extLst>
                    <a:ext uri="{9D8B030D-6E8A-4147-A177-3AD203B41FA5}">
                      <a16:colId xmlns:a16="http://schemas.microsoft.com/office/drawing/2014/main" val="1721169729"/>
                    </a:ext>
                  </a:extLst>
                </a:gridCol>
                <a:gridCol w="2096379">
                  <a:extLst>
                    <a:ext uri="{9D8B030D-6E8A-4147-A177-3AD203B41FA5}">
                      <a16:colId xmlns:a16="http://schemas.microsoft.com/office/drawing/2014/main" val="2098202696"/>
                    </a:ext>
                  </a:extLst>
                </a:gridCol>
              </a:tblGrid>
              <a:tr h="370840">
                <a:tc>
                  <a:txBody>
                    <a:bodyPr/>
                    <a:lstStyle/>
                    <a:p>
                      <a:r>
                        <a:rPr lang="en-US" dirty="0">
                          <a:solidFill>
                            <a:sysClr val="windowText" lastClr="000000"/>
                          </a:solidFill>
                        </a:rPr>
                        <a:t>Rank</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r>
                        <a:rPr lang="en-US" dirty="0">
                          <a:solidFill>
                            <a:sysClr val="windowText" lastClr="000000"/>
                          </a:solidFill>
                        </a:rPr>
                        <a:t>Player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ysClr val="windowText" lastClr="000000"/>
                          </a:solidFill>
                        </a:rPr>
                        <a:t>Random Forest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ysClr val="windowText" lastClr="000000"/>
                          </a:solidFill>
                        </a:rPr>
                        <a:t>Neural Net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ysClr val="windowText" lastClr="000000"/>
                          </a:solidFill>
                        </a:rPr>
                        <a:t>SGD Regressor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174379307"/>
                  </a:ext>
                </a:extLst>
              </a:tr>
              <a:tr h="370840">
                <a:tc>
                  <a:txBody>
                    <a:bodyPr/>
                    <a:lstStyle/>
                    <a:p>
                      <a:r>
                        <a:rPr lang="en-US" dirty="0">
                          <a:solidFill>
                            <a:sysClr val="windowText" lastClr="000000"/>
                          </a:solidFill>
                        </a:rPr>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r>
                        <a:rPr lang="en-US" dirty="0">
                          <a:solidFill>
                            <a:sysClr val="windowText" lastClr="000000"/>
                          </a:solidFill>
                        </a:rPr>
                        <a:t>Giannis Antetokounmpo</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dirty="0">
                          <a:solidFill>
                            <a:sysClr val="windowText" lastClr="000000"/>
                          </a:solidFill>
                        </a:rPr>
                        <a:t>0.844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pPr algn="ctr"/>
                      <a:r>
                        <a:rPr lang="en-US" dirty="0">
                          <a:solidFill>
                            <a:sysClr val="windowText" lastClr="000000"/>
                          </a:solidFill>
                        </a:rPr>
                        <a:t>1.456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dirty="0">
                          <a:solidFill>
                            <a:sysClr val="windowText" lastClr="000000"/>
                          </a:solidFill>
                        </a:rPr>
                        <a:t>0.733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653612417"/>
                  </a:ext>
                </a:extLst>
              </a:tr>
              <a:tr h="370840">
                <a:tc>
                  <a:txBody>
                    <a:bodyPr/>
                    <a:lstStyle/>
                    <a:p>
                      <a:r>
                        <a:rPr lang="en-US" dirty="0">
                          <a:solidFill>
                            <a:sysClr val="windowText" lastClr="000000"/>
                          </a:solidFill>
                        </a:rPr>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r>
                        <a:rPr lang="en-US" dirty="0">
                          <a:solidFill>
                            <a:sysClr val="windowText" lastClr="000000"/>
                          </a:solidFill>
                        </a:rPr>
                        <a:t>James Harden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solidFill>
                            <a:sysClr val="windowText" lastClr="000000"/>
                          </a:solidFill>
                        </a:rPr>
                        <a:t>0.775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r>
                        <a:rPr lang="en-US" dirty="0">
                          <a:solidFill>
                            <a:sysClr val="windowText" lastClr="000000"/>
                          </a:solidFill>
                        </a:rPr>
                        <a:t>1.534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solidFill>
                            <a:sysClr val="windowText" lastClr="000000"/>
                          </a:solidFill>
                        </a:rPr>
                        <a:t>0.715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16581134"/>
                  </a:ext>
                </a:extLst>
              </a:tr>
              <a:tr h="370840">
                <a:tc>
                  <a:txBody>
                    <a:bodyPr/>
                    <a:lstStyle/>
                    <a:p>
                      <a:r>
                        <a:rPr lang="en-US" dirty="0">
                          <a:solidFill>
                            <a:sysClr val="windowText" lastClr="000000"/>
                          </a:solidFill>
                        </a:rPr>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r>
                        <a:rPr lang="en-US" dirty="0">
                          <a:solidFill>
                            <a:sysClr val="windowText" lastClr="000000"/>
                          </a:solidFill>
                        </a:rPr>
                        <a:t>Kawhi Leonard</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solidFill>
                            <a:sysClr val="windowText" lastClr="000000"/>
                          </a:solidFill>
                        </a:rPr>
                        <a:t>0.670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r>
                        <a:rPr lang="en-US" dirty="0">
                          <a:solidFill>
                            <a:sysClr val="windowText" lastClr="000000"/>
                          </a:solidFill>
                        </a:rPr>
                        <a:t>0.438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solidFill>
                            <a:sysClr val="windowText" lastClr="000000"/>
                          </a:solidFill>
                        </a:rPr>
                        <a:t>0.295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2054254"/>
                  </a:ext>
                </a:extLst>
              </a:tr>
              <a:tr h="370840">
                <a:tc>
                  <a:txBody>
                    <a:bodyPr/>
                    <a:lstStyle/>
                    <a:p>
                      <a:r>
                        <a:rPr lang="en-US" dirty="0">
                          <a:solidFill>
                            <a:sysClr val="windowText" lastClr="000000"/>
                          </a:solidFill>
                        </a:rPr>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r>
                        <a:rPr lang="en-US" dirty="0">
                          <a:solidFill>
                            <a:sysClr val="windowText" lastClr="000000"/>
                          </a:solidFill>
                        </a:rPr>
                        <a:t>Kevin Durant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solidFill>
                            <a:sysClr val="windowText" lastClr="000000"/>
                          </a:solidFill>
                        </a:rPr>
                        <a:t>0.618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r>
                        <a:rPr lang="en-US" dirty="0">
                          <a:solidFill>
                            <a:sysClr val="windowText" lastClr="000000"/>
                          </a:solidFill>
                        </a:rPr>
                        <a:t>0.687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solidFill>
                            <a:sysClr val="windowText" lastClr="000000"/>
                          </a:solidFill>
                        </a:rPr>
                        <a:t>0.409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34827912"/>
                  </a:ext>
                </a:extLst>
              </a:tr>
              <a:tr h="370840">
                <a:tc>
                  <a:txBody>
                    <a:bodyPr/>
                    <a:lstStyle/>
                    <a:p>
                      <a:r>
                        <a:rPr lang="en-US" dirty="0">
                          <a:solidFill>
                            <a:sysClr val="windowText" lastClr="000000"/>
                          </a:solidFill>
                        </a:rPr>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Stephen Curry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0.605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ysClr val="windowText" lastClr="000000"/>
                          </a:solidFill>
                        </a:rPr>
                        <a:t>0.458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0.344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499843"/>
                  </a:ext>
                </a:extLst>
              </a:tr>
            </a:tbl>
          </a:graphicData>
        </a:graphic>
      </p:graphicFrame>
      <p:sp>
        <p:nvSpPr>
          <p:cNvPr id="4" name="TextBox 3">
            <a:extLst>
              <a:ext uri="{FF2B5EF4-FFF2-40B4-BE49-F238E27FC236}">
                <a16:creationId xmlns:a16="http://schemas.microsoft.com/office/drawing/2014/main" id="{B3EF67D2-7EED-48C1-9BFD-AE987A1BCE76}"/>
              </a:ext>
            </a:extLst>
          </p:cNvPr>
          <p:cNvSpPr txBox="1"/>
          <p:nvPr/>
        </p:nvSpPr>
        <p:spPr>
          <a:xfrm>
            <a:off x="1134208" y="2058686"/>
            <a:ext cx="10058398" cy="1754326"/>
          </a:xfrm>
          <a:prstGeom prst="rect">
            <a:avLst/>
          </a:prstGeom>
          <a:noFill/>
        </p:spPr>
        <p:txBody>
          <a:bodyPr wrap="square" rtlCol="0">
            <a:spAutoFit/>
          </a:bodyPr>
          <a:lstStyle/>
          <a:p>
            <a:r>
              <a:rPr lang="en-US" dirty="0"/>
              <a:t>Similarly as before, we display all three model results, but chose to use the predictions from the Random Forest Regressor Model because it had the smallest MSE.</a:t>
            </a:r>
          </a:p>
          <a:p>
            <a:endParaRPr lang="en-US" dirty="0"/>
          </a:p>
          <a:p>
            <a:r>
              <a:rPr lang="en-US" dirty="0"/>
              <a:t>From the model we can see Giannis Antetokounmpo is predicted to win with 84.4% of the vote, slightly lower than the average share needed historically (88.7%). It is worth noting, the season has seen other players excel and produce incredible statistics such as James Harden’s 32 game 30-point streak.</a:t>
            </a:r>
          </a:p>
        </p:txBody>
      </p:sp>
    </p:spTree>
    <p:extLst>
      <p:ext uri="{BB962C8B-B14F-4D97-AF65-F5344CB8AC3E}">
        <p14:creationId xmlns:p14="http://schemas.microsoft.com/office/powerpoint/2010/main" val="203290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B9C6E29-897D-4504-9C54-363E8F6CEF1D}"/>
              </a:ext>
            </a:extLst>
          </p:cNvPr>
          <p:cNvSpPr>
            <a:spLocks noGrp="1"/>
          </p:cNvSpPr>
          <p:nvPr>
            <p:ph idx="1"/>
          </p:nvPr>
        </p:nvSpPr>
        <p:spPr/>
        <p:txBody>
          <a:bodyPr/>
          <a:lstStyle/>
          <a:p>
            <a:pPr marL="457200" indent="-457200">
              <a:buFont typeface="+mj-lt"/>
              <a:buAutoNum type="arabicPeriod"/>
            </a:pPr>
            <a:r>
              <a:rPr lang="en-US" dirty="0"/>
              <a:t>Professional basketball has seen an explosion in the use of data for player recruitment, development, and performance tracking. Teams have unprecedented access to player data</a:t>
            </a:r>
          </a:p>
          <a:p>
            <a:pPr marL="457200" indent="-457200">
              <a:buFont typeface="+mj-lt"/>
              <a:buAutoNum type="arabicPeriod"/>
            </a:pPr>
            <a:r>
              <a:rPr lang="en-US" dirty="0"/>
              <a:t>The NBA MVP award is one the greatest accomplishments in the sport and every year people and sports media alike spend hundreds of hours debating who will win it</a:t>
            </a:r>
          </a:p>
          <a:p>
            <a:pPr marL="457200" indent="-457200">
              <a:buFont typeface="+mj-lt"/>
              <a:buAutoNum type="arabicPeriod"/>
            </a:pPr>
            <a:r>
              <a:rPr lang="en-US" dirty="0"/>
              <a:t>Statistical analysis of MVP candidates shows scoring, scoring efficiency, and winning percentage as the key drivers for votes while defensive stats are often under rewarded</a:t>
            </a:r>
          </a:p>
          <a:p>
            <a:pPr marL="457200" indent="-457200">
              <a:buFont typeface="+mj-lt"/>
              <a:buAutoNum type="arabicPeriod"/>
            </a:pPr>
            <a:r>
              <a:rPr lang="en-US" dirty="0"/>
              <a:t>Through a variety of modeling approaches we generated a numeric prediction of the total number of votes won by a player as well as the share of all votes they incurred to predict the winner of the 2018-19 NBA MVP award</a:t>
            </a:r>
          </a:p>
        </p:txBody>
      </p:sp>
      <p:sp>
        <p:nvSpPr>
          <p:cNvPr id="6" name="Rectangle 5">
            <a:extLst>
              <a:ext uri="{FF2B5EF4-FFF2-40B4-BE49-F238E27FC236}">
                <a16:creationId xmlns:a16="http://schemas.microsoft.com/office/drawing/2014/main" id="{872D9C97-BC0E-4F90-A0B0-29283F3E3EE9}"/>
              </a:ext>
            </a:extLst>
          </p:cNvPr>
          <p:cNvSpPr/>
          <p:nvPr/>
        </p:nvSpPr>
        <p:spPr>
          <a:xfrm>
            <a:off x="7284427" y="5499760"/>
            <a:ext cx="4637942" cy="738664"/>
          </a:xfrm>
          <a:prstGeom prst="rect">
            <a:avLst/>
          </a:prstGeom>
          <a:ln>
            <a:solidFill>
              <a:schemeClr val="tx1"/>
            </a:solidFill>
          </a:ln>
        </p:spPr>
        <p:txBody>
          <a:bodyPr wrap="square">
            <a:spAutoFit/>
          </a:bodyPr>
          <a:lstStyle/>
          <a:p>
            <a:r>
              <a:rPr lang="en-US" sz="1400" i="1" dirty="0"/>
              <a:t>“There is no such thing as a perfect basketball player, and I don’t believe there is only one greatest player either.”</a:t>
            </a:r>
          </a:p>
          <a:p>
            <a:pPr algn="r"/>
            <a:r>
              <a:rPr lang="en-US" sz="1400" dirty="0"/>
              <a:t>- Michael Jordan</a:t>
            </a:r>
          </a:p>
        </p:txBody>
      </p:sp>
    </p:spTree>
    <p:extLst>
      <p:ext uri="{BB962C8B-B14F-4D97-AF65-F5344CB8AC3E}">
        <p14:creationId xmlns:p14="http://schemas.microsoft.com/office/powerpoint/2010/main" val="59632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aptors championship parade: Huge crowd takes to the streets to ...">
            <a:extLst>
              <a:ext uri="{FF2B5EF4-FFF2-40B4-BE49-F238E27FC236}">
                <a16:creationId xmlns:a16="http://schemas.microsoft.com/office/drawing/2014/main" id="{611CFA15-552B-4EB9-9069-5576118D15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33241"/>
          <a:stretch/>
        </p:blipFill>
        <p:spPr bwMode="auto">
          <a:xfrm>
            <a:off x="15" y="10"/>
            <a:ext cx="12191985" cy="4578340"/>
          </a:xfrm>
          <a:prstGeom prst="rect">
            <a:avLst/>
          </a:prstGeom>
          <a:solidFill>
            <a:srgbClr val="FFFFFF"/>
          </a:solidFill>
        </p:spPr>
      </p:pic>
      <p:sp>
        <p:nvSpPr>
          <p:cNvPr id="71" name="Title 2">
            <a:extLst>
              <a:ext uri="{FF2B5EF4-FFF2-40B4-BE49-F238E27FC236}">
                <a16:creationId xmlns:a16="http://schemas.microsoft.com/office/drawing/2014/main" id="{33899EA1-6C45-497D-9338-A87D897335D9}"/>
              </a:ext>
            </a:extLst>
          </p:cNvPr>
          <p:cNvSpPr>
            <a:spLocks noGrp="1"/>
          </p:cNvSpPr>
          <p:nvPr>
            <p:ph type="title"/>
          </p:nvPr>
        </p:nvSpPr>
        <p:spPr>
          <a:xfrm>
            <a:off x="1097279" y="4799362"/>
            <a:ext cx="10113645" cy="743682"/>
          </a:xfrm>
        </p:spPr>
        <p:txBody>
          <a:bodyPr/>
          <a:lstStyle/>
          <a:p>
            <a:r>
              <a:rPr lang="en-US" dirty="0"/>
              <a:t>Thank You! </a:t>
            </a:r>
          </a:p>
        </p:txBody>
      </p:sp>
      <p:sp>
        <p:nvSpPr>
          <p:cNvPr id="73" name="Text Placeholder 3">
            <a:extLst>
              <a:ext uri="{FF2B5EF4-FFF2-40B4-BE49-F238E27FC236}">
                <a16:creationId xmlns:a16="http://schemas.microsoft.com/office/drawing/2014/main" id="{6B10330B-9308-487F-B9D5-173F178A0AAF}"/>
              </a:ext>
            </a:extLst>
          </p:cNvPr>
          <p:cNvSpPr>
            <a:spLocks noGrp="1"/>
          </p:cNvSpPr>
          <p:nvPr>
            <p:ph type="body" sz="half" idx="2"/>
          </p:nvPr>
        </p:nvSpPr>
        <p:spPr>
          <a:xfrm>
            <a:off x="1097279" y="5715000"/>
            <a:ext cx="10113264" cy="609600"/>
          </a:xfrm>
        </p:spPr>
        <p:txBody>
          <a:bodyPr/>
          <a:lstStyle/>
          <a:p>
            <a:r>
              <a:rPr lang="en-US" dirty="0"/>
              <a:t>Questions?</a:t>
            </a:r>
          </a:p>
        </p:txBody>
      </p:sp>
    </p:spTree>
    <p:extLst>
      <p:ext uri="{BB962C8B-B14F-4D97-AF65-F5344CB8AC3E}">
        <p14:creationId xmlns:p14="http://schemas.microsoft.com/office/powerpoint/2010/main" val="162844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932E-137C-4FB4-B3DF-FE85881FF30C}"/>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F825B422-7DD1-40A4-A2CE-BAC8411265F5}"/>
              </a:ext>
            </a:extLst>
          </p:cNvPr>
          <p:cNvSpPr>
            <a:spLocks noGrp="1"/>
          </p:cNvSpPr>
          <p:nvPr>
            <p:ph idx="1"/>
          </p:nvPr>
        </p:nvSpPr>
        <p:spPr/>
        <p:txBody>
          <a:bodyPr>
            <a:normAutofit/>
          </a:bodyPr>
          <a:lstStyle/>
          <a:p>
            <a:pPr lvl="1">
              <a:buFont typeface="Arial" panose="020B0604020202020204" pitchFamily="34" charset="0"/>
              <a:buChar char="•"/>
            </a:pPr>
            <a:r>
              <a:rPr lang="en-US" sz="1800" dirty="0"/>
              <a:t>Basketball has been one the sports most receptive and committed to the use of data to analyze all facets of the sport. Partnerships with </a:t>
            </a:r>
            <a:r>
              <a:rPr lang="en-US" sz="1800" dirty="0" err="1"/>
              <a:t>Sportradar</a:t>
            </a:r>
            <a:r>
              <a:rPr lang="en-US" sz="1800" dirty="0"/>
              <a:t> and Second Spectrum led to the installation of a multiple camera system for all arenas to capture moment and track statistics.</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With this wave of data available, we asked ourselves: can we use data science to predict who will win the regular season MVP award before it is announced? </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We used data from MVP voting dating back to the 1968-69 season. Additionally, we also used player stats for the 2018-19 season as our test data.</a:t>
            </a:r>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a:p>
        </p:txBody>
      </p:sp>
      <p:sp>
        <p:nvSpPr>
          <p:cNvPr id="6" name="Rectangle 5">
            <a:extLst>
              <a:ext uri="{FF2B5EF4-FFF2-40B4-BE49-F238E27FC236}">
                <a16:creationId xmlns:a16="http://schemas.microsoft.com/office/drawing/2014/main" id="{0A923E4E-23D2-46F1-BD6D-DA070ADA64FF}"/>
              </a:ext>
            </a:extLst>
          </p:cNvPr>
          <p:cNvSpPr/>
          <p:nvPr/>
        </p:nvSpPr>
        <p:spPr>
          <a:xfrm>
            <a:off x="5820507" y="5501269"/>
            <a:ext cx="6145819" cy="738664"/>
          </a:xfrm>
          <a:prstGeom prst="rect">
            <a:avLst/>
          </a:prstGeom>
          <a:ln>
            <a:solidFill>
              <a:schemeClr val="tx1"/>
            </a:solidFill>
          </a:ln>
        </p:spPr>
        <p:txBody>
          <a:bodyPr wrap="square">
            <a:spAutoFit/>
          </a:bodyPr>
          <a:lstStyle/>
          <a:p>
            <a:r>
              <a:rPr lang="en-US" sz="1400" i="1" dirty="0"/>
              <a:t>“I'll do whatever it takes to win games, whether it's sitting on a bench waving a towel, handing a cup of water to a teammate, or hitting the game-winning shot.”</a:t>
            </a:r>
          </a:p>
          <a:p>
            <a:pPr algn="r"/>
            <a:r>
              <a:rPr lang="en-US" sz="1400" dirty="0"/>
              <a:t>- Kobe Bryant</a:t>
            </a:r>
          </a:p>
        </p:txBody>
      </p:sp>
      <p:sp>
        <p:nvSpPr>
          <p:cNvPr id="7" name="TextBox 6">
            <a:extLst>
              <a:ext uri="{FF2B5EF4-FFF2-40B4-BE49-F238E27FC236}">
                <a16:creationId xmlns:a16="http://schemas.microsoft.com/office/drawing/2014/main" id="{8280F06D-776C-4AC9-9F94-6A3054E96E66}"/>
              </a:ext>
            </a:extLst>
          </p:cNvPr>
          <p:cNvSpPr txBox="1"/>
          <p:nvPr/>
        </p:nvSpPr>
        <p:spPr>
          <a:xfrm>
            <a:off x="0" y="6510704"/>
            <a:ext cx="11076366" cy="276999"/>
          </a:xfrm>
          <a:prstGeom prst="rect">
            <a:avLst/>
          </a:prstGeom>
          <a:noFill/>
        </p:spPr>
        <p:txBody>
          <a:bodyPr wrap="none" rtlCol="0">
            <a:spAutoFit/>
          </a:bodyPr>
          <a:lstStyle/>
          <a:p>
            <a:r>
              <a:rPr lang="en-US" sz="1200" dirty="0">
                <a:solidFill>
                  <a:schemeClr val="bg1"/>
                </a:solidFill>
              </a:rPr>
              <a:t>Disclaimer: At time of writing, the NBA MVP for the 2018-19 season was already announced, but data, analysis, and model results are all previous to the announcement</a:t>
            </a:r>
          </a:p>
        </p:txBody>
      </p:sp>
    </p:spTree>
    <p:extLst>
      <p:ext uri="{BB962C8B-B14F-4D97-AF65-F5344CB8AC3E}">
        <p14:creationId xmlns:p14="http://schemas.microsoft.com/office/powerpoint/2010/main" val="411569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73DE-A388-4CE8-AA00-5B5DA71EDC97}"/>
              </a:ext>
            </a:extLst>
          </p:cNvPr>
          <p:cNvSpPr>
            <a:spLocks noGrp="1"/>
          </p:cNvSpPr>
          <p:nvPr>
            <p:ph type="title"/>
          </p:nvPr>
        </p:nvSpPr>
        <p:spPr/>
        <p:txBody>
          <a:bodyPr>
            <a:normAutofit/>
          </a:bodyPr>
          <a:lstStyle/>
          <a:p>
            <a:r>
              <a:rPr lang="en-US" sz="4000" dirty="0"/>
              <a:t>MVPs in recent years have dominated the vote and have been clear winners</a:t>
            </a:r>
          </a:p>
        </p:txBody>
      </p:sp>
      <p:graphicFrame>
        <p:nvGraphicFramePr>
          <p:cNvPr id="4" name="Table 3">
            <a:extLst>
              <a:ext uri="{FF2B5EF4-FFF2-40B4-BE49-F238E27FC236}">
                <a16:creationId xmlns:a16="http://schemas.microsoft.com/office/drawing/2014/main" id="{92E86597-0572-4A4C-9361-6ECDCF4EE80B}"/>
              </a:ext>
            </a:extLst>
          </p:cNvPr>
          <p:cNvGraphicFramePr>
            <a:graphicFrameLocks noGrp="1"/>
          </p:cNvGraphicFramePr>
          <p:nvPr>
            <p:extLst>
              <p:ext uri="{D42A27DB-BD31-4B8C-83A1-F6EECF244321}">
                <p14:modId xmlns:p14="http://schemas.microsoft.com/office/powerpoint/2010/main" val="4252810332"/>
              </p:ext>
            </p:extLst>
          </p:nvPr>
        </p:nvGraphicFramePr>
        <p:xfrm>
          <a:off x="1379415" y="2202431"/>
          <a:ext cx="9433169" cy="2439910"/>
        </p:xfrm>
        <a:graphic>
          <a:graphicData uri="http://schemas.openxmlformats.org/drawingml/2006/table">
            <a:tbl>
              <a:tblPr>
                <a:tableStyleId>{5C22544A-7EE6-4342-B048-85BDC9FD1C3A}</a:tableStyleId>
              </a:tblPr>
              <a:tblGrid>
                <a:gridCol w="1306533">
                  <a:extLst>
                    <a:ext uri="{9D8B030D-6E8A-4147-A177-3AD203B41FA5}">
                      <a16:colId xmlns:a16="http://schemas.microsoft.com/office/drawing/2014/main" val="3692284853"/>
                    </a:ext>
                  </a:extLst>
                </a:gridCol>
                <a:gridCol w="2222603">
                  <a:extLst>
                    <a:ext uri="{9D8B030D-6E8A-4147-A177-3AD203B41FA5}">
                      <a16:colId xmlns:a16="http://schemas.microsoft.com/office/drawing/2014/main" val="1852380494"/>
                    </a:ext>
                  </a:extLst>
                </a:gridCol>
                <a:gridCol w="1773603">
                  <a:extLst>
                    <a:ext uri="{9D8B030D-6E8A-4147-A177-3AD203B41FA5}">
                      <a16:colId xmlns:a16="http://schemas.microsoft.com/office/drawing/2014/main" val="687264371"/>
                    </a:ext>
                  </a:extLst>
                </a:gridCol>
                <a:gridCol w="2536460">
                  <a:extLst>
                    <a:ext uri="{9D8B030D-6E8A-4147-A177-3AD203B41FA5}">
                      <a16:colId xmlns:a16="http://schemas.microsoft.com/office/drawing/2014/main" val="876039328"/>
                    </a:ext>
                  </a:extLst>
                </a:gridCol>
                <a:gridCol w="1593970">
                  <a:extLst>
                    <a:ext uri="{9D8B030D-6E8A-4147-A177-3AD203B41FA5}">
                      <a16:colId xmlns:a16="http://schemas.microsoft.com/office/drawing/2014/main" val="2602917694"/>
                    </a:ext>
                  </a:extLst>
                </a:gridCol>
              </a:tblGrid>
              <a:tr h="221810">
                <a:tc>
                  <a:txBody>
                    <a:bodyPr/>
                    <a:lstStyle/>
                    <a:p>
                      <a:pPr algn="ctr" fontAlgn="b"/>
                      <a:r>
                        <a:rPr lang="en-US" sz="1400" b="1" u="none" strike="noStrike" dirty="0">
                          <a:effectLst/>
                          <a:latin typeface="+mn-lt"/>
                        </a:rPr>
                        <a:t>Season</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400" b="1" u="none" strike="noStrike" dirty="0">
                          <a:effectLst/>
                          <a:latin typeface="+mn-lt"/>
                        </a:rPr>
                        <a:t>Player</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400" b="1" u="none" strike="noStrike" dirty="0">
                          <a:effectLst/>
                          <a:latin typeface="+mn-lt"/>
                        </a:rPr>
                        <a:t>Votes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400" b="1" u="none" strike="noStrike" dirty="0">
                          <a:effectLst/>
                          <a:latin typeface="+mn-lt"/>
                        </a:rPr>
                        <a:t>Maximum Votes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400" b="1" u="none" strike="noStrike" dirty="0">
                          <a:effectLst/>
                          <a:latin typeface="+mn-lt"/>
                        </a:rPr>
                        <a:t>Award Share</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36071994"/>
                  </a:ext>
                </a:extLst>
              </a:tr>
              <a:tr h="221810">
                <a:tc>
                  <a:txBody>
                    <a:bodyPr/>
                    <a:lstStyle/>
                    <a:p>
                      <a:pPr algn="ctr" fontAlgn="ctr"/>
                      <a:r>
                        <a:rPr lang="en-US" sz="1100" u="none" strike="noStrike" dirty="0">
                          <a:effectLst/>
                          <a:latin typeface="+mn-lt"/>
                        </a:rPr>
                        <a:t>2017-18</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100" u="none" strike="noStrike" dirty="0">
                          <a:effectLst/>
                          <a:latin typeface="+mn-lt"/>
                        </a:rPr>
                        <a:t>James Harden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100" u="none" strike="noStrike" dirty="0">
                          <a:effectLst/>
                          <a:latin typeface="+mn-lt"/>
                        </a:rPr>
                        <a:t>965</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100" u="none" strike="noStrike">
                          <a:effectLst/>
                          <a:latin typeface="+mn-lt"/>
                        </a:rPr>
                        <a:t>1010</a:t>
                      </a:r>
                      <a:endParaRPr lang="en-US" sz="1100" b="0" i="0" u="none" strike="noStrike">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100" u="none" strike="noStrike">
                          <a:effectLst/>
                          <a:latin typeface="+mn-lt"/>
                        </a:rPr>
                        <a:t>0.955</a:t>
                      </a:r>
                      <a:endParaRPr lang="en-US" sz="1100" b="0" i="0" u="none" strike="noStrike">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15967179"/>
                  </a:ext>
                </a:extLst>
              </a:tr>
              <a:tr h="221810">
                <a:tc>
                  <a:txBody>
                    <a:bodyPr/>
                    <a:lstStyle/>
                    <a:p>
                      <a:pPr algn="ctr" fontAlgn="ctr"/>
                      <a:r>
                        <a:rPr lang="en-US" sz="1100" u="none" strike="noStrike" dirty="0">
                          <a:effectLst/>
                          <a:latin typeface="+mn-lt"/>
                        </a:rPr>
                        <a:t>2016-17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Russell Westbrook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888</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a:effectLst/>
                          <a:latin typeface="+mn-lt"/>
                        </a:rPr>
                        <a:t>1010</a:t>
                      </a:r>
                      <a:endParaRPr lang="en-US" sz="1100" b="0" i="0" u="none" strike="noStrike">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0.879</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29879744"/>
                  </a:ext>
                </a:extLst>
              </a:tr>
              <a:tr h="221810">
                <a:tc>
                  <a:txBody>
                    <a:bodyPr/>
                    <a:lstStyle/>
                    <a:p>
                      <a:pPr algn="ctr" fontAlgn="ctr"/>
                      <a:r>
                        <a:rPr lang="en-US" sz="1100" u="none" strike="noStrike" dirty="0">
                          <a:effectLst/>
                          <a:latin typeface="+mn-lt"/>
                        </a:rPr>
                        <a:t>2015-16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Stephen Curry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1310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a:effectLst/>
                          <a:latin typeface="+mn-lt"/>
                        </a:rPr>
                        <a:t>1310</a:t>
                      </a:r>
                      <a:endParaRPr lang="en-US" sz="1100" b="0" i="0" u="none" strike="noStrike">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65410635"/>
                  </a:ext>
                </a:extLst>
              </a:tr>
              <a:tr h="221810">
                <a:tc>
                  <a:txBody>
                    <a:bodyPr/>
                    <a:lstStyle/>
                    <a:p>
                      <a:pPr algn="ctr" fontAlgn="ctr"/>
                      <a:r>
                        <a:rPr lang="en-US" sz="1100" u="none" strike="noStrike" dirty="0">
                          <a:effectLst/>
                          <a:latin typeface="+mn-lt"/>
                        </a:rPr>
                        <a:t>2014-15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Stephen Curry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1198</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1300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0.922</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8755270"/>
                  </a:ext>
                </a:extLst>
              </a:tr>
              <a:tr h="221810">
                <a:tc>
                  <a:txBody>
                    <a:bodyPr/>
                    <a:lstStyle/>
                    <a:p>
                      <a:pPr algn="ctr" fontAlgn="ctr"/>
                      <a:r>
                        <a:rPr lang="en-US" sz="1100" u="none" strike="noStrike" dirty="0">
                          <a:effectLst/>
                          <a:latin typeface="+mn-lt"/>
                        </a:rPr>
                        <a:t>2013-14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Kevin Durant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1232</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1250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0.986</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537324065"/>
                  </a:ext>
                </a:extLst>
              </a:tr>
              <a:tr h="221810">
                <a:tc>
                  <a:txBody>
                    <a:bodyPr/>
                    <a:lstStyle/>
                    <a:p>
                      <a:pPr algn="ctr" fontAlgn="ctr"/>
                      <a:r>
                        <a:rPr lang="en-US" sz="1100" u="none" strike="noStrike">
                          <a:effectLst/>
                          <a:latin typeface="+mn-lt"/>
                        </a:rPr>
                        <a:t>2012-13 </a:t>
                      </a:r>
                      <a:endParaRPr lang="en-US" sz="1100" b="0" i="0" u="none" strike="noStrike">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LeBron James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1207</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1210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a:effectLst/>
                          <a:latin typeface="+mn-lt"/>
                        </a:rPr>
                        <a:t>0.998</a:t>
                      </a:r>
                      <a:endParaRPr lang="en-US" sz="1100" b="0" i="0" u="none" strike="noStrike">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59835369"/>
                  </a:ext>
                </a:extLst>
              </a:tr>
              <a:tr h="221810">
                <a:tc>
                  <a:txBody>
                    <a:bodyPr/>
                    <a:lstStyle/>
                    <a:p>
                      <a:pPr algn="ctr" fontAlgn="ctr"/>
                      <a:r>
                        <a:rPr lang="en-US" sz="1100" u="none" strike="noStrike" dirty="0">
                          <a:effectLst/>
                          <a:latin typeface="+mn-lt"/>
                        </a:rPr>
                        <a:t>2011-12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LeBron James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1074</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1210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0.888</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989230966"/>
                  </a:ext>
                </a:extLst>
              </a:tr>
              <a:tr h="221810">
                <a:tc>
                  <a:txBody>
                    <a:bodyPr/>
                    <a:lstStyle/>
                    <a:p>
                      <a:pPr algn="ctr" fontAlgn="ctr"/>
                      <a:r>
                        <a:rPr lang="en-US" sz="1100" u="none" strike="noStrike" dirty="0">
                          <a:effectLst/>
                          <a:latin typeface="+mn-lt"/>
                        </a:rPr>
                        <a:t>2010-11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Derrick Rose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1182</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1210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0.977</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435981432"/>
                  </a:ext>
                </a:extLst>
              </a:tr>
              <a:tr h="221810">
                <a:tc>
                  <a:txBody>
                    <a:bodyPr/>
                    <a:lstStyle/>
                    <a:p>
                      <a:pPr algn="ctr" fontAlgn="ctr"/>
                      <a:r>
                        <a:rPr lang="en-US" sz="1100" u="none" strike="noStrike" dirty="0">
                          <a:effectLst/>
                          <a:latin typeface="+mn-lt"/>
                        </a:rPr>
                        <a:t>2009-10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LeBron James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1205</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1230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100" u="none" strike="noStrike" dirty="0">
                          <a:effectLst/>
                          <a:latin typeface="+mn-lt"/>
                        </a:rPr>
                        <a:t>0.98</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928917404"/>
                  </a:ext>
                </a:extLst>
              </a:tr>
              <a:tr h="221810">
                <a:tc>
                  <a:txBody>
                    <a:bodyPr/>
                    <a:lstStyle/>
                    <a:p>
                      <a:pPr algn="ctr" fontAlgn="ctr"/>
                      <a:r>
                        <a:rPr lang="en-US" sz="1100" u="none" strike="noStrike" dirty="0">
                          <a:effectLst/>
                          <a:latin typeface="+mn-lt"/>
                        </a:rPr>
                        <a:t>2008-09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effectLst/>
                          <a:latin typeface="+mn-lt"/>
                        </a:rPr>
                        <a:t>LeBron James      </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effectLst/>
                          <a:latin typeface="+mn-lt"/>
                        </a:rPr>
                        <a:t>1172</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effectLst/>
                          <a:latin typeface="+mn-lt"/>
                        </a:rPr>
                        <a:t>1210</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effectLst/>
                          <a:latin typeface="+mn-lt"/>
                        </a:rPr>
                        <a:t>0.969</a:t>
                      </a:r>
                      <a:endParaRPr lang="en-US" sz="1100" b="0" i="0" u="none" strike="noStrike" dirty="0">
                        <a:solidFill>
                          <a:srgbClr val="000000"/>
                        </a:solidFill>
                        <a:effectLst/>
                        <a:latin typeface="+mn-lt"/>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9280831"/>
                  </a:ext>
                </a:extLst>
              </a:tr>
            </a:tbl>
          </a:graphicData>
        </a:graphic>
      </p:graphicFrame>
      <p:sp>
        <p:nvSpPr>
          <p:cNvPr id="5" name="Left Bracket 4">
            <a:extLst>
              <a:ext uri="{FF2B5EF4-FFF2-40B4-BE49-F238E27FC236}">
                <a16:creationId xmlns:a16="http://schemas.microsoft.com/office/drawing/2014/main" id="{31E766D8-C291-4DD1-A7A4-845A7B9055BF}"/>
              </a:ext>
            </a:extLst>
          </p:cNvPr>
          <p:cNvSpPr/>
          <p:nvPr/>
        </p:nvSpPr>
        <p:spPr>
          <a:xfrm rot="16200000">
            <a:off x="3710357" y="3763109"/>
            <a:ext cx="153863" cy="2184890"/>
          </a:xfrm>
          <a:prstGeom prst="leftBracket">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2593F558-3552-4A16-9665-09F2BB41A523}"/>
              </a:ext>
            </a:extLst>
          </p:cNvPr>
          <p:cNvSpPr/>
          <p:nvPr/>
        </p:nvSpPr>
        <p:spPr>
          <a:xfrm rot="16200000">
            <a:off x="7840329" y="3603897"/>
            <a:ext cx="174811" cy="2482363"/>
          </a:xfrm>
          <a:prstGeom prst="leftBracket">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8CEF257F-2E49-41E5-B121-1A64F137FC9D}"/>
              </a:ext>
            </a:extLst>
          </p:cNvPr>
          <p:cNvSpPr/>
          <p:nvPr/>
        </p:nvSpPr>
        <p:spPr>
          <a:xfrm rot="16200000">
            <a:off x="10000568" y="4120468"/>
            <a:ext cx="123971" cy="1500064"/>
          </a:xfrm>
          <a:prstGeom prst="leftBracket">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D96674E-55A5-41A6-912B-1349F6637900}"/>
              </a:ext>
            </a:extLst>
          </p:cNvPr>
          <p:cNvSpPr txBox="1"/>
          <p:nvPr/>
        </p:nvSpPr>
        <p:spPr>
          <a:xfrm>
            <a:off x="2580542" y="5189644"/>
            <a:ext cx="2406895" cy="954107"/>
          </a:xfrm>
          <a:prstGeom prst="rect">
            <a:avLst/>
          </a:prstGeom>
          <a:noFill/>
        </p:spPr>
        <p:txBody>
          <a:bodyPr wrap="square" rtlCol="0">
            <a:spAutoFit/>
          </a:bodyPr>
          <a:lstStyle/>
          <a:p>
            <a:pPr algn="ctr"/>
            <a:r>
              <a:rPr lang="en-US" sz="1400" dirty="0"/>
              <a:t>Russel </a:t>
            </a:r>
            <a:r>
              <a:rPr lang="en-US" sz="1400" dirty="0" err="1"/>
              <a:t>Westbook</a:t>
            </a:r>
            <a:r>
              <a:rPr lang="en-US" sz="1400" dirty="0"/>
              <a:t> is the only player to win the MVP award with a team winning less than 51 games (&lt;61% win </a:t>
            </a:r>
            <a:r>
              <a:rPr lang="en-US" sz="1400" dirty="0" err="1"/>
              <a:t>pct</a:t>
            </a:r>
            <a:r>
              <a:rPr lang="en-US" sz="1400" dirty="0"/>
              <a:t>)</a:t>
            </a:r>
          </a:p>
        </p:txBody>
      </p:sp>
      <p:cxnSp>
        <p:nvCxnSpPr>
          <p:cNvPr id="12" name="Straight Connector 11">
            <a:extLst>
              <a:ext uri="{FF2B5EF4-FFF2-40B4-BE49-F238E27FC236}">
                <a16:creationId xmlns:a16="http://schemas.microsoft.com/office/drawing/2014/main" id="{531EE249-8C35-43E1-9349-CA6D295AB27C}"/>
              </a:ext>
            </a:extLst>
          </p:cNvPr>
          <p:cNvCxnSpPr>
            <a:cxnSpLocks/>
            <a:stCxn id="5" idx="1"/>
            <a:endCxn id="8" idx="0"/>
          </p:cNvCxnSpPr>
          <p:nvPr/>
        </p:nvCxnSpPr>
        <p:spPr>
          <a:xfrm flipH="1">
            <a:off x="3783990" y="4932486"/>
            <a:ext cx="3299" cy="2571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1EB70F-6A34-436D-854F-5DCF4C977A77}"/>
              </a:ext>
            </a:extLst>
          </p:cNvPr>
          <p:cNvSpPr txBox="1"/>
          <p:nvPr/>
        </p:nvSpPr>
        <p:spPr>
          <a:xfrm>
            <a:off x="6651880" y="5189644"/>
            <a:ext cx="2562219" cy="1169551"/>
          </a:xfrm>
          <a:prstGeom prst="rect">
            <a:avLst/>
          </a:prstGeom>
          <a:noFill/>
        </p:spPr>
        <p:txBody>
          <a:bodyPr wrap="square" rtlCol="0">
            <a:spAutoFit/>
          </a:bodyPr>
          <a:lstStyle/>
          <a:p>
            <a:pPr algn="ctr"/>
            <a:r>
              <a:rPr lang="en-US" sz="1400" dirty="0"/>
              <a:t>The total votes cast has changed a lot recently. The current vote is comprised of 101 voters, each capable of giving up to 10 votes to a player</a:t>
            </a:r>
          </a:p>
        </p:txBody>
      </p:sp>
      <p:cxnSp>
        <p:nvCxnSpPr>
          <p:cNvPr id="14" name="Straight Connector 13">
            <a:extLst>
              <a:ext uri="{FF2B5EF4-FFF2-40B4-BE49-F238E27FC236}">
                <a16:creationId xmlns:a16="http://schemas.microsoft.com/office/drawing/2014/main" id="{B0886873-0A61-46C7-97AC-4F400D7002B5}"/>
              </a:ext>
            </a:extLst>
          </p:cNvPr>
          <p:cNvCxnSpPr>
            <a:cxnSpLocks/>
            <a:stCxn id="6" idx="1"/>
            <a:endCxn id="13" idx="0"/>
          </p:cNvCxnSpPr>
          <p:nvPr/>
        </p:nvCxnSpPr>
        <p:spPr>
          <a:xfrm>
            <a:off x="7927735" y="4932484"/>
            <a:ext cx="5255" cy="2571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EA2DA31-7609-4814-86DE-B0545E5C0735}"/>
              </a:ext>
            </a:extLst>
          </p:cNvPr>
          <p:cNvSpPr txBox="1"/>
          <p:nvPr/>
        </p:nvSpPr>
        <p:spPr>
          <a:xfrm>
            <a:off x="9197245" y="5191825"/>
            <a:ext cx="1730616" cy="1169551"/>
          </a:xfrm>
          <a:prstGeom prst="rect">
            <a:avLst/>
          </a:prstGeom>
          <a:noFill/>
        </p:spPr>
        <p:txBody>
          <a:bodyPr wrap="square" rtlCol="0">
            <a:spAutoFit/>
          </a:bodyPr>
          <a:lstStyle/>
          <a:p>
            <a:pPr algn="ctr"/>
            <a:r>
              <a:rPr lang="en-US" sz="1400" dirty="0"/>
              <a:t>Regardless of the total votes cast, the threshold to win the MVP award remains extremely high</a:t>
            </a:r>
          </a:p>
        </p:txBody>
      </p:sp>
      <p:cxnSp>
        <p:nvCxnSpPr>
          <p:cNvPr id="20" name="Straight Connector 19">
            <a:extLst>
              <a:ext uri="{FF2B5EF4-FFF2-40B4-BE49-F238E27FC236}">
                <a16:creationId xmlns:a16="http://schemas.microsoft.com/office/drawing/2014/main" id="{323DA49E-B1D2-4C9E-B0C0-39A3CB96EFA7}"/>
              </a:ext>
            </a:extLst>
          </p:cNvPr>
          <p:cNvCxnSpPr>
            <a:cxnSpLocks/>
            <a:stCxn id="7" idx="1"/>
            <a:endCxn id="19" idx="0"/>
          </p:cNvCxnSpPr>
          <p:nvPr/>
        </p:nvCxnSpPr>
        <p:spPr>
          <a:xfrm flipH="1">
            <a:off x="10062553" y="4932486"/>
            <a:ext cx="1" cy="25933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59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a:xfrm>
            <a:off x="505557" y="286603"/>
            <a:ext cx="11065119" cy="1450757"/>
          </a:xfrm>
        </p:spPr>
        <p:txBody>
          <a:bodyPr>
            <a:normAutofit/>
          </a:bodyPr>
          <a:lstStyle/>
          <a:p>
            <a:r>
              <a:rPr lang="en-US" dirty="0"/>
              <a:t>Scoring and winning are the primary drivers for the MVP award</a:t>
            </a:r>
          </a:p>
        </p:txBody>
      </p:sp>
      <p:sp>
        <p:nvSpPr>
          <p:cNvPr id="3" name="Content Placeholder 2">
            <a:extLst>
              <a:ext uri="{FF2B5EF4-FFF2-40B4-BE49-F238E27FC236}">
                <a16:creationId xmlns:a16="http://schemas.microsoft.com/office/drawing/2014/main" id="{7B9C6E29-897D-4504-9C54-363E8F6CEF1D}"/>
              </a:ext>
            </a:extLst>
          </p:cNvPr>
          <p:cNvSpPr>
            <a:spLocks noGrp="1"/>
          </p:cNvSpPr>
          <p:nvPr>
            <p:ph idx="1"/>
          </p:nvPr>
        </p:nvSpPr>
        <p:spPr>
          <a:xfrm>
            <a:off x="473027" y="2069735"/>
            <a:ext cx="5589270" cy="3610096"/>
          </a:xfrm>
        </p:spPr>
        <p:txBody>
          <a:bodyPr>
            <a:normAutofit lnSpcReduction="10000"/>
          </a:bodyPr>
          <a:lstStyle/>
          <a:p>
            <a:r>
              <a:rPr lang="en-US" sz="2000" dirty="0"/>
              <a:t>Win percentage has the strongest trend of any "basic" metric. Intuitively, the most valuable player is highlighted because of the outstanding success of their team as a result of their performances.</a:t>
            </a:r>
          </a:p>
          <a:p>
            <a:endParaRPr lang="en-US" sz="2000" dirty="0"/>
          </a:p>
          <a:p>
            <a:r>
              <a:rPr lang="en-US" sz="2000" dirty="0"/>
              <a:t>Even with all the noise present in the graph, it is easy to see </a:t>
            </a:r>
            <a:r>
              <a:rPr lang="en-US" sz="2000" b="1" dirty="0"/>
              <a:t>higher scoring generally translates to higher award share totals</a:t>
            </a:r>
            <a:r>
              <a:rPr lang="en-US" sz="2000" dirty="0"/>
              <a:t>. In general, it seems a PPG value from 27 to 32 is the "sweet spot" for voters. </a:t>
            </a:r>
          </a:p>
        </p:txBody>
      </p:sp>
      <p:sp>
        <p:nvSpPr>
          <p:cNvPr id="4" name="Rectangle 3">
            <a:extLst>
              <a:ext uri="{FF2B5EF4-FFF2-40B4-BE49-F238E27FC236}">
                <a16:creationId xmlns:a16="http://schemas.microsoft.com/office/drawing/2014/main" id="{0A9C82C9-A5F1-48E9-A4E2-FE3A9D3AE20E}"/>
              </a:ext>
            </a:extLst>
          </p:cNvPr>
          <p:cNvSpPr/>
          <p:nvPr/>
        </p:nvSpPr>
        <p:spPr>
          <a:xfrm>
            <a:off x="7310804" y="5446795"/>
            <a:ext cx="4636008" cy="738664"/>
          </a:xfrm>
          <a:prstGeom prst="rect">
            <a:avLst/>
          </a:prstGeom>
          <a:ln>
            <a:solidFill>
              <a:schemeClr val="tx1"/>
            </a:solidFill>
          </a:ln>
        </p:spPr>
        <p:txBody>
          <a:bodyPr wrap="square">
            <a:spAutoFit/>
          </a:bodyPr>
          <a:lstStyle/>
          <a:p>
            <a:r>
              <a:rPr lang="en-US" sz="1400" i="1" dirty="0"/>
              <a:t>“Good players want to be coached. Great players want to be told the truth.” </a:t>
            </a:r>
          </a:p>
          <a:p>
            <a:pPr algn="r"/>
            <a:r>
              <a:rPr lang="en-US" sz="1400" dirty="0"/>
              <a:t>- Doc Rivers</a:t>
            </a:r>
          </a:p>
        </p:txBody>
      </p:sp>
      <p:sp>
        <p:nvSpPr>
          <p:cNvPr id="7" name="TextBox 6">
            <a:extLst>
              <a:ext uri="{FF2B5EF4-FFF2-40B4-BE49-F238E27FC236}">
                <a16:creationId xmlns:a16="http://schemas.microsoft.com/office/drawing/2014/main" id="{A4309EFC-D5F1-4488-9E8F-0388F9AE4500}"/>
              </a:ext>
            </a:extLst>
          </p:cNvPr>
          <p:cNvSpPr txBox="1"/>
          <p:nvPr/>
        </p:nvSpPr>
        <p:spPr>
          <a:xfrm>
            <a:off x="10155937" y="5081400"/>
            <a:ext cx="1790875" cy="215444"/>
          </a:xfrm>
          <a:prstGeom prst="rect">
            <a:avLst/>
          </a:prstGeom>
          <a:noFill/>
        </p:spPr>
        <p:txBody>
          <a:bodyPr wrap="none" rtlCol="0">
            <a:spAutoFit/>
          </a:bodyPr>
          <a:lstStyle/>
          <a:p>
            <a:r>
              <a:rPr lang="en-US" sz="800" dirty="0"/>
              <a:t>* Red circles are MVP award winners</a:t>
            </a:r>
          </a:p>
        </p:txBody>
      </p:sp>
      <p:pic>
        <p:nvPicPr>
          <p:cNvPr id="9" name="Picture 8">
            <a:extLst>
              <a:ext uri="{FF2B5EF4-FFF2-40B4-BE49-F238E27FC236}">
                <a16:creationId xmlns:a16="http://schemas.microsoft.com/office/drawing/2014/main" id="{D8B983D7-6C7B-4664-9751-C81BB9804CB9}"/>
              </a:ext>
            </a:extLst>
          </p:cNvPr>
          <p:cNvPicPr>
            <a:picLocks noChangeAspect="1"/>
          </p:cNvPicPr>
          <p:nvPr/>
        </p:nvPicPr>
        <p:blipFill>
          <a:blip r:embed="rId2"/>
          <a:stretch>
            <a:fillRect/>
          </a:stretch>
        </p:blipFill>
        <p:spPr>
          <a:xfrm>
            <a:off x="6238806" y="2069735"/>
            <a:ext cx="5708006" cy="3011665"/>
          </a:xfrm>
          <a:prstGeom prst="rect">
            <a:avLst/>
          </a:prstGeom>
        </p:spPr>
      </p:pic>
    </p:spTree>
    <p:extLst>
      <p:ext uri="{BB962C8B-B14F-4D97-AF65-F5344CB8AC3E}">
        <p14:creationId xmlns:p14="http://schemas.microsoft.com/office/powerpoint/2010/main" val="376577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a:xfrm>
            <a:off x="391258" y="286603"/>
            <a:ext cx="11328888" cy="1450757"/>
          </a:xfrm>
        </p:spPr>
        <p:txBody>
          <a:bodyPr>
            <a:normAutofit/>
          </a:bodyPr>
          <a:lstStyle/>
          <a:p>
            <a:r>
              <a:rPr lang="en-US" dirty="0"/>
              <a:t>Team plays and defense is often under rewarded and does not look to change</a:t>
            </a:r>
          </a:p>
        </p:txBody>
      </p:sp>
      <p:sp>
        <p:nvSpPr>
          <p:cNvPr id="3" name="Content Placeholder 2">
            <a:extLst>
              <a:ext uri="{FF2B5EF4-FFF2-40B4-BE49-F238E27FC236}">
                <a16:creationId xmlns:a16="http://schemas.microsoft.com/office/drawing/2014/main" id="{7B9C6E29-897D-4504-9C54-363E8F6CEF1D}"/>
              </a:ext>
            </a:extLst>
          </p:cNvPr>
          <p:cNvSpPr>
            <a:spLocks noGrp="1"/>
          </p:cNvSpPr>
          <p:nvPr>
            <p:ph idx="1"/>
          </p:nvPr>
        </p:nvSpPr>
        <p:spPr>
          <a:xfrm>
            <a:off x="288386" y="2059906"/>
            <a:ext cx="5552636" cy="582245"/>
          </a:xfrm>
        </p:spPr>
        <p:txBody>
          <a:bodyPr>
            <a:normAutofit lnSpcReduction="10000"/>
          </a:bodyPr>
          <a:lstStyle/>
          <a:p>
            <a:pPr algn="ctr"/>
            <a:r>
              <a:rPr lang="en-US" sz="1600" b="1" dirty="0"/>
              <a:t>Surprisingly, assists and rebounds per game do not seem to have any sort of overall trend in relation to MVP voting.</a:t>
            </a:r>
          </a:p>
        </p:txBody>
      </p:sp>
      <p:pic>
        <p:nvPicPr>
          <p:cNvPr id="6" name="Picture 5">
            <a:extLst>
              <a:ext uri="{FF2B5EF4-FFF2-40B4-BE49-F238E27FC236}">
                <a16:creationId xmlns:a16="http://schemas.microsoft.com/office/drawing/2014/main" id="{80EB09A1-7F24-4259-BEB4-B87DEBCB0DE0}"/>
              </a:ext>
            </a:extLst>
          </p:cNvPr>
          <p:cNvPicPr>
            <a:picLocks noChangeAspect="1"/>
          </p:cNvPicPr>
          <p:nvPr/>
        </p:nvPicPr>
        <p:blipFill>
          <a:blip r:embed="rId2"/>
          <a:stretch>
            <a:fillRect/>
          </a:stretch>
        </p:blipFill>
        <p:spPr>
          <a:xfrm>
            <a:off x="767077" y="3037742"/>
            <a:ext cx="4729583" cy="2502434"/>
          </a:xfrm>
          <a:prstGeom prst="rect">
            <a:avLst/>
          </a:prstGeom>
        </p:spPr>
      </p:pic>
      <p:sp>
        <p:nvSpPr>
          <p:cNvPr id="8" name="Rectangle 7">
            <a:extLst>
              <a:ext uri="{FF2B5EF4-FFF2-40B4-BE49-F238E27FC236}">
                <a16:creationId xmlns:a16="http://schemas.microsoft.com/office/drawing/2014/main" id="{97C249D2-75E0-4637-BDC8-B40DEE5CD481}"/>
              </a:ext>
            </a:extLst>
          </p:cNvPr>
          <p:cNvSpPr/>
          <p:nvPr/>
        </p:nvSpPr>
        <p:spPr>
          <a:xfrm>
            <a:off x="657957" y="5695587"/>
            <a:ext cx="10876085" cy="646331"/>
          </a:xfrm>
          <a:prstGeom prst="rect">
            <a:avLst/>
          </a:prstGeom>
        </p:spPr>
        <p:txBody>
          <a:bodyPr wrap="square">
            <a:spAutoFit/>
          </a:bodyPr>
          <a:lstStyle/>
          <a:p>
            <a:pPr algn="ctr"/>
            <a:r>
              <a:rPr lang="en-US" dirty="0"/>
              <a:t>However, all of them combined will serve to paint a much better picture, because just scoring is not enough to become the Most Valuable Player. It's </a:t>
            </a:r>
            <a:r>
              <a:rPr lang="en-US" b="1" dirty="0"/>
              <a:t>necessary that a candidate be adequate in every basic statistic</a:t>
            </a:r>
            <a:r>
              <a:rPr lang="en-US" dirty="0"/>
              <a:t>. </a:t>
            </a:r>
          </a:p>
        </p:txBody>
      </p:sp>
      <p:sp>
        <p:nvSpPr>
          <p:cNvPr id="9" name="Rectangle 8">
            <a:extLst>
              <a:ext uri="{FF2B5EF4-FFF2-40B4-BE49-F238E27FC236}">
                <a16:creationId xmlns:a16="http://schemas.microsoft.com/office/drawing/2014/main" id="{69266147-008C-42BB-AB87-A5F06427BE27}"/>
              </a:ext>
            </a:extLst>
          </p:cNvPr>
          <p:cNvSpPr/>
          <p:nvPr/>
        </p:nvSpPr>
        <p:spPr>
          <a:xfrm>
            <a:off x="5841022" y="2056455"/>
            <a:ext cx="6096000" cy="1077218"/>
          </a:xfrm>
          <a:prstGeom prst="rect">
            <a:avLst/>
          </a:prstGeom>
        </p:spPr>
        <p:txBody>
          <a:bodyPr>
            <a:spAutoFit/>
          </a:bodyPr>
          <a:lstStyle/>
          <a:p>
            <a:pPr algn="ctr"/>
            <a:r>
              <a:rPr lang="en-US" sz="1600" b="1" dirty="0"/>
              <a:t>Defense doesn't seem to factor as much as it should, overshadowed by players who can score-at-will.</a:t>
            </a:r>
            <a:r>
              <a:rPr lang="en-US" sz="1600" dirty="0"/>
              <a:t> That is not to say there are no players with high blocks per game who received the MVP award (i.e. Shaquille O' Neal).</a:t>
            </a:r>
          </a:p>
        </p:txBody>
      </p:sp>
      <p:cxnSp>
        <p:nvCxnSpPr>
          <p:cNvPr id="11" name="Straight Connector 10">
            <a:extLst>
              <a:ext uri="{FF2B5EF4-FFF2-40B4-BE49-F238E27FC236}">
                <a16:creationId xmlns:a16="http://schemas.microsoft.com/office/drawing/2014/main" id="{437ABAC0-5A08-4EBC-A18A-1881D0F86784}"/>
              </a:ext>
            </a:extLst>
          </p:cNvPr>
          <p:cNvCxnSpPr>
            <a:cxnSpLocks/>
          </p:cNvCxnSpPr>
          <p:nvPr/>
        </p:nvCxnSpPr>
        <p:spPr>
          <a:xfrm>
            <a:off x="5817575" y="2149719"/>
            <a:ext cx="0" cy="345605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FECF8F8-A721-4F90-A50B-1EC2F88B1717}"/>
              </a:ext>
            </a:extLst>
          </p:cNvPr>
          <p:cNvSpPr txBox="1"/>
          <p:nvPr/>
        </p:nvSpPr>
        <p:spPr>
          <a:xfrm>
            <a:off x="9496514" y="5469086"/>
            <a:ext cx="1790875" cy="215444"/>
          </a:xfrm>
          <a:prstGeom prst="rect">
            <a:avLst/>
          </a:prstGeom>
          <a:noFill/>
        </p:spPr>
        <p:txBody>
          <a:bodyPr wrap="none" rtlCol="0">
            <a:spAutoFit/>
          </a:bodyPr>
          <a:lstStyle/>
          <a:p>
            <a:r>
              <a:rPr lang="en-US" sz="800" dirty="0"/>
              <a:t>* Red circles are MVP award winners</a:t>
            </a:r>
          </a:p>
        </p:txBody>
      </p:sp>
      <p:sp>
        <p:nvSpPr>
          <p:cNvPr id="15" name="TextBox 14">
            <a:extLst>
              <a:ext uri="{FF2B5EF4-FFF2-40B4-BE49-F238E27FC236}">
                <a16:creationId xmlns:a16="http://schemas.microsoft.com/office/drawing/2014/main" id="{7F5A21E3-2B9F-4856-8BE2-14AEACAF6BAF}"/>
              </a:ext>
            </a:extLst>
          </p:cNvPr>
          <p:cNvSpPr txBox="1"/>
          <p:nvPr/>
        </p:nvSpPr>
        <p:spPr>
          <a:xfrm>
            <a:off x="3717508" y="5466830"/>
            <a:ext cx="1790875" cy="215444"/>
          </a:xfrm>
          <a:prstGeom prst="rect">
            <a:avLst/>
          </a:prstGeom>
          <a:noFill/>
        </p:spPr>
        <p:txBody>
          <a:bodyPr wrap="none" rtlCol="0">
            <a:spAutoFit/>
          </a:bodyPr>
          <a:lstStyle/>
          <a:p>
            <a:r>
              <a:rPr lang="en-US" sz="800" dirty="0"/>
              <a:t>* Red circles are MVP award winners</a:t>
            </a:r>
          </a:p>
        </p:txBody>
      </p:sp>
      <p:pic>
        <p:nvPicPr>
          <p:cNvPr id="16" name="Picture 15">
            <a:extLst>
              <a:ext uri="{FF2B5EF4-FFF2-40B4-BE49-F238E27FC236}">
                <a16:creationId xmlns:a16="http://schemas.microsoft.com/office/drawing/2014/main" id="{C63C4D63-C135-4ED1-A9C7-4EC7E15EE369}"/>
              </a:ext>
            </a:extLst>
          </p:cNvPr>
          <p:cNvPicPr>
            <a:picLocks noChangeAspect="1"/>
          </p:cNvPicPr>
          <p:nvPr/>
        </p:nvPicPr>
        <p:blipFill>
          <a:blip r:embed="rId3"/>
          <a:stretch>
            <a:fillRect/>
          </a:stretch>
        </p:blipFill>
        <p:spPr>
          <a:xfrm>
            <a:off x="6588795" y="3088140"/>
            <a:ext cx="4600453" cy="2426480"/>
          </a:xfrm>
          <a:prstGeom prst="rect">
            <a:avLst/>
          </a:prstGeom>
        </p:spPr>
      </p:pic>
    </p:spTree>
    <p:extLst>
      <p:ext uri="{BB962C8B-B14F-4D97-AF65-F5344CB8AC3E}">
        <p14:creationId xmlns:p14="http://schemas.microsoft.com/office/powerpoint/2010/main" val="333388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a:xfrm>
            <a:off x="356087" y="286603"/>
            <a:ext cx="11566281" cy="1450757"/>
          </a:xfrm>
        </p:spPr>
        <p:txBody>
          <a:bodyPr/>
          <a:lstStyle/>
          <a:p>
            <a:r>
              <a:rPr lang="en-US" dirty="0"/>
              <a:t>Shooting efficiency plays a role but exceptions to the rule do exist</a:t>
            </a:r>
          </a:p>
        </p:txBody>
      </p:sp>
      <p:sp>
        <p:nvSpPr>
          <p:cNvPr id="3" name="Content Placeholder 2">
            <a:extLst>
              <a:ext uri="{FF2B5EF4-FFF2-40B4-BE49-F238E27FC236}">
                <a16:creationId xmlns:a16="http://schemas.microsoft.com/office/drawing/2014/main" id="{7B9C6E29-897D-4504-9C54-363E8F6CEF1D}"/>
              </a:ext>
            </a:extLst>
          </p:cNvPr>
          <p:cNvSpPr>
            <a:spLocks noGrp="1"/>
          </p:cNvSpPr>
          <p:nvPr>
            <p:ph idx="1"/>
          </p:nvPr>
        </p:nvSpPr>
        <p:spPr>
          <a:xfrm>
            <a:off x="455441" y="2108201"/>
            <a:ext cx="5901397" cy="3760891"/>
          </a:xfrm>
        </p:spPr>
        <p:txBody>
          <a:bodyPr>
            <a:normAutofit/>
          </a:bodyPr>
          <a:lstStyle/>
          <a:p>
            <a:r>
              <a:rPr lang="en-US" dirty="0"/>
              <a:t>Efficiency, however, does appear to be a significant cut-off factor for MVP winners. In the field goal percentage graph, </a:t>
            </a:r>
            <a:r>
              <a:rPr lang="en-US" b="1" dirty="0"/>
              <a:t>most MVP winners have a shooting percentage between 0.47 and 0.54.</a:t>
            </a:r>
          </a:p>
          <a:p>
            <a:r>
              <a:rPr lang="en-US" dirty="0"/>
              <a:t>The 3-pointer does not see the same trend, mostly due to </a:t>
            </a:r>
            <a:r>
              <a:rPr lang="en-US" b="1" i="1" dirty="0"/>
              <a:t>the 3-Point Revolution </a:t>
            </a:r>
            <a:r>
              <a:rPr lang="en-US" dirty="0"/>
              <a:t>being very recent. The trend could change as more teams elect to shoot more 3-pointers as opposed to long 2-point shots.</a:t>
            </a:r>
          </a:p>
          <a:p>
            <a:r>
              <a:rPr lang="en-US" dirty="0"/>
              <a:t>Free throw percentage of </a:t>
            </a:r>
            <a:r>
              <a:rPr lang="en-US" b="1" dirty="0"/>
              <a:t>at least 75% seems to be the minimum</a:t>
            </a:r>
            <a:r>
              <a:rPr lang="en-US" dirty="0"/>
              <a:t> for those receiving the most points.</a:t>
            </a:r>
          </a:p>
        </p:txBody>
      </p:sp>
      <p:sp>
        <p:nvSpPr>
          <p:cNvPr id="5" name="Rectangle 4">
            <a:extLst>
              <a:ext uri="{FF2B5EF4-FFF2-40B4-BE49-F238E27FC236}">
                <a16:creationId xmlns:a16="http://schemas.microsoft.com/office/drawing/2014/main" id="{559247E8-9441-400E-9F27-162AD2C27844}"/>
              </a:ext>
            </a:extLst>
          </p:cNvPr>
          <p:cNvSpPr/>
          <p:nvPr/>
        </p:nvSpPr>
        <p:spPr>
          <a:xfrm>
            <a:off x="7284426" y="5499760"/>
            <a:ext cx="4637942" cy="738664"/>
          </a:xfrm>
          <a:prstGeom prst="rect">
            <a:avLst/>
          </a:prstGeom>
          <a:ln>
            <a:solidFill>
              <a:schemeClr val="tx1"/>
            </a:solidFill>
          </a:ln>
        </p:spPr>
        <p:txBody>
          <a:bodyPr wrap="square">
            <a:spAutoFit/>
          </a:bodyPr>
          <a:lstStyle/>
          <a:p>
            <a:r>
              <a:rPr lang="en-US" sz="1400" i="1" dirty="0"/>
              <a:t>“There is a lot of basketball beyond our control, but a player should never let anyone try harder than he does.”</a:t>
            </a:r>
          </a:p>
          <a:p>
            <a:pPr algn="r"/>
            <a:r>
              <a:rPr lang="en-US" sz="1400" i="1" dirty="0"/>
              <a:t>- Dean Smith</a:t>
            </a:r>
            <a:endParaRPr lang="en-US" sz="1400" dirty="0"/>
          </a:p>
        </p:txBody>
      </p:sp>
      <p:pic>
        <p:nvPicPr>
          <p:cNvPr id="7" name="Picture 6">
            <a:extLst>
              <a:ext uri="{FF2B5EF4-FFF2-40B4-BE49-F238E27FC236}">
                <a16:creationId xmlns:a16="http://schemas.microsoft.com/office/drawing/2014/main" id="{559CEDF2-F3B6-4988-8023-70B638CEEC76}"/>
              </a:ext>
            </a:extLst>
          </p:cNvPr>
          <p:cNvPicPr>
            <a:picLocks noChangeAspect="1"/>
          </p:cNvPicPr>
          <p:nvPr/>
        </p:nvPicPr>
        <p:blipFill>
          <a:blip r:embed="rId3"/>
          <a:stretch>
            <a:fillRect/>
          </a:stretch>
        </p:blipFill>
        <p:spPr>
          <a:xfrm>
            <a:off x="6596870" y="2056976"/>
            <a:ext cx="5325499" cy="2744047"/>
          </a:xfrm>
          <a:prstGeom prst="rect">
            <a:avLst/>
          </a:prstGeom>
        </p:spPr>
      </p:pic>
      <p:sp>
        <p:nvSpPr>
          <p:cNvPr id="6" name="TextBox 5">
            <a:extLst>
              <a:ext uri="{FF2B5EF4-FFF2-40B4-BE49-F238E27FC236}">
                <a16:creationId xmlns:a16="http://schemas.microsoft.com/office/drawing/2014/main" id="{79693541-A985-45E9-821C-999B0A3C53F4}"/>
              </a:ext>
            </a:extLst>
          </p:cNvPr>
          <p:cNvSpPr txBox="1"/>
          <p:nvPr/>
        </p:nvSpPr>
        <p:spPr>
          <a:xfrm>
            <a:off x="10207840" y="4724251"/>
            <a:ext cx="1790875" cy="215444"/>
          </a:xfrm>
          <a:prstGeom prst="rect">
            <a:avLst/>
          </a:prstGeom>
          <a:noFill/>
        </p:spPr>
        <p:txBody>
          <a:bodyPr wrap="none" rtlCol="0">
            <a:spAutoFit/>
          </a:bodyPr>
          <a:lstStyle/>
          <a:p>
            <a:r>
              <a:rPr lang="en-US" sz="800" dirty="0"/>
              <a:t>* Red circles are MVP award winners</a:t>
            </a:r>
          </a:p>
        </p:txBody>
      </p:sp>
    </p:spTree>
    <p:extLst>
      <p:ext uri="{BB962C8B-B14F-4D97-AF65-F5344CB8AC3E}">
        <p14:creationId xmlns:p14="http://schemas.microsoft.com/office/powerpoint/2010/main" val="117286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p:txBody>
          <a:bodyPr>
            <a:normAutofit fontScale="90000"/>
          </a:bodyPr>
          <a:lstStyle/>
          <a:p>
            <a:r>
              <a:rPr lang="en-US" dirty="0"/>
              <a:t>Multiple approaches to solve the same problem accurately and efficiently</a:t>
            </a:r>
          </a:p>
        </p:txBody>
      </p:sp>
      <p:sp>
        <p:nvSpPr>
          <p:cNvPr id="3" name="Content Placeholder 2">
            <a:extLst>
              <a:ext uri="{FF2B5EF4-FFF2-40B4-BE49-F238E27FC236}">
                <a16:creationId xmlns:a16="http://schemas.microsoft.com/office/drawing/2014/main" id="{7B9C6E29-897D-4504-9C54-363E8F6CEF1D}"/>
              </a:ext>
            </a:extLst>
          </p:cNvPr>
          <p:cNvSpPr>
            <a:spLocks noGrp="1"/>
          </p:cNvSpPr>
          <p:nvPr>
            <p:ph idx="1"/>
          </p:nvPr>
        </p:nvSpPr>
        <p:spPr/>
        <p:txBody>
          <a:bodyPr/>
          <a:lstStyle/>
          <a:p>
            <a:r>
              <a:rPr lang="en-US" dirty="0"/>
              <a:t>Our objective being to predict which player will win the NBA MVP award, we had to develop a model that created a numeric prediction representing the number of votes each player would receive. We selected three modeling methods to try out: </a:t>
            </a:r>
          </a:p>
        </p:txBody>
      </p:sp>
      <p:sp>
        <p:nvSpPr>
          <p:cNvPr id="5" name="Rectangle 4">
            <a:extLst>
              <a:ext uri="{FF2B5EF4-FFF2-40B4-BE49-F238E27FC236}">
                <a16:creationId xmlns:a16="http://schemas.microsoft.com/office/drawing/2014/main" id="{8BBBC44E-BF68-43CD-A30F-A0B49F81F365}"/>
              </a:ext>
            </a:extLst>
          </p:cNvPr>
          <p:cNvSpPr/>
          <p:nvPr/>
        </p:nvSpPr>
        <p:spPr>
          <a:xfrm>
            <a:off x="6998678" y="5501269"/>
            <a:ext cx="4928088" cy="738664"/>
          </a:xfrm>
          <a:prstGeom prst="rect">
            <a:avLst/>
          </a:prstGeom>
          <a:ln>
            <a:solidFill>
              <a:schemeClr val="tx1"/>
            </a:solidFill>
          </a:ln>
        </p:spPr>
        <p:txBody>
          <a:bodyPr wrap="square">
            <a:spAutoFit/>
          </a:bodyPr>
          <a:lstStyle/>
          <a:p>
            <a:r>
              <a:rPr lang="en-US" sz="1400" i="1" dirty="0"/>
              <a:t>“Basketball is a lifelong game. You continue to learn from the game day in and day out, and all along the way, you get better.”</a:t>
            </a:r>
          </a:p>
          <a:p>
            <a:pPr algn="r"/>
            <a:r>
              <a:rPr lang="en-US" sz="1400" i="1" dirty="0"/>
              <a:t>- Scottie Pippen</a:t>
            </a:r>
            <a:endParaRPr lang="en-US" sz="1400" dirty="0"/>
          </a:p>
        </p:txBody>
      </p:sp>
      <p:sp>
        <p:nvSpPr>
          <p:cNvPr id="6" name="TextBox 5">
            <a:extLst>
              <a:ext uri="{FF2B5EF4-FFF2-40B4-BE49-F238E27FC236}">
                <a16:creationId xmlns:a16="http://schemas.microsoft.com/office/drawing/2014/main" id="{5157A245-31AB-4CC6-981D-C82A0522BD4F}"/>
              </a:ext>
            </a:extLst>
          </p:cNvPr>
          <p:cNvSpPr txBox="1"/>
          <p:nvPr/>
        </p:nvSpPr>
        <p:spPr>
          <a:xfrm>
            <a:off x="936381" y="4795902"/>
            <a:ext cx="2704202" cy="369332"/>
          </a:xfrm>
          <a:prstGeom prst="rect">
            <a:avLst/>
          </a:prstGeom>
          <a:noFill/>
        </p:spPr>
        <p:txBody>
          <a:bodyPr wrap="none" rtlCol="0">
            <a:spAutoFit/>
          </a:bodyPr>
          <a:lstStyle/>
          <a:p>
            <a:r>
              <a:rPr lang="en-US" dirty="0"/>
              <a:t>Random Forest Regressor</a:t>
            </a:r>
          </a:p>
        </p:txBody>
      </p:sp>
      <p:sp>
        <p:nvSpPr>
          <p:cNvPr id="7" name="TextBox 6">
            <a:extLst>
              <a:ext uri="{FF2B5EF4-FFF2-40B4-BE49-F238E27FC236}">
                <a16:creationId xmlns:a16="http://schemas.microsoft.com/office/drawing/2014/main" id="{4F2D1580-1F55-4F8A-84A1-9AB5D29DD14B}"/>
              </a:ext>
            </a:extLst>
          </p:cNvPr>
          <p:cNvSpPr txBox="1"/>
          <p:nvPr/>
        </p:nvSpPr>
        <p:spPr>
          <a:xfrm>
            <a:off x="5249614" y="4792732"/>
            <a:ext cx="1692771" cy="369332"/>
          </a:xfrm>
          <a:prstGeom prst="rect">
            <a:avLst/>
          </a:prstGeom>
          <a:noFill/>
        </p:spPr>
        <p:txBody>
          <a:bodyPr wrap="none" rtlCol="0">
            <a:spAutoFit/>
          </a:bodyPr>
          <a:lstStyle/>
          <a:p>
            <a:r>
              <a:rPr lang="en-US" dirty="0"/>
              <a:t>Neural Network</a:t>
            </a:r>
          </a:p>
        </p:txBody>
      </p:sp>
      <p:sp>
        <p:nvSpPr>
          <p:cNvPr id="8" name="TextBox 7">
            <a:extLst>
              <a:ext uri="{FF2B5EF4-FFF2-40B4-BE49-F238E27FC236}">
                <a16:creationId xmlns:a16="http://schemas.microsoft.com/office/drawing/2014/main" id="{78B2A01D-EAEB-4D29-AA3C-83F3EB22E604}"/>
              </a:ext>
            </a:extLst>
          </p:cNvPr>
          <p:cNvSpPr txBox="1"/>
          <p:nvPr/>
        </p:nvSpPr>
        <p:spPr>
          <a:xfrm>
            <a:off x="8229307" y="4792732"/>
            <a:ext cx="2926373" cy="646331"/>
          </a:xfrm>
          <a:prstGeom prst="rect">
            <a:avLst/>
          </a:prstGeom>
          <a:noFill/>
        </p:spPr>
        <p:txBody>
          <a:bodyPr wrap="square" rtlCol="0">
            <a:spAutoFit/>
          </a:bodyPr>
          <a:lstStyle/>
          <a:p>
            <a:pPr algn="ctr"/>
            <a:r>
              <a:rPr lang="en-US" dirty="0"/>
              <a:t>Stochastic Gradient Descent Regressor</a:t>
            </a:r>
          </a:p>
        </p:txBody>
      </p:sp>
      <p:pic>
        <p:nvPicPr>
          <p:cNvPr id="5122" name="Picture 2" descr="Random Forest Icons - Download Free Vector Icons | Noun Project">
            <a:extLst>
              <a:ext uri="{FF2B5EF4-FFF2-40B4-BE49-F238E27FC236}">
                <a16:creationId xmlns:a16="http://schemas.microsoft.com/office/drawing/2014/main" id="{105A8A06-7D3F-49F0-AF77-79DC5512D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038" y="3226646"/>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eural Network Icons - Download Free Vector Icons | Noun Project">
            <a:extLst>
              <a:ext uri="{FF2B5EF4-FFF2-40B4-BE49-F238E27FC236}">
                <a16:creationId xmlns:a16="http://schemas.microsoft.com/office/drawing/2014/main" id="{A8A93018-78F6-45CC-9F6D-1952EA393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678" y="307239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obtain the convex curve for weights vs loss in a neural ...">
            <a:extLst>
              <a:ext uri="{FF2B5EF4-FFF2-40B4-BE49-F238E27FC236}">
                <a16:creationId xmlns:a16="http://schemas.microsoft.com/office/drawing/2014/main" id="{C7BDBCE5-4670-4787-9DB4-8849DF42A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8346" y="3349899"/>
            <a:ext cx="1799371" cy="1349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7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B9C6E29-897D-4504-9C54-363E8F6CEF1D}"/>
              </a:ext>
            </a:extLst>
          </p:cNvPr>
          <p:cNvSpPr>
            <a:spLocks noGrp="1"/>
          </p:cNvSpPr>
          <p:nvPr>
            <p:ph idx="1"/>
          </p:nvPr>
        </p:nvSpPr>
        <p:spPr>
          <a:xfrm>
            <a:off x="1097280" y="2108201"/>
            <a:ext cx="5936566" cy="3760891"/>
          </a:xfrm>
        </p:spPr>
        <p:txBody>
          <a:bodyPr/>
          <a:lstStyle/>
          <a:p>
            <a:r>
              <a:rPr lang="en-US" dirty="0"/>
              <a:t>We experimented with different variations for each algorithm to optimize the performance using MSE as our evaluative metric given the problem is a numeric prediction.</a:t>
            </a:r>
          </a:p>
          <a:p>
            <a:endParaRPr lang="en-US" dirty="0"/>
          </a:p>
          <a:p>
            <a:r>
              <a:rPr lang="en-US" dirty="0"/>
              <a:t>Additionally, we first set our target variable as the number of votes a player receives, but since the total number of votes cast has changed frequently throughout the years, we also looked at award share as our target variable. </a:t>
            </a:r>
          </a:p>
        </p:txBody>
      </p:sp>
      <p:sp>
        <p:nvSpPr>
          <p:cNvPr id="5" name="Rectangle 4">
            <a:extLst>
              <a:ext uri="{FF2B5EF4-FFF2-40B4-BE49-F238E27FC236}">
                <a16:creationId xmlns:a16="http://schemas.microsoft.com/office/drawing/2014/main" id="{754ECFC9-DAA1-4F4F-BA4C-92B621D8BA68}"/>
              </a:ext>
            </a:extLst>
          </p:cNvPr>
          <p:cNvSpPr/>
          <p:nvPr/>
        </p:nvSpPr>
        <p:spPr>
          <a:xfrm>
            <a:off x="7284427" y="5334105"/>
            <a:ext cx="4637942" cy="954107"/>
          </a:xfrm>
          <a:prstGeom prst="rect">
            <a:avLst/>
          </a:prstGeom>
          <a:ln>
            <a:solidFill>
              <a:schemeClr val="tx1"/>
            </a:solidFill>
          </a:ln>
        </p:spPr>
        <p:txBody>
          <a:bodyPr wrap="square">
            <a:spAutoFit/>
          </a:bodyPr>
          <a:lstStyle/>
          <a:p>
            <a:r>
              <a:rPr lang="en-US" sz="1400" i="1" dirty="0"/>
              <a:t>“Once you are labeled the best you want to stay up there, and you can’t do it by loafing around. If I don’t keep changing, I’m history.”</a:t>
            </a:r>
          </a:p>
          <a:p>
            <a:pPr algn="r"/>
            <a:r>
              <a:rPr lang="en-US" sz="1400" dirty="0"/>
              <a:t>- Larry Bird</a:t>
            </a:r>
          </a:p>
        </p:txBody>
      </p:sp>
      <p:pic>
        <p:nvPicPr>
          <p:cNvPr id="6146" name="Picture 2" descr="Vote Icon Images, Stock Photos &amp; Vectors | Shutterstock">
            <a:extLst>
              <a:ext uri="{FF2B5EF4-FFF2-40B4-BE49-F238E27FC236}">
                <a16:creationId xmlns:a16="http://schemas.microsoft.com/office/drawing/2014/main" id="{E277627A-1EC0-4A03-91BF-CAA343D77A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34" b="9780"/>
          <a:stretch/>
        </p:blipFill>
        <p:spPr bwMode="auto">
          <a:xfrm>
            <a:off x="7653704" y="2108201"/>
            <a:ext cx="2476500" cy="22132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oaded percentage, loading, percent loaded, percentage load ...">
            <a:extLst>
              <a:ext uri="{FF2B5EF4-FFF2-40B4-BE49-F238E27FC236}">
                <a16:creationId xmlns:a16="http://schemas.microsoft.com/office/drawing/2014/main" id="{072E2C2A-7909-4CAC-A0FF-69A691F10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188" y="3253886"/>
            <a:ext cx="2135065" cy="213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7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CF85-C478-4F3C-8F7C-077B55262A74}"/>
              </a:ext>
            </a:extLst>
          </p:cNvPr>
          <p:cNvSpPr>
            <a:spLocks noGrp="1"/>
          </p:cNvSpPr>
          <p:nvPr>
            <p:ph type="title"/>
          </p:nvPr>
        </p:nvSpPr>
        <p:spPr/>
        <p:txBody>
          <a:bodyPr/>
          <a:lstStyle/>
          <a:p>
            <a:r>
              <a:rPr lang="en-US" dirty="0"/>
              <a:t>Results for total vote count</a:t>
            </a:r>
          </a:p>
        </p:txBody>
      </p:sp>
      <p:graphicFrame>
        <p:nvGraphicFramePr>
          <p:cNvPr id="6" name="Table 6">
            <a:extLst>
              <a:ext uri="{FF2B5EF4-FFF2-40B4-BE49-F238E27FC236}">
                <a16:creationId xmlns:a16="http://schemas.microsoft.com/office/drawing/2014/main" id="{376AA6A8-2682-45EA-A13E-27558A708744}"/>
              </a:ext>
            </a:extLst>
          </p:cNvPr>
          <p:cNvGraphicFramePr>
            <a:graphicFrameLocks noGrp="1"/>
          </p:cNvGraphicFramePr>
          <p:nvPr>
            <p:ph idx="1"/>
            <p:extLst>
              <p:ext uri="{D42A27DB-BD31-4B8C-83A1-F6EECF244321}">
                <p14:modId xmlns:p14="http://schemas.microsoft.com/office/powerpoint/2010/main" val="2806800842"/>
              </p:ext>
            </p:extLst>
          </p:nvPr>
        </p:nvGraphicFramePr>
        <p:xfrm>
          <a:off x="1097280" y="3954584"/>
          <a:ext cx="10058400" cy="2225040"/>
        </p:xfrm>
        <a:graphic>
          <a:graphicData uri="http://schemas.openxmlformats.org/drawingml/2006/table">
            <a:tbl>
              <a:tblPr firstRow="1" bandRow="1">
                <a:tableStyleId>{5C22544A-7EE6-4342-B048-85BDC9FD1C3A}</a:tableStyleId>
              </a:tblPr>
              <a:tblGrid>
                <a:gridCol w="1043964">
                  <a:extLst>
                    <a:ext uri="{9D8B030D-6E8A-4147-A177-3AD203B41FA5}">
                      <a16:colId xmlns:a16="http://schemas.microsoft.com/office/drawing/2014/main" val="3087298810"/>
                    </a:ext>
                  </a:extLst>
                </a:gridCol>
                <a:gridCol w="2979396">
                  <a:extLst>
                    <a:ext uri="{9D8B030D-6E8A-4147-A177-3AD203B41FA5}">
                      <a16:colId xmlns:a16="http://schemas.microsoft.com/office/drawing/2014/main" val="3310340741"/>
                    </a:ext>
                  </a:extLst>
                </a:gridCol>
                <a:gridCol w="2011680">
                  <a:extLst>
                    <a:ext uri="{9D8B030D-6E8A-4147-A177-3AD203B41FA5}">
                      <a16:colId xmlns:a16="http://schemas.microsoft.com/office/drawing/2014/main" val="2343058451"/>
                    </a:ext>
                  </a:extLst>
                </a:gridCol>
                <a:gridCol w="2011680">
                  <a:extLst>
                    <a:ext uri="{9D8B030D-6E8A-4147-A177-3AD203B41FA5}">
                      <a16:colId xmlns:a16="http://schemas.microsoft.com/office/drawing/2014/main" val="1721169729"/>
                    </a:ext>
                  </a:extLst>
                </a:gridCol>
                <a:gridCol w="2011680">
                  <a:extLst>
                    <a:ext uri="{9D8B030D-6E8A-4147-A177-3AD203B41FA5}">
                      <a16:colId xmlns:a16="http://schemas.microsoft.com/office/drawing/2014/main" val="2098202696"/>
                    </a:ext>
                  </a:extLst>
                </a:gridCol>
              </a:tblGrid>
              <a:tr h="370840">
                <a:tc>
                  <a:txBody>
                    <a:bodyPr/>
                    <a:lstStyle/>
                    <a:p>
                      <a:r>
                        <a:rPr lang="en-US" dirty="0">
                          <a:solidFill>
                            <a:sysClr val="windowText" lastClr="000000"/>
                          </a:solidFill>
                        </a:rPr>
                        <a:t>Rank</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r>
                        <a:rPr lang="en-US" dirty="0">
                          <a:solidFill>
                            <a:sysClr val="windowText" lastClr="000000"/>
                          </a:solidFill>
                        </a:rPr>
                        <a:t>Player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ysClr val="windowText" lastClr="000000"/>
                          </a:solidFill>
                        </a:rPr>
                        <a:t>Random Forest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ysClr val="windowText" lastClr="000000"/>
                          </a:solidFill>
                        </a:rPr>
                        <a:t>Neural Net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ysClr val="windowText" lastClr="000000"/>
                          </a:solidFill>
                        </a:rPr>
                        <a:t>SGD Regressor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174379307"/>
                  </a:ext>
                </a:extLst>
              </a:tr>
              <a:tr h="370840">
                <a:tc>
                  <a:txBody>
                    <a:bodyPr/>
                    <a:lstStyle/>
                    <a:p>
                      <a:r>
                        <a:rPr lang="en-US"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r>
                        <a:rPr lang="en-US" dirty="0"/>
                        <a:t>Giannis Antetokounmpo</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dirty="0"/>
                        <a:t>998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pPr algn="ctr"/>
                      <a:r>
                        <a:rPr lang="en-US" dirty="0"/>
                        <a:t>1322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dirty="0"/>
                        <a:t>754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653612417"/>
                  </a:ext>
                </a:extLst>
              </a:tr>
              <a:tr h="370840">
                <a:tc>
                  <a:txBody>
                    <a:bodyPr/>
                    <a:lstStyle/>
                    <a:p>
                      <a:r>
                        <a:rPr lang="en-US"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r>
                        <a:rPr lang="en-US" dirty="0"/>
                        <a:t>James Harden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t>842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r>
                        <a:rPr lang="en-US" dirty="0"/>
                        <a:t>1298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t>795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16581134"/>
                  </a:ext>
                </a:extLst>
              </a:tr>
              <a:tr h="370840">
                <a:tc>
                  <a:txBody>
                    <a:bodyPr/>
                    <a:lstStyle/>
                    <a:p>
                      <a:r>
                        <a:rPr lang="en-US"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r>
                        <a:rPr lang="en-US" dirty="0"/>
                        <a:t>Damian </a:t>
                      </a:r>
                      <a:r>
                        <a:rPr lang="en-US" dirty="0" err="1"/>
                        <a:t>Lillard</a:t>
                      </a:r>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t>654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r>
                        <a:rPr lang="en-US" dirty="0"/>
                        <a:t>766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t>485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2054254"/>
                  </a:ext>
                </a:extLst>
              </a:tr>
              <a:tr h="370840">
                <a:tc>
                  <a:txBody>
                    <a:bodyPr/>
                    <a:lstStyle/>
                    <a:p>
                      <a:r>
                        <a:rPr lang="en-US"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r>
                        <a:rPr lang="en-US" dirty="0"/>
                        <a:t>Kawhi Leonard</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t>633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r>
                        <a:rPr lang="en-US" dirty="0"/>
                        <a:t>471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dirty="0"/>
                        <a:t>289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34827912"/>
                  </a:ext>
                </a:extLst>
              </a:tr>
              <a:tr h="370840">
                <a:tc>
                  <a:txBody>
                    <a:bodyPr/>
                    <a:lstStyle/>
                    <a:p>
                      <a:r>
                        <a:rPr lang="en-US"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r>
                        <a:rPr lang="en-US" dirty="0"/>
                        <a:t>Nikola Jokic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en-US" dirty="0"/>
                        <a:t>622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t>1210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en-US" dirty="0"/>
                        <a:t>559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499843"/>
                  </a:ext>
                </a:extLst>
              </a:tr>
            </a:tbl>
          </a:graphicData>
        </a:graphic>
      </p:graphicFrame>
      <p:sp>
        <p:nvSpPr>
          <p:cNvPr id="8" name="TextBox 7">
            <a:extLst>
              <a:ext uri="{FF2B5EF4-FFF2-40B4-BE49-F238E27FC236}">
                <a16:creationId xmlns:a16="http://schemas.microsoft.com/office/drawing/2014/main" id="{2A9E46A9-DEAF-4654-BC31-E6E03BFB7E87}"/>
              </a:ext>
            </a:extLst>
          </p:cNvPr>
          <p:cNvSpPr txBox="1"/>
          <p:nvPr/>
        </p:nvSpPr>
        <p:spPr>
          <a:xfrm>
            <a:off x="1134208" y="2074985"/>
            <a:ext cx="10021472" cy="1754326"/>
          </a:xfrm>
          <a:prstGeom prst="rect">
            <a:avLst/>
          </a:prstGeom>
          <a:noFill/>
        </p:spPr>
        <p:txBody>
          <a:bodyPr wrap="square" rtlCol="0">
            <a:spAutoFit/>
          </a:bodyPr>
          <a:lstStyle/>
          <a:p>
            <a:r>
              <a:rPr lang="en-US" dirty="0"/>
              <a:t>We display the results yielded by the best model with each method, but we chose to use the predictions from the Random Forest Regressor Model because it had the smallest MSE.</a:t>
            </a:r>
          </a:p>
          <a:p>
            <a:endParaRPr lang="en-US" dirty="0"/>
          </a:p>
          <a:p>
            <a:r>
              <a:rPr lang="en-US" dirty="0"/>
              <a:t>The variation in total votes to cast throughout the years is clearly visible if we look at the neural network model output. While this model yields the same result as the random forest, the current voting structure has a maximum of 1,010 possible votes.</a:t>
            </a:r>
          </a:p>
        </p:txBody>
      </p:sp>
    </p:spTree>
    <p:extLst>
      <p:ext uri="{BB962C8B-B14F-4D97-AF65-F5344CB8AC3E}">
        <p14:creationId xmlns:p14="http://schemas.microsoft.com/office/powerpoint/2010/main" val="24607426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840232E16C3248810C8F679D6CB56E" ma:contentTypeVersion="11" ma:contentTypeDescription="Create a new document." ma:contentTypeScope="" ma:versionID="3f2d69ff696e252fd4fd166d2e29fe3a">
  <xsd:schema xmlns:xsd="http://www.w3.org/2001/XMLSchema" xmlns:xs="http://www.w3.org/2001/XMLSchema" xmlns:p="http://schemas.microsoft.com/office/2006/metadata/properties" xmlns:ns3="a9d15e03-3168-4a52-8598-4172b60ae7fa" xmlns:ns4="5e83fee6-0032-4783-8aa6-e3674807c2e2" targetNamespace="http://schemas.microsoft.com/office/2006/metadata/properties" ma:root="true" ma:fieldsID="bbf71e88748b005a0ce20cd980f8c7ff" ns3:_="" ns4:_="">
    <xsd:import namespace="a9d15e03-3168-4a52-8598-4172b60ae7fa"/>
    <xsd:import namespace="5e83fee6-0032-4783-8aa6-e3674807c2e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d15e03-3168-4a52-8598-4172b60ae7f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3fee6-0032-4783-8aa6-e3674807c2e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3E9426-2BEE-4088-8591-7E5EAE6C7A8D}">
  <ds:schemaRefs>
    <ds:schemaRef ds:uri="http://schemas.microsoft.com/sharepoint/v3/contenttype/forms"/>
  </ds:schemaRefs>
</ds:datastoreItem>
</file>

<file path=customXml/itemProps2.xml><?xml version="1.0" encoding="utf-8"?>
<ds:datastoreItem xmlns:ds="http://schemas.openxmlformats.org/officeDocument/2006/customXml" ds:itemID="{E361C756-CDF5-4317-A693-67A0272AF2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B8DE1D-6B25-4655-AF73-48E5E700D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d15e03-3168-4a52-8598-4172b60ae7fa"/>
    <ds:schemaRef ds:uri="5e83fee6-0032-4783-8aa6-e3674807c2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1432</Words>
  <Application>Microsoft Office PowerPoint</Application>
  <PresentationFormat>Widescreen</PresentationFormat>
  <Paragraphs>184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Predicting the NBA MVP using Data Science</vt:lpstr>
      <vt:lpstr>Project Overview </vt:lpstr>
      <vt:lpstr>MVPs in recent years have dominated the vote and have been clear winners</vt:lpstr>
      <vt:lpstr>Scoring and winning are the primary drivers for the MVP award</vt:lpstr>
      <vt:lpstr>Team plays and defense is often under rewarded and does not look to change</vt:lpstr>
      <vt:lpstr>Shooting efficiency plays a role but exceptions to the rule do exist</vt:lpstr>
      <vt:lpstr>Multiple approaches to solve the same problem accurately and efficiently</vt:lpstr>
      <vt:lpstr>Modeling</vt:lpstr>
      <vt:lpstr>Results for total vote count</vt:lpstr>
      <vt:lpstr>Results for share of total votes</vt:lpstr>
      <vt:lpstr>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2020-04-01T21:48:15Z</dcterms:created>
  <dcterms:modified xsi:type="dcterms:W3CDTF">2020-04-24T09:11:56Z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0x0101003C840232E16C3248810C8F679D6CB56E</vt:lpwstr>
  </property>
</Properties>
</file>