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FFB6EE-E18E-4215-A3D6-6F47DD457BFC}">
  <a:tblStyle styleId="{ACFFB6EE-E18E-4215-A3D6-6F47DD457B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oppins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033bdd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033bdd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ffc6b3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fffc6b3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033bdd6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0033bdd6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033bdd6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033bdd6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Susie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033bdd6e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033bdd6e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Susie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0033bdd6e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0033bdd6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Susie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033bdd6e_1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0033bdd6e_1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033bdd6e_6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033bdd6e_6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033bdd6e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033bdd6e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0033bdd6e_6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0033bdd6e_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033bdd6e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033bdd6e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033bdd6e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033bdd6e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033bdd6e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033bdd6e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f89c8d0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f89c8d0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033bdd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033bdd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ffc6b3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ffc6b3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15.jpg"/><Relationship Id="rId5" Type="http://schemas.openxmlformats.org/officeDocument/2006/relationships/image" Target="../media/image18.jp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9.jpg"/><Relationship Id="rId5" Type="http://schemas.openxmlformats.org/officeDocument/2006/relationships/image" Target="../media/image12.jpg"/><Relationship Id="rId6" Type="http://schemas.openxmlformats.org/officeDocument/2006/relationships/image" Target="../media/image23.png"/><Relationship Id="rId7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6.jpg"/><Relationship Id="rId5" Type="http://schemas.openxmlformats.org/officeDocument/2006/relationships/image" Target="../media/image14.jpg"/><Relationship Id="rId6" Type="http://schemas.openxmlformats.org/officeDocument/2006/relationships/image" Target="../media/image20.jpg"/><Relationship Id="rId7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Exploring User Usage of </a:t>
            </a:r>
            <a:r>
              <a:rPr lang="en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Atlanta Hawks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App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Bai, Chen, Fan, Kumar, Weinberg &amp; Zhang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4787475" y="1264575"/>
            <a:ext cx="3522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Insights...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Events are sports related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Music/Concerts attract many clicks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People turn to the app for stadium information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43691" r="-118" t="0"/>
          <a:stretch/>
        </p:blipFill>
        <p:spPr>
          <a:xfrm rot="5400000">
            <a:off x="6358112" y="2378788"/>
            <a:ext cx="5159552" cy="401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2"/>
          <p:cNvGraphicFramePr/>
          <p:nvPr/>
        </p:nvGraphicFramePr>
        <p:xfrm>
          <a:off x="696775" y="112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{ACFFB6EE-E18E-4215-A3D6-6F47DD457BFC}</a:tableStyleId>
              </a:tblPr>
              <a:tblGrid>
                <a:gridCol w="1770225"/>
                <a:gridCol w="1714900"/>
              </a:tblGrid>
              <a:tr h="27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Event Name</a:t>
                      </a:r>
                      <a:endParaRPr b="1"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Sessions</a:t>
                      </a:r>
                      <a:endParaRPr b="1" sz="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Marc Anthony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92966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Milwaukee Bucks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87595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Toronto Raptors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68687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Orlando Magic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68199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Philadelphia 76ers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67745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Miami Heat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66353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Power 96.1's Jingle Ball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61011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Los Angeles Lakers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60991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V-103 Winterfest 2019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60889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Premier Boxing Champions (Davis vs. Gamboa)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uli"/>
                          <a:ea typeface="Muli"/>
                          <a:cs typeface="Muli"/>
                          <a:sym typeface="Muli"/>
                        </a:rPr>
                        <a:t>55792</a:t>
                      </a:r>
                      <a:endParaRPr b="1" sz="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64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Top 10 Events that bring more clicks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omparison between games and concerts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3777500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❏"/>
            </a:pPr>
            <a:r>
              <a:rPr lang="en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The average scores for sports monthly are normally higher than concerts</a:t>
            </a:r>
            <a:endParaRPr sz="1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❏"/>
            </a:pPr>
            <a:r>
              <a:rPr lang="en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Scores are improving year by year</a:t>
            </a:r>
            <a:endParaRPr sz="1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92350" y="3966425"/>
            <a:ext cx="300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Insights: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43691" r="-118" t="0"/>
          <a:stretch/>
        </p:blipFill>
        <p:spPr>
          <a:xfrm rot="5400000">
            <a:off x="6358112" y="2378788"/>
            <a:ext cx="5159552" cy="4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 b="0" l="783" r="0" t="0"/>
          <a:stretch/>
        </p:blipFill>
        <p:spPr>
          <a:xfrm>
            <a:off x="392350" y="1244950"/>
            <a:ext cx="3689626" cy="23312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4200" y="1244951"/>
            <a:ext cx="3721594" cy="23312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6">
            <a:alphaModFix/>
          </a:blip>
          <a:srcRect b="17012" l="0" r="24196" t="14774"/>
          <a:stretch/>
        </p:blipFill>
        <p:spPr>
          <a:xfrm>
            <a:off x="7221060" y="3640700"/>
            <a:ext cx="874739" cy="399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How picky are our app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users?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10600"/>
            <a:ext cx="4188900" cy="3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Average APP Review Score at concerts:</a:t>
            </a:r>
            <a:endParaRPr sz="1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❏"/>
            </a:pPr>
            <a:r>
              <a:rPr b="1" lang="en"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8.13</a:t>
            </a:r>
            <a:endParaRPr b="1" sz="1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Average APP Review Score at games:</a:t>
            </a:r>
            <a:endParaRPr sz="1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❏"/>
            </a:pPr>
            <a:r>
              <a:rPr b="1" lang="en"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8.79</a:t>
            </a:r>
            <a:endParaRPr b="1" sz="1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Question:</a:t>
            </a:r>
            <a:r>
              <a:rPr lang="en"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Is this difference significant or not?</a:t>
            </a:r>
            <a:endParaRPr sz="1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Approach: </a:t>
            </a:r>
            <a:r>
              <a:rPr lang="en"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t-test </a:t>
            </a:r>
            <a:endParaRPr sz="1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Result:</a:t>
            </a:r>
            <a:r>
              <a:rPr lang="en"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Yes - the </a:t>
            </a:r>
            <a:r>
              <a:rPr lang="en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</a:t>
            </a:r>
            <a:r>
              <a:rPr lang="en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core for basketball games is significantly higher than the score for concerts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572000" y="2450300"/>
            <a:ext cx="3408900" cy="19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Insights: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This result 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indicates people tend to give higher score for basketball games, or to say, sports fans are less picky than music fans.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43691" r="-118" t="0"/>
          <a:stretch/>
        </p:blipFill>
        <p:spPr>
          <a:xfrm rot="5400000">
            <a:off x="6358112" y="2378788"/>
            <a:ext cx="5159552" cy="4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4650625" y="1424248"/>
            <a:ext cx="2936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 value=  7.05e-08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 value=  -6.01983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26100" y="1028675"/>
            <a:ext cx="79248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What makes them different? 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Food &amp; beverages, exclusive experiences, merchandise discounts, VIP service, gifts, parking, etc.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Breakdown: 9.02% season ticket holders (4,863) vs 90.98% non-season ticket holders (49,074)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Maybe customers are not regular customers or loyal fans yet, or are using the app for other arena events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Could there be a vast market of potential Hawks members (out of app users) to be developed?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5" y="2227115"/>
            <a:ext cx="2108849" cy="21144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812" y="2227125"/>
            <a:ext cx="1904315" cy="2114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225" y="2214000"/>
            <a:ext cx="2274321" cy="21406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4367800"/>
            <a:ext cx="7704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Non-member users spend 4.55 minutes vs members (2.74 minutes), nearly 1.7x times more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Are those non-member users looking for something other than the games? 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Are member users satisfied with the app? (navigating games, materializing benefits, connectivity, etc.)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6">
            <a:alphaModFix/>
          </a:blip>
          <a:srcRect b="0" l="43691" r="-118" t="0"/>
          <a:stretch/>
        </p:blipFill>
        <p:spPr>
          <a:xfrm rot="5400000">
            <a:off x="6358112" y="2378788"/>
            <a:ext cx="5159552" cy="4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Season ticket holders vs Casual users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12230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Where are the users from?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633450"/>
            <a:ext cx="81648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all app users, those in U.S. alone make up an absolute majority (91.09%) of the total number; only 8.91% of users using the app in countries outside US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No matter in or out of U.S., the membership rate seems to keep at about 9%+ level; membership rate outside U.S. is slightly lower (0.29%)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Possible action to think about: press on the U.S. member market to boost absolute number of members quickly; or try increasing the membership rate outside U.S. a little more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top 10 countries other than U.S. with the biggest number of app users: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Those with membership rate higher than average: Puerto Rico, Mexico, Italy , UK, Canada, and France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Puerto Rico (35.35%) and Mexico (35.19%) as leaders in membership rate far ahead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Besides Latin American countries, most of the countries are conventionally European (and North American) giants, with a few Asian countries catching up (e.g. Japan and India)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top 5 countries other than U.S. with biggest number of members: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❏"/>
            </a:pPr>
            <a:r>
              <a:rPr lang="en" sz="11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Latin American and Caribbean coastal states stand out again </a:t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9690" l="0" r="0" t="0"/>
          <a:stretch/>
        </p:blipFill>
        <p:spPr>
          <a:xfrm>
            <a:off x="286325" y="3287600"/>
            <a:ext cx="1609326" cy="1855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525" y="3287615"/>
            <a:ext cx="1609326" cy="185588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725" y="3287625"/>
            <a:ext cx="2598636" cy="18558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5850" y="3287600"/>
            <a:ext cx="1417113" cy="18559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7">
            <a:alphaModFix/>
          </a:blip>
          <a:srcRect b="0" l="43691" r="-118" t="0"/>
          <a:stretch/>
        </p:blipFill>
        <p:spPr>
          <a:xfrm rot="5400000">
            <a:off x="6358112" y="2378788"/>
            <a:ext cx="5159552" cy="4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43691" r="-118" t="0"/>
          <a:stretch/>
        </p:blipFill>
        <p:spPr>
          <a:xfrm rot="5400000">
            <a:off x="6358112" y="2378788"/>
            <a:ext cx="5159552" cy="4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Members vs Non-members at big Game Days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561950"/>
            <a:ext cx="76701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uli"/>
              <a:buChar char="❏"/>
            </a:pPr>
            <a:r>
              <a:rPr lang="en" sz="1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Types of Mobile Devices used to access the app:</a:t>
            </a:r>
            <a:endParaRPr sz="10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uli"/>
              <a:buChar char="❏"/>
            </a:pPr>
            <a:r>
              <a:rPr lang="en" sz="1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Mostly using iPhone, followed by Samsung Galaxy family</a:t>
            </a:r>
            <a:endParaRPr sz="10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uli"/>
              <a:buChar char="❏"/>
            </a:pPr>
            <a:r>
              <a:rPr lang="en" sz="1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Most significant types including iphone X/XR/8 (Plus)/7/6s/XS among the top 20 (especially for non-members) → mostly latest Apple models</a:t>
            </a:r>
            <a:endParaRPr sz="10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uli"/>
              <a:buChar char="❏"/>
            </a:pPr>
            <a:r>
              <a:rPr lang="en" sz="1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Possible consideration: taking extra efforts on optimizing user interface on Apple devices</a:t>
            </a:r>
            <a:endParaRPr sz="10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uli"/>
              <a:buChar char="❏"/>
            </a:pPr>
            <a:r>
              <a:rPr lang="en" sz="1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Types of Plans purchased by Members:</a:t>
            </a:r>
            <a:endParaRPr sz="10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uli"/>
              <a:buChar char="❏"/>
            </a:pPr>
            <a:r>
              <a:rPr lang="en" sz="1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More than half of the entire member population, still, purchased the Full Season subscription</a:t>
            </a:r>
            <a:endParaRPr sz="10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uli"/>
              <a:buChar char="❏"/>
            </a:pPr>
            <a:r>
              <a:rPr lang="en" sz="1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Half Season subscription also seems relatively popular</a:t>
            </a:r>
            <a:endParaRPr sz="10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uli"/>
              <a:buChar char="❏"/>
            </a:pPr>
            <a:r>
              <a:rPr lang="en" sz="1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Possible strategy: continue focusing on those likely more “loyal” customers on bigger one-time locked-ins</a:t>
            </a:r>
            <a:endParaRPr sz="10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Char char="❏"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Seating locations chosen by Members: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Char char="❏"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The most popular seating area for members turns out to be “section 119”, also with a few sections close by (surrounding this area)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Char char="❏"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This is the central area on one side facing directly to the pool, vast &amp; clear view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Char char="❏"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Possible consideration: adding more facilities targeting members near this area to encourage more fandom consumption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75" y="3208200"/>
            <a:ext cx="2746409" cy="19335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1850" y="3208200"/>
            <a:ext cx="2463748" cy="19335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2573" y="3239825"/>
            <a:ext cx="2463749" cy="187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3175" y="1120287"/>
            <a:ext cx="1370826" cy="152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/>
          <p:nvPr/>
        </p:nvSpPr>
        <p:spPr>
          <a:xfrm>
            <a:off x="7506675" y="2209950"/>
            <a:ext cx="939459" cy="1628357"/>
          </a:xfrm>
          <a:custGeom>
            <a:rect b="b" l="l" r="r" t="t"/>
            <a:pathLst>
              <a:path extrusionOk="0" h="77661" w="42380">
                <a:moveTo>
                  <a:pt x="0" y="77661"/>
                </a:moveTo>
                <a:cubicBezTo>
                  <a:pt x="854" y="67422"/>
                  <a:pt x="12" y="54122"/>
                  <a:pt x="8231" y="47957"/>
                </a:cubicBezTo>
                <a:cubicBezTo>
                  <a:pt x="13977" y="43647"/>
                  <a:pt x="22207" y="42869"/>
                  <a:pt x="29346" y="43662"/>
                </a:cubicBezTo>
                <a:cubicBezTo>
                  <a:pt x="30520" y="43792"/>
                  <a:pt x="32291" y="45070"/>
                  <a:pt x="31852" y="46167"/>
                </a:cubicBezTo>
                <a:cubicBezTo>
                  <a:pt x="30423" y="49739"/>
                  <a:pt x="25032" y="54027"/>
                  <a:pt x="21831" y="51893"/>
                </a:cubicBezTo>
                <a:cubicBezTo>
                  <a:pt x="19529" y="50358"/>
                  <a:pt x="20336" y="46397"/>
                  <a:pt x="20757" y="43662"/>
                </a:cubicBezTo>
                <a:cubicBezTo>
                  <a:pt x="21701" y="37530"/>
                  <a:pt x="27047" y="32430"/>
                  <a:pt x="32210" y="28989"/>
                </a:cubicBezTo>
                <a:cubicBezTo>
                  <a:pt x="34341" y="27568"/>
                  <a:pt x="36474" y="25772"/>
                  <a:pt x="39009" y="25410"/>
                </a:cubicBezTo>
                <a:cubicBezTo>
                  <a:pt x="40078" y="25257"/>
                  <a:pt x="42829" y="24869"/>
                  <a:pt x="42230" y="25768"/>
                </a:cubicBezTo>
                <a:cubicBezTo>
                  <a:pt x="37285" y="33185"/>
                  <a:pt x="27100" y="3987"/>
                  <a:pt x="35073" y="0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ctrTitle"/>
          </p:nvPr>
        </p:nvSpPr>
        <p:spPr>
          <a:xfrm rot="-121">
            <a:off x="343187" y="3296350"/>
            <a:ext cx="8520600" cy="10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Comic Sans MS"/>
                <a:ea typeface="Comic Sans MS"/>
                <a:cs typeface="Comic Sans MS"/>
                <a:sym typeface="Comic Sans MS"/>
              </a:rPr>
              <a:t>Thanks!</a:t>
            </a:r>
            <a:endParaRPr sz="5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Comic Sans MS"/>
                <a:ea typeface="Comic Sans MS"/>
                <a:cs typeface="Comic Sans MS"/>
                <a:sym typeface="Comic Sans MS"/>
              </a:rPr>
              <a:t>Any questions?</a:t>
            </a:r>
            <a:endParaRPr sz="5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550" y="404471"/>
            <a:ext cx="2131878" cy="2131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515775" y="381725"/>
            <a:ext cx="822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Preliminary Inspection of Data	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5925" y="1249475"/>
            <a:ext cx="73770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❏"/>
            </a:pPr>
            <a:r>
              <a:rPr lang="en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Numeric continuous variables: “sessionduration”, “eventoffset”, etc.</a:t>
            </a:r>
            <a:endParaRPr sz="16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❏"/>
            </a:pPr>
            <a:r>
              <a:rPr lang="en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Categorical variables: “appversion”, “carrier”, “devicemodel”, “plan_event_name”, “member_flag”(binary)</a:t>
            </a:r>
            <a:endParaRPr sz="16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❏"/>
            </a:pPr>
            <a:r>
              <a:rPr lang="en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Converted to Datetime object: “sessiontimestamp”, “firstsessiontimestamp”, etc.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43691" r="-118" t="0"/>
          <a:stretch/>
        </p:blipFill>
        <p:spPr>
          <a:xfrm rot="5400000">
            <a:off x="6358112" y="2378788"/>
            <a:ext cx="5159552" cy="4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16300" y="38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   Our Focus	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5925" y="1249475"/>
            <a:ext cx="73770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When do customers use the app?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What do customers use the app for?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Which customers shop often? Who are our valuable customers?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Which customers should we target?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43691" r="-118" t="0"/>
          <a:stretch/>
        </p:blipFill>
        <p:spPr>
          <a:xfrm rot="5400000">
            <a:off x="6358112" y="2378788"/>
            <a:ext cx="5159552" cy="4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15775" y="381725"/>
            <a:ext cx="822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Preliminary Inspection of Data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	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5925" y="1249475"/>
            <a:ext cx="73770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23 columns of features with 6552176 total session records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Variables: numeric continuous, categorical, datetime objects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“2019-02-12” till “2020-01-23”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49633 unique users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12 of the 23 features have null values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“Gender” &amp; “birthyear” deleted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43691" r="-118" t="0"/>
          <a:stretch/>
        </p:blipFill>
        <p:spPr>
          <a:xfrm rot="5400000">
            <a:off x="6358187" y="2370763"/>
            <a:ext cx="5159552" cy="4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16300" y="38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When do customers use the app?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155475" y="1351600"/>
            <a:ext cx="34356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Customers use the app (93.6%) on game days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5024" l="0" r="19678" t="0"/>
          <a:stretch/>
        </p:blipFill>
        <p:spPr>
          <a:xfrm>
            <a:off x="457250" y="1351588"/>
            <a:ext cx="1441300" cy="3169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43691" r="-118" t="0"/>
          <a:stretch/>
        </p:blipFill>
        <p:spPr>
          <a:xfrm rot="5400000">
            <a:off x="6358112" y="2370763"/>
            <a:ext cx="5159552" cy="4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16300" y="38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What do our customers use the app for?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778300" y="1345325"/>
            <a:ext cx="3736200" cy="22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Customers care about game statistics, not a lot about player statistics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75" y="1345337"/>
            <a:ext cx="4142253" cy="27141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43691" r="-118" t="0"/>
          <a:stretch/>
        </p:blipFill>
        <p:spPr>
          <a:xfrm rot="5400000">
            <a:off x="6358112" y="2378788"/>
            <a:ext cx="5159552" cy="4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16300" y="38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How long is our app used?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085350" y="1307075"/>
            <a:ext cx="3474600" cy="20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ustomers spend 20 mins for Marta, 18 mins for Game details, etc.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00" y="1307075"/>
            <a:ext cx="4776498" cy="29704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43691" r="-118" t="0"/>
          <a:stretch/>
        </p:blipFill>
        <p:spPr>
          <a:xfrm rot="5400000">
            <a:off x="6358112" y="2378788"/>
            <a:ext cx="5159552" cy="4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91575" y="40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Who are the potential consumers?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50" y="1017725"/>
            <a:ext cx="2007600" cy="38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475" y="1077550"/>
            <a:ext cx="3805850" cy="846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3990" y="2571750"/>
            <a:ext cx="3604834" cy="19971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9"/>
          <p:cNvSpPr txBox="1"/>
          <p:nvPr/>
        </p:nvSpPr>
        <p:spPr>
          <a:xfrm>
            <a:off x="3366950" y="1923600"/>
            <a:ext cx="43980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Muli"/>
              <a:buChar char="❏"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" sz="1100">
                <a:latin typeface="Muli"/>
                <a:ea typeface="Muli"/>
                <a:cs typeface="Muli"/>
                <a:sym typeface="Muli"/>
              </a:rPr>
              <a:t>embers stay in “Hawks Shop” 25 seconds longer than non-members. Target advertisement towards season ticket members should be effective.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366600" y="4533250"/>
            <a:ext cx="46287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Users spend less time in the Hawks shop on game days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Concert audiences and WWE fans have the potential to become Hawks products consumers.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6">
            <a:alphaModFix/>
          </a:blip>
          <a:srcRect b="0" l="43691" r="-118" t="0"/>
          <a:stretch/>
        </p:blipFill>
        <p:spPr>
          <a:xfrm rot="5400000">
            <a:off x="6358112" y="2378788"/>
            <a:ext cx="5159552" cy="4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App Reviews Text Analysis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00" y="1093925"/>
            <a:ext cx="2664425" cy="22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20"/>
          <p:cNvSpPr txBox="1"/>
          <p:nvPr/>
        </p:nvSpPr>
        <p:spPr>
          <a:xfrm>
            <a:off x="63575" y="3352525"/>
            <a:ext cx="34518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Using Amazon Comprehend (an NLP API), we analyzed the reviews of the app. There are four sentiments in total: Negative, Positive, Mixed and Neutral. Apparently, most of the reviews are negative and indicate some areas to improve.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075" y="1093925"/>
            <a:ext cx="687275" cy="3847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20"/>
          <p:cNvSpPr txBox="1"/>
          <p:nvPr/>
        </p:nvSpPr>
        <p:spPr>
          <a:xfrm>
            <a:off x="4640800" y="1187350"/>
            <a:ext cx="3207000" cy="3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Most of the complains focus on the below three areas: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Muli"/>
              <a:buChar char="❏"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Not enough information in the app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uli"/>
              <a:buChar char="❏"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Available food and beverage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uli"/>
              <a:buChar char="❏"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Stats about the players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uli"/>
              <a:buChar char="❏"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Parking information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❏"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User interface is not friendly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❏"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Ease of page navigation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❏"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Speed of page loading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❏"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WIFI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Apparently, Xfinity WIFI speed will affect users’ feelings towards the APP. Multiple users complained that they had trouble connecting with Xfinity WIFI.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870038" y="4261950"/>
            <a:ext cx="27372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* With the amount of app reviews data scaling up, we would be able to perform more complex text analysis with tools like Amazon Comprehend.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5">
            <a:alphaModFix/>
          </a:blip>
          <a:srcRect b="0" l="43691" r="-118" t="0"/>
          <a:stretch/>
        </p:blipFill>
        <p:spPr>
          <a:xfrm rot="5400000">
            <a:off x="6358112" y="2378788"/>
            <a:ext cx="5159552" cy="4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Event Type vs. Number of Sessions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11700" y="1447700"/>
            <a:ext cx="38889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In the data, we have: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10 basketball games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9 concerts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1 boxing event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1 comedy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1 celebrity speech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On average, events have a positive effect on the number of daily sessions, except for celebrity speech. 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400" y="1101050"/>
            <a:ext cx="3081091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0" l="43691" r="-118" t="0"/>
          <a:stretch/>
        </p:blipFill>
        <p:spPr>
          <a:xfrm rot="5400000">
            <a:off x="6358112" y="2378788"/>
            <a:ext cx="5159552" cy="4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