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7487C5-C47F-4201-B4A8-DC85F2CD6C68}">
  <a:tblStyle styleId="{D47487C5-C47F-4201-B4A8-DC85F2CD6C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09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68609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3be6ae9c6_3_154:notes"/>
          <p:cNvSpPr/>
          <p:nvPr>
            <p:ph idx="2" type="sldImg"/>
          </p:nvPr>
        </p:nvSpPr>
        <p:spPr>
          <a:xfrm>
            <a:off x="686099"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be6ae9c6_3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0350" lvl="0" marL="381000" rtl="0" algn="l">
              <a:lnSpc>
                <a:spcPct val="100000"/>
              </a:lnSpc>
              <a:spcBef>
                <a:spcPts val="0"/>
              </a:spcBef>
              <a:spcAft>
                <a:spcPts val="0"/>
              </a:spcAft>
              <a:buClr>
                <a:schemeClr val="dk1"/>
              </a:buClr>
              <a:buSzPts val="1100"/>
              <a:buChar char="●"/>
            </a:pPr>
            <a:r>
              <a:rPr lang="en">
                <a:solidFill>
                  <a:schemeClr val="dk1"/>
                </a:solidFill>
              </a:rPr>
              <a:t>C1: middle-aged (35-54) white people, married and have children, household income higher than 100K, have been living in Atlanta for more than 10 years (more men than women in this category) -- value “history of success” more(the item’s good performance itself)</a:t>
            </a:r>
            <a:endParaRPr>
              <a:solidFill>
                <a:schemeClr val="dk1"/>
              </a:solidFill>
            </a:endParaRPr>
          </a:p>
          <a:p>
            <a:pPr indent="-260350" lvl="0" marL="381000" rtl="0" algn="l">
              <a:lnSpc>
                <a:spcPct val="100000"/>
              </a:lnSpc>
              <a:spcBef>
                <a:spcPts val="0"/>
              </a:spcBef>
              <a:spcAft>
                <a:spcPts val="0"/>
              </a:spcAft>
              <a:buClr>
                <a:schemeClr val="dk1"/>
              </a:buClr>
              <a:buSzPts val="1100"/>
              <a:buChar char="●"/>
            </a:pPr>
            <a:r>
              <a:rPr lang="en">
                <a:solidFill>
                  <a:schemeClr val="dk1"/>
                </a:solidFill>
              </a:rPr>
              <a:t>C2: </a:t>
            </a:r>
            <a:r>
              <a:rPr lang="en">
                <a:highlight>
                  <a:srgbClr val="FFFFFF"/>
                </a:highlight>
              </a:rPr>
              <a:t>slightly younger generation white, not married and no children, 50K - 100K income, and have been living here more than 10 years - also “history of success”</a:t>
            </a:r>
            <a:endParaRPr>
              <a:highlight>
                <a:srgbClr val="FFFFFF"/>
              </a:highlight>
            </a:endParaRPr>
          </a:p>
          <a:p>
            <a:pPr indent="-260350" lvl="0" marL="381000" rtl="0" algn="l">
              <a:lnSpc>
                <a:spcPct val="100000"/>
              </a:lnSpc>
              <a:spcBef>
                <a:spcPts val="0"/>
              </a:spcBef>
              <a:spcAft>
                <a:spcPts val="0"/>
              </a:spcAft>
              <a:buClr>
                <a:schemeClr val="lt2"/>
              </a:buClr>
              <a:buSzPts val="1100"/>
              <a:buChar char="●"/>
            </a:pPr>
            <a:r>
              <a:t/>
            </a:r>
            <a:endParaRPr>
              <a:highlight>
                <a:srgbClr val="FFFFFF"/>
              </a:highlight>
            </a:endParaRPr>
          </a:p>
          <a:p>
            <a:pPr indent="-260350" lvl="0" marL="381000" rtl="0" algn="l">
              <a:lnSpc>
                <a:spcPct val="100000"/>
              </a:lnSpc>
              <a:spcBef>
                <a:spcPts val="0"/>
              </a:spcBef>
              <a:spcAft>
                <a:spcPts val="0"/>
              </a:spcAft>
              <a:buClr>
                <a:schemeClr val="dk1"/>
              </a:buClr>
              <a:buSzPts val="1100"/>
              <a:buChar char="●"/>
            </a:pPr>
            <a:r>
              <a:rPr lang="en">
                <a:highlight>
                  <a:srgbClr val="FFFFFF"/>
                </a:highlight>
              </a:rPr>
              <a:t>C3: middle-aged and older(35-64) African Americans and have been living here for more than 10 years</a:t>
            </a:r>
            <a:endParaRPr>
              <a:highlight>
                <a:srgbClr val="FFFFFF"/>
              </a:highlight>
            </a:endParaRPr>
          </a:p>
          <a:p>
            <a:pPr indent="-260350" lvl="0" marL="381000" rtl="0" algn="l">
              <a:lnSpc>
                <a:spcPct val="100000"/>
              </a:lnSpc>
              <a:spcBef>
                <a:spcPts val="0"/>
              </a:spcBef>
              <a:spcAft>
                <a:spcPts val="0"/>
              </a:spcAft>
              <a:buClr>
                <a:schemeClr val="lt2"/>
              </a:buClr>
              <a:buSzPts val="1100"/>
              <a:buChar char="●"/>
            </a:pPr>
            <a:r>
              <a:rPr lang="en">
                <a:highlight>
                  <a:srgbClr val="FFFFFF"/>
                </a:highlight>
              </a:rPr>
              <a:t>……</a:t>
            </a:r>
            <a:endParaRPr>
              <a:highlight>
                <a:srgbClr val="FFFFFF"/>
              </a:highlight>
            </a:endParaRPr>
          </a:p>
          <a:p>
            <a:pPr indent="-285750" lvl="0" marL="381000" rtl="0" algn="l">
              <a:lnSpc>
                <a:spcPct val="100000"/>
              </a:lnSpc>
              <a:spcBef>
                <a:spcPts val="0"/>
              </a:spcBef>
              <a:spcAft>
                <a:spcPts val="0"/>
              </a:spcAft>
              <a:buClr>
                <a:schemeClr val="lt2"/>
              </a:buClr>
              <a:buSzPts val="1500"/>
              <a:buChar char="●"/>
            </a:pPr>
            <a:r>
              <a:t/>
            </a:r>
            <a:endParaRPr>
              <a:highlight>
                <a:srgbClr val="FFFFFF"/>
              </a:highlight>
            </a:endParaRPr>
          </a:p>
          <a:p>
            <a:pPr indent="-260350" lvl="0" marL="381000" rtl="0" algn="l">
              <a:lnSpc>
                <a:spcPct val="100000"/>
              </a:lnSpc>
              <a:spcBef>
                <a:spcPts val="0"/>
              </a:spcBef>
              <a:spcAft>
                <a:spcPts val="0"/>
              </a:spcAft>
              <a:buClr>
                <a:schemeClr val="dk1"/>
              </a:buClr>
              <a:buSzPts val="1100"/>
              <a:buChar char="●"/>
            </a:pPr>
            <a:r>
              <a:rPr lang="en">
                <a:solidFill>
                  <a:schemeClr val="dk1"/>
                </a:solidFill>
              </a:rPr>
              <a:t>For each cluster, run Linear regression with factor variables extracted before</a:t>
            </a:r>
            <a:endParaRPr>
              <a:solidFill>
                <a:schemeClr val="dk1"/>
              </a:solidFill>
            </a:endParaRPr>
          </a:p>
          <a:p>
            <a:pPr indent="-260350" lvl="1" marL="762000" rtl="0" algn="l">
              <a:lnSpc>
                <a:spcPct val="100000"/>
              </a:lnSpc>
              <a:spcBef>
                <a:spcPts val="0"/>
              </a:spcBef>
              <a:spcAft>
                <a:spcPts val="0"/>
              </a:spcAft>
              <a:buClr>
                <a:schemeClr val="dk1"/>
              </a:buClr>
              <a:buSzPts val="1100"/>
              <a:buChar char="○"/>
            </a:pPr>
            <a:r>
              <a:rPr lang="en">
                <a:solidFill>
                  <a:schemeClr val="dk1"/>
                </a:solidFill>
              </a:rPr>
              <a:t>Variables with large positive coefficients are the drivers for Lovers</a:t>
            </a:r>
            <a:endParaRPr>
              <a:solidFill>
                <a:schemeClr val="dk1"/>
              </a:solidFill>
            </a:endParaRPr>
          </a:p>
          <a:p>
            <a:pPr indent="-260350" lvl="1" marL="762000" rtl="0" algn="l">
              <a:lnSpc>
                <a:spcPct val="100000"/>
              </a:lnSpc>
              <a:spcBef>
                <a:spcPts val="0"/>
              </a:spcBef>
              <a:spcAft>
                <a:spcPts val="0"/>
              </a:spcAft>
              <a:buClr>
                <a:schemeClr val="dk1"/>
              </a:buClr>
              <a:buSzPts val="1100"/>
              <a:buChar char="○"/>
            </a:pPr>
            <a:r>
              <a:rPr lang="en">
                <a:solidFill>
                  <a:schemeClr val="dk1"/>
                </a:solidFill>
              </a:rPr>
              <a:t>Variables with large negative coefficients are the drivers for Haters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3be6ae9c6_3_168:notes"/>
          <p:cNvSpPr/>
          <p:nvPr>
            <p:ph idx="2" type="sldImg"/>
          </p:nvPr>
        </p:nvSpPr>
        <p:spPr>
          <a:xfrm>
            <a:off x="686099"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3be6ae9c6_3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infer here that those who loves Dreams definitely seem to be more open to new things and likely have their independent opinions on sports, rather than heavily influenced by conventional factors of sports. Those who are more conservative (such as those like Brave’s conservativeness) would probably hate Dreams (and also the United).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we’d mention later, Brave’s characteristic of “conservativeness” may seem a little special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additional finding would be that it seems some teams’ fan base can be more easily integrated with other teams’ fan base (for example, Falcon’s lovers might also be Brave’s lovers); however, there might be more of a ridge between “traditional teams” and more recently emerging teams with different styles, such as “United” and “Dream”.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sports teams here actually seem to have their own unique, more constantly built customer bases, and some of the </a:t>
            </a:r>
            <a:r>
              <a:rPr lang="en"/>
              <a:t>preconceived</a:t>
            </a:r>
            <a:r>
              <a:rPr lang="en"/>
              <a:t> perceptions might not be easy to change a lot. So probably a strategy for sports teams would still be to focus on their own audience and do deeper digging-in their potentials of consumption.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3be6ae9c6_3_36:notes"/>
          <p:cNvSpPr/>
          <p:nvPr>
            <p:ph idx="2" type="sldImg"/>
          </p:nvPr>
        </p:nvSpPr>
        <p:spPr>
          <a:xfrm>
            <a:off x="68609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be6ae9c6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3be6ae9c6_3_97:notes"/>
          <p:cNvSpPr/>
          <p:nvPr>
            <p:ph idx="2" type="sldImg"/>
          </p:nvPr>
        </p:nvSpPr>
        <p:spPr>
          <a:xfrm>
            <a:off x="68609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3be6ae9c6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3aa29ce96_3_137: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3aa29ce96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3be6ae9c6_36_54: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3be6ae9c6_3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3be6ae9c6_3_107: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3be6ae9c6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3be6ae9c6_3_124: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3be6ae9c6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3be6ae9c6_3_182: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3be6ae9c6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73be6ae9c6_3_198: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3be6ae9c6_3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3aa29ce96_2_1738: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3aa29ce96_2_1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3be6ae9c6_7_16: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3be6ae9c6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3be6ae9c6_3_214: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3be6ae9c6_3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3be6ae9c6_3_230: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3be6ae9c6_3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73be6ae9c6_3_246: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3be6ae9c6_3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3be6ae9c6_3_262: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3be6ae9c6_3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73be6ae9c6_7_32: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3be6ae9c6_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73be6ae9c6_7_48: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3be6ae9c6_7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73be6ae9c6_7_64: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3be6ae9c6_7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73be6ae9c6_7_80: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3be6ae9c6_7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73be6ae9c6_7_96: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3be6ae9c6_7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3be6ae9c6_3_0:notes"/>
          <p:cNvSpPr/>
          <p:nvPr>
            <p:ph idx="2" type="sldImg"/>
          </p:nvPr>
        </p:nvSpPr>
        <p:spPr>
          <a:xfrm>
            <a:off x="68609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3be6ae9c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73be6ae9c6_7_112: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73be6ae9c6_7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73be6ae9c6_7_130: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73be6ae9c6_7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73be6ae9c6_7_146: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73be6ae9c6_7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3be6ae9c6_8_5: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3be6ae9c6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be6ae9c6_8_21: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be6ae9c6_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73be6ae9c6_8_37: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73be6ae9c6_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73be6ae9c6_8_53: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73be6ae9c6_8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3be6ae9c6_29_0: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3be6ae9c6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be6ae9c6_3_14:notes"/>
          <p:cNvSpPr/>
          <p:nvPr>
            <p:ph idx="2" type="sldImg"/>
          </p:nvPr>
        </p:nvSpPr>
        <p:spPr>
          <a:xfrm>
            <a:off x="68609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be6ae9c6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3b726e786_1_0:notes"/>
          <p:cNvSpPr/>
          <p:nvPr>
            <p:ph idx="2" type="sldImg"/>
          </p:nvPr>
        </p:nvSpPr>
        <p:spPr>
          <a:xfrm>
            <a:off x="686106"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b726e7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3b726e786_1_110:notes"/>
          <p:cNvSpPr/>
          <p:nvPr>
            <p:ph idx="2" type="sldImg"/>
          </p:nvPr>
        </p:nvSpPr>
        <p:spPr>
          <a:xfrm>
            <a:off x="686099"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b726e786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3b726e786_1_55:notes"/>
          <p:cNvSpPr/>
          <p:nvPr>
            <p:ph idx="2" type="sldImg"/>
          </p:nvPr>
        </p:nvSpPr>
        <p:spPr>
          <a:xfrm>
            <a:off x="686099" y="685800"/>
            <a:ext cx="54867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3b726e786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3be6ae9c6_11_50:notes"/>
          <p:cNvSpPr/>
          <p:nvPr>
            <p:ph idx="2" type="sldImg"/>
          </p:nvPr>
        </p:nvSpPr>
        <p:spPr>
          <a:xfrm>
            <a:off x="686101"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be6ae9c6_1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75750" lIns="75750" spcFirstLastPara="1" rIns="75750" wrap="square" tIns="75750">
            <a:no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75750" lIns="75750" spcFirstLastPara="1" rIns="75750" wrap="square" tIns="75750">
            <a:no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75750" lIns="75750" spcFirstLastPara="1" rIns="75750" wrap="square" tIns="75750">
            <a:noAutofit/>
          </a:bodyPr>
          <a:lstStyle>
            <a:lvl1pPr lvl="0" algn="ctr">
              <a:spcBef>
                <a:spcPts val="0"/>
              </a:spcBef>
              <a:spcAft>
                <a:spcPts val="0"/>
              </a:spcAft>
              <a:buSzPts val="9900"/>
              <a:buNone/>
              <a:defRPr sz="9900"/>
            </a:lvl1pPr>
            <a:lvl2pPr lvl="1" algn="ctr">
              <a:spcBef>
                <a:spcPts val="0"/>
              </a:spcBef>
              <a:spcAft>
                <a:spcPts val="0"/>
              </a:spcAft>
              <a:buSzPts val="9900"/>
              <a:buNone/>
              <a:defRPr sz="9900"/>
            </a:lvl2pPr>
            <a:lvl3pPr lvl="2" algn="ctr">
              <a:spcBef>
                <a:spcPts val="0"/>
              </a:spcBef>
              <a:spcAft>
                <a:spcPts val="0"/>
              </a:spcAft>
              <a:buSzPts val="9900"/>
              <a:buNone/>
              <a:defRPr sz="9900"/>
            </a:lvl3pPr>
            <a:lvl4pPr lvl="3" algn="ctr">
              <a:spcBef>
                <a:spcPts val="0"/>
              </a:spcBef>
              <a:spcAft>
                <a:spcPts val="0"/>
              </a:spcAft>
              <a:buSzPts val="9900"/>
              <a:buNone/>
              <a:defRPr sz="9900"/>
            </a:lvl4pPr>
            <a:lvl5pPr lvl="4" algn="ctr">
              <a:spcBef>
                <a:spcPts val="0"/>
              </a:spcBef>
              <a:spcAft>
                <a:spcPts val="0"/>
              </a:spcAft>
              <a:buSzPts val="9900"/>
              <a:buNone/>
              <a:defRPr sz="9900"/>
            </a:lvl5pPr>
            <a:lvl6pPr lvl="5" algn="ctr">
              <a:spcBef>
                <a:spcPts val="0"/>
              </a:spcBef>
              <a:spcAft>
                <a:spcPts val="0"/>
              </a:spcAft>
              <a:buSzPts val="9900"/>
              <a:buNone/>
              <a:defRPr sz="9900"/>
            </a:lvl6pPr>
            <a:lvl7pPr lvl="6" algn="ctr">
              <a:spcBef>
                <a:spcPts val="0"/>
              </a:spcBef>
              <a:spcAft>
                <a:spcPts val="0"/>
              </a:spcAft>
              <a:buSzPts val="9900"/>
              <a:buNone/>
              <a:defRPr sz="9900"/>
            </a:lvl7pPr>
            <a:lvl8pPr lvl="7" algn="ctr">
              <a:spcBef>
                <a:spcPts val="0"/>
              </a:spcBef>
              <a:spcAft>
                <a:spcPts val="0"/>
              </a:spcAft>
              <a:buSzPts val="9900"/>
              <a:buNone/>
              <a:defRPr sz="9900"/>
            </a:lvl8pPr>
            <a:lvl9pPr lvl="8" algn="ctr">
              <a:spcBef>
                <a:spcPts val="0"/>
              </a:spcBef>
              <a:spcAft>
                <a:spcPts val="0"/>
              </a:spcAft>
              <a:buSzPts val="9900"/>
              <a:buNone/>
              <a:defRPr sz="99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75750" lIns="75750" spcFirstLastPara="1" rIns="75750" wrap="square" tIns="75750">
            <a:noAutofit/>
          </a:bodyPr>
          <a:lstStyle>
            <a:lvl1pPr indent="-323850" lvl="0" marL="457200" algn="ctr">
              <a:spcBef>
                <a:spcPts val="0"/>
              </a:spcBef>
              <a:spcAft>
                <a:spcPts val="0"/>
              </a:spcAft>
              <a:buSzPts val="1500"/>
              <a:buChar char="●"/>
              <a:defRPr/>
            </a:lvl1pPr>
            <a:lvl2pPr indent="-304800" lvl="1" marL="914400" algn="ctr">
              <a:spcBef>
                <a:spcPts val="1300"/>
              </a:spcBef>
              <a:spcAft>
                <a:spcPts val="0"/>
              </a:spcAft>
              <a:buSzPts val="1200"/>
              <a:buChar char="○"/>
              <a:defRPr/>
            </a:lvl2pPr>
            <a:lvl3pPr indent="-304800" lvl="2" marL="1371600" algn="ctr">
              <a:spcBef>
                <a:spcPts val="1300"/>
              </a:spcBef>
              <a:spcAft>
                <a:spcPts val="0"/>
              </a:spcAft>
              <a:buSzPts val="1200"/>
              <a:buChar char="■"/>
              <a:defRPr/>
            </a:lvl3pPr>
            <a:lvl4pPr indent="-304800" lvl="3" marL="1828800" algn="ctr">
              <a:spcBef>
                <a:spcPts val="1300"/>
              </a:spcBef>
              <a:spcAft>
                <a:spcPts val="0"/>
              </a:spcAft>
              <a:buSzPts val="1200"/>
              <a:buChar char="●"/>
              <a:defRPr/>
            </a:lvl4pPr>
            <a:lvl5pPr indent="-304800" lvl="4" marL="2286000" algn="ctr">
              <a:spcBef>
                <a:spcPts val="1300"/>
              </a:spcBef>
              <a:spcAft>
                <a:spcPts val="0"/>
              </a:spcAft>
              <a:buSzPts val="1200"/>
              <a:buChar char="○"/>
              <a:defRPr/>
            </a:lvl5pPr>
            <a:lvl6pPr indent="-304800" lvl="5" marL="2743200" algn="ctr">
              <a:spcBef>
                <a:spcPts val="1300"/>
              </a:spcBef>
              <a:spcAft>
                <a:spcPts val="0"/>
              </a:spcAft>
              <a:buSzPts val="1200"/>
              <a:buChar char="■"/>
              <a:defRPr/>
            </a:lvl6pPr>
            <a:lvl7pPr indent="-304800" lvl="6" marL="3200400" algn="ctr">
              <a:spcBef>
                <a:spcPts val="1300"/>
              </a:spcBef>
              <a:spcAft>
                <a:spcPts val="0"/>
              </a:spcAft>
              <a:buSzPts val="1200"/>
              <a:buChar char="●"/>
              <a:defRPr/>
            </a:lvl7pPr>
            <a:lvl8pPr indent="-304800" lvl="7" marL="3657600" algn="ctr">
              <a:spcBef>
                <a:spcPts val="1300"/>
              </a:spcBef>
              <a:spcAft>
                <a:spcPts val="0"/>
              </a:spcAft>
              <a:buSzPts val="1200"/>
              <a:buChar char="○"/>
              <a:defRPr/>
            </a:lvl8pPr>
            <a:lvl9pPr indent="-304800" lvl="8" marL="4114800" algn="ctr">
              <a:spcBef>
                <a:spcPts val="1300"/>
              </a:spcBef>
              <a:spcAft>
                <a:spcPts val="1300"/>
              </a:spcAft>
              <a:buSzPts val="12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75750" lIns="75750" spcFirstLastPara="1" rIns="75750" wrap="square" tIns="75750">
            <a:noAutofit/>
          </a:bodyPr>
          <a:lstStyle>
            <a:lvl1pPr lvl="0" algn="ctr">
              <a:spcBef>
                <a:spcPts val="0"/>
              </a:spcBef>
              <a:spcAft>
                <a:spcPts val="0"/>
              </a:spcAft>
              <a:buSzPts val="3000"/>
              <a:buNone/>
              <a:defRPr sz="30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75750" lIns="75750" spcFirstLastPara="1" rIns="75750" wrap="square" tIns="75750">
            <a:noAutofit/>
          </a:bodyPr>
          <a:lstStyle>
            <a:lvl1pPr lvl="0">
              <a:spcBef>
                <a:spcPts val="0"/>
              </a:spcBef>
              <a:spcAft>
                <a:spcPts val="0"/>
              </a:spcAft>
              <a:buSzPts val="23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75750" lIns="75750" spcFirstLastPara="1" rIns="75750" wrap="square" tIns="75750">
            <a:noAutofit/>
          </a:bodyPr>
          <a:lstStyle>
            <a:lvl1pPr indent="-323850" lvl="0" marL="457200">
              <a:spcBef>
                <a:spcPts val="0"/>
              </a:spcBef>
              <a:spcAft>
                <a:spcPts val="0"/>
              </a:spcAft>
              <a:buSzPts val="1500"/>
              <a:buChar char="●"/>
              <a:defRPr/>
            </a:lvl1pPr>
            <a:lvl2pPr indent="-304800" lvl="1" marL="914400">
              <a:spcBef>
                <a:spcPts val="1300"/>
              </a:spcBef>
              <a:spcAft>
                <a:spcPts val="0"/>
              </a:spcAft>
              <a:buSzPts val="1200"/>
              <a:buChar char="○"/>
              <a:defRPr/>
            </a:lvl2pPr>
            <a:lvl3pPr indent="-304800" lvl="2" marL="1371600">
              <a:spcBef>
                <a:spcPts val="1300"/>
              </a:spcBef>
              <a:spcAft>
                <a:spcPts val="0"/>
              </a:spcAft>
              <a:buSzPts val="1200"/>
              <a:buChar char="■"/>
              <a:defRPr/>
            </a:lvl3pPr>
            <a:lvl4pPr indent="-304800" lvl="3" marL="1828800">
              <a:spcBef>
                <a:spcPts val="1300"/>
              </a:spcBef>
              <a:spcAft>
                <a:spcPts val="0"/>
              </a:spcAft>
              <a:buSzPts val="1200"/>
              <a:buChar char="●"/>
              <a:defRPr/>
            </a:lvl4pPr>
            <a:lvl5pPr indent="-304800" lvl="4" marL="2286000">
              <a:spcBef>
                <a:spcPts val="1300"/>
              </a:spcBef>
              <a:spcAft>
                <a:spcPts val="0"/>
              </a:spcAft>
              <a:buSzPts val="1200"/>
              <a:buChar char="○"/>
              <a:defRPr/>
            </a:lvl5pPr>
            <a:lvl6pPr indent="-304800" lvl="5" marL="2743200">
              <a:spcBef>
                <a:spcPts val="1300"/>
              </a:spcBef>
              <a:spcAft>
                <a:spcPts val="0"/>
              </a:spcAft>
              <a:buSzPts val="1200"/>
              <a:buChar char="■"/>
              <a:defRPr/>
            </a:lvl6pPr>
            <a:lvl7pPr indent="-304800" lvl="6" marL="3200400">
              <a:spcBef>
                <a:spcPts val="1300"/>
              </a:spcBef>
              <a:spcAft>
                <a:spcPts val="0"/>
              </a:spcAft>
              <a:buSzPts val="1200"/>
              <a:buChar char="●"/>
              <a:defRPr/>
            </a:lvl7pPr>
            <a:lvl8pPr indent="-304800" lvl="7" marL="3657600">
              <a:spcBef>
                <a:spcPts val="1300"/>
              </a:spcBef>
              <a:spcAft>
                <a:spcPts val="0"/>
              </a:spcAft>
              <a:buSzPts val="1200"/>
              <a:buChar char="○"/>
              <a:defRPr/>
            </a:lvl8pPr>
            <a:lvl9pPr indent="-304800" lvl="8" marL="4114800">
              <a:spcBef>
                <a:spcPts val="1300"/>
              </a:spcBef>
              <a:spcAft>
                <a:spcPts val="1300"/>
              </a:spcAft>
              <a:buSzPts val="12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75750" lIns="75750" spcFirstLastPara="1" rIns="75750" wrap="square" tIns="75750">
            <a:noAutofit/>
          </a:bodyPr>
          <a:lstStyle>
            <a:lvl1pPr lvl="0">
              <a:spcBef>
                <a:spcPts val="0"/>
              </a:spcBef>
              <a:spcAft>
                <a:spcPts val="0"/>
              </a:spcAft>
              <a:buSzPts val="23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75750" lIns="75750" spcFirstLastPara="1" rIns="75750" wrap="square" tIns="75750">
            <a:noAutofit/>
          </a:bodyPr>
          <a:lstStyle>
            <a:lvl1pPr indent="-304800" lvl="0" marL="457200">
              <a:spcBef>
                <a:spcPts val="0"/>
              </a:spcBef>
              <a:spcAft>
                <a:spcPts val="0"/>
              </a:spcAft>
              <a:buSzPts val="1200"/>
              <a:buChar char="●"/>
              <a:defRPr sz="1200"/>
            </a:lvl1pPr>
            <a:lvl2pPr indent="-292100" lvl="1" marL="914400">
              <a:spcBef>
                <a:spcPts val="1300"/>
              </a:spcBef>
              <a:spcAft>
                <a:spcPts val="0"/>
              </a:spcAft>
              <a:buSzPts val="1000"/>
              <a:buChar char="○"/>
              <a:defRPr sz="1000"/>
            </a:lvl2pPr>
            <a:lvl3pPr indent="-292100" lvl="2" marL="1371600">
              <a:spcBef>
                <a:spcPts val="1300"/>
              </a:spcBef>
              <a:spcAft>
                <a:spcPts val="0"/>
              </a:spcAft>
              <a:buSzPts val="1000"/>
              <a:buChar char="■"/>
              <a:defRPr sz="1000"/>
            </a:lvl3pPr>
            <a:lvl4pPr indent="-292100" lvl="3" marL="1828800">
              <a:spcBef>
                <a:spcPts val="1300"/>
              </a:spcBef>
              <a:spcAft>
                <a:spcPts val="0"/>
              </a:spcAft>
              <a:buSzPts val="1000"/>
              <a:buChar char="●"/>
              <a:defRPr sz="1000"/>
            </a:lvl4pPr>
            <a:lvl5pPr indent="-292100" lvl="4" marL="2286000">
              <a:spcBef>
                <a:spcPts val="1300"/>
              </a:spcBef>
              <a:spcAft>
                <a:spcPts val="0"/>
              </a:spcAft>
              <a:buSzPts val="1000"/>
              <a:buChar char="○"/>
              <a:defRPr sz="1000"/>
            </a:lvl5pPr>
            <a:lvl6pPr indent="-292100" lvl="5" marL="2743200">
              <a:spcBef>
                <a:spcPts val="1300"/>
              </a:spcBef>
              <a:spcAft>
                <a:spcPts val="0"/>
              </a:spcAft>
              <a:buSzPts val="1000"/>
              <a:buChar char="■"/>
              <a:defRPr sz="1000"/>
            </a:lvl6pPr>
            <a:lvl7pPr indent="-292100" lvl="6" marL="3200400">
              <a:spcBef>
                <a:spcPts val="1300"/>
              </a:spcBef>
              <a:spcAft>
                <a:spcPts val="0"/>
              </a:spcAft>
              <a:buSzPts val="1000"/>
              <a:buChar char="●"/>
              <a:defRPr sz="1000"/>
            </a:lvl7pPr>
            <a:lvl8pPr indent="-292100" lvl="7" marL="3657600">
              <a:spcBef>
                <a:spcPts val="1300"/>
              </a:spcBef>
              <a:spcAft>
                <a:spcPts val="0"/>
              </a:spcAft>
              <a:buSzPts val="1000"/>
              <a:buChar char="○"/>
              <a:defRPr sz="1000"/>
            </a:lvl8pPr>
            <a:lvl9pPr indent="-292100" lvl="8" marL="4114800">
              <a:spcBef>
                <a:spcPts val="1300"/>
              </a:spcBef>
              <a:spcAft>
                <a:spcPts val="1300"/>
              </a:spcAft>
              <a:buSzPts val="1000"/>
              <a:buChar char="■"/>
              <a:defRPr sz="10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75750" lIns="75750" spcFirstLastPara="1" rIns="75750" wrap="square" tIns="75750">
            <a:noAutofit/>
          </a:bodyPr>
          <a:lstStyle>
            <a:lvl1pPr indent="-304800" lvl="0" marL="457200">
              <a:spcBef>
                <a:spcPts val="0"/>
              </a:spcBef>
              <a:spcAft>
                <a:spcPts val="0"/>
              </a:spcAft>
              <a:buSzPts val="1200"/>
              <a:buChar char="●"/>
              <a:defRPr sz="1200"/>
            </a:lvl1pPr>
            <a:lvl2pPr indent="-292100" lvl="1" marL="914400">
              <a:spcBef>
                <a:spcPts val="1300"/>
              </a:spcBef>
              <a:spcAft>
                <a:spcPts val="0"/>
              </a:spcAft>
              <a:buSzPts val="1000"/>
              <a:buChar char="○"/>
              <a:defRPr sz="1000"/>
            </a:lvl2pPr>
            <a:lvl3pPr indent="-292100" lvl="2" marL="1371600">
              <a:spcBef>
                <a:spcPts val="1300"/>
              </a:spcBef>
              <a:spcAft>
                <a:spcPts val="0"/>
              </a:spcAft>
              <a:buSzPts val="1000"/>
              <a:buChar char="■"/>
              <a:defRPr sz="1000"/>
            </a:lvl3pPr>
            <a:lvl4pPr indent="-292100" lvl="3" marL="1828800">
              <a:spcBef>
                <a:spcPts val="1300"/>
              </a:spcBef>
              <a:spcAft>
                <a:spcPts val="0"/>
              </a:spcAft>
              <a:buSzPts val="1000"/>
              <a:buChar char="●"/>
              <a:defRPr sz="1000"/>
            </a:lvl4pPr>
            <a:lvl5pPr indent="-292100" lvl="4" marL="2286000">
              <a:spcBef>
                <a:spcPts val="1300"/>
              </a:spcBef>
              <a:spcAft>
                <a:spcPts val="0"/>
              </a:spcAft>
              <a:buSzPts val="1000"/>
              <a:buChar char="○"/>
              <a:defRPr sz="1000"/>
            </a:lvl5pPr>
            <a:lvl6pPr indent="-292100" lvl="5" marL="2743200">
              <a:spcBef>
                <a:spcPts val="1300"/>
              </a:spcBef>
              <a:spcAft>
                <a:spcPts val="0"/>
              </a:spcAft>
              <a:buSzPts val="1000"/>
              <a:buChar char="■"/>
              <a:defRPr sz="1000"/>
            </a:lvl6pPr>
            <a:lvl7pPr indent="-292100" lvl="6" marL="3200400">
              <a:spcBef>
                <a:spcPts val="1300"/>
              </a:spcBef>
              <a:spcAft>
                <a:spcPts val="0"/>
              </a:spcAft>
              <a:buSzPts val="1000"/>
              <a:buChar char="●"/>
              <a:defRPr sz="1000"/>
            </a:lvl7pPr>
            <a:lvl8pPr indent="-292100" lvl="7" marL="3657600">
              <a:spcBef>
                <a:spcPts val="1300"/>
              </a:spcBef>
              <a:spcAft>
                <a:spcPts val="0"/>
              </a:spcAft>
              <a:buSzPts val="1000"/>
              <a:buChar char="○"/>
              <a:defRPr sz="1000"/>
            </a:lvl8pPr>
            <a:lvl9pPr indent="-292100" lvl="8" marL="4114800">
              <a:spcBef>
                <a:spcPts val="1300"/>
              </a:spcBef>
              <a:spcAft>
                <a:spcPts val="1300"/>
              </a:spcAft>
              <a:buSzPts val="1000"/>
              <a:buChar char="■"/>
              <a:defRPr sz="10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75750" lIns="75750" spcFirstLastPara="1" rIns="75750" wrap="square" tIns="75750">
            <a:noAutofit/>
          </a:bodyPr>
          <a:lstStyle>
            <a:lvl1pPr lvl="0">
              <a:spcBef>
                <a:spcPts val="0"/>
              </a:spcBef>
              <a:spcAft>
                <a:spcPts val="0"/>
              </a:spcAft>
              <a:buSzPts val="23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75750" lIns="75750" spcFirstLastPara="1" rIns="75750" wrap="square" tIns="7575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75750" lIns="75750" spcFirstLastPara="1" rIns="75750" wrap="square" tIns="75750">
            <a:noAutofit/>
          </a:bodyPr>
          <a:lstStyle>
            <a:lvl1pPr indent="-292100" lvl="0" marL="457200">
              <a:spcBef>
                <a:spcPts val="0"/>
              </a:spcBef>
              <a:spcAft>
                <a:spcPts val="0"/>
              </a:spcAft>
              <a:buSzPts val="1000"/>
              <a:buChar char="●"/>
              <a:defRPr sz="1000"/>
            </a:lvl1pPr>
            <a:lvl2pPr indent="-292100" lvl="1" marL="914400">
              <a:spcBef>
                <a:spcPts val="1300"/>
              </a:spcBef>
              <a:spcAft>
                <a:spcPts val="0"/>
              </a:spcAft>
              <a:buSzPts val="1000"/>
              <a:buChar char="○"/>
              <a:defRPr sz="1000"/>
            </a:lvl2pPr>
            <a:lvl3pPr indent="-292100" lvl="2" marL="1371600">
              <a:spcBef>
                <a:spcPts val="1300"/>
              </a:spcBef>
              <a:spcAft>
                <a:spcPts val="0"/>
              </a:spcAft>
              <a:buSzPts val="1000"/>
              <a:buChar char="■"/>
              <a:defRPr sz="1000"/>
            </a:lvl3pPr>
            <a:lvl4pPr indent="-292100" lvl="3" marL="1828800">
              <a:spcBef>
                <a:spcPts val="1300"/>
              </a:spcBef>
              <a:spcAft>
                <a:spcPts val="0"/>
              </a:spcAft>
              <a:buSzPts val="1000"/>
              <a:buChar char="●"/>
              <a:defRPr sz="1000"/>
            </a:lvl4pPr>
            <a:lvl5pPr indent="-292100" lvl="4" marL="2286000">
              <a:spcBef>
                <a:spcPts val="1300"/>
              </a:spcBef>
              <a:spcAft>
                <a:spcPts val="0"/>
              </a:spcAft>
              <a:buSzPts val="1000"/>
              <a:buChar char="○"/>
              <a:defRPr sz="1000"/>
            </a:lvl5pPr>
            <a:lvl6pPr indent="-292100" lvl="5" marL="2743200">
              <a:spcBef>
                <a:spcPts val="1300"/>
              </a:spcBef>
              <a:spcAft>
                <a:spcPts val="0"/>
              </a:spcAft>
              <a:buSzPts val="1000"/>
              <a:buChar char="■"/>
              <a:defRPr sz="1000"/>
            </a:lvl6pPr>
            <a:lvl7pPr indent="-292100" lvl="6" marL="3200400">
              <a:spcBef>
                <a:spcPts val="1300"/>
              </a:spcBef>
              <a:spcAft>
                <a:spcPts val="0"/>
              </a:spcAft>
              <a:buSzPts val="1000"/>
              <a:buChar char="●"/>
              <a:defRPr sz="1000"/>
            </a:lvl7pPr>
            <a:lvl8pPr indent="-292100" lvl="7" marL="3657600">
              <a:spcBef>
                <a:spcPts val="1300"/>
              </a:spcBef>
              <a:spcAft>
                <a:spcPts val="0"/>
              </a:spcAft>
              <a:buSzPts val="1000"/>
              <a:buChar char="○"/>
              <a:defRPr sz="1000"/>
            </a:lvl8pPr>
            <a:lvl9pPr indent="-292100" lvl="8" marL="4114800">
              <a:spcBef>
                <a:spcPts val="1300"/>
              </a:spcBef>
              <a:spcAft>
                <a:spcPts val="1300"/>
              </a:spcAft>
              <a:buSzPts val="1000"/>
              <a:buChar char="■"/>
              <a:defRPr sz="10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75750" lIns="75750" spcFirstLastPara="1" rIns="75750" wrap="square" tIns="7575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8"/>
            <a:ext cx="4572000" cy="5715000"/>
          </a:xfrm>
          <a:prstGeom prst="rect">
            <a:avLst/>
          </a:prstGeom>
          <a:solidFill>
            <a:schemeClr val="dk2"/>
          </a:solidFill>
          <a:ln>
            <a:noFill/>
          </a:ln>
        </p:spPr>
        <p:txBody>
          <a:bodyPr anchorCtr="0" anchor="ctr" bIns="75750" lIns="75750" spcFirstLastPara="1" rIns="75750" wrap="square" tIns="757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75750" lIns="75750" spcFirstLastPara="1" rIns="75750" wrap="square" tIns="75750">
            <a:noAutofit/>
          </a:bodyPr>
          <a:lstStyle>
            <a:lvl1pPr lvl="0" algn="ctr">
              <a:spcBef>
                <a:spcPts val="0"/>
              </a:spcBef>
              <a:spcAft>
                <a:spcPts val="0"/>
              </a:spcAft>
              <a:buSzPts val="3500"/>
              <a:buNone/>
              <a:defRPr sz="3500"/>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75750" lIns="75750" spcFirstLastPara="1" rIns="75750" wrap="square" tIns="7575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39" name="Google Shape;39;p9"/>
          <p:cNvSpPr txBox="1"/>
          <p:nvPr>
            <p:ph idx="2" type="body"/>
          </p:nvPr>
        </p:nvSpPr>
        <p:spPr>
          <a:xfrm>
            <a:off x="4939500" y="804667"/>
            <a:ext cx="3837000" cy="4105500"/>
          </a:xfrm>
          <a:prstGeom prst="rect">
            <a:avLst/>
          </a:prstGeom>
        </p:spPr>
        <p:txBody>
          <a:bodyPr anchorCtr="0" anchor="ctr" bIns="75750" lIns="75750" spcFirstLastPara="1" rIns="75750" wrap="square" tIns="75750">
            <a:noAutofit/>
          </a:bodyPr>
          <a:lstStyle>
            <a:lvl1pPr indent="-323850" lvl="0" marL="457200">
              <a:spcBef>
                <a:spcPts val="0"/>
              </a:spcBef>
              <a:spcAft>
                <a:spcPts val="0"/>
              </a:spcAft>
              <a:buClr>
                <a:schemeClr val="dk1"/>
              </a:buClr>
              <a:buSzPts val="1500"/>
              <a:buChar char="●"/>
              <a:defRPr>
                <a:solidFill>
                  <a:schemeClr val="dk1"/>
                </a:solidFill>
              </a:defRPr>
            </a:lvl1pPr>
            <a:lvl2pPr indent="-304800" lvl="1" marL="914400">
              <a:spcBef>
                <a:spcPts val="1300"/>
              </a:spcBef>
              <a:spcAft>
                <a:spcPts val="0"/>
              </a:spcAft>
              <a:buClr>
                <a:schemeClr val="dk1"/>
              </a:buClr>
              <a:buSzPts val="1200"/>
              <a:buChar char="○"/>
              <a:defRPr>
                <a:solidFill>
                  <a:schemeClr val="dk1"/>
                </a:solidFill>
              </a:defRPr>
            </a:lvl2pPr>
            <a:lvl3pPr indent="-304800" lvl="2" marL="1371600">
              <a:spcBef>
                <a:spcPts val="1300"/>
              </a:spcBef>
              <a:spcAft>
                <a:spcPts val="0"/>
              </a:spcAft>
              <a:buClr>
                <a:schemeClr val="dk1"/>
              </a:buClr>
              <a:buSzPts val="1200"/>
              <a:buChar char="■"/>
              <a:defRPr>
                <a:solidFill>
                  <a:schemeClr val="dk1"/>
                </a:solidFill>
              </a:defRPr>
            </a:lvl3pPr>
            <a:lvl4pPr indent="-304800" lvl="3" marL="1828800">
              <a:spcBef>
                <a:spcPts val="1300"/>
              </a:spcBef>
              <a:spcAft>
                <a:spcPts val="0"/>
              </a:spcAft>
              <a:buClr>
                <a:schemeClr val="dk1"/>
              </a:buClr>
              <a:buSzPts val="1200"/>
              <a:buChar char="●"/>
              <a:defRPr>
                <a:solidFill>
                  <a:schemeClr val="dk1"/>
                </a:solidFill>
              </a:defRPr>
            </a:lvl4pPr>
            <a:lvl5pPr indent="-304800" lvl="4" marL="2286000">
              <a:spcBef>
                <a:spcPts val="1300"/>
              </a:spcBef>
              <a:spcAft>
                <a:spcPts val="0"/>
              </a:spcAft>
              <a:buClr>
                <a:schemeClr val="dk1"/>
              </a:buClr>
              <a:buSzPts val="1200"/>
              <a:buChar char="○"/>
              <a:defRPr>
                <a:solidFill>
                  <a:schemeClr val="dk1"/>
                </a:solidFill>
              </a:defRPr>
            </a:lvl5pPr>
            <a:lvl6pPr indent="-304800" lvl="5" marL="2743200">
              <a:spcBef>
                <a:spcPts val="1300"/>
              </a:spcBef>
              <a:spcAft>
                <a:spcPts val="0"/>
              </a:spcAft>
              <a:buClr>
                <a:schemeClr val="dk1"/>
              </a:buClr>
              <a:buSzPts val="1200"/>
              <a:buChar char="■"/>
              <a:defRPr>
                <a:solidFill>
                  <a:schemeClr val="dk1"/>
                </a:solidFill>
              </a:defRPr>
            </a:lvl6pPr>
            <a:lvl7pPr indent="-304800" lvl="6" marL="3200400">
              <a:spcBef>
                <a:spcPts val="1300"/>
              </a:spcBef>
              <a:spcAft>
                <a:spcPts val="0"/>
              </a:spcAft>
              <a:buClr>
                <a:schemeClr val="dk1"/>
              </a:buClr>
              <a:buSzPts val="1200"/>
              <a:buChar char="●"/>
              <a:defRPr>
                <a:solidFill>
                  <a:schemeClr val="dk1"/>
                </a:solidFill>
              </a:defRPr>
            </a:lvl7pPr>
            <a:lvl8pPr indent="-304800" lvl="7" marL="3657600">
              <a:spcBef>
                <a:spcPts val="1300"/>
              </a:spcBef>
              <a:spcAft>
                <a:spcPts val="0"/>
              </a:spcAft>
              <a:buClr>
                <a:schemeClr val="dk1"/>
              </a:buClr>
              <a:buSzPts val="1200"/>
              <a:buChar char="○"/>
              <a:defRPr>
                <a:solidFill>
                  <a:schemeClr val="dk1"/>
                </a:solidFill>
              </a:defRPr>
            </a:lvl8pPr>
            <a:lvl9pPr indent="-304800" lvl="8" marL="4114800">
              <a:spcBef>
                <a:spcPts val="1300"/>
              </a:spcBef>
              <a:spcAft>
                <a:spcPts val="1300"/>
              </a:spcAft>
              <a:buClr>
                <a:schemeClr val="dk1"/>
              </a:buClr>
              <a:buSzPts val="1200"/>
              <a:buChar char="■"/>
              <a:defRPr>
                <a:solidFill>
                  <a:schemeClr val="dk1"/>
                </a:solidFill>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75750" lIns="75750" spcFirstLastPara="1" rIns="75750" wrap="square" tIns="75750">
            <a:noAutofit/>
          </a:bodyPr>
          <a:lstStyle>
            <a:lvl1pPr indent="-228600" lvl="0" marL="457200">
              <a:lnSpc>
                <a:spcPct val="100000"/>
              </a:lnSpc>
              <a:spcBef>
                <a:spcPts val="0"/>
              </a:spcBef>
              <a:spcAft>
                <a:spcPts val="0"/>
              </a:spcAft>
              <a:buSzPts val="15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75750" lIns="75750" spcFirstLastPara="1" rIns="75750" wrap="square" tIns="75750">
            <a:noAutofit/>
          </a:bodyPr>
          <a:lstStyle>
            <a:lvl1pPr lvl="0">
              <a:spcBef>
                <a:spcPts val="0"/>
              </a:spcBef>
              <a:spcAft>
                <a:spcPts val="0"/>
              </a:spcAft>
              <a:buClr>
                <a:schemeClr val="dk1"/>
              </a:buClr>
              <a:buSzPts val="2300"/>
              <a:buNone/>
              <a:defRPr sz="2300">
                <a:solidFill>
                  <a:schemeClr val="dk1"/>
                </a:solidFill>
              </a:defRPr>
            </a:lvl1pPr>
            <a:lvl2pPr lvl="1">
              <a:spcBef>
                <a:spcPts val="0"/>
              </a:spcBef>
              <a:spcAft>
                <a:spcPts val="0"/>
              </a:spcAft>
              <a:buClr>
                <a:schemeClr val="dk1"/>
              </a:buClr>
              <a:buSzPts val="2300"/>
              <a:buNone/>
              <a:defRPr sz="2300">
                <a:solidFill>
                  <a:schemeClr val="dk1"/>
                </a:solidFill>
              </a:defRPr>
            </a:lvl2pPr>
            <a:lvl3pPr lvl="2">
              <a:spcBef>
                <a:spcPts val="0"/>
              </a:spcBef>
              <a:spcAft>
                <a:spcPts val="0"/>
              </a:spcAft>
              <a:buClr>
                <a:schemeClr val="dk1"/>
              </a:buClr>
              <a:buSzPts val="2300"/>
              <a:buNone/>
              <a:defRPr sz="2300">
                <a:solidFill>
                  <a:schemeClr val="dk1"/>
                </a:solidFill>
              </a:defRPr>
            </a:lvl3pPr>
            <a:lvl4pPr lvl="3">
              <a:spcBef>
                <a:spcPts val="0"/>
              </a:spcBef>
              <a:spcAft>
                <a:spcPts val="0"/>
              </a:spcAft>
              <a:buClr>
                <a:schemeClr val="dk1"/>
              </a:buClr>
              <a:buSzPts val="2300"/>
              <a:buNone/>
              <a:defRPr sz="2300">
                <a:solidFill>
                  <a:schemeClr val="dk1"/>
                </a:solidFill>
              </a:defRPr>
            </a:lvl4pPr>
            <a:lvl5pPr lvl="4">
              <a:spcBef>
                <a:spcPts val="0"/>
              </a:spcBef>
              <a:spcAft>
                <a:spcPts val="0"/>
              </a:spcAft>
              <a:buClr>
                <a:schemeClr val="dk1"/>
              </a:buClr>
              <a:buSzPts val="2300"/>
              <a:buNone/>
              <a:defRPr sz="2300">
                <a:solidFill>
                  <a:schemeClr val="dk1"/>
                </a:solidFill>
              </a:defRPr>
            </a:lvl5pPr>
            <a:lvl6pPr lvl="5">
              <a:spcBef>
                <a:spcPts val="0"/>
              </a:spcBef>
              <a:spcAft>
                <a:spcPts val="0"/>
              </a:spcAft>
              <a:buClr>
                <a:schemeClr val="dk1"/>
              </a:buClr>
              <a:buSzPts val="2300"/>
              <a:buNone/>
              <a:defRPr sz="2300">
                <a:solidFill>
                  <a:schemeClr val="dk1"/>
                </a:solidFill>
              </a:defRPr>
            </a:lvl6pPr>
            <a:lvl7pPr lvl="6">
              <a:spcBef>
                <a:spcPts val="0"/>
              </a:spcBef>
              <a:spcAft>
                <a:spcPts val="0"/>
              </a:spcAft>
              <a:buClr>
                <a:schemeClr val="dk1"/>
              </a:buClr>
              <a:buSzPts val="2300"/>
              <a:buNone/>
              <a:defRPr sz="2300">
                <a:solidFill>
                  <a:schemeClr val="dk1"/>
                </a:solidFill>
              </a:defRPr>
            </a:lvl7pPr>
            <a:lvl8pPr lvl="7">
              <a:spcBef>
                <a:spcPts val="0"/>
              </a:spcBef>
              <a:spcAft>
                <a:spcPts val="0"/>
              </a:spcAft>
              <a:buClr>
                <a:schemeClr val="dk1"/>
              </a:buClr>
              <a:buSzPts val="2300"/>
              <a:buNone/>
              <a:defRPr sz="2300">
                <a:solidFill>
                  <a:schemeClr val="dk1"/>
                </a:solidFill>
              </a:defRPr>
            </a:lvl8pPr>
            <a:lvl9pPr lvl="8">
              <a:spcBef>
                <a:spcPts val="0"/>
              </a:spcBef>
              <a:spcAft>
                <a:spcPts val="0"/>
              </a:spcAft>
              <a:buClr>
                <a:schemeClr val="dk1"/>
              </a:buClr>
              <a:buSzPts val="2300"/>
              <a:buNone/>
              <a:defRPr sz="23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75750" lIns="75750" spcFirstLastPara="1" rIns="75750" wrap="square" tIns="75750">
            <a:noAutofit/>
          </a:bodyPr>
          <a:lstStyle>
            <a:lvl1pPr indent="-323850" lvl="0" marL="457200">
              <a:lnSpc>
                <a:spcPct val="115000"/>
              </a:lnSpc>
              <a:spcBef>
                <a:spcPts val="0"/>
              </a:spcBef>
              <a:spcAft>
                <a:spcPts val="0"/>
              </a:spcAft>
              <a:buClr>
                <a:schemeClr val="lt2"/>
              </a:buClr>
              <a:buSzPts val="1500"/>
              <a:buChar char="●"/>
              <a:defRPr sz="1500">
                <a:solidFill>
                  <a:schemeClr val="lt2"/>
                </a:solidFill>
              </a:defRPr>
            </a:lvl1pPr>
            <a:lvl2pPr indent="-304800" lvl="1" marL="914400">
              <a:lnSpc>
                <a:spcPct val="115000"/>
              </a:lnSpc>
              <a:spcBef>
                <a:spcPts val="1300"/>
              </a:spcBef>
              <a:spcAft>
                <a:spcPts val="0"/>
              </a:spcAft>
              <a:buClr>
                <a:schemeClr val="lt2"/>
              </a:buClr>
              <a:buSzPts val="1200"/>
              <a:buChar char="○"/>
              <a:defRPr sz="1200">
                <a:solidFill>
                  <a:schemeClr val="lt2"/>
                </a:solidFill>
              </a:defRPr>
            </a:lvl2pPr>
            <a:lvl3pPr indent="-304800" lvl="2" marL="1371600">
              <a:lnSpc>
                <a:spcPct val="115000"/>
              </a:lnSpc>
              <a:spcBef>
                <a:spcPts val="1300"/>
              </a:spcBef>
              <a:spcAft>
                <a:spcPts val="0"/>
              </a:spcAft>
              <a:buClr>
                <a:schemeClr val="lt2"/>
              </a:buClr>
              <a:buSzPts val="1200"/>
              <a:buChar char="■"/>
              <a:defRPr sz="1200">
                <a:solidFill>
                  <a:schemeClr val="lt2"/>
                </a:solidFill>
              </a:defRPr>
            </a:lvl3pPr>
            <a:lvl4pPr indent="-304800" lvl="3" marL="1828800">
              <a:lnSpc>
                <a:spcPct val="115000"/>
              </a:lnSpc>
              <a:spcBef>
                <a:spcPts val="1300"/>
              </a:spcBef>
              <a:spcAft>
                <a:spcPts val="0"/>
              </a:spcAft>
              <a:buClr>
                <a:schemeClr val="lt2"/>
              </a:buClr>
              <a:buSzPts val="1200"/>
              <a:buChar char="●"/>
              <a:defRPr sz="1200">
                <a:solidFill>
                  <a:schemeClr val="lt2"/>
                </a:solidFill>
              </a:defRPr>
            </a:lvl4pPr>
            <a:lvl5pPr indent="-304800" lvl="4" marL="2286000">
              <a:lnSpc>
                <a:spcPct val="115000"/>
              </a:lnSpc>
              <a:spcBef>
                <a:spcPts val="1300"/>
              </a:spcBef>
              <a:spcAft>
                <a:spcPts val="0"/>
              </a:spcAft>
              <a:buClr>
                <a:schemeClr val="lt2"/>
              </a:buClr>
              <a:buSzPts val="1200"/>
              <a:buChar char="○"/>
              <a:defRPr sz="1200">
                <a:solidFill>
                  <a:schemeClr val="lt2"/>
                </a:solidFill>
              </a:defRPr>
            </a:lvl5pPr>
            <a:lvl6pPr indent="-304800" lvl="5" marL="2743200">
              <a:lnSpc>
                <a:spcPct val="115000"/>
              </a:lnSpc>
              <a:spcBef>
                <a:spcPts val="1300"/>
              </a:spcBef>
              <a:spcAft>
                <a:spcPts val="0"/>
              </a:spcAft>
              <a:buClr>
                <a:schemeClr val="lt2"/>
              </a:buClr>
              <a:buSzPts val="1200"/>
              <a:buChar char="■"/>
              <a:defRPr sz="1200">
                <a:solidFill>
                  <a:schemeClr val="lt2"/>
                </a:solidFill>
              </a:defRPr>
            </a:lvl6pPr>
            <a:lvl7pPr indent="-304800" lvl="6" marL="3200400">
              <a:lnSpc>
                <a:spcPct val="115000"/>
              </a:lnSpc>
              <a:spcBef>
                <a:spcPts val="1300"/>
              </a:spcBef>
              <a:spcAft>
                <a:spcPts val="0"/>
              </a:spcAft>
              <a:buClr>
                <a:schemeClr val="lt2"/>
              </a:buClr>
              <a:buSzPts val="1200"/>
              <a:buChar char="●"/>
              <a:defRPr sz="1200">
                <a:solidFill>
                  <a:schemeClr val="lt2"/>
                </a:solidFill>
              </a:defRPr>
            </a:lvl7pPr>
            <a:lvl8pPr indent="-304800" lvl="7" marL="3657600">
              <a:lnSpc>
                <a:spcPct val="115000"/>
              </a:lnSpc>
              <a:spcBef>
                <a:spcPts val="1300"/>
              </a:spcBef>
              <a:spcAft>
                <a:spcPts val="0"/>
              </a:spcAft>
              <a:buClr>
                <a:schemeClr val="lt2"/>
              </a:buClr>
              <a:buSzPts val="1200"/>
              <a:buChar char="○"/>
              <a:defRPr sz="1200">
                <a:solidFill>
                  <a:schemeClr val="lt2"/>
                </a:solidFill>
              </a:defRPr>
            </a:lvl8pPr>
            <a:lvl9pPr indent="-304800" lvl="8" marL="4114800">
              <a:lnSpc>
                <a:spcPct val="115000"/>
              </a:lnSpc>
              <a:spcBef>
                <a:spcPts val="1300"/>
              </a:spcBef>
              <a:spcAft>
                <a:spcPts val="1300"/>
              </a:spcAft>
              <a:buClr>
                <a:schemeClr val="lt2"/>
              </a:buClr>
              <a:buSzPts val="1200"/>
              <a:buChar char="■"/>
              <a:defRPr sz="1200">
                <a:solidFill>
                  <a:schemeClr val="lt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75750" lIns="75750" spcFirstLastPara="1" rIns="75750" wrap="square" tIns="75750">
            <a:noAutofit/>
          </a:bodyPr>
          <a:lstStyle>
            <a:lvl1pPr lvl="0" algn="r">
              <a:buNone/>
              <a:defRPr sz="800">
                <a:solidFill>
                  <a:schemeClr val="lt2"/>
                </a:solidFill>
              </a:defRPr>
            </a:lvl1pPr>
            <a:lvl2pPr lvl="1" algn="r">
              <a:buNone/>
              <a:defRPr sz="800">
                <a:solidFill>
                  <a:schemeClr val="lt2"/>
                </a:solidFill>
              </a:defRPr>
            </a:lvl2pPr>
            <a:lvl3pPr lvl="2" algn="r">
              <a:buNone/>
              <a:defRPr sz="800">
                <a:solidFill>
                  <a:schemeClr val="lt2"/>
                </a:solidFill>
              </a:defRPr>
            </a:lvl3pPr>
            <a:lvl4pPr lvl="3" algn="r">
              <a:buNone/>
              <a:defRPr sz="800">
                <a:solidFill>
                  <a:schemeClr val="lt2"/>
                </a:solidFill>
              </a:defRPr>
            </a:lvl4pPr>
            <a:lvl5pPr lvl="4" algn="r">
              <a:buNone/>
              <a:defRPr sz="800">
                <a:solidFill>
                  <a:schemeClr val="lt2"/>
                </a:solidFill>
              </a:defRPr>
            </a:lvl5pPr>
            <a:lvl6pPr lvl="5" algn="r">
              <a:buNone/>
              <a:defRPr sz="800">
                <a:solidFill>
                  <a:schemeClr val="lt2"/>
                </a:solidFill>
              </a:defRPr>
            </a:lvl6pPr>
            <a:lvl7pPr lvl="6" algn="r">
              <a:buNone/>
              <a:defRPr sz="800">
                <a:solidFill>
                  <a:schemeClr val="lt2"/>
                </a:solidFill>
              </a:defRPr>
            </a:lvl7pPr>
            <a:lvl8pPr lvl="7" algn="r">
              <a:buNone/>
              <a:defRPr sz="800">
                <a:solidFill>
                  <a:schemeClr val="lt2"/>
                </a:solidFill>
              </a:defRPr>
            </a:lvl8pPr>
            <a:lvl9pPr lvl="8" algn="r">
              <a:buNone/>
              <a:defRPr sz="8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mory.zoom.us/rec/play/uJwlcL2hpmo3EtzB4gSDAfIqW9W1KqKs1XAW__EKzxrhV3cEOgClZLUWa-vDqp6TeSAfFEa-q0Qcia8?continueMode=true&amp;_x_zm_rtaid=M4CtToIrQf2ox9KyRkqpNQ.1587075313742.47aeb5d206a98aa760c719c17f9041d8&amp;_x_zm_rhtaid=832" TargetMode="External"/><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7550" y="2774611"/>
            <a:ext cx="9116400" cy="17505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sp>
        <p:nvSpPr>
          <p:cNvPr id="55" name="Google Shape;55;p13"/>
          <p:cNvSpPr txBox="1"/>
          <p:nvPr>
            <p:ph type="ctrTitle"/>
          </p:nvPr>
        </p:nvSpPr>
        <p:spPr>
          <a:xfrm>
            <a:off x="311708" y="243106"/>
            <a:ext cx="8520600" cy="2280600"/>
          </a:xfrm>
          <a:prstGeom prst="rect">
            <a:avLst/>
          </a:prstGeom>
        </p:spPr>
        <p:txBody>
          <a:bodyPr anchorCtr="0" anchor="b" bIns="75750" lIns="75750" spcFirstLastPara="1" rIns="75750" wrap="square" tIns="75750">
            <a:noAutofit/>
          </a:bodyPr>
          <a:lstStyle/>
          <a:p>
            <a:pPr indent="0" lvl="0" marL="0" rtl="0" algn="ctr">
              <a:spcBef>
                <a:spcPts val="0"/>
              </a:spcBef>
              <a:spcAft>
                <a:spcPts val="0"/>
              </a:spcAft>
              <a:buNone/>
            </a:pPr>
            <a:r>
              <a:rPr b="1" lang="en" sz="3800">
                <a:latin typeface="Muli"/>
                <a:ea typeface="Muli"/>
                <a:cs typeface="Muli"/>
                <a:sym typeface="Muli"/>
              </a:rPr>
              <a:t>Atlanta </a:t>
            </a:r>
            <a:r>
              <a:rPr b="1" lang="en" sz="3800">
                <a:latin typeface="Muli"/>
                <a:ea typeface="Muli"/>
                <a:cs typeface="Muli"/>
                <a:sym typeface="Muli"/>
              </a:rPr>
              <a:t>Sports Survey Project</a:t>
            </a:r>
            <a:endParaRPr b="1" sz="3800">
              <a:latin typeface="Muli"/>
              <a:ea typeface="Muli"/>
              <a:cs typeface="Muli"/>
              <a:sym typeface="Muli"/>
            </a:endParaRPr>
          </a:p>
        </p:txBody>
      </p:sp>
      <p:sp>
        <p:nvSpPr>
          <p:cNvPr id="56" name="Google Shape;56;p13"/>
          <p:cNvSpPr txBox="1"/>
          <p:nvPr>
            <p:ph idx="1" type="subTitle"/>
          </p:nvPr>
        </p:nvSpPr>
        <p:spPr>
          <a:xfrm>
            <a:off x="1680300" y="4808222"/>
            <a:ext cx="5783400" cy="6189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lang="en" sz="1800"/>
              <a:t>Bai, Chen, Fan, Kumar, Weinberg, Zhang</a:t>
            </a:r>
            <a:endParaRPr sz="1800"/>
          </a:p>
          <a:p>
            <a:pPr indent="0" lvl="0" marL="0" rtl="0" algn="ctr">
              <a:spcBef>
                <a:spcPts val="0"/>
              </a:spcBef>
              <a:spcAft>
                <a:spcPts val="0"/>
              </a:spcAft>
              <a:buNone/>
            </a:pPr>
            <a:r>
              <a:rPr lang="en" sz="1800" u="sng">
                <a:solidFill>
                  <a:schemeClr val="hlink"/>
                </a:solidFill>
                <a:hlinkClick r:id="rId3"/>
              </a:rPr>
              <a:t>Taped Presentation</a:t>
            </a:r>
            <a:endParaRPr sz="1800"/>
          </a:p>
        </p:txBody>
      </p:sp>
      <p:pic>
        <p:nvPicPr>
          <p:cNvPr id="57" name="Google Shape;57;p13"/>
          <p:cNvPicPr preferRelativeResize="0"/>
          <p:nvPr/>
        </p:nvPicPr>
        <p:blipFill rotWithShape="1">
          <a:blip r:embed="rId4">
            <a:alphaModFix/>
          </a:blip>
          <a:srcRect b="0" l="8102" r="3830" t="0"/>
          <a:stretch/>
        </p:blipFill>
        <p:spPr>
          <a:xfrm>
            <a:off x="3749905" y="2875514"/>
            <a:ext cx="1657386" cy="1465599"/>
          </a:xfrm>
          <a:prstGeom prst="rect">
            <a:avLst/>
          </a:prstGeom>
          <a:noFill/>
          <a:ln>
            <a:noFill/>
          </a:ln>
        </p:spPr>
      </p:pic>
      <p:pic>
        <p:nvPicPr>
          <p:cNvPr id="58" name="Google Shape;58;p13"/>
          <p:cNvPicPr preferRelativeResize="0"/>
          <p:nvPr/>
        </p:nvPicPr>
        <p:blipFill rotWithShape="1">
          <a:blip r:embed="rId5">
            <a:alphaModFix/>
          </a:blip>
          <a:srcRect b="0" l="16658" r="18398" t="0"/>
          <a:stretch/>
        </p:blipFill>
        <p:spPr>
          <a:xfrm>
            <a:off x="5568256" y="2875527"/>
            <a:ext cx="1586064" cy="1465592"/>
          </a:xfrm>
          <a:prstGeom prst="rect">
            <a:avLst/>
          </a:prstGeom>
          <a:noFill/>
          <a:ln>
            <a:noFill/>
          </a:ln>
        </p:spPr>
      </p:pic>
      <p:pic>
        <p:nvPicPr>
          <p:cNvPr id="59" name="Google Shape;59;p13"/>
          <p:cNvPicPr preferRelativeResize="0"/>
          <p:nvPr/>
        </p:nvPicPr>
        <p:blipFill>
          <a:blip r:embed="rId6">
            <a:alphaModFix/>
          </a:blip>
          <a:stretch>
            <a:fillRect/>
          </a:stretch>
        </p:blipFill>
        <p:spPr>
          <a:xfrm>
            <a:off x="7315281" y="2875527"/>
            <a:ext cx="1246306" cy="1465597"/>
          </a:xfrm>
          <a:prstGeom prst="rect">
            <a:avLst/>
          </a:prstGeom>
          <a:noFill/>
          <a:ln>
            <a:noFill/>
          </a:ln>
        </p:spPr>
      </p:pic>
      <p:pic>
        <p:nvPicPr>
          <p:cNvPr id="60" name="Google Shape;60;p13"/>
          <p:cNvPicPr preferRelativeResize="0"/>
          <p:nvPr/>
        </p:nvPicPr>
        <p:blipFill rotWithShape="1">
          <a:blip r:embed="rId7">
            <a:alphaModFix/>
          </a:blip>
          <a:srcRect b="2969" l="0" r="0" t="0"/>
          <a:stretch/>
        </p:blipFill>
        <p:spPr>
          <a:xfrm>
            <a:off x="591513" y="2875527"/>
            <a:ext cx="1484412" cy="1465595"/>
          </a:xfrm>
          <a:prstGeom prst="rect">
            <a:avLst/>
          </a:prstGeom>
          <a:noFill/>
          <a:ln>
            <a:noFill/>
          </a:ln>
        </p:spPr>
      </p:pic>
      <p:pic>
        <p:nvPicPr>
          <p:cNvPr id="61" name="Google Shape;61;p13"/>
          <p:cNvPicPr preferRelativeResize="0"/>
          <p:nvPr/>
        </p:nvPicPr>
        <p:blipFill rotWithShape="1">
          <a:blip r:embed="rId8">
            <a:alphaModFix/>
          </a:blip>
          <a:srcRect b="4211" l="10000" r="4154" t="16335"/>
          <a:stretch/>
        </p:blipFill>
        <p:spPr>
          <a:xfrm>
            <a:off x="2170715" y="2875527"/>
            <a:ext cx="1459119" cy="1465597"/>
          </a:xfrm>
          <a:prstGeom prst="rect">
            <a:avLst/>
          </a:prstGeom>
          <a:noFill/>
          <a:ln>
            <a:noFill/>
          </a:ln>
        </p:spPr>
      </p:pic>
      <p:cxnSp>
        <p:nvCxnSpPr>
          <p:cNvPr id="62" name="Google Shape;62;p13"/>
          <p:cNvCxnSpPr/>
          <p:nvPr/>
        </p:nvCxnSpPr>
        <p:spPr>
          <a:xfrm>
            <a:off x="18350" y="2642028"/>
            <a:ext cx="9116400" cy="0"/>
          </a:xfrm>
          <a:prstGeom prst="straightConnector1">
            <a:avLst/>
          </a:prstGeom>
          <a:noFill/>
          <a:ln cap="flat" cmpd="sng" w="9525">
            <a:solidFill>
              <a:srgbClr val="FFFFFF"/>
            </a:solidFill>
            <a:prstDash val="solid"/>
            <a:round/>
            <a:headEnd len="med" w="med" type="none"/>
            <a:tailEnd len="med" w="med" type="none"/>
          </a:ln>
        </p:spPr>
      </p:cxnSp>
      <p:cxnSp>
        <p:nvCxnSpPr>
          <p:cNvPr id="63" name="Google Shape;63;p13"/>
          <p:cNvCxnSpPr/>
          <p:nvPr/>
        </p:nvCxnSpPr>
        <p:spPr>
          <a:xfrm>
            <a:off x="18350" y="4525083"/>
            <a:ext cx="9116400" cy="0"/>
          </a:xfrm>
          <a:prstGeom prst="straightConnector1">
            <a:avLst/>
          </a:prstGeom>
          <a:noFill/>
          <a:ln cap="flat" cmpd="sng" w="9525">
            <a:solidFill>
              <a:srgbClr val="FFFFFF"/>
            </a:solidFill>
            <a:prstDash val="solid"/>
            <a:round/>
            <a:headEnd len="med" w="med" type="none"/>
            <a:tailEnd len="med" w="med" type="none"/>
          </a:ln>
        </p:spPr>
      </p:cxnSp>
      <p:cxnSp>
        <p:nvCxnSpPr>
          <p:cNvPr id="64" name="Google Shape;64;p13"/>
          <p:cNvCxnSpPr/>
          <p:nvPr/>
        </p:nvCxnSpPr>
        <p:spPr>
          <a:xfrm>
            <a:off x="18350" y="2760333"/>
            <a:ext cx="9116400" cy="0"/>
          </a:xfrm>
          <a:prstGeom prst="straightConnector1">
            <a:avLst/>
          </a:prstGeom>
          <a:noFill/>
          <a:ln cap="flat" cmpd="sng" w="9525">
            <a:solidFill>
              <a:srgbClr val="FFFFFF"/>
            </a:solidFill>
            <a:prstDash val="solid"/>
            <a:round/>
            <a:headEnd len="med" w="med" type="none"/>
            <a:tailEnd len="med" w="med" type="none"/>
          </a:ln>
        </p:spPr>
      </p:cxnSp>
      <p:cxnSp>
        <p:nvCxnSpPr>
          <p:cNvPr id="65" name="Google Shape;65;p13"/>
          <p:cNvCxnSpPr/>
          <p:nvPr/>
        </p:nvCxnSpPr>
        <p:spPr>
          <a:xfrm>
            <a:off x="13800" y="4663806"/>
            <a:ext cx="9116400" cy="0"/>
          </a:xfrm>
          <a:prstGeom prst="straightConnector1">
            <a:avLst/>
          </a:prstGeom>
          <a:noFill/>
          <a:ln cap="flat" cmpd="sng" w="9525">
            <a:solidFill>
              <a:srgbClr val="FFFFFF"/>
            </a:solidFill>
            <a:prstDash val="solid"/>
            <a:round/>
            <a:headEnd len="med" w="med" type="none"/>
            <a:tailEnd len="med" w="med" type="none"/>
          </a:ln>
        </p:spPr>
      </p:cxnSp>
      <p:sp>
        <p:nvSpPr>
          <p:cNvPr id="66" name="Google Shape;66;p13"/>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311700" y="349361"/>
            <a:ext cx="8520600" cy="6363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3800">
                <a:latin typeface="Muli"/>
                <a:ea typeface="Muli"/>
                <a:cs typeface="Muli"/>
                <a:sym typeface="Muli"/>
              </a:rPr>
              <a:t>Driver Analysis Results(</a:t>
            </a:r>
            <a:r>
              <a:rPr b="1" lang="en" sz="3800">
                <a:latin typeface="Muli"/>
                <a:ea typeface="Muli"/>
                <a:cs typeface="Muli"/>
                <a:sym typeface="Muli"/>
              </a:rPr>
              <a:t>1/2)</a:t>
            </a:r>
            <a:endParaRPr b="1" sz="3800">
              <a:latin typeface="Muli"/>
              <a:ea typeface="Muli"/>
              <a:cs typeface="Muli"/>
              <a:sym typeface="Muli"/>
            </a:endParaRPr>
          </a:p>
        </p:txBody>
      </p:sp>
      <p:sp>
        <p:nvSpPr>
          <p:cNvPr id="192" name="Google Shape;192;p22"/>
          <p:cNvSpPr txBox="1"/>
          <p:nvPr/>
        </p:nvSpPr>
        <p:spPr>
          <a:xfrm>
            <a:off x="5850875" y="5432075"/>
            <a:ext cx="33933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Re</a:t>
            </a:r>
            <a:r>
              <a:rPr i="1" lang="en" sz="1000">
                <a:solidFill>
                  <a:srgbClr val="FFFFFF"/>
                </a:solidFill>
              </a:rPr>
              <a:t>f</a:t>
            </a:r>
            <a:r>
              <a:rPr i="1" lang="en" sz="1000">
                <a:solidFill>
                  <a:srgbClr val="FFFFFF"/>
                </a:solidFill>
              </a:rPr>
              <a:t>er back for cluster descriptions</a:t>
            </a:r>
            <a:endParaRPr i="1" sz="1000">
              <a:solidFill>
                <a:srgbClr val="FFFFFF"/>
              </a:solidFill>
            </a:endParaRPr>
          </a:p>
        </p:txBody>
      </p:sp>
      <p:pic>
        <p:nvPicPr>
          <p:cNvPr id="193" name="Google Shape;193;p22"/>
          <p:cNvPicPr preferRelativeResize="0"/>
          <p:nvPr/>
        </p:nvPicPr>
        <p:blipFill rotWithShape="1">
          <a:blip r:embed="rId3">
            <a:alphaModFix/>
          </a:blip>
          <a:srcRect b="0" l="8102" r="3830" t="0"/>
          <a:stretch/>
        </p:blipFill>
        <p:spPr>
          <a:xfrm>
            <a:off x="1998737" y="1412652"/>
            <a:ext cx="728447" cy="644159"/>
          </a:xfrm>
          <a:prstGeom prst="rect">
            <a:avLst/>
          </a:prstGeom>
          <a:noFill/>
          <a:ln>
            <a:noFill/>
          </a:ln>
        </p:spPr>
      </p:pic>
      <p:pic>
        <p:nvPicPr>
          <p:cNvPr id="194" name="Google Shape;194;p22"/>
          <p:cNvPicPr preferRelativeResize="0"/>
          <p:nvPr/>
        </p:nvPicPr>
        <p:blipFill rotWithShape="1">
          <a:blip r:embed="rId4">
            <a:alphaModFix/>
          </a:blip>
          <a:srcRect b="0" l="16658" r="18398" t="0"/>
          <a:stretch/>
        </p:blipFill>
        <p:spPr>
          <a:xfrm>
            <a:off x="6374350" y="1398177"/>
            <a:ext cx="728448" cy="673083"/>
          </a:xfrm>
          <a:prstGeom prst="rect">
            <a:avLst/>
          </a:prstGeom>
          <a:noFill/>
          <a:ln>
            <a:noFill/>
          </a:ln>
        </p:spPr>
      </p:pic>
      <p:sp>
        <p:nvSpPr>
          <p:cNvPr id="195" name="Google Shape;195;p22"/>
          <p:cNvSpPr txBox="1"/>
          <p:nvPr/>
        </p:nvSpPr>
        <p:spPr>
          <a:xfrm>
            <a:off x="612300" y="2112750"/>
            <a:ext cx="3959700" cy="23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Lovers</a:t>
            </a:r>
            <a:endParaRPr b="1">
              <a:solidFill>
                <a:srgbClr val="FFFFFF"/>
              </a:solidFill>
            </a:endParaRPr>
          </a:p>
          <a:p>
            <a:pPr indent="0" lvl="0" marL="0" rtl="0" algn="l">
              <a:spcBef>
                <a:spcPts val="0"/>
              </a:spcBef>
              <a:spcAft>
                <a:spcPts val="0"/>
              </a:spcAft>
              <a:buNone/>
            </a:pPr>
            <a:r>
              <a:rPr i="1" lang="en" sz="1200">
                <a:solidFill>
                  <a:srgbClr val="FFFFFF"/>
                </a:solidFill>
              </a:rPr>
              <a:t>Cluster1: </a:t>
            </a:r>
            <a:endParaRPr i="1" sz="1200">
              <a:solidFill>
                <a:srgbClr val="FFFFFF"/>
              </a:solidFill>
            </a:endParaRPr>
          </a:p>
          <a:p>
            <a:pPr indent="0" lvl="0" marL="0" rtl="0" algn="l">
              <a:spcBef>
                <a:spcPts val="0"/>
              </a:spcBef>
              <a:spcAft>
                <a:spcPts val="0"/>
              </a:spcAft>
              <a:buNone/>
            </a:pPr>
            <a:r>
              <a:rPr lang="en" sz="1200">
                <a:solidFill>
                  <a:schemeClr val="lt2"/>
                </a:solidFill>
              </a:rPr>
              <a:t>ProBraves, History of Success </a:t>
            </a:r>
            <a:endParaRPr i="1" sz="1200">
              <a:solidFill>
                <a:srgbClr val="FFFFFF"/>
              </a:solidFill>
            </a:endParaRPr>
          </a:p>
          <a:p>
            <a:pPr indent="0" lvl="0" marL="0" rtl="0" algn="l">
              <a:spcBef>
                <a:spcPts val="0"/>
              </a:spcBef>
              <a:spcAft>
                <a:spcPts val="0"/>
              </a:spcAft>
              <a:buNone/>
            </a:pPr>
            <a:r>
              <a:rPr i="1" lang="en" sz="1200">
                <a:solidFill>
                  <a:srgbClr val="FFFFFF"/>
                </a:solidFill>
              </a:rPr>
              <a:t>Cluster2: </a:t>
            </a:r>
            <a:endParaRPr i="1" sz="1200">
              <a:solidFill>
                <a:srgbClr val="FFFFFF"/>
              </a:solidFill>
            </a:endParaRPr>
          </a:p>
          <a:p>
            <a:pPr indent="0" lvl="0" marL="0" rtl="0" algn="l">
              <a:spcBef>
                <a:spcPts val="0"/>
              </a:spcBef>
              <a:spcAft>
                <a:spcPts val="0"/>
              </a:spcAft>
              <a:buNone/>
            </a:pPr>
            <a:r>
              <a:rPr lang="en" sz="1200">
                <a:solidFill>
                  <a:schemeClr val="lt2"/>
                </a:solidFill>
              </a:rPr>
              <a:t>ProBraves, History of Success</a:t>
            </a:r>
            <a:endParaRPr i="1" sz="12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FFFFFF"/>
                </a:solidFill>
              </a:rPr>
              <a:t>Haters</a:t>
            </a:r>
            <a:endParaRPr b="1">
              <a:solidFill>
                <a:srgbClr val="FFFFFF"/>
              </a:solidFill>
            </a:endParaRPr>
          </a:p>
          <a:p>
            <a:pPr indent="0" lvl="0" marL="0" rtl="0" algn="l">
              <a:spcBef>
                <a:spcPts val="0"/>
              </a:spcBef>
              <a:spcAft>
                <a:spcPts val="0"/>
              </a:spcAft>
              <a:buNone/>
            </a:pPr>
            <a:r>
              <a:rPr i="1" lang="en" sz="1200">
                <a:solidFill>
                  <a:srgbClr val="FFFFFF"/>
                </a:solidFill>
              </a:rPr>
              <a:t>Cluster</a:t>
            </a:r>
            <a:r>
              <a:rPr i="1" lang="en" sz="1200">
                <a:solidFill>
                  <a:srgbClr val="FFFFFF"/>
                </a:solidFill>
              </a:rPr>
              <a:t>0</a:t>
            </a:r>
            <a:r>
              <a:rPr i="1" lang="en" sz="1200">
                <a:solidFill>
                  <a:srgbClr val="FFFFFF"/>
                </a:solidFill>
              </a:rPr>
              <a:t>: </a:t>
            </a:r>
            <a:endParaRPr i="1" sz="1200">
              <a:solidFill>
                <a:srgbClr val="FFFFFF"/>
              </a:solidFill>
            </a:endParaRPr>
          </a:p>
          <a:p>
            <a:pPr indent="0" lvl="0" marL="0" rtl="0" algn="l">
              <a:spcBef>
                <a:spcPts val="0"/>
              </a:spcBef>
              <a:spcAft>
                <a:spcPts val="0"/>
              </a:spcAft>
              <a:buNone/>
            </a:pPr>
            <a:r>
              <a:rPr lang="en" sz="1200">
                <a:solidFill>
                  <a:schemeClr val="lt2"/>
                </a:solidFill>
              </a:rPr>
              <a:t>ProUnited, Reputation_</a:t>
            </a:r>
            <a:r>
              <a:rPr lang="en" sz="1200">
                <a:solidFill>
                  <a:schemeClr val="lt2"/>
                </a:solidFill>
              </a:rPr>
              <a:t>Br</a:t>
            </a:r>
            <a:r>
              <a:rPr lang="en" sz="1200">
                <a:solidFill>
                  <a:schemeClr val="lt2"/>
                </a:solidFill>
              </a:rPr>
              <a:t>avesFalconsHawks</a:t>
            </a:r>
            <a:endParaRPr i="1" sz="1200">
              <a:solidFill>
                <a:srgbClr val="FFFFFF"/>
              </a:solidFill>
            </a:endParaRPr>
          </a:p>
        </p:txBody>
      </p:sp>
      <p:sp>
        <p:nvSpPr>
          <p:cNvPr id="196" name="Google Shape;196;p22"/>
          <p:cNvSpPr txBox="1"/>
          <p:nvPr/>
        </p:nvSpPr>
        <p:spPr>
          <a:xfrm>
            <a:off x="5031900" y="2176250"/>
            <a:ext cx="3800400" cy="25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Lovers</a:t>
            </a:r>
            <a:endParaRPr b="1">
              <a:solidFill>
                <a:srgbClr val="FFFFFF"/>
              </a:solidFill>
            </a:endParaRPr>
          </a:p>
          <a:p>
            <a:pPr indent="0" lvl="0" marL="0" rtl="0" algn="l">
              <a:spcBef>
                <a:spcPts val="0"/>
              </a:spcBef>
              <a:spcAft>
                <a:spcPts val="0"/>
              </a:spcAft>
              <a:buNone/>
            </a:pPr>
            <a:r>
              <a:rPr i="1" lang="en" sz="1200">
                <a:solidFill>
                  <a:srgbClr val="FFFFFF"/>
                </a:solidFill>
              </a:rPr>
              <a:t>Cluster 3: </a:t>
            </a:r>
            <a:endParaRPr i="1" sz="1200">
              <a:solidFill>
                <a:srgbClr val="FFFFFF"/>
              </a:solidFill>
            </a:endParaRPr>
          </a:p>
          <a:p>
            <a:pPr indent="0" lvl="0" marL="0" rtl="0" algn="l">
              <a:spcBef>
                <a:spcPts val="0"/>
              </a:spcBef>
              <a:spcAft>
                <a:spcPts val="0"/>
              </a:spcAft>
              <a:buNone/>
            </a:pPr>
            <a:r>
              <a:rPr lang="en" sz="1200">
                <a:solidFill>
                  <a:schemeClr val="lt2"/>
                </a:solidFill>
              </a:rPr>
              <a:t>ProHawks, Reputation_BravesFalconsHawks</a:t>
            </a:r>
            <a:endParaRPr i="1" sz="12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FFFFFF"/>
                </a:solidFill>
              </a:rPr>
              <a:t>Haters</a:t>
            </a:r>
            <a:endParaRPr b="1">
              <a:solidFill>
                <a:srgbClr val="FFFFFF"/>
              </a:solidFill>
            </a:endParaRPr>
          </a:p>
          <a:p>
            <a:pPr indent="0" lvl="0" marL="0" rtl="0" algn="l">
              <a:spcBef>
                <a:spcPts val="0"/>
              </a:spcBef>
              <a:spcAft>
                <a:spcPts val="0"/>
              </a:spcAft>
              <a:buNone/>
            </a:pPr>
            <a:r>
              <a:rPr i="1" lang="en" sz="1200">
                <a:solidFill>
                  <a:srgbClr val="FFFFFF"/>
                </a:solidFill>
              </a:rPr>
              <a:t>Cluster 2:</a:t>
            </a:r>
            <a:endParaRPr i="1" sz="1200">
              <a:solidFill>
                <a:srgbClr val="FFFFFF"/>
              </a:solidFill>
            </a:endParaRPr>
          </a:p>
          <a:p>
            <a:pPr indent="0" lvl="0" marL="0" rtl="0" algn="l">
              <a:spcBef>
                <a:spcPts val="0"/>
              </a:spcBef>
              <a:spcAft>
                <a:spcPts val="0"/>
              </a:spcAft>
              <a:buNone/>
            </a:pPr>
            <a:r>
              <a:rPr lang="en" sz="1200">
                <a:solidFill>
                  <a:schemeClr val="lt2"/>
                </a:solidFill>
              </a:rPr>
              <a:t>ProUnited, ProDream, ProBraves</a:t>
            </a:r>
            <a:endParaRPr i="1" sz="1200">
              <a:solidFill>
                <a:srgbClr val="FFFFFF"/>
              </a:solidFill>
            </a:endParaRPr>
          </a:p>
        </p:txBody>
      </p:sp>
      <p:sp>
        <p:nvSpPr>
          <p:cNvPr id="197" name="Google Shape;197;p22"/>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311700" y="349361"/>
            <a:ext cx="8520600" cy="6363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3800">
                <a:latin typeface="Muli"/>
                <a:ea typeface="Muli"/>
                <a:cs typeface="Muli"/>
                <a:sym typeface="Muli"/>
              </a:rPr>
              <a:t>Driver </a:t>
            </a:r>
            <a:r>
              <a:rPr b="1" lang="en" sz="3800">
                <a:latin typeface="Muli"/>
                <a:ea typeface="Muli"/>
                <a:cs typeface="Muli"/>
                <a:sym typeface="Muli"/>
              </a:rPr>
              <a:t>Analysis Results (2/2)</a:t>
            </a:r>
            <a:endParaRPr b="1" sz="3800">
              <a:latin typeface="Muli"/>
              <a:ea typeface="Muli"/>
              <a:cs typeface="Muli"/>
              <a:sym typeface="Muli"/>
            </a:endParaRPr>
          </a:p>
        </p:txBody>
      </p:sp>
      <p:sp>
        <p:nvSpPr>
          <p:cNvPr id="203" name="Google Shape;203;p23"/>
          <p:cNvSpPr txBox="1"/>
          <p:nvPr/>
        </p:nvSpPr>
        <p:spPr>
          <a:xfrm>
            <a:off x="5850875" y="5432075"/>
            <a:ext cx="33933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Refer back for cluster descriptions</a:t>
            </a:r>
            <a:endParaRPr i="1" sz="1000">
              <a:solidFill>
                <a:srgbClr val="FFFFFF"/>
              </a:solidFill>
            </a:endParaRPr>
          </a:p>
        </p:txBody>
      </p:sp>
      <p:sp>
        <p:nvSpPr>
          <p:cNvPr id="204" name="Google Shape;204;p23"/>
          <p:cNvSpPr txBox="1"/>
          <p:nvPr/>
        </p:nvSpPr>
        <p:spPr>
          <a:xfrm>
            <a:off x="311700" y="2145450"/>
            <a:ext cx="2598600" cy="292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rPr>
              <a:t>Lovers</a:t>
            </a:r>
            <a:endParaRPr b="1">
              <a:solidFill>
                <a:srgbClr val="FFFFFF"/>
              </a:solidFill>
            </a:endParaRPr>
          </a:p>
          <a:p>
            <a:pPr indent="0" lvl="0" marL="0" rtl="0" algn="l">
              <a:lnSpc>
                <a:spcPct val="115000"/>
              </a:lnSpc>
              <a:spcBef>
                <a:spcPts val="0"/>
              </a:spcBef>
              <a:spcAft>
                <a:spcPts val="0"/>
              </a:spcAft>
              <a:buNone/>
            </a:pPr>
            <a:r>
              <a:rPr i="1" lang="en" sz="1200">
                <a:solidFill>
                  <a:srgbClr val="FFFFFF"/>
                </a:solidFill>
              </a:rPr>
              <a:t>Cluster 0: </a:t>
            </a:r>
            <a:endParaRPr i="1" sz="1200">
              <a:solidFill>
                <a:srgbClr val="FFFFFF"/>
              </a:solidFill>
            </a:endParaRPr>
          </a:p>
          <a:p>
            <a:pPr indent="0" lvl="0" marL="0" rtl="0" algn="l">
              <a:lnSpc>
                <a:spcPct val="115000"/>
              </a:lnSpc>
              <a:spcBef>
                <a:spcPts val="0"/>
              </a:spcBef>
              <a:spcAft>
                <a:spcPts val="0"/>
              </a:spcAft>
              <a:buNone/>
            </a:pPr>
            <a:r>
              <a:rPr lang="en" sz="1200">
                <a:solidFill>
                  <a:schemeClr val="lt2"/>
                </a:solidFill>
              </a:rPr>
              <a:t>ProUnited, History of Success </a:t>
            </a:r>
            <a:endParaRPr sz="1200">
              <a:solidFill>
                <a:schemeClr val="lt2"/>
              </a:solidFill>
            </a:endParaRPr>
          </a:p>
          <a:p>
            <a:pPr indent="0" lvl="0" marL="0" rtl="0" algn="l">
              <a:lnSpc>
                <a:spcPct val="115000"/>
              </a:lnSpc>
              <a:spcBef>
                <a:spcPts val="0"/>
              </a:spcBef>
              <a:spcAft>
                <a:spcPts val="0"/>
              </a:spcAft>
              <a:buNone/>
            </a:pPr>
            <a:r>
              <a:rPr i="1" lang="en" sz="1200">
                <a:solidFill>
                  <a:srgbClr val="FFFFFF"/>
                </a:solidFill>
              </a:rPr>
              <a:t>Cluster 5: </a:t>
            </a:r>
            <a:endParaRPr i="1" sz="1200">
              <a:solidFill>
                <a:srgbClr val="FFFFFF"/>
              </a:solidFill>
            </a:endParaRPr>
          </a:p>
          <a:p>
            <a:pPr indent="0" lvl="0" marL="0" rtl="0" algn="l">
              <a:lnSpc>
                <a:spcPct val="115000"/>
              </a:lnSpc>
              <a:spcBef>
                <a:spcPts val="0"/>
              </a:spcBef>
              <a:spcAft>
                <a:spcPts val="0"/>
              </a:spcAft>
              <a:buNone/>
            </a:pPr>
            <a:r>
              <a:rPr lang="en" sz="1200">
                <a:solidFill>
                  <a:schemeClr val="lt2"/>
                </a:solidFill>
              </a:rPr>
              <a:t>Reputation, ProUnited</a:t>
            </a:r>
            <a:endParaRPr sz="1200">
              <a:solidFill>
                <a:schemeClr val="lt2"/>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b="1" lang="en">
                <a:solidFill>
                  <a:srgbClr val="FFFFFF"/>
                </a:solidFill>
              </a:rPr>
              <a:t>Haters</a:t>
            </a:r>
            <a:endParaRPr b="1">
              <a:solidFill>
                <a:srgbClr val="FFFFFF"/>
              </a:solidFill>
            </a:endParaRPr>
          </a:p>
          <a:p>
            <a:pPr indent="0" lvl="0" marL="0" rtl="0" algn="l">
              <a:lnSpc>
                <a:spcPct val="115000"/>
              </a:lnSpc>
              <a:spcBef>
                <a:spcPts val="0"/>
              </a:spcBef>
              <a:spcAft>
                <a:spcPts val="0"/>
              </a:spcAft>
              <a:buNone/>
            </a:pPr>
            <a:r>
              <a:rPr i="1" lang="en" sz="1200">
                <a:solidFill>
                  <a:srgbClr val="FFFFFF"/>
                </a:solidFill>
              </a:rPr>
              <a:t>Cluster 3: </a:t>
            </a:r>
            <a:endParaRPr i="1" sz="1200">
              <a:solidFill>
                <a:srgbClr val="FFFFFF"/>
              </a:solidFill>
            </a:endParaRPr>
          </a:p>
          <a:p>
            <a:pPr indent="0" lvl="0" marL="0" rtl="0" algn="l">
              <a:lnSpc>
                <a:spcPct val="115000"/>
              </a:lnSpc>
              <a:spcBef>
                <a:spcPts val="0"/>
              </a:spcBef>
              <a:spcAft>
                <a:spcPts val="0"/>
              </a:spcAft>
              <a:buNone/>
            </a:pPr>
            <a:r>
              <a:rPr lang="en" sz="1200">
                <a:solidFill>
                  <a:schemeClr val="lt2"/>
                </a:solidFill>
              </a:rPr>
              <a:t>ProFalcon, RepsExpAtlUnited</a:t>
            </a:r>
            <a:endParaRPr sz="1200">
              <a:solidFill>
                <a:schemeClr val="lt2"/>
              </a:solidFill>
            </a:endParaRPr>
          </a:p>
        </p:txBody>
      </p:sp>
      <p:pic>
        <p:nvPicPr>
          <p:cNvPr id="205" name="Google Shape;205;p23"/>
          <p:cNvPicPr preferRelativeResize="0"/>
          <p:nvPr/>
        </p:nvPicPr>
        <p:blipFill>
          <a:blip r:embed="rId3">
            <a:alphaModFix/>
          </a:blip>
          <a:stretch>
            <a:fillRect/>
          </a:stretch>
        </p:blipFill>
        <p:spPr>
          <a:xfrm>
            <a:off x="1246775" y="1222776"/>
            <a:ext cx="728450" cy="856650"/>
          </a:xfrm>
          <a:prstGeom prst="rect">
            <a:avLst/>
          </a:prstGeom>
          <a:noFill/>
          <a:ln>
            <a:noFill/>
          </a:ln>
        </p:spPr>
      </p:pic>
      <p:pic>
        <p:nvPicPr>
          <p:cNvPr id="206" name="Google Shape;206;p23"/>
          <p:cNvPicPr preferRelativeResize="0"/>
          <p:nvPr/>
        </p:nvPicPr>
        <p:blipFill rotWithShape="1">
          <a:blip r:embed="rId4">
            <a:alphaModFix/>
          </a:blip>
          <a:srcRect b="2969" l="0" r="0" t="0"/>
          <a:stretch/>
        </p:blipFill>
        <p:spPr>
          <a:xfrm>
            <a:off x="7112125" y="1291510"/>
            <a:ext cx="728448" cy="719221"/>
          </a:xfrm>
          <a:prstGeom prst="rect">
            <a:avLst/>
          </a:prstGeom>
          <a:noFill/>
          <a:ln>
            <a:noFill/>
          </a:ln>
        </p:spPr>
      </p:pic>
      <p:pic>
        <p:nvPicPr>
          <p:cNvPr id="207" name="Google Shape;207;p23"/>
          <p:cNvPicPr preferRelativeResize="0"/>
          <p:nvPr/>
        </p:nvPicPr>
        <p:blipFill rotWithShape="1">
          <a:blip r:embed="rId5">
            <a:alphaModFix/>
          </a:blip>
          <a:srcRect b="4211" l="10000" r="4154" t="16335"/>
          <a:stretch/>
        </p:blipFill>
        <p:spPr>
          <a:xfrm>
            <a:off x="4213974" y="1383775"/>
            <a:ext cx="716039" cy="719205"/>
          </a:xfrm>
          <a:prstGeom prst="rect">
            <a:avLst/>
          </a:prstGeom>
          <a:noFill/>
          <a:ln>
            <a:noFill/>
          </a:ln>
        </p:spPr>
      </p:pic>
      <p:sp>
        <p:nvSpPr>
          <p:cNvPr id="208" name="Google Shape;208;p23"/>
          <p:cNvSpPr txBox="1"/>
          <p:nvPr/>
        </p:nvSpPr>
        <p:spPr>
          <a:xfrm>
            <a:off x="3182100" y="2145450"/>
            <a:ext cx="2779800" cy="245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rPr>
              <a:t>Lovers</a:t>
            </a:r>
            <a:endParaRPr b="1">
              <a:solidFill>
                <a:srgbClr val="FFFFFF"/>
              </a:solidFill>
            </a:endParaRPr>
          </a:p>
          <a:p>
            <a:pPr indent="0" lvl="0" marL="0" rtl="0" algn="l">
              <a:lnSpc>
                <a:spcPct val="115000"/>
              </a:lnSpc>
              <a:spcBef>
                <a:spcPts val="0"/>
              </a:spcBef>
              <a:spcAft>
                <a:spcPts val="0"/>
              </a:spcAft>
              <a:buNone/>
            </a:pPr>
            <a:r>
              <a:rPr i="1" lang="en" sz="1200">
                <a:solidFill>
                  <a:srgbClr val="FFFFFF"/>
                </a:solidFill>
              </a:rPr>
              <a:t>Cluster 3: </a:t>
            </a:r>
            <a:endParaRPr i="1" sz="1200">
              <a:solidFill>
                <a:srgbClr val="FFFFFF"/>
              </a:solidFill>
            </a:endParaRPr>
          </a:p>
          <a:p>
            <a:pPr indent="0" lvl="0" marL="0" rtl="0" algn="l">
              <a:lnSpc>
                <a:spcPct val="115000"/>
              </a:lnSpc>
              <a:spcBef>
                <a:spcPts val="0"/>
              </a:spcBef>
              <a:spcAft>
                <a:spcPts val="0"/>
              </a:spcAft>
              <a:buNone/>
            </a:pPr>
            <a:r>
              <a:rPr lang="en" sz="1200">
                <a:solidFill>
                  <a:schemeClr val="lt2"/>
                </a:solidFill>
              </a:rPr>
              <a:t>ProDream, FandomFactorsExpFamilyMembers</a:t>
            </a:r>
            <a:endParaRPr i="1" sz="1200">
              <a:solidFill>
                <a:srgbClr val="FFFFFF"/>
              </a:solidFill>
            </a:endParaRPr>
          </a:p>
          <a:p>
            <a:pPr indent="0" lvl="0" marL="0" rtl="0" algn="l">
              <a:lnSpc>
                <a:spcPct val="115000"/>
              </a:lnSpc>
              <a:spcBef>
                <a:spcPts val="0"/>
              </a:spcBef>
              <a:spcAft>
                <a:spcPts val="0"/>
              </a:spcAft>
              <a:buNone/>
            </a:pPr>
            <a:r>
              <a:t/>
            </a:r>
            <a:endParaRPr>
              <a:solidFill>
                <a:srgbClr val="FFFFFF"/>
              </a:solidFill>
            </a:endParaRPr>
          </a:p>
          <a:p>
            <a:pPr indent="0" lvl="0" marL="0" rtl="0" algn="l">
              <a:lnSpc>
                <a:spcPct val="115000"/>
              </a:lnSpc>
              <a:spcBef>
                <a:spcPts val="0"/>
              </a:spcBef>
              <a:spcAft>
                <a:spcPts val="0"/>
              </a:spcAft>
              <a:buNone/>
            </a:pPr>
            <a:r>
              <a:rPr b="1" lang="en">
                <a:solidFill>
                  <a:srgbClr val="FFFFFF"/>
                </a:solidFill>
              </a:rPr>
              <a:t>Haters</a:t>
            </a:r>
            <a:endParaRPr b="1">
              <a:solidFill>
                <a:srgbClr val="FFFFFF"/>
              </a:solidFill>
            </a:endParaRPr>
          </a:p>
          <a:p>
            <a:pPr indent="0" lvl="0" marL="0" rtl="0" algn="l">
              <a:lnSpc>
                <a:spcPct val="115000"/>
              </a:lnSpc>
              <a:spcBef>
                <a:spcPts val="0"/>
              </a:spcBef>
              <a:spcAft>
                <a:spcPts val="0"/>
              </a:spcAft>
              <a:buNone/>
            </a:pPr>
            <a:r>
              <a:rPr i="1" lang="en" sz="1200">
                <a:solidFill>
                  <a:srgbClr val="FFFFFF"/>
                </a:solidFill>
              </a:rPr>
              <a:t>Cluster 1: </a:t>
            </a:r>
            <a:endParaRPr i="1" sz="1200">
              <a:solidFill>
                <a:srgbClr val="FFFFFF"/>
              </a:solidFill>
            </a:endParaRPr>
          </a:p>
          <a:p>
            <a:pPr indent="0" lvl="0" marL="0" rtl="0" algn="l">
              <a:lnSpc>
                <a:spcPct val="115000"/>
              </a:lnSpc>
              <a:spcBef>
                <a:spcPts val="0"/>
              </a:spcBef>
              <a:spcAft>
                <a:spcPts val="0"/>
              </a:spcAft>
              <a:buNone/>
            </a:pPr>
            <a:r>
              <a:rPr lang="en" sz="1200">
                <a:solidFill>
                  <a:schemeClr val="lt2"/>
                </a:solidFill>
              </a:rPr>
              <a:t>ConservativeBraves, ProUnited</a:t>
            </a:r>
            <a:r>
              <a:rPr i="1" lang="en" sz="1200">
                <a:solidFill>
                  <a:srgbClr val="FFFFFF"/>
                </a:solidFill>
              </a:rPr>
              <a:t> </a:t>
            </a:r>
            <a:endParaRPr i="1" sz="1200">
              <a:solidFill>
                <a:srgbClr val="FFFFFF"/>
              </a:solidFill>
            </a:endParaRPr>
          </a:p>
          <a:p>
            <a:pPr indent="0" lvl="0" marL="0" rtl="0" algn="l">
              <a:lnSpc>
                <a:spcPct val="115000"/>
              </a:lnSpc>
              <a:spcBef>
                <a:spcPts val="0"/>
              </a:spcBef>
              <a:spcAft>
                <a:spcPts val="0"/>
              </a:spcAft>
              <a:buNone/>
            </a:pPr>
            <a:r>
              <a:rPr i="1" lang="en" sz="1200">
                <a:solidFill>
                  <a:srgbClr val="FFFFFF"/>
                </a:solidFill>
              </a:rPr>
              <a:t>Cluster 2: </a:t>
            </a:r>
            <a:endParaRPr i="1" sz="1200">
              <a:solidFill>
                <a:srgbClr val="FFFFFF"/>
              </a:solidFill>
            </a:endParaRPr>
          </a:p>
          <a:p>
            <a:pPr indent="0" lvl="0" marL="0" rtl="0" algn="l">
              <a:lnSpc>
                <a:spcPct val="115000"/>
              </a:lnSpc>
              <a:spcBef>
                <a:spcPts val="0"/>
              </a:spcBef>
              <a:spcAft>
                <a:spcPts val="0"/>
              </a:spcAft>
              <a:buNone/>
            </a:pPr>
            <a:r>
              <a:rPr lang="en" sz="1200">
                <a:solidFill>
                  <a:schemeClr val="lt2"/>
                </a:solidFill>
              </a:rPr>
              <a:t>PlayerStyles, ConservativeBraves</a:t>
            </a:r>
            <a:endParaRPr i="1" sz="1200">
              <a:solidFill>
                <a:srgbClr val="FFFFFF"/>
              </a:solidFill>
            </a:endParaRPr>
          </a:p>
          <a:p>
            <a:pPr indent="0" lvl="0" marL="0" rtl="0" algn="l">
              <a:lnSpc>
                <a:spcPct val="115000"/>
              </a:lnSpc>
              <a:spcBef>
                <a:spcPts val="0"/>
              </a:spcBef>
              <a:spcAft>
                <a:spcPts val="0"/>
              </a:spcAft>
              <a:buNone/>
            </a:pPr>
            <a:r>
              <a:t/>
            </a:r>
            <a:endParaRPr i="1" sz="1200">
              <a:solidFill>
                <a:srgbClr val="FFFFFF"/>
              </a:solidFill>
            </a:endParaRPr>
          </a:p>
        </p:txBody>
      </p:sp>
      <p:sp>
        <p:nvSpPr>
          <p:cNvPr id="209" name="Google Shape;209;p23"/>
          <p:cNvSpPr txBox="1"/>
          <p:nvPr/>
        </p:nvSpPr>
        <p:spPr>
          <a:xfrm>
            <a:off x="6102900" y="2145450"/>
            <a:ext cx="2598600" cy="21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FFFF"/>
                </a:solidFill>
              </a:rPr>
              <a:t>Lovers</a:t>
            </a:r>
            <a:endParaRPr b="1">
              <a:solidFill>
                <a:srgbClr val="FFFFFF"/>
              </a:solidFill>
            </a:endParaRPr>
          </a:p>
          <a:p>
            <a:pPr indent="0" lvl="0" marL="0" rtl="0" algn="l">
              <a:lnSpc>
                <a:spcPct val="115000"/>
              </a:lnSpc>
              <a:spcBef>
                <a:spcPts val="0"/>
              </a:spcBef>
              <a:spcAft>
                <a:spcPts val="0"/>
              </a:spcAft>
              <a:buNone/>
            </a:pPr>
            <a:r>
              <a:rPr i="1" lang="en" sz="1200">
                <a:solidFill>
                  <a:srgbClr val="FFFFFF"/>
                </a:solidFill>
              </a:rPr>
              <a:t>Cluster 3: </a:t>
            </a:r>
            <a:endParaRPr i="1" sz="1200">
              <a:solidFill>
                <a:srgbClr val="FFFFFF"/>
              </a:solidFill>
            </a:endParaRPr>
          </a:p>
          <a:p>
            <a:pPr indent="0" lvl="0" marL="0" rtl="0" algn="l">
              <a:lnSpc>
                <a:spcPct val="115000"/>
              </a:lnSpc>
              <a:spcBef>
                <a:spcPts val="0"/>
              </a:spcBef>
              <a:spcAft>
                <a:spcPts val="0"/>
              </a:spcAft>
              <a:buNone/>
            </a:pPr>
            <a:r>
              <a:rPr lang="en" sz="1200">
                <a:solidFill>
                  <a:schemeClr val="lt2"/>
                </a:solidFill>
              </a:rPr>
              <a:t>ProFalcons, ProBraves</a:t>
            </a:r>
            <a:r>
              <a:rPr i="1" lang="en" sz="1200">
                <a:solidFill>
                  <a:srgbClr val="FFFFFF"/>
                </a:solidFill>
              </a:rPr>
              <a:t> </a:t>
            </a:r>
            <a:endParaRPr i="1" sz="1200">
              <a:solidFill>
                <a:srgbClr val="FFFFFF"/>
              </a:solidFill>
            </a:endParaRPr>
          </a:p>
          <a:p>
            <a:pPr indent="0" lvl="0" marL="0" rtl="0" algn="l">
              <a:lnSpc>
                <a:spcPct val="115000"/>
              </a:lnSpc>
              <a:spcBef>
                <a:spcPts val="0"/>
              </a:spcBef>
              <a:spcAft>
                <a:spcPts val="0"/>
              </a:spcAft>
              <a:buNone/>
            </a:pPr>
            <a:r>
              <a:t/>
            </a:r>
            <a:endParaRPr i="1" sz="1200">
              <a:solidFill>
                <a:srgbClr val="FFFFFF"/>
              </a:solidFill>
            </a:endParaRPr>
          </a:p>
          <a:p>
            <a:pPr indent="0" lvl="0" marL="0" rtl="0" algn="l">
              <a:lnSpc>
                <a:spcPct val="115000"/>
              </a:lnSpc>
              <a:spcBef>
                <a:spcPts val="0"/>
              </a:spcBef>
              <a:spcAft>
                <a:spcPts val="0"/>
              </a:spcAft>
              <a:buNone/>
            </a:pPr>
            <a:r>
              <a:t/>
            </a:r>
            <a:endParaRPr i="1" sz="1200">
              <a:solidFill>
                <a:srgbClr val="FFFFFF"/>
              </a:solidFill>
            </a:endParaRPr>
          </a:p>
          <a:p>
            <a:pPr indent="0" lvl="0" marL="0" rtl="0" algn="l">
              <a:lnSpc>
                <a:spcPct val="115000"/>
              </a:lnSpc>
              <a:spcBef>
                <a:spcPts val="0"/>
              </a:spcBef>
              <a:spcAft>
                <a:spcPts val="0"/>
              </a:spcAft>
              <a:buNone/>
            </a:pPr>
            <a:r>
              <a:rPr b="1" lang="en">
                <a:solidFill>
                  <a:srgbClr val="FFFFFF"/>
                </a:solidFill>
              </a:rPr>
              <a:t>Haters</a:t>
            </a:r>
            <a:endParaRPr b="1">
              <a:solidFill>
                <a:srgbClr val="FFFFFF"/>
              </a:solidFill>
            </a:endParaRPr>
          </a:p>
          <a:p>
            <a:pPr indent="0" lvl="0" marL="0" rtl="0" algn="l">
              <a:lnSpc>
                <a:spcPct val="115000"/>
              </a:lnSpc>
              <a:spcBef>
                <a:spcPts val="0"/>
              </a:spcBef>
              <a:spcAft>
                <a:spcPts val="0"/>
              </a:spcAft>
              <a:buNone/>
            </a:pPr>
            <a:r>
              <a:rPr i="1" lang="en" sz="1200">
                <a:solidFill>
                  <a:srgbClr val="FFFFFF"/>
                </a:solidFill>
              </a:rPr>
              <a:t>Cluster 0: </a:t>
            </a:r>
            <a:endParaRPr i="1" sz="1200">
              <a:solidFill>
                <a:srgbClr val="FFFFFF"/>
              </a:solidFill>
            </a:endParaRPr>
          </a:p>
          <a:p>
            <a:pPr indent="0" lvl="0" marL="0" rtl="0" algn="l">
              <a:lnSpc>
                <a:spcPct val="115000"/>
              </a:lnSpc>
              <a:spcBef>
                <a:spcPts val="0"/>
              </a:spcBef>
              <a:spcAft>
                <a:spcPts val="0"/>
              </a:spcAft>
              <a:buNone/>
            </a:pPr>
            <a:r>
              <a:rPr lang="en" sz="1200">
                <a:solidFill>
                  <a:schemeClr val="lt2"/>
                </a:solidFill>
              </a:rPr>
              <a:t>Honesty, HistoryofSuccess</a:t>
            </a:r>
            <a:endParaRPr i="1" sz="1200">
              <a:solidFill>
                <a:srgbClr val="FFFFFF"/>
              </a:solidFill>
            </a:endParaRPr>
          </a:p>
        </p:txBody>
      </p:sp>
      <p:sp>
        <p:nvSpPr>
          <p:cNvPr id="210" name="Google Shape;210;p23"/>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nvSpPr>
        <p:spPr>
          <a:xfrm>
            <a:off x="15700" y="276425"/>
            <a:ext cx="9128400" cy="596700"/>
          </a:xfrm>
          <a:prstGeom prst="rect">
            <a:avLst/>
          </a:prstGeom>
          <a:solidFill>
            <a:srgbClr val="FF1100">
              <a:alpha val="4118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15700" y="292050"/>
            <a:ext cx="9128400" cy="581100"/>
          </a:xfrm>
          <a:prstGeom prst="rect">
            <a:avLst/>
          </a:prstGeom>
          <a:noFill/>
          <a:ln>
            <a:noFill/>
          </a:ln>
        </p:spPr>
        <p:txBody>
          <a:bodyPr anchorCtr="0" anchor="t" bIns="75750" lIns="75750" spcFirstLastPara="1" rIns="75750" wrap="square" tIns="75750">
            <a:noAutofit/>
          </a:bodyPr>
          <a:lstStyle/>
          <a:p>
            <a:pPr indent="0" lvl="0" marL="0" rtl="0" algn="ctr">
              <a:spcBef>
                <a:spcPts val="0"/>
              </a:spcBef>
              <a:spcAft>
                <a:spcPts val="0"/>
              </a:spcAft>
              <a:buNone/>
            </a:pPr>
            <a:r>
              <a:rPr lang="en" sz="2700">
                <a:solidFill>
                  <a:srgbClr val="FFFFFF"/>
                </a:solidFill>
              </a:rPr>
              <a:t>Fourth</a:t>
            </a:r>
            <a:r>
              <a:rPr lang="en" sz="2700">
                <a:solidFill>
                  <a:srgbClr val="FFFFFF"/>
                </a:solidFill>
              </a:rPr>
              <a:t> Quarter: Insights and Summary</a:t>
            </a:r>
            <a:endParaRPr sz="2700">
              <a:solidFill>
                <a:srgbClr val="FFFFFF"/>
              </a:solidFill>
            </a:endParaRPr>
          </a:p>
        </p:txBody>
      </p:sp>
      <p:cxnSp>
        <p:nvCxnSpPr>
          <p:cNvPr id="217" name="Google Shape;217;p24"/>
          <p:cNvCxnSpPr/>
          <p:nvPr/>
        </p:nvCxnSpPr>
        <p:spPr>
          <a:xfrm>
            <a:off x="15700" y="8730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218" name="Google Shape;218;p24"/>
          <p:cNvCxnSpPr/>
          <p:nvPr/>
        </p:nvCxnSpPr>
        <p:spPr>
          <a:xfrm>
            <a:off x="15700" y="2634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219" name="Google Shape;219;p24"/>
          <p:cNvCxnSpPr/>
          <p:nvPr/>
        </p:nvCxnSpPr>
        <p:spPr>
          <a:xfrm>
            <a:off x="15700" y="1872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220" name="Google Shape;220;p24"/>
          <p:cNvCxnSpPr/>
          <p:nvPr/>
        </p:nvCxnSpPr>
        <p:spPr>
          <a:xfrm>
            <a:off x="15700" y="949250"/>
            <a:ext cx="9161400" cy="0"/>
          </a:xfrm>
          <a:prstGeom prst="straightConnector1">
            <a:avLst/>
          </a:prstGeom>
          <a:noFill/>
          <a:ln cap="flat" cmpd="sng" w="9525">
            <a:solidFill>
              <a:srgbClr val="FFFFFF"/>
            </a:solidFill>
            <a:prstDash val="solid"/>
            <a:round/>
            <a:headEnd len="med" w="med" type="none"/>
            <a:tailEnd len="med" w="med" type="none"/>
          </a:ln>
        </p:spPr>
      </p:cxnSp>
      <p:sp>
        <p:nvSpPr>
          <p:cNvPr id="221" name="Google Shape;221;p24"/>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4"/>
          <p:cNvSpPr txBox="1"/>
          <p:nvPr>
            <p:ph idx="1" type="body"/>
          </p:nvPr>
        </p:nvSpPr>
        <p:spPr>
          <a:xfrm>
            <a:off x="311700" y="1153525"/>
            <a:ext cx="7801200" cy="3584400"/>
          </a:xfrm>
          <a:prstGeom prst="rect">
            <a:avLst/>
          </a:prstGeom>
        </p:spPr>
        <p:txBody>
          <a:bodyPr anchorCtr="0" anchor="t" bIns="75750" lIns="75750" spcFirstLastPara="1" rIns="75750" wrap="square" tIns="75750">
            <a:noAutofit/>
          </a:bodyPr>
          <a:lstStyle/>
          <a:p>
            <a:pPr indent="-292100" lvl="0" marL="381000" rtl="0" algn="l">
              <a:spcBef>
                <a:spcPts val="1200"/>
              </a:spcBef>
              <a:spcAft>
                <a:spcPts val="0"/>
              </a:spcAft>
              <a:buClr>
                <a:srgbClr val="FFFFFF"/>
              </a:buClr>
              <a:buSzPts val="1600"/>
              <a:buAutoNum type="arabicPeriod"/>
            </a:pPr>
            <a:r>
              <a:rPr lang="en" sz="1600">
                <a:solidFill>
                  <a:srgbClr val="FFFFFF"/>
                </a:solidFill>
              </a:rPr>
              <a:t>Different questions reflect different information about each fanbase</a:t>
            </a:r>
            <a:endParaRPr sz="1600">
              <a:solidFill>
                <a:srgbClr val="FFFFFF"/>
              </a:solidFill>
            </a:endParaRPr>
          </a:p>
          <a:p>
            <a:pPr indent="-292100" lvl="1" marL="762000" rtl="0" algn="l">
              <a:spcBef>
                <a:spcPts val="0"/>
              </a:spcBef>
              <a:spcAft>
                <a:spcPts val="0"/>
              </a:spcAft>
              <a:buClr>
                <a:srgbClr val="FFFFFF"/>
              </a:buClr>
              <a:buSzPts val="1600"/>
              <a:buChar char="○"/>
            </a:pPr>
            <a:r>
              <a:rPr lang="en" sz="1600">
                <a:solidFill>
                  <a:srgbClr val="FFFFFF"/>
                </a:solidFill>
              </a:rPr>
              <a:t>Differences between “conservativeness”, “fun”, “excitement”, “passion”, etc.</a:t>
            </a:r>
            <a:endParaRPr sz="1600">
              <a:solidFill>
                <a:srgbClr val="FFFFFF"/>
              </a:solidFill>
            </a:endParaRPr>
          </a:p>
          <a:p>
            <a:pPr indent="-292100" lvl="0" marL="381000" rtl="0" algn="l">
              <a:spcBef>
                <a:spcPts val="0"/>
              </a:spcBef>
              <a:spcAft>
                <a:spcPts val="0"/>
              </a:spcAft>
              <a:buClr>
                <a:srgbClr val="FFFFFF"/>
              </a:buClr>
              <a:buSzPts val="1600"/>
              <a:buAutoNum type="arabicPeriod"/>
            </a:pPr>
            <a:r>
              <a:rPr lang="en" sz="1600">
                <a:solidFill>
                  <a:srgbClr val="FFFFFF"/>
                </a:solidFill>
              </a:rPr>
              <a:t>Division of perception of teams into 2 “groups”: traditional major teams (Braves, Falcons, Hawks) and 2 newer outsider teams (United, Dream)</a:t>
            </a:r>
            <a:endParaRPr sz="1600">
              <a:solidFill>
                <a:srgbClr val="FFFFFF"/>
              </a:solidFill>
            </a:endParaRPr>
          </a:p>
          <a:p>
            <a:pPr indent="-292100" lvl="1" marL="762000" rtl="0" algn="l">
              <a:spcBef>
                <a:spcPts val="0"/>
              </a:spcBef>
              <a:spcAft>
                <a:spcPts val="0"/>
              </a:spcAft>
              <a:buClr>
                <a:srgbClr val="FFFFFF"/>
              </a:buClr>
              <a:buSzPts val="1600"/>
              <a:buChar char="○"/>
            </a:pPr>
            <a:r>
              <a:rPr lang="en" sz="1600">
                <a:solidFill>
                  <a:srgbClr val="FFFFFF"/>
                </a:solidFill>
              </a:rPr>
              <a:t>People talk/feel differently about each group</a:t>
            </a:r>
            <a:endParaRPr sz="1600">
              <a:solidFill>
                <a:srgbClr val="FFFFFF"/>
              </a:solidFill>
            </a:endParaRPr>
          </a:p>
          <a:p>
            <a:pPr indent="-292100" lvl="0" marL="381000" rtl="0" algn="l">
              <a:spcBef>
                <a:spcPts val="0"/>
              </a:spcBef>
              <a:spcAft>
                <a:spcPts val="0"/>
              </a:spcAft>
              <a:buClr>
                <a:srgbClr val="FFFFFF"/>
              </a:buClr>
              <a:buSzPts val="1600"/>
              <a:buAutoNum type="arabicPeriod"/>
            </a:pPr>
            <a:r>
              <a:rPr lang="en" sz="1600">
                <a:solidFill>
                  <a:srgbClr val="FFFFFF"/>
                </a:solidFill>
              </a:rPr>
              <a:t>Teams fan bases</a:t>
            </a:r>
            <a:endParaRPr sz="1600">
              <a:solidFill>
                <a:srgbClr val="FFFFFF"/>
              </a:solidFill>
            </a:endParaRPr>
          </a:p>
          <a:p>
            <a:pPr indent="-292100" lvl="1" marL="762000" rtl="0" algn="l">
              <a:spcBef>
                <a:spcPts val="0"/>
              </a:spcBef>
              <a:spcAft>
                <a:spcPts val="0"/>
              </a:spcAft>
              <a:buClr>
                <a:srgbClr val="FFFFFF"/>
              </a:buClr>
              <a:buSzPts val="1600"/>
              <a:buChar char="○"/>
            </a:pPr>
            <a:r>
              <a:rPr lang="en" sz="1600">
                <a:solidFill>
                  <a:srgbClr val="FFFFFF"/>
                </a:solidFill>
              </a:rPr>
              <a:t>Braves - conservative, family oriented, white</a:t>
            </a:r>
            <a:endParaRPr sz="1600">
              <a:solidFill>
                <a:srgbClr val="FFFFFF"/>
              </a:solidFill>
            </a:endParaRPr>
          </a:p>
          <a:p>
            <a:pPr indent="-292100" lvl="1" marL="762000" rtl="0" algn="l">
              <a:spcBef>
                <a:spcPts val="0"/>
              </a:spcBef>
              <a:spcAft>
                <a:spcPts val="0"/>
              </a:spcAft>
              <a:buClr>
                <a:srgbClr val="FFFFFF"/>
              </a:buClr>
              <a:buSzPts val="1600"/>
              <a:buChar char="○"/>
            </a:pPr>
            <a:r>
              <a:rPr lang="en" sz="1600">
                <a:solidFill>
                  <a:srgbClr val="FFFFFF"/>
                </a:solidFill>
              </a:rPr>
              <a:t>Hawks - Atlanta natives, African-American, values team reputation</a:t>
            </a:r>
            <a:endParaRPr sz="1600">
              <a:solidFill>
                <a:srgbClr val="FFFFFF"/>
              </a:solidFill>
            </a:endParaRPr>
          </a:p>
          <a:p>
            <a:pPr indent="-292100" lvl="1" marL="762000" rtl="0" algn="l">
              <a:spcBef>
                <a:spcPts val="0"/>
              </a:spcBef>
              <a:spcAft>
                <a:spcPts val="0"/>
              </a:spcAft>
              <a:buClr>
                <a:srgbClr val="FFFFFF"/>
              </a:buClr>
              <a:buSzPts val="1600"/>
              <a:buChar char="○"/>
            </a:pPr>
            <a:r>
              <a:rPr lang="en" sz="1600">
                <a:solidFill>
                  <a:srgbClr val="FFFFFF"/>
                </a:solidFill>
              </a:rPr>
              <a:t>United - males, many different races, upper-class, values team reputation</a:t>
            </a:r>
            <a:endParaRPr sz="1600">
              <a:solidFill>
                <a:srgbClr val="FFFFFF"/>
              </a:solidFill>
            </a:endParaRPr>
          </a:p>
          <a:p>
            <a:pPr indent="-292100" lvl="1" marL="762000" rtl="0" algn="l">
              <a:spcBef>
                <a:spcPts val="0"/>
              </a:spcBef>
              <a:spcAft>
                <a:spcPts val="0"/>
              </a:spcAft>
              <a:buClr>
                <a:srgbClr val="FFFFFF"/>
              </a:buClr>
              <a:buSzPts val="1600"/>
              <a:buChar char="○"/>
            </a:pPr>
            <a:r>
              <a:rPr lang="en" sz="1600">
                <a:solidFill>
                  <a:srgbClr val="FFFFFF"/>
                </a:solidFill>
              </a:rPr>
              <a:t>Dream - Atlanta natives, African-American, have more independent opinions on sports</a:t>
            </a:r>
            <a:endParaRPr sz="1600">
              <a:solidFill>
                <a:srgbClr val="FFFFFF"/>
              </a:solidFill>
            </a:endParaRPr>
          </a:p>
          <a:p>
            <a:pPr indent="-292100" lvl="1" marL="762000" rtl="0" algn="l">
              <a:spcBef>
                <a:spcPts val="0"/>
              </a:spcBef>
              <a:spcAft>
                <a:spcPts val="0"/>
              </a:spcAft>
              <a:buClr>
                <a:srgbClr val="FFFFFF"/>
              </a:buClr>
              <a:buSzPts val="1600"/>
              <a:buChar char="○"/>
            </a:pPr>
            <a:r>
              <a:rPr lang="en" sz="1600">
                <a:solidFill>
                  <a:srgbClr val="FFFFFF"/>
                </a:solidFill>
              </a:rPr>
              <a:t>Falcons - Atlanta natives, African-American, also possibly like Braves</a:t>
            </a:r>
            <a:endParaRPr sz="16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nvSpPr>
        <p:spPr>
          <a:xfrm>
            <a:off x="15700" y="2410025"/>
            <a:ext cx="9128400" cy="596700"/>
          </a:xfrm>
          <a:prstGeom prst="rect">
            <a:avLst/>
          </a:prstGeom>
          <a:solidFill>
            <a:srgbClr val="FF1100">
              <a:alpha val="4118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txBox="1"/>
          <p:nvPr/>
        </p:nvSpPr>
        <p:spPr>
          <a:xfrm>
            <a:off x="15700" y="2425650"/>
            <a:ext cx="9128400" cy="581100"/>
          </a:xfrm>
          <a:prstGeom prst="rect">
            <a:avLst/>
          </a:prstGeom>
          <a:noFill/>
          <a:ln>
            <a:noFill/>
          </a:ln>
        </p:spPr>
        <p:txBody>
          <a:bodyPr anchorCtr="0" anchor="t" bIns="75750" lIns="75750" spcFirstLastPara="1" rIns="75750" wrap="square" tIns="75750">
            <a:noAutofit/>
          </a:bodyPr>
          <a:lstStyle/>
          <a:p>
            <a:pPr indent="0" lvl="0" marL="0" rtl="0" algn="ctr">
              <a:spcBef>
                <a:spcPts val="0"/>
              </a:spcBef>
              <a:spcAft>
                <a:spcPts val="0"/>
              </a:spcAft>
              <a:buNone/>
            </a:pPr>
            <a:r>
              <a:rPr lang="en" sz="2700">
                <a:solidFill>
                  <a:srgbClr val="FFFFFF"/>
                </a:solidFill>
              </a:rPr>
              <a:t>Appendix</a:t>
            </a:r>
            <a:endParaRPr sz="2700">
              <a:solidFill>
                <a:srgbClr val="FFFFFF"/>
              </a:solidFill>
            </a:endParaRPr>
          </a:p>
        </p:txBody>
      </p:sp>
      <p:cxnSp>
        <p:nvCxnSpPr>
          <p:cNvPr id="229" name="Google Shape;229;p25"/>
          <p:cNvCxnSpPr/>
          <p:nvPr/>
        </p:nvCxnSpPr>
        <p:spPr>
          <a:xfrm>
            <a:off x="15700" y="30066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230" name="Google Shape;230;p25"/>
          <p:cNvCxnSpPr/>
          <p:nvPr/>
        </p:nvCxnSpPr>
        <p:spPr>
          <a:xfrm>
            <a:off x="15700" y="23970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231" name="Google Shape;231;p25"/>
          <p:cNvCxnSpPr/>
          <p:nvPr/>
        </p:nvCxnSpPr>
        <p:spPr>
          <a:xfrm>
            <a:off x="15700" y="23208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232" name="Google Shape;232;p25"/>
          <p:cNvCxnSpPr/>
          <p:nvPr/>
        </p:nvCxnSpPr>
        <p:spPr>
          <a:xfrm>
            <a:off x="15700" y="3082850"/>
            <a:ext cx="9161400" cy="0"/>
          </a:xfrm>
          <a:prstGeom prst="straightConnector1">
            <a:avLst/>
          </a:prstGeom>
          <a:noFill/>
          <a:ln cap="flat" cmpd="sng" w="9525">
            <a:solidFill>
              <a:srgbClr val="FFFFFF"/>
            </a:solidFill>
            <a:prstDash val="solid"/>
            <a:round/>
            <a:headEnd len="med" w="med" type="none"/>
            <a:tailEnd len="med" w="med" type="none"/>
          </a:ln>
        </p:spPr>
      </p:cxnSp>
      <p:sp>
        <p:nvSpPr>
          <p:cNvPr id="233" name="Google Shape;233;p25"/>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1288900" y="-26075"/>
            <a:ext cx="54951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3800">
                <a:latin typeface="Muli"/>
                <a:ea typeface="Muli"/>
                <a:cs typeface="Muli"/>
                <a:sym typeface="Muli"/>
              </a:rPr>
              <a:t> </a:t>
            </a:r>
            <a:r>
              <a:rPr b="1" lang="en" sz="3800">
                <a:latin typeface="Muli"/>
                <a:ea typeface="Muli"/>
                <a:cs typeface="Muli"/>
                <a:sym typeface="Muli"/>
              </a:rPr>
              <a:t>Segmentation	</a:t>
            </a:r>
            <a:endParaRPr b="1" sz="3800">
              <a:latin typeface="Muli"/>
              <a:ea typeface="Muli"/>
              <a:cs typeface="Muli"/>
              <a:sym typeface="Muli"/>
            </a:endParaRPr>
          </a:p>
        </p:txBody>
      </p:sp>
      <p:sp>
        <p:nvSpPr>
          <p:cNvPr id="239" name="Google Shape;239;p26"/>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240" name="Google Shape;240;p26"/>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241" name="Google Shape;241;p26"/>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242" name="Google Shape;242;p26"/>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243" name="Google Shape;243;p26"/>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244" name="Google Shape;244;p26"/>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245" name="Google Shape;245;p26"/>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46" name="Google Shape;246;p26"/>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47" name="Google Shape;247;p26"/>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48" name="Google Shape;248;p26"/>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249" name="Google Shape;249;p26"/>
          <p:cNvSpPr txBox="1"/>
          <p:nvPr/>
        </p:nvSpPr>
        <p:spPr>
          <a:xfrm>
            <a:off x="403550" y="3042000"/>
            <a:ext cx="7941900" cy="267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Data Preparation on 4480 rows, 409 columns:</a:t>
            </a:r>
            <a:endParaRPr>
              <a:solidFill>
                <a:schemeClr val="dk1"/>
              </a:solidFill>
            </a:endParaRPr>
          </a:p>
          <a:p>
            <a:pPr indent="-317500" lvl="0" marL="457200" rtl="0" algn="l">
              <a:lnSpc>
                <a:spcPct val="115000"/>
              </a:lnSpc>
              <a:spcBef>
                <a:spcPts val="1300"/>
              </a:spcBef>
              <a:spcAft>
                <a:spcPts val="0"/>
              </a:spcAft>
              <a:buClr>
                <a:schemeClr val="dk1"/>
              </a:buClr>
              <a:buSzPts val="1400"/>
              <a:buAutoNum type="arabicPeriod"/>
            </a:pPr>
            <a:r>
              <a:rPr lang="en">
                <a:solidFill>
                  <a:schemeClr val="dk1"/>
                </a:solidFill>
              </a:rPr>
              <a:t>Create a unique survey id to refer to each response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Replace “Yes” with 1 and “No” with 0</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Transform ordinal variables into numeric variables</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Income (&lt;25k to 1, range (25k, 50k) to 2 and so on..)</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Age (&lt;25k to 1, range (25, 34) to 2 and so on..)</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Time in Atlanta (“Never” to 1, range (0, 2) to 2 and so on..)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Replace “Prefer not to answer” with Null</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
                <a:solidFill>
                  <a:schemeClr val="dk1"/>
                </a:solidFill>
              </a:rPr>
              <a:t>Drop all rows with Null values (2085) rows for Modelling</a:t>
            </a:r>
            <a:endParaRPr/>
          </a:p>
        </p:txBody>
      </p:sp>
      <p:sp>
        <p:nvSpPr>
          <p:cNvPr id="250" name="Google Shape;250;p26"/>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26"/>
          <p:cNvSpPr txBox="1"/>
          <p:nvPr>
            <p:ph idx="1" type="body"/>
          </p:nvPr>
        </p:nvSpPr>
        <p:spPr>
          <a:xfrm>
            <a:off x="403550" y="890625"/>
            <a:ext cx="7558200" cy="1158600"/>
          </a:xfrm>
          <a:prstGeom prst="rect">
            <a:avLst/>
          </a:prstGeom>
        </p:spPr>
        <p:txBody>
          <a:bodyPr anchorCtr="0" anchor="t" bIns="75750" lIns="75750" spcFirstLastPara="1" rIns="75750" wrap="square" tIns="75750">
            <a:noAutofit/>
          </a:bodyPr>
          <a:lstStyle/>
          <a:p>
            <a:pPr indent="0" lvl="0" marL="0" rtl="0" algn="l">
              <a:lnSpc>
                <a:spcPct val="150000"/>
              </a:lnSpc>
              <a:spcBef>
                <a:spcPts val="0"/>
              </a:spcBef>
              <a:spcAft>
                <a:spcPts val="0"/>
              </a:spcAft>
              <a:buNone/>
            </a:pPr>
            <a:r>
              <a:rPr lang="en" sz="1400">
                <a:solidFill>
                  <a:srgbClr val="FFFFFF"/>
                </a:solidFill>
              </a:rPr>
              <a:t>The first step of our analyzing process is to cluster the survey takers using their personal information. There are two main objectives:</a:t>
            </a:r>
            <a:endParaRPr sz="1400">
              <a:solidFill>
                <a:srgbClr val="FFFFFF"/>
              </a:solidFill>
            </a:endParaRPr>
          </a:p>
          <a:p>
            <a:pPr indent="-317500" lvl="0" marL="457200" rtl="0" algn="l">
              <a:lnSpc>
                <a:spcPct val="150000"/>
              </a:lnSpc>
              <a:spcBef>
                <a:spcPts val="1300"/>
              </a:spcBef>
              <a:spcAft>
                <a:spcPts val="0"/>
              </a:spcAft>
              <a:buClr>
                <a:srgbClr val="FFFFFF"/>
              </a:buClr>
              <a:buSzPts val="1400"/>
              <a:buAutoNum type="arabicPeriod"/>
            </a:pPr>
            <a:r>
              <a:rPr lang="en" sz="1400">
                <a:solidFill>
                  <a:srgbClr val="FFFFFF"/>
                </a:solidFill>
              </a:rPr>
              <a:t>It can give us a better understanding of our survey takers.</a:t>
            </a:r>
            <a:endParaRPr sz="1400">
              <a:solidFill>
                <a:srgbClr val="FFFFFF"/>
              </a:solidFill>
            </a:endParaRPr>
          </a:p>
          <a:p>
            <a:pPr indent="-317500" lvl="0" marL="457200" rtl="0" algn="l">
              <a:lnSpc>
                <a:spcPct val="150000"/>
              </a:lnSpc>
              <a:spcBef>
                <a:spcPts val="0"/>
              </a:spcBef>
              <a:spcAft>
                <a:spcPts val="0"/>
              </a:spcAft>
              <a:buClr>
                <a:srgbClr val="FFFFFF"/>
              </a:buClr>
              <a:buSzPts val="1400"/>
              <a:buAutoNum type="arabicPeriod"/>
            </a:pPr>
            <a:r>
              <a:rPr lang="en" sz="1400">
                <a:solidFill>
                  <a:srgbClr val="FFFFFF"/>
                </a:solidFill>
              </a:rPr>
              <a:t>We can get a general characteristic of each cluster to describe different types of people, and find the relationship between these characteristics and each cluster’s fandom to different teams.</a:t>
            </a:r>
            <a:endParaRPr sz="1400">
              <a:solidFill>
                <a:srgbClr val="FFFFFF"/>
              </a:solidFill>
            </a:endParaRPr>
          </a:p>
          <a:p>
            <a:pPr indent="0" lvl="0" marL="0" rtl="0" algn="l">
              <a:lnSpc>
                <a:spcPct val="150000"/>
              </a:lnSpc>
              <a:spcBef>
                <a:spcPts val="1300"/>
              </a:spcBef>
              <a:spcAft>
                <a:spcPts val="1300"/>
              </a:spcAft>
              <a:buNone/>
            </a:pPr>
            <a:r>
              <a:t/>
            </a:r>
            <a:endParaRPr sz="1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1032375" y="101050"/>
            <a:ext cx="6265200" cy="719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800">
                <a:latin typeface="Muli"/>
                <a:ea typeface="Muli"/>
                <a:cs typeface="Muli"/>
                <a:sym typeface="Muli"/>
              </a:rPr>
              <a:t>More Details about </a:t>
            </a:r>
            <a:r>
              <a:rPr b="1" lang="en" sz="2800">
                <a:latin typeface="Muli"/>
                <a:ea typeface="Muli"/>
                <a:cs typeface="Muli"/>
                <a:sym typeface="Muli"/>
              </a:rPr>
              <a:t>Factor Analysis</a:t>
            </a:r>
            <a:endParaRPr b="1" sz="2800">
              <a:latin typeface="Muli"/>
              <a:ea typeface="Muli"/>
              <a:cs typeface="Muli"/>
              <a:sym typeface="Muli"/>
            </a:endParaRPr>
          </a:p>
        </p:txBody>
      </p:sp>
      <p:sp>
        <p:nvSpPr>
          <p:cNvPr id="257" name="Google Shape;257;p27"/>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258" name="Google Shape;258;p27"/>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259" name="Google Shape;259;p27"/>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260" name="Google Shape;260;p27"/>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261" name="Google Shape;261;p27"/>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262" name="Google Shape;262;p27"/>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263" name="Google Shape;263;p27"/>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64" name="Google Shape;264;p27"/>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65" name="Google Shape;265;p27"/>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66" name="Google Shape;266;p27"/>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267" name="Google Shape;267;p27"/>
          <p:cNvSpPr txBox="1"/>
          <p:nvPr/>
        </p:nvSpPr>
        <p:spPr>
          <a:xfrm>
            <a:off x="320475" y="729425"/>
            <a:ext cx="7676400" cy="48159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a:solidFill>
                  <a:schemeClr val="dk1"/>
                </a:solidFill>
              </a:rPr>
              <a:t>select relevant survey questions about potential indicators of team fandom</a:t>
            </a:r>
            <a:endParaRPr>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words associated with ATL sports teams → feelings about team characteristics</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rating for enjoyment of games attended last season</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ranking for reputation/status of team in respective league</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most influential factors in forming initial team fandom</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rating for roles of contributing factors play in team fandom</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rating for team’s sense of community</a:t>
            </a:r>
            <a:endParaRPr sz="1200">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Data Preprocessing</a:t>
            </a:r>
            <a:endParaRPr>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String categorical variable encoding + missing value handling (e.g. drop columns with &gt;50% missing values, such as “role of factors play in your fandom - Gambling”)</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Merge with previous data with segmentation labels</a:t>
            </a:r>
            <a:endParaRPr sz="1200">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Run “Factor Analysis” under “Dimensionality Reduction” in SPSS, with “Varimax” method of Rotation and factor loading cutoff of |0.38| </a:t>
            </a:r>
            <a:endParaRPr>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21 factors extracted from 99 features in the processed data</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Explaining 61.237% cumulatively of total variance </a:t>
            </a:r>
            <a:endParaRPr sz="1200">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Construct few factors as features based on original variables</a:t>
            </a:r>
            <a:endParaRPr sz="1600">
              <a:solidFill>
                <a:srgbClr val="FFFFFF"/>
              </a:solidFill>
            </a:endParaRPr>
          </a:p>
        </p:txBody>
      </p:sp>
      <p:sp>
        <p:nvSpPr>
          <p:cNvPr id="268" name="Google Shape;268;p27"/>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
        <p:nvSpPr>
          <p:cNvPr id="274" name="Google Shape;274;p28"/>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275" name="Google Shape;275;p28"/>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276" name="Google Shape;276;p28"/>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277" name="Google Shape;277;p28"/>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278" name="Google Shape;278;p28"/>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279" name="Google Shape;279;p28"/>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280" name="Google Shape;280;p28"/>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81" name="Google Shape;281;p28"/>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82" name="Google Shape;282;p28"/>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83" name="Google Shape;283;p28"/>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284" name="Google Shape;284;p28"/>
          <p:cNvSpPr txBox="1"/>
          <p:nvPr/>
        </p:nvSpPr>
        <p:spPr>
          <a:xfrm>
            <a:off x="223800" y="1102300"/>
            <a:ext cx="81156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a:pPr>
            <a:r>
              <a:rPr lang="en">
                <a:solidFill>
                  <a:srgbClr val="FFFFFF"/>
                </a:solidFill>
              </a:rPr>
              <a:t>ProUnited (comprehensive impression of ATLUnited’s characteristics except “conservative”)</a:t>
            </a:r>
            <a:endParaRPr>
              <a:solidFill>
                <a:srgbClr val="FFFFFF"/>
              </a:solidFill>
            </a:endParaRPr>
          </a:p>
        </p:txBody>
      </p:sp>
      <p:graphicFrame>
        <p:nvGraphicFramePr>
          <p:cNvPr id="285" name="Google Shape;285;p28"/>
          <p:cNvGraphicFramePr/>
          <p:nvPr/>
        </p:nvGraphicFramePr>
        <p:xfrm>
          <a:off x="3024575" y="1616675"/>
          <a:ext cx="3000000" cy="3000000"/>
        </p:xfrm>
        <a:graphic>
          <a:graphicData uri="http://schemas.openxmlformats.org/drawingml/2006/table">
            <a:tbl>
              <a:tblPr>
                <a:noFill/>
                <a:tableStyleId>{D47487C5-C47F-4201-B4A8-DC85F2CD6C68}</a:tableStyleId>
              </a:tblPr>
              <a:tblGrid>
                <a:gridCol w="1800100"/>
                <a:gridCol w="855750"/>
              </a:tblGrid>
              <a:tr h="256050">
                <a:tc>
                  <a:txBody>
                    <a:bodyPr/>
                    <a:lstStyle/>
                    <a:p>
                      <a:pPr indent="0" lvl="0" marL="0" rtl="0" algn="ctr">
                        <a:spcBef>
                          <a:spcPts val="0"/>
                        </a:spcBef>
                        <a:spcAft>
                          <a:spcPts val="0"/>
                        </a:spcAft>
                        <a:buNone/>
                      </a:pPr>
                      <a:r>
                        <a:rPr b="1" lang="en" sz="700">
                          <a:solidFill>
                            <a:srgbClr val="FFFFFF"/>
                          </a:solidFill>
                        </a:rPr>
                        <a:t>Exciting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0.788</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Successful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0.789</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Fun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0.797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ForwardThinking</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RepresentsAtlanta</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0.706</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Passionate</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0.706</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Toughness</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0.637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RiskTaking</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0.626</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Honest</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0.679</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Innovative</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0.74</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Friendly</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0.724</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Value</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0.688</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700">
                          <a:solidFill>
                            <a:srgbClr val="FFFFFF"/>
                          </a:solidFill>
                        </a:rPr>
                        <a:t>FamilyOriented</a:t>
                      </a:r>
                      <a:r>
                        <a:rPr b="1" lang="en" sz="700">
                          <a:solidFill>
                            <a:srgbClr val="FFFFFF"/>
                          </a:solidFill>
                        </a:rPr>
                        <a:t> - AtlantaUnitedFC</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0.605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286" name="Google Shape;286;p28"/>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28"/>
          <p:cNvSpPr/>
          <p:nvPr/>
        </p:nvSpPr>
        <p:spPr>
          <a:xfrm>
            <a:off x="6195350" y="4725788"/>
            <a:ext cx="1697700" cy="810600"/>
          </a:xfrm>
          <a:prstGeom prst="roundRect">
            <a:avLst>
              <a:gd fmla="val 16667" name="adj"/>
            </a:avLst>
          </a:prstGeom>
          <a:solidFill>
            <a:srgbClr val="CCCCCC"/>
          </a:solidFill>
          <a:ln cap="flat" cmpd="sng" w="9525">
            <a:solidFill>
              <a:schemeClr val="dk2"/>
            </a:solidFill>
            <a:prstDash val="solid"/>
            <a:round/>
            <a:headEnd len="sm" w="sm" type="none"/>
            <a:tailEnd len="sm" w="sm" type="none"/>
          </a:ln>
          <a:effectLst>
            <a:outerShdw blurRad="57150" rotWithShape="0" algn="bl" dir="5400000" dist="19050">
              <a:srgbClr val="EFEFEF">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900"/>
              <a:t>Note: the left column is the original survey features consisting the factor; the right column is the loading of the original feature on the factor.</a:t>
            </a: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9"/>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293" name="Google Shape;293;p29"/>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294" name="Google Shape;294;p29"/>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295" name="Google Shape;295;p29"/>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296" name="Google Shape;296;p29"/>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297" name="Google Shape;297;p29"/>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298" name="Google Shape;298;p29"/>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299" name="Google Shape;299;p29"/>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00" name="Google Shape;300;p29"/>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01" name="Google Shape;301;p29"/>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302" name="Google Shape;302;p29"/>
          <p:cNvSpPr txBox="1"/>
          <p:nvPr/>
        </p:nvSpPr>
        <p:spPr>
          <a:xfrm>
            <a:off x="136950" y="1052200"/>
            <a:ext cx="81156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2"/>
            </a:pPr>
            <a:r>
              <a:rPr lang="en">
                <a:solidFill>
                  <a:srgbClr val="FFFFFF"/>
                </a:solidFill>
              </a:rPr>
              <a:t>ProDream (comprehensive impression of ATLDream’s characteristics except “conservative”)</a:t>
            </a:r>
            <a:endParaRPr>
              <a:solidFill>
                <a:srgbClr val="FFFFFF"/>
              </a:solidFill>
            </a:endParaRPr>
          </a:p>
        </p:txBody>
      </p:sp>
      <p:graphicFrame>
        <p:nvGraphicFramePr>
          <p:cNvPr id="303" name="Google Shape;303;p29"/>
          <p:cNvGraphicFramePr/>
          <p:nvPr/>
        </p:nvGraphicFramePr>
        <p:xfrm>
          <a:off x="2953675" y="1528200"/>
          <a:ext cx="3000000" cy="3000000"/>
        </p:xfrm>
        <a:graphic>
          <a:graphicData uri="http://schemas.openxmlformats.org/drawingml/2006/table">
            <a:tbl>
              <a:tblPr>
                <a:noFill/>
                <a:tableStyleId>{D47487C5-C47F-4201-B4A8-DC85F2CD6C68}</a:tableStyleId>
              </a:tblPr>
              <a:tblGrid>
                <a:gridCol w="1800100"/>
                <a:gridCol w="855750"/>
              </a:tblGrid>
              <a:tr h="256050">
                <a:tc>
                  <a:txBody>
                    <a:bodyPr/>
                    <a:lstStyle/>
                    <a:p>
                      <a:pPr indent="0" lvl="0" marL="0" rtl="0" algn="ctr">
                        <a:spcBef>
                          <a:spcPts val="0"/>
                        </a:spcBef>
                        <a:spcAft>
                          <a:spcPts val="0"/>
                        </a:spcAft>
                        <a:buNone/>
                      </a:pPr>
                      <a:r>
                        <a:rPr b="1" lang="en" sz="700">
                          <a:solidFill>
                            <a:srgbClr val="FFFFFF"/>
                          </a:solidFill>
                        </a:rPr>
                        <a:t>Exciting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0.734</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Successful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0.677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Fun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0.726</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ForwardThinking</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0.705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RepresentsAtlanta</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0.522</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Passionate</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0.719</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Toughness</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0.717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RiskTaking</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0.633</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Honest</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0.634</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Innovative</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0.697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Friendly</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0.68</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Value</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0.685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700">
                          <a:solidFill>
                            <a:srgbClr val="FFFFFF"/>
                          </a:solidFill>
                        </a:rPr>
                        <a:t>FamilyOriented</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0.601</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700">
                          <a:solidFill>
                            <a:srgbClr val="FFFFFF"/>
                          </a:solidFill>
                        </a:rPr>
                        <a:t>Reputation</a:t>
                      </a:r>
                      <a:r>
                        <a:rPr b="1" lang="en" sz="700">
                          <a:solidFill>
                            <a:srgbClr val="FFFFFF"/>
                          </a:solidFill>
                        </a:rPr>
                        <a:t> - AtlantaDream</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0.381</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304" name="Google Shape;304;p29"/>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29"/>
          <p:cNvSpPr txBox="1"/>
          <p:nvPr>
            <p:ph type="title"/>
          </p:nvPr>
        </p:nvSpPr>
        <p:spPr>
          <a:xfrm>
            <a:off x="1129800" y="105150"/>
            <a:ext cx="6303600" cy="8979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311" name="Google Shape;311;p30"/>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312" name="Google Shape;312;p30"/>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313" name="Google Shape;313;p30"/>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314" name="Google Shape;314;p30"/>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315" name="Google Shape;315;p30"/>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316" name="Google Shape;316;p30"/>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17" name="Google Shape;317;p30"/>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18" name="Google Shape;318;p30"/>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19" name="Google Shape;319;p30"/>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320" name="Google Shape;320;p30"/>
          <p:cNvSpPr txBox="1"/>
          <p:nvPr/>
        </p:nvSpPr>
        <p:spPr>
          <a:xfrm>
            <a:off x="200700" y="1046250"/>
            <a:ext cx="81618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3"/>
            </a:pPr>
            <a:r>
              <a:rPr lang="en">
                <a:solidFill>
                  <a:srgbClr val="FFFFFF"/>
                </a:solidFill>
              </a:rPr>
              <a:t>ProHawks (comprehensive impression of ATLHawks’ characteristics except “conservative”)</a:t>
            </a:r>
            <a:endParaRPr>
              <a:solidFill>
                <a:srgbClr val="FFFFFF"/>
              </a:solidFill>
            </a:endParaRPr>
          </a:p>
        </p:txBody>
      </p:sp>
      <p:graphicFrame>
        <p:nvGraphicFramePr>
          <p:cNvPr id="321" name="Google Shape;321;p30"/>
          <p:cNvGraphicFramePr/>
          <p:nvPr/>
        </p:nvGraphicFramePr>
        <p:xfrm>
          <a:off x="2953675" y="1616675"/>
          <a:ext cx="3000000" cy="3000000"/>
        </p:xfrm>
        <a:graphic>
          <a:graphicData uri="http://schemas.openxmlformats.org/drawingml/2006/table">
            <a:tbl>
              <a:tblPr>
                <a:noFill/>
                <a:tableStyleId>{D47487C5-C47F-4201-B4A8-DC85F2CD6C68}</a:tableStyleId>
              </a:tblPr>
              <a:tblGrid>
                <a:gridCol w="1800100"/>
                <a:gridCol w="855750"/>
              </a:tblGrid>
              <a:tr h="256050">
                <a:tc>
                  <a:txBody>
                    <a:bodyPr/>
                    <a:lstStyle/>
                    <a:p>
                      <a:pPr indent="0" lvl="0" marL="0" rtl="0" algn="ctr">
                        <a:spcBef>
                          <a:spcPts val="0"/>
                        </a:spcBef>
                        <a:spcAft>
                          <a:spcPts val="0"/>
                        </a:spcAft>
                        <a:buNone/>
                      </a:pPr>
                      <a:r>
                        <a:rPr b="1" lang="en" sz="700">
                          <a:solidFill>
                            <a:srgbClr val="FFFFFF"/>
                          </a:solidFill>
                        </a:rPr>
                        <a:t>Exciting - AtlantaHawks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0.752</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Successful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0.465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Fun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0.727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ForwardThinking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0.705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RepresentsAtlanta - AtlantaHawks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0.448</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Passionate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0.666</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Toughness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0.591</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RiskTaking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0.59</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Honest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0.573</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Innovative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0.725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Friendly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0.637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Value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0.604</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700">
                          <a:solidFill>
                            <a:srgbClr val="FFFFFF"/>
                          </a:solidFill>
                        </a:rPr>
                        <a:t>FamilyOriented - Atlanta</a:t>
                      </a:r>
                      <a:r>
                        <a:rPr b="1" lang="en" sz="700">
                          <a:solidFill>
                            <a:srgbClr val="FFFFFF"/>
                          </a:solidFill>
                        </a:rPr>
                        <a:t>Hawks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0.563</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322" name="Google Shape;322;p30"/>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30"/>
          <p:cNvSpPr txBox="1"/>
          <p:nvPr>
            <p:ph type="title"/>
          </p:nvPr>
        </p:nvSpPr>
        <p:spPr>
          <a:xfrm>
            <a:off x="1129800" y="105150"/>
            <a:ext cx="6303600" cy="8565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329" name="Google Shape;329;p31"/>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330" name="Google Shape;330;p31"/>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331" name="Google Shape;331;p31"/>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332" name="Google Shape;332;p31"/>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333" name="Google Shape;333;p31"/>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334" name="Google Shape;334;p31"/>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35" name="Google Shape;335;p31"/>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36" name="Google Shape;336;p31"/>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37" name="Google Shape;337;p31"/>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338" name="Google Shape;338;p31"/>
          <p:cNvSpPr txBox="1"/>
          <p:nvPr/>
        </p:nvSpPr>
        <p:spPr>
          <a:xfrm>
            <a:off x="225225" y="1065925"/>
            <a:ext cx="81981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4"/>
            </a:pPr>
            <a:r>
              <a:rPr lang="en">
                <a:solidFill>
                  <a:srgbClr val="FFFFFF"/>
                </a:solidFill>
              </a:rPr>
              <a:t>ProFalcons (comprehensive impression of ATLFalcons’ characteristics except “conservative”)</a:t>
            </a:r>
            <a:endParaRPr>
              <a:solidFill>
                <a:srgbClr val="FFFFFF"/>
              </a:solidFill>
            </a:endParaRPr>
          </a:p>
        </p:txBody>
      </p:sp>
      <p:graphicFrame>
        <p:nvGraphicFramePr>
          <p:cNvPr id="339" name="Google Shape;339;p31"/>
          <p:cNvGraphicFramePr/>
          <p:nvPr/>
        </p:nvGraphicFramePr>
        <p:xfrm>
          <a:off x="2996350" y="1528175"/>
          <a:ext cx="3000000" cy="3000000"/>
        </p:xfrm>
        <a:graphic>
          <a:graphicData uri="http://schemas.openxmlformats.org/drawingml/2006/table">
            <a:tbl>
              <a:tblPr>
                <a:noFill/>
                <a:tableStyleId>{D47487C5-C47F-4201-B4A8-DC85F2CD6C68}</a:tableStyleId>
              </a:tblPr>
              <a:tblGrid>
                <a:gridCol w="1800100"/>
                <a:gridCol w="855750"/>
              </a:tblGrid>
              <a:tr h="256050">
                <a:tc>
                  <a:txBody>
                    <a:bodyPr/>
                    <a:lstStyle/>
                    <a:p>
                      <a:pPr indent="0" lvl="0" marL="0" rtl="0" algn="ctr">
                        <a:spcBef>
                          <a:spcPts val="0"/>
                        </a:spcBef>
                        <a:spcAft>
                          <a:spcPts val="0"/>
                        </a:spcAft>
                        <a:buNone/>
                      </a:pPr>
                      <a:r>
                        <a:rPr b="1" lang="en" sz="700">
                          <a:solidFill>
                            <a:srgbClr val="FFFFFF"/>
                          </a:solidFill>
                        </a:rPr>
                        <a:t>Exciting - AtlantaFalcons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0.742</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Successful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0.607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Fun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0.68</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ForwardThinking - AtlantaFalcons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0.595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RepresentsAtlanta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0.44</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Passionate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0.667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Toughness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0.588</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RiskTaking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0.436</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Honest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0.523</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Innovative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0.521</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Friendly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0.607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Value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0.54</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700">
                          <a:solidFill>
                            <a:srgbClr val="FFFFFF"/>
                          </a:solidFill>
                        </a:rPr>
                        <a:t>FamilyOriented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0.566</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700">
                          <a:solidFill>
                            <a:srgbClr val="FFFFFF"/>
                          </a:solidFill>
                        </a:rPr>
                        <a:t>Reputation - Atlanta</a:t>
                      </a:r>
                      <a:r>
                        <a:rPr b="1" lang="en" sz="700">
                          <a:solidFill>
                            <a:srgbClr val="FFFFFF"/>
                          </a:solidFill>
                        </a:rPr>
                        <a:t>Falcons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0.47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340" name="Google Shape;340;p31"/>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341" name="Google Shape;341;p31"/>
          <p:cNvSpPr txBox="1"/>
          <p:nvPr>
            <p:ph type="title"/>
          </p:nvPr>
        </p:nvSpPr>
        <p:spPr>
          <a:xfrm>
            <a:off x="1129800" y="105150"/>
            <a:ext cx="6303600" cy="9174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1826975" y="494472"/>
            <a:ext cx="5490000" cy="9942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3800">
                <a:latin typeface="Muli"/>
                <a:ea typeface="Muli"/>
                <a:cs typeface="Muli"/>
                <a:sym typeface="Muli"/>
              </a:rPr>
              <a:t>Today’s Agenda</a:t>
            </a:r>
            <a:endParaRPr b="1" sz="3800">
              <a:latin typeface="Muli"/>
              <a:ea typeface="Muli"/>
              <a:cs typeface="Muli"/>
              <a:sym typeface="Muli"/>
            </a:endParaRPr>
          </a:p>
        </p:txBody>
      </p:sp>
      <p:sp>
        <p:nvSpPr>
          <p:cNvPr id="72" name="Google Shape;72;p14"/>
          <p:cNvSpPr txBox="1"/>
          <p:nvPr/>
        </p:nvSpPr>
        <p:spPr>
          <a:xfrm>
            <a:off x="4201125" y="1856333"/>
            <a:ext cx="817200" cy="863700"/>
          </a:xfrm>
          <a:prstGeom prst="rect">
            <a:avLst/>
          </a:prstGeom>
          <a:noFill/>
          <a:ln>
            <a:noFill/>
          </a:ln>
        </p:spPr>
        <p:txBody>
          <a:bodyPr anchorCtr="0" anchor="t" bIns="75750" lIns="75750" spcFirstLastPara="1" rIns="75750" wrap="square" tIns="75750">
            <a:noAutofit/>
          </a:bodyPr>
          <a:lstStyle/>
          <a:p>
            <a:pPr indent="0" lvl="0" marL="0" rtl="0" algn="l">
              <a:spcBef>
                <a:spcPts val="0"/>
              </a:spcBef>
              <a:spcAft>
                <a:spcPts val="0"/>
              </a:spcAft>
              <a:buNone/>
            </a:pPr>
            <a:r>
              <a:rPr lang="en" sz="3300">
                <a:solidFill>
                  <a:srgbClr val="FFFFFF"/>
                </a:solidFill>
              </a:rPr>
              <a:t>01</a:t>
            </a:r>
            <a:endParaRPr sz="3300">
              <a:solidFill>
                <a:srgbClr val="FFFFFF"/>
              </a:solidFill>
            </a:endParaRPr>
          </a:p>
        </p:txBody>
      </p:sp>
      <p:sp>
        <p:nvSpPr>
          <p:cNvPr id="73" name="Google Shape;73;p14"/>
          <p:cNvSpPr txBox="1"/>
          <p:nvPr/>
        </p:nvSpPr>
        <p:spPr>
          <a:xfrm>
            <a:off x="4201125" y="2626800"/>
            <a:ext cx="817200" cy="863700"/>
          </a:xfrm>
          <a:prstGeom prst="rect">
            <a:avLst/>
          </a:prstGeom>
          <a:noFill/>
          <a:ln>
            <a:noFill/>
          </a:ln>
        </p:spPr>
        <p:txBody>
          <a:bodyPr anchorCtr="0" anchor="t" bIns="75750" lIns="75750" spcFirstLastPara="1" rIns="75750" wrap="square" tIns="75750">
            <a:noAutofit/>
          </a:bodyPr>
          <a:lstStyle/>
          <a:p>
            <a:pPr indent="0" lvl="0" marL="0" rtl="0" algn="l">
              <a:spcBef>
                <a:spcPts val="0"/>
              </a:spcBef>
              <a:spcAft>
                <a:spcPts val="0"/>
              </a:spcAft>
              <a:buNone/>
            </a:pPr>
            <a:r>
              <a:rPr lang="en" sz="3300">
                <a:solidFill>
                  <a:srgbClr val="FFFFFF"/>
                </a:solidFill>
              </a:rPr>
              <a:t>02</a:t>
            </a:r>
            <a:endParaRPr sz="3300">
              <a:solidFill>
                <a:srgbClr val="FFFFFF"/>
              </a:solidFill>
            </a:endParaRPr>
          </a:p>
        </p:txBody>
      </p:sp>
      <p:sp>
        <p:nvSpPr>
          <p:cNvPr id="74" name="Google Shape;74;p14"/>
          <p:cNvSpPr txBox="1"/>
          <p:nvPr/>
        </p:nvSpPr>
        <p:spPr>
          <a:xfrm>
            <a:off x="4201125" y="3397267"/>
            <a:ext cx="817200" cy="863700"/>
          </a:xfrm>
          <a:prstGeom prst="rect">
            <a:avLst/>
          </a:prstGeom>
          <a:noFill/>
          <a:ln>
            <a:noFill/>
          </a:ln>
        </p:spPr>
        <p:txBody>
          <a:bodyPr anchorCtr="0" anchor="t" bIns="75750" lIns="75750" spcFirstLastPara="1" rIns="75750" wrap="square" tIns="75750">
            <a:noAutofit/>
          </a:bodyPr>
          <a:lstStyle/>
          <a:p>
            <a:pPr indent="0" lvl="0" marL="0" rtl="0" algn="l">
              <a:spcBef>
                <a:spcPts val="0"/>
              </a:spcBef>
              <a:spcAft>
                <a:spcPts val="0"/>
              </a:spcAft>
              <a:buNone/>
            </a:pPr>
            <a:r>
              <a:rPr lang="en" sz="3300">
                <a:solidFill>
                  <a:srgbClr val="FFFFFF"/>
                </a:solidFill>
              </a:rPr>
              <a:t>03</a:t>
            </a:r>
            <a:endParaRPr sz="3300">
              <a:solidFill>
                <a:srgbClr val="FFFFFF"/>
              </a:solidFill>
            </a:endParaRPr>
          </a:p>
        </p:txBody>
      </p:sp>
      <p:sp>
        <p:nvSpPr>
          <p:cNvPr id="75" name="Google Shape;75;p14"/>
          <p:cNvSpPr txBox="1"/>
          <p:nvPr/>
        </p:nvSpPr>
        <p:spPr>
          <a:xfrm>
            <a:off x="4201125" y="4167733"/>
            <a:ext cx="817200" cy="863700"/>
          </a:xfrm>
          <a:prstGeom prst="rect">
            <a:avLst/>
          </a:prstGeom>
          <a:noFill/>
          <a:ln>
            <a:noFill/>
          </a:ln>
        </p:spPr>
        <p:txBody>
          <a:bodyPr anchorCtr="0" anchor="t" bIns="75750" lIns="75750" spcFirstLastPara="1" rIns="75750" wrap="square" tIns="75750">
            <a:noAutofit/>
          </a:bodyPr>
          <a:lstStyle/>
          <a:p>
            <a:pPr indent="0" lvl="0" marL="0" rtl="0" algn="l">
              <a:spcBef>
                <a:spcPts val="0"/>
              </a:spcBef>
              <a:spcAft>
                <a:spcPts val="0"/>
              </a:spcAft>
              <a:buNone/>
            </a:pPr>
            <a:r>
              <a:rPr lang="en" sz="3300">
                <a:solidFill>
                  <a:srgbClr val="FFFFFF"/>
                </a:solidFill>
              </a:rPr>
              <a:t>04</a:t>
            </a:r>
            <a:endParaRPr sz="3300">
              <a:solidFill>
                <a:srgbClr val="FFFFFF"/>
              </a:solidFill>
            </a:endParaRPr>
          </a:p>
        </p:txBody>
      </p:sp>
      <p:sp>
        <p:nvSpPr>
          <p:cNvPr id="76" name="Google Shape;76;p14"/>
          <p:cNvSpPr txBox="1"/>
          <p:nvPr/>
        </p:nvSpPr>
        <p:spPr>
          <a:xfrm>
            <a:off x="5027375" y="1911536"/>
            <a:ext cx="3301500" cy="863700"/>
          </a:xfrm>
          <a:prstGeom prst="rect">
            <a:avLst/>
          </a:prstGeom>
          <a:noFill/>
          <a:ln>
            <a:noFill/>
          </a:ln>
        </p:spPr>
        <p:txBody>
          <a:bodyPr anchorCtr="0" anchor="t" bIns="75750" lIns="75750" spcFirstLastPara="1" rIns="75750" wrap="square" tIns="75750">
            <a:noAutofit/>
          </a:bodyPr>
          <a:lstStyle/>
          <a:p>
            <a:pPr indent="0" lvl="0" marL="0" rtl="0" algn="l">
              <a:spcBef>
                <a:spcPts val="0"/>
              </a:spcBef>
              <a:spcAft>
                <a:spcPts val="0"/>
              </a:spcAft>
              <a:buNone/>
            </a:pPr>
            <a:r>
              <a:rPr lang="en" sz="1700">
                <a:solidFill>
                  <a:srgbClr val="FFFFFF"/>
                </a:solidFill>
              </a:rPr>
              <a:t>Research Question</a:t>
            </a:r>
            <a:endParaRPr sz="1700">
              <a:solidFill>
                <a:srgbClr val="FFFFFF"/>
              </a:solidFill>
            </a:endParaRPr>
          </a:p>
          <a:p>
            <a:pPr indent="0" lvl="0" marL="0" rtl="0" algn="l">
              <a:spcBef>
                <a:spcPts val="0"/>
              </a:spcBef>
              <a:spcAft>
                <a:spcPts val="0"/>
              </a:spcAft>
              <a:buNone/>
            </a:pPr>
            <a:r>
              <a:rPr lang="en" sz="1000">
                <a:solidFill>
                  <a:srgbClr val="FFFFFF"/>
                </a:solidFill>
              </a:rPr>
              <a:t>Analyzing Fandom in Atlanta Sports</a:t>
            </a:r>
            <a:endParaRPr sz="1000">
              <a:solidFill>
                <a:srgbClr val="FFFFFF"/>
              </a:solidFill>
            </a:endParaRPr>
          </a:p>
        </p:txBody>
      </p:sp>
      <p:sp>
        <p:nvSpPr>
          <p:cNvPr id="77" name="Google Shape;77;p14"/>
          <p:cNvSpPr txBox="1"/>
          <p:nvPr/>
        </p:nvSpPr>
        <p:spPr>
          <a:xfrm>
            <a:off x="5027375" y="2699528"/>
            <a:ext cx="3301500" cy="863700"/>
          </a:xfrm>
          <a:prstGeom prst="rect">
            <a:avLst/>
          </a:prstGeom>
          <a:noFill/>
          <a:ln>
            <a:noFill/>
          </a:ln>
        </p:spPr>
        <p:txBody>
          <a:bodyPr anchorCtr="0" anchor="t" bIns="75750" lIns="75750" spcFirstLastPara="1" rIns="75750" wrap="square" tIns="75750">
            <a:noAutofit/>
          </a:bodyPr>
          <a:lstStyle/>
          <a:p>
            <a:pPr indent="0" lvl="0" marL="0" rtl="0" algn="l">
              <a:spcBef>
                <a:spcPts val="0"/>
              </a:spcBef>
              <a:spcAft>
                <a:spcPts val="0"/>
              </a:spcAft>
              <a:buNone/>
            </a:pPr>
            <a:r>
              <a:rPr lang="en" sz="1700">
                <a:solidFill>
                  <a:srgbClr val="FFFFFF"/>
                </a:solidFill>
              </a:rPr>
              <a:t>Segmentation</a:t>
            </a:r>
            <a:endParaRPr sz="1700">
              <a:solidFill>
                <a:srgbClr val="FFFFFF"/>
              </a:solidFill>
            </a:endParaRPr>
          </a:p>
          <a:p>
            <a:pPr indent="0" lvl="0" marL="0" rtl="0" algn="l">
              <a:spcBef>
                <a:spcPts val="0"/>
              </a:spcBef>
              <a:spcAft>
                <a:spcPts val="0"/>
              </a:spcAft>
              <a:buNone/>
            </a:pPr>
            <a:r>
              <a:rPr lang="en" sz="1000">
                <a:solidFill>
                  <a:schemeClr val="dk1"/>
                </a:solidFill>
              </a:rPr>
              <a:t>What are the natural segments within fans?</a:t>
            </a:r>
            <a:endParaRPr sz="1000">
              <a:solidFill>
                <a:schemeClr val="dk1"/>
              </a:solidFill>
            </a:endParaRPr>
          </a:p>
          <a:p>
            <a:pPr indent="0" lvl="0" marL="0" rtl="0" algn="l">
              <a:spcBef>
                <a:spcPts val="0"/>
              </a:spcBef>
              <a:spcAft>
                <a:spcPts val="0"/>
              </a:spcAft>
              <a:buNone/>
            </a:pPr>
            <a:r>
              <a:rPr lang="en" sz="1000">
                <a:solidFill>
                  <a:schemeClr val="dk1"/>
                </a:solidFill>
              </a:rPr>
              <a:t>What are some taste or distaste for teams within a segment?</a:t>
            </a:r>
            <a:endParaRPr sz="1000">
              <a:solidFill>
                <a:schemeClr val="dk1"/>
              </a:solidFill>
            </a:endParaRPr>
          </a:p>
          <a:p>
            <a:pPr indent="0" lvl="0" marL="0" rtl="0" algn="l">
              <a:spcBef>
                <a:spcPts val="0"/>
              </a:spcBef>
              <a:spcAft>
                <a:spcPts val="0"/>
              </a:spcAft>
              <a:buNone/>
            </a:pPr>
            <a:r>
              <a:t/>
            </a:r>
            <a:endParaRPr sz="1000">
              <a:solidFill>
                <a:srgbClr val="FFFFFF"/>
              </a:solidFill>
            </a:endParaRPr>
          </a:p>
        </p:txBody>
      </p:sp>
      <p:sp>
        <p:nvSpPr>
          <p:cNvPr id="78" name="Google Shape;78;p14"/>
          <p:cNvSpPr txBox="1"/>
          <p:nvPr/>
        </p:nvSpPr>
        <p:spPr>
          <a:xfrm>
            <a:off x="5027375" y="3469994"/>
            <a:ext cx="3301500" cy="863700"/>
          </a:xfrm>
          <a:prstGeom prst="rect">
            <a:avLst/>
          </a:prstGeom>
          <a:noFill/>
          <a:ln>
            <a:noFill/>
          </a:ln>
        </p:spPr>
        <p:txBody>
          <a:bodyPr anchorCtr="0" anchor="t" bIns="75750" lIns="75750" spcFirstLastPara="1" rIns="75750" wrap="square" tIns="75750">
            <a:noAutofit/>
          </a:bodyPr>
          <a:lstStyle/>
          <a:p>
            <a:pPr indent="0" lvl="0" marL="0" rtl="0" algn="l">
              <a:spcBef>
                <a:spcPts val="0"/>
              </a:spcBef>
              <a:spcAft>
                <a:spcPts val="0"/>
              </a:spcAft>
              <a:buNone/>
            </a:pPr>
            <a:r>
              <a:rPr lang="en" sz="1700">
                <a:solidFill>
                  <a:srgbClr val="FFFFFF"/>
                </a:solidFill>
              </a:rPr>
              <a:t>Factor Analysis</a:t>
            </a:r>
            <a:endParaRPr sz="1700">
              <a:solidFill>
                <a:srgbClr val="FFFFFF"/>
              </a:solidFill>
            </a:endParaRPr>
          </a:p>
          <a:p>
            <a:pPr indent="0" lvl="0" marL="0" rtl="0" algn="l">
              <a:spcBef>
                <a:spcPts val="0"/>
              </a:spcBef>
              <a:spcAft>
                <a:spcPts val="0"/>
              </a:spcAft>
              <a:buNone/>
            </a:pPr>
            <a:r>
              <a:rPr lang="en" sz="1000">
                <a:solidFill>
                  <a:schemeClr val="dk1"/>
                </a:solidFill>
              </a:rPr>
              <a:t>What factors can influence fandom?</a:t>
            </a:r>
            <a:endParaRPr sz="1000">
              <a:solidFill>
                <a:schemeClr val="dk1"/>
              </a:solidFill>
            </a:endParaRPr>
          </a:p>
          <a:p>
            <a:pPr indent="0" lvl="0" marL="0" rtl="0" algn="l">
              <a:spcBef>
                <a:spcPts val="0"/>
              </a:spcBef>
              <a:spcAft>
                <a:spcPts val="0"/>
              </a:spcAft>
              <a:buNone/>
            </a:pPr>
            <a:r>
              <a:rPr lang="en" sz="1000">
                <a:solidFill>
                  <a:schemeClr val="dk1"/>
                </a:solidFill>
              </a:rPr>
              <a:t>What might be some key drivers or deterrents of fandom for fan segment?</a:t>
            </a:r>
            <a:endParaRPr sz="1000">
              <a:solidFill>
                <a:srgbClr val="FFFFFF"/>
              </a:solidFill>
            </a:endParaRPr>
          </a:p>
        </p:txBody>
      </p:sp>
      <p:sp>
        <p:nvSpPr>
          <p:cNvPr id="79" name="Google Shape;79;p14"/>
          <p:cNvSpPr txBox="1"/>
          <p:nvPr/>
        </p:nvSpPr>
        <p:spPr>
          <a:xfrm>
            <a:off x="5027375" y="4240461"/>
            <a:ext cx="3301500" cy="863700"/>
          </a:xfrm>
          <a:prstGeom prst="rect">
            <a:avLst/>
          </a:prstGeom>
          <a:noFill/>
          <a:ln>
            <a:noFill/>
          </a:ln>
        </p:spPr>
        <p:txBody>
          <a:bodyPr anchorCtr="0" anchor="t" bIns="75750" lIns="75750" spcFirstLastPara="1" rIns="75750" wrap="square" tIns="75750">
            <a:noAutofit/>
          </a:bodyPr>
          <a:lstStyle/>
          <a:p>
            <a:pPr indent="0" lvl="0" marL="0" rtl="0" algn="l">
              <a:spcBef>
                <a:spcPts val="0"/>
              </a:spcBef>
              <a:spcAft>
                <a:spcPts val="0"/>
              </a:spcAft>
              <a:buNone/>
            </a:pPr>
            <a:r>
              <a:rPr lang="en" sz="1700">
                <a:solidFill>
                  <a:srgbClr val="FFFFFF"/>
                </a:solidFill>
              </a:rPr>
              <a:t>Insights and Summary</a:t>
            </a:r>
            <a:endParaRPr sz="1700">
              <a:solidFill>
                <a:srgbClr val="FFFFFF"/>
              </a:solidFill>
            </a:endParaRPr>
          </a:p>
          <a:p>
            <a:pPr indent="0" lvl="0" marL="0" rtl="0" algn="l">
              <a:spcBef>
                <a:spcPts val="0"/>
              </a:spcBef>
              <a:spcAft>
                <a:spcPts val="0"/>
              </a:spcAft>
              <a:buNone/>
            </a:pPr>
            <a:r>
              <a:rPr lang="en" sz="1000">
                <a:solidFill>
                  <a:srgbClr val="FFFFFF"/>
                </a:solidFill>
              </a:rPr>
              <a:t>Key Takeaways</a:t>
            </a:r>
            <a:endParaRPr sz="1000">
              <a:solidFill>
                <a:srgbClr val="FFFFFF"/>
              </a:solidFill>
            </a:endParaRPr>
          </a:p>
        </p:txBody>
      </p:sp>
      <p:sp>
        <p:nvSpPr>
          <p:cNvPr id="80" name="Google Shape;80;p14"/>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81" name="Google Shape;81;p14"/>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82" name="Google Shape;82;p14"/>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83" name="Google Shape;83;p14"/>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84" name="Google Shape;84;p14"/>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85" name="Google Shape;85;p14"/>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86" name="Google Shape;86;p14"/>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87" name="Google Shape;87;p14"/>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88" name="Google Shape;88;p14"/>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89" name="Google Shape;89;p14"/>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pic>
        <p:nvPicPr>
          <p:cNvPr id="90" name="Google Shape;90;p14"/>
          <p:cNvPicPr preferRelativeResize="0"/>
          <p:nvPr/>
        </p:nvPicPr>
        <p:blipFill rotWithShape="1">
          <a:blip r:embed="rId8">
            <a:alphaModFix/>
          </a:blip>
          <a:srcRect b="10120" l="0" r="0" t="0"/>
          <a:stretch/>
        </p:blipFill>
        <p:spPr>
          <a:xfrm>
            <a:off x="1073775" y="1911525"/>
            <a:ext cx="2440065" cy="3119900"/>
          </a:xfrm>
          <a:prstGeom prst="rect">
            <a:avLst/>
          </a:prstGeom>
          <a:noFill/>
          <a:ln cap="flat" cmpd="sng" w="19050">
            <a:solidFill>
              <a:srgbClr val="FFFFFF"/>
            </a:solidFill>
            <a:prstDash val="solid"/>
            <a:round/>
            <a:headEnd len="sm" w="sm" type="none"/>
            <a:tailEnd len="sm" w="sm" type="none"/>
          </a:ln>
        </p:spPr>
      </p:pic>
      <p:sp>
        <p:nvSpPr>
          <p:cNvPr id="91" name="Google Shape;91;p14"/>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347" name="Google Shape;347;p32"/>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348" name="Google Shape;348;p32"/>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349" name="Google Shape;349;p32"/>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350" name="Google Shape;350;p32"/>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351" name="Google Shape;351;p32"/>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352" name="Google Shape;352;p32"/>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53" name="Google Shape;353;p32"/>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54" name="Google Shape;354;p32"/>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55" name="Google Shape;355;p32"/>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356" name="Google Shape;356;p32"/>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5"/>
            </a:pPr>
            <a:r>
              <a:rPr lang="en">
                <a:solidFill>
                  <a:srgbClr val="FFFFFF"/>
                </a:solidFill>
              </a:rPr>
              <a:t>ProBraves (comprehensive impression of ATLBraves’ characteristics &amp; Reputation except         “conservative”)</a:t>
            </a:r>
            <a:endParaRPr>
              <a:solidFill>
                <a:srgbClr val="FFFFFF"/>
              </a:solidFill>
            </a:endParaRPr>
          </a:p>
        </p:txBody>
      </p:sp>
      <p:graphicFrame>
        <p:nvGraphicFramePr>
          <p:cNvPr id="357" name="Google Shape;357;p32"/>
          <p:cNvGraphicFramePr/>
          <p:nvPr/>
        </p:nvGraphicFramePr>
        <p:xfrm>
          <a:off x="3004925" y="1616675"/>
          <a:ext cx="3000000" cy="3000000"/>
        </p:xfrm>
        <a:graphic>
          <a:graphicData uri="http://schemas.openxmlformats.org/drawingml/2006/table">
            <a:tbl>
              <a:tblPr>
                <a:noFill/>
                <a:tableStyleId>{D47487C5-C47F-4201-B4A8-DC85F2CD6C68}</a:tableStyleId>
              </a:tblPr>
              <a:tblGrid>
                <a:gridCol w="1800100"/>
                <a:gridCol w="855750"/>
              </a:tblGrid>
              <a:tr h="256050">
                <a:tc>
                  <a:txBody>
                    <a:bodyPr/>
                    <a:lstStyle/>
                    <a:p>
                      <a:pPr indent="0" lvl="0" marL="0" rtl="0" algn="ctr">
                        <a:spcBef>
                          <a:spcPts val="0"/>
                        </a:spcBef>
                        <a:spcAft>
                          <a:spcPts val="0"/>
                        </a:spcAft>
                        <a:buNone/>
                      </a:pPr>
                      <a:r>
                        <a:rPr b="1" lang="en" sz="700">
                          <a:solidFill>
                            <a:srgbClr val="FFFFFF"/>
                          </a:solidFill>
                        </a:rPr>
                        <a:t>Exciting - 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0.705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Successful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0.669</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Fun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0.73</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ForwardThinking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0.563</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RepresentsAtlanta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0.552</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Passionate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0.671</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Toughness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0.556</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Honest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0.527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Innovative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0.531</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Friendly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0.643</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700">
                          <a:solidFill>
                            <a:srgbClr val="FFFFFF"/>
                          </a:solidFill>
                        </a:rPr>
                        <a:t>Value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0.639</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700">
                          <a:solidFill>
                            <a:srgbClr val="FFFFFF"/>
                          </a:solidFill>
                        </a:rPr>
                        <a:t>FamilyOriented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0.575</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700">
                          <a:solidFill>
                            <a:srgbClr val="FFFFFF"/>
                          </a:solidFill>
                        </a:rPr>
                        <a:t>Reputation - </a:t>
                      </a:r>
                      <a:r>
                        <a:rPr b="1" lang="en" sz="700">
                          <a:solidFill>
                            <a:schemeClr val="dk1"/>
                          </a:solidFill>
                        </a:rPr>
                        <a:t>AtlantaBraves</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700">
                          <a:solidFill>
                            <a:srgbClr val="FFFFFF"/>
                          </a:solidFill>
                        </a:rPr>
                        <a:t>0.497</a:t>
                      </a:r>
                      <a:endParaRPr b="1" sz="7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358" name="Google Shape;358;p32"/>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32"/>
          <p:cNvSpPr txBox="1"/>
          <p:nvPr>
            <p:ph type="title"/>
          </p:nvPr>
        </p:nvSpPr>
        <p:spPr>
          <a:xfrm>
            <a:off x="1129800" y="105150"/>
            <a:ext cx="6303600" cy="9174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3"/>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365" name="Google Shape;365;p33"/>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366" name="Google Shape;366;p33"/>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367" name="Google Shape;367;p33"/>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368" name="Google Shape;368;p33"/>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369" name="Google Shape;369;p33"/>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370" name="Google Shape;370;p33"/>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71" name="Google Shape;371;p33"/>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72" name="Google Shape;372;p33"/>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73" name="Google Shape;373;p33"/>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374" name="Google Shape;374;p33"/>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6"/>
            </a:pPr>
            <a:r>
              <a:rPr lang="en">
                <a:solidFill>
                  <a:srgbClr val="FFFFFF"/>
                </a:solidFill>
              </a:rPr>
              <a:t>Factors of Fandoms (comprehensive contributing factors for fandom)</a:t>
            </a:r>
            <a:endParaRPr>
              <a:solidFill>
                <a:srgbClr val="FFFFFF"/>
              </a:solidFill>
            </a:endParaRPr>
          </a:p>
        </p:txBody>
      </p:sp>
      <p:graphicFrame>
        <p:nvGraphicFramePr>
          <p:cNvPr id="375" name="Google Shape;375;p33"/>
          <p:cNvGraphicFramePr/>
          <p:nvPr/>
        </p:nvGraphicFramePr>
        <p:xfrm>
          <a:off x="2953675" y="1657225"/>
          <a:ext cx="3000000" cy="3000000"/>
        </p:xfrm>
        <a:graphic>
          <a:graphicData uri="http://schemas.openxmlformats.org/drawingml/2006/table">
            <a:tbl>
              <a:tblPr>
                <a:noFill/>
                <a:tableStyleId>{D47487C5-C47F-4201-B4A8-DC85F2CD6C68}</a:tableStyleId>
              </a:tblPr>
              <a:tblGrid>
                <a:gridCol w="2025325"/>
                <a:gridCol w="630525"/>
              </a:tblGrid>
              <a:tr h="256050">
                <a:tc>
                  <a:txBody>
                    <a:bodyPr/>
                    <a:lstStyle/>
                    <a:p>
                      <a:pPr indent="0" lvl="0" marL="0" rtl="0" algn="ctr">
                        <a:spcBef>
                          <a:spcPts val="0"/>
                        </a:spcBef>
                        <a:spcAft>
                          <a:spcPts val="0"/>
                        </a:spcAft>
                        <a:buNone/>
                      </a:pPr>
                      <a:r>
                        <a:rPr b="1" lang="en" sz="900">
                          <a:solidFill>
                            <a:srgbClr val="FFFFFF"/>
                          </a:solidFill>
                        </a:rPr>
                        <a:t>Factor - CommunityInvolvement</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0.707</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900">
                          <a:solidFill>
                            <a:srgbClr val="FFFFFF"/>
                          </a:solidFill>
                        </a:rPr>
                        <a:t>Factor - HistoryofSuccess</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0.521</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900">
                          <a:solidFill>
                            <a:srgbClr val="FFFFFF"/>
                          </a:solidFill>
                        </a:rPr>
                        <a:t>Factor - HavingVibrantLocalFanCommunity</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0.743</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900">
                          <a:solidFill>
                            <a:srgbClr val="FFFFFF"/>
                          </a:solidFill>
                        </a:rPr>
                        <a:t>Factor - ExcitingPlayers</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0.639</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900">
                          <a:solidFill>
                            <a:srgbClr val="FFFFFF"/>
                          </a:solidFill>
                        </a:rPr>
                        <a:t>Factor - WellknownSuperstar</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0.502</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900">
                          <a:solidFill>
                            <a:srgbClr val="FFFFFF"/>
                          </a:solidFill>
                        </a:rPr>
                        <a:t>Factor - FriendsBeingFan</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0.41</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900">
                          <a:solidFill>
                            <a:schemeClr val="dk1"/>
                          </a:solidFill>
                        </a:rPr>
                        <a:t>Factor - CoolImagerySlogan</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0.473</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900">
                          <a:solidFill>
                            <a:srgbClr val="FFFFFF"/>
                          </a:solidFill>
                        </a:rPr>
                        <a:t>Factor - GreatLiveGameExperience</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0.7</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900">
                          <a:solidFill>
                            <a:srgbClr val="FFFFFF"/>
                          </a:solidFill>
                        </a:rPr>
                        <a:t>Factor - AnUpstandingOrganization</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0.745</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sz="900">
                          <a:solidFill>
                            <a:srgbClr val="FFFFFF"/>
                          </a:solidFill>
                        </a:rPr>
                        <a:t>Factor - ExcitingStyleofPlay</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sz="900">
                          <a:solidFill>
                            <a:srgbClr val="FFFFFF"/>
                          </a:solidFill>
                        </a:rPr>
                        <a:t>0.68</a:t>
                      </a:r>
                      <a:endParaRPr b="1" sz="900">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376" name="Google Shape;376;p33"/>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33"/>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4"/>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383" name="Google Shape;383;p34"/>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384" name="Google Shape;384;p34"/>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385" name="Google Shape;385;p34"/>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386" name="Google Shape;386;p34"/>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387" name="Google Shape;387;p34"/>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388" name="Google Shape;388;p34"/>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89" name="Google Shape;389;p34"/>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90" name="Google Shape;390;p34"/>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391" name="Google Shape;391;p34"/>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392" name="Google Shape;392;p34"/>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7"/>
            </a:pPr>
            <a:r>
              <a:rPr lang="en">
                <a:solidFill>
                  <a:srgbClr val="FFFFFF"/>
                </a:solidFill>
              </a:rPr>
              <a:t>CommunitySense (team’s community sense) </a:t>
            </a:r>
            <a:endParaRPr>
              <a:solidFill>
                <a:srgbClr val="FFFFFF"/>
              </a:solidFill>
            </a:endParaRPr>
          </a:p>
        </p:txBody>
      </p:sp>
      <p:graphicFrame>
        <p:nvGraphicFramePr>
          <p:cNvPr id="393" name="Google Shape;393;p34"/>
          <p:cNvGraphicFramePr/>
          <p:nvPr/>
        </p:nvGraphicFramePr>
        <p:xfrm>
          <a:off x="2727550" y="2153825"/>
          <a:ext cx="3000000" cy="3000000"/>
        </p:xfrm>
        <a:graphic>
          <a:graphicData uri="http://schemas.openxmlformats.org/drawingml/2006/table">
            <a:tbl>
              <a:tblPr>
                <a:noFill/>
                <a:tableStyleId>{D47487C5-C47F-4201-B4A8-DC85F2CD6C68}</a:tableStyleId>
              </a:tblPr>
              <a:tblGrid>
                <a:gridCol w="2580175"/>
                <a:gridCol w="803250"/>
              </a:tblGrid>
              <a:tr h="256050">
                <a:tc>
                  <a:txBody>
                    <a:bodyPr/>
                    <a:lstStyle/>
                    <a:p>
                      <a:pPr indent="0" lvl="0" marL="0" rtl="0" algn="ctr">
                        <a:spcBef>
                          <a:spcPts val="0"/>
                        </a:spcBef>
                        <a:spcAft>
                          <a:spcPts val="0"/>
                        </a:spcAft>
                        <a:buNone/>
                      </a:pPr>
                      <a:r>
                        <a:rPr b="1" lang="en">
                          <a:solidFill>
                            <a:srgbClr val="FFFFFF"/>
                          </a:solidFill>
                        </a:rPr>
                        <a:t>CommunitySense_teamD</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0.52</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CommunitySense_teamC</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0.568</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CommunityaSense_teamB</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0.737</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CommunitySense_teamA</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0.589</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CommunitySense_teamE</a:t>
                      </a:r>
                      <a:r>
                        <a:rPr b="1" lang="en">
                          <a:solidFill>
                            <a:srgbClr val="FFFFFF"/>
                          </a:solidFill>
                        </a:rPr>
                        <a:t>r</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0.721</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394" name="Google Shape;394;p34"/>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34"/>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5"/>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401" name="Google Shape;401;p35"/>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402" name="Google Shape;402;p35"/>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403" name="Google Shape;403;p35"/>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404" name="Google Shape;404;p35"/>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405" name="Google Shape;405;p35"/>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406" name="Google Shape;406;p35"/>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07" name="Google Shape;407;p35"/>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08" name="Google Shape;408;p35"/>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09" name="Google Shape;409;p35"/>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410" name="Google Shape;410;p35"/>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8"/>
            </a:pPr>
            <a:r>
              <a:rPr lang="en">
                <a:solidFill>
                  <a:srgbClr val="FFFFFF"/>
                </a:solidFill>
              </a:rPr>
              <a:t>RepresentsATL_expUnited</a:t>
            </a:r>
            <a:r>
              <a:rPr lang="en">
                <a:solidFill>
                  <a:srgbClr val="FFFFFF"/>
                </a:solidFill>
              </a:rPr>
              <a:t> (impression of whether team(except ATLUnitedFC) </a:t>
            </a:r>
            <a:br>
              <a:rPr lang="en">
                <a:solidFill>
                  <a:srgbClr val="FFFFFF"/>
                </a:solidFill>
              </a:rPr>
            </a:br>
            <a:r>
              <a:rPr lang="en">
                <a:solidFill>
                  <a:srgbClr val="FFFFFF"/>
                </a:solidFill>
              </a:rPr>
              <a:t>“Represents ATL”) </a:t>
            </a:r>
            <a:endParaRPr>
              <a:solidFill>
                <a:srgbClr val="FFFFFF"/>
              </a:solidFill>
            </a:endParaRPr>
          </a:p>
        </p:txBody>
      </p:sp>
      <p:graphicFrame>
        <p:nvGraphicFramePr>
          <p:cNvPr id="411" name="Google Shape;411;p35"/>
          <p:cNvGraphicFramePr/>
          <p:nvPr/>
        </p:nvGraphicFramePr>
        <p:xfrm>
          <a:off x="2690650" y="2480913"/>
          <a:ext cx="3000000" cy="3000000"/>
        </p:xfrm>
        <a:graphic>
          <a:graphicData uri="http://schemas.openxmlformats.org/drawingml/2006/table">
            <a:tbl>
              <a:tblPr>
                <a:noFill/>
                <a:tableStyleId>{D47487C5-C47F-4201-B4A8-DC85F2CD6C68}</a:tableStyleId>
              </a:tblPr>
              <a:tblGrid>
                <a:gridCol w="2426475"/>
                <a:gridCol w="755400"/>
              </a:tblGrid>
              <a:tr h="256050">
                <a:tc>
                  <a:txBody>
                    <a:bodyPr/>
                    <a:lstStyle/>
                    <a:p>
                      <a:pPr indent="0" lvl="0" marL="0" rtl="0" algn="ctr">
                        <a:spcBef>
                          <a:spcPts val="0"/>
                        </a:spcBef>
                        <a:spcAft>
                          <a:spcPts val="0"/>
                        </a:spcAft>
                        <a:buNone/>
                      </a:pPr>
                      <a:r>
                        <a:rPr b="1" lang="en">
                          <a:solidFill>
                            <a:srgbClr val="FFFFFF"/>
                          </a:solidFill>
                        </a:rPr>
                        <a:t>RepresentsATL_Braves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0.503</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RepresentsATL_Hawks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0.684</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RepresentsATL_Falcons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0.631</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RepresentsATL_Dream</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0.611</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412" name="Google Shape;412;p35"/>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35"/>
          <p:cNvSpPr txBox="1"/>
          <p:nvPr>
            <p:ph type="title"/>
          </p:nvPr>
        </p:nvSpPr>
        <p:spPr>
          <a:xfrm>
            <a:off x="1129800" y="105150"/>
            <a:ext cx="6303600" cy="9609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6"/>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419" name="Google Shape;419;p36"/>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420" name="Google Shape;420;p36"/>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421" name="Google Shape;421;p36"/>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422" name="Google Shape;422;p36"/>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423" name="Google Shape;423;p36"/>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424" name="Google Shape;424;p36"/>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25" name="Google Shape;425;p36"/>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26" name="Google Shape;426;p36"/>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27" name="Google Shape;427;p36"/>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428" name="Google Shape;428;p36"/>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9"/>
            </a:pPr>
            <a:r>
              <a:rPr lang="en">
                <a:solidFill>
                  <a:srgbClr val="FFFFFF"/>
                </a:solidFill>
              </a:rPr>
              <a:t>BoldPoineer_BravesFalcons (impression of Braves and Falcons being Bold and Pioneer -- “Forward-thinking” + “RiskTaking” + “Innovative”</a:t>
            </a:r>
            <a:endParaRPr>
              <a:solidFill>
                <a:srgbClr val="FFFFFF"/>
              </a:solidFill>
            </a:endParaRPr>
          </a:p>
        </p:txBody>
      </p:sp>
      <p:graphicFrame>
        <p:nvGraphicFramePr>
          <p:cNvPr id="429" name="Google Shape;429;p36"/>
          <p:cNvGraphicFramePr/>
          <p:nvPr/>
        </p:nvGraphicFramePr>
        <p:xfrm>
          <a:off x="2661150" y="2396125"/>
          <a:ext cx="3000000" cy="3000000"/>
        </p:xfrm>
        <a:graphic>
          <a:graphicData uri="http://schemas.openxmlformats.org/drawingml/2006/table">
            <a:tbl>
              <a:tblPr>
                <a:noFill/>
                <a:tableStyleId>{D47487C5-C47F-4201-B4A8-DC85F2CD6C68}</a:tableStyleId>
              </a:tblPr>
              <a:tblGrid>
                <a:gridCol w="2471450"/>
                <a:gridCol w="769425"/>
              </a:tblGrid>
              <a:tr h="256050">
                <a:tc>
                  <a:txBody>
                    <a:bodyPr/>
                    <a:lstStyle/>
                    <a:p>
                      <a:pPr indent="0" lvl="0" marL="0" rtl="0" algn="ctr">
                        <a:spcBef>
                          <a:spcPts val="0"/>
                        </a:spcBef>
                        <a:spcAft>
                          <a:spcPts val="0"/>
                        </a:spcAft>
                        <a:buNone/>
                      </a:pPr>
                      <a:r>
                        <a:rPr b="1" lang="en">
                          <a:solidFill>
                            <a:srgbClr val="FFFFFF"/>
                          </a:solidFill>
                        </a:rPr>
                        <a:t>ForwardThinking_Braves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0.464</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ForwardThinking_Falcons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0.401</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RiskTaking_Braves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0.558</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RiskTaking_Falcons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0.438</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56050">
                <a:tc>
                  <a:txBody>
                    <a:bodyPr/>
                    <a:lstStyle/>
                    <a:p>
                      <a:pPr indent="0" lvl="0" marL="0" rtl="0" algn="ctr">
                        <a:spcBef>
                          <a:spcPts val="0"/>
                        </a:spcBef>
                        <a:spcAft>
                          <a:spcPts val="0"/>
                        </a:spcAft>
                        <a:buNone/>
                      </a:pPr>
                      <a:r>
                        <a:rPr b="1" lang="en">
                          <a:solidFill>
                            <a:srgbClr val="FFFFFF"/>
                          </a:solidFill>
                        </a:rPr>
                        <a:t>Innovative_Braves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0.449</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430" name="Google Shape;430;p36"/>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36"/>
          <p:cNvSpPr txBox="1"/>
          <p:nvPr>
            <p:ph type="title"/>
          </p:nvPr>
        </p:nvSpPr>
        <p:spPr>
          <a:xfrm>
            <a:off x="1129800" y="105150"/>
            <a:ext cx="6303600" cy="9609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437" name="Google Shape;437;p37"/>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438" name="Google Shape;438;p37"/>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439" name="Google Shape;439;p37"/>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440" name="Google Shape;440;p37"/>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441" name="Google Shape;441;p37"/>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442" name="Google Shape;442;p37"/>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43" name="Google Shape;443;p37"/>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44" name="Google Shape;444;p37"/>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45" name="Google Shape;445;p37"/>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446" name="Google Shape;446;p37"/>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0"/>
            </a:pPr>
            <a:r>
              <a:rPr lang="en">
                <a:solidFill>
                  <a:srgbClr val="FFFFFF"/>
                </a:solidFill>
              </a:rPr>
              <a:t>C</a:t>
            </a:r>
            <a:r>
              <a:rPr lang="en">
                <a:solidFill>
                  <a:srgbClr val="FFFFFF"/>
                </a:solidFill>
              </a:rPr>
              <a:t>onservative_expBraves (impression of team’s(except Braves’) conservativeness)</a:t>
            </a:r>
            <a:endParaRPr>
              <a:solidFill>
                <a:srgbClr val="FFFFFF"/>
              </a:solidFill>
            </a:endParaRPr>
          </a:p>
        </p:txBody>
      </p:sp>
      <p:graphicFrame>
        <p:nvGraphicFramePr>
          <p:cNvPr id="447" name="Google Shape;447;p37"/>
          <p:cNvGraphicFramePr/>
          <p:nvPr/>
        </p:nvGraphicFramePr>
        <p:xfrm>
          <a:off x="2366613" y="2325288"/>
          <a:ext cx="3000000" cy="3000000"/>
        </p:xfrm>
        <a:graphic>
          <a:graphicData uri="http://schemas.openxmlformats.org/drawingml/2006/table">
            <a:tbl>
              <a:tblPr>
                <a:noFill/>
                <a:tableStyleId>{D47487C5-C47F-4201-B4A8-DC85F2CD6C68}</a:tableStyleId>
              </a:tblPr>
              <a:tblGrid>
                <a:gridCol w="2595900"/>
                <a:gridCol w="1234075"/>
              </a:tblGrid>
              <a:tr h="404775">
                <a:tc>
                  <a:txBody>
                    <a:bodyPr/>
                    <a:lstStyle/>
                    <a:p>
                      <a:pPr indent="0" lvl="0" marL="0" rtl="0" algn="ctr">
                        <a:spcBef>
                          <a:spcPts val="0"/>
                        </a:spcBef>
                        <a:spcAft>
                          <a:spcPts val="0"/>
                        </a:spcAft>
                        <a:buNone/>
                      </a:pPr>
                      <a:r>
                        <a:rPr b="1" lang="en">
                          <a:solidFill>
                            <a:srgbClr val="FFFFFF"/>
                          </a:solidFill>
                        </a:rPr>
                        <a:t>Conservative_Hawks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0.694</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04775">
                <a:tc>
                  <a:txBody>
                    <a:bodyPr/>
                    <a:lstStyle/>
                    <a:p>
                      <a:pPr indent="0" lvl="0" marL="0" rtl="0" algn="ctr">
                        <a:spcBef>
                          <a:spcPts val="0"/>
                        </a:spcBef>
                        <a:spcAft>
                          <a:spcPts val="0"/>
                        </a:spcAft>
                        <a:buNone/>
                      </a:pPr>
                      <a:r>
                        <a:rPr b="1" lang="en">
                          <a:solidFill>
                            <a:schemeClr val="dk1"/>
                          </a:solidFill>
                        </a:rPr>
                        <a:t>Conservative_Falcons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0.654</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04775">
                <a:tc>
                  <a:txBody>
                    <a:bodyPr/>
                    <a:lstStyle/>
                    <a:p>
                      <a:pPr indent="0" lvl="0" marL="0" rtl="0" algn="ctr">
                        <a:spcBef>
                          <a:spcPts val="0"/>
                        </a:spcBef>
                        <a:spcAft>
                          <a:spcPts val="0"/>
                        </a:spcAft>
                        <a:buNone/>
                      </a:pPr>
                      <a:r>
                        <a:rPr b="1" lang="en">
                          <a:solidFill>
                            <a:schemeClr val="dk1"/>
                          </a:solidFill>
                        </a:rPr>
                        <a:t>Conservative_UnitedFC</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0.468</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04775">
                <a:tc>
                  <a:txBody>
                    <a:bodyPr/>
                    <a:lstStyle/>
                    <a:p>
                      <a:pPr indent="0" lvl="0" marL="0" rtl="0" algn="ctr">
                        <a:spcBef>
                          <a:spcPts val="0"/>
                        </a:spcBef>
                        <a:spcAft>
                          <a:spcPts val="0"/>
                        </a:spcAft>
                        <a:buNone/>
                      </a:pPr>
                      <a:r>
                        <a:rPr b="1" lang="en">
                          <a:solidFill>
                            <a:schemeClr val="dk1"/>
                          </a:solidFill>
                        </a:rPr>
                        <a:t>Conservative_Dream</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0.453</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448" name="Google Shape;448;p37"/>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37"/>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8"/>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455" name="Google Shape;455;p38"/>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456" name="Google Shape;456;p38"/>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457" name="Google Shape;457;p38"/>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458" name="Google Shape;458;p38"/>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459" name="Google Shape;459;p38"/>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460" name="Google Shape;460;p38"/>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61" name="Google Shape;461;p38"/>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62" name="Google Shape;462;p38"/>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63" name="Google Shape;463;p38"/>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464" name="Google Shape;464;p38"/>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1"/>
            </a:pPr>
            <a:r>
              <a:rPr lang="en">
                <a:solidFill>
                  <a:srgbClr val="FFFFFF"/>
                </a:solidFill>
              </a:rPr>
              <a:t>“FamFriBeingFan”(factor of close people around being fans, such as family member and friends)</a:t>
            </a:r>
            <a:endParaRPr>
              <a:solidFill>
                <a:srgbClr val="FFFFFF"/>
              </a:solidFill>
            </a:endParaRPr>
          </a:p>
        </p:txBody>
      </p:sp>
      <p:graphicFrame>
        <p:nvGraphicFramePr>
          <p:cNvPr id="465" name="Google Shape;465;p38"/>
          <p:cNvGraphicFramePr/>
          <p:nvPr/>
        </p:nvGraphicFramePr>
        <p:xfrm>
          <a:off x="1841588" y="2268900"/>
          <a:ext cx="3000000" cy="3000000"/>
        </p:xfrm>
        <a:graphic>
          <a:graphicData uri="http://schemas.openxmlformats.org/drawingml/2006/table">
            <a:tbl>
              <a:tblPr>
                <a:noFill/>
                <a:tableStyleId>{D47487C5-C47F-4201-B4A8-DC85F2CD6C68}</a:tableStyleId>
              </a:tblPr>
              <a:tblGrid>
                <a:gridCol w="4428900"/>
                <a:gridCol w="785425"/>
              </a:tblGrid>
              <a:tr h="291675">
                <a:tc>
                  <a:txBody>
                    <a:bodyPr/>
                    <a:lstStyle/>
                    <a:p>
                      <a:pPr indent="0" lvl="0" marL="0" rtl="0" algn="ctr">
                        <a:spcBef>
                          <a:spcPts val="0"/>
                        </a:spcBef>
                        <a:spcAft>
                          <a:spcPts val="0"/>
                        </a:spcAft>
                        <a:buNone/>
                      </a:pPr>
                      <a:r>
                        <a:rPr b="1" lang="en">
                          <a:solidFill>
                            <a:srgbClr val="FFFFFF"/>
                          </a:solidFill>
                        </a:rPr>
                        <a:t>InfluencingInitialFandom - Family Background</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0.462</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13775">
                <a:tc>
                  <a:txBody>
                    <a:bodyPr/>
                    <a:lstStyle/>
                    <a:p>
                      <a:pPr indent="0" lvl="0" marL="0" rtl="0" algn="ctr">
                        <a:spcBef>
                          <a:spcPts val="0"/>
                        </a:spcBef>
                        <a:spcAft>
                          <a:spcPts val="0"/>
                        </a:spcAft>
                        <a:buNone/>
                      </a:pPr>
                      <a:r>
                        <a:rPr b="1" lang="en">
                          <a:solidFill>
                            <a:schemeClr val="dk1"/>
                          </a:solidFill>
                        </a:rPr>
                        <a:t>F</a:t>
                      </a:r>
                      <a:r>
                        <a:rPr b="1" lang="en">
                          <a:solidFill>
                            <a:schemeClr val="dk1"/>
                          </a:solidFill>
                        </a:rPr>
                        <a:t>actor - FamilyMemberBeingFan</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0.716</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213775">
                <a:tc>
                  <a:txBody>
                    <a:bodyPr/>
                    <a:lstStyle/>
                    <a:p>
                      <a:pPr indent="0" lvl="0" marL="0" rtl="0" algn="ctr">
                        <a:spcBef>
                          <a:spcPts val="0"/>
                        </a:spcBef>
                        <a:spcAft>
                          <a:spcPts val="0"/>
                        </a:spcAft>
                        <a:buNone/>
                      </a:pPr>
                      <a:r>
                        <a:rPr b="1" lang="en">
                          <a:solidFill>
                            <a:schemeClr val="dk1"/>
                          </a:solidFill>
                        </a:rPr>
                        <a:t>Factor - FriendBeingFan</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0.605</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466" name="Google Shape;466;p38"/>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38"/>
          <p:cNvSpPr txBox="1"/>
          <p:nvPr>
            <p:ph type="title"/>
          </p:nvPr>
        </p:nvSpPr>
        <p:spPr>
          <a:xfrm>
            <a:off x="1129800" y="105150"/>
            <a:ext cx="6303600" cy="9609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473" name="Google Shape;473;p39"/>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474" name="Google Shape;474;p39"/>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475" name="Google Shape;475;p39"/>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476" name="Google Shape;476;p39"/>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477" name="Google Shape;477;p39"/>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478" name="Google Shape;478;p39"/>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79" name="Google Shape;479;p39"/>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80" name="Google Shape;480;p39"/>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81" name="Google Shape;481;p39"/>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482" name="Google Shape;482;p39"/>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2"/>
            </a:pPr>
            <a:r>
              <a:rPr lang="en">
                <a:solidFill>
                  <a:srgbClr val="FFFFFF"/>
                </a:solidFill>
              </a:rPr>
              <a:t>“Honest” (impression of team’s honesty/integrity)</a:t>
            </a:r>
            <a:endParaRPr>
              <a:solidFill>
                <a:srgbClr val="FFFFFF"/>
              </a:solidFill>
            </a:endParaRPr>
          </a:p>
        </p:txBody>
      </p:sp>
      <p:graphicFrame>
        <p:nvGraphicFramePr>
          <p:cNvPr id="483" name="Google Shape;483;p39"/>
          <p:cNvGraphicFramePr/>
          <p:nvPr/>
        </p:nvGraphicFramePr>
        <p:xfrm>
          <a:off x="1980600" y="2119938"/>
          <a:ext cx="3000000" cy="3000000"/>
        </p:xfrm>
        <a:graphic>
          <a:graphicData uri="http://schemas.openxmlformats.org/drawingml/2006/table">
            <a:tbl>
              <a:tblPr>
                <a:noFill/>
                <a:tableStyleId>{D47487C5-C47F-4201-B4A8-DC85F2CD6C68}</a:tableStyleId>
              </a:tblPr>
              <a:tblGrid>
                <a:gridCol w="3294650"/>
                <a:gridCol w="1307350"/>
              </a:tblGrid>
              <a:tr h="460200">
                <a:tc>
                  <a:txBody>
                    <a:bodyPr/>
                    <a:lstStyle/>
                    <a:p>
                      <a:pPr indent="0" lvl="0" marL="0" rtl="0" algn="ctr">
                        <a:spcBef>
                          <a:spcPts val="0"/>
                        </a:spcBef>
                        <a:spcAft>
                          <a:spcPts val="0"/>
                        </a:spcAft>
                        <a:buNone/>
                      </a:pPr>
                      <a:r>
                        <a:rPr b="1" lang="en">
                          <a:solidFill>
                            <a:srgbClr val="FFFFFF"/>
                          </a:solidFill>
                        </a:rPr>
                        <a:t>Honest-AtlantaBraves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0.554</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89600">
                <a:tc>
                  <a:txBody>
                    <a:bodyPr/>
                    <a:lstStyle/>
                    <a:p>
                      <a:pPr indent="0" lvl="0" marL="0" rtl="0" algn="ctr">
                        <a:spcBef>
                          <a:spcPts val="0"/>
                        </a:spcBef>
                        <a:spcAft>
                          <a:spcPts val="0"/>
                        </a:spcAft>
                        <a:buNone/>
                      </a:pPr>
                      <a:r>
                        <a:rPr b="1" lang="en">
                          <a:solidFill>
                            <a:schemeClr val="dk1"/>
                          </a:solidFill>
                        </a:rPr>
                        <a:t>Honest-AtlantaHawks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0.535</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89600">
                <a:tc>
                  <a:txBody>
                    <a:bodyPr/>
                    <a:lstStyle/>
                    <a:p>
                      <a:pPr indent="0" lvl="0" marL="0" rtl="0" algn="ctr">
                        <a:spcBef>
                          <a:spcPts val="0"/>
                        </a:spcBef>
                        <a:spcAft>
                          <a:spcPts val="0"/>
                        </a:spcAft>
                        <a:buNone/>
                      </a:pPr>
                      <a:r>
                        <a:rPr b="1" lang="en">
                          <a:solidFill>
                            <a:schemeClr val="dk1"/>
                          </a:solidFill>
                        </a:rPr>
                        <a:t>Honest-AtlantaFalcons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0.539</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89600">
                <a:tc>
                  <a:txBody>
                    <a:bodyPr/>
                    <a:lstStyle/>
                    <a:p>
                      <a:pPr indent="0" lvl="0" marL="0" rtl="0" algn="ctr">
                        <a:spcBef>
                          <a:spcPts val="0"/>
                        </a:spcBef>
                        <a:spcAft>
                          <a:spcPts val="0"/>
                        </a:spcAft>
                        <a:buNone/>
                      </a:pPr>
                      <a:r>
                        <a:rPr b="1" lang="en">
                          <a:solidFill>
                            <a:schemeClr val="dk1"/>
                          </a:solidFill>
                        </a:rPr>
                        <a:t>Honest-AtlantaDream</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0.461</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389600">
                <a:tc>
                  <a:txBody>
                    <a:bodyPr/>
                    <a:lstStyle/>
                    <a:p>
                      <a:pPr indent="0" lvl="0" marL="0" rtl="0" algn="ctr">
                        <a:spcBef>
                          <a:spcPts val="0"/>
                        </a:spcBef>
                        <a:spcAft>
                          <a:spcPts val="0"/>
                        </a:spcAft>
                        <a:buNone/>
                      </a:pPr>
                      <a:r>
                        <a:rPr b="1" lang="en">
                          <a:solidFill>
                            <a:schemeClr val="dk1"/>
                          </a:solidFill>
                        </a:rPr>
                        <a:t>Honest-AtlantaUnitedFC</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0.437</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484" name="Google Shape;484;p39"/>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39"/>
          <p:cNvSpPr txBox="1"/>
          <p:nvPr>
            <p:ph type="title"/>
          </p:nvPr>
        </p:nvSpPr>
        <p:spPr>
          <a:xfrm>
            <a:off x="1129800" y="105150"/>
            <a:ext cx="6303600" cy="8568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0"/>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491" name="Google Shape;491;p40"/>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492" name="Google Shape;492;p40"/>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493" name="Google Shape;493;p40"/>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494" name="Google Shape;494;p40"/>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495" name="Google Shape;495;p40"/>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496" name="Google Shape;496;p40"/>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97" name="Google Shape;497;p40"/>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98" name="Google Shape;498;p40"/>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499" name="Google Shape;499;p40"/>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500" name="Google Shape;500;p40"/>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3"/>
            </a:pPr>
            <a:r>
              <a:rPr lang="en">
                <a:solidFill>
                  <a:srgbClr val="FFFFFF"/>
                </a:solidFill>
              </a:rPr>
              <a:t>“PlayerStyle” (factor of taste for key player and team’s style of playing)</a:t>
            </a:r>
            <a:endParaRPr>
              <a:solidFill>
                <a:srgbClr val="FFFFFF"/>
              </a:solidFill>
            </a:endParaRPr>
          </a:p>
        </p:txBody>
      </p:sp>
      <p:graphicFrame>
        <p:nvGraphicFramePr>
          <p:cNvPr id="501" name="Google Shape;501;p40"/>
          <p:cNvGraphicFramePr/>
          <p:nvPr/>
        </p:nvGraphicFramePr>
        <p:xfrm>
          <a:off x="1558588" y="2517675"/>
          <a:ext cx="3000000" cy="3000000"/>
        </p:xfrm>
        <a:graphic>
          <a:graphicData uri="http://schemas.openxmlformats.org/drawingml/2006/table">
            <a:tbl>
              <a:tblPr>
                <a:noFill/>
                <a:tableStyleId>{D47487C5-C47F-4201-B4A8-DC85F2CD6C68}</a:tableStyleId>
              </a:tblPr>
              <a:tblGrid>
                <a:gridCol w="4314700"/>
                <a:gridCol w="1712125"/>
              </a:tblGrid>
              <a:tr h="596675">
                <a:tc>
                  <a:txBody>
                    <a:bodyPr/>
                    <a:lstStyle/>
                    <a:p>
                      <a:pPr indent="0" lvl="0" marL="0" rtl="0" algn="ctr">
                        <a:spcBef>
                          <a:spcPts val="0"/>
                        </a:spcBef>
                        <a:spcAft>
                          <a:spcPts val="0"/>
                        </a:spcAft>
                        <a:buNone/>
                      </a:pPr>
                      <a:r>
                        <a:rPr b="1" lang="en">
                          <a:solidFill>
                            <a:srgbClr val="FFFFFF"/>
                          </a:solidFill>
                        </a:rPr>
                        <a:t>InfluencingInitialFandom - PlayersOnTeam</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0.732</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37650">
                <a:tc>
                  <a:txBody>
                    <a:bodyPr/>
                    <a:lstStyle/>
                    <a:p>
                      <a:pPr indent="0" lvl="0" marL="0" rtl="0" algn="ctr">
                        <a:spcBef>
                          <a:spcPts val="0"/>
                        </a:spcBef>
                        <a:spcAft>
                          <a:spcPts val="0"/>
                        </a:spcAft>
                        <a:buNone/>
                      </a:pPr>
                      <a:r>
                        <a:rPr b="1" lang="en">
                          <a:solidFill>
                            <a:schemeClr val="dk1"/>
                          </a:solidFill>
                        </a:rPr>
                        <a:t>InfluencingInitialFandom - StyleofPlay</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0.589</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502" name="Google Shape;502;p40"/>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503" name="Google Shape;503;p40"/>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1"/>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509" name="Google Shape;509;p41"/>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510" name="Google Shape;510;p41"/>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511" name="Google Shape;511;p41"/>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512" name="Google Shape;512;p41"/>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513" name="Google Shape;513;p41"/>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514" name="Google Shape;514;p41"/>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15" name="Google Shape;515;p41"/>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16" name="Google Shape;516;p41"/>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17" name="Google Shape;517;p41"/>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518" name="Google Shape;518;p41"/>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4"/>
            </a:pPr>
            <a:r>
              <a:rPr lang="en">
                <a:solidFill>
                  <a:srgbClr val="FFFFFF"/>
                </a:solidFill>
              </a:rPr>
              <a:t>”Reputation_BravesFalconHawks”(Perception of reputation of Braves, Falcons and Hawks)</a:t>
            </a:r>
            <a:endParaRPr>
              <a:solidFill>
                <a:srgbClr val="FFFFFF"/>
              </a:solidFill>
            </a:endParaRPr>
          </a:p>
        </p:txBody>
      </p:sp>
      <p:graphicFrame>
        <p:nvGraphicFramePr>
          <p:cNvPr id="519" name="Google Shape;519;p41"/>
          <p:cNvGraphicFramePr/>
          <p:nvPr/>
        </p:nvGraphicFramePr>
        <p:xfrm>
          <a:off x="1406575" y="2200750"/>
          <a:ext cx="3000000" cy="3000000"/>
        </p:xfrm>
        <a:graphic>
          <a:graphicData uri="http://schemas.openxmlformats.org/drawingml/2006/table">
            <a:tbl>
              <a:tblPr>
                <a:noFill/>
                <a:tableStyleId>{D47487C5-C47F-4201-B4A8-DC85F2CD6C68}</a:tableStyleId>
              </a:tblPr>
              <a:tblGrid>
                <a:gridCol w="4314700"/>
                <a:gridCol w="1712125"/>
              </a:tblGrid>
              <a:tr h="592875">
                <a:tc>
                  <a:txBody>
                    <a:bodyPr/>
                    <a:lstStyle/>
                    <a:p>
                      <a:pPr indent="0" lvl="0" marL="0" rtl="0" algn="ctr">
                        <a:spcBef>
                          <a:spcPts val="0"/>
                        </a:spcBef>
                        <a:spcAft>
                          <a:spcPts val="0"/>
                        </a:spcAft>
                        <a:buNone/>
                      </a:pPr>
                      <a:r>
                        <a:rPr b="1" lang="en">
                          <a:solidFill>
                            <a:srgbClr val="FFFFFF"/>
                          </a:solidFill>
                        </a:rPr>
                        <a:t>Reputation - Braves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0.518</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37650">
                <a:tc>
                  <a:txBody>
                    <a:bodyPr/>
                    <a:lstStyle/>
                    <a:p>
                      <a:pPr indent="0" lvl="0" marL="0" rtl="0" algn="ctr">
                        <a:spcBef>
                          <a:spcPts val="0"/>
                        </a:spcBef>
                        <a:spcAft>
                          <a:spcPts val="0"/>
                        </a:spcAft>
                        <a:buNone/>
                      </a:pPr>
                      <a:r>
                        <a:rPr b="1" lang="en">
                          <a:solidFill>
                            <a:schemeClr val="dk1"/>
                          </a:solidFill>
                        </a:rPr>
                        <a:t>Reputation - Falcons</a:t>
                      </a:r>
                      <a:endParaRPr b="1">
                        <a:solidFill>
                          <a:schemeClr val="dk1"/>
                        </a:solidFill>
                      </a:endParaRPr>
                    </a:p>
                    <a:p>
                      <a:pPr indent="0" lvl="0" marL="0" rtl="0" algn="ctr">
                        <a:spcBef>
                          <a:spcPts val="0"/>
                        </a:spcBef>
                        <a:spcAft>
                          <a:spcPts val="0"/>
                        </a:spcAft>
                        <a:buNone/>
                      </a:pPr>
                      <a:r>
                        <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0.608</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37650">
                <a:tc>
                  <a:txBody>
                    <a:bodyPr/>
                    <a:lstStyle/>
                    <a:p>
                      <a:pPr indent="0" lvl="0" marL="0" rtl="0" algn="ctr">
                        <a:spcBef>
                          <a:spcPts val="0"/>
                        </a:spcBef>
                        <a:spcAft>
                          <a:spcPts val="0"/>
                        </a:spcAft>
                        <a:buNone/>
                      </a:pPr>
                      <a:r>
                        <a:rPr b="1" lang="en">
                          <a:solidFill>
                            <a:schemeClr val="dk1"/>
                          </a:solidFill>
                        </a:rPr>
                        <a:t>Reputation - Hawks</a:t>
                      </a:r>
                      <a:endParaRPr b="1">
                        <a:solidFill>
                          <a:schemeClr val="dk1"/>
                        </a:solidFill>
                      </a:endParaRPr>
                    </a:p>
                    <a:p>
                      <a:pPr indent="0" lvl="0" marL="0" rtl="0" algn="ctr">
                        <a:spcBef>
                          <a:spcPts val="0"/>
                        </a:spcBef>
                        <a:spcAft>
                          <a:spcPts val="0"/>
                        </a:spcAft>
                        <a:buNone/>
                      </a:pPr>
                      <a:r>
                        <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0.605</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520" name="Google Shape;520;p41"/>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521" name="Google Shape;521;p41"/>
          <p:cNvSpPr txBox="1"/>
          <p:nvPr>
            <p:ph type="title"/>
          </p:nvPr>
        </p:nvSpPr>
        <p:spPr>
          <a:xfrm>
            <a:off x="1129800" y="105150"/>
            <a:ext cx="6303600" cy="8568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15700" y="352625"/>
            <a:ext cx="9128400" cy="596700"/>
          </a:xfrm>
          <a:prstGeom prst="rect">
            <a:avLst/>
          </a:prstGeom>
          <a:solidFill>
            <a:srgbClr val="FF1100">
              <a:alpha val="4118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nvSpPr>
        <p:spPr>
          <a:xfrm>
            <a:off x="15700" y="368250"/>
            <a:ext cx="9128400" cy="581100"/>
          </a:xfrm>
          <a:prstGeom prst="rect">
            <a:avLst/>
          </a:prstGeom>
          <a:noFill/>
          <a:ln>
            <a:noFill/>
          </a:ln>
        </p:spPr>
        <p:txBody>
          <a:bodyPr anchorCtr="0" anchor="t" bIns="75750" lIns="75750" spcFirstLastPara="1" rIns="75750" wrap="square" tIns="75750">
            <a:noAutofit/>
          </a:bodyPr>
          <a:lstStyle/>
          <a:p>
            <a:pPr indent="0" lvl="0" marL="0" rtl="0" algn="ctr">
              <a:spcBef>
                <a:spcPts val="0"/>
              </a:spcBef>
              <a:spcAft>
                <a:spcPts val="0"/>
              </a:spcAft>
              <a:buNone/>
            </a:pPr>
            <a:r>
              <a:rPr lang="en" sz="2700">
                <a:solidFill>
                  <a:srgbClr val="FFFFFF"/>
                </a:solidFill>
              </a:rPr>
              <a:t>First Quarter: </a:t>
            </a:r>
            <a:r>
              <a:rPr lang="en" sz="2700">
                <a:solidFill>
                  <a:srgbClr val="FFFFFF"/>
                </a:solidFill>
              </a:rPr>
              <a:t>Research Question</a:t>
            </a:r>
            <a:endParaRPr sz="2700">
              <a:solidFill>
                <a:srgbClr val="FFFFFF"/>
              </a:solidFill>
            </a:endParaRPr>
          </a:p>
        </p:txBody>
      </p:sp>
      <p:cxnSp>
        <p:nvCxnSpPr>
          <p:cNvPr id="98" name="Google Shape;98;p15"/>
          <p:cNvCxnSpPr/>
          <p:nvPr/>
        </p:nvCxnSpPr>
        <p:spPr>
          <a:xfrm>
            <a:off x="15700" y="9492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99" name="Google Shape;99;p15"/>
          <p:cNvCxnSpPr/>
          <p:nvPr/>
        </p:nvCxnSpPr>
        <p:spPr>
          <a:xfrm>
            <a:off x="15700" y="3396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100" name="Google Shape;100;p15"/>
          <p:cNvCxnSpPr/>
          <p:nvPr/>
        </p:nvCxnSpPr>
        <p:spPr>
          <a:xfrm>
            <a:off x="15700" y="2634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101" name="Google Shape;101;p15"/>
          <p:cNvCxnSpPr/>
          <p:nvPr/>
        </p:nvCxnSpPr>
        <p:spPr>
          <a:xfrm>
            <a:off x="15700" y="1025450"/>
            <a:ext cx="9161400" cy="0"/>
          </a:xfrm>
          <a:prstGeom prst="straightConnector1">
            <a:avLst/>
          </a:prstGeom>
          <a:noFill/>
          <a:ln cap="flat" cmpd="sng" w="9525">
            <a:solidFill>
              <a:srgbClr val="FFFFFF"/>
            </a:solidFill>
            <a:prstDash val="solid"/>
            <a:round/>
            <a:headEnd len="med" w="med" type="none"/>
            <a:tailEnd len="med" w="med" type="none"/>
          </a:ln>
        </p:spPr>
      </p:cxnSp>
      <p:sp>
        <p:nvSpPr>
          <p:cNvPr id="102" name="Google Shape;102;p15"/>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5"/>
          <p:cNvSpPr txBox="1"/>
          <p:nvPr>
            <p:ph idx="1" type="body"/>
          </p:nvPr>
        </p:nvSpPr>
        <p:spPr>
          <a:xfrm>
            <a:off x="239225" y="1590875"/>
            <a:ext cx="8697600" cy="3968100"/>
          </a:xfrm>
          <a:prstGeom prst="rect">
            <a:avLst/>
          </a:prstGeom>
        </p:spPr>
        <p:txBody>
          <a:bodyPr anchorCtr="0" anchor="t" bIns="75750" lIns="75750" spcFirstLastPara="1" rIns="75750" wrap="square" tIns="75750">
            <a:noAutofit/>
          </a:bodyPr>
          <a:lstStyle/>
          <a:p>
            <a:pPr indent="-317500" lvl="0" marL="381000" rtl="0" algn="l">
              <a:lnSpc>
                <a:spcPct val="150000"/>
              </a:lnSpc>
              <a:spcBef>
                <a:spcPts val="0"/>
              </a:spcBef>
              <a:spcAft>
                <a:spcPts val="0"/>
              </a:spcAft>
              <a:buClr>
                <a:srgbClr val="FFFFFF"/>
              </a:buClr>
              <a:buSzPts val="2000"/>
              <a:buChar char="●"/>
            </a:pPr>
            <a:r>
              <a:rPr lang="en" sz="2000">
                <a:solidFill>
                  <a:srgbClr val="FFFFFF"/>
                </a:solidFill>
              </a:rPr>
              <a:t>What factors are driving </a:t>
            </a:r>
            <a:r>
              <a:rPr lang="en" sz="2000">
                <a:solidFill>
                  <a:srgbClr val="FFFFFF"/>
                </a:solidFill>
              </a:rPr>
              <a:t>the fandom of Atlanta’s 5 major sports teams?</a:t>
            </a:r>
            <a:endParaRPr sz="2000">
              <a:solidFill>
                <a:srgbClr val="FFFFFF"/>
              </a:solidFill>
            </a:endParaRPr>
          </a:p>
          <a:p>
            <a:pPr indent="-304800" lvl="1" marL="762000" rtl="0" algn="l">
              <a:lnSpc>
                <a:spcPct val="150000"/>
              </a:lnSpc>
              <a:spcBef>
                <a:spcPts val="0"/>
              </a:spcBef>
              <a:spcAft>
                <a:spcPts val="0"/>
              </a:spcAft>
              <a:buClr>
                <a:srgbClr val="FFFFFF"/>
              </a:buClr>
              <a:buSzPts val="1800"/>
              <a:buChar char="○"/>
            </a:pPr>
            <a:r>
              <a:rPr lang="en" sz="1800">
                <a:solidFill>
                  <a:srgbClr val="FFFFFF"/>
                </a:solidFill>
              </a:rPr>
              <a:t>What </a:t>
            </a:r>
            <a:r>
              <a:rPr lang="en" sz="1800">
                <a:solidFill>
                  <a:srgbClr val="FFFFFF"/>
                </a:solidFill>
              </a:rPr>
              <a:t>are the potential factors that drive different segments of fan’s taste and distaste for a specific team? </a:t>
            </a:r>
            <a:endParaRPr sz="1800">
              <a:solidFill>
                <a:srgbClr val="FFFFFF"/>
              </a:solidFill>
            </a:endParaRPr>
          </a:p>
          <a:p>
            <a:pPr indent="-304800" lvl="1" marL="762000" rtl="0" algn="l">
              <a:lnSpc>
                <a:spcPct val="150000"/>
              </a:lnSpc>
              <a:spcBef>
                <a:spcPts val="0"/>
              </a:spcBef>
              <a:spcAft>
                <a:spcPts val="0"/>
              </a:spcAft>
              <a:buClr>
                <a:schemeClr val="dk1"/>
              </a:buClr>
              <a:buSzPts val="1800"/>
              <a:buChar char="○"/>
            </a:pPr>
            <a:r>
              <a:rPr lang="en" sz="1800">
                <a:solidFill>
                  <a:schemeClr val="dk1"/>
                </a:solidFill>
              </a:rPr>
              <a:t>What </a:t>
            </a:r>
            <a:r>
              <a:rPr lang="en" sz="1800">
                <a:solidFill>
                  <a:schemeClr val="dk1"/>
                </a:solidFill>
              </a:rPr>
              <a:t>insights</a:t>
            </a:r>
            <a:r>
              <a:rPr lang="en" sz="1800">
                <a:solidFill>
                  <a:schemeClr val="dk1"/>
                </a:solidFill>
              </a:rPr>
              <a:t> can we obtain?</a:t>
            </a:r>
            <a:endParaRPr sz="1800">
              <a:solidFill>
                <a:schemeClr val="dk1"/>
              </a:solidFill>
            </a:endParaRPr>
          </a:p>
          <a:p>
            <a:pPr indent="0" lvl="0" marL="0" rtl="0" algn="l">
              <a:lnSpc>
                <a:spcPct val="150000"/>
              </a:lnSpc>
              <a:spcBef>
                <a:spcPts val="1300"/>
              </a:spcBef>
              <a:spcAft>
                <a:spcPts val="0"/>
              </a:spcAft>
              <a:buNone/>
            </a:pPr>
            <a:r>
              <a:t/>
            </a:r>
            <a:endParaRPr sz="1800">
              <a:solidFill>
                <a:schemeClr val="dk1"/>
              </a:solidFill>
            </a:endParaRPr>
          </a:p>
          <a:p>
            <a:pPr indent="-355600" lvl="0" marL="457200" rtl="0" algn="l">
              <a:lnSpc>
                <a:spcPct val="150000"/>
              </a:lnSpc>
              <a:spcBef>
                <a:spcPts val="1300"/>
              </a:spcBef>
              <a:spcAft>
                <a:spcPts val="0"/>
              </a:spcAft>
              <a:buClr>
                <a:schemeClr val="dk1"/>
              </a:buClr>
              <a:buSzPts val="2000"/>
              <a:buChar char="●"/>
            </a:pPr>
            <a:r>
              <a:rPr lang="en" sz="2000">
                <a:solidFill>
                  <a:schemeClr val="dk1"/>
                </a:solidFill>
              </a:rPr>
              <a:t>Using Atlanta Sports Survey Data, we conducted fandom factor analysis based on demographic segmentation of fans in Atlanta</a:t>
            </a:r>
            <a:endParaRPr sz="20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2"/>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527" name="Google Shape;527;p42"/>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528" name="Google Shape;528;p42"/>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529" name="Google Shape;529;p42"/>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530" name="Google Shape;530;p42"/>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531" name="Google Shape;531;p42"/>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532" name="Google Shape;532;p42"/>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33" name="Google Shape;533;p42"/>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34" name="Google Shape;534;p42"/>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35" name="Google Shape;535;p42"/>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536" name="Google Shape;536;p42"/>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5"/>
            </a:pPr>
            <a:r>
              <a:rPr lang="en">
                <a:solidFill>
                  <a:srgbClr val="FFFFFF"/>
                </a:solidFill>
              </a:rPr>
              <a:t>”Coolkids” (factor of vulnerability to peer influence and team eye-catchiness such as cool image or slogan)</a:t>
            </a:r>
            <a:endParaRPr>
              <a:solidFill>
                <a:srgbClr val="FFFFFF"/>
              </a:solidFill>
            </a:endParaRPr>
          </a:p>
        </p:txBody>
      </p:sp>
      <p:graphicFrame>
        <p:nvGraphicFramePr>
          <p:cNvPr id="537" name="Google Shape;537;p42"/>
          <p:cNvGraphicFramePr/>
          <p:nvPr/>
        </p:nvGraphicFramePr>
        <p:xfrm>
          <a:off x="1489763" y="2240700"/>
          <a:ext cx="3000000" cy="3000000"/>
        </p:xfrm>
        <a:graphic>
          <a:graphicData uri="http://schemas.openxmlformats.org/drawingml/2006/table">
            <a:tbl>
              <a:tblPr>
                <a:noFill/>
                <a:tableStyleId>{D47487C5-C47F-4201-B4A8-DC85F2CD6C68}</a:tableStyleId>
              </a:tblPr>
              <a:tblGrid>
                <a:gridCol w="4314700"/>
                <a:gridCol w="1712125"/>
              </a:tblGrid>
              <a:tr h="546950">
                <a:tc>
                  <a:txBody>
                    <a:bodyPr/>
                    <a:lstStyle/>
                    <a:p>
                      <a:pPr indent="0" lvl="0" marL="0" rtl="0" algn="ctr">
                        <a:spcBef>
                          <a:spcPts val="0"/>
                        </a:spcBef>
                        <a:spcAft>
                          <a:spcPts val="0"/>
                        </a:spcAft>
                        <a:buNone/>
                      </a:pPr>
                      <a:r>
                        <a:rPr b="1" lang="en">
                          <a:solidFill>
                            <a:srgbClr val="FFFFFF"/>
                          </a:solidFill>
                        </a:rPr>
                        <a:t>InfluencingInitialFandom - Friend</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0.594</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39375">
                <a:tc>
                  <a:txBody>
                    <a:bodyPr/>
                    <a:lstStyle/>
                    <a:p>
                      <a:pPr indent="0" lvl="0" marL="0" rtl="0" algn="ctr">
                        <a:spcBef>
                          <a:spcPts val="0"/>
                        </a:spcBef>
                        <a:spcAft>
                          <a:spcPts val="0"/>
                        </a:spcAft>
                        <a:buNone/>
                      </a:pPr>
                      <a:r>
                        <a:rPr b="1" lang="en">
                          <a:solidFill>
                            <a:schemeClr val="dk1"/>
                          </a:solidFill>
                        </a:rPr>
                        <a:t>InfluencingInitialFandom - Uniform/Slogan</a:t>
                      </a:r>
                      <a:endParaRPr b="1">
                        <a:solidFill>
                          <a:schemeClr val="dk1"/>
                        </a:solidFill>
                      </a:endParaRPr>
                    </a:p>
                    <a:p>
                      <a:pPr indent="0" lvl="0" marL="0" rtl="0" algn="ctr">
                        <a:spcBef>
                          <a:spcPts val="0"/>
                        </a:spcBef>
                        <a:spcAft>
                          <a:spcPts val="0"/>
                        </a:spcAft>
                        <a:buNone/>
                      </a:pPr>
                      <a:r>
                        <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0.696</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50875">
                <a:tc>
                  <a:txBody>
                    <a:bodyPr/>
                    <a:lstStyle/>
                    <a:p>
                      <a:pPr indent="0" lvl="0" marL="0" rtl="0" algn="ctr">
                        <a:spcBef>
                          <a:spcPts val="0"/>
                        </a:spcBef>
                        <a:spcAft>
                          <a:spcPts val="0"/>
                        </a:spcAft>
                        <a:buNone/>
                      </a:pPr>
                      <a:r>
                        <a:rPr b="1" lang="en">
                          <a:solidFill>
                            <a:schemeClr val="dk1"/>
                          </a:solidFill>
                        </a:rPr>
                        <a:t>Factor - CoolImagerySlogan</a:t>
                      </a:r>
                      <a:endParaRPr b="1">
                        <a:solidFill>
                          <a:schemeClr val="dk1"/>
                        </a:solidFill>
                      </a:endParaRPr>
                    </a:p>
                    <a:p>
                      <a:pPr indent="0" lvl="0" marL="0" rtl="0" algn="ctr">
                        <a:spcBef>
                          <a:spcPts val="0"/>
                        </a:spcBef>
                        <a:spcAft>
                          <a:spcPts val="0"/>
                        </a:spcAft>
                        <a:buNone/>
                      </a:pPr>
                      <a:r>
                        <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0.425</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538" name="Google Shape;538;p42"/>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539" name="Google Shape;539;p42"/>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3"/>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545" name="Google Shape;545;p43"/>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546" name="Google Shape;546;p43"/>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547" name="Google Shape;547;p43"/>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548" name="Google Shape;548;p43"/>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549" name="Google Shape;549;p43"/>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550" name="Google Shape;550;p43"/>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51" name="Google Shape;551;p43"/>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52" name="Google Shape;552;p43"/>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53" name="Google Shape;553;p43"/>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554" name="Google Shape;554;p43"/>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6"/>
            </a:pPr>
            <a:r>
              <a:rPr lang="en">
                <a:solidFill>
                  <a:srgbClr val="FFFFFF"/>
                </a:solidFill>
              </a:rPr>
              <a:t>”Homesick”(factor of influence from origin identity)</a:t>
            </a:r>
            <a:endParaRPr>
              <a:solidFill>
                <a:srgbClr val="FFFFFF"/>
              </a:solidFill>
            </a:endParaRPr>
          </a:p>
        </p:txBody>
      </p:sp>
      <p:graphicFrame>
        <p:nvGraphicFramePr>
          <p:cNvPr id="555" name="Google Shape;555;p43"/>
          <p:cNvGraphicFramePr/>
          <p:nvPr/>
        </p:nvGraphicFramePr>
        <p:xfrm>
          <a:off x="1475388" y="2190038"/>
          <a:ext cx="3000000" cy="3000000"/>
        </p:xfrm>
        <a:graphic>
          <a:graphicData uri="http://schemas.openxmlformats.org/drawingml/2006/table">
            <a:tbl>
              <a:tblPr>
                <a:noFill/>
                <a:tableStyleId>{D47487C5-C47F-4201-B4A8-DC85F2CD6C68}</a:tableStyleId>
              </a:tblPr>
              <a:tblGrid>
                <a:gridCol w="4314700"/>
                <a:gridCol w="1712125"/>
              </a:tblGrid>
              <a:tr h="614300">
                <a:tc>
                  <a:txBody>
                    <a:bodyPr/>
                    <a:lstStyle/>
                    <a:p>
                      <a:pPr indent="0" lvl="0" marL="0" rtl="0" algn="ctr">
                        <a:spcBef>
                          <a:spcPts val="0"/>
                        </a:spcBef>
                        <a:spcAft>
                          <a:spcPts val="0"/>
                        </a:spcAft>
                        <a:buNone/>
                      </a:pPr>
                      <a:r>
                        <a:rPr b="1" lang="en">
                          <a:solidFill>
                            <a:srgbClr val="FFFFFF"/>
                          </a:solidFill>
                        </a:rPr>
                        <a:t>InfluencingInitialFandom - FamilyBackground</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0.494</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37650">
                <a:tc>
                  <a:txBody>
                    <a:bodyPr/>
                    <a:lstStyle/>
                    <a:p>
                      <a:pPr indent="0" lvl="0" marL="0" rtl="0" algn="ctr">
                        <a:spcBef>
                          <a:spcPts val="0"/>
                        </a:spcBef>
                        <a:spcAft>
                          <a:spcPts val="0"/>
                        </a:spcAft>
                        <a:buNone/>
                      </a:pPr>
                      <a:r>
                        <a:rPr b="1" lang="en">
                          <a:solidFill>
                            <a:schemeClr val="dk1"/>
                          </a:solidFill>
                        </a:rPr>
                        <a:t>InfluencingInitialFandom - School/University</a:t>
                      </a:r>
                      <a:endParaRPr b="1">
                        <a:solidFill>
                          <a:schemeClr val="dk1"/>
                        </a:solidFill>
                      </a:endParaRPr>
                    </a:p>
                    <a:p>
                      <a:pPr indent="0" lvl="0" marL="0" rtl="0" algn="ctr">
                        <a:spcBef>
                          <a:spcPts val="0"/>
                        </a:spcBef>
                        <a:spcAft>
                          <a:spcPts val="0"/>
                        </a:spcAft>
                        <a:buNone/>
                      </a:pPr>
                      <a:r>
                        <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0.597</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37650">
                <a:tc>
                  <a:txBody>
                    <a:bodyPr/>
                    <a:lstStyle/>
                    <a:p>
                      <a:pPr indent="0" lvl="0" marL="0" rtl="0" algn="ctr">
                        <a:spcBef>
                          <a:spcPts val="0"/>
                        </a:spcBef>
                        <a:spcAft>
                          <a:spcPts val="0"/>
                        </a:spcAft>
                        <a:buNone/>
                      </a:pPr>
                      <a:r>
                        <a:rPr b="1" lang="en">
                          <a:solidFill>
                            <a:schemeClr val="dk1"/>
                          </a:solidFill>
                        </a:rPr>
                        <a:t>InfluencingInitialFandom - WhereIgrewup</a:t>
                      </a:r>
                      <a:endParaRPr b="1">
                        <a:solidFill>
                          <a:schemeClr val="dk1"/>
                        </a:solidFill>
                      </a:endParaRPr>
                    </a:p>
                    <a:p>
                      <a:pPr indent="0" lvl="0" marL="0" rtl="0" algn="ctr">
                        <a:spcBef>
                          <a:spcPts val="0"/>
                        </a:spcBef>
                        <a:spcAft>
                          <a:spcPts val="0"/>
                        </a:spcAft>
                        <a:buNone/>
                      </a:pPr>
                      <a:r>
                        <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0.671</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556" name="Google Shape;556;p43"/>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557" name="Google Shape;557;p43"/>
          <p:cNvSpPr txBox="1"/>
          <p:nvPr>
            <p:ph type="title"/>
          </p:nvPr>
        </p:nvSpPr>
        <p:spPr>
          <a:xfrm>
            <a:off x="1129800" y="105150"/>
            <a:ext cx="6303600" cy="9609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4"/>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563" name="Google Shape;563;p44"/>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564" name="Google Shape;564;p44"/>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565" name="Google Shape;565;p44"/>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566" name="Google Shape;566;p44"/>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567" name="Google Shape;567;p44"/>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568" name="Google Shape;568;p44"/>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69" name="Google Shape;569;p44"/>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70" name="Google Shape;570;p44"/>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71" name="Google Shape;571;p44"/>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572" name="Google Shape;572;p44"/>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7"/>
            </a:pPr>
            <a:r>
              <a:rPr lang="en">
                <a:solidFill>
                  <a:srgbClr val="FFFFFF"/>
                </a:solidFill>
              </a:rPr>
              <a:t>”Friendly_BravesHawksFalcons” (impression of Braves, hawks and Falcon’s friendliness)</a:t>
            </a:r>
            <a:endParaRPr>
              <a:solidFill>
                <a:srgbClr val="FFFFFF"/>
              </a:solidFill>
            </a:endParaRPr>
          </a:p>
        </p:txBody>
      </p:sp>
      <p:graphicFrame>
        <p:nvGraphicFramePr>
          <p:cNvPr id="573" name="Google Shape;573;p44"/>
          <p:cNvGraphicFramePr/>
          <p:nvPr/>
        </p:nvGraphicFramePr>
        <p:xfrm>
          <a:off x="1406563" y="2199850"/>
          <a:ext cx="3000000" cy="3000000"/>
        </p:xfrm>
        <a:graphic>
          <a:graphicData uri="http://schemas.openxmlformats.org/drawingml/2006/table">
            <a:tbl>
              <a:tblPr>
                <a:noFill/>
                <a:tableStyleId>{D47487C5-C47F-4201-B4A8-DC85F2CD6C68}</a:tableStyleId>
              </a:tblPr>
              <a:tblGrid>
                <a:gridCol w="4314700"/>
                <a:gridCol w="1712125"/>
              </a:tblGrid>
              <a:tr h="594650">
                <a:tc>
                  <a:txBody>
                    <a:bodyPr/>
                    <a:lstStyle/>
                    <a:p>
                      <a:pPr indent="0" lvl="0" marL="0" rtl="0" algn="ctr">
                        <a:spcBef>
                          <a:spcPts val="0"/>
                        </a:spcBef>
                        <a:spcAft>
                          <a:spcPts val="0"/>
                        </a:spcAft>
                        <a:buNone/>
                      </a:pPr>
                      <a:r>
                        <a:rPr b="1" lang="en">
                          <a:solidFill>
                            <a:srgbClr val="FFFFFF"/>
                          </a:solidFill>
                        </a:rPr>
                        <a:t>Friendly - Braves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0.39</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37650">
                <a:tc>
                  <a:txBody>
                    <a:bodyPr/>
                    <a:lstStyle/>
                    <a:p>
                      <a:pPr indent="0" lvl="0" marL="0" rtl="0" algn="ctr">
                        <a:spcBef>
                          <a:spcPts val="0"/>
                        </a:spcBef>
                        <a:spcAft>
                          <a:spcPts val="0"/>
                        </a:spcAft>
                        <a:buNone/>
                      </a:pPr>
                      <a:r>
                        <a:rPr b="1" lang="en">
                          <a:solidFill>
                            <a:schemeClr val="dk1"/>
                          </a:solidFill>
                        </a:rPr>
                        <a:t>Friendly - Hawks</a:t>
                      </a:r>
                      <a:endParaRPr b="1">
                        <a:solidFill>
                          <a:schemeClr val="dk1"/>
                        </a:solidFill>
                      </a:endParaRPr>
                    </a:p>
                    <a:p>
                      <a:pPr indent="0" lvl="0" marL="0" rtl="0" algn="ctr">
                        <a:spcBef>
                          <a:spcPts val="0"/>
                        </a:spcBef>
                        <a:spcAft>
                          <a:spcPts val="0"/>
                        </a:spcAft>
                        <a:buNone/>
                      </a:pPr>
                      <a:r>
                        <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0.381</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37650">
                <a:tc>
                  <a:txBody>
                    <a:bodyPr/>
                    <a:lstStyle/>
                    <a:p>
                      <a:pPr indent="0" lvl="0" marL="0" rtl="0" algn="ctr">
                        <a:spcBef>
                          <a:spcPts val="0"/>
                        </a:spcBef>
                        <a:spcAft>
                          <a:spcPts val="0"/>
                        </a:spcAft>
                        <a:buNone/>
                      </a:pPr>
                      <a:r>
                        <a:rPr b="1" lang="en">
                          <a:solidFill>
                            <a:schemeClr val="dk1"/>
                          </a:solidFill>
                        </a:rPr>
                        <a:t>Friendly - Falcons</a:t>
                      </a:r>
                      <a:endParaRPr b="1">
                        <a:solidFill>
                          <a:schemeClr val="dk1"/>
                        </a:solidFill>
                      </a:endParaRPr>
                    </a:p>
                    <a:p>
                      <a:pPr indent="0" lvl="0" marL="0" rtl="0" algn="ctr">
                        <a:spcBef>
                          <a:spcPts val="0"/>
                        </a:spcBef>
                        <a:spcAft>
                          <a:spcPts val="0"/>
                        </a:spcAft>
                        <a:buNone/>
                      </a:pPr>
                      <a:r>
                        <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0.38</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574" name="Google Shape;574;p44"/>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44"/>
          <p:cNvSpPr txBox="1"/>
          <p:nvPr>
            <p:ph type="title"/>
          </p:nvPr>
        </p:nvSpPr>
        <p:spPr>
          <a:xfrm>
            <a:off x="1129800" y="105150"/>
            <a:ext cx="6303600" cy="9609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5"/>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581" name="Google Shape;581;p45"/>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582" name="Google Shape;582;p45"/>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583" name="Google Shape;583;p45"/>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584" name="Google Shape;584;p45"/>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585" name="Google Shape;585;p45"/>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586" name="Google Shape;586;p45"/>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87" name="Google Shape;587;p45"/>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88" name="Google Shape;588;p45"/>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589" name="Google Shape;589;p45"/>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590" name="Google Shape;590;p45"/>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8"/>
            </a:pPr>
            <a:r>
              <a:rPr lang="en">
                <a:solidFill>
                  <a:srgbClr val="FFFFFF"/>
                </a:solidFill>
              </a:rPr>
              <a:t>”Conservative_Braves”(Impression of conservativeness of Braves)</a:t>
            </a:r>
            <a:endParaRPr>
              <a:solidFill>
                <a:srgbClr val="FFFFFF"/>
              </a:solidFill>
            </a:endParaRPr>
          </a:p>
        </p:txBody>
      </p:sp>
      <p:graphicFrame>
        <p:nvGraphicFramePr>
          <p:cNvPr id="591" name="Google Shape;591;p45"/>
          <p:cNvGraphicFramePr/>
          <p:nvPr/>
        </p:nvGraphicFramePr>
        <p:xfrm>
          <a:off x="1494600" y="2581525"/>
          <a:ext cx="3000000" cy="3000000"/>
        </p:xfrm>
        <a:graphic>
          <a:graphicData uri="http://schemas.openxmlformats.org/drawingml/2006/table">
            <a:tbl>
              <a:tblPr>
                <a:noFill/>
                <a:tableStyleId>{D47487C5-C47F-4201-B4A8-DC85F2CD6C68}</a:tableStyleId>
              </a:tblPr>
              <a:tblGrid>
                <a:gridCol w="4314700"/>
                <a:gridCol w="1712125"/>
              </a:tblGrid>
              <a:tr h="551950">
                <a:tc>
                  <a:txBody>
                    <a:bodyPr/>
                    <a:lstStyle/>
                    <a:p>
                      <a:pPr indent="0" lvl="0" marL="0" rtl="0" algn="ctr">
                        <a:spcBef>
                          <a:spcPts val="0"/>
                        </a:spcBef>
                        <a:spcAft>
                          <a:spcPts val="0"/>
                        </a:spcAft>
                        <a:buNone/>
                      </a:pPr>
                      <a:r>
                        <a:rPr b="1" lang="en">
                          <a:solidFill>
                            <a:srgbClr val="FFFFFF"/>
                          </a:solidFill>
                        </a:rPr>
                        <a:t>Conservative </a:t>
                      </a:r>
                      <a:r>
                        <a:rPr b="1" lang="en">
                          <a:solidFill>
                            <a:srgbClr val="FFFFFF"/>
                          </a:solidFill>
                        </a:rPr>
                        <a:t>- Braves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0.62</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592" name="Google Shape;592;p45"/>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593" name="Google Shape;593;p45"/>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6"/>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599" name="Google Shape;599;p46"/>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600" name="Google Shape;600;p46"/>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601" name="Google Shape;601;p46"/>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602" name="Google Shape;602;p46"/>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603" name="Google Shape;603;p46"/>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604" name="Google Shape;604;p46"/>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605" name="Google Shape;605;p46"/>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606" name="Google Shape;606;p46"/>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607" name="Google Shape;607;p46"/>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608" name="Google Shape;608;p46"/>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19"/>
            </a:pPr>
            <a:r>
              <a:rPr lang="en">
                <a:solidFill>
                  <a:srgbClr val="FFFFFF"/>
                </a:solidFill>
              </a:rPr>
              <a:t>”CurrentStay” (factor of influence from current place stayed)</a:t>
            </a:r>
            <a:endParaRPr>
              <a:solidFill>
                <a:srgbClr val="FFFFFF"/>
              </a:solidFill>
            </a:endParaRPr>
          </a:p>
        </p:txBody>
      </p:sp>
      <p:graphicFrame>
        <p:nvGraphicFramePr>
          <p:cNvPr id="609" name="Google Shape;609;p46"/>
          <p:cNvGraphicFramePr/>
          <p:nvPr/>
        </p:nvGraphicFramePr>
        <p:xfrm>
          <a:off x="1558588" y="2583375"/>
          <a:ext cx="3000000" cy="3000000"/>
        </p:xfrm>
        <a:graphic>
          <a:graphicData uri="http://schemas.openxmlformats.org/drawingml/2006/table">
            <a:tbl>
              <a:tblPr>
                <a:noFill/>
                <a:tableStyleId>{D47487C5-C47F-4201-B4A8-DC85F2CD6C68}</a:tableStyleId>
              </a:tblPr>
              <a:tblGrid>
                <a:gridCol w="4314700"/>
                <a:gridCol w="1712125"/>
              </a:tblGrid>
              <a:tr h="535650">
                <a:tc>
                  <a:txBody>
                    <a:bodyPr/>
                    <a:lstStyle/>
                    <a:p>
                      <a:pPr indent="0" lvl="0" marL="0" rtl="0" algn="ctr">
                        <a:spcBef>
                          <a:spcPts val="0"/>
                        </a:spcBef>
                        <a:spcAft>
                          <a:spcPts val="0"/>
                        </a:spcAft>
                        <a:buNone/>
                      </a:pPr>
                      <a:r>
                        <a:rPr b="1" lang="en">
                          <a:solidFill>
                            <a:srgbClr val="FFFFFF"/>
                          </a:solidFill>
                        </a:rPr>
                        <a:t>InfluencingInitialFandom - WhereIcurrentive</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0.768</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610" name="Google Shape;610;p46"/>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611" name="Google Shape;611;p46"/>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7"/>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617" name="Google Shape;617;p47"/>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618" name="Google Shape;618;p47"/>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619" name="Google Shape;619;p47"/>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620" name="Google Shape;620;p47"/>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621" name="Google Shape;621;p47"/>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622" name="Google Shape;622;p47"/>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623" name="Google Shape;623;p47"/>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624" name="Google Shape;624;p47"/>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625" name="Google Shape;625;p47"/>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626" name="Google Shape;626;p47"/>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20"/>
            </a:pPr>
            <a:r>
              <a:rPr lang="en">
                <a:solidFill>
                  <a:srgbClr val="FFFFFF"/>
                </a:solidFill>
              </a:rPr>
              <a:t>”Reputation_UnitedDream”(Perception of reputation for United FC and Dream)</a:t>
            </a:r>
            <a:endParaRPr>
              <a:solidFill>
                <a:srgbClr val="FFFFFF"/>
              </a:solidFill>
            </a:endParaRPr>
          </a:p>
        </p:txBody>
      </p:sp>
      <p:graphicFrame>
        <p:nvGraphicFramePr>
          <p:cNvPr id="627" name="Google Shape;627;p47"/>
          <p:cNvGraphicFramePr/>
          <p:nvPr/>
        </p:nvGraphicFramePr>
        <p:xfrm>
          <a:off x="1485250" y="2472250"/>
          <a:ext cx="3000000" cy="3000000"/>
        </p:xfrm>
        <a:graphic>
          <a:graphicData uri="http://schemas.openxmlformats.org/drawingml/2006/table">
            <a:tbl>
              <a:tblPr>
                <a:noFill/>
                <a:tableStyleId>{D47487C5-C47F-4201-B4A8-DC85F2CD6C68}</a:tableStyleId>
              </a:tblPr>
              <a:tblGrid>
                <a:gridCol w="4314700"/>
                <a:gridCol w="1712125"/>
              </a:tblGrid>
              <a:tr h="661700">
                <a:tc>
                  <a:txBody>
                    <a:bodyPr/>
                    <a:lstStyle/>
                    <a:p>
                      <a:pPr indent="0" lvl="0" marL="0" rtl="0" algn="ctr">
                        <a:spcBef>
                          <a:spcPts val="0"/>
                        </a:spcBef>
                        <a:spcAft>
                          <a:spcPts val="0"/>
                        </a:spcAft>
                        <a:buNone/>
                      </a:pPr>
                      <a:r>
                        <a:rPr b="1" lang="en">
                          <a:solidFill>
                            <a:srgbClr val="FFFFFF"/>
                          </a:solidFill>
                        </a:rPr>
                        <a:t>Reputation - AtlantaUnitedFC</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0.75</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663475">
                <a:tc>
                  <a:txBody>
                    <a:bodyPr/>
                    <a:lstStyle/>
                    <a:p>
                      <a:pPr indent="0" lvl="0" marL="0" rtl="0" algn="ctr">
                        <a:spcBef>
                          <a:spcPts val="0"/>
                        </a:spcBef>
                        <a:spcAft>
                          <a:spcPts val="0"/>
                        </a:spcAft>
                        <a:buNone/>
                      </a:pPr>
                      <a:r>
                        <a:rPr b="1" lang="en">
                          <a:solidFill>
                            <a:schemeClr val="dk1"/>
                          </a:solidFill>
                        </a:rPr>
                        <a:t>Reputation - AtlantaDream</a:t>
                      </a:r>
                      <a:endParaRPr b="1">
                        <a:solidFill>
                          <a:schemeClr val="dk1"/>
                        </a:solidFill>
                      </a:endParaRPr>
                    </a:p>
                    <a:p>
                      <a:pPr indent="0" lvl="0" marL="0" rtl="0" algn="ctr">
                        <a:spcBef>
                          <a:spcPts val="0"/>
                        </a:spcBef>
                        <a:spcAft>
                          <a:spcPts val="0"/>
                        </a:spcAft>
                        <a:buNone/>
                      </a:pPr>
                      <a:r>
                        <a:t/>
                      </a:r>
                      <a:endParaRPr b="1">
                        <a:solidFill>
                          <a:schemeClr val="dk1"/>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0.422</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628" name="Google Shape;628;p47"/>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629" name="Google Shape;629;p47"/>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8"/>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635" name="Google Shape;635;p48"/>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636" name="Google Shape;636;p48"/>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637" name="Google Shape;637;p48"/>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638" name="Google Shape;638;p48"/>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639" name="Google Shape;639;p48"/>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640" name="Google Shape;640;p48"/>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641" name="Google Shape;641;p48"/>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642" name="Google Shape;642;p48"/>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643" name="Google Shape;643;p48"/>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644" name="Google Shape;644;p48"/>
          <p:cNvSpPr txBox="1"/>
          <p:nvPr/>
        </p:nvSpPr>
        <p:spPr>
          <a:xfrm>
            <a:off x="310650" y="1065925"/>
            <a:ext cx="7941900" cy="719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AutoNum type="arabicPeriod" startAt="21"/>
            </a:pPr>
            <a:r>
              <a:rPr lang="en">
                <a:solidFill>
                  <a:srgbClr val="FFFFFF"/>
                </a:solidFill>
              </a:rPr>
              <a:t>”History of Success” (factor of team having a demonstrated history of success)</a:t>
            </a:r>
            <a:endParaRPr>
              <a:solidFill>
                <a:srgbClr val="FFFFFF"/>
              </a:solidFill>
            </a:endParaRPr>
          </a:p>
        </p:txBody>
      </p:sp>
      <p:graphicFrame>
        <p:nvGraphicFramePr>
          <p:cNvPr id="645" name="Google Shape;645;p48"/>
          <p:cNvGraphicFramePr/>
          <p:nvPr/>
        </p:nvGraphicFramePr>
        <p:xfrm>
          <a:off x="1514725" y="2599500"/>
          <a:ext cx="3000000" cy="3000000"/>
        </p:xfrm>
        <a:graphic>
          <a:graphicData uri="http://schemas.openxmlformats.org/drawingml/2006/table">
            <a:tbl>
              <a:tblPr>
                <a:noFill/>
                <a:tableStyleId>{D47487C5-C47F-4201-B4A8-DC85F2CD6C68}</a:tableStyleId>
              </a:tblPr>
              <a:tblGrid>
                <a:gridCol w="4314700"/>
                <a:gridCol w="1712125"/>
              </a:tblGrid>
              <a:tr h="516000">
                <a:tc>
                  <a:txBody>
                    <a:bodyPr/>
                    <a:lstStyle/>
                    <a:p>
                      <a:pPr indent="0" lvl="0" marL="0" rtl="0" algn="ctr">
                        <a:spcBef>
                          <a:spcPts val="0"/>
                        </a:spcBef>
                        <a:spcAft>
                          <a:spcPts val="0"/>
                        </a:spcAft>
                        <a:buNone/>
                      </a:pPr>
                      <a:r>
                        <a:rPr b="1" lang="en">
                          <a:solidFill>
                            <a:srgbClr val="FFFFFF"/>
                          </a:solidFill>
                        </a:rPr>
                        <a:t>Factor - AHistoryofsuccess</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0.399</a:t>
                      </a:r>
                      <a:endParaRPr b="1">
                        <a:solidFill>
                          <a:srgbClr val="FFFFFF"/>
                        </a:solidFill>
                      </a:endParaRPr>
                    </a:p>
                  </a:txBody>
                  <a:tcPr marT="91425" marB="91425" marR="91425" marL="91425">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646" name="Google Shape;646;p48"/>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647" name="Google Shape;647;p48"/>
          <p:cNvSpPr txBox="1"/>
          <p:nvPr>
            <p:ph type="title"/>
          </p:nvPr>
        </p:nvSpPr>
        <p:spPr>
          <a:xfrm>
            <a:off x="1129800" y="105150"/>
            <a:ext cx="6303600" cy="14001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600">
                <a:latin typeface="Muli"/>
                <a:ea typeface="Muli"/>
                <a:cs typeface="Muli"/>
                <a:sym typeface="Muli"/>
              </a:rPr>
              <a:t>Factor Analysis - New Factors Generated</a:t>
            </a:r>
            <a:endParaRPr b="1" sz="2600">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35225" y="466000"/>
            <a:ext cx="7238700" cy="6363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2500">
                <a:latin typeface="Muli"/>
                <a:ea typeface="Muli"/>
                <a:cs typeface="Muli"/>
                <a:sym typeface="Muli"/>
              </a:rPr>
              <a:t>Approaches to Answer Business Questions</a:t>
            </a:r>
            <a:endParaRPr b="1" sz="2500">
              <a:latin typeface="Muli"/>
              <a:ea typeface="Muli"/>
              <a:cs typeface="Muli"/>
              <a:sym typeface="Muli"/>
            </a:endParaRPr>
          </a:p>
        </p:txBody>
      </p:sp>
      <p:sp>
        <p:nvSpPr>
          <p:cNvPr id="109" name="Google Shape;109;p16"/>
          <p:cNvSpPr txBox="1"/>
          <p:nvPr/>
        </p:nvSpPr>
        <p:spPr>
          <a:xfrm>
            <a:off x="8252550" y="16500"/>
            <a:ext cx="728400" cy="5682000"/>
          </a:xfrm>
          <a:prstGeom prst="rect">
            <a:avLst/>
          </a:prstGeom>
          <a:solidFill>
            <a:srgbClr val="FF1100">
              <a:alpha val="41180"/>
            </a:srgbClr>
          </a:solidFill>
          <a:ln>
            <a:noFill/>
          </a:ln>
        </p:spPr>
        <p:txBody>
          <a:bodyPr anchorCtr="0" anchor="t" bIns="75750" lIns="75750" spcFirstLastPara="1" rIns="75750" wrap="square" tIns="75750">
            <a:noAutofit/>
          </a:bodyPr>
          <a:lstStyle/>
          <a:p>
            <a:pPr indent="0" lvl="0" marL="0" rtl="0" algn="l">
              <a:spcBef>
                <a:spcPts val="0"/>
              </a:spcBef>
              <a:spcAft>
                <a:spcPts val="0"/>
              </a:spcAft>
              <a:buNone/>
            </a:pPr>
            <a:r>
              <a:t/>
            </a:r>
            <a:endParaRPr sz="1200"/>
          </a:p>
        </p:txBody>
      </p:sp>
      <p:pic>
        <p:nvPicPr>
          <p:cNvPr id="110" name="Google Shape;110;p16"/>
          <p:cNvPicPr preferRelativeResize="0"/>
          <p:nvPr/>
        </p:nvPicPr>
        <p:blipFill rotWithShape="1">
          <a:blip r:embed="rId3">
            <a:alphaModFix/>
          </a:blip>
          <a:srcRect b="0" l="8102" r="3830" t="0"/>
          <a:stretch/>
        </p:blipFill>
        <p:spPr>
          <a:xfrm>
            <a:off x="8252550" y="1616677"/>
            <a:ext cx="728448" cy="644159"/>
          </a:xfrm>
          <a:prstGeom prst="rect">
            <a:avLst/>
          </a:prstGeom>
          <a:noFill/>
          <a:ln>
            <a:noFill/>
          </a:ln>
        </p:spPr>
      </p:pic>
      <p:pic>
        <p:nvPicPr>
          <p:cNvPr id="111" name="Google Shape;111;p16"/>
          <p:cNvPicPr preferRelativeResize="0"/>
          <p:nvPr/>
        </p:nvPicPr>
        <p:blipFill rotWithShape="1">
          <a:blip r:embed="rId4">
            <a:alphaModFix/>
          </a:blip>
          <a:srcRect b="0" l="16658" r="18398" t="0"/>
          <a:stretch/>
        </p:blipFill>
        <p:spPr>
          <a:xfrm>
            <a:off x="8252550" y="4794552"/>
            <a:ext cx="728448" cy="673083"/>
          </a:xfrm>
          <a:prstGeom prst="rect">
            <a:avLst/>
          </a:prstGeom>
          <a:noFill/>
          <a:ln>
            <a:noFill/>
          </a:ln>
        </p:spPr>
      </p:pic>
      <p:pic>
        <p:nvPicPr>
          <p:cNvPr id="112" name="Google Shape;112;p16"/>
          <p:cNvPicPr preferRelativeResize="0"/>
          <p:nvPr/>
        </p:nvPicPr>
        <p:blipFill>
          <a:blip r:embed="rId5">
            <a:alphaModFix/>
          </a:blip>
          <a:stretch>
            <a:fillRect/>
          </a:stretch>
        </p:blipFill>
        <p:spPr>
          <a:xfrm>
            <a:off x="8252550" y="245639"/>
            <a:ext cx="728450" cy="856650"/>
          </a:xfrm>
          <a:prstGeom prst="rect">
            <a:avLst/>
          </a:prstGeom>
          <a:noFill/>
          <a:ln>
            <a:noFill/>
          </a:ln>
        </p:spPr>
      </p:pic>
      <p:pic>
        <p:nvPicPr>
          <p:cNvPr id="113" name="Google Shape;113;p16"/>
          <p:cNvPicPr preferRelativeResize="0"/>
          <p:nvPr/>
        </p:nvPicPr>
        <p:blipFill rotWithShape="1">
          <a:blip r:embed="rId6">
            <a:alphaModFix/>
          </a:blip>
          <a:srcRect b="2969" l="0" r="0" t="0"/>
          <a:stretch/>
        </p:blipFill>
        <p:spPr>
          <a:xfrm>
            <a:off x="8252550" y="2775222"/>
            <a:ext cx="728448" cy="719221"/>
          </a:xfrm>
          <a:prstGeom prst="rect">
            <a:avLst/>
          </a:prstGeom>
          <a:noFill/>
          <a:ln>
            <a:noFill/>
          </a:ln>
        </p:spPr>
      </p:pic>
      <p:pic>
        <p:nvPicPr>
          <p:cNvPr id="114" name="Google Shape;114;p16"/>
          <p:cNvPicPr preferRelativeResize="0"/>
          <p:nvPr/>
        </p:nvPicPr>
        <p:blipFill rotWithShape="1">
          <a:blip r:embed="rId7">
            <a:alphaModFix/>
          </a:blip>
          <a:srcRect b="4211" l="10000" r="4154" t="16335"/>
          <a:stretch/>
        </p:blipFill>
        <p:spPr>
          <a:xfrm>
            <a:off x="8252549" y="3784900"/>
            <a:ext cx="716039" cy="719205"/>
          </a:xfrm>
          <a:prstGeom prst="rect">
            <a:avLst/>
          </a:prstGeom>
          <a:noFill/>
          <a:ln>
            <a:noFill/>
          </a:ln>
        </p:spPr>
      </p:pic>
      <p:cxnSp>
        <p:nvCxnSpPr>
          <p:cNvPr id="115" name="Google Shape;115;p16"/>
          <p:cNvCxnSpPr/>
          <p:nvPr/>
        </p:nvCxnSpPr>
        <p:spPr>
          <a:xfrm>
            <a:off x="8991575"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116" name="Google Shape;116;p16"/>
          <p:cNvCxnSpPr/>
          <p:nvPr/>
        </p:nvCxnSpPr>
        <p:spPr>
          <a:xfrm>
            <a:off x="906780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117" name="Google Shape;117;p16"/>
          <p:cNvCxnSpPr/>
          <p:nvPr/>
        </p:nvCxnSpPr>
        <p:spPr>
          <a:xfrm>
            <a:off x="8182750" y="16500"/>
            <a:ext cx="0" cy="5682000"/>
          </a:xfrm>
          <a:prstGeom prst="straightConnector1">
            <a:avLst/>
          </a:prstGeom>
          <a:noFill/>
          <a:ln cap="flat" cmpd="sng" w="9525">
            <a:solidFill>
              <a:srgbClr val="FFFFFF"/>
            </a:solidFill>
            <a:prstDash val="solid"/>
            <a:round/>
            <a:headEnd len="med" w="med" type="none"/>
            <a:tailEnd len="med" w="med" type="none"/>
          </a:ln>
        </p:spPr>
      </p:cxnSp>
      <p:cxnSp>
        <p:nvCxnSpPr>
          <p:cNvPr id="118" name="Google Shape;118;p16"/>
          <p:cNvCxnSpPr/>
          <p:nvPr/>
        </p:nvCxnSpPr>
        <p:spPr>
          <a:xfrm>
            <a:off x="8252550" y="10194"/>
            <a:ext cx="0" cy="5682000"/>
          </a:xfrm>
          <a:prstGeom prst="straightConnector1">
            <a:avLst/>
          </a:prstGeom>
          <a:noFill/>
          <a:ln cap="flat" cmpd="sng" w="9525">
            <a:solidFill>
              <a:srgbClr val="FFFFFF"/>
            </a:solidFill>
            <a:prstDash val="solid"/>
            <a:round/>
            <a:headEnd len="med" w="med" type="none"/>
            <a:tailEnd len="med" w="med" type="none"/>
          </a:ln>
        </p:spPr>
      </p:cxnSp>
      <p:sp>
        <p:nvSpPr>
          <p:cNvPr id="119" name="Google Shape;119;p16"/>
          <p:cNvSpPr txBox="1"/>
          <p:nvPr>
            <p:ph idx="1" type="body"/>
          </p:nvPr>
        </p:nvSpPr>
        <p:spPr>
          <a:xfrm>
            <a:off x="311750" y="1235525"/>
            <a:ext cx="7801200" cy="4232100"/>
          </a:xfrm>
          <a:prstGeom prst="rect">
            <a:avLst/>
          </a:prstGeom>
        </p:spPr>
        <p:txBody>
          <a:bodyPr anchorCtr="0" anchor="t" bIns="75750" lIns="75750" spcFirstLastPara="1" rIns="75750" wrap="square" tIns="75750">
            <a:noAutofit/>
          </a:bodyPr>
          <a:lstStyle/>
          <a:p>
            <a:pPr indent="-279400" lvl="0" marL="381000" rtl="0" algn="l">
              <a:lnSpc>
                <a:spcPct val="150000"/>
              </a:lnSpc>
              <a:spcBef>
                <a:spcPts val="0"/>
              </a:spcBef>
              <a:spcAft>
                <a:spcPts val="0"/>
              </a:spcAft>
              <a:buClr>
                <a:srgbClr val="FFFFFF"/>
              </a:buClr>
              <a:buSzPts val="1400"/>
              <a:buChar char="●"/>
            </a:pPr>
            <a:r>
              <a:rPr lang="en" sz="1400">
                <a:solidFill>
                  <a:srgbClr val="FFFFFF"/>
                </a:solidFill>
              </a:rPr>
              <a:t>Segmentation Analysis</a:t>
            </a:r>
            <a:endParaRPr sz="1400">
              <a:solidFill>
                <a:srgbClr val="FFFFFF"/>
              </a:solidFill>
            </a:endParaRPr>
          </a:p>
          <a:p>
            <a:pPr indent="0" lvl="0" marL="381000" rtl="0" algn="l">
              <a:lnSpc>
                <a:spcPct val="150000"/>
              </a:lnSpc>
              <a:spcBef>
                <a:spcPts val="1300"/>
              </a:spcBef>
              <a:spcAft>
                <a:spcPts val="0"/>
              </a:spcAft>
              <a:buNone/>
            </a:pPr>
            <a:r>
              <a:rPr lang="en" sz="1400">
                <a:solidFill>
                  <a:srgbClr val="FFFFFF"/>
                </a:solidFill>
              </a:rPr>
              <a:t>To find out what are those nature forming fan segments that can help with our customized fandom analysis</a:t>
            </a:r>
            <a:endParaRPr sz="1400">
              <a:solidFill>
                <a:srgbClr val="FFFFFF"/>
              </a:solidFill>
            </a:endParaRPr>
          </a:p>
          <a:p>
            <a:pPr indent="-279400" lvl="0" marL="381000" rtl="0" algn="l">
              <a:lnSpc>
                <a:spcPct val="150000"/>
              </a:lnSpc>
              <a:spcBef>
                <a:spcPts val="1300"/>
              </a:spcBef>
              <a:spcAft>
                <a:spcPts val="0"/>
              </a:spcAft>
              <a:buClr>
                <a:srgbClr val="FFFFFF"/>
              </a:buClr>
              <a:buSzPts val="1400"/>
              <a:buChar char="●"/>
            </a:pPr>
            <a:r>
              <a:rPr lang="en" sz="1400">
                <a:solidFill>
                  <a:srgbClr val="FFFFFF"/>
                </a:solidFill>
              </a:rPr>
              <a:t>Factor Analysis </a:t>
            </a:r>
            <a:endParaRPr sz="1400">
              <a:solidFill>
                <a:srgbClr val="FFFFFF"/>
              </a:solidFill>
            </a:endParaRPr>
          </a:p>
          <a:p>
            <a:pPr indent="-317500" lvl="0" marL="914400" rtl="0" algn="l">
              <a:lnSpc>
                <a:spcPct val="150000"/>
              </a:lnSpc>
              <a:spcBef>
                <a:spcPts val="0"/>
              </a:spcBef>
              <a:spcAft>
                <a:spcPts val="0"/>
              </a:spcAft>
              <a:buClr>
                <a:srgbClr val="FFFFFF"/>
              </a:buClr>
              <a:buSzPts val="1400"/>
              <a:buChar char="➔"/>
            </a:pPr>
            <a:r>
              <a:rPr lang="en" sz="1400">
                <a:solidFill>
                  <a:schemeClr val="dk1"/>
                </a:solidFill>
              </a:rPr>
              <a:t>Factor Dimension Reduction</a:t>
            </a:r>
            <a:endParaRPr sz="1400">
              <a:solidFill>
                <a:schemeClr val="dk1"/>
              </a:solidFill>
            </a:endParaRPr>
          </a:p>
          <a:p>
            <a:pPr indent="-317500" lvl="2" marL="1371600" rtl="0" algn="l">
              <a:lnSpc>
                <a:spcPct val="150000"/>
              </a:lnSpc>
              <a:spcBef>
                <a:spcPts val="0"/>
              </a:spcBef>
              <a:spcAft>
                <a:spcPts val="0"/>
              </a:spcAft>
              <a:buClr>
                <a:srgbClr val="FFFFFF"/>
              </a:buClr>
              <a:buSzPts val="1400"/>
              <a:buChar char="●"/>
            </a:pPr>
            <a:r>
              <a:rPr lang="en" sz="1400">
                <a:solidFill>
                  <a:srgbClr val="FFFFFF"/>
                </a:solidFill>
              </a:rPr>
              <a:t>How can we generate factors </a:t>
            </a:r>
            <a:r>
              <a:rPr lang="en" sz="1400">
                <a:solidFill>
                  <a:srgbClr val="FFFFFF"/>
                </a:solidFill>
              </a:rPr>
              <a:t>that may influence fandom </a:t>
            </a:r>
            <a:r>
              <a:rPr lang="en" sz="1400">
                <a:solidFill>
                  <a:schemeClr val="dk1"/>
                </a:solidFill>
              </a:rPr>
              <a:t>out of original survey questions</a:t>
            </a:r>
            <a:r>
              <a:rPr lang="en" sz="1400">
                <a:solidFill>
                  <a:srgbClr val="FFFFFF"/>
                </a:solidFill>
              </a:rPr>
              <a:t>?</a:t>
            </a:r>
            <a:endParaRPr sz="1400">
              <a:solidFill>
                <a:srgbClr val="FFFFFF"/>
              </a:solidFill>
            </a:endParaRPr>
          </a:p>
          <a:p>
            <a:pPr indent="-317500" lvl="0" marL="914400" rtl="0" algn="l">
              <a:lnSpc>
                <a:spcPct val="150000"/>
              </a:lnSpc>
              <a:spcBef>
                <a:spcPts val="0"/>
              </a:spcBef>
              <a:spcAft>
                <a:spcPts val="0"/>
              </a:spcAft>
              <a:buClr>
                <a:srgbClr val="FFFFFF"/>
              </a:buClr>
              <a:buSzPts val="1400"/>
              <a:buChar char="➔"/>
            </a:pPr>
            <a:r>
              <a:rPr lang="en" sz="1400">
                <a:solidFill>
                  <a:srgbClr val="FFFFFF"/>
                </a:solidFill>
              </a:rPr>
              <a:t>Driver Analysis</a:t>
            </a:r>
            <a:endParaRPr sz="1400">
              <a:solidFill>
                <a:srgbClr val="FFFFFF"/>
              </a:solidFill>
            </a:endParaRPr>
          </a:p>
          <a:p>
            <a:pPr indent="-317500" lvl="2" marL="1371600" marR="0" rtl="0" algn="l">
              <a:lnSpc>
                <a:spcPct val="150000"/>
              </a:lnSpc>
              <a:spcBef>
                <a:spcPts val="0"/>
              </a:spcBef>
              <a:spcAft>
                <a:spcPts val="0"/>
              </a:spcAft>
              <a:buClr>
                <a:srgbClr val="FFFFFF"/>
              </a:buClr>
              <a:buSzPts val="1400"/>
              <a:buChar char="●"/>
            </a:pPr>
            <a:r>
              <a:rPr lang="en" sz="1400">
                <a:solidFill>
                  <a:srgbClr val="FFFFFF"/>
                </a:solidFill>
              </a:rPr>
              <a:t>What are the drivers and deterrents for fandom of specific team in a fan segment? </a:t>
            </a:r>
            <a:endParaRPr sz="1400">
              <a:solidFill>
                <a:srgbClr val="FFFFFF"/>
              </a:solidFill>
            </a:endParaRPr>
          </a:p>
          <a:p>
            <a:pPr indent="-317500" lvl="3" marL="1828800" marR="0" rtl="0" algn="l">
              <a:lnSpc>
                <a:spcPct val="150000"/>
              </a:lnSpc>
              <a:spcBef>
                <a:spcPts val="0"/>
              </a:spcBef>
              <a:spcAft>
                <a:spcPts val="0"/>
              </a:spcAft>
              <a:buClr>
                <a:srgbClr val="FFFFFF"/>
              </a:buClr>
              <a:buSzPts val="1400"/>
              <a:buChar char="○"/>
            </a:pPr>
            <a:r>
              <a:rPr lang="en" sz="1400">
                <a:solidFill>
                  <a:srgbClr val="FFFFFF"/>
                </a:solidFill>
              </a:rPr>
              <a:t>Why do lovers love each team?</a:t>
            </a:r>
            <a:endParaRPr sz="1400">
              <a:solidFill>
                <a:srgbClr val="FFFFFF"/>
              </a:solidFill>
            </a:endParaRPr>
          </a:p>
          <a:p>
            <a:pPr indent="-317500" lvl="3" marL="1828800" marR="0" rtl="0" algn="l">
              <a:lnSpc>
                <a:spcPct val="150000"/>
              </a:lnSpc>
              <a:spcBef>
                <a:spcPts val="0"/>
              </a:spcBef>
              <a:spcAft>
                <a:spcPts val="0"/>
              </a:spcAft>
              <a:buClr>
                <a:srgbClr val="FFFFFF"/>
              </a:buClr>
              <a:buSzPts val="1400"/>
              <a:buChar char="○"/>
            </a:pPr>
            <a:r>
              <a:rPr lang="en" sz="1400">
                <a:solidFill>
                  <a:srgbClr val="FFFFFF"/>
                </a:solidFill>
              </a:rPr>
              <a:t>Why do haters hate each team?</a:t>
            </a:r>
            <a:endParaRPr sz="1400">
              <a:solidFill>
                <a:srgbClr val="FFFFFF"/>
              </a:solidFill>
            </a:endParaRPr>
          </a:p>
          <a:p>
            <a:pPr indent="-317500" lvl="2" marL="1371600" marR="0" rtl="0" algn="l">
              <a:lnSpc>
                <a:spcPct val="150000"/>
              </a:lnSpc>
              <a:spcBef>
                <a:spcPts val="0"/>
              </a:spcBef>
              <a:spcAft>
                <a:spcPts val="0"/>
              </a:spcAft>
              <a:buClr>
                <a:srgbClr val="FFFFFF"/>
              </a:buClr>
              <a:buSzPts val="1400"/>
              <a:buChar char="●"/>
            </a:pPr>
            <a:r>
              <a:rPr lang="en" sz="1400">
                <a:solidFill>
                  <a:srgbClr val="FFFFFF"/>
                </a:solidFill>
              </a:rPr>
              <a:t>How do they vary?</a:t>
            </a:r>
            <a:endParaRPr sz="1400">
              <a:solidFill>
                <a:srgbClr val="FFFFFF"/>
              </a:solidFill>
            </a:endParaRPr>
          </a:p>
        </p:txBody>
      </p:sp>
      <p:sp>
        <p:nvSpPr>
          <p:cNvPr id="120" name="Google Shape;120;p16"/>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nvSpPr>
        <p:spPr>
          <a:xfrm>
            <a:off x="15700" y="276425"/>
            <a:ext cx="9128400" cy="596700"/>
          </a:xfrm>
          <a:prstGeom prst="rect">
            <a:avLst/>
          </a:prstGeom>
          <a:solidFill>
            <a:srgbClr val="FF1100">
              <a:alpha val="4118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15700" y="292050"/>
            <a:ext cx="9128400" cy="581100"/>
          </a:xfrm>
          <a:prstGeom prst="rect">
            <a:avLst/>
          </a:prstGeom>
          <a:noFill/>
          <a:ln>
            <a:noFill/>
          </a:ln>
        </p:spPr>
        <p:txBody>
          <a:bodyPr anchorCtr="0" anchor="t" bIns="75750" lIns="75750" spcFirstLastPara="1" rIns="75750" wrap="square" tIns="75750">
            <a:noAutofit/>
          </a:bodyPr>
          <a:lstStyle/>
          <a:p>
            <a:pPr indent="0" lvl="0" marL="0" rtl="0" algn="ctr">
              <a:spcBef>
                <a:spcPts val="0"/>
              </a:spcBef>
              <a:spcAft>
                <a:spcPts val="0"/>
              </a:spcAft>
              <a:buNone/>
            </a:pPr>
            <a:r>
              <a:rPr lang="en" sz="2700">
                <a:solidFill>
                  <a:srgbClr val="FFFFFF"/>
                </a:solidFill>
              </a:rPr>
              <a:t>Second</a:t>
            </a:r>
            <a:r>
              <a:rPr lang="en" sz="2700">
                <a:solidFill>
                  <a:srgbClr val="FFFFFF"/>
                </a:solidFill>
              </a:rPr>
              <a:t> Quarter: Segmentation</a:t>
            </a:r>
            <a:endParaRPr sz="2700">
              <a:solidFill>
                <a:srgbClr val="FFFFFF"/>
              </a:solidFill>
            </a:endParaRPr>
          </a:p>
        </p:txBody>
      </p:sp>
      <p:cxnSp>
        <p:nvCxnSpPr>
          <p:cNvPr id="127" name="Google Shape;127;p17"/>
          <p:cNvCxnSpPr/>
          <p:nvPr/>
        </p:nvCxnSpPr>
        <p:spPr>
          <a:xfrm>
            <a:off x="15700" y="8730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128" name="Google Shape;128;p17"/>
          <p:cNvCxnSpPr/>
          <p:nvPr/>
        </p:nvCxnSpPr>
        <p:spPr>
          <a:xfrm>
            <a:off x="15700" y="2634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129" name="Google Shape;129;p17"/>
          <p:cNvCxnSpPr/>
          <p:nvPr/>
        </p:nvCxnSpPr>
        <p:spPr>
          <a:xfrm>
            <a:off x="15700" y="1872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130" name="Google Shape;130;p17"/>
          <p:cNvCxnSpPr/>
          <p:nvPr/>
        </p:nvCxnSpPr>
        <p:spPr>
          <a:xfrm>
            <a:off x="15700" y="949250"/>
            <a:ext cx="9161400" cy="0"/>
          </a:xfrm>
          <a:prstGeom prst="straightConnector1">
            <a:avLst/>
          </a:prstGeom>
          <a:noFill/>
          <a:ln cap="flat" cmpd="sng" w="9525">
            <a:solidFill>
              <a:srgbClr val="FFFFFF"/>
            </a:solidFill>
            <a:prstDash val="solid"/>
            <a:round/>
            <a:headEnd len="med" w="med" type="none"/>
            <a:tailEnd len="med" w="med" type="none"/>
          </a:ln>
        </p:spPr>
      </p:cxnSp>
      <p:sp>
        <p:nvSpPr>
          <p:cNvPr id="131" name="Google Shape;131;p17"/>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17"/>
          <p:cNvSpPr txBox="1"/>
          <p:nvPr>
            <p:ph idx="1" type="body"/>
          </p:nvPr>
        </p:nvSpPr>
        <p:spPr>
          <a:xfrm>
            <a:off x="324325" y="1102300"/>
            <a:ext cx="7917600" cy="3617100"/>
          </a:xfrm>
          <a:prstGeom prst="rect">
            <a:avLst/>
          </a:prstGeom>
        </p:spPr>
        <p:txBody>
          <a:bodyPr anchorCtr="0" anchor="t" bIns="75750" lIns="75750" spcFirstLastPara="1" rIns="75750" wrap="square" tIns="75750">
            <a:noAutofit/>
          </a:bodyPr>
          <a:lstStyle/>
          <a:p>
            <a:pPr indent="0" lvl="0" marL="0" rtl="0" algn="l">
              <a:lnSpc>
                <a:spcPct val="150000"/>
              </a:lnSpc>
              <a:spcBef>
                <a:spcPts val="0"/>
              </a:spcBef>
              <a:spcAft>
                <a:spcPts val="0"/>
              </a:spcAft>
              <a:buNone/>
            </a:pPr>
            <a:r>
              <a:rPr lang="en" sz="1800">
                <a:solidFill>
                  <a:srgbClr val="FFFFFF"/>
                </a:solidFill>
              </a:rPr>
              <a:t>Segmentation Approach:</a:t>
            </a:r>
            <a:endParaRPr sz="1800">
              <a:solidFill>
                <a:srgbClr val="FFFFFF"/>
              </a:solidFill>
            </a:endParaRPr>
          </a:p>
          <a:p>
            <a:pPr indent="-317500" lvl="0" marL="457200" rtl="0" algn="l">
              <a:lnSpc>
                <a:spcPct val="150000"/>
              </a:lnSpc>
              <a:spcBef>
                <a:spcPts val="1300"/>
              </a:spcBef>
              <a:spcAft>
                <a:spcPts val="0"/>
              </a:spcAft>
              <a:buClr>
                <a:srgbClr val="FFFFFF"/>
              </a:buClr>
              <a:buSzPts val="1400"/>
              <a:buAutoNum type="arabicPeriod"/>
            </a:pPr>
            <a:r>
              <a:rPr lang="en" sz="1400">
                <a:solidFill>
                  <a:srgbClr val="FFFFFF"/>
                </a:solidFill>
              </a:rPr>
              <a:t>Select Important Columns (19)</a:t>
            </a:r>
            <a:endParaRPr sz="1400">
              <a:solidFill>
                <a:srgbClr val="FFFFFF"/>
              </a:solidFill>
            </a:endParaRPr>
          </a:p>
          <a:p>
            <a:pPr indent="-317500" lvl="1" marL="914400" rtl="0" algn="l">
              <a:lnSpc>
                <a:spcPct val="150000"/>
              </a:lnSpc>
              <a:spcBef>
                <a:spcPts val="0"/>
              </a:spcBef>
              <a:spcAft>
                <a:spcPts val="0"/>
              </a:spcAft>
              <a:buClr>
                <a:srgbClr val="FFFFFF"/>
              </a:buClr>
              <a:buSzPts val="1400"/>
              <a:buAutoNum type="alphaLcPeriod"/>
            </a:pPr>
            <a:r>
              <a:rPr lang="en" sz="1400">
                <a:solidFill>
                  <a:srgbClr val="FFFFFF"/>
                </a:solidFill>
              </a:rPr>
              <a:t>Demographic Variables: Age, Ethnicity, Gender, Income, Married </a:t>
            </a:r>
            <a:endParaRPr sz="1400">
              <a:solidFill>
                <a:srgbClr val="FFFFFF"/>
              </a:solidFill>
            </a:endParaRPr>
          </a:p>
          <a:p>
            <a:pPr indent="-317500" lvl="1" marL="914400" rtl="0" algn="l">
              <a:lnSpc>
                <a:spcPct val="150000"/>
              </a:lnSpc>
              <a:spcBef>
                <a:spcPts val="0"/>
              </a:spcBef>
              <a:spcAft>
                <a:spcPts val="0"/>
              </a:spcAft>
              <a:buClr>
                <a:srgbClr val="FFFFFF"/>
              </a:buClr>
              <a:buSzPts val="1400"/>
              <a:buAutoNum type="alphaLcPeriod"/>
            </a:pPr>
            <a:r>
              <a:rPr lang="en" sz="1400">
                <a:solidFill>
                  <a:srgbClr val="FFFFFF"/>
                </a:solidFill>
              </a:rPr>
              <a:t>Other Variables: Time in Atlanta? </a:t>
            </a:r>
            <a:r>
              <a:rPr lang="en" sz="1400">
                <a:solidFill>
                  <a:srgbClr val="FFFFFF"/>
                </a:solidFill>
              </a:rPr>
              <a:t>Did you grow up in Atlanta?</a:t>
            </a:r>
            <a:r>
              <a:rPr lang="en" sz="1400">
                <a:solidFill>
                  <a:srgbClr val="FFFFFF"/>
                </a:solidFill>
              </a:rPr>
              <a:t> </a:t>
            </a:r>
            <a:endParaRPr sz="1400">
              <a:solidFill>
                <a:srgbClr val="FFFFFF"/>
              </a:solidFill>
            </a:endParaRPr>
          </a:p>
          <a:p>
            <a:pPr indent="-317500" lvl="1" marL="914400" rtl="0" algn="l">
              <a:lnSpc>
                <a:spcPct val="150000"/>
              </a:lnSpc>
              <a:spcBef>
                <a:spcPts val="0"/>
              </a:spcBef>
              <a:spcAft>
                <a:spcPts val="0"/>
              </a:spcAft>
              <a:buClr>
                <a:srgbClr val="FFFFFF"/>
              </a:buClr>
              <a:buSzPts val="1400"/>
              <a:buAutoNum type="alphaLcPeriod"/>
            </a:pPr>
            <a:r>
              <a:rPr lang="en" sz="1400">
                <a:solidFill>
                  <a:srgbClr val="FFFFFF"/>
                </a:solidFill>
              </a:rPr>
              <a:t>Fandom scores for Braves, Dream, United, Falcons, Hawks</a:t>
            </a:r>
            <a:endParaRPr sz="1400">
              <a:solidFill>
                <a:srgbClr val="FFFFFF"/>
              </a:solidFill>
            </a:endParaRPr>
          </a:p>
          <a:p>
            <a:pPr indent="-317500" lvl="0" marL="457200" rtl="0" algn="l">
              <a:lnSpc>
                <a:spcPct val="150000"/>
              </a:lnSpc>
              <a:spcBef>
                <a:spcPts val="0"/>
              </a:spcBef>
              <a:spcAft>
                <a:spcPts val="0"/>
              </a:spcAft>
              <a:buClr>
                <a:srgbClr val="FFFFFF"/>
              </a:buClr>
              <a:buSzPts val="1400"/>
              <a:buAutoNum type="arabicPeriod"/>
            </a:pPr>
            <a:r>
              <a:rPr lang="en" sz="1400">
                <a:solidFill>
                  <a:srgbClr val="FFFFFF"/>
                </a:solidFill>
              </a:rPr>
              <a:t>Standardization using min-max scaling</a:t>
            </a:r>
            <a:endParaRPr sz="1400">
              <a:solidFill>
                <a:srgbClr val="FFFFFF"/>
              </a:solidFill>
            </a:endParaRPr>
          </a:p>
          <a:p>
            <a:pPr indent="-317500" lvl="0" marL="457200" rtl="0" algn="l">
              <a:lnSpc>
                <a:spcPct val="150000"/>
              </a:lnSpc>
              <a:spcBef>
                <a:spcPts val="0"/>
              </a:spcBef>
              <a:spcAft>
                <a:spcPts val="0"/>
              </a:spcAft>
              <a:buClr>
                <a:srgbClr val="FFFFFF"/>
              </a:buClr>
              <a:buSzPts val="1400"/>
              <a:buAutoNum type="arabicPeriod"/>
            </a:pPr>
            <a:r>
              <a:rPr lang="en" sz="1400">
                <a:solidFill>
                  <a:srgbClr val="FFFFFF"/>
                </a:solidFill>
              </a:rPr>
              <a:t>Use Elbow method to choose the best K</a:t>
            </a:r>
            <a:endParaRPr sz="1400">
              <a:solidFill>
                <a:srgbClr val="FFFFFF"/>
              </a:solidFill>
            </a:endParaRPr>
          </a:p>
          <a:p>
            <a:pPr indent="-317500" lvl="0" marL="457200" rtl="0" algn="l">
              <a:lnSpc>
                <a:spcPct val="150000"/>
              </a:lnSpc>
              <a:spcBef>
                <a:spcPts val="0"/>
              </a:spcBef>
              <a:spcAft>
                <a:spcPts val="0"/>
              </a:spcAft>
              <a:buClr>
                <a:srgbClr val="FFFFFF"/>
              </a:buClr>
              <a:buSzPts val="1400"/>
              <a:buAutoNum type="arabicPeriod"/>
            </a:pPr>
            <a:r>
              <a:rPr lang="en" sz="1400">
                <a:solidFill>
                  <a:srgbClr val="FFFFFF"/>
                </a:solidFill>
              </a:rPr>
              <a:t>Build K-means model using the best K</a:t>
            </a:r>
            <a:endParaRPr sz="1400">
              <a:solidFill>
                <a:srgbClr val="FFFFFF"/>
              </a:solidFill>
            </a:endParaRPr>
          </a:p>
          <a:p>
            <a:pPr indent="-317500" lvl="0" marL="457200" rtl="0" algn="l">
              <a:lnSpc>
                <a:spcPct val="150000"/>
              </a:lnSpc>
              <a:spcBef>
                <a:spcPts val="0"/>
              </a:spcBef>
              <a:spcAft>
                <a:spcPts val="0"/>
              </a:spcAft>
              <a:buClr>
                <a:srgbClr val="FFFFFF"/>
              </a:buClr>
              <a:buSzPts val="1400"/>
              <a:buAutoNum type="arabicPeriod"/>
            </a:pPr>
            <a:r>
              <a:rPr lang="en" sz="1400">
                <a:solidFill>
                  <a:srgbClr val="FFFFFF"/>
                </a:solidFill>
              </a:rPr>
              <a:t>Run Descriptive statistics to understand each cluster</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252882" y="94489"/>
            <a:ext cx="8520600" cy="6363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3800">
                <a:latin typeface="Muli"/>
                <a:ea typeface="Muli"/>
                <a:cs typeface="Muli"/>
                <a:sym typeface="Muli"/>
              </a:rPr>
              <a:t>Cluster Descriptions</a:t>
            </a:r>
            <a:endParaRPr b="1" sz="3800">
              <a:latin typeface="Muli"/>
              <a:ea typeface="Muli"/>
              <a:cs typeface="Muli"/>
              <a:sym typeface="Muli"/>
            </a:endParaRPr>
          </a:p>
        </p:txBody>
      </p:sp>
      <p:graphicFrame>
        <p:nvGraphicFramePr>
          <p:cNvPr id="138" name="Google Shape;138;p18"/>
          <p:cNvGraphicFramePr/>
          <p:nvPr/>
        </p:nvGraphicFramePr>
        <p:xfrm>
          <a:off x="201196" y="959397"/>
          <a:ext cx="3000000" cy="3000000"/>
        </p:xfrm>
        <a:graphic>
          <a:graphicData uri="http://schemas.openxmlformats.org/drawingml/2006/table">
            <a:tbl>
              <a:tblPr>
                <a:noFill/>
                <a:tableStyleId>{D47487C5-C47F-4201-B4A8-DC85F2CD6C68}</a:tableStyleId>
              </a:tblPr>
              <a:tblGrid>
                <a:gridCol w="2683775"/>
              </a:tblGrid>
              <a:tr h="448950">
                <a:tc>
                  <a:txBody>
                    <a:bodyPr/>
                    <a:lstStyle/>
                    <a:p>
                      <a:pPr indent="0" lvl="0" marL="0" rtl="0" algn="ctr">
                        <a:spcBef>
                          <a:spcPts val="0"/>
                        </a:spcBef>
                        <a:spcAft>
                          <a:spcPts val="0"/>
                        </a:spcAft>
                        <a:buNone/>
                      </a:pPr>
                      <a:r>
                        <a:rPr b="1" lang="en" sz="1600">
                          <a:solidFill>
                            <a:srgbClr val="FFFFFF"/>
                          </a:solidFill>
                          <a:latin typeface="Muli"/>
                          <a:ea typeface="Muli"/>
                          <a:cs typeface="Muli"/>
                          <a:sym typeface="Muli"/>
                        </a:rPr>
                        <a:t>Cluster 0</a:t>
                      </a:r>
                      <a:endParaRPr b="1" sz="1600">
                        <a:solidFill>
                          <a:srgbClr val="FFFFFF"/>
                        </a:solidFill>
                        <a:latin typeface="Muli"/>
                        <a:ea typeface="Muli"/>
                        <a:cs typeface="Muli"/>
                        <a:sym typeface="Muli"/>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678200">
                <a:tc>
                  <a:txBody>
                    <a:bodyPr/>
                    <a:lstStyle/>
                    <a:p>
                      <a:pPr indent="-266700" lvl="0" marL="355600" rtl="0" algn="l">
                        <a:lnSpc>
                          <a:spcPct val="115000"/>
                        </a:lnSpc>
                        <a:spcBef>
                          <a:spcPts val="0"/>
                        </a:spcBef>
                        <a:spcAft>
                          <a:spcPts val="0"/>
                        </a:spcAft>
                        <a:buClr>
                          <a:srgbClr val="FFFFFF"/>
                        </a:buClr>
                        <a:buSzPts val="1200"/>
                        <a:buChar char="●"/>
                      </a:pPr>
                      <a:r>
                        <a:rPr lang="en" sz="1200">
                          <a:solidFill>
                            <a:srgbClr val="FFFFFF"/>
                          </a:solidFill>
                        </a:rPr>
                        <a:t>Most are Middle Aged People(35-54).</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Belong to Other Races.</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Didn’t grow up in Atlanta but have been living for more than 10 years</a:t>
                      </a:r>
                      <a:endParaRPr sz="1200"/>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graphicFrame>
        <p:nvGraphicFramePr>
          <p:cNvPr id="139" name="Google Shape;139;p18"/>
          <p:cNvGraphicFramePr/>
          <p:nvPr/>
        </p:nvGraphicFramePr>
        <p:xfrm>
          <a:off x="3089321" y="972351"/>
          <a:ext cx="3000000" cy="3000000"/>
        </p:xfrm>
        <a:graphic>
          <a:graphicData uri="http://schemas.openxmlformats.org/drawingml/2006/table">
            <a:tbl>
              <a:tblPr>
                <a:noFill/>
                <a:tableStyleId>{D47487C5-C47F-4201-B4A8-DC85F2CD6C68}</a:tableStyleId>
              </a:tblPr>
              <a:tblGrid>
                <a:gridCol w="2847700"/>
              </a:tblGrid>
              <a:tr h="424250">
                <a:tc>
                  <a:txBody>
                    <a:bodyPr/>
                    <a:lstStyle/>
                    <a:p>
                      <a:pPr indent="0" lvl="0" marL="0" rtl="0" algn="ctr">
                        <a:spcBef>
                          <a:spcPts val="0"/>
                        </a:spcBef>
                        <a:spcAft>
                          <a:spcPts val="0"/>
                        </a:spcAft>
                        <a:buNone/>
                      </a:pPr>
                      <a:r>
                        <a:rPr b="1" lang="en" sz="1600">
                          <a:solidFill>
                            <a:srgbClr val="FFFFFF"/>
                          </a:solidFill>
                          <a:latin typeface="Muli"/>
                          <a:ea typeface="Muli"/>
                          <a:cs typeface="Muli"/>
                          <a:sym typeface="Muli"/>
                        </a:rPr>
                        <a:t>Cluster 1</a:t>
                      </a:r>
                      <a:endParaRPr b="1" sz="1600">
                        <a:solidFill>
                          <a:srgbClr val="FFFFFF"/>
                        </a:solidFill>
                        <a:latin typeface="Muli"/>
                        <a:ea typeface="Muli"/>
                        <a:cs typeface="Muli"/>
                        <a:sym typeface="Muli"/>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678200">
                <a:tc>
                  <a:txBody>
                    <a:bodyPr/>
                    <a:lstStyle/>
                    <a:p>
                      <a:pPr indent="-266700" lvl="0" marL="355600" rtl="0" algn="l">
                        <a:lnSpc>
                          <a:spcPct val="115000"/>
                        </a:lnSpc>
                        <a:spcBef>
                          <a:spcPts val="0"/>
                        </a:spcBef>
                        <a:spcAft>
                          <a:spcPts val="0"/>
                        </a:spcAft>
                        <a:buClr>
                          <a:srgbClr val="FFFFFF"/>
                        </a:buClr>
                        <a:buSzPts val="1200"/>
                        <a:buChar char="●"/>
                      </a:pPr>
                      <a:r>
                        <a:rPr lang="en" sz="1200">
                          <a:solidFill>
                            <a:srgbClr val="FFFFFF"/>
                          </a:solidFill>
                        </a:rPr>
                        <a:t>Middle Aged people(35-54) </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Married and have Children &lt; 18</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Have been living in Atlanta for more than 10 years</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Household</a:t>
                      </a:r>
                      <a:r>
                        <a:rPr lang="en" sz="1200">
                          <a:solidFill>
                            <a:srgbClr val="FFFFFF"/>
                          </a:solidFill>
                        </a:rPr>
                        <a:t> Income &gt; 100k</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More Men in this cluster than women</a:t>
                      </a:r>
                      <a:endParaRPr sz="1200">
                        <a:solidFill>
                          <a:srgbClr val="FFFFFF"/>
                        </a:solidFill>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graphicFrame>
        <p:nvGraphicFramePr>
          <p:cNvPr id="140" name="Google Shape;140;p18"/>
          <p:cNvGraphicFramePr/>
          <p:nvPr/>
        </p:nvGraphicFramePr>
        <p:xfrm>
          <a:off x="201196" y="3279763"/>
          <a:ext cx="3000000" cy="3000000"/>
        </p:xfrm>
        <a:graphic>
          <a:graphicData uri="http://schemas.openxmlformats.org/drawingml/2006/table">
            <a:tbl>
              <a:tblPr>
                <a:noFill/>
                <a:tableStyleId>{D47487C5-C47F-4201-B4A8-DC85F2CD6C68}</a:tableStyleId>
              </a:tblPr>
              <a:tblGrid>
                <a:gridCol w="2683775"/>
              </a:tblGrid>
              <a:tr h="436000">
                <a:tc>
                  <a:txBody>
                    <a:bodyPr/>
                    <a:lstStyle/>
                    <a:p>
                      <a:pPr indent="0" lvl="0" marL="0" rtl="0" algn="ctr">
                        <a:spcBef>
                          <a:spcPts val="0"/>
                        </a:spcBef>
                        <a:spcAft>
                          <a:spcPts val="0"/>
                        </a:spcAft>
                        <a:buNone/>
                      </a:pPr>
                      <a:r>
                        <a:rPr b="1" lang="en" sz="1600">
                          <a:solidFill>
                            <a:srgbClr val="FFFFFF"/>
                          </a:solidFill>
                          <a:latin typeface="Muli"/>
                          <a:ea typeface="Muli"/>
                          <a:cs typeface="Muli"/>
                          <a:sym typeface="Muli"/>
                        </a:rPr>
                        <a:t>Cluster 3</a:t>
                      </a:r>
                      <a:endParaRPr b="1" sz="1600">
                        <a:solidFill>
                          <a:srgbClr val="FFFFFF"/>
                        </a:solidFill>
                        <a:latin typeface="Muli"/>
                        <a:ea typeface="Muli"/>
                        <a:cs typeface="Muli"/>
                        <a:sym typeface="Muli"/>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879550">
                <a:tc>
                  <a:txBody>
                    <a:bodyPr/>
                    <a:lstStyle/>
                    <a:p>
                      <a:pPr indent="-266700" lvl="0" marL="355600" rtl="0" algn="l">
                        <a:lnSpc>
                          <a:spcPct val="115000"/>
                        </a:lnSpc>
                        <a:spcBef>
                          <a:spcPts val="0"/>
                        </a:spcBef>
                        <a:spcAft>
                          <a:spcPts val="0"/>
                        </a:spcAft>
                        <a:buClr>
                          <a:srgbClr val="FFFFFF"/>
                        </a:buClr>
                        <a:buSzPts val="1200"/>
                        <a:buChar char="●"/>
                      </a:pPr>
                      <a:r>
                        <a:rPr lang="en" sz="1200">
                          <a:solidFill>
                            <a:srgbClr val="FFFFFF"/>
                          </a:solidFill>
                        </a:rPr>
                        <a:t>Most are Middle Age and old(35-64).</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Most of them are African Americans </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Have been living in Atlanta for more than 10 years</a:t>
                      </a:r>
                      <a:endParaRPr sz="1200">
                        <a:solidFill>
                          <a:srgbClr val="FFFFFF"/>
                        </a:solidFill>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graphicFrame>
        <p:nvGraphicFramePr>
          <p:cNvPr id="141" name="Google Shape;141;p18"/>
          <p:cNvGraphicFramePr/>
          <p:nvPr/>
        </p:nvGraphicFramePr>
        <p:xfrm>
          <a:off x="6086607" y="959397"/>
          <a:ext cx="3000000" cy="3000000"/>
        </p:xfrm>
        <a:graphic>
          <a:graphicData uri="http://schemas.openxmlformats.org/drawingml/2006/table">
            <a:tbl>
              <a:tblPr>
                <a:noFill/>
                <a:tableStyleId>{D47487C5-C47F-4201-B4A8-DC85F2CD6C68}</a:tableStyleId>
              </a:tblPr>
              <a:tblGrid>
                <a:gridCol w="2853925"/>
              </a:tblGrid>
              <a:tr h="445650">
                <a:tc>
                  <a:txBody>
                    <a:bodyPr/>
                    <a:lstStyle/>
                    <a:p>
                      <a:pPr indent="0" lvl="0" marL="0" rtl="0" algn="ctr">
                        <a:spcBef>
                          <a:spcPts val="0"/>
                        </a:spcBef>
                        <a:spcAft>
                          <a:spcPts val="0"/>
                        </a:spcAft>
                        <a:buNone/>
                      </a:pPr>
                      <a:r>
                        <a:rPr b="1" lang="en" sz="1600">
                          <a:solidFill>
                            <a:srgbClr val="FFFFFF"/>
                          </a:solidFill>
                          <a:latin typeface="Muli"/>
                          <a:ea typeface="Muli"/>
                          <a:cs typeface="Muli"/>
                          <a:sym typeface="Muli"/>
                        </a:rPr>
                        <a:t>Cluster 2</a:t>
                      </a:r>
                      <a:endParaRPr b="1" sz="1600">
                        <a:solidFill>
                          <a:srgbClr val="FFFFFF"/>
                        </a:solidFill>
                        <a:latin typeface="Muli"/>
                        <a:ea typeface="Muli"/>
                        <a:cs typeface="Muli"/>
                        <a:sym typeface="Muli"/>
                      </a:endParaRPr>
                    </a:p>
                  </a:txBody>
                  <a:tcPr marT="101575" marB="101575" marR="45350" marL="45350"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678200">
                <a:tc>
                  <a:txBody>
                    <a:bodyPr/>
                    <a:lstStyle/>
                    <a:p>
                      <a:pPr indent="-266700" lvl="0" marL="355600" rtl="0" algn="l">
                        <a:lnSpc>
                          <a:spcPct val="115000"/>
                        </a:lnSpc>
                        <a:spcBef>
                          <a:spcPts val="0"/>
                        </a:spcBef>
                        <a:spcAft>
                          <a:spcPts val="0"/>
                        </a:spcAft>
                        <a:buClr>
                          <a:srgbClr val="FFFFFF"/>
                        </a:buClr>
                        <a:buSzPts val="1200"/>
                        <a:buChar char="●"/>
                      </a:pPr>
                      <a:r>
                        <a:rPr lang="en" sz="1200">
                          <a:solidFill>
                            <a:schemeClr val="dk1"/>
                          </a:solidFill>
                        </a:rPr>
                        <a:t>Most people are slightly younger than cluster_0 and cluster_1’s</a:t>
                      </a:r>
                      <a:endParaRPr sz="1200">
                        <a:solidFill>
                          <a:schemeClr val="dk1"/>
                        </a:solidFill>
                      </a:endParaRPr>
                    </a:p>
                    <a:p>
                      <a:pPr indent="-266700" lvl="0" marL="355600" rtl="0" algn="l">
                        <a:lnSpc>
                          <a:spcPct val="115000"/>
                        </a:lnSpc>
                        <a:spcBef>
                          <a:spcPts val="0"/>
                        </a:spcBef>
                        <a:spcAft>
                          <a:spcPts val="0"/>
                        </a:spcAft>
                        <a:buClr>
                          <a:srgbClr val="FFFFFF"/>
                        </a:buClr>
                        <a:buSzPts val="1200"/>
                        <a:buChar char="●"/>
                      </a:pPr>
                      <a:r>
                        <a:rPr lang="en" sz="1200">
                          <a:solidFill>
                            <a:schemeClr val="dk1"/>
                          </a:solidFill>
                        </a:rPr>
                        <a:t>Most people are not m</a:t>
                      </a:r>
                      <a:r>
                        <a:rPr lang="en" sz="1200">
                          <a:solidFill>
                            <a:schemeClr val="dk1"/>
                          </a:solidFill>
                        </a:rPr>
                        <a:t>arried and do not have children under 18</a:t>
                      </a:r>
                      <a:endParaRPr sz="1200">
                        <a:solidFill>
                          <a:schemeClr val="dk1"/>
                        </a:solidFill>
                      </a:endParaRPr>
                    </a:p>
                    <a:p>
                      <a:pPr indent="-266700" lvl="0" marL="355600" rtl="0" algn="l">
                        <a:lnSpc>
                          <a:spcPct val="115000"/>
                        </a:lnSpc>
                        <a:spcBef>
                          <a:spcPts val="0"/>
                        </a:spcBef>
                        <a:spcAft>
                          <a:spcPts val="0"/>
                        </a:spcAft>
                        <a:buClr>
                          <a:srgbClr val="FFFFFF"/>
                        </a:buClr>
                        <a:buSzPts val="1200"/>
                        <a:buChar char="●"/>
                      </a:pPr>
                      <a:r>
                        <a:rPr lang="en" sz="1200">
                          <a:solidFill>
                            <a:schemeClr val="dk1"/>
                          </a:solidFill>
                        </a:rPr>
                        <a:t>Household income </a:t>
                      </a:r>
                      <a:r>
                        <a:rPr lang="en" sz="1200">
                          <a:solidFill>
                            <a:schemeClr val="dk1"/>
                          </a:solidFill>
                        </a:rPr>
                        <a:t>fall into </a:t>
                      </a:r>
                      <a:r>
                        <a:rPr lang="en" sz="1200">
                          <a:solidFill>
                            <a:schemeClr val="dk1"/>
                          </a:solidFill>
                        </a:rPr>
                        <a:t>50k</a:t>
                      </a:r>
                      <a:r>
                        <a:rPr lang="en" sz="1200">
                          <a:solidFill>
                            <a:schemeClr val="dk1"/>
                          </a:solidFill>
                        </a:rPr>
                        <a:t> to </a:t>
                      </a:r>
                      <a:r>
                        <a:rPr lang="en" sz="1200">
                          <a:solidFill>
                            <a:schemeClr val="dk1"/>
                          </a:solidFill>
                        </a:rPr>
                        <a:t>100k</a:t>
                      </a:r>
                      <a:r>
                        <a:rPr lang="en" sz="1200">
                          <a:solidFill>
                            <a:schemeClr val="dk1"/>
                          </a:solidFill>
                        </a:rPr>
                        <a:t>.</a:t>
                      </a:r>
                      <a:r>
                        <a:rPr lang="en" sz="1200">
                          <a:solidFill>
                            <a:schemeClr val="dk1"/>
                          </a:solidFill>
                        </a:rPr>
                        <a:t> </a:t>
                      </a:r>
                      <a:endParaRPr sz="1200">
                        <a:solidFill>
                          <a:schemeClr val="dk1"/>
                        </a:solidFill>
                      </a:endParaRPr>
                    </a:p>
                    <a:p>
                      <a:pPr indent="-266700" lvl="0" marL="355600" rtl="0" algn="l">
                        <a:lnSpc>
                          <a:spcPct val="115000"/>
                        </a:lnSpc>
                        <a:spcBef>
                          <a:spcPts val="0"/>
                        </a:spcBef>
                        <a:spcAft>
                          <a:spcPts val="0"/>
                        </a:spcAft>
                        <a:buClr>
                          <a:srgbClr val="FFFFFF"/>
                        </a:buClr>
                        <a:buSzPts val="1200"/>
                        <a:buChar char="●"/>
                      </a:pPr>
                      <a:r>
                        <a:rPr lang="en" sz="1200">
                          <a:solidFill>
                            <a:schemeClr val="dk1"/>
                          </a:solidFill>
                        </a:rPr>
                        <a:t>Most of them are White people</a:t>
                      </a:r>
                      <a:endParaRPr sz="1200">
                        <a:solidFill>
                          <a:srgbClr val="FFFFFF"/>
                        </a:solidFill>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graphicFrame>
        <p:nvGraphicFramePr>
          <p:cNvPr id="142" name="Google Shape;142;p18"/>
          <p:cNvGraphicFramePr/>
          <p:nvPr/>
        </p:nvGraphicFramePr>
        <p:xfrm>
          <a:off x="3089321" y="3279763"/>
          <a:ext cx="3000000" cy="3000000"/>
        </p:xfrm>
        <a:graphic>
          <a:graphicData uri="http://schemas.openxmlformats.org/drawingml/2006/table">
            <a:tbl>
              <a:tblPr>
                <a:noFill/>
                <a:tableStyleId>{D47487C5-C47F-4201-B4A8-DC85F2CD6C68}</a:tableStyleId>
              </a:tblPr>
              <a:tblGrid>
                <a:gridCol w="2847700"/>
              </a:tblGrid>
              <a:tr h="424250">
                <a:tc>
                  <a:txBody>
                    <a:bodyPr/>
                    <a:lstStyle/>
                    <a:p>
                      <a:pPr indent="0" lvl="0" marL="0" rtl="0" algn="ctr">
                        <a:spcBef>
                          <a:spcPts val="0"/>
                        </a:spcBef>
                        <a:spcAft>
                          <a:spcPts val="0"/>
                        </a:spcAft>
                        <a:buNone/>
                      </a:pPr>
                      <a:r>
                        <a:rPr b="1" lang="en" sz="1600">
                          <a:solidFill>
                            <a:srgbClr val="FFFFFF"/>
                          </a:solidFill>
                          <a:latin typeface="Muli"/>
                          <a:ea typeface="Muli"/>
                          <a:cs typeface="Muli"/>
                          <a:sym typeface="Muli"/>
                        </a:rPr>
                        <a:t>Cluster 4</a:t>
                      </a:r>
                      <a:endParaRPr b="1" sz="1600">
                        <a:solidFill>
                          <a:srgbClr val="FFFFFF"/>
                        </a:solidFill>
                        <a:latin typeface="Muli"/>
                        <a:ea typeface="Muli"/>
                        <a:cs typeface="Muli"/>
                        <a:sym typeface="Muli"/>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704075">
                <a:tc>
                  <a:txBody>
                    <a:bodyPr/>
                    <a:lstStyle/>
                    <a:p>
                      <a:pPr indent="-266700" lvl="0" marL="355600" rtl="0" algn="l">
                        <a:lnSpc>
                          <a:spcPct val="115000"/>
                        </a:lnSpc>
                        <a:spcBef>
                          <a:spcPts val="0"/>
                        </a:spcBef>
                        <a:spcAft>
                          <a:spcPts val="0"/>
                        </a:spcAft>
                        <a:buClr>
                          <a:srgbClr val="FFFFFF"/>
                        </a:buClr>
                        <a:buSzPts val="1200"/>
                        <a:buChar char="●"/>
                      </a:pPr>
                      <a:r>
                        <a:rPr lang="en" sz="1200">
                          <a:solidFill>
                            <a:srgbClr val="FFFFFF"/>
                          </a:solidFill>
                        </a:rPr>
                        <a:t>Most people Age range 45-64 </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Most are white people. </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Have been living in Atlanta for more than 10 years</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Married and no Children</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Household income &gt;100kk .</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More men in this cluster than women.</a:t>
                      </a:r>
                      <a:endParaRPr sz="1200">
                        <a:solidFill>
                          <a:srgbClr val="FFFFFF"/>
                        </a:solidFill>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graphicFrame>
        <p:nvGraphicFramePr>
          <p:cNvPr id="143" name="Google Shape;143;p18"/>
          <p:cNvGraphicFramePr/>
          <p:nvPr/>
        </p:nvGraphicFramePr>
        <p:xfrm>
          <a:off x="6086607" y="3279763"/>
          <a:ext cx="3000000" cy="3000000"/>
        </p:xfrm>
        <a:graphic>
          <a:graphicData uri="http://schemas.openxmlformats.org/drawingml/2006/table">
            <a:tbl>
              <a:tblPr>
                <a:noFill/>
                <a:tableStyleId>{D47487C5-C47F-4201-B4A8-DC85F2CD6C68}</a:tableStyleId>
              </a:tblPr>
              <a:tblGrid>
                <a:gridCol w="2877100"/>
              </a:tblGrid>
              <a:tr h="505750">
                <a:tc>
                  <a:txBody>
                    <a:bodyPr/>
                    <a:lstStyle/>
                    <a:p>
                      <a:pPr indent="0" lvl="0" marL="0" rtl="0" algn="ctr">
                        <a:spcBef>
                          <a:spcPts val="0"/>
                        </a:spcBef>
                        <a:spcAft>
                          <a:spcPts val="0"/>
                        </a:spcAft>
                        <a:buNone/>
                      </a:pPr>
                      <a:r>
                        <a:rPr b="1" lang="en" sz="1600">
                          <a:solidFill>
                            <a:srgbClr val="FFFFFF"/>
                          </a:solidFill>
                          <a:latin typeface="Muli"/>
                          <a:ea typeface="Muli"/>
                          <a:cs typeface="Muli"/>
                          <a:sym typeface="Muli"/>
                        </a:rPr>
                        <a:t>Cluster 5</a:t>
                      </a:r>
                      <a:endParaRPr b="1" sz="1600">
                        <a:solidFill>
                          <a:srgbClr val="FFFFFF"/>
                        </a:solidFill>
                        <a:latin typeface="Muli"/>
                        <a:ea typeface="Muli"/>
                        <a:cs typeface="Muli"/>
                        <a:sym typeface="Muli"/>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1824600">
                <a:tc>
                  <a:txBody>
                    <a:bodyPr/>
                    <a:lstStyle/>
                    <a:p>
                      <a:pPr indent="-266700" lvl="0" marL="355600" rtl="0" algn="l">
                        <a:lnSpc>
                          <a:spcPct val="115000"/>
                        </a:lnSpc>
                        <a:spcBef>
                          <a:spcPts val="0"/>
                        </a:spcBef>
                        <a:spcAft>
                          <a:spcPts val="0"/>
                        </a:spcAft>
                        <a:buClr>
                          <a:srgbClr val="FFFFFF"/>
                        </a:buClr>
                        <a:buSzPts val="1200"/>
                        <a:buChar char="●"/>
                      </a:pPr>
                      <a:r>
                        <a:rPr lang="en" sz="1200">
                          <a:solidFill>
                            <a:srgbClr val="FFFFFF"/>
                          </a:solidFill>
                        </a:rPr>
                        <a:t>Most are young (25-44) Asians</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Have been living in Atlanta for more than 10 years.</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Do not have children under 18.</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Household income  over 100k.</a:t>
                      </a:r>
                      <a:endParaRPr sz="1200">
                        <a:solidFill>
                          <a:srgbClr val="FFFFFF"/>
                        </a:solidFill>
                      </a:endParaRPr>
                    </a:p>
                    <a:p>
                      <a:pPr indent="-266700" lvl="0" marL="355600" rtl="0" algn="l">
                        <a:lnSpc>
                          <a:spcPct val="115000"/>
                        </a:lnSpc>
                        <a:spcBef>
                          <a:spcPts val="0"/>
                        </a:spcBef>
                        <a:spcAft>
                          <a:spcPts val="0"/>
                        </a:spcAft>
                        <a:buClr>
                          <a:srgbClr val="FFFFFF"/>
                        </a:buClr>
                        <a:buSzPts val="1200"/>
                        <a:buChar char="●"/>
                      </a:pPr>
                      <a:r>
                        <a:rPr lang="en" sz="1200">
                          <a:solidFill>
                            <a:srgbClr val="FFFFFF"/>
                          </a:solidFill>
                        </a:rPr>
                        <a:t>There are more men in this cluster than women.</a:t>
                      </a:r>
                      <a:endParaRPr sz="1200">
                        <a:solidFill>
                          <a:srgbClr val="FFFFFF"/>
                        </a:solidFill>
                      </a:endParaRPr>
                    </a:p>
                  </a:txBody>
                  <a:tcPr marT="101575" marB="101575" marR="45350" marL="45350">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
        <p:nvSpPr>
          <p:cNvPr id="144" name="Google Shape;144;p18"/>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311700" y="349361"/>
            <a:ext cx="8520600" cy="6363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3800">
                <a:latin typeface="Muli"/>
                <a:ea typeface="Muli"/>
                <a:cs typeface="Muli"/>
                <a:sym typeface="Muli"/>
              </a:rPr>
              <a:t>Lovers and Haters (</a:t>
            </a:r>
            <a:r>
              <a:rPr b="1" lang="en" sz="3800">
                <a:latin typeface="Muli"/>
                <a:ea typeface="Muli"/>
                <a:cs typeface="Muli"/>
                <a:sym typeface="Muli"/>
              </a:rPr>
              <a:t>1/2</a:t>
            </a:r>
            <a:r>
              <a:rPr b="1" lang="en" sz="3800">
                <a:latin typeface="Muli"/>
                <a:ea typeface="Muli"/>
                <a:cs typeface="Muli"/>
                <a:sym typeface="Muli"/>
              </a:rPr>
              <a:t>)</a:t>
            </a:r>
            <a:endParaRPr b="1" sz="3800">
              <a:latin typeface="Muli"/>
              <a:ea typeface="Muli"/>
              <a:cs typeface="Muli"/>
              <a:sym typeface="Muli"/>
            </a:endParaRPr>
          </a:p>
        </p:txBody>
      </p:sp>
      <p:pic>
        <p:nvPicPr>
          <p:cNvPr id="150" name="Google Shape;150;p19"/>
          <p:cNvPicPr preferRelativeResize="0"/>
          <p:nvPr/>
        </p:nvPicPr>
        <p:blipFill rotWithShape="1">
          <a:blip r:embed="rId3">
            <a:alphaModFix/>
          </a:blip>
          <a:srcRect b="0" l="3029" r="3477" t="11237"/>
          <a:stretch/>
        </p:blipFill>
        <p:spPr>
          <a:xfrm>
            <a:off x="534850" y="2196425"/>
            <a:ext cx="3673749" cy="2436749"/>
          </a:xfrm>
          <a:prstGeom prst="rect">
            <a:avLst/>
          </a:prstGeom>
          <a:noFill/>
          <a:ln>
            <a:noFill/>
          </a:ln>
          <a:effectLst>
            <a:outerShdw blurRad="1343025" rotWithShape="0" algn="bl" dir="20580000" dist="19050">
              <a:srgbClr val="000000">
                <a:alpha val="46000"/>
              </a:srgbClr>
            </a:outerShdw>
          </a:effectLst>
        </p:spPr>
      </p:pic>
      <p:pic>
        <p:nvPicPr>
          <p:cNvPr id="151" name="Google Shape;151;p19"/>
          <p:cNvPicPr preferRelativeResize="0"/>
          <p:nvPr/>
        </p:nvPicPr>
        <p:blipFill rotWithShape="1">
          <a:blip r:embed="rId4">
            <a:alphaModFix/>
          </a:blip>
          <a:srcRect b="2180" l="-836" r="0" t="3005"/>
          <a:stretch/>
        </p:blipFill>
        <p:spPr>
          <a:xfrm>
            <a:off x="4798700" y="2196425"/>
            <a:ext cx="3673749" cy="2436751"/>
          </a:xfrm>
          <a:prstGeom prst="rect">
            <a:avLst/>
          </a:prstGeom>
          <a:noFill/>
          <a:ln>
            <a:noFill/>
          </a:ln>
        </p:spPr>
      </p:pic>
      <p:sp>
        <p:nvSpPr>
          <p:cNvPr id="152" name="Google Shape;152;p19"/>
          <p:cNvSpPr txBox="1"/>
          <p:nvPr/>
        </p:nvSpPr>
        <p:spPr>
          <a:xfrm>
            <a:off x="5850875" y="5432075"/>
            <a:ext cx="33933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Refer</a:t>
            </a:r>
            <a:r>
              <a:rPr i="1" lang="en" sz="1000">
                <a:solidFill>
                  <a:srgbClr val="FFFFFF"/>
                </a:solidFill>
              </a:rPr>
              <a:t> back for cluster descriptions</a:t>
            </a:r>
            <a:endParaRPr i="1" sz="1000">
              <a:solidFill>
                <a:srgbClr val="FFFFFF"/>
              </a:solidFill>
            </a:endParaRPr>
          </a:p>
        </p:txBody>
      </p:sp>
      <p:pic>
        <p:nvPicPr>
          <p:cNvPr id="153" name="Google Shape;153;p19"/>
          <p:cNvPicPr preferRelativeResize="0"/>
          <p:nvPr/>
        </p:nvPicPr>
        <p:blipFill rotWithShape="1">
          <a:blip r:embed="rId5">
            <a:alphaModFix/>
          </a:blip>
          <a:srcRect b="0" l="8102" r="3830" t="0"/>
          <a:stretch/>
        </p:blipFill>
        <p:spPr>
          <a:xfrm>
            <a:off x="2007512" y="1249077"/>
            <a:ext cx="728447" cy="644159"/>
          </a:xfrm>
          <a:prstGeom prst="rect">
            <a:avLst/>
          </a:prstGeom>
          <a:noFill/>
          <a:ln>
            <a:noFill/>
          </a:ln>
        </p:spPr>
      </p:pic>
      <p:pic>
        <p:nvPicPr>
          <p:cNvPr id="154" name="Google Shape;154;p19"/>
          <p:cNvPicPr preferRelativeResize="0"/>
          <p:nvPr/>
        </p:nvPicPr>
        <p:blipFill rotWithShape="1">
          <a:blip r:embed="rId6">
            <a:alphaModFix/>
          </a:blip>
          <a:srcRect b="0" l="16658" r="18398" t="0"/>
          <a:stretch/>
        </p:blipFill>
        <p:spPr>
          <a:xfrm>
            <a:off x="6271350" y="1289352"/>
            <a:ext cx="728448" cy="673083"/>
          </a:xfrm>
          <a:prstGeom prst="rect">
            <a:avLst/>
          </a:prstGeom>
          <a:noFill/>
          <a:ln>
            <a:noFill/>
          </a:ln>
        </p:spPr>
      </p:pic>
      <p:sp>
        <p:nvSpPr>
          <p:cNvPr id="155" name="Google Shape;155;p19"/>
          <p:cNvSpPr txBox="1"/>
          <p:nvPr/>
        </p:nvSpPr>
        <p:spPr>
          <a:xfrm>
            <a:off x="534850" y="4694475"/>
            <a:ext cx="3673800" cy="50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Lover</a:t>
            </a:r>
            <a:r>
              <a:rPr lang="en">
                <a:solidFill>
                  <a:srgbClr val="FFFFFF"/>
                </a:solidFill>
              </a:rPr>
              <a:t>s: Clusters 1 and 2</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Haters: Cluster 0</a:t>
            </a:r>
            <a:endParaRPr>
              <a:solidFill>
                <a:srgbClr val="FFFFFF"/>
              </a:solidFill>
            </a:endParaRPr>
          </a:p>
        </p:txBody>
      </p:sp>
      <p:sp>
        <p:nvSpPr>
          <p:cNvPr id="156" name="Google Shape;156;p19"/>
          <p:cNvSpPr txBox="1"/>
          <p:nvPr/>
        </p:nvSpPr>
        <p:spPr>
          <a:xfrm>
            <a:off x="4841399" y="4694475"/>
            <a:ext cx="3673800" cy="50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Lover</a:t>
            </a:r>
            <a:r>
              <a:rPr lang="en">
                <a:solidFill>
                  <a:srgbClr val="FFFFFF"/>
                </a:solidFill>
              </a:rPr>
              <a:t>s: Cluster 3</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Haters: Cluster 2</a:t>
            </a:r>
            <a:endParaRPr>
              <a:solidFill>
                <a:srgbClr val="FFFFFF"/>
              </a:solidFill>
            </a:endParaRPr>
          </a:p>
        </p:txBody>
      </p:sp>
      <p:sp>
        <p:nvSpPr>
          <p:cNvPr id="157" name="Google Shape;157;p19"/>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311700" y="293556"/>
            <a:ext cx="8520600" cy="636300"/>
          </a:xfrm>
          <a:prstGeom prst="rect">
            <a:avLst/>
          </a:prstGeom>
        </p:spPr>
        <p:txBody>
          <a:bodyPr anchorCtr="0" anchor="t" bIns="75750" lIns="75750" spcFirstLastPara="1" rIns="75750" wrap="square" tIns="75750">
            <a:noAutofit/>
          </a:bodyPr>
          <a:lstStyle/>
          <a:p>
            <a:pPr indent="0" lvl="0" marL="0" rtl="0" algn="ctr">
              <a:spcBef>
                <a:spcPts val="0"/>
              </a:spcBef>
              <a:spcAft>
                <a:spcPts val="0"/>
              </a:spcAft>
              <a:buNone/>
            </a:pPr>
            <a:r>
              <a:rPr b="1" lang="en" sz="3800">
                <a:latin typeface="Muli"/>
                <a:ea typeface="Muli"/>
                <a:cs typeface="Muli"/>
                <a:sym typeface="Muli"/>
              </a:rPr>
              <a:t>Lovers and Haters (2/2)</a:t>
            </a:r>
            <a:endParaRPr b="1" sz="3800">
              <a:latin typeface="Muli"/>
              <a:ea typeface="Muli"/>
              <a:cs typeface="Muli"/>
              <a:sym typeface="Muli"/>
            </a:endParaRPr>
          </a:p>
        </p:txBody>
      </p:sp>
      <p:pic>
        <p:nvPicPr>
          <p:cNvPr id="163" name="Google Shape;163;p20"/>
          <p:cNvPicPr preferRelativeResize="0"/>
          <p:nvPr/>
        </p:nvPicPr>
        <p:blipFill>
          <a:blip r:embed="rId3">
            <a:alphaModFix/>
          </a:blip>
          <a:stretch>
            <a:fillRect/>
          </a:stretch>
        </p:blipFill>
        <p:spPr>
          <a:xfrm>
            <a:off x="253045" y="2220000"/>
            <a:ext cx="2653431" cy="2349975"/>
          </a:xfrm>
          <a:prstGeom prst="rect">
            <a:avLst/>
          </a:prstGeom>
          <a:noFill/>
          <a:ln>
            <a:noFill/>
          </a:ln>
        </p:spPr>
      </p:pic>
      <p:pic>
        <p:nvPicPr>
          <p:cNvPr id="164" name="Google Shape;164;p20"/>
          <p:cNvPicPr preferRelativeResize="0"/>
          <p:nvPr/>
        </p:nvPicPr>
        <p:blipFill rotWithShape="1">
          <a:blip r:embed="rId4">
            <a:alphaModFix/>
          </a:blip>
          <a:srcRect b="0" l="0" r="2940" t="0"/>
          <a:stretch/>
        </p:blipFill>
        <p:spPr>
          <a:xfrm>
            <a:off x="3245250" y="2220000"/>
            <a:ext cx="2653499" cy="2349976"/>
          </a:xfrm>
          <a:prstGeom prst="rect">
            <a:avLst/>
          </a:prstGeom>
          <a:noFill/>
          <a:ln>
            <a:noFill/>
          </a:ln>
        </p:spPr>
      </p:pic>
      <p:pic>
        <p:nvPicPr>
          <p:cNvPr id="165" name="Google Shape;165;p20"/>
          <p:cNvPicPr preferRelativeResize="0"/>
          <p:nvPr/>
        </p:nvPicPr>
        <p:blipFill rotWithShape="1">
          <a:blip r:embed="rId5">
            <a:alphaModFix/>
          </a:blip>
          <a:srcRect b="0" l="0" r="4168" t="0"/>
          <a:stretch/>
        </p:blipFill>
        <p:spPr>
          <a:xfrm>
            <a:off x="6237525" y="2220000"/>
            <a:ext cx="2653501" cy="2349974"/>
          </a:xfrm>
          <a:prstGeom prst="rect">
            <a:avLst/>
          </a:prstGeom>
          <a:noFill/>
          <a:ln>
            <a:noFill/>
          </a:ln>
        </p:spPr>
      </p:pic>
      <p:sp>
        <p:nvSpPr>
          <p:cNvPr id="166" name="Google Shape;166;p20"/>
          <p:cNvSpPr txBox="1"/>
          <p:nvPr/>
        </p:nvSpPr>
        <p:spPr>
          <a:xfrm>
            <a:off x="5850875" y="5432075"/>
            <a:ext cx="33933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rgbClr val="FFFFFF"/>
                </a:solidFill>
              </a:rPr>
              <a:t>Refer back for cluster descriptions</a:t>
            </a:r>
            <a:endParaRPr i="1" sz="1000">
              <a:solidFill>
                <a:srgbClr val="FFFFFF"/>
              </a:solidFill>
            </a:endParaRPr>
          </a:p>
        </p:txBody>
      </p:sp>
      <p:pic>
        <p:nvPicPr>
          <p:cNvPr id="167" name="Google Shape;167;p20"/>
          <p:cNvPicPr preferRelativeResize="0"/>
          <p:nvPr/>
        </p:nvPicPr>
        <p:blipFill>
          <a:blip r:embed="rId6">
            <a:alphaModFix/>
          </a:blip>
          <a:stretch>
            <a:fillRect/>
          </a:stretch>
        </p:blipFill>
        <p:spPr>
          <a:xfrm>
            <a:off x="1215525" y="1146589"/>
            <a:ext cx="728450" cy="856650"/>
          </a:xfrm>
          <a:prstGeom prst="rect">
            <a:avLst/>
          </a:prstGeom>
          <a:noFill/>
          <a:ln>
            <a:noFill/>
          </a:ln>
        </p:spPr>
      </p:pic>
      <p:pic>
        <p:nvPicPr>
          <p:cNvPr id="168" name="Google Shape;168;p20"/>
          <p:cNvPicPr preferRelativeResize="0"/>
          <p:nvPr/>
        </p:nvPicPr>
        <p:blipFill rotWithShape="1">
          <a:blip r:embed="rId7">
            <a:alphaModFix/>
          </a:blip>
          <a:srcRect b="2969" l="0" r="0" t="0"/>
          <a:stretch/>
        </p:blipFill>
        <p:spPr>
          <a:xfrm>
            <a:off x="7112125" y="1215310"/>
            <a:ext cx="728448" cy="719221"/>
          </a:xfrm>
          <a:prstGeom prst="rect">
            <a:avLst/>
          </a:prstGeom>
          <a:noFill/>
          <a:ln>
            <a:noFill/>
          </a:ln>
        </p:spPr>
      </p:pic>
      <p:pic>
        <p:nvPicPr>
          <p:cNvPr id="169" name="Google Shape;169;p20"/>
          <p:cNvPicPr preferRelativeResize="0"/>
          <p:nvPr/>
        </p:nvPicPr>
        <p:blipFill rotWithShape="1">
          <a:blip r:embed="rId8">
            <a:alphaModFix/>
          </a:blip>
          <a:srcRect b="4211" l="10000" r="4154" t="16335"/>
          <a:stretch/>
        </p:blipFill>
        <p:spPr>
          <a:xfrm>
            <a:off x="4213974" y="1307575"/>
            <a:ext cx="716039" cy="719205"/>
          </a:xfrm>
          <a:prstGeom prst="rect">
            <a:avLst/>
          </a:prstGeom>
          <a:noFill/>
          <a:ln>
            <a:noFill/>
          </a:ln>
        </p:spPr>
      </p:pic>
      <p:sp>
        <p:nvSpPr>
          <p:cNvPr id="170" name="Google Shape;170;p20"/>
          <p:cNvSpPr txBox="1"/>
          <p:nvPr/>
        </p:nvSpPr>
        <p:spPr>
          <a:xfrm>
            <a:off x="350325" y="4694475"/>
            <a:ext cx="2653500" cy="50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Lover</a:t>
            </a:r>
            <a:r>
              <a:rPr lang="en">
                <a:solidFill>
                  <a:srgbClr val="FFFFFF"/>
                </a:solidFill>
              </a:rPr>
              <a:t>s: Clusters 0 and 5</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Haters: Cluster 3</a:t>
            </a:r>
            <a:endParaRPr>
              <a:solidFill>
                <a:srgbClr val="FFFFFF"/>
              </a:solidFill>
            </a:endParaRPr>
          </a:p>
        </p:txBody>
      </p:sp>
      <p:sp>
        <p:nvSpPr>
          <p:cNvPr id="171" name="Google Shape;171;p20"/>
          <p:cNvSpPr txBox="1"/>
          <p:nvPr/>
        </p:nvSpPr>
        <p:spPr>
          <a:xfrm>
            <a:off x="3205038" y="4694475"/>
            <a:ext cx="2733900" cy="50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Lover</a:t>
            </a:r>
            <a:r>
              <a:rPr lang="en">
                <a:solidFill>
                  <a:srgbClr val="FFFFFF"/>
                </a:solidFill>
              </a:rPr>
              <a:t>s: Cluster 3</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Haters: Clusters 1 and 2</a:t>
            </a:r>
            <a:endParaRPr>
              <a:solidFill>
                <a:srgbClr val="FFFFFF"/>
              </a:solidFill>
            </a:endParaRPr>
          </a:p>
        </p:txBody>
      </p:sp>
      <p:sp>
        <p:nvSpPr>
          <p:cNvPr id="172" name="Google Shape;172;p20"/>
          <p:cNvSpPr txBox="1"/>
          <p:nvPr/>
        </p:nvSpPr>
        <p:spPr>
          <a:xfrm>
            <a:off x="6140163" y="4694475"/>
            <a:ext cx="2733900" cy="50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Lover</a:t>
            </a:r>
            <a:r>
              <a:rPr lang="en">
                <a:solidFill>
                  <a:srgbClr val="FFFFFF"/>
                </a:solidFill>
              </a:rPr>
              <a:t>s: Cluster 3</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Haters: Cluster 0</a:t>
            </a:r>
            <a:endParaRPr>
              <a:solidFill>
                <a:srgbClr val="FFFFFF"/>
              </a:solidFill>
            </a:endParaRPr>
          </a:p>
        </p:txBody>
      </p:sp>
      <p:sp>
        <p:nvSpPr>
          <p:cNvPr id="173" name="Google Shape;173;p20"/>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nvSpPr>
        <p:spPr>
          <a:xfrm>
            <a:off x="341625" y="1406450"/>
            <a:ext cx="3775200" cy="356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rPr>
              <a:t>Factor Dimension Reduction </a:t>
            </a:r>
            <a:endParaRPr sz="1600">
              <a:solidFill>
                <a:schemeClr val="dk1"/>
              </a:solidFill>
            </a:endParaRPr>
          </a:p>
          <a:p>
            <a:pPr indent="-330200" lvl="0" marL="457200" rtl="0" algn="l">
              <a:lnSpc>
                <a:spcPct val="150000"/>
              </a:lnSpc>
              <a:spcBef>
                <a:spcPts val="1300"/>
              </a:spcBef>
              <a:spcAft>
                <a:spcPts val="0"/>
              </a:spcAft>
              <a:buClr>
                <a:schemeClr val="dk1"/>
              </a:buClr>
              <a:buSzPts val="1600"/>
              <a:buChar char="●"/>
            </a:pPr>
            <a:r>
              <a:rPr lang="en" sz="1600">
                <a:solidFill>
                  <a:schemeClr val="dk1"/>
                </a:solidFill>
              </a:rPr>
              <a:t>Run “Factor Analysis” under “Dimensionality Reduction” in SPSS</a:t>
            </a:r>
            <a:endParaRPr sz="1600">
              <a:solidFill>
                <a:schemeClr val="dk1"/>
              </a:solidFill>
            </a:endParaRPr>
          </a:p>
          <a:p>
            <a:pPr indent="-330200" lvl="0" marL="914400" rtl="0" algn="l">
              <a:lnSpc>
                <a:spcPct val="150000"/>
              </a:lnSpc>
              <a:spcBef>
                <a:spcPts val="0"/>
              </a:spcBef>
              <a:spcAft>
                <a:spcPts val="0"/>
              </a:spcAft>
              <a:buClr>
                <a:schemeClr val="dk1"/>
              </a:buClr>
              <a:buSzPts val="1600"/>
              <a:buChar char="❖"/>
            </a:pPr>
            <a:r>
              <a:rPr lang="en" sz="1600">
                <a:solidFill>
                  <a:schemeClr val="dk1"/>
                </a:solidFill>
              </a:rPr>
              <a:t>21 factors extracted from 99 features in the processed data</a:t>
            </a:r>
            <a:endParaRPr sz="1600">
              <a:solidFill>
                <a:schemeClr val="dk1"/>
              </a:solidFill>
            </a:endParaRPr>
          </a:p>
          <a:p>
            <a:pPr indent="-330200" lvl="0" marL="914400" rtl="0" algn="l">
              <a:lnSpc>
                <a:spcPct val="150000"/>
              </a:lnSpc>
              <a:spcBef>
                <a:spcPts val="0"/>
              </a:spcBef>
              <a:spcAft>
                <a:spcPts val="0"/>
              </a:spcAft>
              <a:buClr>
                <a:schemeClr val="dk1"/>
              </a:buClr>
              <a:buSzPts val="1600"/>
              <a:buChar char="❖"/>
            </a:pPr>
            <a:r>
              <a:rPr lang="en" sz="1600">
                <a:solidFill>
                  <a:schemeClr val="dk1"/>
                </a:solidFill>
              </a:rPr>
              <a:t>Explaining 61.237% cumulatively of total variance </a:t>
            </a:r>
            <a:endParaRPr sz="1600">
              <a:solidFill>
                <a:schemeClr val="dk1"/>
              </a:solidFill>
            </a:endParaRPr>
          </a:p>
          <a:p>
            <a:pPr indent="0" lvl="0" marL="0" rtl="0" algn="l">
              <a:lnSpc>
                <a:spcPct val="150000"/>
              </a:lnSpc>
              <a:spcBef>
                <a:spcPts val="1300"/>
              </a:spcBef>
              <a:spcAft>
                <a:spcPts val="1300"/>
              </a:spcAft>
              <a:buNone/>
            </a:pPr>
            <a:r>
              <a:t/>
            </a:r>
            <a:endParaRPr>
              <a:solidFill>
                <a:schemeClr val="dk1"/>
              </a:solidFill>
            </a:endParaRPr>
          </a:p>
        </p:txBody>
      </p:sp>
      <p:sp>
        <p:nvSpPr>
          <p:cNvPr id="179" name="Google Shape;179;p21"/>
          <p:cNvSpPr txBox="1"/>
          <p:nvPr>
            <p:ph idx="12" type="sldNum"/>
          </p:nvPr>
        </p:nvSpPr>
        <p:spPr>
          <a:xfrm>
            <a:off x="8472458" y="5181352"/>
            <a:ext cx="548700" cy="437400"/>
          </a:xfrm>
          <a:prstGeom prst="rect">
            <a:avLst/>
          </a:prstGeom>
        </p:spPr>
        <p:txBody>
          <a:bodyPr anchorCtr="0" anchor="ctr" bIns="75750" lIns="75750" spcFirstLastPara="1" rIns="75750" wrap="square" tIns="75750">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1"/>
          <p:cNvSpPr txBox="1"/>
          <p:nvPr/>
        </p:nvSpPr>
        <p:spPr>
          <a:xfrm>
            <a:off x="15700" y="200225"/>
            <a:ext cx="9128400" cy="596700"/>
          </a:xfrm>
          <a:prstGeom prst="rect">
            <a:avLst/>
          </a:prstGeom>
          <a:solidFill>
            <a:srgbClr val="FF1100">
              <a:alpha val="4118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txBox="1"/>
          <p:nvPr/>
        </p:nvSpPr>
        <p:spPr>
          <a:xfrm>
            <a:off x="15700" y="215850"/>
            <a:ext cx="9128400" cy="581100"/>
          </a:xfrm>
          <a:prstGeom prst="rect">
            <a:avLst/>
          </a:prstGeom>
          <a:noFill/>
          <a:ln>
            <a:noFill/>
          </a:ln>
        </p:spPr>
        <p:txBody>
          <a:bodyPr anchorCtr="0" anchor="t" bIns="75750" lIns="75750" spcFirstLastPara="1" rIns="75750" wrap="square" tIns="75750">
            <a:noAutofit/>
          </a:bodyPr>
          <a:lstStyle/>
          <a:p>
            <a:pPr indent="0" lvl="0" marL="0" rtl="0" algn="ctr">
              <a:spcBef>
                <a:spcPts val="0"/>
              </a:spcBef>
              <a:spcAft>
                <a:spcPts val="0"/>
              </a:spcAft>
              <a:buNone/>
            </a:pPr>
            <a:r>
              <a:rPr lang="en" sz="2700">
                <a:solidFill>
                  <a:srgbClr val="FFFFFF"/>
                </a:solidFill>
              </a:rPr>
              <a:t>Third Quarter: Factor Analysis</a:t>
            </a:r>
            <a:endParaRPr sz="2700">
              <a:solidFill>
                <a:srgbClr val="FFFFFF"/>
              </a:solidFill>
            </a:endParaRPr>
          </a:p>
        </p:txBody>
      </p:sp>
      <p:cxnSp>
        <p:nvCxnSpPr>
          <p:cNvPr id="182" name="Google Shape;182;p21"/>
          <p:cNvCxnSpPr/>
          <p:nvPr/>
        </p:nvCxnSpPr>
        <p:spPr>
          <a:xfrm>
            <a:off x="15700" y="7968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183" name="Google Shape;183;p21"/>
          <p:cNvCxnSpPr/>
          <p:nvPr/>
        </p:nvCxnSpPr>
        <p:spPr>
          <a:xfrm>
            <a:off x="15700" y="1872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184" name="Google Shape;184;p21"/>
          <p:cNvCxnSpPr/>
          <p:nvPr/>
        </p:nvCxnSpPr>
        <p:spPr>
          <a:xfrm>
            <a:off x="15700" y="111050"/>
            <a:ext cx="9161400" cy="0"/>
          </a:xfrm>
          <a:prstGeom prst="straightConnector1">
            <a:avLst/>
          </a:prstGeom>
          <a:noFill/>
          <a:ln cap="flat" cmpd="sng" w="9525">
            <a:solidFill>
              <a:srgbClr val="FFFFFF"/>
            </a:solidFill>
            <a:prstDash val="solid"/>
            <a:round/>
            <a:headEnd len="med" w="med" type="none"/>
            <a:tailEnd len="med" w="med" type="none"/>
          </a:ln>
        </p:spPr>
      </p:cxnSp>
      <p:cxnSp>
        <p:nvCxnSpPr>
          <p:cNvPr id="185" name="Google Shape;185;p21"/>
          <p:cNvCxnSpPr/>
          <p:nvPr/>
        </p:nvCxnSpPr>
        <p:spPr>
          <a:xfrm>
            <a:off x="15700" y="873050"/>
            <a:ext cx="9161400" cy="0"/>
          </a:xfrm>
          <a:prstGeom prst="straightConnector1">
            <a:avLst/>
          </a:prstGeom>
          <a:noFill/>
          <a:ln cap="flat" cmpd="sng" w="9525">
            <a:solidFill>
              <a:srgbClr val="FFFFFF"/>
            </a:solidFill>
            <a:prstDash val="solid"/>
            <a:round/>
            <a:headEnd len="med" w="med" type="none"/>
            <a:tailEnd len="med" w="med" type="none"/>
          </a:ln>
        </p:spPr>
      </p:cxnSp>
      <p:sp>
        <p:nvSpPr>
          <p:cNvPr id="186" name="Google Shape;186;p21"/>
          <p:cNvSpPr txBox="1"/>
          <p:nvPr/>
        </p:nvSpPr>
        <p:spPr>
          <a:xfrm>
            <a:off x="4904325" y="1406450"/>
            <a:ext cx="4011000" cy="40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rPr>
              <a:t>Driver Analysis</a:t>
            </a:r>
            <a:endParaRPr sz="1600">
              <a:solidFill>
                <a:schemeClr val="dk1"/>
              </a:solidFill>
            </a:endParaRPr>
          </a:p>
          <a:p>
            <a:pPr indent="0" lvl="0" marL="0" rtl="0" algn="ctr">
              <a:spcBef>
                <a:spcPts val="0"/>
              </a:spcBef>
              <a:spcAft>
                <a:spcPts val="0"/>
              </a:spcAft>
              <a:buNone/>
            </a:pPr>
            <a:r>
              <a:rPr lang="en" sz="1600">
                <a:solidFill>
                  <a:schemeClr val="dk1"/>
                </a:solidFill>
              </a:rPr>
              <a:t> </a:t>
            </a:r>
            <a:endParaRPr sz="1600">
              <a:solidFill>
                <a:schemeClr val="dk1"/>
              </a:solidFill>
            </a:endParaRPr>
          </a:p>
          <a:p>
            <a:pPr indent="-330200" lvl="0" marL="457200" marR="0" rtl="0" algn="l">
              <a:lnSpc>
                <a:spcPct val="150000"/>
              </a:lnSpc>
              <a:spcBef>
                <a:spcPts val="0"/>
              </a:spcBef>
              <a:spcAft>
                <a:spcPts val="0"/>
              </a:spcAft>
              <a:buClr>
                <a:schemeClr val="dk1"/>
              </a:buClr>
              <a:buSzPts val="1600"/>
              <a:buChar char="●"/>
            </a:pPr>
            <a:r>
              <a:rPr lang="en" sz="1600">
                <a:solidFill>
                  <a:schemeClr val="dk1"/>
                </a:solidFill>
              </a:rPr>
              <a:t>Using standardized </a:t>
            </a:r>
            <a:r>
              <a:rPr lang="en" sz="1600">
                <a:solidFill>
                  <a:schemeClr val="dk1"/>
                </a:solidFill>
              </a:rPr>
              <a:t> 21 extracted features to run linear regression for each team’s fan and hater segment</a:t>
            </a:r>
            <a:endParaRPr sz="1600">
              <a:solidFill>
                <a:schemeClr val="dk1"/>
              </a:solidFill>
            </a:endParaRPr>
          </a:p>
          <a:p>
            <a:pPr indent="-330200" lvl="0" marL="457200" marR="0" rtl="0" algn="l">
              <a:lnSpc>
                <a:spcPct val="150000"/>
              </a:lnSpc>
              <a:spcBef>
                <a:spcPts val="0"/>
              </a:spcBef>
              <a:spcAft>
                <a:spcPts val="0"/>
              </a:spcAft>
              <a:buClr>
                <a:schemeClr val="dk1"/>
              </a:buClr>
              <a:buSzPts val="1600"/>
              <a:buChar char="●"/>
            </a:pPr>
            <a:r>
              <a:rPr lang="en" sz="1600">
                <a:solidFill>
                  <a:schemeClr val="dk1"/>
                </a:solidFill>
              </a:rPr>
              <a:t>Identify most influential factors for each segment’s favor or distaste for teams based on regression coefficients </a:t>
            </a:r>
            <a:endParaRPr sz="1600">
              <a:solidFill>
                <a:schemeClr val="dk1"/>
              </a:solidFill>
            </a:endParaRPr>
          </a:p>
          <a:p>
            <a:pPr indent="-330200" lvl="0" marL="914400" marR="0" rtl="0" algn="l">
              <a:lnSpc>
                <a:spcPct val="150000"/>
              </a:lnSpc>
              <a:spcBef>
                <a:spcPts val="0"/>
              </a:spcBef>
              <a:spcAft>
                <a:spcPts val="0"/>
              </a:spcAft>
              <a:buClr>
                <a:schemeClr val="dk1"/>
              </a:buClr>
              <a:buSzPts val="1600"/>
              <a:buChar char="❖"/>
            </a:pPr>
            <a:r>
              <a:rPr lang="en" sz="1600">
                <a:solidFill>
                  <a:schemeClr val="dk1"/>
                </a:solidFill>
              </a:rPr>
              <a:t>Drivers for fandom </a:t>
            </a:r>
            <a:endParaRPr sz="1600">
              <a:solidFill>
                <a:schemeClr val="dk1"/>
              </a:solidFill>
            </a:endParaRPr>
          </a:p>
          <a:p>
            <a:pPr indent="-330200" lvl="0" marL="914400" marR="0" rtl="0" algn="l">
              <a:lnSpc>
                <a:spcPct val="150000"/>
              </a:lnSpc>
              <a:spcBef>
                <a:spcPts val="0"/>
              </a:spcBef>
              <a:spcAft>
                <a:spcPts val="0"/>
              </a:spcAft>
              <a:buClr>
                <a:schemeClr val="dk1"/>
              </a:buClr>
              <a:buSzPts val="1600"/>
              <a:buChar char="❖"/>
            </a:pPr>
            <a:r>
              <a:rPr lang="en" sz="1600">
                <a:solidFill>
                  <a:schemeClr val="dk1"/>
                </a:solidFill>
              </a:rPr>
              <a:t>Deterrents for fandom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