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Lato" panose="020B0604020202020204" charset="0"/>
      <p:regular r:id="rId29"/>
      <p:bold r:id="rId30"/>
      <p:italic r:id="rId31"/>
      <p:boldItalic r:id="rId32"/>
    </p:embeddedFont>
    <p:embeddedFont>
      <p:font typeface="Montserra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62" y="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6e29c7c2e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6e29c7c2e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6e29c7c2e_6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6e29c7c2e_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6e29c7c2e_1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6e29c7c2e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6e29c7c2e_1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6e29c7c2e_1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6e29c7c2e_1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6e29c7c2e_1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6e29c7c2e_1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6e29c7c2e_1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6e29c7c2e_15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6e29c7c2e_1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e29c7c2e_1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e29c7c2e_1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6e29c7c2e_1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6e29c7c2e_1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6e29c7c2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76e29c7c2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6e29c7c2e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6e29c7c2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6e29c7c2e_8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6e29c7c2e_8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6e29c7c2e_6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6e29c7c2e_6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6e29c7c2e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6e29c7c2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6e29c7c2e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6e29c7c2e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6e29c7c2e_8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6e29c7c2e_8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6e29c7c2e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6e29c7c2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6e29c7c2e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6e29c7c2e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6e29c7c2e_1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6e29c7c2e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6e29c7c2e_8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6e29c7c2e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6e29c7c2e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6e29c7c2e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50050" y="123035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700"/>
              <a:t>IBM HR Project</a:t>
            </a:r>
            <a:endParaRPr sz="4700"/>
          </a:p>
        </p:txBody>
      </p:sp>
      <p:sp>
        <p:nvSpPr>
          <p:cNvPr id="135" name="Google Shape;135;p13"/>
          <p:cNvSpPr txBox="1">
            <a:spLocks noGrp="1"/>
          </p:cNvSpPr>
          <p:nvPr>
            <p:ph type="subTitle" idx="1"/>
          </p:nvPr>
        </p:nvSpPr>
        <p:spPr>
          <a:xfrm>
            <a:off x="5586700" y="2233200"/>
            <a:ext cx="3470700" cy="26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6" name="Google Shape;136;p13"/>
          <p:cNvSpPr txBox="1"/>
          <p:nvPr/>
        </p:nvSpPr>
        <p:spPr>
          <a:xfrm>
            <a:off x="5568850" y="3454775"/>
            <a:ext cx="3506400" cy="113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300" dirty="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Understanding monthly income</a:t>
            </a:r>
            <a:endParaRPr sz="2700"/>
          </a:p>
        </p:txBody>
      </p:sp>
      <p:sp>
        <p:nvSpPr>
          <p:cNvPr id="190" name="Google Shape;190;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1" name="Google Shape;191;p22"/>
          <p:cNvPicPr preferRelativeResize="0"/>
          <p:nvPr/>
        </p:nvPicPr>
        <p:blipFill>
          <a:blip r:embed="rId3">
            <a:alphaModFix/>
          </a:blip>
          <a:stretch>
            <a:fillRect/>
          </a:stretch>
        </p:blipFill>
        <p:spPr>
          <a:xfrm>
            <a:off x="125025" y="1567550"/>
            <a:ext cx="4446976" cy="3052271"/>
          </a:xfrm>
          <a:prstGeom prst="rect">
            <a:avLst/>
          </a:prstGeom>
          <a:noFill/>
          <a:ln>
            <a:noFill/>
          </a:ln>
        </p:spPr>
      </p:pic>
      <p:pic>
        <p:nvPicPr>
          <p:cNvPr id="192" name="Google Shape;192;p22"/>
          <p:cNvPicPr preferRelativeResize="0"/>
          <p:nvPr/>
        </p:nvPicPr>
        <p:blipFill>
          <a:blip r:embed="rId4">
            <a:alphaModFix/>
          </a:blip>
          <a:stretch>
            <a:fillRect/>
          </a:stretch>
        </p:blipFill>
        <p:spPr>
          <a:xfrm>
            <a:off x="4571996" y="1567550"/>
            <a:ext cx="4386647" cy="305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predicting monthly income</a:t>
            </a:r>
            <a:endParaRPr/>
          </a:p>
        </p:txBody>
      </p:sp>
      <p:sp>
        <p:nvSpPr>
          <p:cNvPr id="198" name="Google Shape;198;p23"/>
          <p:cNvSpPr txBox="1">
            <a:spLocks noGrp="1"/>
          </p:cNvSpPr>
          <p:nvPr>
            <p:ph type="body" idx="1"/>
          </p:nvPr>
        </p:nvSpPr>
        <p:spPr>
          <a:xfrm>
            <a:off x="774050" y="997750"/>
            <a:ext cx="7038900" cy="2955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Total Working Years </a:t>
            </a:r>
            <a:endParaRPr sz="1400"/>
          </a:p>
          <a:p>
            <a:pPr marL="914400" lvl="1" indent="-317500" algn="l" rtl="0">
              <a:spcBef>
                <a:spcPts val="0"/>
              </a:spcBef>
              <a:spcAft>
                <a:spcPts val="0"/>
              </a:spcAft>
              <a:buSzPts val="1400"/>
              <a:buChar char="○"/>
            </a:pPr>
            <a:r>
              <a:rPr lang="en" sz="1400"/>
              <a:t>Favorite split on Trees</a:t>
            </a:r>
            <a:endParaRPr sz="1400"/>
          </a:p>
          <a:p>
            <a:pPr marL="914400" lvl="1" indent="-317500" algn="l" rtl="0">
              <a:spcBef>
                <a:spcPts val="0"/>
              </a:spcBef>
              <a:spcAft>
                <a:spcPts val="0"/>
              </a:spcAft>
              <a:buSzPts val="1400"/>
              <a:buChar char="○"/>
            </a:pPr>
            <a:r>
              <a:rPr lang="en" sz="1400"/>
              <a:t>Low Prob&gt;|t|</a:t>
            </a:r>
            <a:endParaRPr sz="1400"/>
          </a:p>
          <a:p>
            <a:pPr marL="457200" lvl="0" indent="-317500" algn="l" rtl="0">
              <a:spcBef>
                <a:spcPts val="0"/>
              </a:spcBef>
              <a:spcAft>
                <a:spcPts val="0"/>
              </a:spcAft>
              <a:buSzPts val="1400"/>
              <a:buChar char="●"/>
            </a:pPr>
            <a:r>
              <a:rPr lang="en" sz="1400"/>
              <a:t>Best model has TWY as continuous and categorical</a:t>
            </a:r>
            <a:endParaRPr sz="1400"/>
          </a:p>
        </p:txBody>
      </p:sp>
      <p:pic>
        <p:nvPicPr>
          <p:cNvPr id="199" name="Google Shape;199;p23"/>
          <p:cNvPicPr preferRelativeResize="0"/>
          <p:nvPr/>
        </p:nvPicPr>
        <p:blipFill>
          <a:blip r:embed="rId3">
            <a:alphaModFix/>
          </a:blip>
          <a:stretch>
            <a:fillRect/>
          </a:stretch>
        </p:blipFill>
        <p:spPr>
          <a:xfrm>
            <a:off x="5478900" y="997750"/>
            <a:ext cx="2857500" cy="1885950"/>
          </a:xfrm>
          <a:prstGeom prst="rect">
            <a:avLst/>
          </a:prstGeom>
          <a:noFill/>
          <a:ln>
            <a:noFill/>
          </a:ln>
        </p:spPr>
      </p:pic>
      <p:pic>
        <p:nvPicPr>
          <p:cNvPr id="200" name="Google Shape;200;p23"/>
          <p:cNvPicPr preferRelativeResize="0"/>
          <p:nvPr/>
        </p:nvPicPr>
        <p:blipFill rotWithShape="1">
          <a:blip r:embed="rId4">
            <a:alphaModFix/>
          </a:blip>
          <a:srcRect b="42977"/>
          <a:stretch/>
        </p:blipFill>
        <p:spPr>
          <a:xfrm>
            <a:off x="4810125" y="2128825"/>
            <a:ext cx="4105275" cy="2862275"/>
          </a:xfrm>
          <a:prstGeom prst="rect">
            <a:avLst/>
          </a:prstGeom>
          <a:noFill/>
          <a:ln>
            <a:noFill/>
          </a:ln>
        </p:spPr>
      </p:pic>
      <p:pic>
        <p:nvPicPr>
          <p:cNvPr id="201" name="Google Shape;201;p23"/>
          <p:cNvPicPr preferRelativeResize="0"/>
          <p:nvPr/>
        </p:nvPicPr>
        <p:blipFill>
          <a:blip r:embed="rId5">
            <a:alphaModFix/>
          </a:blip>
          <a:stretch>
            <a:fillRect/>
          </a:stretch>
        </p:blipFill>
        <p:spPr>
          <a:xfrm>
            <a:off x="348650" y="2200275"/>
            <a:ext cx="4451949" cy="27912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4"/>
          <p:cNvPicPr preferRelativeResize="0"/>
          <p:nvPr/>
        </p:nvPicPr>
        <p:blipFill>
          <a:blip r:embed="rId3">
            <a:alphaModFix/>
          </a:blip>
          <a:stretch>
            <a:fillRect/>
          </a:stretch>
        </p:blipFill>
        <p:spPr>
          <a:xfrm>
            <a:off x="152400" y="152400"/>
            <a:ext cx="4143375" cy="2466975"/>
          </a:xfrm>
          <a:prstGeom prst="rect">
            <a:avLst/>
          </a:prstGeom>
          <a:noFill/>
          <a:ln>
            <a:noFill/>
          </a:ln>
        </p:spPr>
      </p:pic>
      <p:pic>
        <p:nvPicPr>
          <p:cNvPr id="207" name="Google Shape;207;p24"/>
          <p:cNvPicPr preferRelativeResize="0"/>
          <p:nvPr/>
        </p:nvPicPr>
        <p:blipFill>
          <a:blip r:embed="rId4">
            <a:alphaModFix/>
          </a:blip>
          <a:stretch>
            <a:fillRect/>
          </a:stretch>
        </p:blipFill>
        <p:spPr>
          <a:xfrm>
            <a:off x="152400" y="2771775"/>
            <a:ext cx="5305972" cy="2219325"/>
          </a:xfrm>
          <a:prstGeom prst="rect">
            <a:avLst/>
          </a:prstGeom>
          <a:noFill/>
          <a:ln>
            <a:noFill/>
          </a:ln>
        </p:spPr>
      </p:pic>
      <p:pic>
        <p:nvPicPr>
          <p:cNvPr id="208" name="Google Shape;208;p24"/>
          <p:cNvPicPr preferRelativeResize="0"/>
          <p:nvPr/>
        </p:nvPicPr>
        <p:blipFill>
          <a:blip r:embed="rId5">
            <a:alphaModFix/>
          </a:blip>
          <a:stretch>
            <a:fillRect/>
          </a:stretch>
        </p:blipFill>
        <p:spPr>
          <a:xfrm>
            <a:off x="5623525" y="2771775"/>
            <a:ext cx="3055475" cy="1610475"/>
          </a:xfrm>
          <a:prstGeom prst="rect">
            <a:avLst/>
          </a:prstGeom>
          <a:noFill/>
          <a:ln>
            <a:noFill/>
          </a:ln>
        </p:spPr>
      </p:pic>
      <p:pic>
        <p:nvPicPr>
          <p:cNvPr id="209" name="Google Shape;209;p24"/>
          <p:cNvPicPr preferRelativeResize="0"/>
          <p:nvPr/>
        </p:nvPicPr>
        <p:blipFill>
          <a:blip r:embed="rId6">
            <a:alphaModFix/>
          </a:blip>
          <a:stretch>
            <a:fillRect/>
          </a:stretch>
        </p:blipFill>
        <p:spPr>
          <a:xfrm>
            <a:off x="4448175" y="152400"/>
            <a:ext cx="3887355" cy="246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25"/>
          <p:cNvPicPr preferRelativeResize="0"/>
          <p:nvPr/>
        </p:nvPicPr>
        <p:blipFill>
          <a:blip r:embed="rId3">
            <a:alphaModFix/>
          </a:blip>
          <a:stretch>
            <a:fillRect/>
          </a:stretch>
        </p:blipFill>
        <p:spPr>
          <a:xfrm>
            <a:off x="152400" y="152400"/>
            <a:ext cx="3728800" cy="3172900"/>
          </a:xfrm>
          <a:prstGeom prst="rect">
            <a:avLst/>
          </a:prstGeom>
          <a:noFill/>
          <a:ln>
            <a:noFill/>
          </a:ln>
        </p:spPr>
      </p:pic>
      <p:pic>
        <p:nvPicPr>
          <p:cNvPr id="215" name="Google Shape;215;p25"/>
          <p:cNvPicPr preferRelativeResize="0"/>
          <p:nvPr/>
        </p:nvPicPr>
        <p:blipFill>
          <a:blip r:embed="rId4">
            <a:alphaModFix/>
          </a:blip>
          <a:stretch>
            <a:fillRect/>
          </a:stretch>
        </p:blipFill>
        <p:spPr>
          <a:xfrm>
            <a:off x="4457700" y="152400"/>
            <a:ext cx="3315025" cy="3019625"/>
          </a:xfrm>
          <a:prstGeom prst="rect">
            <a:avLst/>
          </a:prstGeom>
          <a:noFill/>
          <a:ln>
            <a:noFill/>
          </a:ln>
        </p:spPr>
      </p:pic>
      <p:sp>
        <p:nvSpPr>
          <p:cNvPr id="216" name="Google Shape;216;p25"/>
          <p:cNvSpPr txBox="1"/>
          <p:nvPr/>
        </p:nvSpPr>
        <p:spPr>
          <a:xfrm>
            <a:off x="897350" y="4027525"/>
            <a:ext cx="9600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83.809%</a:t>
            </a:r>
            <a:endParaRPr>
              <a:solidFill>
                <a:schemeClr val="lt1"/>
              </a:solidFill>
              <a:latin typeface="Lato"/>
              <a:ea typeface="Lato"/>
              <a:cs typeface="Lato"/>
              <a:sym typeface="Lato"/>
            </a:endParaRPr>
          </a:p>
        </p:txBody>
      </p:sp>
      <p:sp>
        <p:nvSpPr>
          <p:cNvPr id="217" name="Google Shape;217;p25"/>
          <p:cNvSpPr txBox="1"/>
          <p:nvPr/>
        </p:nvSpPr>
        <p:spPr>
          <a:xfrm>
            <a:off x="5435725" y="4486600"/>
            <a:ext cx="9078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84.35%</a:t>
            </a:r>
            <a:endParaRPr>
              <a:solidFill>
                <a:schemeClr val="lt1"/>
              </a:solidFill>
              <a:latin typeface="Lato"/>
              <a:ea typeface="Lato"/>
              <a:cs typeface="Lato"/>
              <a:sym typeface="Lato"/>
            </a:endParaRPr>
          </a:p>
        </p:txBody>
      </p:sp>
      <p:pic>
        <p:nvPicPr>
          <p:cNvPr id="218" name="Google Shape;218;p25"/>
          <p:cNvPicPr preferRelativeResize="0"/>
          <p:nvPr/>
        </p:nvPicPr>
        <p:blipFill>
          <a:blip r:embed="rId5">
            <a:alphaModFix/>
          </a:blip>
          <a:stretch>
            <a:fillRect/>
          </a:stretch>
        </p:blipFill>
        <p:spPr>
          <a:xfrm>
            <a:off x="2812675" y="2222550"/>
            <a:ext cx="5943600" cy="275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26"/>
          <p:cNvPicPr preferRelativeResize="0"/>
          <p:nvPr/>
        </p:nvPicPr>
        <p:blipFill>
          <a:blip r:embed="rId3">
            <a:alphaModFix/>
          </a:blip>
          <a:stretch>
            <a:fillRect/>
          </a:stretch>
        </p:blipFill>
        <p:spPr>
          <a:xfrm>
            <a:off x="2067300" y="1377050"/>
            <a:ext cx="4572000" cy="2571750"/>
          </a:xfrm>
          <a:prstGeom prst="rect">
            <a:avLst/>
          </a:prstGeom>
          <a:noFill/>
          <a:ln>
            <a:noFill/>
          </a:ln>
        </p:spPr>
      </p:pic>
      <p:pic>
        <p:nvPicPr>
          <p:cNvPr id="224" name="Google Shape;224;p26"/>
          <p:cNvPicPr preferRelativeResize="0"/>
          <p:nvPr/>
        </p:nvPicPr>
        <p:blipFill>
          <a:blip r:embed="rId4">
            <a:alphaModFix/>
          </a:blip>
          <a:stretch>
            <a:fillRect/>
          </a:stretch>
        </p:blipFill>
        <p:spPr>
          <a:xfrm>
            <a:off x="0" y="9000"/>
            <a:ext cx="9144001" cy="5125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27"/>
          <p:cNvPicPr preferRelativeResize="0"/>
          <p:nvPr/>
        </p:nvPicPr>
        <p:blipFill>
          <a:blip r:embed="rId3">
            <a:alphaModFix/>
          </a:blip>
          <a:stretch>
            <a:fillRect/>
          </a:stretch>
        </p:blipFill>
        <p:spPr>
          <a:xfrm>
            <a:off x="74450" y="0"/>
            <a:ext cx="9069549"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Best Model</a:t>
            </a:r>
            <a:endParaRPr/>
          </a:p>
        </p:txBody>
      </p:sp>
      <p:pic>
        <p:nvPicPr>
          <p:cNvPr id="235" name="Google Shape;235;p28"/>
          <p:cNvPicPr preferRelativeResize="0"/>
          <p:nvPr/>
        </p:nvPicPr>
        <p:blipFill>
          <a:blip r:embed="rId3">
            <a:alphaModFix/>
          </a:blip>
          <a:stretch>
            <a:fillRect/>
          </a:stretch>
        </p:blipFill>
        <p:spPr>
          <a:xfrm>
            <a:off x="152400" y="1429700"/>
            <a:ext cx="7568175" cy="3275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2" name="Google Shape;242;p29"/>
          <p:cNvPicPr preferRelativeResize="0"/>
          <p:nvPr/>
        </p:nvPicPr>
        <p:blipFill>
          <a:blip r:embed="rId3">
            <a:alphaModFix/>
          </a:blip>
          <a:stretch>
            <a:fillRect/>
          </a:stretch>
        </p:blipFill>
        <p:spPr>
          <a:xfrm>
            <a:off x="0" y="54973"/>
            <a:ext cx="9144001" cy="50335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9" name="Google Shape;249;p30"/>
          <p:cNvPicPr preferRelativeResize="0"/>
          <p:nvPr/>
        </p:nvPicPr>
        <p:blipFill>
          <a:blip r:embed="rId3">
            <a:alphaModFix/>
          </a:blip>
          <a:stretch>
            <a:fillRect/>
          </a:stretch>
        </p:blipFill>
        <p:spPr>
          <a:xfrm>
            <a:off x="0" y="3211"/>
            <a:ext cx="9144000" cy="51370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630500" y="20659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Insights and </a:t>
            </a:r>
            <a:endParaRPr/>
          </a:p>
          <a:p>
            <a:pPr marL="0" lvl="0" indent="0" algn="l" rtl="0">
              <a:spcBef>
                <a:spcPts val="0"/>
              </a:spcBef>
              <a:spcAft>
                <a:spcPts val="0"/>
              </a:spcAft>
              <a:buNone/>
            </a:pPr>
            <a:r>
              <a:rPr lang="en"/>
              <a:t>Recommendations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374850" y="3164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Introduction</a:t>
            </a:r>
            <a:endParaRPr sz="2700"/>
          </a:p>
        </p:txBody>
      </p:sp>
      <p:sp>
        <p:nvSpPr>
          <p:cNvPr id="142" name="Google Shape;142;p14"/>
          <p:cNvSpPr txBox="1">
            <a:spLocks noGrp="1"/>
          </p:cNvSpPr>
          <p:nvPr>
            <p:ph type="body" idx="1"/>
          </p:nvPr>
        </p:nvSpPr>
        <p:spPr>
          <a:xfrm>
            <a:off x="1297500" y="836000"/>
            <a:ext cx="7038900" cy="3642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700"/>
          </a:p>
          <a:p>
            <a:pPr marL="457200" lvl="0" indent="-336550" algn="l" rtl="0">
              <a:lnSpc>
                <a:spcPct val="150000"/>
              </a:lnSpc>
              <a:spcBef>
                <a:spcPts val="1600"/>
              </a:spcBef>
              <a:spcAft>
                <a:spcPts val="0"/>
              </a:spcAft>
              <a:buSzPts val="1700"/>
              <a:buChar char="●"/>
            </a:pPr>
            <a:r>
              <a:rPr lang="en" sz="1700"/>
              <a:t>Work is a hot area.  More and more people care about how they can be selected by the company among many competitors.  So we choose this topic and want to find the factors when a company or HR hiring employees.</a:t>
            </a:r>
            <a:endParaRPr sz="1700"/>
          </a:p>
          <a:p>
            <a:pPr marL="457200" lvl="0" indent="-336550" algn="l" rtl="0">
              <a:lnSpc>
                <a:spcPct val="150000"/>
              </a:lnSpc>
              <a:spcBef>
                <a:spcPts val="0"/>
              </a:spcBef>
              <a:spcAft>
                <a:spcPts val="0"/>
              </a:spcAft>
              <a:buSzPts val="1700"/>
              <a:buChar char="●"/>
            </a:pPr>
            <a:r>
              <a:rPr lang="en" sz="1700"/>
              <a:t>The company we choose which is called IBM company,this company  is a global technology company, and this company contains many data  and attributes which fit our topic.</a:t>
            </a:r>
            <a:endParaRPr sz="1700"/>
          </a:p>
          <a:p>
            <a:pPr marL="0" lvl="0" indent="0" algn="l" rtl="0">
              <a:lnSpc>
                <a:spcPct val="150000"/>
              </a:lnSpc>
              <a:spcBef>
                <a:spcPts val="1600"/>
              </a:spcBef>
              <a:spcAft>
                <a:spcPts val="1600"/>
              </a:spcAft>
              <a:buNone/>
            </a:pP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body" idx="1"/>
          </p:nvPr>
        </p:nvSpPr>
        <p:spPr>
          <a:xfrm>
            <a:off x="1276650" y="1033225"/>
            <a:ext cx="7284000" cy="37794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Font typeface="Arial"/>
              <a:buChar char="●"/>
            </a:pPr>
            <a:r>
              <a:rPr lang="en" sz="1400">
                <a:latin typeface="Calibri"/>
                <a:ea typeface="Calibri"/>
                <a:cs typeface="Calibri"/>
                <a:sym typeface="Calibri"/>
              </a:rPr>
              <a:t>We found that employees from the sales department have the highest attrition rate = 30%</a:t>
            </a:r>
            <a:endParaRPr sz="1400">
              <a:latin typeface="Calibri"/>
              <a:ea typeface="Calibri"/>
              <a:cs typeface="Calibri"/>
              <a:sym typeface="Calibri"/>
            </a:endParaRPr>
          </a:p>
          <a:p>
            <a:pPr marL="457200" lvl="0" indent="-311150" algn="l" rtl="0">
              <a:lnSpc>
                <a:spcPct val="115000"/>
              </a:lnSpc>
              <a:spcBef>
                <a:spcPts val="0"/>
              </a:spcBef>
              <a:spcAft>
                <a:spcPts val="0"/>
              </a:spcAft>
              <a:buSzPts val="1300"/>
              <a:buFont typeface="Arial"/>
              <a:buChar char="●"/>
            </a:pPr>
            <a:r>
              <a:rPr lang="en" sz="1400">
                <a:latin typeface="Calibri"/>
                <a:ea typeface="Calibri"/>
                <a:cs typeface="Calibri"/>
                <a:sym typeface="Calibri"/>
              </a:rPr>
              <a:t>Also the job role Sales Representatives has the highest attrition rate ~ 40%</a:t>
            </a:r>
            <a:endParaRPr sz="1400">
              <a:latin typeface="Calibri"/>
              <a:ea typeface="Calibri"/>
              <a:cs typeface="Calibri"/>
              <a:sym typeface="Calibri"/>
            </a:endParaRPr>
          </a:p>
          <a:p>
            <a:pPr marL="457200" lvl="0" indent="-311150" algn="l" rtl="0">
              <a:lnSpc>
                <a:spcPct val="115000"/>
              </a:lnSpc>
              <a:spcBef>
                <a:spcPts val="0"/>
              </a:spcBef>
              <a:spcAft>
                <a:spcPts val="0"/>
              </a:spcAft>
              <a:buSzPts val="1300"/>
              <a:buFont typeface="Arial"/>
              <a:buChar char="●"/>
            </a:pPr>
            <a:r>
              <a:rPr lang="en" sz="1400">
                <a:latin typeface="Calibri"/>
                <a:ea typeface="Calibri"/>
                <a:cs typeface="Calibri"/>
                <a:sym typeface="Calibri"/>
              </a:rPr>
              <a:t>From the contingency analysis of attrition by Marital status, it was observed that Singles have a high attrition rate (25%) compared with the married and divorced people. And practically it makes sense too.</a:t>
            </a:r>
            <a:endParaRPr sz="1400">
              <a:latin typeface="Calibri"/>
              <a:ea typeface="Calibri"/>
              <a:cs typeface="Calibri"/>
              <a:sym typeface="Calibri"/>
            </a:endParaRPr>
          </a:p>
          <a:p>
            <a:pPr marL="457200" lvl="0" indent="-311150" algn="l" rtl="0">
              <a:lnSpc>
                <a:spcPct val="115000"/>
              </a:lnSpc>
              <a:spcBef>
                <a:spcPts val="0"/>
              </a:spcBef>
              <a:spcAft>
                <a:spcPts val="0"/>
              </a:spcAft>
              <a:buSzPts val="1300"/>
              <a:buFont typeface="Arial"/>
              <a:buChar char="●"/>
            </a:pPr>
            <a:r>
              <a:rPr lang="en" sz="1400">
                <a:latin typeface="Calibri"/>
                <a:ea typeface="Calibri"/>
                <a:cs typeface="Calibri"/>
                <a:sym typeface="Calibri"/>
              </a:rPr>
              <a:t>The variables Performance ratings and Percent Salary Hike are highly correlated. The better the performance rating the better is the percent salary hike.</a:t>
            </a:r>
            <a:endParaRPr sz="1400">
              <a:latin typeface="Calibri"/>
              <a:ea typeface="Calibri"/>
              <a:cs typeface="Calibri"/>
              <a:sym typeface="Calibri"/>
            </a:endParaRPr>
          </a:p>
          <a:p>
            <a:pPr marL="457200" lvl="0" indent="-311150" algn="l" rtl="0">
              <a:lnSpc>
                <a:spcPct val="115000"/>
              </a:lnSpc>
              <a:spcBef>
                <a:spcPts val="0"/>
              </a:spcBef>
              <a:spcAft>
                <a:spcPts val="0"/>
              </a:spcAft>
              <a:buSzPts val="1300"/>
              <a:buFont typeface="Arial"/>
              <a:buChar char="●"/>
            </a:pPr>
            <a:r>
              <a:rPr lang="en" sz="1400">
                <a:latin typeface="Calibri"/>
                <a:ea typeface="Calibri"/>
                <a:cs typeface="Calibri"/>
                <a:sym typeface="Calibri"/>
              </a:rPr>
              <a:t>Senior employees with around 15 years of work experience have very less attrition rate. So it can be inferred that experience adds stability to the job.</a:t>
            </a:r>
            <a:endParaRPr sz="1400">
              <a:latin typeface="Calibri"/>
              <a:ea typeface="Calibri"/>
              <a:cs typeface="Calibri"/>
              <a:sym typeface="Calibri"/>
            </a:endParaRPr>
          </a:p>
          <a:p>
            <a:pPr marL="457200" lvl="0" indent="-311150" algn="l" rtl="0">
              <a:lnSpc>
                <a:spcPct val="115000"/>
              </a:lnSpc>
              <a:spcBef>
                <a:spcPts val="0"/>
              </a:spcBef>
              <a:spcAft>
                <a:spcPts val="0"/>
              </a:spcAft>
              <a:buSzPts val="1300"/>
              <a:buFont typeface="Arial"/>
              <a:buChar char="●"/>
            </a:pPr>
            <a:r>
              <a:rPr lang="en" sz="1400">
                <a:latin typeface="Calibri"/>
                <a:ea typeface="Calibri"/>
                <a:cs typeface="Calibri"/>
                <a:sym typeface="Calibri"/>
              </a:rPr>
              <a:t>If an employee has worked for more than 8 companies than the chances of leaving the company are maximum those employees.</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sz="1400">
                <a:latin typeface="Calibri"/>
                <a:ea typeface="Calibri"/>
                <a:cs typeface="Calibri"/>
                <a:sym typeface="Calibri"/>
              </a:rPr>
              <a:t>According to the model, we find that monthly income correlated with Totalworkingyears positively, also neural net model did not outperform compare with other models</a:t>
            </a:r>
            <a:endParaRPr sz="1500"/>
          </a:p>
        </p:txBody>
      </p:sp>
      <p:sp>
        <p:nvSpPr>
          <p:cNvPr id="260" name="Google Shape;260;p32"/>
          <p:cNvSpPr txBox="1">
            <a:spLocks noGrp="1"/>
          </p:cNvSpPr>
          <p:nvPr>
            <p:ph type="title"/>
          </p:nvPr>
        </p:nvSpPr>
        <p:spPr>
          <a:xfrm>
            <a:off x="2122450" y="219250"/>
            <a:ext cx="5076600" cy="8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Backup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nvPr>
        </p:nvSpPr>
        <p:spPr>
          <a:xfrm>
            <a:off x="1168600" y="393750"/>
            <a:ext cx="7038900" cy="91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700"/>
              <a:t>Models predicting monthly income</a:t>
            </a:r>
            <a:endParaRPr sz="2700"/>
          </a:p>
        </p:txBody>
      </p:sp>
      <p:sp>
        <p:nvSpPr>
          <p:cNvPr id="271" name="Google Shape;271;p34"/>
          <p:cNvSpPr txBox="1">
            <a:spLocks noGrp="1"/>
          </p:cNvSpPr>
          <p:nvPr>
            <p:ph type="body" idx="1"/>
          </p:nvPr>
        </p:nvSpPr>
        <p:spPr>
          <a:xfrm>
            <a:off x="1052550" y="1512375"/>
            <a:ext cx="7038900" cy="2911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Neural Net- weak model</a:t>
            </a:r>
            <a:endParaRPr sz="1700"/>
          </a:p>
          <a:p>
            <a:pPr marL="457200" lvl="0" indent="-336550" algn="l" rtl="0">
              <a:spcBef>
                <a:spcPts val="0"/>
              </a:spcBef>
              <a:spcAft>
                <a:spcPts val="0"/>
              </a:spcAft>
              <a:buSzPts val="1700"/>
              <a:buChar char="●"/>
            </a:pPr>
            <a:r>
              <a:rPr lang="en" sz="1700"/>
              <a:t>RSquare values .7056 - .7238</a:t>
            </a:r>
            <a:endParaRPr sz="1700"/>
          </a:p>
          <a:p>
            <a:pPr marL="914400" lvl="1" indent="-317500" algn="l" rtl="0">
              <a:spcBef>
                <a:spcPts val="0"/>
              </a:spcBef>
              <a:spcAft>
                <a:spcPts val="0"/>
              </a:spcAft>
              <a:buSzPts val="1400"/>
              <a:buChar char="○"/>
            </a:pPr>
            <a:r>
              <a:rPr lang="en" sz="1400"/>
              <a:t>Linear Regression was ~.72</a:t>
            </a:r>
            <a:endParaRPr sz="1400"/>
          </a:p>
          <a:p>
            <a:pPr marL="457200" lvl="0" indent="-336550" algn="l" rtl="0">
              <a:spcBef>
                <a:spcPts val="0"/>
              </a:spcBef>
              <a:spcAft>
                <a:spcPts val="0"/>
              </a:spcAft>
              <a:buSzPts val="1700"/>
              <a:buChar char="●"/>
            </a:pPr>
            <a:r>
              <a:rPr lang="en" sz="1700"/>
              <a:t>“Black Box"</a:t>
            </a:r>
            <a:endParaRPr sz="1700"/>
          </a:p>
          <a:p>
            <a:pPr marL="457200" lvl="0" indent="-336550" algn="l" rtl="0">
              <a:spcBef>
                <a:spcPts val="0"/>
              </a:spcBef>
              <a:spcAft>
                <a:spcPts val="0"/>
              </a:spcAft>
              <a:buSzPts val="1700"/>
              <a:buChar char="●"/>
            </a:pPr>
            <a:r>
              <a:rPr lang="en" sz="1700"/>
              <a:t>Recommendation: Don’t use NN</a:t>
            </a:r>
            <a:endParaRPr sz="1700"/>
          </a:p>
        </p:txBody>
      </p:sp>
      <p:pic>
        <p:nvPicPr>
          <p:cNvPr id="272" name="Google Shape;272;p34"/>
          <p:cNvPicPr preferRelativeResize="0"/>
          <p:nvPr/>
        </p:nvPicPr>
        <p:blipFill>
          <a:blip r:embed="rId3">
            <a:alphaModFix/>
          </a:blip>
          <a:stretch>
            <a:fillRect/>
          </a:stretch>
        </p:blipFill>
        <p:spPr>
          <a:xfrm>
            <a:off x="3002400" y="3174225"/>
            <a:ext cx="5334000" cy="1485900"/>
          </a:xfrm>
          <a:prstGeom prst="rect">
            <a:avLst/>
          </a:prstGeom>
          <a:noFill/>
          <a:ln>
            <a:noFill/>
          </a:ln>
        </p:spPr>
      </p:pic>
      <p:pic>
        <p:nvPicPr>
          <p:cNvPr id="273" name="Google Shape;273;p34"/>
          <p:cNvPicPr preferRelativeResize="0"/>
          <p:nvPr/>
        </p:nvPicPr>
        <p:blipFill>
          <a:blip r:embed="rId4">
            <a:alphaModFix/>
          </a:blip>
          <a:stretch>
            <a:fillRect/>
          </a:stretch>
        </p:blipFill>
        <p:spPr>
          <a:xfrm>
            <a:off x="4878825" y="1512363"/>
            <a:ext cx="3457575" cy="1457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374850" y="3164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Introduction</a:t>
            </a:r>
            <a:endParaRPr sz="2700"/>
          </a:p>
        </p:txBody>
      </p:sp>
      <p:sp>
        <p:nvSpPr>
          <p:cNvPr id="148" name="Google Shape;148;p15"/>
          <p:cNvSpPr txBox="1">
            <a:spLocks noGrp="1"/>
          </p:cNvSpPr>
          <p:nvPr>
            <p:ph type="body" idx="1"/>
          </p:nvPr>
        </p:nvSpPr>
        <p:spPr>
          <a:xfrm>
            <a:off x="1297500" y="807650"/>
            <a:ext cx="7038900" cy="3670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700"/>
          </a:p>
          <a:p>
            <a:pPr marL="457200" lvl="0" indent="-336550" algn="l" rtl="0">
              <a:lnSpc>
                <a:spcPct val="150000"/>
              </a:lnSpc>
              <a:spcBef>
                <a:spcPts val="1600"/>
              </a:spcBef>
              <a:spcAft>
                <a:spcPts val="0"/>
              </a:spcAft>
              <a:buSzPts val="1700"/>
              <a:buChar char="●"/>
            </a:pPr>
            <a:r>
              <a:rPr lang="en" sz="1700"/>
              <a:t>A major problem in high employee attrition is its cost to an organization. And we use monthly income and job position these two variables to predict and even reduce this problem .</a:t>
            </a:r>
            <a:endParaRPr sz="1700"/>
          </a:p>
          <a:p>
            <a:pPr marL="457200" lvl="0" indent="-336550" algn="l" rtl="0">
              <a:lnSpc>
                <a:spcPct val="150000"/>
              </a:lnSpc>
              <a:spcBef>
                <a:spcPts val="0"/>
              </a:spcBef>
              <a:spcAft>
                <a:spcPts val="0"/>
              </a:spcAft>
              <a:buSzPts val="1700"/>
              <a:buChar char="●"/>
            </a:pPr>
            <a:r>
              <a:rPr lang="en" sz="1700"/>
              <a:t>We use some models to help us, we use linear regression model, logistic regression model, boosted decision trees, bootstrap forest, neural networks. And we compare these models to find the best model to help us predict the employee attrition.</a:t>
            </a:r>
            <a:endParaRPr sz="1700"/>
          </a:p>
          <a:p>
            <a:pPr marL="0" lvl="0" indent="0" algn="l" rtl="0">
              <a:lnSpc>
                <a:spcPct val="150000"/>
              </a:lnSpc>
              <a:spcBef>
                <a:spcPts val="1600"/>
              </a:spcBef>
              <a:spcAft>
                <a:spcPts val="1600"/>
              </a:spcAft>
              <a:buNone/>
            </a:pP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Target Variable Choice</a:t>
            </a:r>
            <a:endParaRPr/>
          </a:p>
          <a:p>
            <a:pPr marL="0" lvl="0" indent="0" algn="l" rtl="0">
              <a:spcBef>
                <a:spcPts val="0"/>
              </a:spcBef>
              <a:spcAft>
                <a:spcPts val="0"/>
              </a:spcAft>
              <a:buNone/>
            </a:pPr>
            <a:endParaRPr/>
          </a:p>
          <a:p>
            <a:pPr marL="0" lvl="0" indent="0" algn="l" rtl="0">
              <a:spcBef>
                <a:spcPts val="0"/>
              </a:spcBef>
              <a:spcAft>
                <a:spcPts val="0"/>
              </a:spcAft>
              <a:buNone/>
            </a:pPr>
            <a:r>
              <a:rPr lang="en"/>
              <a:t>Data Refinement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336175" y="4195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Reasons for Y variables</a:t>
            </a:r>
            <a:endParaRPr sz="2700"/>
          </a:p>
        </p:txBody>
      </p:sp>
      <p:sp>
        <p:nvSpPr>
          <p:cNvPr id="159" name="Google Shape;159;p17"/>
          <p:cNvSpPr txBox="1">
            <a:spLocks noGrp="1"/>
          </p:cNvSpPr>
          <p:nvPr>
            <p:ph type="body" idx="1"/>
          </p:nvPr>
        </p:nvSpPr>
        <p:spPr>
          <a:xfrm>
            <a:off x="975225" y="1614975"/>
            <a:ext cx="7038900" cy="2145600"/>
          </a:xfrm>
          <a:prstGeom prst="rect">
            <a:avLst/>
          </a:prstGeom>
        </p:spPr>
        <p:txBody>
          <a:bodyPr spcFirstLastPara="1" wrap="square" lIns="91425" tIns="91425" rIns="91425" bIns="91425" anchor="t" anchorCtr="0">
            <a:noAutofit/>
          </a:bodyPr>
          <a:lstStyle/>
          <a:p>
            <a:pPr marL="457200" lvl="0" indent="-336550" algn="l" rtl="0">
              <a:lnSpc>
                <a:spcPct val="200000"/>
              </a:lnSpc>
              <a:spcBef>
                <a:spcPts val="0"/>
              </a:spcBef>
              <a:spcAft>
                <a:spcPts val="0"/>
              </a:spcAft>
              <a:buSzPts val="1700"/>
              <a:buChar char="●"/>
            </a:pPr>
            <a:r>
              <a:rPr lang="en" sz="1700"/>
              <a:t>The goal for IBM company is reducing  the cost</a:t>
            </a:r>
            <a:endParaRPr sz="1700"/>
          </a:p>
          <a:p>
            <a:pPr marL="914400" lvl="1" indent="-336550" algn="l" rtl="0">
              <a:lnSpc>
                <a:spcPct val="200000"/>
              </a:lnSpc>
              <a:spcBef>
                <a:spcPts val="0"/>
              </a:spcBef>
              <a:spcAft>
                <a:spcPts val="0"/>
              </a:spcAft>
              <a:buSzPts val="1700"/>
              <a:buAutoNum type="arabicPeriod"/>
            </a:pPr>
            <a:r>
              <a:rPr lang="en" sz="1700"/>
              <a:t>The attrition of previous and current employees can help</a:t>
            </a:r>
            <a:endParaRPr sz="1700"/>
          </a:p>
          <a:p>
            <a:pPr marL="914400" lvl="1" indent="-336550" algn="l" rtl="0">
              <a:lnSpc>
                <a:spcPct val="200000"/>
              </a:lnSpc>
              <a:spcBef>
                <a:spcPts val="0"/>
              </a:spcBef>
              <a:spcAft>
                <a:spcPts val="0"/>
              </a:spcAft>
              <a:buSzPts val="1700"/>
              <a:buAutoNum type="arabicPeriod"/>
            </a:pPr>
            <a:r>
              <a:rPr lang="en" sz="1700"/>
              <a:t>The monthly income would be the key variable will affect cost</a:t>
            </a:r>
            <a:endParaRPr sz="1700"/>
          </a:p>
          <a:p>
            <a:pPr marL="0" lvl="0" indent="0" algn="l" rtl="0">
              <a:lnSpc>
                <a:spcPct val="200000"/>
              </a:lnSpc>
              <a:spcBef>
                <a:spcPts val="1600"/>
              </a:spcBef>
              <a:spcAft>
                <a:spcPts val="1600"/>
              </a:spcAft>
              <a:buNone/>
            </a:pP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700"/>
              <a:t>Reasons for data refinement</a:t>
            </a:r>
            <a:endParaRPr/>
          </a:p>
        </p:txBody>
      </p:sp>
      <p:sp>
        <p:nvSpPr>
          <p:cNvPr id="165" name="Google Shape;165;p18"/>
          <p:cNvSpPr txBox="1"/>
          <p:nvPr/>
        </p:nvSpPr>
        <p:spPr>
          <a:xfrm>
            <a:off x="1144950" y="1688700"/>
            <a:ext cx="6854100" cy="2358900"/>
          </a:xfrm>
          <a:prstGeom prst="rect">
            <a:avLst/>
          </a:prstGeom>
          <a:noFill/>
          <a:ln>
            <a:noFill/>
          </a:ln>
        </p:spPr>
        <p:txBody>
          <a:bodyPr spcFirstLastPara="1" wrap="square" lIns="91425" tIns="91425" rIns="91425" bIns="91425" anchor="ctr" anchorCtr="0">
            <a:noAutofit/>
          </a:bodyPr>
          <a:lstStyle/>
          <a:p>
            <a:pPr marL="457200" marR="0" lvl="0" indent="-336550" algn="l" rtl="0">
              <a:lnSpc>
                <a:spcPct val="200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Variables need to get rid of </a:t>
            </a:r>
            <a:endParaRPr sz="1700">
              <a:solidFill>
                <a:schemeClr val="lt1"/>
              </a:solidFill>
              <a:latin typeface="Lato"/>
              <a:ea typeface="Lato"/>
              <a:cs typeface="Lato"/>
              <a:sym typeface="Lato"/>
            </a:endParaRPr>
          </a:p>
          <a:p>
            <a:pPr marL="914400" marR="0" lvl="0" indent="-336550" algn="l" rtl="0">
              <a:lnSpc>
                <a:spcPct val="200000"/>
              </a:lnSpc>
              <a:spcBef>
                <a:spcPts val="0"/>
              </a:spcBef>
              <a:spcAft>
                <a:spcPts val="0"/>
              </a:spcAft>
              <a:buClr>
                <a:schemeClr val="lt1"/>
              </a:buClr>
              <a:buSzPts val="1700"/>
              <a:buFont typeface="Lato"/>
              <a:buAutoNum type="arabicPeriod"/>
            </a:pPr>
            <a:r>
              <a:rPr lang="en" sz="1700">
                <a:solidFill>
                  <a:schemeClr val="lt1"/>
                </a:solidFill>
                <a:latin typeface="Lato"/>
                <a:ea typeface="Lato"/>
                <a:cs typeface="Lato"/>
                <a:sym typeface="Lato"/>
              </a:rPr>
              <a:t>Highly correlated variable: Possible to be target leakage</a:t>
            </a:r>
            <a:endParaRPr sz="1700">
              <a:solidFill>
                <a:schemeClr val="lt1"/>
              </a:solidFill>
              <a:latin typeface="Lato"/>
              <a:ea typeface="Lato"/>
              <a:cs typeface="Lato"/>
              <a:sym typeface="Lato"/>
            </a:endParaRPr>
          </a:p>
          <a:p>
            <a:pPr marL="914400" lvl="0" indent="-336550" algn="l" rtl="0">
              <a:lnSpc>
                <a:spcPct val="200000"/>
              </a:lnSpc>
              <a:spcBef>
                <a:spcPts val="0"/>
              </a:spcBef>
              <a:spcAft>
                <a:spcPts val="0"/>
              </a:spcAft>
              <a:buClr>
                <a:schemeClr val="lt1"/>
              </a:buClr>
              <a:buSzPts val="1700"/>
              <a:buFont typeface="Lato"/>
              <a:buAutoNum type="arabicPeriod"/>
            </a:pPr>
            <a:r>
              <a:rPr lang="en" sz="1700">
                <a:solidFill>
                  <a:schemeClr val="lt1"/>
                </a:solidFill>
                <a:latin typeface="Lato"/>
                <a:ea typeface="Lato"/>
                <a:cs typeface="Lato"/>
                <a:sym typeface="Lato"/>
              </a:rPr>
              <a:t>Meaningless variables:  No  help to understand target variables</a:t>
            </a:r>
            <a:endParaRPr sz="1700">
              <a:solidFill>
                <a:schemeClr val="lt1"/>
              </a:solidFill>
              <a:latin typeface="Lato"/>
              <a:ea typeface="Lato"/>
              <a:cs typeface="Lato"/>
              <a:sym typeface="Lato"/>
            </a:endParaRPr>
          </a:p>
          <a:p>
            <a:pPr marL="457200" marR="0" lvl="0" indent="-336550" algn="l" rtl="0">
              <a:lnSpc>
                <a:spcPct val="200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Variable type can change</a:t>
            </a:r>
            <a:endParaRPr sz="17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9"/>
          <p:cNvPicPr preferRelativeResize="0"/>
          <p:nvPr/>
        </p:nvPicPr>
        <p:blipFill>
          <a:blip r:embed="rId3">
            <a:alphaModFix/>
          </a:blip>
          <a:stretch>
            <a:fillRect/>
          </a:stretch>
        </p:blipFill>
        <p:spPr>
          <a:xfrm>
            <a:off x="4757068" y="1016050"/>
            <a:ext cx="4105106" cy="3702050"/>
          </a:xfrm>
          <a:prstGeom prst="rect">
            <a:avLst/>
          </a:prstGeom>
          <a:noFill/>
          <a:ln>
            <a:noFill/>
          </a:ln>
        </p:spPr>
      </p:pic>
      <p:sp>
        <p:nvSpPr>
          <p:cNvPr id="171" name="Google Shape;171;p19"/>
          <p:cNvSpPr txBox="1"/>
          <p:nvPr/>
        </p:nvSpPr>
        <p:spPr>
          <a:xfrm>
            <a:off x="902375" y="335175"/>
            <a:ext cx="6252000" cy="786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700">
                <a:solidFill>
                  <a:schemeClr val="lt1"/>
                </a:solidFill>
                <a:latin typeface="Montserrat"/>
                <a:ea typeface="Montserrat"/>
                <a:cs typeface="Montserrat"/>
                <a:sym typeface="Montserrat"/>
              </a:rPr>
              <a:t>Variables from raw dataset</a:t>
            </a:r>
            <a:endParaRPr>
              <a:solidFill>
                <a:schemeClr val="lt1"/>
              </a:solidFill>
              <a:latin typeface="Lato"/>
              <a:ea typeface="Lato"/>
              <a:cs typeface="Lato"/>
              <a:sym typeface="Lato"/>
            </a:endParaRPr>
          </a:p>
        </p:txBody>
      </p:sp>
      <p:pic>
        <p:nvPicPr>
          <p:cNvPr id="172" name="Google Shape;172;p19"/>
          <p:cNvPicPr preferRelativeResize="0"/>
          <p:nvPr/>
        </p:nvPicPr>
        <p:blipFill>
          <a:blip r:embed="rId4">
            <a:alphaModFix/>
          </a:blip>
          <a:stretch>
            <a:fillRect/>
          </a:stretch>
        </p:blipFill>
        <p:spPr>
          <a:xfrm>
            <a:off x="242625" y="1016050"/>
            <a:ext cx="4220025" cy="3741858"/>
          </a:xfrm>
          <a:prstGeom prst="rect">
            <a:avLst/>
          </a:prstGeom>
          <a:noFill/>
          <a:ln>
            <a:noFill/>
          </a:ln>
        </p:spPr>
      </p:pic>
      <p:pic>
        <p:nvPicPr>
          <p:cNvPr id="173" name="Google Shape;173;p19"/>
          <p:cNvPicPr preferRelativeResize="0"/>
          <p:nvPr/>
        </p:nvPicPr>
        <p:blipFill>
          <a:blip r:embed="rId5">
            <a:alphaModFix/>
          </a:blip>
          <a:stretch>
            <a:fillRect/>
          </a:stretch>
        </p:blipFill>
        <p:spPr>
          <a:xfrm>
            <a:off x="242625" y="1035950"/>
            <a:ext cx="4220024" cy="3702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72"/>
                                        </p:tgtEl>
                                        <p:attrNameLst>
                                          <p:attrName>style.visibility</p:attrName>
                                        </p:attrNameLst>
                                      </p:cBhvr>
                                      <p:to>
                                        <p:strVal val="visible"/>
                                      </p:to>
                                    </p:set>
                                    <p:anim calcmode="lin" valueType="num">
                                      <p:cBhvr additive="base">
                                        <p:cTn id="11" dur="1000"/>
                                        <p:tgtEl>
                                          <p:spTgt spid="172"/>
                                        </p:tgtEl>
                                        <p:attrNameLst>
                                          <p:attrName>ppt_x</p:attrName>
                                        </p:attrNameLst>
                                      </p:cBhvr>
                                      <p:tavLst>
                                        <p:tav tm="0">
                                          <p:val>
                                            <p:strVal val="#ppt_x-1"/>
                                          </p:val>
                                        </p:tav>
                                        <p:tav tm="100000">
                                          <p:val>
                                            <p:strVal val="#ppt_x"/>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3"/>
                                        </p:tgtEl>
                                        <p:attrNameLst>
                                          <p:attrName>style.visibility</p:attrName>
                                        </p:attrNameLst>
                                      </p:cBhvr>
                                      <p:to>
                                        <p:strVal val="visible"/>
                                      </p:to>
                                    </p:set>
                                    <p:animEffect transition="in" filter="fade">
                                      <p:cBhvr>
                                        <p:cTn id="16" dur="1100"/>
                                        <p:tgtEl>
                                          <p:spTgt spid="17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3"/>
                                        </p:tgtEl>
                                        <p:attrNameLst>
                                          <p:attrName>style.visibility</p:attrName>
                                        </p:attrNameLst>
                                      </p:cBhvr>
                                      <p:to>
                                        <p:strVal val="visible"/>
                                      </p:to>
                                    </p:set>
                                    <p:animEffect transition="in" filter="fade">
                                      <p:cBhvr>
                                        <p:cTn id="21"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462925" y="1804725"/>
            <a:ext cx="5982600" cy="134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with Different </a:t>
            </a:r>
            <a:r>
              <a:rPr lang="en" sz="2600"/>
              <a:t>Y Variables</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en" sz="2600"/>
              <a:t>Monthly Income</a:t>
            </a:r>
            <a:endParaRPr sz="2600"/>
          </a:p>
          <a:p>
            <a:pPr marL="0" lvl="0" indent="0" algn="l" rtl="0">
              <a:spcBef>
                <a:spcPts val="0"/>
              </a:spcBef>
              <a:spcAft>
                <a:spcPts val="0"/>
              </a:spcAft>
              <a:buNone/>
            </a:pPr>
            <a:r>
              <a:rPr lang="en" sz="2600"/>
              <a:t>Attrition</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body" idx="1"/>
          </p:nvPr>
        </p:nvSpPr>
        <p:spPr>
          <a:xfrm>
            <a:off x="949425" y="1541775"/>
            <a:ext cx="7038900" cy="2911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700"/>
              <a:t>Very strong correlation with Job Rate and Job Role</a:t>
            </a:r>
            <a:endParaRPr sz="1500"/>
          </a:p>
          <a:p>
            <a:pPr marL="457200" lvl="0" indent="-323850" algn="l" rtl="0">
              <a:spcBef>
                <a:spcPts val="0"/>
              </a:spcBef>
              <a:spcAft>
                <a:spcPts val="0"/>
              </a:spcAft>
              <a:buSzPts val="1500"/>
              <a:buChar char="●"/>
            </a:pPr>
            <a:r>
              <a:rPr lang="en" sz="1700"/>
              <a:t>Target leakage or just strong predictor?</a:t>
            </a:r>
            <a:endParaRPr sz="1500"/>
          </a:p>
          <a:p>
            <a:pPr marL="914400" lvl="1" indent="-317500" algn="l" rtl="0">
              <a:spcBef>
                <a:spcPts val="0"/>
              </a:spcBef>
              <a:spcAft>
                <a:spcPts val="0"/>
              </a:spcAft>
              <a:buSzPts val="1400"/>
              <a:buChar char="○"/>
            </a:pPr>
            <a:r>
              <a:rPr lang="en" sz="1400"/>
              <a:t>Is it known?</a:t>
            </a:r>
            <a:endParaRPr sz="1400"/>
          </a:p>
          <a:p>
            <a:pPr marL="914400" lvl="1" indent="-317500" algn="l" rtl="0">
              <a:spcBef>
                <a:spcPts val="0"/>
              </a:spcBef>
              <a:spcAft>
                <a:spcPts val="0"/>
              </a:spcAft>
              <a:buSzPts val="1400"/>
              <a:buChar char="○"/>
            </a:pPr>
            <a:r>
              <a:rPr lang="en" sz="1400"/>
              <a:t>What is Job rate?</a:t>
            </a:r>
            <a:endParaRPr sz="1400"/>
          </a:p>
          <a:p>
            <a:pPr marL="1371600" lvl="2" indent="-317500" algn="l" rtl="0">
              <a:spcBef>
                <a:spcPts val="0"/>
              </a:spcBef>
              <a:spcAft>
                <a:spcPts val="0"/>
              </a:spcAft>
              <a:buSzPts val="1400"/>
              <a:buChar char="■"/>
            </a:pPr>
            <a:r>
              <a:rPr lang="en" sz="1400"/>
              <a:t>Associate Technician, Technician, Senior Technician, Staff Technician,...?</a:t>
            </a:r>
            <a:endParaRPr sz="1400"/>
          </a:p>
          <a:p>
            <a:pPr marL="1371600" lvl="2" indent="-317500" algn="l" rtl="0">
              <a:spcBef>
                <a:spcPts val="0"/>
              </a:spcBef>
              <a:spcAft>
                <a:spcPts val="0"/>
              </a:spcAft>
              <a:buSzPts val="1400"/>
              <a:buChar char="■"/>
            </a:pPr>
            <a:r>
              <a:rPr lang="en" sz="1400"/>
              <a:t>Simply Pay-ranges?</a:t>
            </a:r>
            <a:endParaRPr sz="1400"/>
          </a:p>
          <a:p>
            <a:pPr marL="914400" lvl="1" indent="-317500" algn="l" rtl="0">
              <a:spcBef>
                <a:spcPts val="0"/>
              </a:spcBef>
              <a:spcAft>
                <a:spcPts val="0"/>
              </a:spcAft>
              <a:buSzPts val="1400"/>
              <a:buChar char="○"/>
            </a:pPr>
            <a:r>
              <a:rPr lang="en" sz="1400"/>
              <a:t>A few models were built including these out of interest Rsquare rose from 0.70 range to 0.95 range.</a:t>
            </a:r>
            <a:endParaRPr sz="1400"/>
          </a:p>
          <a:p>
            <a:pPr marL="457200" lvl="0" indent="-323850" algn="l" rtl="0">
              <a:spcBef>
                <a:spcPts val="0"/>
              </a:spcBef>
              <a:spcAft>
                <a:spcPts val="0"/>
              </a:spcAft>
              <a:buSzPts val="1500"/>
              <a:buChar char="●"/>
            </a:pPr>
            <a:r>
              <a:rPr lang="en" sz="1700"/>
              <a:t>Decision: don’t use</a:t>
            </a:r>
            <a:endParaRPr sz="1500"/>
          </a:p>
          <a:p>
            <a:pPr marL="1371600" lvl="0" indent="0" algn="l" rtl="0">
              <a:spcBef>
                <a:spcPts val="1600"/>
              </a:spcBef>
              <a:spcAft>
                <a:spcPts val="1600"/>
              </a:spcAft>
              <a:buNone/>
            </a:pPr>
            <a:endParaRPr/>
          </a:p>
        </p:txBody>
      </p:sp>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Understanding monthly income</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543</Words>
  <Application>Microsoft Office PowerPoint</Application>
  <PresentationFormat>On-screen Show (16:9)</PresentationFormat>
  <Paragraphs>61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Montserrat</vt:lpstr>
      <vt:lpstr>Lato</vt:lpstr>
      <vt:lpstr>Arial</vt:lpstr>
      <vt:lpstr>Calibri</vt:lpstr>
      <vt:lpstr>Focus</vt:lpstr>
      <vt:lpstr>IBM HR Project</vt:lpstr>
      <vt:lpstr>Introduction</vt:lpstr>
      <vt:lpstr>Introduction</vt:lpstr>
      <vt:lpstr>Target Variable Choice  Data Refinement </vt:lpstr>
      <vt:lpstr>Reasons for Y variables</vt:lpstr>
      <vt:lpstr>Reasons for data refinement</vt:lpstr>
      <vt:lpstr>PowerPoint Presentation</vt:lpstr>
      <vt:lpstr>Model with Different Y Variables  Monthly Income Attrition</vt:lpstr>
      <vt:lpstr>Understanding monthly income</vt:lpstr>
      <vt:lpstr>Understanding monthly income</vt:lpstr>
      <vt:lpstr>Models predicting monthly income</vt:lpstr>
      <vt:lpstr>PowerPoint Presentation</vt:lpstr>
      <vt:lpstr>PowerPoint Presentation</vt:lpstr>
      <vt:lpstr>PowerPoint Presentation</vt:lpstr>
      <vt:lpstr>PowerPoint Presentation</vt:lpstr>
      <vt:lpstr>Best Model</vt:lpstr>
      <vt:lpstr>PowerPoint Presentation</vt:lpstr>
      <vt:lpstr>PowerPoint Presentation</vt:lpstr>
      <vt:lpstr>Business Insights and  Recommendations</vt:lpstr>
      <vt:lpstr>Recommendations:</vt:lpstr>
      <vt:lpstr>Backup</vt:lpstr>
      <vt:lpstr>Models predicting monthly income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HR Project</dc:title>
  <cp:lastModifiedBy>banvathmayurkumar@gmail.com</cp:lastModifiedBy>
  <cp:revision>1</cp:revision>
  <dcterms:modified xsi:type="dcterms:W3CDTF">2020-11-27T06:09:25Z</dcterms:modified>
</cp:coreProperties>
</file>