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68B94-1251-4A6A-AC0D-C3134CA4C727}">
  <a:tblStyle styleId="{5DE68B94-1251-4A6A-AC0D-C3134CA4C7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4f55b8f2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55b8f2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f55b8f24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f55b8f24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f55b8f2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55b8f2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f55b8f24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f55b8f24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f55b8f24e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f55b8f24e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f55b8f2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f55b8f2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4f55b8f24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f55b8f24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f55b8e9b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f55b8e9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f55b8e9b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f55b8e9b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f55b8e9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f55b8e9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4f55b8e9b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f55b8e9b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55b8e9b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55b8e9b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f55b8f2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55b8f2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a:t>
            </a:r>
            <a:r>
              <a:rPr lang="en"/>
              <a:t> behaviours are found for top-sale customers. They have strong preferences in certain product categories, this kind of preferences are weaker for customers with less purchase. For these customers we might not need to offer too much discount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f55b8f2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55b8f2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f55b8e9b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55b8e9b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Rarely on discount: pork, beef, poultry</a:t>
            </a:r>
            <a:endParaRPr sz="14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Often on discount: seafood</a:t>
            </a:r>
            <a:endParaRPr sz="1400">
              <a:solidFill>
                <a:schemeClr val="dk2"/>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f55b8f2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55b8f2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f55b8f2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55b8f2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8.pn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29.png"/><Relationship Id="rId7" Type="http://schemas.openxmlformats.org/officeDocument/2006/relationships/image" Target="../media/image32.png"/><Relationship Id="rId8"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4.png"/><Relationship Id="rId6"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3.png"/><Relationship Id="rId6" Type="http://schemas.openxmlformats.org/officeDocument/2006/relationships/image" Target="../media/image30.png"/><Relationship Id="rId7" Type="http://schemas.openxmlformats.org/officeDocument/2006/relationships/image" Target="../media/image36.png"/><Relationship Id="rId8"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11" Type="http://schemas.openxmlformats.org/officeDocument/2006/relationships/image" Target="../media/image1.png"/><Relationship Id="rId10" Type="http://schemas.openxmlformats.org/officeDocument/2006/relationships/image" Target="../media/image11.png"/><Relationship Id="rId12"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55038" y="210950"/>
            <a:ext cx="1792275" cy="1549175"/>
          </a:xfrm>
          <a:prstGeom prst="rect">
            <a:avLst/>
          </a:prstGeom>
          <a:noFill/>
          <a:ln>
            <a:noFill/>
          </a:ln>
        </p:spPr>
      </p:pic>
      <p:pic>
        <p:nvPicPr>
          <p:cNvPr id="55" name="Google Shape;55;p13"/>
          <p:cNvPicPr preferRelativeResize="0"/>
          <p:nvPr/>
        </p:nvPicPr>
        <p:blipFill>
          <a:blip r:embed="rId4">
            <a:alphaModFix/>
          </a:blip>
          <a:stretch>
            <a:fillRect/>
          </a:stretch>
        </p:blipFill>
        <p:spPr>
          <a:xfrm>
            <a:off x="550725" y="3051100"/>
            <a:ext cx="1648012" cy="1759875"/>
          </a:xfrm>
          <a:prstGeom prst="rect">
            <a:avLst/>
          </a:prstGeom>
          <a:noFill/>
          <a:ln>
            <a:noFill/>
          </a:ln>
        </p:spPr>
      </p:pic>
      <p:pic>
        <p:nvPicPr>
          <p:cNvPr id="56" name="Google Shape;56;p13"/>
          <p:cNvPicPr preferRelativeResize="0"/>
          <p:nvPr/>
        </p:nvPicPr>
        <p:blipFill>
          <a:blip r:embed="rId5">
            <a:alphaModFix/>
          </a:blip>
          <a:stretch>
            <a:fillRect/>
          </a:stretch>
        </p:blipFill>
        <p:spPr>
          <a:xfrm>
            <a:off x="7132275" y="3190734"/>
            <a:ext cx="1648000" cy="1713753"/>
          </a:xfrm>
          <a:prstGeom prst="rect">
            <a:avLst/>
          </a:prstGeom>
          <a:noFill/>
          <a:ln>
            <a:noFill/>
          </a:ln>
        </p:spPr>
      </p:pic>
      <p:pic>
        <p:nvPicPr>
          <p:cNvPr id="57" name="Google Shape;57;p13"/>
          <p:cNvPicPr preferRelativeResize="0"/>
          <p:nvPr/>
        </p:nvPicPr>
        <p:blipFill>
          <a:blip r:embed="rId6">
            <a:alphaModFix/>
          </a:blip>
          <a:stretch>
            <a:fillRect/>
          </a:stretch>
        </p:blipFill>
        <p:spPr>
          <a:xfrm>
            <a:off x="3002275" y="3574476"/>
            <a:ext cx="3399200" cy="723600"/>
          </a:xfrm>
          <a:prstGeom prst="rect">
            <a:avLst/>
          </a:prstGeom>
          <a:noFill/>
          <a:ln>
            <a:noFill/>
          </a:ln>
        </p:spPr>
      </p:pic>
      <p:pic>
        <p:nvPicPr>
          <p:cNvPr id="58" name="Google Shape;58;p13"/>
          <p:cNvPicPr preferRelativeResize="0"/>
          <p:nvPr/>
        </p:nvPicPr>
        <p:blipFill>
          <a:blip r:embed="rId6">
            <a:alphaModFix/>
          </a:blip>
          <a:stretch>
            <a:fillRect/>
          </a:stretch>
        </p:blipFill>
        <p:spPr>
          <a:xfrm rot="7943401">
            <a:off x="494219" y="1716129"/>
            <a:ext cx="2466361" cy="728192"/>
          </a:xfrm>
          <a:prstGeom prst="rect">
            <a:avLst/>
          </a:prstGeom>
          <a:noFill/>
          <a:ln>
            <a:noFill/>
          </a:ln>
        </p:spPr>
      </p:pic>
      <p:pic>
        <p:nvPicPr>
          <p:cNvPr id="59" name="Google Shape;59;p13"/>
          <p:cNvPicPr preferRelativeResize="0"/>
          <p:nvPr/>
        </p:nvPicPr>
        <p:blipFill>
          <a:blip r:embed="rId6">
            <a:alphaModFix/>
          </a:blip>
          <a:stretch>
            <a:fillRect/>
          </a:stretch>
        </p:blipFill>
        <p:spPr>
          <a:xfrm rot="-7908316">
            <a:off x="6014744" y="1716129"/>
            <a:ext cx="2466362" cy="728192"/>
          </a:xfrm>
          <a:prstGeom prst="rect">
            <a:avLst/>
          </a:prstGeom>
          <a:noFill/>
          <a:ln>
            <a:noFill/>
          </a:ln>
        </p:spPr>
      </p:pic>
      <p:sp>
        <p:nvSpPr>
          <p:cNvPr id="60" name="Google Shape;60;p13"/>
          <p:cNvSpPr txBox="1"/>
          <p:nvPr>
            <p:ph type="ctrTitle"/>
          </p:nvPr>
        </p:nvSpPr>
        <p:spPr>
          <a:xfrm>
            <a:off x="1613550" y="1760125"/>
            <a:ext cx="5916900" cy="103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Pernalonga’s Initial Insights: Marketing Segmentation</a:t>
            </a:r>
            <a:endParaRPr b="1" sz="3000">
              <a:latin typeface="Roboto"/>
              <a:ea typeface="Roboto"/>
              <a:cs typeface="Roboto"/>
              <a:sym typeface="Roboto"/>
            </a:endParaRPr>
          </a:p>
        </p:txBody>
      </p:sp>
      <p:sp>
        <p:nvSpPr>
          <p:cNvPr id="61" name="Google Shape;61;p13"/>
          <p:cNvSpPr txBox="1"/>
          <p:nvPr>
            <p:ph idx="1" type="subTitle"/>
          </p:nvPr>
        </p:nvSpPr>
        <p:spPr>
          <a:xfrm>
            <a:off x="270175" y="2757350"/>
            <a:ext cx="8562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283925" y="238000"/>
            <a:ext cx="7725300" cy="10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Customers were </a:t>
            </a:r>
            <a:r>
              <a:rPr b="1" lang="en" sz="2400">
                <a:latin typeface="Roboto"/>
                <a:ea typeface="Roboto"/>
                <a:cs typeface="Roboto"/>
                <a:sym typeface="Roboto"/>
              </a:rPr>
              <a:t>differentiated</a:t>
            </a:r>
            <a:r>
              <a:rPr b="1" lang="en" sz="2400">
                <a:latin typeface="Roboto"/>
                <a:ea typeface="Roboto"/>
                <a:cs typeface="Roboto"/>
                <a:sym typeface="Roboto"/>
              </a:rPr>
              <a:t> by discount rate and discount frequency</a:t>
            </a:r>
            <a:endParaRPr sz="2400"/>
          </a:p>
        </p:txBody>
      </p:sp>
      <p:pic>
        <p:nvPicPr>
          <p:cNvPr id="178" name="Google Shape;178;p22"/>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79" name="Google Shape;179;p22"/>
          <p:cNvPicPr preferRelativeResize="0"/>
          <p:nvPr/>
        </p:nvPicPr>
        <p:blipFill>
          <a:blip r:embed="rId4">
            <a:alphaModFix/>
          </a:blip>
          <a:stretch>
            <a:fillRect/>
          </a:stretch>
        </p:blipFill>
        <p:spPr>
          <a:xfrm>
            <a:off x="8589900" y="4655175"/>
            <a:ext cx="511725" cy="442325"/>
          </a:xfrm>
          <a:prstGeom prst="rect">
            <a:avLst/>
          </a:prstGeom>
          <a:noFill/>
          <a:ln>
            <a:noFill/>
          </a:ln>
        </p:spPr>
      </p:pic>
      <p:pic>
        <p:nvPicPr>
          <p:cNvPr id="180" name="Google Shape;180;p22"/>
          <p:cNvPicPr preferRelativeResize="0"/>
          <p:nvPr/>
        </p:nvPicPr>
        <p:blipFill>
          <a:blip r:embed="rId5">
            <a:alphaModFix/>
          </a:blip>
          <a:stretch>
            <a:fillRect/>
          </a:stretch>
        </p:blipFill>
        <p:spPr>
          <a:xfrm>
            <a:off x="540300" y="1408612"/>
            <a:ext cx="3947801" cy="2436350"/>
          </a:xfrm>
          <a:prstGeom prst="rect">
            <a:avLst/>
          </a:prstGeom>
          <a:noFill/>
          <a:ln>
            <a:noFill/>
          </a:ln>
        </p:spPr>
      </p:pic>
      <p:sp>
        <p:nvSpPr>
          <p:cNvPr id="181" name="Google Shape;181;p22"/>
          <p:cNvSpPr txBox="1"/>
          <p:nvPr/>
        </p:nvSpPr>
        <p:spPr>
          <a:xfrm>
            <a:off x="1142425" y="4107125"/>
            <a:ext cx="32826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Plot gives us an optimal k of 3</a:t>
            </a:r>
            <a:endParaRPr sz="1600">
              <a:latin typeface="Roboto"/>
              <a:ea typeface="Roboto"/>
              <a:cs typeface="Roboto"/>
              <a:sym typeface="Roboto"/>
            </a:endParaRPr>
          </a:p>
        </p:txBody>
      </p:sp>
      <p:sp>
        <p:nvSpPr>
          <p:cNvPr id="182" name="Google Shape;182;p22"/>
          <p:cNvSpPr txBox="1"/>
          <p:nvPr/>
        </p:nvSpPr>
        <p:spPr>
          <a:xfrm>
            <a:off x="5576563" y="4107125"/>
            <a:ext cx="22938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Depiction of clusters</a:t>
            </a:r>
            <a:endParaRPr sz="1600">
              <a:latin typeface="Roboto"/>
              <a:ea typeface="Roboto"/>
              <a:cs typeface="Roboto"/>
              <a:sym typeface="Roboto"/>
            </a:endParaRPr>
          </a:p>
        </p:txBody>
      </p:sp>
      <p:pic>
        <p:nvPicPr>
          <p:cNvPr id="183" name="Google Shape;183;p22"/>
          <p:cNvPicPr preferRelativeResize="0"/>
          <p:nvPr/>
        </p:nvPicPr>
        <p:blipFill>
          <a:blip r:embed="rId6">
            <a:alphaModFix/>
          </a:blip>
          <a:stretch>
            <a:fillRect/>
          </a:stretch>
        </p:blipFill>
        <p:spPr>
          <a:xfrm>
            <a:off x="4818336" y="1493500"/>
            <a:ext cx="3810265" cy="235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294375" y="238950"/>
            <a:ext cx="75963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The customer segments display the difference between loyal customers and cherry pickers</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89" name="Google Shape;189;p23"/>
          <p:cNvSpPr txBox="1"/>
          <p:nvPr>
            <p:ph idx="1" type="body"/>
          </p:nvPr>
        </p:nvSpPr>
        <p:spPr>
          <a:xfrm>
            <a:off x="620275" y="2708084"/>
            <a:ext cx="27822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000000"/>
                </a:solidFill>
                <a:latin typeface="Roboto"/>
                <a:ea typeface="Roboto"/>
                <a:cs typeface="Roboto"/>
                <a:sym typeface="Roboto"/>
              </a:rPr>
              <a:t>* </a:t>
            </a:r>
            <a:r>
              <a:rPr lang="en" sz="1000">
                <a:solidFill>
                  <a:srgbClr val="000000"/>
                </a:solidFill>
                <a:latin typeface="Roboto"/>
                <a:ea typeface="Roboto"/>
                <a:cs typeface="Roboto"/>
                <a:sym typeface="Roboto"/>
              </a:rPr>
              <a:t>Mean of each category per cluster</a:t>
            </a:r>
            <a:endParaRPr sz="1000">
              <a:solidFill>
                <a:srgbClr val="000000"/>
              </a:solidFill>
              <a:latin typeface="Roboto"/>
              <a:ea typeface="Roboto"/>
              <a:cs typeface="Roboto"/>
              <a:sym typeface="Roboto"/>
            </a:endParaRPr>
          </a:p>
        </p:txBody>
      </p:sp>
      <p:pic>
        <p:nvPicPr>
          <p:cNvPr id="190" name="Google Shape;190;p23"/>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91" name="Google Shape;191;p23"/>
          <p:cNvPicPr preferRelativeResize="0"/>
          <p:nvPr/>
        </p:nvPicPr>
        <p:blipFill>
          <a:blip r:embed="rId4">
            <a:alphaModFix/>
          </a:blip>
          <a:stretch>
            <a:fillRect/>
          </a:stretch>
        </p:blipFill>
        <p:spPr>
          <a:xfrm>
            <a:off x="8632275" y="4680925"/>
            <a:ext cx="511725" cy="442325"/>
          </a:xfrm>
          <a:prstGeom prst="rect">
            <a:avLst/>
          </a:prstGeom>
          <a:noFill/>
          <a:ln>
            <a:noFill/>
          </a:ln>
        </p:spPr>
      </p:pic>
      <p:graphicFrame>
        <p:nvGraphicFramePr>
          <p:cNvPr id="192" name="Google Shape;192;p23"/>
          <p:cNvGraphicFramePr/>
          <p:nvPr/>
        </p:nvGraphicFramePr>
        <p:xfrm>
          <a:off x="283375" y="1299438"/>
          <a:ext cx="3000000" cy="3000000"/>
        </p:xfrm>
        <a:graphic>
          <a:graphicData uri="http://schemas.openxmlformats.org/drawingml/2006/table">
            <a:tbl>
              <a:tblPr>
                <a:noFill/>
                <a:tableStyleId>{5DE68B94-1251-4A6A-AC0D-C3134CA4C727}</a:tableStyleId>
              </a:tblPr>
              <a:tblGrid>
                <a:gridCol w="682100"/>
                <a:gridCol w="782325"/>
                <a:gridCol w="691925"/>
                <a:gridCol w="752625"/>
                <a:gridCol w="817350"/>
                <a:gridCol w="840475"/>
                <a:gridCol w="654350"/>
                <a:gridCol w="3356075"/>
              </a:tblGrid>
              <a:tr h="389025">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a:t>
                      </a:r>
                      <a:r>
                        <a:rPr b="1" lang="en" sz="1000">
                          <a:latin typeface="Roboto"/>
                          <a:ea typeface="Roboto"/>
                          <a:cs typeface="Roboto"/>
                          <a:sym typeface="Roboto"/>
                        </a:rPr>
                        <a:t>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Frequency</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P</a:t>
                      </a:r>
                      <a:r>
                        <a:rPr b="1" lang="en" sz="1000">
                          <a:latin typeface="Roboto"/>
                          <a:ea typeface="Roboto"/>
                          <a:cs typeface="Roboto"/>
                          <a:sym typeface="Roboto"/>
                        </a:rPr>
                        <a:t>roduct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Types</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a:t>
                      </a:r>
                      <a:r>
                        <a:rPr b="1" lang="en" sz="1000">
                          <a:latin typeface="Roboto"/>
                          <a:ea typeface="Roboto"/>
                          <a:cs typeface="Roboto"/>
                          <a:sym typeface="Roboto"/>
                        </a:rPr>
                        <a:t>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Rate</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T</a:t>
                      </a:r>
                      <a:r>
                        <a:rPr b="1" lang="en" sz="1000">
                          <a:latin typeface="Roboto"/>
                          <a:ea typeface="Roboto"/>
                          <a:cs typeface="Roboto"/>
                          <a:sym typeface="Roboto"/>
                        </a:rPr>
                        <a:t>otal</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Spending</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T</a:t>
                      </a:r>
                      <a:r>
                        <a:rPr b="1" lang="en" sz="1000">
                          <a:latin typeface="Roboto"/>
                          <a:ea typeface="Roboto"/>
                          <a:cs typeface="Roboto"/>
                          <a:sym typeface="Roboto"/>
                        </a:rPr>
                        <a:t>otal</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Frequency</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Size</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Comments</a:t>
                      </a:r>
                      <a:endParaRPr b="1"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16225">
                <a:tc>
                  <a:txBody>
                    <a:bodyPr/>
                    <a:lstStyle/>
                    <a:p>
                      <a:pPr indent="0" lvl="0" marL="0" rtl="0" algn="l">
                        <a:spcBef>
                          <a:spcPts val="0"/>
                        </a:spcBef>
                        <a:spcAft>
                          <a:spcPts val="0"/>
                        </a:spcAft>
                        <a:buNone/>
                      </a:pPr>
                      <a:r>
                        <a:rPr b="1" lang="en" sz="1000">
                          <a:latin typeface="Roboto"/>
                          <a:ea typeface="Roboto"/>
                          <a:cs typeface="Roboto"/>
                          <a:sym typeface="Roboto"/>
                        </a:rPr>
                        <a:t>1</a:t>
                      </a:r>
                      <a:endParaRPr b="1" sz="1000">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23.20%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892</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10.98%</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8011</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49.19%</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2504</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Loyal customers– lowest discount rates</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03550">
                <a:tc>
                  <a:txBody>
                    <a:bodyPr/>
                    <a:lstStyle/>
                    <a:p>
                      <a:pPr indent="0" lvl="0" marL="0" rtl="0" algn="l">
                        <a:spcBef>
                          <a:spcPts val="0"/>
                        </a:spcBef>
                        <a:spcAft>
                          <a:spcPts val="0"/>
                        </a:spcAft>
                        <a:buNone/>
                      </a:pPr>
                      <a:r>
                        <a:rPr b="1" lang="en" sz="1000">
                          <a:latin typeface="Roboto"/>
                          <a:ea typeface="Roboto"/>
                          <a:cs typeface="Roboto"/>
                          <a:sym typeface="Roboto"/>
                        </a:rPr>
                        <a:t>2</a:t>
                      </a:r>
                      <a:endParaRPr b="1" sz="1000">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42.40%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1050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21.70%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7605</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43.92%</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1901</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Cherry-pickers- high proportion of discount users</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08475">
                <a:tc>
                  <a:txBody>
                    <a:bodyPr/>
                    <a:lstStyle/>
                    <a:p>
                      <a:pPr indent="0" lvl="0" marL="0" rtl="0" algn="l">
                        <a:spcBef>
                          <a:spcPts val="0"/>
                        </a:spcBef>
                        <a:spcAft>
                          <a:spcPts val="0"/>
                        </a:spcAft>
                        <a:buNone/>
                      </a:pPr>
                      <a:r>
                        <a:rPr b="1" lang="en" sz="1000">
                          <a:latin typeface="Roboto"/>
                          <a:ea typeface="Roboto"/>
                          <a:cs typeface="Roboto"/>
                          <a:sym typeface="Roboto"/>
                        </a:rPr>
                        <a:t>3</a:t>
                      </a:r>
                      <a:endParaRPr b="1" sz="1000">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31.87%</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1016</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16.40%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7888</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46.10%</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3445</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Middle of the road consumer (nothing special)</a:t>
                      </a:r>
                      <a:endParaRPr sz="1000">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bl>
          </a:graphicData>
        </a:graphic>
      </p:graphicFrame>
      <p:pic>
        <p:nvPicPr>
          <p:cNvPr id="193" name="Google Shape;193;p23"/>
          <p:cNvPicPr preferRelativeResize="0"/>
          <p:nvPr/>
        </p:nvPicPr>
        <p:blipFill>
          <a:blip r:embed="rId5">
            <a:alphaModFix/>
          </a:blip>
          <a:stretch>
            <a:fillRect/>
          </a:stretch>
        </p:blipFill>
        <p:spPr>
          <a:xfrm>
            <a:off x="1574450" y="3154175"/>
            <a:ext cx="2352452" cy="1543225"/>
          </a:xfrm>
          <a:prstGeom prst="rect">
            <a:avLst/>
          </a:prstGeom>
          <a:noFill/>
          <a:ln cap="flat" cmpd="sng" w="9525">
            <a:solidFill>
              <a:srgbClr val="000000"/>
            </a:solidFill>
            <a:prstDash val="solid"/>
            <a:round/>
            <a:headEnd len="sm" w="sm" type="none"/>
            <a:tailEnd len="sm" w="sm" type="none"/>
          </a:ln>
        </p:spPr>
      </p:pic>
      <p:pic>
        <p:nvPicPr>
          <p:cNvPr id="194" name="Google Shape;194;p23"/>
          <p:cNvPicPr preferRelativeResize="0"/>
          <p:nvPr/>
        </p:nvPicPr>
        <p:blipFill>
          <a:blip r:embed="rId6">
            <a:alphaModFix/>
          </a:blip>
          <a:stretch>
            <a:fillRect/>
          </a:stretch>
        </p:blipFill>
        <p:spPr>
          <a:xfrm>
            <a:off x="5133900" y="3154176"/>
            <a:ext cx="2500575" cy="1543225"/>
          </a:xfrm>
          <a:prstGeom prst="rect">
            <a:avLst/>
          </a:prstGeom>
          <a:noFill/>
          <a:ln cap="flat" cmpd="sng" w="9525">
            <a:solidFill>
              <a:srgbClr val="000000"/>
            </a:solidFill>
            <a:prstDash val="solid"/>
            <a:round/>
            <a:headEnd len="sm" w="sm" type="none"/>
            <a:tailEnd len="sm" w="sm" type="none"/>
          </a:ln>
        </p:spPr>
      </p:pic>
      <p:sp>
        <p:nvSpPr>
          <p:cNvPr id="195" name="Google Shape;195;p23"/>
          <p:cNvSpPr txBox="1"/>
          <p:nvPr/>
        </p:nvSpPr>
        <p:spPr>
          <a:xfrm>
            <a:off x="1485338" y="4640938"/>
            <a:ext cx="2664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Boxplot of discount frequency</a:t>
            </a:r>
            <a:endParaRPr>
              <a:latin typeface="Roboto"/>
              <a:ea typeface="Roboto"/>
              <a:cs typeface="Roboto"/>
              <a:sym typeface="Roboto"/>
            </a:endParaRPr>
          </a:p>
        </p:txBody>
      </p:sp>
      <p:sp>
        <p:nvSpPr>
          <p:cNvPr id="196" name="Google Shape;196;p23"/>
          <p:cNvSpPr txBox="1"/>
          <p:nvPr/>
        </p:nvSpPr>
        <p:spPr>
          <a:xfrm>
            <a:off x="5315288" y="4640938"/>
            <a:ext cx="21378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Boxplot of discount rate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195125" y="180100"/>
            <a:ext cx="760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Products sold in different units (CT vs KG) are segmented differently</a:t>
            </a:r>
            <a:endParaRPr b="1" sz="24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pic>
        <p:nvPicPr>
          <p:cNvPr id="202" name="Google Shape;202;p24"/>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203" name="Google Shape;203;p24"/>
          <p:cNvPicPr preferRelativeResize="0"/>
          <p:nvPr/>
        </p:nvPicPr>
        <p:blipFill>
          <a:blip r:embed="rId4">
            <a:alphaModFix/>
          </a:blip>
          <a:stretch>
            <a:fillRect/>
          </a:stretch>
        </p:blipFill>
        <p:spPr>
          <a:xfrm>
            <a:off x="8624150" y="4644175"/>
            <a:ext cx="467575" cy="499325"/>
          </a:xfrm>
          <a:prstGeom prst="rect">
            <a:avLst/>
          </a:prstGeom>
          <a:noFill/>
          <a:ln>
            <a:noFill/>
          </a:ln>
        </p:spPr>
      </p:pic>
      <p:pic>
        <p:nvPicPr>
          <p:cNvPr id="204" name="Google Shape;204;p24"/>
          <p:cNvPicPr preferRelativeResize="0"/>
          <p:nvPr/>
        </p:nvPicPr>
        <p:blipFill>
          <a:blip r:embed="rId5">
            <a:alphaModFix/>
          </a:blip>
          <a:stretch>
            <a:fillRect/>
          </a:stretch>
        </p:blipFill>
        <p:spPr>
          <a:xfrm>
            <a:off x="655323" y="1164901"/>
            <a:ext cx="2835500" cy="1723916"/>
          </a:xfrm>
          <a:prstGeom prst="rect">
            <a:avLst/>
          </a:prstGeom>
          <a:noFill/>
          <a:ln>
            <a:noFill/>
          </a:ln>
        </p:spPr>
      </p:pic>
      <p:pic>
        <p:nvPicPr>
          <p:cNvPr id="205" name="Google Shape;205;p24"/>
          <p:cNvPicPr preferRelativeResize="0"/>
          <p:nvPr/>
        </p:nvPicPr>
        <p:blipFill>
          <a:blip r:embed="rId6">
            <a:alphaModFix/>
          </a:blip>
          <a:stretch>
            <a:fillRect/>
          </a:stretch>
        </p:blipFill>
        <p:spPr>
          <a:xfrm>
            <a:off x="5253625" y="1110250"/>
            <a:ext cx="2672157" cy="1778575"/>
          </a:xfrm>
          <a:prstGeom prst="rect">
            <a:avLst/>
          </a:prstGeom>
          <a:noFill/>
          <a:ln>
            <a:noFill/>
          </a:ln>
        </p:spPr>
      </p:pic>
      <p:pic>
        <p:nvPicPr>
          <p:cNvPr id="206" name="Google Shape;206;p24"/>
          <p:cNvPicPr preferRelativeResize="0"/>
          <p:nvPr/>
        </p:nvPicPr>
        <p:blipFill>
          <a:blip r:embed="rId7">
            <a:alphaModFix/>
          </a:blip>
          <a:stretch>
            <a:fillRect/>
          </a:stretch>
        </p:blipFill>
        <p:spPr>
          <a:xfrm>
            <a:off x="5253625" y="3117625"/>
            <a:ext cx="2711100" cy="1778587"/>
          </a:xfrm>
          <a:prstGeom prst="rect">
            <a:avLst/>
          </a:prstGeom>
          <a:noFill/>
          <a:ln>
            <a:noFill/>
          </a:ln>
        </p:spPr>
      </p:pic>
      <p:pic>
        <p:nvPicPr>
          <p:cNvPr id="207" name="Google Shape;207;p24"/>
          <p:cNvPicPr preferRelativeResize="0"/>
          <p:nvPr/>
        </p:nvPicPr>
        <p:blipFill>
          <a:blip r:embed="rId8">
            <a:alphaModFix/>
          </a:blip>
          <a:stretch>
            <a:fillRect/>
          </a:stretch>
        </p:blipFill>
        <p:spPr>
          <a:xfrm>
            <a:off x="655325" y="3102375"/>
            <a:ext cx="2590050" cy="1809100"/>
          </a:xfrm>
          <a:prstGeom prst="rect">
            <a:avLst/>
          </a:prstGeom>
          <a:noFill/>
          <a:ln>
            <a:noFill/>
          </a:ln>
        </p:spPr>
      </p:pic>
      <p:sp>
        <p:nvSpPr>
          <p:cNvPr id="208" name="Google Shape;208;p24"/>
          <p:cNvSpPr txBox="1"/>
          <p:nvPr/>
        </p:nvSpPr>
        <p:spPr>
          <a:xfrm>
            <a:off x="3294700" y="4054675"/>
            <a:ext cx="13560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KG plot gives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a:t>
            </a:r>
            <a:r>
              <a:rPr lang="en">
                <a:latin typeface="Roboto"/>
                <a:ea typeface="Roboto"/>
                <a:cs typeface="Roboto"/>
                <a:sym typeface="Roboto"/>
              </a:rPr>
              <a:t>ptimal k of 3</a:t>
            </a:r>
            <a:endParaRPr>
              <a:latin typeface="Roboto"/>
              <a:ea typeface="Roboto"/>
              <a:cs typeface="Roboto"/>
              <a:sym typeface="Roboto"/>
            </a:endParaRPr>
          </a:p>
        </p:txBody>
      </p:sp>
      <p:sp>
        <p:nvSpPr>
          <p:cNvPr id="209" name="Google Shape;209;p24"/>
          <p:cNvSpPr txBox="1"/>
          <p:nvPr/>
        </p:nvSpPr>
        <p:spPr>
          <a:xfrm>
            <a:off x="3294700" y="2143338"/>
            <a:ext cx="13560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CT </a:t>
            </a:r>
            <a:r>
              <a:rPr lang="en">
                <a:latin typeface="Roboto"/>
                <a:ea typeface="Roboto"/>
                <a:cs typeface="Roboto"/>
                <a:sym typeface="Roboto"/>
              </a:rPr>
              <a:t>plot gives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optimal k of 4</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12875" y="388625"/>
            <a:ext cx="8520600" cy="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Roboto"/>
                <a:ea typeface="Roboto"/>
                <a:cs typeface="Roboto"/>
                <a:sym typeface="Roboto"/>
              </a:rPr>
              <a:t>4 clusters are found</a:t>
            </a:r>
            <a:r>
              <a:rPr b="1" lang="en" sz="2400">
                <a:latin typeface="Roboto"/>
                <a:ea typeface="Roboto"/>
                <a:cs typeface="Roboto"/>
                <a:sym typeface="Roboto"/>
              </a:rPr>
              <a:t> for products in CT units </a:t>
            </a:r>
            <a:endParaRPr b="1" sz="2400"/>
          </a:p>
        </p:txBody>
      </p:sp>
      <p:pic>
        <p:nvPicPr>
          <p:cNvPr id="215" name="Google Shape;215;p25"/>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216" name="Google Shape;216;p25"/>
          <p:cNvPicPr preferRelativeResize="0"/>
          <p:nvPr/>
        </p:nvPicPr>
        <p:blipFill>
          <a:blip r:embed="rId4">
            <a:alphaModFix/>
          </a:blip>
          <a:stretch>
            <a:fillRect/>
          </a:stretch>
        </p:blipFill>
        <p:spPr>
          <a:xfrm>
            <a:off x="8624125" y="4616250"/>
            <a:ext cx="467575" cy="499325"/>
          </a:xfrm>
          <a:prstGeom prst="rect">
            <a:avLst/>
          </a:prstGeom>
          <a:noFill/>
          <a:ln>
            <a:noFill/>
          </a:ln>
        </p:spPr>
      </p:pic>
      <p:graphicFrame>
        <p:nvGraphicFramePr>
          <p:cNvPr id="217" name="Google Shape;217;p25"/>
          <p:cNvGraphicFramePr/>
          <p:nvPr/>
        </p:nvGraphicFramePr>
        <p:xfrm>
          <a:off x="350213" y="1343075"/>
          <a:ext cx="3000000" cy="3000000"/>
        </p:xfrm>
        <a:graphic>
          <a:graphicData uri="http://schemas.openxmlformats.org/drawingml/2006/table">
            <a:tbl>
              <a:tblPr>
                <a:noFill/>
                <a:tableStyleId>{5DE68B94-1251-4A6A-AC0D-C3134CA4C727}</a:tableStyleId>
              </a:tblPr>
              <a:tblGrid>
                <a:gridCol w="660575"/>
                <a:gridCol w="794750"/>
                <a:gridCol w="538325"/>
                <a:gridCol w="707250"/>
                <a:gridCol w="712700"/>
                <a:gridCol w="852550"/>
                <a:gridCol w="766000"/>
                <a:gridCol w="1561475"/>
                <a:gridCol w="1926975"/>
              </a:tblGrid>
              <a:tr h="469600">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Weekend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Visit</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M</a:t>
                      </a:r>
                      <a:r>
                        <a:rPr b="1" lang="en" sz="1000">
                          <a:latin typeface="Roboto"/>
                          <a:ea typeface="Roboto"/>
                          <a:cs typeface="Roboto"/>
                          <a:sym typeface="Roboto"/>
                        </a:rPr>
                        <a:t>ean</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Price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a:t>
                      </a:r>
                      <a:r>
                        <a:rPr b="1" lang="en" sz="1000">
                          <a:latin typeface="Roboto"/>
                          <a:ea typeface="Roboto"/>
                          <a:cs typeface="Roboto"/>
                          <a:sym typeface="Roboto"/>
                        </a:rPr>
                        <a:t>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Rate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Quantity </a:t>
                      </a:r>
                      <a:endParaRPr b="1"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Sold</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Frequency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Size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Largest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Category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2nd Largest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Category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31525">
                <a:tc>
                  <a:txBody>
                    <a:bodyPr/>
                    <a:lstStyle/>
                    <a:p>
                      <a:pPr indent="0" lvl="0" marL="0" rtl="0" algn="r">
                        <a:lnSpc>
                          <a:spcPct val="115000"/>
                        </a:lnSpc>
                        <a:spcBef>
                          <a:spcPts val="0"/>
                        </a:spcBef>
                        <a:spcAft>
                          <a:spcPts val="0"/>
                        </a:spcAft>
                        <a:buNone/>
                      </a:pPr>
                      <a:r>
                        <a:rPr b="1" lang="en" sz="1000">
                          <a:latin typeface="Roboto"/>
                          <a:ea typeface="Roboto"/>
                          <a:cs typeface="Roboto"/>
                          <a:sym typeface="Roboto"/>
                        </a:rPr>
                        <a:t>1</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31.89%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2.90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1.94%</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5899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9.70%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3236</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PAO MANUFACTURE</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MINERAL WATERS	</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60150">
                <a:tc>
                  <a:txBody>
                    <a:bodyPr/>
                    <a:lstStyle/>
                    <a:p>
                      <a:pPr indent="0" lvl="0" marL="0" rtl="0" algn="r">
                        <a:lnSpc>
                          <a:spcPct val="115000"/>
                        </a:lnSpc>
                        <a:spcBef>
                          <a:spcPts val="0"/>
                        </a:spcBef>
                        <a:spcAft>
                          <a:spcPts val="0"/>
                        </a:spcAft>
                        <a:buNone/>
                      </a:pPr>
                      <a:r>
                        <a:rPr b="1" lang="en" sz="1000">
                          <a:latin typeface="Roboto"/>
                          <a:ea typeface="Roboto"/>
                          <a:cs typeface="Roboto"/>
                          <a:sym typeface="Roboto"/>
                        </a:rPr>
                        <a:t>2</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29.50%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8.25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37.64%</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2488</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77.10%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1939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YOGURT HEALTH</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YOGURT DRINK</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34250">
                <a:tc>
                  <a:txBody>
                    <a:bodyPr/>
                    <a:lstStyle/>
                    <a:p>
                      <a:pPr indent="0" lvl="0" marL="0" rtl="0" algn="r">
                        <a:lnSpc>
                          <a:spcPct val="115000"/>
                        </a:lnSpc>
                        <a:spcBef>
                          <a:spcPts val="0"/>
                        </a:spcBef>
                        <a:spcAft>
                          <a:spcPts val="0"/>
                        </a:spcAft>
                        <a:buNone/>
                      </a:pPr>
                      <a:r>
                        <a:rPr b="1" lang="en" sz="1000">
                          <a:latin typeface="Roboto"/>
                          <a:ea typeface="Roboto"/>
                          <a:cs typeface="Roboto"/>
                          <a:sym typeface="Roboto"/>
                        </a:rPr>
                        <a:t>3</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31.87%</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3.75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9.78%</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5530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34.57%</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2274</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FRESH UHT MILK</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INDIVIDUAL BOWLS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43025">
                <a:tc>
                  <a:txBody>
                    <a:bodyPr/>
                    <a:lstStyle/>
                    <a:p>
                      <a:pPr indent="0" lvl="0" marL="0" rtl="0" algn="r">
                        <a:lnSpc>
                          <a:spcPct val="115000"/>
                        </a:lnSpc>
                        <a:spcBef>
                          <a:spcPts val="0"/>
                        </a:spcBef>
                        <a:spcAft>
                          <a:spcPts val="0"/>
                        </a:spcAft>
                        <a:buNone/>
                      </a:pPr>
                      <a:r>
                        <a:rPr b="1" lang="en" sz="1000">
                          <a:latin typeface="Roboto"/>
                          <a:ea typeface="Roboto"/>
                          <a:cs typeface="Roboto"/>
                          <a:sym typeface="Roboto"/>
                        </a:rPr>
                        <a:t>4</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30.35%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5.37</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22.15%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2478</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58.17%</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2293</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MINERAL WATERS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FRESH UHT MILK</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bl>
          </a:graphicData>
        </a:graphic>
      </p:graphicFrame>
      <p:sp>
        <p:nvSpPr>
          <p:cNvPr id="218" name="Google Shape;218;p25"/>
          <p:cNvSpPr txBox="1"/>
          <p:nvPr/>
        </p:nvSpPr>
        <p:spPr>
          <a:xfrm>
            <a:off x="350225" y="3494925"/>
            <a:ext cx="8616300" cy="13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Cluster 1:</a:t>
            </a:r>
            <a:r>
              <a:rPr lang="en">
                <a:solidFill>
                  <a:schemeClr val="dk1"/>
                </a:solidFill>
                <a:latin typeface="Roboto"/>
                <a:ea typeface="Roboto"/>
                <a:cs typeface="Roboto"/>
                <a:sym typeface="Roboto"/>
              </a:rPr>
              <a:t> Lowest price, highest quantity, low discount, high daily demand, don’t require discounts to sell</a:t>
            </a:r>
            <a:br>
              <a:rPr lang="en">
                <a:solidFill>
                  <a:schemeClr val="dk1"/>
                </a:solidFill>
                <a:latin typeface="Roboto"/>
                <a:ea typeface="Roboto"/>
                <a:cs typeface="Roboto"/>
                <a:sym typeface="Roboto"/>
              </a:rPr>
            </a:br>
            <a:r>
              <a:rPr b="1" lang="en">
                <a:solidFill>
                  <a:schemeClr val="dk1"/>
                </a:solidFill>
                <a:latin typeface="Roboto"/>
                <a:ea typeface="Roboto"/>
                <a:cs typeface="Roboto"/>
                <a:sym typeface="Roboto"/>
              </a:rPr>
              <a:t>Cluster 2:</a:t>
            </a:r>
            <a:r>
              <a:rPr lang="en">
                <a:solidFill>
                  <a:schemeClr val="dk1"/>
                </a:solidFill>
                <a:latin typeface="Roboto"/>
                <a:ea typeface="Roboto"/>
                <a:cs typeface="Roboto"/>
                <a:sym typeface="Roboto"/>
              </a:rPr>
              <a:t> High price, low quantity, like expensive dairy products, which require deep discounts to sell </a:t>
            </a:r>
            <a:br>
              <a:rPr lang="en">
                <a:solidFill>
                  <a:schemeClr val="dk1"/>
                </a:solidFill>
                <a:latin typeface="Roboto"/>
                <a:ea typeface="Roboto"/>
                <a:cs typeface="Roboto"/>
                <a:sym typeface="Roboto"/>
              </a:rPr>
            </a:br>
            <a:r>
              <a:rPr b="1" lang="en">
                <a:solidFill>
                  <a:schemeClr val="dk1"/>
                </a:solidFill>
                <a:latin typeface="Roboto"/>
                <a:ea typeface="Roboto"/>
                <a:cs typeface="Roboto"/>
                <a:sym typeface="Roboto"/>
              </a:rPr>
              <a:t>Cluster 3:</a:t>
            </a:r>
            <a:r>
              <a:rPr lang="en">
                <a:solidFill>
                  <a:schemeClr val="dk1"/>
                </a:solidFill>
                <a:latin typeface="Roboto"/>
                <a:ea typeface="Roboto"/>
                <a:cs typeface="Roboto"/>
                <a:sym typeface="Roboto"/>
              </a:rPr>
              <a:t> Low price, medium quantity, low discount</a:t>
            </a:r>
            <a:br>
              <a:rPr lang="en">
                <a:solidFill>
                  <a:schemeClr val="dk1"/>
                </a:solidFill>
                <a:latin typeface="Roboto"/>
                <a:ea typeface="Roboto"/>
                <a:cs typeface="Roboto"/>
                <a:sym typeface="Roboto"/>
              </a:rPr>
            </a:br>
            <a:r>
              <a:rPr b="1" lang="en">
                <a:solidFill>
                  <a:schemeClr val="dk1"/>
                </a:solidFill>
                <a:latin typeface="Roboto"/>
                <a:ea typeface="Roboto"/>
                <a:cs typeface="Roboto"/>
                <a:sym typeface="Roboto"/>
              </a:rPr>
              <a:t>Cluster 4:</a:t>
            </a:r>
            <a:r>
              <a:rPr lang="en">
                <a:solidFill>
                  <a:schemeClr val="dk1"/>
                </a:solidFill>
                <a:latin typeface="Roboto"/>
                <a:ea typeface="Roboto"/>
                <a:cs typeface="Roboto"/>
                <a:sym typeface="Roboto"/>
              </a:rPr>
              <a:t> Medium price, high discount, low quantity, life necessities (Mainly purchased on sales &amp; in bulk)</a:t>
            </a:r>
            <a:br>
              <a:rPr lang="en">
                <a:solidFill>
                  <a:schemeClr val="dk1"/>
                </a:solidFill>
                <a:latin typeface="Roboto"/>
                <a:ea typeface="Roboto"/>
                <a:cs typeface="Roboto"/>
                <a:sym typeface="Roboto"/>
              </a:rPr>
            </a:br>
            <a:endParaRPr>
              <a:solidFill>
                <a:schemeClr val="dk1"/>
              </a:solidFill>
              <a:latin typeface="Roboto"/>
              <a:ea typeface="Roboto"/>
              <a:cs typeface="Roboto"/>
              <a:sym typeface="Roboto"/>
            </a:endParaRPr>
          </a:p>
        </p:txBody>
      </p:sp>
      <p:sp>
        <p:nvSpPr>
          <p:cNvPr id="219" name="Google Shape;219;p25"/>
          <p:cNvSpPr txBox="1"/>
          <p:nvPr>
            <p:ph idx="1" type="body"/>
          </p:nvPr>
        </p:nvSpPr>
        <p:spPr>
          <a:xfrm>
            <a:off x="867675" y="3177034"/>
            <a:ext cx="27822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000000"/>
                </a:solidFill>
                <a:latin typeface="Roboto"/>
                <a:ea typeface="Roboto"/>
                <a:cs typeface="Roboto"/>
                <a:sym typeface="Roboto"/>
              </a:rPr>
              <a:t>* Mean of each category per cluster</a:t>
            </a:r>
            <a:endParaRPr sz="100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12875" y="376925"/>
            <a:ext cx="772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Roboto"/>
                <a:ea typeface="Roboto"/>
                <a:cs typeface="Roboto"/>
                <a:sym typeface="Roboto"/>
              </a:rPr>
              <a:t>3</a:t>
            </a:r>
            <a:r>
              <a:rPr b="1" lang="en" sz="2400">
                <a:latin typeface="Roboto"/>
                <a:ea typeface="Roboto"/>
                <a:cs typeface="Roboto"/>
                <a:sym typeface="Roboto"/>
              </a:rPr>
              <a:t> clusters emerge for products sold in KG units </a:t>
            </a:r>
            <a:endParaRPr b="1" sz="2400"/>
          </a:p>
          <a:p>
            <a:pPr indent="0" lvl="0" marL="0" rtl="0" algn="l">
              <a:spcBef>
                <a:spcPts val="0"/>
              </a:spcBef>
              <a:spcAft>
                <a:spcPts val="0"/>
              </a:spcAft>
              <a:buClr>
                <a:schemeClr val="dk1"/>
              </a:buClr>
              <a:buSzPts val="1100"/>
              <a:buFont typeface="Arial"/>
              <a:buNone/>
            </a:pPr>
            <a:r>
              <a:t/>
            </a:r>
            <a:endParaRPr b="1" sz="24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400">
              <a:latin typeface="Roboto"/>
              <a:ea typeface="Roboto"/>
              <a:cs typeface="Roboto"/>
              <a:sym typeface="Roboto"/>
            </a:endParaRPr>
          </a:p>
        </p:txBody>
      </p:sp>
      <p:sp>
        <p:nvSpPr>
          <p:cNvPr id="225" name="Google Shape;225;p26"/>
          <p:cNvSpPr txBox="1"/>
          <p:nvPr>
            <p:ph idx="1" type="body"/>
          </p:nvPr>
        </p:nvSpPr>
        <p:spPr>
          <a:xfrm>
            <a:off x="363750" y="3263975"/>
            <a:ext cx="8416500" cy="154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latin typeface="Roboto"/>
                <a:ea typeface="Roboto"/>
                <a:cs typeface="Roboto"/>
                <a:sym typeface="Roboto"/>
              </a:rPr>
              <a:t>Cluster 5: </a:t>
            </a:r>
            <a:r>
              <a:rPr lang="en" sz="1400">
                <a:solidFill>
                  <a:schemeClr val="dk1"/>
                </a:solidFill>
                <a:latin typeface="Roboto"/>
                <a:ea typeface="Roboto"/>
                <a:cs typeface="Roboto"/>
                <a:sym typeface="Roboto"/>
              </a:rPr>
              <a:t>Highest Price, low discount rate, not often on discount, speciality item.                               </a:t>
            </a:r>
            <a:r>
              <a:rPr b="1" lang="en" sz="1400">
                <a:solidFill>
                  <a:schemeClr val="dk1"/>
                </a:solidFill>
                <a:latin typeface="Roboto"/>
                <a:ea typeface="Roboto"/>
                <a:cs typeface="Roboto"/>
                <a:sym typeface="Roboto"/>
              </a:rPr>
              <a:t>Cluster 6:</a:t>
            </a:r>
            <a:r>
              <a:rPr lang="en" sz="1400">
                <a:solidFill>
                  <a:schemeClr val="dk1"/>
                </a:solidFill>
                <a:latin typeface="Roboto"/>
                <a:ea typeface="Roboto"/>
                <a:cs typeface="Roboto"/>
                <a:sym typeface="Roboto"/>
              </a:rPr>
              <a:t> Low Price with frequent discount, with high discount ratio, keep fresh and should be sold as quickly as possible (Needed with high demand like fruit)</a:t>
            </a:r>
            <a:br>
              <a:rPr lang="en" sz="1400">
                <a:solidFill>
                  <a:schemeClr val="dk1"/>
                </a:solidFill>
                <a:latin typeface="Roboto"/>
                <a:ea typeface="Roboto"/>
                <a:cs typeface="Roboto"/>
                <a:sym typeface="Roboto"/>
              </a:rPr>
            </a:br>
            <a:r>
              <a:rPr b="1" lang="en" sz="1400">
                <a:solidFill>
                  <a:schemeClr val="dk1"/>
                </a:solidFill>
                <a:latin typeface="Roboto"/>
                <a:ea typeface="Roboto"/>
                <a:cs typeface="Roboto"/>
                <a:sym typeface="Roboto"/>
              </a:rPr>
              <a:t>Cluster 7: </a:t>
            </a:r>
            <a:r>
              <a:rPr lang="en" sz="1400">
                <a:solidFill>
                  <a:schemeClr val="dk1"/>
                </a:solidFill>
                <a:latin typeface="Roboto"/>
                <a:ea typeface="Roboto"/>
                <a:cs typeface="Roboto"/>
                <a:sym typeface="Roboto"/>
              </a:rPr>
              <a:t>Median price with low discount rate and frequency, consumed largely every day</a:t>
            </a:r>
            <a:br>
              <a:rPr lang="en" sz="1400">
                <a:solidFill>
                  <a:srgbClr val="000000"/>
                </a:solidFill>
                <a:latin typeface="Roboto"/>
                <a:ea typeface="Roboto"/>
                <a:cs typeface="Roboto"/>
                <a:sym typeface="Roboto"/>
              </a:rPr>
            </a:br>
            <a:endParaRPr sz="1400">
              <a:solidFill>
                <a:srgbClr val="000000"/>
              </a:solidFill>
              <a:latin typeface="Roboto"/>
              <a:ea typeface="Roboto"/>
              <a:cs typeface="Roboto"/>
              <a:sym typeface="Roboto"/>
            </a:endParaRPr>
          </a:p>
        </p:txBody>
      </p:sp>
      <p:pic>
        <p:nvPicPr>
          <p:cNvPr id="226" name="Google Shape;226;p26"/>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227" name="Google Shape;227;p26"/>
          <p:cNvPicPr preferRelativeResize="0"/>
          <p:nvPr/>
        </p:nvPicPr>
        <p:blipFill>
          <a:blip r:embed="rId4">
            <a:alphaModFix/>
          </a:blip>
          <a:stretch>
            <a:fillRect/>
          </a:stretch>
        </p:blipFill>
        <p:spPr>
          <a:xfrm>
            <a:off x="8624250" y="4595325"/>
            <a:ext cx="467575" cy="499325"/>
          </a:xfrm>
          <a:prstGeom prst="rect">
            <a:avLst/>
          </a:prstGeom>
          <a:noFill/>
          <a:ln>
            <a:noFill/>
          </a:ln>
        </p:spPr>
      </p:pic>
      <p:graphicFrame>
        <p:nvGraphicFramePr>
          <p:cNvPr id="228" name="Google Shape;228;p26"/>
          <p:cNvGraphicFramePr/>
          <p:nvPr/>
        </p:nvGraphicFramePr>
        <p:xfrm>
          <a:off x="311688" y="1286550"/>
          <a:ext cx="3000000" cy="3000000"/>
        </p:xfrm>
        <a:graphic>
          <a:graphicData uri="http://schemas.openxmlformats.org/drawingml/2006/table">
            <a:tbl>
              <a:tblPr>
                <a:noFill/>
                <a:tableStyleId>{5DE68B94-1251-4A6A-AC0D-C3134CA4C727}</a:tableStyleId>
              </a:tblPr>
              <a:tblGrid>
                <a:gridCol w="660575"/>
                <a:gridCol w="794750"/>
                <a:gridCol w="538325"/>
                <a:gridCol w="707250"/>
                <a:gridCol w="712700"/>
                <a:gridCol w="852550"/>
                <a:gridCol w="766000"/>
                <a:gridCol w="1561475"/>
                <a:gridCol w="1926975"/>
              </a:tblGrid>
              <a:tr h="469600">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Weekend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Visit</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Mean</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Price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Rate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Quantity </a:t>
                      </a:r>
                      <a:endParaRPr b="1"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Sold</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Discount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Frequency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Size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Largest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Category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b="1" lang="en" sz="1000">
                          <a:latin typeface="Roboto"/>
                          <a:ea typeface="Roboto"/>
                          <a:cs typeface="Roboto"/>
                          <a:sym typeface="Roboto"/>
                        </a:rPr>
                        <a:t>2nd Largest</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Category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31525">
                <a:tc>
                  <a:txBody>
                    <a:bodyPr/>
                    <a:lstStyle/>
                    <a:p>
                      <a:pPr indent="0" lvl="0" marL="0" rtl="0" algn="r">
                        <a:lnSpc>
                          <a:spcPct val="115000"/>
                        </a:lnSpc>
                        <a:spcBef>
                          <a:spcPts val="0"/>
                        </a:spcBef>
                        <a:spcAft>
                          <a:spcPts val="0"/>
                        </a:spcAft>
                        <a:buNone/>
                      </a:pPr>
                      <a:r>
                        <a:rPr b="1" lang="en" sz="900">
                          <a:latin typeface="Roboto"/>
                          <a:ea typeface="Roboto"/>
                          <a:cs typeface="Roboto"/>
                          <a:sym typeface="Roboto"/>
                        </a:rPr>
                        <a:t>5</a:t>
                      </a:r>
                      <a:endParaRPr b="1" sz="9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41.24%</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11.19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1.71%</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820</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9.79%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205</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FRESH BAKED SEAFOOD	</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SEAFOOD FROZEN SERVICE</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60150">
                <a:tc>
                  <a:txBody>
                    <a:bodyPr/>
                    <a:lstStyle/>
                    <a:p>
                      <a:pPr indent="0" lvl="0" marL="0" rtl="0" algn="r">
                        <a:lnSpc>
                          <a:spcPct val="115000"/>
                        </a:lnSpc>
                        <a:spcBef>
                          <a:spcPts val="0"/>
                        </a:spcBef>
                        <a:spcAft>
                          <a:spcPts val="0"/>
                        </a:spcAft>
                        <a:buNone/>
                      </a:pPr>
                      <a:r>
                        <a:rPr b="1" lang="en" sz="900">
                          <a:latin typeface="Roboto"/>
                          <a:ea typeface="Roboto"/>
                          <a:cs typeface="Roboto"/>
                          <a:sym typeface="Roboto"/>
                        </a:rPr>
                        <a:t>6</a:t>
                      </a:r>
                      <a:endParaRPr b="1" sz="9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31.38%</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4.29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19.44%</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22166</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56.77%</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157</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BANANA</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APPLE</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34250">
                <a:tc>
                  <a:txBody>
                    <a:bodyPr/>
                    <a:lstStyle/>
                    <a:p>
                      <a:pPr indent="0" lvl="0" marL="0" rtl="0" algn="r">
                        <a:lnSpc>
                          <a:spcPct val="115000"/>
                        </a:lnSpc>
                        <a:spcBef>
                          <a:spcPts val="0"/>
                        </a:spcBef>
                        <a:spcAft>
                          <a:spcPts val="0"/>
                        </a:spcAft>
                        <a:buNone/>
                      </a:pPr>
                      <a:r>
                        <a:rPr b="1" lang="en" sz="900">
                          <a:latin typeface="Roboto"/>
                          <a:ea typeface="Roboto"/>
                          <a:cs typeface="Roboto"/>
                          <a:sym typeface="Roboto"/>
                        </a:rPr>
                        <a:t>7</a:t>
                      </a:r>
                      <a:endParaRPr b="1" sz="9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29.42%</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4.99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1.59%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5309</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7.08%</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900">
                          <a:latin typeface="Roboto"/>
                          <a:ea typeface="Roboto"/>
                          <a:cs typeface="Roboto"/>
                          <a:sym typeface="Roboto"/>
                        </a:rPr>
                        <a:t>673</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FRESH POULTRY MEAT</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FRESH PORK</a:t>
                      </a:r>
                      <a:endParaRPr sz="9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bl>
          </a:graphicData>
        </a:graphic>
      </p:graphicFrame>
      <p:sp>
        <p:nvSpPr>
          <p:cNvPr id="229" name="Google Shape;229;p26"/>
          <p:cNvSpPr txBox="1"/>
          <p:nvPr>
            <p:ph idx="1" type="body"/>
          </p:nvPr>
        </p:nvSpPr>
        <p:spPr>
          <a:xfrm>
            <a:off x="844625" y="2768459"/>
            <a:ext cx="27822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000000"/>
                </a:solidFill>
                <a:latin typeface="Roboto"/>
                <a:ea typeface="Roboto"/>
                <a:cs typeface="Roboto"/>
                <a:sym typeface="Roboto"/>
              </a:rPr>
              <a:t>* Mean of each category per cluster</a:t>
            </a:r>
            <a:endParaRPr sz="1000">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316375" y="227925"/>
            <a:ext cx="78936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Store segmentation reveals 4 clusters, including one with high revenue and few stores</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pic>
        <p:nvPicPr>
          <p:cNvPr id="235" name="Google Shape;235;p27"/>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236" name="Google Shape;236;p27"/>
          <p:cNvPicPr preferRelativeResize="0"/>
          <p:nvPr/>
        </p:nvPicPr>
        <p:blipFill>
          <a:blip r:embed="rId4">
            <a:alphaModFix/>
          </a:blip>
          <a:stretch>
            <a:fillRect/>
          </a:stretch>
        </p:blipFill>
        <p:spPr>
          <a:xfrm>
            <a:off x="8662550" y="4622769"/>
            <a:ext cx="467575" cy="486237"/>
          </a:xfrm>
          <a:prstGeom prst="rect">
            <a:avLst/>
          </a:prstGeom>
          <a:noFill/>
          <a:ln>
            <a:noFill/>
          </a:ln>
        </p:spPr>
      </p:pic>
      <p:pic>
        <p:nvPicPr>
          <p:cNvPr id="237" name="Google Shape;237;p27"/>
          <p:cNvPicPr preferRelativeResize="0"/>
          <p:nvPr/>
        </p:nvPicPr>
        <p:blipFill>
          <a:blip r:embed="rId5">
            <a:alphaModFix/>
          </a:blip>
          <a:stretch>
            <a:fillRect/>
          </a:stretch>
        </p:blipFill>
        <p:spPr>
          <a:xfrm>
            <a:off x="4861478" y="1521362"/>
            <a:ext cx="3939997" cy="2431550"/>
          </a:xfrm>
          <a:prstGeom prst="rect">
            <a:avLst/>
          </a:prstGeom>
          <a:noFill/>
          <a:ln>
            <a:noFill/>
          </a:ln>
        </p:spPr>
      </p:pic>
      <p:pic>
        <p:nvPicPr>
          <p:cNvPr id="238" name="Google Shape;238;p27"/>
          <p:cNvPicPr preferRelativeResize="0"/>
          <p:nvPr/>
        </p:nvPicPr>
        <p:blipFill>
          <a:blip r:embed="rId6">
            <a:alphaModFix/>
          </a:blip>
          <a:stretch>
            <a:fillRect/>
          </a:stretch>
        </p:blipFill>
        <p:spPr>
          <a:xfrm>
            <a:off x="311700" y="1434600"/>
            <a:ext cx="4221175" cy="2605074"/>
          </a:xfrm>
          <a:prstGeom prst="rect">
            <a:avLst/>
          </a:prstGeom>
          <a:noFill/>
          <a:ln>
            <a:noFill/>
          </a:ln>
        </p:spPr>
      </p:pic>
      <p:sp>
        <p:nvSpPr>
          <p:cNvPr id="239" name="Google Shape;239;p27"/>
          <p:cNvSpPr txBox="1"/>
          <p:nvPr/>
        </p:nvSpPr>
        <p:spPr>
          <a:xfrm>
            <a:off x="1212875" y="4030925"/>
            <a:ext cx="32826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Plot gives us an optimal k of 4</a:t>
            </a:r>
            <a:endParaRPr>
              <a:latin typeface="Roboto"/>
              <a:ea typeface="Roboto"/>
              <a:cs typeface="Roboto"/>
              <a:sym typeface="Roboto"/>
            </a:endParaRPr>
          </a:p>
        </p:txBody>
      </p:sp>
      <p:sp>
        <p:nvSpPr>
          <p:cNvPr id="240" name="Google Shape;240;p27"/>
          <p:cNvSpPr txBox="1"/>
          <p:nvPr/>
        </p:nvSpPr>
        <p:spPr>
          <a:xfrm>
            <a:off x="5840625" y="4030925"/>
            <a:ext cx="22938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Depiction of clusters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4375" y="162750"/>
            <a:ext cx="7933200" cy="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The clusters clearly show the s</a:t>
            </a:r>
            <a:r>
              <a:rPr b="1" lang="en" sz="2400">
                <a:latin typeface="Roboto"/>
                <a:ea typeface="Roboto"/>
                <a:cs typeface="Roboto"/>
                <a:sym typeface="Roboto"/>
              </a:rPr>
              <a:t>tores frequented by cherry pickers and those by loyal customers</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pic>
        <p:nvPicPr>
          <p:cNvPr id="246" name="Google Shape;246;p28"/>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247" name="Google Shape;247;p28"/>
          <p:cNvPicPr preferRelativeResize="0"/>
          <p:nvPr/>
        </p:nvPicPr>
        <p:blipFill>
          <a:blip r:embed="rId4">
            <a:alphaModFix/>
          </a:blip>
          <a:stretch>
            <a:fillRect/>
          </a:stretch>
        </p:blipFill>
        <p:spPr>
          <a:xfrm>
            <a:off x="8676425" y="4620494"/>
            <a:ext cx="467575" cy="486237"/>
          </a:xfrm>
          <a:prstGeom prst="rect">
            <a:avLst/>
          </a:prstGeom>
          <a:noFill/>
          <a:ln>
            <a:noFill/>
          </a:ln>
        </p:spPr>
      </p:pic>
      <p:graphicFrame>
        <p:nvGraphicFramePr>
          <p:cNvPr id="248" name="Google Shape;248;p28"/>
          <p:cNvGraphicFramePr/>
          <p:nvPr/>
        </p:nvGraphicFramePr>
        <p:xfrm>
          <a:off x="213875" y="1081738"/>
          <a:ext cx="3000000" cy="3000000"/>
        </p:xfrm>
        <a:graphic>
          <a:graphicData uri="http://schemas.openxmlformats.org/drawingml/2006/table">
            <a:tbl>
              <a:tblPr>
                <a:noFill/>
                <a:tableStyleId>{5DE68B94-1251-4A6A-AC0D-C3134CA4C727}</a:tableStyleId>
              </a:tblPr>
              <a:tblGrid>
                <a:gridCol w="744225"/>
                <a:gridCol w="843225"/>
                <a:gridCol w="982175"/>
                <a:gridCol w="749200"/>
                <a:gridCol w="784375"/>
                <a:gridCol w="946575"/>
                <a:gridCol w="718150"/>
                <a:gridCol w="3080650"/>
              </a:tblGrid>
              <a:tr h="426700">
                <a:tc>
                  <a:txBody>
                    <a:bodyPr/>
                    <a:lstStyle/>
                    <a:p>
                      <a:pPr indent="0" lvl="0" marL="0" rtl="0" algn="ctr">
                        <a:spcBef>
                          <a:spcPts val="0"/>
                        </a:spcBef>
                        <a:spcAft>
                          <a:spcPts val="0"/>
                        </a:spcAft>
                        <a:buNone/>
                      </a:pPr>
                      <a:r>
                        <a:rPr b="1" lang="en" sz="1000">
                          <a:latin typeface="Roboto"/>
                          <a:ea typeface="Roboto"/>
                          <a:cs typeface="Roboto"/>
                          <a:sym typeface="Roboto"/>
                        </a:rPr>
                        <a:t>C</a:t>
                      </a:r>
                      <a:r>
                        <a:rPr b="1" lang="en" sz="1000">
                          <a:latin typeface="Roboto"/>
                          <a:ea typeface="Roboto"/>
                          <a:cs typeface="Roboto"/>
                          <a:sym typeface="Roboto"/>
                        </a:rPr>
                        <a:t>luster</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D</a:t>
                      </a:r>
                      <a:r>
                        <a:rPr b="1" lang="en" sz="1000">
                          <a:latin typeface="Roboto"/>
                          <a:ea typeface="Roboto"/>
                          <a:cs typeface="Roboto"/>
                          <a:sym typeface="Roboto"/>
                        </a:rPr>
                        <a:t>iscount Rate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D</a:t>
                      </a:r>
                      <a:r>
                        <a:rPr b="1" lang="en" sz="1000">
                          <a:latin typeface="Roboto"/>
                          <a:ea typeface="Roboto"/>
                          <a:cs typeface="Roboto"/>
                          <a:sym typeface="Roboto"/>
                        </a:rPr>
                        <a:t>iscount Frequency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T</a:t>
                      </a:r>
                      <a:r>
                        <a:rPr b="1" lang="en" sz="1000">
                          <a:latin typeface="Roboto"/>
                          <a:ea typeface="Roboto"/>
                          <a:cs typeface="Roboto"/>
                          <a:sym typeface="Roboto"/>
                        </a:rPr>
                        <a:t>otal Sales</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P</a:t>
                      </a:r>
                      <a:r>
                        <a:rPr b="1" lang="en" sz="1000">
                          <a:latin typeface="Roboto"/>
                          <a:ea typeface="Roboto"/>
                          <a:cs typeface="Roboto"/>
                          <a:sym typeface="Roboto"/>
                        </a:rPr>
                        <a:t>roduct Types</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W</a:t>
                      </a:r>
                      <a:r>
                        <a:rPr b="1" lang="en" sz="1000">
                          <a:latin typeface="Roboto"/>
                          <a:ea typeface="Roboto"/>
                          <a:cs typeface="Roboto"/>
                          <a:sym typeface="Roboto"/>
                        </a:rPr>
                        <a:t>eekend Frequency</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Cluster</a:t>
                      </a:r>
                      <a:endParaRPr b="1" sz="1000">
                        <a:latin typeface="Roboto"/>
                        <a:ea typeface="Roboto"/>
                        <a:cs typeface="Roboto"/>
                        <a:sym typeface="Roboto"/>
                      </a:endParaRPr>
                    </a:p>
                    <a:p>
                      <a:pPr indent="0" lvl="0" marL="0" rtl="0" algn="ctr">
                        <a:spcBef>
                          <a:spcPts val="0"/>
                        </a:spcBef>
                        <a:spcAft>
                          <a:spcPts val="0"/>
                        </a:spcAft>
                        <a:buNone/>
                      </a:pPr>
                      <a:r>
                        <a:rPr b="1" lang="en" sz="1000">
                          <a:latin typeface="Roboto"/>
                          <a:ea typeface="Roboto"/>
                          <a:cs typeface="Roboto"/>
                          <a:sym typeface="Roboto"/>
                        </a:rPr>
                        <a:t>Size</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ctr">
                        <a:spcBef>
                          <a:spcPts val="0"/>
                        </a:spcBef>
                        <a:spcAft>
                          <a:spcPts val="0"/>
                        </a:spcAft>
                        <a:buNone/>
                      </a:pPr>
                      <a:r>
                        <a:rPr b="1" lang="en" sz="1000">
                          <a:latin typeface="Roboto"/>
                          <a:ea typeface="Roboto"/>
                          <a:cs typeface="Roboto"/>
                          <a:sym typeface="Roboto"/>
                        </a:rPr>
                        <a:t>Comments</a:t>
                      </a:r>
                      <a:endParaRPr b="1"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22850">
                <a:tc>
                  <a:txBody>
                    <a:bodyPr/>
                    <a:lstStyle/>
                    <a:p>
                      <a:pPr indent="0" lvl="0" marL="0" rtl="0" algn="l">
                        <a:spcBef>
                          <a:spcPts val="0"/>
                        </a:spcBef>
                        <a:spcAft>
                          <a:spcPts val="0"/>
                        </a:spcAft>
                        <a:buNone/>
                      </a:pPr>
                      <a:r>
                        <a:rPr b="1" lang="en" sz="1000">
                          <a:latin typeface="Roboto"/>
                          <a:ea typeface="Roboto"/>
                          <a:cs typeface="Roboto"/>
                          <a:sym typeface="Roboto"/>
                        </a:rPr>
                        <a:t>1</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18.02%</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34.90%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597318</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9141</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40.52%</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11</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Largest stores frequented by cherry pickers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64650">
                <a:tc>
                  <a:txBody>
                    <a:bodyPr/>
                    <a:lstStyle/>
                    <a:p>
                      <a:pPr indent="0" lvl="0" marL="0" rtl="0" algn="l">
                        <a:spcBef>
                          <a:spcPts val="0"/>
                        </a:spcBef>
                        <a:spcAft>
                          <a:spcPts val="0"/>
                        </a:spcAft>
                        <a:buNone/>
                      </a:pPr>
                      <a:r>
                        <a:rPr b="1" lang="en" sz="1000">
                          <a:latin typeface="Roboto"/>
                          <a:ea typeface="Roboto"/>
                          <a:cs typeface="Roboto"/>
                          <a:sym typeface="Roboto"/>
                        </a:rPr>
                        <a:t>2</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15.72%</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30.96%</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114515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5539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30.06%</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240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“Typical” stores with average sales, product types and discount rates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22850">
                <a:tc>
                  <a:txBody>
                    <a:bodyPr/>
                    <a:lstStyle/>
                    <a:p>
                      <a:pPr indent="0" lvl="0" marL="0" rtl="0" algn="l">
                        <a:spcBef>
                          <a:spcPts val="0"/>
                        </a:spcBef>
                        <a:spcAft>
                          <a:spcPts val="0"/>
                        </a:spcAft>
                        <a:buNone/>
                      </a:pPr>
                      <a:r>
                        <a:rPr b="1" lang="en" sz="1000">
                          <a:latin typeface="Roboto"/>
                          <a:ea typeface="Roboto"/>
                          <a:cs typeface="Roboto"/>
                          <a:sym typeface="Roboto"/>
                        </a:rPr>
                        <a:t>3</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14.42%</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29.41%</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42569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2822</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25.20%</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61</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Small stores, frequented by loyal customers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r h="322850">
                <a:tc>
                  <a:txBody>
                    <a:bodyPr/>
                    <a:lstStyle/>
                    <a:p>
                      <a:pPr indent="0" lvl="0" marL="0" rtl="0" algn="l">
                        <a:spcBef>
                          <a:spcPts val="0"/>
                        </a:spcBef>
                        <a:spcAft>
                          <a:spcPts val="0"/>
                        </a:spcAft>
                        <a:buNone/>
                      </a:pPr>
                      <a:r>
                        <a:rPr b="1" lang="en" sz="1000">
                          <a:latin typeface="Roboto"/>
                          <a:ea typeface="Roboto"/>
                          <a:cs typeface="Roboto"/>
                          <a:sym typeface="Roboto"/>
                        </a:rPr>
                        <a:t>4</a:t>
                      </a:r>
                      <a:endParaRPr b="1" sz="1000">
                        <a:latin typeface="Roboto"/>
                        <a:ea typeface="Roboto"/>
                        <a:cs typeface="Roboto"/>
                        <a:sym typeface="Roboto"/>
                      </a:endParaRPr>
                    </a:p>
                  </a:txBody>
                  <a:tcPr marT="91425" marB="91425" marR="91425" marL="91425">
                    <a:lnL cap="flat" cmpd="sng" w="9525">
                      <a:solidFill>
                        <a:srgbClr val="F1C232"/>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16.01%</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31.09%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234504</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7143</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31.95%</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109</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alpha val="0"/>
                        </a:srgbClr>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Large stores with average sales</a:t>
                      </a:r>
                      <a:endParaRPr sz="1000">
                        <a:latin typeface="Roboto"/>
                        <a:ea typeface="Roboto"/>
                        <a:cs typeface="Roboto"/>
                        <a:sym typeface="Roboto"/>
                      </a:endParaRPr>
                    </a:p>
                  </a:txBody>
                  <a:tcPr marT="91425" marB="91425" marR="91425" marL="91425">
                    <a:lnL cap="flat" cmpd="sng" w="9525">
                      <a:solidFill>
                        <a:srgbClr val="F1C232">
                          <a:alpha val="0"/>
                        </a:srgbClr>
                      </a:solidFill>
                      <a:prstDash val="lgDashDot"/>
                      <a:round/>
                      <a:headEnd len="sm" w="sm" type="none"/>
                      <a:tailEnd len="sm" w="sm" type="none"/>
                    </a:lnL>
                    <a:lnR cap="flat" cmpd="sng" w="9525">
                      <a:solidFill>
                        <a:srgbClr val="F1C232"/>
                      </a:solidFill>
                      <a:prstDash val="lgDashDot"/>
                      <a:round/>
                      <a:headEnd len="sm" w="sm" type="none"/>
                      <a:tailEnd len="sm" w="sm" type="none"/>
                    </a:lnR>
                    <a:lnT cap="flat" cmpd="sng" w="9525">
                      <a:solidFill>
                        <a:srgbClr val="F1C232"/>
                      </a:solidFill>
                      <a:prstDash val="lgDashDot"/>
                      <a:round/>
                      <a:headEnd len="sm" w="sm" type="none"/>
                      <a:tailEnd len="sm" w="sm" type="none"/>
                    </a:lnT>
                    <a:lnB cap="flat" cmpd="sng" w="9525">
                      <a:solidFill>
                        <a:srgbClr val="F1C232"/>
                      </a:solidFill>
                      <a:prstDash val="lgDashDot"/>
                      <a:round/>
                      <a:headEnd len="sm" w="sm" type="none"/>
                      <a:tailEnd len="sm" w="sm" type="none"/>
                    </a:lnB>
                  </a:tcPr>
                </a:tc>
              </a:tr>
            </a:tbl>
          </a:graphicData>
        </a:graphic>
      </p:graphicFrame>
      <p:pic>
        <p:nvPicPr>
          <p:cNvPr id="249" name="Google Shape;249;p28"/>
          <p:cNvPicPr preferRelativeResize="0"/>
          <p:nvPr/>
        </p:nvPicPr>
        <p:blipFill rotWithShape="1">
          <a:blip r:embed="rId5">
            <a:alphaModFix/>
          </a:blip>
          <a:srcRect b="0" l="0" r="0" t="9584"/>
          <a:stretch/>
        </p:blipFill>
        <p:spPr>
          <a:xfrm>
            <a:off x="5993700" y="3311338"/>
            <a:ext cx="1277425" cy="1439324"/>
          </a:xfrm>
          <a:prstGeom prst="rect">
            <a:avLst/>
          </a:prstGeom>
          <a:noFill/>
          <a:ln cap="flat" cmpd="sng" w="9525">
            <a:solidFill>
              <a:srgbClr val="000000"/>
            </a:solidFill>
            <a:prstDash val="solid"/>
            <a:round/>
            <a:headEnd len="sm" w="sm" type="none"/>
            <a:tailEnd len="sm" w="sm" type="none"/>
          </a:ln>
        </p:spPr>
      </p:pic>
      <p:pic>
        <p:nvPicPr>
          <p:cNvPr id="250" name="Google Shape;250;p28"/>
          <p:cNvPicPr preferRelativeResize="0"/>
          <p:nvPr/>
        </p:nvPicPr>
        <p:blipFill>
          <a:blip r:embed="rId6">
            <a:alphaModFix/>
          </a:blip>
          <a:stretch>
            <a:fillRect/>
          </a:stretch>
        </p:blipFill>
        <p:spPr>
          <a:xfrm>
            <a:off x="476675" y="3398150"/>
            <a:ext cx="2191550" cy="1352500"/>
          </a:xfrm>
          <a:prstGeom prst="rect">
            <a:avLst/>
          </a:prstGeom>
          <a:noFill/>
          <a:ln cap="flat" cmpd="sng" w="9525">
            <a:solidFill>
              <a:srgbClr val="000000"/>
            </a:solidFill>
            <a:prstDash val="solid"/>
            <a:round/>
            <a:headEnd len="sm" w="sm" type="none"/>
            <a:tailEnd len="sm" w="sm" type="none"/>
          </a:ln>
        </p:spPr>
      </p:pic>
      <p:pic>
        <p:nvPicPr>
          <p:cNvPr id="251" name="Google Shape;251;p28"/>
          <p:cNvPicPr preferRelativeResize="0"/>
          <p:nvPr/>
        </p:nvPicPr>
        <p:blipFill>
          <a:blip r:embed="rId7">
            <a:alphaModFix/>
          </a:blip>
          <a:stretch>
            <a:fillRect/>
          </a:stretch>
        </p:blipFill>
        <p:spPr>
          <a:xfrm>
            <a:off x="3323475" y="3398154"/>
            <a:ext cx="2191549" cy="1352484"/>
          </a:xfrm>
          <a:prstGeom prst="rect">
            <a:avLst/>
          </a:prstGeom>
          <a:noFill/>
          <a:ln cap="flat" cmpd="sng" w="9525">
            <a:solidFill>
              <a:srgbClr val="000000"/>
            </a:solidFill>
            <a:prstDash val="solid"/>
            <a:round/>
            <a:headEnd len="sm" w="sm" type="none"/>
            <a:tailEnd len="sm" w="sm" type="none"/>
          </a:ln>
        </p:spPr>
      </p:pic>
      <p:pic>
        <p:nvPicPr>
          <p:cNvPr id="252" name="Google Shape;252;p28"/>
          <p:cNvPicPr preferRelativeResize="0"/>
          <p:nvPr/>
        </p:nvPicPr>
        <p:blipFill rotWithShape="1">
          <a:blip r:embed="rId8">
            <a:alphaModFix/>
          </a:blip>
          <a:srcRect b="19605" l="4062" r="24165" t="6880"/>
          <a:stretch/>
        </p:blipFill>
        <p:spPr>
          <a:xfrm>
            <a:off x="7450275" y="3719950"/>
            <a:ext cx="1005675" cy="706575"/>
          </a:xfrm>
          <a:prstGeom prst="rect">
            <a:avLst/>
          </a:prstGeom>
          <a:noFill/>
          <a:ln cap="flat" cmpd="sng" w="9525">
            <a:solidFill>
              <a:srgbClr val="000000"/>
            </a:solidFill>
            <a:prstDash val="solid"/>
            <a:round/>
            <a:headEnd len="sm" w="sm" type="none"/>
            <a:tailEnd len="sm" w="sm" type="none"/>
          </a:ln>
        </p:spPr>
      </p:pic>
      <p:sp>
        <p:nvSpPr>
          <p:cNvPr id="253" name="Google Shape;253;p28"/>
          <p:cNvSpPr txBox="1"/>
          <p:nvPr/>
        </p:nvSpPr>
        <p:spPr>
          <a:xfrm>
            <a:off x="653300" y="4678250"/>
            <a:ext cx="21915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Boxplot of total sales</a:t>
            </a:r>
            <a:endParaRPr>
              <a:latin typeface="Roboto"/>
              <a:ea typeface="Roboto"/>
              <a:cs typeface="Roboto"/>
              <a:sym typeface="Roboto"/>
            </a:endParaRPr>
          </a:p>
        </p:txBody>
      </p:sp>
      <p:sp>
        <p:nvSpPr>
          <p:cNvPr id="254" name="Google Shape;254;p28"/>
          <p:cNvSpPr txBox="1"/>
          <p:nvPr/>
        </p:nvSpPr>
        <p:spPr>
          <a:xfrm>
            <a:off x="3450650" y="4696688"/>
            <a:ext cx="3097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Boxplot of product types</a:t>
            </a:r>
            <a:endParaRPr>
              <a:latin typeface="Roboto"/>
              <a:ea typeface="Roboto"/>
              <a:cs typeface="Roboto"/>
              <a:sym typeface="Roboto"/>
            </a:endParaRPr>
          </a:p>
        </p:txBody>
      </p:sp>
      <p:sp>
        <p:nvSpPr>
          <p:cNvPr id="255" name="Google Shape;255;p28"/>
          <p:cNvSpPr txBox="1"/>
          <p:nvPr/>
        </p:nvSpPr>
        <p:spPr>
          <a:xfrm>
            <a:off x="6065500" y="4696700"/>
            <a:ext cx="3097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Store cluster 1,3 distribution</a:t>
            </a:r>
            <a:endParaRPr>
              <a:latin typeface="Roboto"/>
              <a:ea typeface="Roboto"/>
              <a:cs typeface="Roboto"/>
              <a:sym typeface="Roboto"/>
            </a:endParaRPr>
          </a:p>
        </p:txBody>
      </p:sp>
      <p:sp>
        <p:nvSpPr>
          <p:cNvPr id="256" name="Google Shape;256;p28"/>
          <p:cNvSpPr txBox="1"/>
          <p:nvPr>
            <p:ph idx="1" type="body"/>
          </p:nvPr>
        </p:nvSpPr>
        <p:spPr>
          <a:xfrm>
            <a:off x="833075" y="3074409"/>
            <a:ext cx="27822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000000"/>
                </a:solidFill>
                <a:latin typeface="Roboto"/>
                <a:ea typeface="Roboto"/>
                <a:cs typeface="Roboto"/>
                <a:sym typeface="Roboto"/>
              </a:rPr>
              <a:t>* Mean of each category per cluster</a:t>
            </a:r>
            <a:endParaRPr sz="1000">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3600" y="376925"/>
            <a:ext cx="655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Next Steps: find who, what, where to target</a:t>
            </a:r>
            <a:endParaRPr b="1" sz="2400">
              <a:latin typeface="Roboto"/>
              <a:ea typeface="Roboto"/>
              <a:cs typeface="Roboto"/>
              <a:sym typeface="Roboto"/>
            </a:endParaRPr>
          </a:p>
        </p:txBody>
      </p:sp>
      <p:sp>
        <p:nvSpPr>
          <p:cNvPr id="262" name="Google Shape;262;p29"/>
          <p:cNvSpPr txBox="1"/>
          <p:nvPr>
            <p:ph idx="1" type="body"/>
          </p:nvPr>
        </p:nvSpPr>
        <p:spPr>
          <a:xfrm>
            <a:off x="801300" y="1590225"/>
            <a:ext cx="7460400" cy="19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Acquire additional data such as customer demographics and store information</a:t>
            </a:r>
            <a:endParaRPr sz="1600">
              <a:solidFill>
                <a:srgbClr val="000000"/>
              </a:solidFill>
              <a:latin typeface="Roboto"/>
              <a:ea typeface="Roboto"/>
              <a:cs typeface="Roboto"/>
              <a:sym typeface="Roboto"/>
            </a:endParaRPr>
          </a:p>
          <a:p>
            <a:pPr indent="-330200" lvl="0" marL="457200" rtl="0" algn="l">
              <a:spcBef>
                <a:spcPts val="10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Depending on the type of store to target at, customer to target to, and products to target with, we will move forward with a personalized pricing and promotion strategy</a:t>
            </a:r>
            <a:endParaRPr sz="1600">
              <a:solidFill>
                <a:srgbClr val="000000"/>
              </a:solidFill>
              <a:latin typeface="Roboto"/>
              <a:ea typeface="Roboto"/>
              <a:cs typeface="Roboto"/>
              <a:sym typeface="Roboto"/>
            </a:endParaRPr>
          </a:p>
          <a:p>
            <a:pPr indent="-330200" lvl="0" marL="457200" rtl="0" algn="l">
              <a:spcBef>
                <a:spcPts val="1000"/>
              </a:spcBef>
              <a:spcAft>
                <a:spcPts val="1000"/>
              </a:spcAft>
              <a:buClr>
                <a:srgbClr val="000000"/>
              </a:buClr>
              <a:buSzPts val="1600"/>
              <a:buFont typeface="Roboto"/>
              <a:buChar char="●"/>
            </a:pPr>
            <a:r>
              <a:rPr lang="en" sz="1600">
                <a:solidFill>
                  <a:srgbClr val="000000"/>
                </a:solidFill>
                <a:latin typeface="Roboto"/>
                <a:ea typeface="Roboto"/>
                <a:cs typeface="Roboto"/>
                <a:sym typeface="Roboto"/>
              </a:rPr>
              <a:t>Using these insights, we can successfully create a marketing campaign that will boost Pernalonga’s revenue and profits</a:t>
            </a:r>
            <a:endParaRPr sz="1600">
              <a:solidFill>
                <a:srgbClr val="000000"/>
              </a:solidFill>
              <a:latin typeface="Roboto"/>
              <a:ea typeface="Roboto"/>
              <a:cs typeface="Roboto"/>
              <a:sym typeface="Roboto"/>
            </a:endParaRPr>
          </a:p>
        </p:txBody>
      </p:sp>
      <p:pic>
        <p:nvPicPr>
          <p:cNvPr id="263" name="Google Shape;263;p29"/>
          <p:cNvPicPr preferRelativeResize="0"/>
          <p:nvPr/>
        </p:nvPicPr>
        <p:blipFill>
          <a:blip r:embed="rId3">
            <a:alphaModFix/>
          </a:blip>
          <a:stretch>
            <a:fillRect/>
          </a:stretch>
        </p:blipFill>
        <p:spPr>
          <a:xfrm>
            <a:off x="8150825" y="4644725"/>
            <a:ext cx="511725" cy="442325"/>
          </a:xfrm>
          <a:prstGeom prst="rect">
            <a:avLst/>
          </a:prstGeom>
          <a:noFill/>
          <a:ln>
            <a:noFill/>
          </a:ln>
        </p:spPr>
      </p:pic>
      <p:pic>
        <p:nvPicPr>
          <p:cNvPr id="264" name="Google Shape;264;p29"/>
          <p:cNvPicPr preferRelativeResize="0"/>
          <p:nvPr/>
        </p:nvPicPr>
        <p:blipFill>
          <a:blip r:embed="rId4">
            <a:alphaModFix/>
          </a:blip>
          <a:stretch>
            <a:fillRect/>
          </a:stretch>
        </p:blipFill>
        <p:spPr>
          <a:xfrm>
            <a:off x="7683250" y="4616225"/>
            <a:ext cx="467575" cy="499325"/>
          </a:xfrm>
          <a:prstGeom prst="rect">
            <a:avLst/>
          </a:prstGeom>
          <a:noFill/>
          <a:ln>
            <a:noFill/>
          </a:ln>
        </p:spPr>
      </p:pic>
      <p:pic>
        <p:nvPicPr>
          <p:cNvPr id="265" name="Google Shape;265;p29"/>
          <p:cNvPicPr preferRelativeResize="0"/>
          <p:nvPr/>
        </p:nvPicPr>
        <p:blipFill>
          <a:blip r:embed="rId5">
            <a:alphaModFix/>
          </a:blip>
          <a:stretch>
            <a:fillRect/>
          </a:stretch>
        </p:blipFill>
        <p:spPr>
          <a:xfrm>
            <a:off x="8662550" y="4622769"/>
            <a:ext cx="467575" cy="486237"/>
          </a:xfrm>
          <a:prstGeom prst="rect">
            <a:avLst/>
          </a:prstGeom>
          <a:noFill/>
          <a:ln>
            <a:noFill/>
          </a:ln>
        </p:spPr>
      </p:pic>
      <p:pic>
        <p:nvPicPr>
          <p:cNvPr id="266" name="Google Shape;266;p29"/>
          <p:cNvPicPr preferRelativeResize="0"/>
          <p:nvPr/>
        </p:nvPicPr>
        <p:blipFill>
          <a:blip r:embed="rId6">
            <a:alphaModFix/>
          </a:blip>
          <a:stretch>
            <a:fillRect/>
          </a:stretch>
        </p:blipFill>
        <p:spPr>
          <a:xfrm>
            <a:off x="311697" y="103900"/>
            <a:ext cx="901175" cy="96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0"/>
          <p:cNvPicPr preferRelativeResize="0"/>
          <p:nvPr/>
        </p:nvPicPr>
        <p:blipFill>
          <a:blip r:embed="rId3">
            <a:alphaModFix/>
          </a:blip>
          <a:stretch>
            <a:fillRect/>
          </a:stretch>
        </p:blipFill>
        <p:spPr>
          <a:xfrm>
            <a:off x="2748575" y="1871825"/>
            <a:ext cx="1659400" cy="1247450"/>
          </a:xfrm>
          <a:prstGeom prst="rect">
            <a:avLst/>
          </a:prstGeom>
          <a:noFill/>
          <a:ln>
            <a:noFill/>
          </a:ln>
        </p:spPr>
      </p:pic>
      <p:sp>
        <p:nvSpPr>
          <p:cNvPr id="272" name="Google Shape;272;p30"/>
          <p:cNvSpPr txBox="1"/>
          <p:nvPr>
            <p:ph idx="4294967295" type="ctrTitle"/>
          </p:nvPr>
        </p:nvSpPr>
        <p:spPr>
          <a:xfrm>
            <a:off x="4477000" y="1977150"/>
            <a:ext cx="5916900" cy="10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Thank you!</a:t>
            </a:r>
            <a:endParaRPr b="1"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Questions?</a:t>
            </a:r>
            <a:endParaRPr b="1" sz="24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1293600" y="381625"/>
            <a:ext cx="655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Agenda</a:t>
            </a:r>
            <a:endParaRPr b="1" sz="2400">
              <a:latin typeface="Roboto"/>
              <a:ea typeface="Roboto"/>
              <a:cs typeface="Roboto"/>
              <a:sym typeface="Roboto"/>
            </a:endParaRPr>
          </a:p>
        </p:txBody>
      </p:sp>
      <p:sp>
        <p:nvSpPr>
          <p:cNvPr id="67" name="Google Shape;67;p14"/>
          <p:cNvSpPr txBox="1"/>
          <p:nvPr>
            <p:ph idx="1" type="body"/>
          </p:nvPr>
        </p:nvSpPr>
        <p:spPr>
          <a:xfrm>
            <a:off x="311700" y="1152475"/>
            <a:ext cx="8520600" cy="3429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Context</a:t>
            </a:r>
            <a:endParaRPr>
              <a:solidFill>
                <a:srgbClr val="000000"/>
              </a:solidFill>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Data Understanding</a:t>
            </a:r>
            <a:endParaRPr>
              <a:solidFill>
                <a:srgbClr val="000000"/>
              </a:solidFill>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Data Exploration</a:t>
            </a:r>
            <a:endParaRPr>
              <a:solidFill>
                <a:srgbClr val="000000"/>
              </a:solidFill>
              <a:latin typeface="Roboto"/>
              <a:ea typeface="Roboto"/>
              <a:cs typeface="Roboto"/>
              <a:sym typeface="Roboto"/>
            </a:endParaRPr>
          </a:p>
          <a:p>
            <a:pPr indent="-317500" lvl="1" marL="914400" rtl="0" algn="l">
              <a:lnSpc>
                <a:spcPct val="150000"/>
              </a:lnSpc>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Customers, products, stores</a:t>
            </a:r>
            <a:endParaRPr>
              <a:solidFill>
                <a:srgbClr val="000000"/>
              </a:solidFill>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Data Preparation</a:t>
            </a:r>
            <a:endParaRPr>
              <a:solidFill>
                <a:srgbClr val="000000"/>
              </a:solidFill>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Segmentation</a:t>
            </a:r>
            <a:endParaRPr>
              <a:solidFill>
                <a:srgbClr val="000000"/>
              </a:solidFill>
              <a:latin typeface="Roboto"/>
              <a:ea typeface="Roboto"/>
              <a:cs typeface="Roboto"/>
              <a:sym typeface="Roboto"/>
            </a:endParaRPr>
          </a:p>
          <a:p>
            <a:pPr indent="-317500" lvl="1" marL="914400" rtl="0" algn="l">
              <a:lnSpc>
                <a:spcPct val="150000"/>
              </a:lnSpc>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Customer, product, store level clustering</a:t>
            </a:r>
            <a:endParaRPr>
              <a:solidFill>
                <a:srgbClr val="000000"/>
              </a:solidFill>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Next Step</a:t>
            </a:r>
            <a:endParaRPr>
              <a:solidFill>
                <a:srgbClr val="000000"/>
              </a:solidFill>
              <a:latin typeface="Roboto"/>
              <a:ea typeface="Roboto"/>
              <a:cs typeface="Roboto"/>
              <a:sym typeface="Roboto"/>
            </a:endParaRPr>
          </a:p>
        </p:txBody>
      </p:sp>
      <p:pic>
        <p:nvPicPr>
          <p:cNvPr id="68" name="Google Shape;68;p14"/>
          <p:cNvPicPr preferRelativeResize="0"/>
          <p:nvPr/>
        </p:nvPicPr>
        <p:blipFill>
          <a:blip r:embed="rId3">
            <a:alphaModFix/>
          </a:blip>
          <a:stretch>
            <a:fillRect/>
          </a:stretch>
        </p:blipFill>
        <p:spPr>
          <a:xfrm>
            <a:off x="8150825" y="4644725"/>
            <a:ext cx="511725" cy="442325"/>
          </a:xfrm>
          <a:prstGeom prst="rect">
            <a:avLst/>
          </a:prstGeom>
          <a:noFill/>
          <a:ln>
            <a:noFill/>
          </a:ln>
        </p:spPr>
      </p:pic>
      <p:pic>
        <p:nvPicPr>
          <p:cNvPr id="69" name="Google Shape;69;p14"/>
          <p:cNvPicPr preferRelativeResize="0"/>
          <p:nvPr/>
        </p:nvPicPr>
        <p:blipFill>
          <a:blip r:embed="rId4">
            <a:alphaModFix/>
          </a:blip>
          <a:stretch>
            <a:fillRect/>
          </a:stretch>
        </p:blipFill>
        <p:spPr>
          <a:xfrm>
            <a:off x="7683250" y="4616225"/>
            <a:ext cx="467575" cy="499325"/>
          </a:xfrm>
          <a:prstGeom prst="rect">
            <a:avLst/>
          </a:prstGeom>
          <a:noFill/>
          <a:ln>
            <a:noFill/>
          </a:ln>
        </p:spPr>
      </p:pic>
      <p:pic>
        <p:nvPicPr>
          <p:cNvPr id="70" name="Google Shape;70;p14"/>
          <p:cNvPicPr preferRelativeResize="0"/>
          <p:nvPr/>
        </p:nvPicPr>
        <p:blipFill>
          <a:blip r:embed="rId5">
            <a:alphaModFix/>
          </a:blip>
          <a:stretch>
            <a:fillRect/>
          </a:stretch>
        </p:blipFill>
        <p:spPr>
          <a:xfrm>
            <a:off x="8662550" y="4622769"/>
            <a:ext cx="467575" cy="486237"/>
          </a:xfrm>
          <a:prstGeom prst="rect">
            <a:avLst/>
          </a:prstGeom>
          <a:noFill/>
          <a:ln>
            <a:noFill/>
          </a:ln>
        </p:spPr>
      </p:pic>
      <p:pic>
        <p:nvPicPr>
          <p:cNvPr id="71" name="Google Shape;71;p14"/>
          <p:cNvPicPr preferRelativeResize="0"/>
          <p:nvPr/>
        </p:nvPicPr>
        <p:blipFill>
          <a:blip r:embed="rId6">
            <a:alphaModFix/>
          </a:blip>
          <a:stretch>
            <a:fillRect/>
          </a:stretch>
        </p:blipFill>
        <p:spPr>
          <a:xfrm>
            <a:off x="311697" y="103900"/>
            <a:ext cx="901175" cy="96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6569624" y="1481577"/>
            <a:ext cx="1440600" cy="1032800"/>
          </a:xfrm>
          <a:prstGeom prst="rect">
            <a:avLst/>
          </a:prstGeom>
          <a:noFill/>
          <a:ln>
            <a:noFill/>
          </a:ln>
        </p:spPr>
      </p:pic>
      <p:pic>
        <p:nvPicPr>
          <p:cNvPr id="77" name="Google Shape;77;p15"/>
          <p:cNvPicPr preferRelativeResize="0"/>
          <p:nvPr/>
        </p:nvPicPr>
        <p:blipFill>
          <a:blip r:embed="rId3">
            <a:alphaModFix/>
          </a:blip>
          <a:stretch>
            <a:fillRect/>
          </a:stretch>
        </p:blipFill>
        <p:spPr>
          <a:xfrm>
            <a:off x="4745749" y="1481564"/>
            <a:ext cx="1440600" cy="1032800"/>
          </a:xfrm>
          <a:prstGeom prst="rect">
            <a:avLst/>
          </a:prstGeom>
          <a:noFill/>
          <a:ln>
            <a:noFill/>
          </a:ln>
        </p:spPr>
      </p:pic>
      <p:pic>
        <p:nvPicPr>
          <p:cNvPr id="78" name="Google Shape;78;p15"/>
          <p:cNvPicPr preferRelativeResize="0"/>
          <p:nvPr/>
        </p:nvPicPr>
        <p:blipFill>
          <a:blip r:embed="rId3">
            <a:alphaModFix/>
          </a:blip>
          <a:stretch>
            <a:fillRect/>
          </a:stretch>
        </p:blipFill>
        <p:spPr>
          <a:xfrm>
            <a:off x="2921874" y="1481564"/>
            <a:ext cx="1440600" cy="1032800"/>
          </a:xfrm>
          <a:prstGeom prst="rect">
            <a:avLst/>
          </a:prstGeom>
          <a:noFill/>
          <a:ln>
            <a:noFill/>
          </a:ln>
        </p:spPr>
      </p:pic>
      <p:pic>
        <p:nvPicPr>
          <p:cNvPr id="79" name="Google Shape;79;p15"/>
          <p:cNvPicPr preferRelativeResize="0"/>
          <p:nvPr/>
        </p:nvPicPr>
        <p:blipFill>
          <a:blip r:embed="rId3">
            <a:alphaModFix/>
          </a:blip>
          <a:stretch>
            <a:fillRect/>
          </a:stretch>
        </p:blipFill>
        <p:spPr>
          <a:xfrm>
            <a:off x="1048699" y="1481577"/>
            <a:ext cx="1440600" cy="1032800"/>
          </a:xfrm>
          <a:prstGeom prst="rect">
            <a:avLst/>
          </a:prstGeom>
          <a:noFill/>
          <a:ln>
            <a:noFill/>
          </a:ln>
        </p:spPr>
      </p:pic>
      <p:sp>
        <p:nvSpPr>
          <p:cNvPr id="80" name="Google Shape;80;p15"/>
          <p:cNvSpPr txBox="1"/>
          <p:nvPr>
            <p:ph type="title"/>
          </p:nvPr>
        </p:nvSpPr>
        <p:spPr>
          <a:xfrm>
            <a:off x="1212875" y="180100"/>
            <a:ext cx="7809300" cy="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D3B45"/>
                </a:solidFill>
                <a:highlight>
                  <a:srgbClr val="FFFFFF"/>
                </a:highlight>
                <a:latin typeface="Roboto"/>
                <a:ea typeface="Roboto"/>
                <a:cs typeface="Roboto"/>
                <a:sym typeface="Roboto"/>
              </a:rPr>
              <a:t>Pernalonga is developing a marketing campaign to experiment on personalized promotions</a:t>
            </a:r>
            <a:endParaRPr b="1" sz="2400">
              <a:latin typeface="Roboto"/>
              <a:ea typeface="Roboto"/>
              <a:cs typeface="Roboto"/>
              <a:sym typeface="Roboto"/>
            </a:endParaRPr>
          </a:p>
        </p:txBody>
      </p:sp>
      <p:pic>
        <p:nvPicPr>
          <p:cNvPr id="81" name="Google Shape;81;p15"/>
          <p:cNvPicPr preferRelativeResize="0"/>
          <p:nvPr/>
        </p:nvPicPr>
        <p:blipFill>
          <a:blip r:embed="rId4">
            <a:alphaModFix/>
          </a:blip>
          <a:stretch>
            <a:fillRect/>
          </a:stretch>
        </p:blipFill>
        <p:spPr>
          <a:xfrm>
            <a:off x="8150825" y="4644725"/>
            <a:ext cx="511725" cy="442325"/>
          </a:xfrm>
          <a:prstGeom prst="rect">
            <a:avLst/>
          </a:prstGeom>
          <a:noFill/>
          <a:ln>
            <a:noFill/>
          </a:ln>
        </p:spPr>
      </p:pic>
      <p:pic>
        <p:nvPicPr>
          <p:cNvPr id="82" name="Google Shape;82;p15"/>
          <p:cNvPicPr preferRelativeResize="0"/>
          <p:nvPr/>
        </p:nvPicPr>
        <p:blipFill>
          <a:blip r:embed="rId5">
            <a:alphaModFix/>
          </a:blip>
          <a:stretch>
            <a:fillRect/>
          </a:stretch>
        </p:blipFill>
        <p:spPr>
          <a:xfrm>
            <a:off x="7683250" y="4616225"/>
            <a:ext cx="467575" cy="499325"/>
          </a:xfrm>
          <a:prstGeom prst="rect">
            <a:avLst/>
          </a:prstGeom>
          <a:noFill/>
          <a:ln>
            <a:noFill/>
          </a:ln>
        </p:spPr>
      </p:pic>
      <p:pic>
        <p:nvPicPr>
          <p:cNvPr id="83" name="Google Shape;83;p15"/>
          <p:cNvPicPr preferRelativeResize="0"/>
          <p:nvPr/>
        </p:nvPicPr>
        <p:blipFill>
          <a:blip r:embed="rId6">
            <a:alphaModFix/>
          </a:blip>
          <a:stretch>
            <a:fillRect/>
          </a:stretch>
        </p:blipFill>
        <p:spPr>
          <a:xfrm>
            <a:off x="8662550" y="4622769"/>
            <a:ext cx="467575" cy="486237"/>
          </a:xfrm>
          <a:prstGeom prst="rect">
            <a:avLst/>
          </a:prstGeom>
          <a:noFill/>
          <a:ln>
            <a:noFill/>
          </a:ln>
        </p:spPr>
      </p:pic>
      <p:pic>
        <p:nvPicPr>
          <p:cNvPr id="84" name="Google Shape;84;p15"/>
          <p:cNvPicPr preferRelativeResize="0"/>
          <p:nvPr/>
        </p:nvPicPr>
        <p:blipFill>
          <a:blip r:embed="rId7">
            <a:alphaModFix/>
          </a:blip>
          <a:stretch>
            <a:fillRect/>
          </a:stretch>
        </p:blipFill>
        <p:spPr>
          <a:xfrm>
            <a:off x="311697" y="103900"/>
            <a:ext cx="901175" cy="966350"/>
          </a:xfrm>
          <a:prstGeom prst="rect">
            <a:avLst/>
          </a:prstGeom>
          <a:noFill/>
          <a:ln>
            <a:noFill/>
          </a:ln>
        </p:spPr>
      </p:pic>
      <p:sp>
        <p:nvSpPr>
          <p:cNvPr id="85" name="Google Shape;85;p15"/>
          <p:cNvSpPr txBox="1"/>
          <p:nvPr/>
        </p:nvSpPr>
        <p:spPr>
          <a:xfrm>
            <a:off x="1175300" y="1575563"/>
            <a:ext cx="1390200" cy="8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Stores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400+</a:t>
            </a:r>
            <a:endParaRPr>
              <a:latin typeface="Roboto"/>
              <a:ea typeface="Roboto"/>
              <a:cs typeface="Roboto"/>
              <a:sym typeface="Roboto"/>
            </a:endParaRPr>
          </a:p>
        </p:txBody>
      </p:sp>
      <p:sp>
        <p:nvSpPr>
          <p:cNvPr id="86" name="Google Shape;86;p15"/>
          <p:cNvSpPr txBox="1"/>
          <p:nvPr/>
        </p:nvSpPr>
        <p:spPr>
          <a:xfrm>
            <a:off x="3061375" y="1575563"/>
            <a:ext cx="1390200" cy="8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10000+</a:t>
            </a:r>
            <a:endParaRPr>
              <a:latin typeface="Roboto"/>
              <a:ea typeface="Roboto"/>
              <a:cs typeface="Roboto"/>
              <a:sym typeface="Roboto"/>
            </a:endParaRPr>
          </a:p>
        </p:txBody>
      </p:sp>
      <p:sp>
        <p:nvSpPr>
          <p:cNvPr id="87" name="Google Shape;87;p15"/>
          <p:cNvSpPr txBox="1"/>
          <p:nvPr/>
        </p:nvSpPr>
        <p:spPr>
          <a:xfrm>
            <a:off x="4947450" y="1575563"/>
            <a:ext cx="1390200" cy="8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Categories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400+</a:t>
            </a:r>
            <a:endParaRPr>
              <a:latin typeface="Roboto"/>
              <a:ea typeface="Roboto"/>
              <a:cs typeface="Roboto"/>
              <a:sym typeface="Roboto"/>
            </a:endParaRPr>
          </a:p>
        </p:txBody>
      </p:sp>
      <p:sp>
        <p:nvSpPr>
          <p:cNvPr id="88" name="Google Shape;88;p15"/>
          <p:cNvSpPr txBox="1"/>
          <p:nvPr/>
        </p:nvSpPr>
        <p:spPr>
          <a:xfrm>
            <a:off x="6709125" y="1575563"/>
            <a:ext cx="1390200" cy="8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Sales on promotions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89" name="Google Shape;89;p15"/>
          <p:cNvSpPr txBox="1"/>
          <p:nvPr>
            <p:ph idx="1" type="body"/>
          </p:nvPr>
        </p:nvSpPr>
        <p:spPr>
          <a:xfrm>
            <a:off x="501575" y="2725163"/>
            <a:ext cx="8520600" cy="184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Context</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400">
                <a:solidFill>
                  <a:schemeClr val="dk1"/>
                </a:solidFill>
                <a:latin typeface="Roboto"/>
                <a:ea typeface="Roboto"/>
                <a:cs typeface="Roboto"/>
                <a:sym typeface="Roboto"/>
              </a:rPr>
              <a:t>The majority of the promotions at Pernalonga are in-store promotions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sz="1600">
                <a:solidFill>
                  <a:schemeClr val="dk1"/>
                </a:solidFill>
                <a:latin typeface="Roboto"/>
                <a:ea typeface="Roboto"/>
                <a:cs typeface="Roboto"/>
                <a:sym typeface="Roboto"/>
              </a:rPr>
              <a:t>Current Problem</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400">
                <a:solidFill>
                  <a:schemeClr val="dk1"/>
                </a:solidFill>
                <a:latin typeface="Roboto"/>
                <a:ea typeface="Roboto"/>
                <a:cs typeface="Roboto"/>
                <a:sym typeface="Roboto"/>
              </a:rPr>
              <a:t>T</a:t>
            </a:r>
            <a:r>
              <a:rPr lang="en" sz="1400">
                <a:solidFill>
                  <a:schemeClr val="dk1"/>
                </a:solidFill>
                <a:latin typeface="Roboto"/>
                <a:ea typeface="Roboto"/>
                <a:cs typeface="Roboto"/>
                <a:sym typeface="Roboto"/>
              </a:rPr>
              <a:t>emporary price reductions are available to all customers regardless of their need</a:t>
            </a:r>
            <a:endParaRPr sz="14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Potential Solution</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400">
                <a:solidFill>
                  <a:schemeClr val="dk1"/>
                </a:solidFill>
                <a:latin typeface="Roboto"/>
                <a:ea typeface="Roboto"/>
                <a:cs typeface="Roboto"/>
                <a:sym typeface="Roboto"/>
              </a:rPr>
              <a:t>Using personalized promotions to increase efficiency and sales</a:t>
            </a:r>
            <a:endParaRPr sz="1400">
              <a:solidFill>
                <a:schemeClr val="dk1"/>
              </a:solidFill>
              <a:latin typeface="Roboto"/>
              <a:ea typeface="Roboto"/>
              <a:cs typeface="Roboto"/>
              <a:sym typeface="Roboto"/>
            </a:endParaRPr>
          </a:p>
          <a:p>
            <a:pPr indent="0" lvl="0" marL="0" rtl="0" algn="l">
              <a:spcBef>
                <a:spcPts val="0"/>
              </a:spcBef>
              <a:spcAft>
                <a:spcPts val="1600"/>
              </a:spcAft>
              <a:buNone/>
            </a:pPr>
            <a:r>
              <a:t/>
            </a:r>
            <a:endParaRPr sz="1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1283125" y="179375"/>
            <a:ext cx="77703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Understanding the breakdown of Pernalonga’s transactional data</a:t>
            </a:r>
            <a:endParaRPr b="1" sz="2400">
              <a:latin typeface="Roboto"/>
              <a:ea typeface="Roboto"/>
              <a:cs typeface="Roboto"/>
              <a:sym typeface="Roboto"/>
            </a:endParaRPr>
          </a:p>
        </p:txBody>
      </p:sp>
      <p:pic>
        <p:nvPicPr>
          <p:cNvPr id="95" name="Google Shape;95;p16"/>
          <p:cNvPicPr preferRelativeResize="0"/>
          <p:nvPr/>
        </p:nvPicPr>
        <p:blipFill>
          <a:blip r:embed="rId3">
            <a:alphaModFix/>
          </a:blip>
          <a:stretch>
            <a:fillRect/>
          </a:stretch>
        </p:blipFill>
        <p:spPr>
          <a:xfrm>
            <a:off x="8150825" y="4644725"/>
            <a:ext cx="511725" cy="442325"/>
          </a:xfrm>
          <a:prstGeom prst="rect">
            <a:avLst/>
          </a:prstGeom>
          <a:noFill/>
          <a:ln>
            <a:noFill/>
          </a:ln>
        </p:spPr>
      </p:pic>
      <p:pic>
        <p:nvPicPr>
          <p:cNvPr id="96" name="Google Shape;96;p16"/>
          <p:cNvPicPr preferRelativeResize="0"/>
          <p:nvPr/>
        </p:nvPicPr>
        <p:blipFill>
          <a:blip r:embed="rId4">
            <a:alphaModFix/>
          </a:blip>
          <a:stretch>
            <a:fillRect/>
          </a:stretch>
        </p:blipFill>
        <p:spPr>
          <a:xfrm>
            <a:off x="7683250" y="4616225"/>
            <a:ext cx="467575" cy="499325"/>
          </a:xfrm>
          <a:prstGeom prst="rect">
            <a:avLst/>
          </a:prstGeom>
          <a:noFill/>
          <a:ln>
            <a:noFill/>
          </a:ln>
        </p:spPr>
      </p:pic>
      <p:pic>
        <p:nvPicPr>
          <p:cNvPr id="97" name="Google Shape;97;p16"/>
          <p:cNvPicPr preferRelativeResize="0"/>
          <p:nvPr/>
        </p:nvPicPr>
        <p:blipFill>
          <a:blip r:embed="rId5">
            <a:alphaModFix/>
          </a:blip>
          <a:stretch>
            <a:fillRect/>
          </a:stretch>
        </p:blipFill>
        <p:spPr>
          <a:xfrm>
            <a:off x="8662550" y="4622769"/>
            <a:ext cx="467575" cy="486237"/>
          </a:xfrm>
          <a:prstGeom prst="rect">
            <a:avLst/>
          </a:prstGeom>
          <a:noFill/>
          <a:ln>
            <a:noFill/>
          </a:ln>
        </p:spPr>
      </p:pic>
      <p:pic>
        <p:nvPicPr>
          <p:cNvPr id="98" name="Google Shape;98;p16"/>
          <p:cNvPicPr preferRelativeResize="0"/>
          <p:nvPr/>
        </p:nvPicPr>
        <p:blipFill>
          <a:blip r:embed="rId6">
            <a:alphaModFix/>
          </a:blip>
          <a:stretch>
            <a:fillRect/>
          </a:stretch>
        </p:blipFill>
        <p:spPr>
          <a:xfrm>
            <a:off x="311697" y="103900"/>
            <a:ext cx="901175" cy="966350"/>
          </a:xfrm>
          <a:prstGeom prst="rect">
            <a:avLst/>
          </a:prstGeom>
          <a:noFill/>
          <a:ln>
            <a:noFill/>
          </a:ln>
        </p:spPr>
      </p:pic>
      <p:graphicFrame>
        <p:nvGraphicFramePr>
          <p:cNvPr id="99" name="Google Shape;99;p16"/>
          <p:cNvGraphicFramePr/>
          <p:nvPr/>
        </p:nvGraphicFramePr>
        <p:xfrm>
          <a:off x="471300" y="1379288"/>
          <a:ext cx="3000000" cy="3000000"/>
        </p:xfrm>
        <a:graphic>
          <a:graphicData uri="http://schemas.openxmlformats.org/drawingml/2006/table">
            <a:tbl>
              <a:tblPr>
                <a:noFill/>
                <a:tableStyleId>{5DE68B94-1251-4A6A-AC0D-C3134CA4C727}</a:tableStyleId>
              </a:tblPr>
              <a:tblGrid>
                <a:gridCol w="1170650"/>
                <a:gridCol w="1024775"/>
                <a:gridCol w="6005975"/>
              </a:tblGrid>
              <a:tr h="381000">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ctr">
                        <a:spcBef>
                          <a:spcPts val="0"/>
                        </a:spcBef>
                        <a:spcAft>
                          <a:spcPts val="0"/>
                        </a:spcAft>
                        <a:buNone/>
                      </a:pPr>
                      <a:r>
                        <a:rPr b="1" lang="en">
                          <a:latin typeface="Roboto"/>
                          <a:ea typeface="Roboto"/>
                          <a:cs typeface="Roboto"/>
                          <a:sym typeface="Roboto"/>
                        </a:rPr>
                        <a:t>Count</a:t>
                      </a:r>
                      <a:endParaRPr b="1">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ctr">
                        <a:spcBef>
                          <a:spcPts val="0"/>
                        </a:spcBef>
                        <a:spcAft>
                          <a:spcPts val="0"/>
                        </a:spcAft>
                        <a:buNone/>
                      </a:pPr>
                      <a:r>
                        <a:rPr b="1" lang="en">
                          <a:latin typeface="Roboto"/>
                          <a:ea typeface="Roboto"/>
                          <a:cs typeface="Roboto"/>
                          <a:sym typeface="Roboto"/>
                        </a:rPr>
                        <a:t>Attributes in Dataset</a:t>
                      </a:r>
                      <a:endParaRPr b="1">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81000">
                <a:tc>
                  <a:txBody>
                    <a:bodyPr/>
                    <a:lstStyle/>
                    <a:p>
                      <a:pPr indent="0" lvl="0" marL="0" rtl="0" algn="l">
                        <a:spcBef>
                          <a:spcPts val="0"/>
                        </a:spcBef>
                        <a:spcAft>
                          <a:spcPts val="0"/>
                        </a:spcAft>
                        <a:buNone/>
                      </a:pPr>
                      <a:r>
                        <a:rPr b="1" lang="en">
                          <a:latin typeface="Roboto"/>
                          <a:ea typeface="Roboto"/>
                          <a:cs typeface="Roboto"/>
                          <a:sym typeface="Roboto"/>
                        </a:rPr>
                        <a:t>Customer</a:t>
                      </a:r>
                      <a:endParaRPr b="1">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7850</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cust_id</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81000">
                <a:tc>
                  <a:txBody>
                    <a:bodyPr/>
                    <a:lstStyle/>
                    <a:p>
                      <a:pPr indent="0" lvl="0" marL="0" rtl="0" algn="l">
                        <a:spcBef>
                          <a:spcPts val="0"/>
                        </a:spcBef>
                        <a:spcAft>
                          <a:spcPts val="0"/>
                        </a:spcAft>
                        <a:buNone/>
                      </a:pPr>
                      <a:r>
                        <a:rPr b="1" lang="en">
                          <a:latin typeface="Roboto"/>
                          <a:ea typeface="Roboto"/>
                          <a:cs typeface="Roboto"/>
                          <a:sym typeface="Roboto"/>
                        </a:rPr>
                        <a:t>Product</a:t>
                      </a:r>
                      <a:endParaRPr b="1">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10770</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prod_id, subcategory_id, category_id, sub_category_desc, category_desc, category_desc_eng, brand_desc</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81000">
                <a:tc>
                  <a:txBody>
                    <a:bodyPr/>
                    <a:lstStyle/>
                    <a:p>
                      <a:pPr indent="0" lvl="0" marL="0" rtl="0" algn="l">
                        <a:spcBef>
                          <a:spcPts val="0"/>
                        </a:spcBef>
                        <a:spcAft>
                          <a:spcPts val="0"/>
                        </a:spcAft>
                        <a:buNone/>
                      </a:pPr>
                      <a:r>
                        <a:rPr b="1" lang="en">
                          <a:latin typeface="Roboto"/>
                          <a:ea typeface="Roboto"/>
                          <a:cs typeface="Roboto"/>
                          <a:sym typeface="Roboto"/>
                        </a:rPr>
                        <a:t>Store</a:t>
                      </a:r>
                      <a:endParaRPr b="1">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421</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store_id</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r h="381000">
                <a:tc>
                  <a:txBody>
                    <a:bodyPr/>
                    <a:lstStyle/>
                    <a:p>
                      <a:pPr indent="0" lvl="0" marL="0" rtl="0" algn="l">
                        <a:spcBef>
                          <a:spcPts val="0"/>
                        </a:spcBef>
                        <a:spcAft>
                          <a:spcPts val="0"/>
                        </a:spcAft>
                        <a:buNone/>
                      </a:pPr>
                      <a:r>
                        <a:rPr b="1" lang="en">
                          <a:latin typeface="Roboto"/>
                          <a:ea typeface="Roboto"/>
                          <a:cs typeface="Roboto"/>
                          <a:sym typeface="Roboto"/>
                        </a:rPr>
                        <a:t>Transaction</a:t>
                      </a:r>
                      <a:endParaRPr b="1">
                        <a:latin typeface="Roboto"/>
                        <a:ea typeface="Roboto"/>
                        <a:cs typeface="Roboto"/>
                        <a:sym typeface="Roboto"/>
                      </a:endParaRPr>
                    </a:p>
                  </a:txBody>
                  <a:tcPr marT="91425" marB="91425" marR="91425" marL="91425">
                    <a:lnL cap="flat" cmpd="sng" w="9525">
                      <a:solidFill>
                        <a:srgbClr val="FFD966"/>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29617585</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alpha val="0"/>
                        </a:srgbClr>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tran_id, tran_dt, tran_prod_sale_qty, tran_prod_sale_amt, tran_prod_discount_amt, tran_prod_offer_cts, tran_prod_paid_amt</a:t>
                      </a:r>
                      <a:endParaRPr>
                        <a:latin typeface="Roboto"/>
                        <a:ea typeface="Roboto"/>
                        <a:cs typeface="Roboto"/>
                        <a:sym typeface="Roboto"/>
                      </a:endParaRPr>
                    </a:p>
                  </a:txBody>
                  <a:tcPr marT="91425" marB="91425" marR="91425" marL="91425">
                    <a:lnL cap="flat" cmpd="sng" w="9525">
                      <a:solidFill>
                        <a:srgbClr val="FFD966">
                          <a:alpha val="0"/>
                        </a:srgbClr>
                      </a:solidFill>
                      <a:prstDash val="lgDashDot"/>
                      <a:round/>
                      <a:headEnd len="sm" w="sm" type="none"/>
                      <a:tailEnd len="sm" w="sm" type="none"/>
                    </a:lnL>
                    <a:lnR cap="flat" cmpd="sng" w="9525">
                      <a:solidFill>
                        <a:srgbClr val="FFD966"/>
                      </a:solidFill>
                      <a:prstDash val="lgDashDot"/>
                      <a:round/>
                      <a:headEnd len="sm" w="sm" type="none"/>
                      <a:tailEnd len="sm" w="sm" type="none"/>
                    </a:lnR>
                    <a:lnT cap="flat" cmpd="sng" w="9525">
                      <a:solidFill>
                        <a:srgbClr val="FFD966"/>
                      </a:solidFill>
                      <a:prstDash val="lgDashDot"/>
                      <a:round/>
                      <a:headEnd len="sm" w="sm" type="none"/>
                      <a:tailEnd len="sm" w="sm" type="none"/>
                    </a:lnT>
                    <a:lnB cap="flat" cmpd="sng" w="9525">
                      <a:solidFill>
                        <a:srgbClr val="FFD966"/>
                      </a:solidFill>
                      <a:prstDash val="lgDashDot"/>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218175" y="209525"/>
            <a:ext cx="7652400" cy="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Customer trends emerge when looking at the top customers against others</a:t>
            </a:r>
            <a:endParaRPr b="1" sz="2400">
              <a:latin typeface="Roboto"/>
              <a:ea typeface="Roboto"/>
              <a:cs typeface="Roboto"/>
              <a:sym typeface="Roboto"/>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Roboto"/>
              <a:buChar char="●"/>
            </a:pPr>
            <a:r>
              <a:rPr b="1" lang="en" sz="1600">
                <a:solidFill>
                  <a:srgbClr val="000000"/>
                </a:solidFill>
                <a:latin typeface="Roboto"/>
                <a:ea typeface="Roboto"/>
                <a:cs typeface="Roboto"/>
                <a:sym typeface="Roboto"/>
              </a:rPr>
              <a:t>Product sales amount</a:t>
            </a:r>
            <a:endParaRPr b="1"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5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rgbClr val="000000"/>
                </a:solidFill>
                <a:latin typeface="Roboto"/>
                <a:ea typeface="Roboto"/>
                <a:cs typeface="Roboto"/>
                <a:sym typeface="Roboto"/>
              </a:rPr>
              <a:t>Customers that spent the most have stronger preferences in certain product categories</a:t>
            </a:r>
            <a:endParaRPr sz="1400">
              <a:solidFill>
                <a:srgbClr val="000000"/>
              </a:solidFill>
              <a:latin typeface="Roboto"/>
              <a:ea typeface="Roboto"/>
              <a:cs typeface="Roboto"/>
              <a:sym typeface="Roboto"/>
            </a:endParaRPr>
          </a:p>
          <a:p>
            <a:pPr indent="-330200" lvl="0" marL="457200" rtl="0" algn="l">
              <a:spcBef>
                <a:spcPts val="1000"/>
              </a:spcBef>
              <a:spcAft>
                <a:spcPts val="0"/>
              </a:spcAft>
              <a:buClr>
                <a:srgbClr val="000000"/>
              </a:buClr>
              <a:buSzPts val="1600"/>
              <a:buFont typeface="Roboto"/>
              <a:buChar char="●"/>
            </a:pPr>
            <a:r>
              <a:rPr b="1" lang="en" sz="1600">
                <a:solidFill>
                  <a:srgbClr val="000000"/>
                </a:solidFill>
                <a:latin typeface="Roboto"/>
                <a:ea typeface="Roboto"/>
                <a:cs typeface="Roboto"/>
                <a:sym typeface="Roboto"/>
              </a:rPr>
              <a:t>Number of transactions</a:t>
            </a:r>
            <a:endParaRPr b="1" sz="1600">
              <a:solidFill>
                <a:srgbClr val="000000"/>
              </a:solidFill>
              <a:latin typeface="Roboto"/>
              <a:ea typeface="Roboto"/>
              <a:cs typeface="Roboto"/>
              <a:sym typeface="Roboto"/>
            </a:endParaRPr>
          </a:p>
          <a:p>
            <a:pPr indent="0" lvl="0" marL="457200" rtl="0" algn="l">
              <a:spcBef>
                <a:spcPts val="1000"/>
              </a:spcBef>
              <a:spcAft>
                <a:spcPts val="0"/>
              </a:spcAft>
              <a:buNone/>
            </a:pPr>
            <a:r>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1000">
              <a:solidFill>
                <a:srgbClr val="000000"/>
              </a:solidFill>
              <a:latin typeface="Roboto"/>
              <a:ea typeface="Roboto"/>
              <a:cs typeface="Roboto"/>
              <a:sym typeface="Roboto"/>
            </a:endParaRPr>
          </a:p>
          <a:p>
            <a:pPr indent="0" lvl="0" marL="457200" rtl="0" algn="l">
              <a:spcBef>
                <a:spcPts val="0"/>
              </a:spcBef>
              <a:spcAft>
                <a:spcPts val="0"/>
              </a:spcAft>
              <a:buNone/>
            </a:pPr>
            <a:r>
              <a:t/>
            </a:r>
            <a:endParaRPr sz="5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rgbClr val="000000"/>
                </a:solidFill>
                <a:latin typeface="Roboto"/>
                <a:ea typeface="Roboto"/>
                <a:cs typeface="Roboto"/>
                <a:sym typeface="Roboto"/>
              </a:rPr>
              <a:t>Customers that have the most transactions do not prioritize discounts</a:t>
            </a:r>
            <a:r>
              <a:rPr lang="en" sz="1600">
                <a:solidFill>
                  <a:srgbClr val="000000"/>
                </a:solidFill>
                <a:latin typeface="Roboto"/>
                <a:ea typeface="Roboto"/>
                <a:cs typeface="Roboto"/>
                <a:sym typeface="Roboto"/>
              </a:rPr>
              <a:t>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1600">
              <a:solidFill>
                <a:srgbClr val="000000"/>
              </a:solidFill>
              <a:latin typeface="Roboto"/>
              <a:ea typeface="Roboto"/>
              <a:cs typeface="Roboto"/>
              <a:sym typeface="Roboto"/>
            </a:endParaRPr>
          </a:p>
          <a:p>
            <a:pPr indent="0" lvl="0" marL="457200" rtl="0" algn="l">
              <a:spcBef>
                <a:spcPts val="0"/>
              </a:spcBef>
              <a:spcAft>
                <a:spcPts val="0"/>
              </a:spcAft>
              <a:buNone/>
            </a:pPr>
            <a:r>
              <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600">
              <a:solidFill>
                <a:srgbClr val="000000"/>
              </a:solidFill>
              <a:latin typeface="Roboto"/>
              <a:ea typeface="Roboto"/>
              <a:cs typeface="Roboto"/>
              <a:sym typeface="Roboto"/>
            </a:endParaRPr>
          </a:p>
        </p:txBody>
      </p:sp>
      <p:pic>
        <p:nvPicPr>
          <p:cNvPr id="106" name="Google Shape;106;p17"/>
          <p:cNvPicPr preferRelativeResize="0"/>
          <p:nvPr/>
        </p:nvPicPr>
        <p:blipFill>
          <a:blip r:embed="rId3">
            <a:alphaModFix/>
          </a:blip>
          <a:stretch>
            <a:fillRect/>
          </a:stretch>
        </p:blipFill>
        <p:spPr>
          <a:xfrm>
            <a:off x="311697" y="133300"/>
            <a:ext cx="901175" cy="966350"/>
          </a:xfrm>
          <a:prstGeom prst="rect">
            <a:avLst/>
          </a:prstGeom>
          <a:noFill/>
          <a:ln>
            <a:noFill/>
          </a:ln>
        </p:spPr>
      </p:pic>
      <p:pic>
        <p:nvPicPr>
          <p:cNvPr id="107" name="Google Shape;107;p17"/>
          <p:cNvPicPr preferRelativeResize="0"/>
          <p:nvPr/>
        </p:nvPicPr>
        <p:blipFill>
          <a:blip r:embed="rId4">
            <a:alphaModFix/>
          </a:blip>
          <a:stretch>
            <a:fillRect/>
          </a:stretch>
        </p:blipFill>
        <p:spPr>
          <a:xfrm>
            <a:off x="922600" y="1525700"/>
            <a:ext cx="6469724" cy="854775"/>
          </a:xfrm>
          <a:prstGeom prst="rect">
            <a:avLst/>
          </a:prstGeom>
          <a:noFill/>
          <a:ln>
            <a:noFill/>
          </a:ln>
        </p:spPr>
      </p:pic>
      <p:pic>
        <p:nvPicPr>
          <p:cNvPr id="108" name="Google Shape;108;p17"/>
          <p:cNvPicPr preferRelativeResize="0"/>
          <p:nvPr/>
        </p:nvPicPr>
        <p:blipFill rotWithShape="1">
          <a:blip r:embed="rId5">
            <a:alphaModFix/>
          </a:blip>
          <a:srcRect b="0" l="0" r="0" t="0"/>
          <a:stretch/>
        </p:blipFill>
        <p:spPr>
          <a:xfrm>
            <a:off x="7470475" y="1601900"/>
            <a:ext cx="1181100" cy="209550"/>
          </a:xfrm>
          <a:prstGeom prst="rect">
            <a:avLst/>
          </a:prstGeom>
          <a:noFill/>
          <a:ln>
            <a:noFill/>
          </a:ln>
        </p:spPr>
      </p:pic>
      <p:pic>
        <p:nvPicPr>
          <p:cNvPr id="109" name="Google Shape;109;p17"/>
          <p:cNvPicPr preferRelativeResize="0"/>
          <p:nvPr/>
        </p:nvPicPr>
        <p:blipFill>
          <a:blip r:embed="rId6">
            <a:alphaModFix/>
          </a:blip>
          <a:stretch>
            <a:fillRect/>
          </a:stretch>
        </p:blipFill>
        <p:spPr>
          <a:xfrm>
            <a:off x="7470475" y="1870938"/>
            <a:ext cx="1476375" cy="219075"/>
          </a:xfrm>
          <a:prstGeom prst="rect">
            <a:avLst/>
          </a:prstGeom>
          <a:noFill/>
          <a:ln>
            <a:noFill/>
          </a:ln>
        </p:spPr>
      </p:pic>
      <p:pic>
        <p:nvPicPr>
          <p:cNvPr id="110" name="Google Shape;110;p17"/>
          <p:cNvPicPr preferRelativeResize="0"/>
          <p:nvPr/>
        </p:nvPicPr>
        <p:blipFill>
          <a:blip r:embed="rId7">
            <a:alphaModFix/>
          </a:blip>
          <a:stretch>
            <a:fillRect/>
          </a:stretch>
        </p:blipFill>
        <p:spPr>
          <a:xfrm>
            <a:off x="7470475" y="2149525"/>
            <a:ext cx="1590675" cy="200025"/>
          </a:xfrm>
          <a:prstGeom prst="rect">
            <a:avLst/>
          </a:prstGeom>
          <a:noFill/>
          <a:ln>
            <a:noFill/>
          </a:ln>
        </p:spPr>
      </p:pic>
      <p:pic>
        <p:nvPicPr>
          <p:cNvPr id="111" name="Google Shape;111;p17"/>
          <p:cNvPicPr preferRelativeResize="0"/>
          <p:nvPr/>
        </p:nvPicPr>
        <p:blipFill>
          <a:blip r:embed="rId8">
            <a:alphaModFix/>
          </a:blip>
          <a:stretch>
            <a:fillRect/>
          </a:stretch>
        </p:blipFill>
        <p:spPr>
          <a:xfrm>
            <a:off x="1522300" y="2360650"/>
            <a:ext cx="5870026" cy="345600"/>
          </a:xfrm>
          <a:prstGeom prst="rect">
            <a:avLst/>
          </a:prstGeom>
          <a:noFill/>
          <a:ln>
            <a:noFill/>
          </a:ln>
        </p:spPr>
      </p:pic>
      <p:pic>
        <p:nvPicPr>
          <p:cNvPr id="112" name="Google Shape;112;p17"/>
          <p:cNvPicPr preferRelativeResize="0"/>
          <p:nvPr/>
        </p:nvPicPr>
        <p:blipFill>
          <a:blip r:embed="rId9">
            <a:alphaModFix/>
          </a:blip>
          <a:stretch>
            <a:fillRect/>
          </a:stretch>
        </p:blipFill>
        <p:spPr>
          <a:xfrm>
            <a:off x="1522300" y="4264175"/>
            <a:ext cx="6089149" cy="303300"/>
          </a:xfrm>
          <a:prstGeom prst="rect">
            <a:avLst/>
          </a:prstGeom>
          <a:noFill/>
          <a:ln>
            <a:noFill/>
          </a:ln>
        </p:spPr>
      </p:pic>
      <p:pic>
        <p:nvPicPr>
          <p:cNvPr id="113" name="Google Shape;113;p17"/>
          <p:cNvPicPr preferRelativeResize="0"/>
          <p:nvPr/>
        </p:nvPicPr>
        <p:blipFill>
          <a:blip r:embed="rId10">
            <a:alphaModFix/>
          </a:blip>
          <a:stretch>
            <a:fillRect/>
          </a:stretch>
        </p:blipFill>
        <p:spPr>
          <a:xfrm>
            <a:off x="922600" y="3409400"/>
            <a:ext cx="6469726" cy="803020"/>
          </a:xfrm>
          <a:prstGeom prst="rect">
            <a:avLst/>
          </a:prstGeom>
          <a:noFill/>
          <a:ln>
            <a:noFill/>
          </a:ln>
        </p:spPr>
      </p:pic>
      <p:pic>
        <p:nvPicPr>
          <p:cNvPr id="114" name="Google Shape;114;p17"/>
          <p:cNvPicPr preferRelativeResize="0"/>
          <p:nvPr/>
        </p:nvPicPr>
        <p:blipFill>
          <a:blip r:embed="rId11">
            <a:alphaModFix/>
          </a:blip>
          <a:stretch>
            <a:fillRect/>
          </a:stretch>
        </p:blipFill>
        <p:spPr>
          <a:xfrm>
            <a:off x="8549425" y="4621725"/>
            <a:ext cx="511725" cy="442325"/>
          </a:xfrm>
          <a:prstGeom prst="rect">
            <a:avLst/>
          </a:prstGeom>
          <a:noFill/>
          <a:ln>
            <a:noFill/>
          </a:ln>
        </p:spPr>
      </p:pic>
      <p:pic>
        <p:nvPicPr>
          <p:cNvPr id="115" name="Google Shape;115;p17"/>
          <p:cNvPicPr preferRelativeResize="0"/>
          <p:nvPr/>
        </p:nvPicPr>
        <p:blipFill rotWithShape="1">
          <a:blip r:embed="rId12">
            <a:alphaModFix/>
          </a:blip>
          <a:srcRect b="0" l="0" r="60370" t="0"/>
          <a:stretch/>
        </p:blipFill>
        <p:spPr>
          <a:xfrm>
            <a:off x="7645598" y="3448050"/>
            <a:ext cx="565700" cy="572700"/>
          </a:xfrm>
          <a:prstGeom prst="rect">
            <a:avLst/>
          </a:prstGeom>
          <a:noFill/>
          <a:ln>
            <a:noFill/>
          </a:ln>
        </p:spPr>
      </p:pic>
      <p:sp>
        <p:nvSpPr>
          <p:cNvPr id="116" name="Google Shape;116;p17"/>
          <p:cNvSpPr txBox="1"/>
          <p:nvPr/>
        </p:nvSpPr>
        <p:spPr>
          <a:xfrm>
            <a:off x="7943950" y="3725200"/>
            <a:ext cx="727200" cy="3222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000"/>
              <a:t>No</a:t>
            </a:r>
            <a:endParaRPr sz="1000"/>
          </a:p>
        </p:txBody>
      </p:sp>
      <p:sp>
        <p:nvSpPr>
          <p:cNvPr id="117" name="Google Shape;117;p17"/>
          <p:cNvSpPr txBox="1"/>
          <p:nvPr/>
        </p:nvSpPr>
        <p:spPr>
          <a:xfrm>
            <a:off x="7943950" y="3907500"/>
            <a:ext cx="727200" cy="244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t>Yes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294375" y="238950"/>
            <a:ext cx="78495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10% of product categories generate more than half of the supermarket’s sales</a:t>
            </a:r>
            <a:endParaRPr b="1" sz="2400">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24" name="Google Shape;124;p18"/>
          <p:cNvPicPr preferRelativeResize="0"/>
          <p:nvPr/>
        </p:nvPicPr>
        <p:blipFill>
          <a:blip r:embed="rId4">
            <a:alphaModFix/>
          </a:blip>
          <a:stretch>
            <a:fillRect/>
          </a:stretch>
        </p:blipFill>
        <p:spPr>
          <a:xfrm>
            <a:off x="8628925" y="4590675"/>
            <a:ext cx="467575" cy="499325"/>
          </a:xfrm>
          <a:prstGeom prst="rect">
            <a:avLst/>
          </a:prstGeom>
          <a:noFill/>
          <a:ln>
            <a:noFill/>
          </a:ln>
        </p:spPr>
      </p:pic>
      <p:sp>
        <p:nvSpPr>
          <p:cNvPr id="125" name="Google Shape;125;p18"/>
          <p:cNvSpPr txBox="1"/>
          <p:nvPr/>
        </p:nvSpPr>
        <p:spPr>
          <a:xfrm>
            <a:off x="4033450" y="1670900"/>
            <a:ext cx="4677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CT</a:t>
            </a:r>
            <a:endParaRPr/>
          </a:p>
        </p:txBody>
      </p:sp>
      <p:pic>
        <p:nvPicPr>
          <p:cNvPr id="126" name="Google Shape;126;p18"/>
          <p:cNvPicPr preferRelativeResize="0"/>
          <p:nvPr/>
        </p:nvPicPr>
        <p:blipFill rotWithShape="1">
          <a:blip r:embed="rId5">
            <a:alphaModFix/>
          </a:blip>
          <a:srcRect b="36066" l="7992" r="3197" t="10280"/>
          <a:stretch/>
        </p:blipFill>
        <p:spPr>
          <a:xfrm>
            <a:off x="311700" y="4396275"/>
            <a:ext cx="1263000" cy="526290"/>
          </a:xfrm>
          <a:prstGeom prst="rect">
            <a:avLst/>
          </a:prstGeom>
          <a:noFill/>
          <a:ln>
            <a:noFill/>
          </a:ln>
        </p:spPr>
      </p:pic>
      <p:sp>
        <p:nvSpPr>
          <p:cNvPr id="127" name="Google Shape;127;p18"/>
          <p:cNvSpPr txBox="1"/>
          <p:nvPr/>
        </p:nvSpPr>
        <p:spPr>
          <a:xfrm>
            <a:off x="6581825" y="3837925"/>
            <a:ext cx="12630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Top Products</a:t>
            </a:r>
            <a:endParaRPr>
              <a:latin typeface="Roboto"/>
              <a:ea typeface="Roboto"/>
              <a:cs typeface="Roboto"/>
              <a:sym typeface="Roboto"/>
            </a:endParaRPr>
          </a:p>
        </p:txBody>
      </p:sp>
      <p:sp>
        <p:nvSpPr>
          <p:cNvPr id="128" name="Google Shape;128;p18"/>
          <p:cNvSpPr txBox="1"/>
          <p:nvPr/>
        </p:nvSpPr>
        <p:spPr>
          <a:xfrm>
            <a:off x="2083050" y="4437375"/>
            <a:ext cx="18939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Product</a:t>
            </a:r>
            <a:r>
              <a:rPr lang="en">
                <a:solidFill>
                  <a:schemeClr val="dk1"/>
                </a:solidFill>
                <a:latin typeface="Roboto"/>
                <a:ea typeface="Roboto"/>
                <a:cs typeface="Roboto"/>
                <a:sym typeface="Roboto"/>
              </a:rPr>
              <a:t> Categories</a:t>
            </a:r>
            <a:endParaRPr/>
          </a:p>
        </p:txBody>
      </p:sp>
      <p:sp>
        <p:nvSpPr>
          <p:cNvPr id="129" name="Google Shape;129;p18"/>
          <p:cNvSpPr txBox="1"/>
          <p:nvPr/>
        </p:nvSpPr>
        <p:spPr>
          <a:xfrm>
            <a:off x="7256800" y="4437375"/>
            <a:ext cx="9813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3075738" y="4033175"/>
            <a:ext cx="9012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CT (389)</a:t>
            </a:r>
            <a:endParaRPr/>
          </a:p>
        </p:txBody>
      </p:sp>
      <p:pic>
        <p:nvPicPr>
          <p:cNvPr id="131" name="Google Shape;131;p18"/>
          <p:cNvPicPr preferRelativeResize="0"/>
          <p:nvPr/>
        </p:nvPicPr>
        <p:blipFill>
          <a:blip r:embed="rId6">
            <a:alphaModFix/>
          </a:blip>
          <a:stretch>
            <a:fillRect/>
          </a:stretch>
        </p:blipFill>
        <p:spPr>
          <a:xfrm>
            <a:off x="5668940" y="1790675"/>
            <a:ext cx="3088760" cy="1903451"/>
          </a:xfrm>
          <a:prstGeom prst="rect">
            <a:avLst/>
          </a:prstGeom>
          <a:noFill/>
          <a:ln>
            <a:noFill/>
          </a:ln>
        </p:spPr>
      </p:pic>
      <p:pic>
        <p:nvPicPr>
          <p:cNvPr id="132" name="Google Shape;132;p18"/>
          <p:cNvPicPr preferRelativeResize="0"/>
          <p:nvPr/>
        </p:nvPicPr>
        <p:blipFill rotWithShape="1">
          <a:blip r:embed="rId7">
            <a:alphaModFix/>
          </a:blip>
          <a:srcRect b="0" l="0" r="0" t="0"/>
          <a:stretch/>
        </p:blipFill>
        <p:spPr>
          <a:xfrm>
            <a:off x="311700" y="1156975"/>
            <a:ext cx="5177276" cy="3170865"/>
          </a:xfrm>
          <a:prstGeom prst="rect">
            <a:avLst/>
          </a:prstGeom>
          <a:noFill/>
          <a:ln>
            <a:noFill/>
          </a:ln>
        </p:spPr>
      </p:pic>
      <p:sp>
        <p:nvSpPr>
          <p:cNvPr id="133" name="Google Shape;133;p18"/>
          <p:cNvSpPr txBox="1"/>
          <p:nvPr/>
        </p:nvSpPr>
        <p:spPr>
          <a:xfrm>
            <a:off x="5067925" y="4033175"/>
            <a:ext cx="5796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KG </a:t>
            </a:r>
            <a:endParaRPr>
              <a:solidFill>
                <a:schemeClr val="dk1"/>
              </a:solidFill>
            </a:endParaRPr>
          </a:p>
          <a:p>
            <a:pPr indent="0" lvl="0" marL="0" rtl="0" algn="l">
              <a:spcBef>
                <a:spcPts val="0"/>
              </a:spcBef>
              <a:spcAft>
                <a:spcPts val="0"/>
              </a:spcAft>
              <a:buNone/>
            </a:pPr>
            <a:r>
              <a:t/>
            </a:r>
            <a:endParaRPr/>
          </a:p>
        </p:txBody>
      </p:sp>
      <p:sp>
        <p:nvSpPr>
          <p:cNvPr id="134" name="Google Shape;134;p18"/>
          <p:cNvSpPr txBox="1"/>
          <p:nvPr/>
        </p:nvSpPr>
        <p:spPr>
          <a:xfrm>
            <a:off x="3554025" y="3992075"/>
            <a:ext cx="5796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304825" y="215025"/>
            <a:ext cx="8520600" cy="8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Roboto"/>
                <a:ea typeface="Roboto"/>
                <a:cs typeface="Roboto"/>
                <a:sym typeface="Roboto"/>
              </a:rPr>
              <a:t>Different discount trends are found in products sold by weight vs those sold in units</a:t>
            </a:r>
            <a:endParaRPr sz="2200">
              <a:latin typeface="Roboto"/>
              <a:ea typeface="Roboto"/>
              <a:cs typeface="Roboto"/>
              <a:sym typeface="Roboto"/>
            </a:endParaRPr>
          </a:p>
          <a:p>
            <a:pPr indent="0" lvl="0" marL="0" rtl="0" algn="l">
              <a:spcBef>
                <a:spcPts val="0"/>
              </a:spcBef>
              <a:spcAft>
                <a:spcPts val="0"/>
              </a:spcAft>
              <a:buNone/>
            </a:pPr>
            <a:r>
              <a:t/>
            </a:r>
            <a:endParaRPr/>
          </a:p>
        </p:txBody>
      </p:sp>
      <p:sp>
        <p:nvSpPr>
          <p:cNvPr id="140" name="Google Shape;140;p19"/>
          <p:cNvSpPr txBox="1"/>
          <p:nvPr>
            <p:ph idx="1" type="body"/>
          </p:nvPr>
        </p:nvSpPr>
        <p:spPr>
          <a:xfrm>
            <a:off x="541600" y="3927525"/>
            <a:ext cx="3138600" cy="65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Roboto"/>
                <a:ea typeface="Roboto"/>
                <a:cs typeface="Roboto"/>
                <a:sym typeface="Roboto"/>
              </a:rPr>
              <a:t>Products with the largest sales have medium to high discount frequency (40% ~ 60%）</a:t>
            </a:r>
            <a:endParaRPr sz="1400">
              <a:solidFill>
                <a:srgbClr val="000000"/>
              </a:solidFill>
              <a:latin typeface="Roboto"/>
              <a:ea typeface="Roboto"/>
              <a:cs typeface="Roboto"/>
              <a:sym typeface="Roboto"/>
            </a:endParaRPr>
          </a:p>
        </p:txBody>
      </p:sp>
      <p:pic>
        <p:nvPicPr>
          <p:cNvPr id="141" name="Google Shape;141;p19"/>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42" name="Google Shape;142;p19"/>
          <p:cNvPicPr preferRelativeResize="0"/>
          <p:nvPr/>
        </p:nvPicPr>
        <p:blipFill>
          <a:blip r:embed="rId4">
            <a:alphaModFix/>
          </a:blip>
          <a:stretch>
            <a:fillRect/>
          </a:stretch>
        </p:blipFill>
        <p:spPr>
          <a:xfrm>
            <a:off x="8652488" y="4612725"/>
            <a:ext cx="467575" cy="499325"/>
          </a:xfrm>
          <a:prstGeom prst="rect">
            <a:avLst/>
          </a:prstGeom>
          <a:noFill/>
          <a:ln>
            <a:noFill/>
          </a:ln>
        </p:spPr>
      </p:pic>
      <p:pic>
        <p:nvPicPr>
          <p:cNvPr id="143" name="Google Shape;143;p19"/>
          <p:cNvPicPr preferRelativeResize="0"/>
          <p:nvPr/>
        </p:nvPicPr>
        <p:blipFill>
          <a:blip r:embed="rId5">
            <a:alphaModFix/>
          </a:blip>
          <a:stretch>
            <a:fillRect/>
          </a:stretch>
        </p:blipFill>
        <p:spPr>
          <a:xfrm>
            <a:off x="150250" y="1220050"/>
            <a:ext cx="4377849" cy="2703400"/>
          </a:xfrm>
          <a:prstGeom prst="rect">
            <a:avLst/>
          </a:prstGeom>
          <a:noFill/>
          <a:ln>
            <a:noFill/>
          </a:ln>
        </p:spPr>
      </p:pic>
      <p:pic>
        <p:nvPicPr>
          <p:cNvPr id="144" name="Google Shape;144;p19"/>
          <p:cNvPicPr preferRelativeResize="0"/>
          <p:nvPr/>
        </p:nvPicPr>
        <p:blipFill>
          <a:blip r:embed="rId6">
            <a:alphaModFix/>
          </a:blip>
          <a:stretch>
            <a:fillRect/>
          </a:stretch>
        </p:blipFill>
        <p:spPr>
          <a:xfrm>
            <a:off x="4621225" y="1220050"/>
            <a:ext cx="4377851" cy="2717163"/>
          </a:xfrm>
          <a:prstGeom prst="rect">
            <a:avLst/>
          </a:prstGeom>
          <a:noFill/>
          <a:ln>
            <a:noFill/>
          </a:ln>
        </p:spPr>
      </p:pic>
      <p:sp>
        <p:nvSpPr>
          <p:cNvPr id="145" name="Google Shape;145;p19"/>
          <p:cNvSpPr txBox="1"/>
          <p:nvPr/>
        </p:nvSpPr>
        <p:spPr>
          <a:xfrm>
            <a:off x="4167025" y="3586725"/>
            <a:ext cx="5304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CT</a:t>
            </a:r>
            <a:endParaRPr/>
          </a:p>
        </p:txBody>
      </p:sp>
      <p:sp>
        <p:nvSpPr>
          <p:cNvPr id="146" name="Google Shape;146;p19"/>
          <p:cNvSpPr txBox="1"/>
          <p:nvPr/>
        </p:nvSpPr>
        <p:spPr>
          <a:xfrm>
            <a:off x="8621075" y="3586725"/>
            <a:ext cx="5304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KG</a:t>
            </a:r>
            <a:endParaRPr/>
          </a:p>
        </p:txBody>
      </p:sp>
      <p:sp>
        <p:nvSpPr>
          <p:cNvPr id="147" name="Google Shape;147;p19"/>
          <p:cNvSpPr txBox="1"/>
          <p:nvPr>
            <p:ph idx="1" type="body"/>
          </p:nvPr>
        </p:nvSpPr>
        <p:spPr>
          <a:xfrm>
            <a:off x="5363050" y="3927525"/>
            <a:ext cx="3289500" cy="6501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400">
                <a:solidFill>
                  <a:srgbClr val="000000"/>
                </a:solidFill>
                <a:latin typeface="Roboto"/>
                <a:ea typeface="Roboto"/>
                <a:cs typeface="Roboto"/>
                <a:sym typeface="Roboto"/>
              </a:rPr>
              <a:t>Products with the largest sales </a:t>
            </a:r>
            <a:r>
              <a:rPr lang="en" sz="1400">
                <a:solidFill>
                  <a:srgbClr val="000000"/>
                </a:solidFill>
                <a:latin typeface="Roboto"/>
                <a:ea typeface="Roboto"/>
                <a:cs typeface="Roboto"/>
                <a:sym typeface="Roboto"/>
              </a:rPr>
              <a:t>have larger variation in discount frequency</a:t>
            </a:r>
            <a:endParaRPr>
              <a:solidFill>
                <a:srgbClr val="000000"/>
              </a:solidFill>
              <a:latin typeface="Roboto"/>
              <a:ea typeface="Roboto"/>
              <a:cs typeface="Roboto"/>
              <a:sym typeface="Roboto"/>
            </a:endParaRPr>
          </a:p>
        </p:txBody>
      </p:sp>
      <p:pic>
        <p:nvPicPr>
          <p:cNvPr id="148" name="Google Shape;148;p19"/>
          <p:cNvPicPr preferRelativeResize="0"/>
          <p:nvPr/>
        </p:nvPicPr>
        <p:blipFill>
          <a:blip r:embed="rId7">
            <a:alphaModFix/>
          </a:blip>
          <a:stretch>
            <a:fillRect/>
          </a:stretch>
        </p:blipFill>
        <p:spPr>
          <a:xfrm>
            <a:off x="3925012" y="4086938"/>
            <a:ext cx="1293976" cy="49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294375" y="238950"/>
            <a:ext cx="76023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Stores ranking the highest in revenue typically offer more discounts</a:t>
            </a:r>
            <a:endParaRPr b="1" sz="2400">
              <a:latin typeface="Roboto"/>
              <a:ea typeface="Roboto"/>
              <a:cs typeface="Roboto"/>
              <a:sym typeface="Roboto"/>
            </a:endParaRPr>
          </a:p>
        </p:txBody>
      </p:sp>
      <p:pic>
        <p:nvPicPr>
          <p:cNvPr id="154" name="Google Shape;154;p20"/>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55" name="Google Shape;155;p20"/>
          <p:cNvPicPr preferRelativeResize="0"/>
          <p:nvPr/>
        </p:nvPicPr>
        <p:blipFill>
          <a:blip r:embed="rId4">
            <a:alphaModFix/>
          </a:blip>
          <a:stretch>
            <a:fillRect/>
          </a:stretch>
        </p:blipFill>
        <p:spPr>
          <a:xfrm>
            <a:off x="8662550" y="4622769"/>
            <a:ext cx="467575" cy="486237"/>
          </a:xfrm>
          <a:prstGeom prst="rect">
            <a:avLst/>
          </a:prstGeom>
          <a:noFill/>
          <a:ln>
            <a:noFill/>
          </a:ln>
        </p:spPr>
      </p:pic>
      <p:pic>
        <p:nvPicPr>
          <p:cNvPr id="156" name="Google Shape;156;p20"/>
          <p:cNvPicPr preferRelativeResize="0"/>
          <p:nvPr/>
        </p:nvPicPr>
        <p:blipFill rotWithShape="1">
          <a:blip r:embed="rId5">
            <a:alphaModFix/>
          </a:blip>
          <a:srcRect b="0" l="0" r="60370" t="0"/>
          <a:stretch/>
        </p:blipFill>
        <p:spPr>
          <a:xfrm>
            <a:off x="8311625" y="1897650"/>
            <a:ext cx="467575" cy="473347"/>
          </a:xfrm>
          <a:prstGeom prst="rect">
            <a:avLst/>
          </a:prstGeom>
          <a:noFill/>
          <a:ln>
            <a:noFill/>
          </a:ln>
        </p:spPr>
      </p:pic>
      <p:pic>
        <p:nvPicPr>
          <p:cNvPr id="157" name="Google Shape;157;p20"/>
          <p:cNvPicPr preferRelativeResize="0"/>
          <p:nvPr/>
        </p:nvPicPr>
        <p:blipFill>
          <a:blip r:embed="rId6">
            <a:alphaModFix/>
          </a:blip>
          <a:stretch>
            <a:fillRect/>
          </a:stretch>
        </p:blipFill>
        <p:spPr>
          <a:xfrm>
            <a:off x="387903" y="1342413"/>
            <a:ext cx="4688974" cy="2919925"/>
          </a:xfrm>
          <a:prstGeom prst="rect">
            <a:avLst/>
          </a:prstGeom>
          <a:noFill/>
          <a:ln>
            <a:noFill/>
          </a:ln>
        </p:spPr>
      </p:pic>
      <p:pic>
        <p:nvPicPr>
          <p:cNvPr id="158" name="Google Shape;158;p20"/>
          <p:cNvPicPr preferRelativeResize="0"/>
          <p:nvPr/>
        </p:nvPicPr>
        <p:blipFill>
          <a:blip r:embed="rId7">
            <a:alphaModFix/>
          </a:blip>
          <a:stretch>
            <a:fillRect/>
          </a:stretch>
        </p:blipFill>
        <p:spPr>
          <a:xfrm>
            <a:off x="5196625" y="1847850"/>
            <a:ext cx="3071538" cy="1033475"/>
          </a:xfrm>
          <a:prstGeom prst="rect">
            <a:avLst/>
          </a:prstGeom>
          <a:noFill/>
          <a:ln>
            <a:noFill/>
          </a:ln>
        </p:spPr>
      </p:pic>
      <p:pic>
        <p:nvPicPr>
          <p:cNvPr id="159" name="Google Shape;159;p20"/>
          <p:cNvPicPr preferRelativeResize="0"/>
          <p:nvPr/>
        </p:nvPicPr>
        <p:blipFill>
          <a:blip r:embed="rId8">
            <a:alphaModFix/>
          </a:blip>
          <a:stretch>
            <a:fillRect/>
          </a:stretch>
        </p:blipFill>
        <p:spPr>
          <a:xfrm>
            <a:off x="1998488" y="4310938"/>
            <a:ext cx="1467803" cy="576362"/>
          </a:xfrm>
          <a:prstGeom prst="rect">
            <a:avLst/>
          </a:prstGeom>
          <a:noFill/>
          <a:ln>
            <a:noFill/>
          </a:ln>
        </p:spPr>
      </p:pic>
      <p:sp>
        <p:nvSpPr>
          <p:cNvPr id="160" name="Google Shape;160;p20"/>
          <p:cNvSpPr txBox="1"/>
          <p:nvPr/>
        </p:nvSpPr>
        <p:spPr>
          <a:xfrm>
            <a:off x="8467825" y="2088475"/>
            <a:ext cx="727200" cy="3222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000"/>
              <a:t>No</a:t>
            </a:r>
            <a:endParaRPr sz="1000"/>
          </a:p>
        </p:txBody>
      </p:sp>
      <p:sp>
        <p:nvSpPr>
          <p:cNvPr id="161" name="Google Shape;161;p20"/>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8467825" y="2242475"/>
            <a:ext cx="727200" cy="244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t>Yes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1161575" y="373175"/>
            <a:ext cx="85206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Roboto"/>
                <a:ea typeface="Roboto"/>
                <a:cs typeface="Roboto"/>
                <a:sym typeface="Roboto"/>
              </a:rPr>
              <a:t>We prepared the data to perform different segmentations</a:t>
            </a:r>
            <a:endParaRPr b="1" sz="2400">
              <a:latin typeface="Roboto"/>
              <a:ea typeface="Roboto"/>
              <a:cs typeface="Roboto"/>
              <a:sym typeface="Roboto"/>
            </a:endParaRPr>
          </a:p>
          <a:p>
            <a:pPr indent="0" lvl="0" marL="0" rtl="0" algn="l">
              <a:spcBef>
                <a:spcPts val="0"/>
              </a:spcBef>
              <a:spcAft>
                <a:spcPts val="0"/>
              </a:spcAft>
              <a:buNone/>
            </a:pPr>
            <a:r>
              <a:t/>
            </a:r>
            <a:endParaRPr b="1" sz="2400">
              <a:latin typeface="Roboto"/>
              <a:ea typeface="Roboto"/>
              <a:cs typeface="Roboto"/>
              <a:sym typeface="Roboto"/>
            </a:endParaRPr>
          </a:p>
        </p:txBody>
      </p:sp>
      <p:sp>
        <p:nvSpPr>
          <p:cNvPr id="168" name="Google Shape;16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000"/>
              </a:spcBef>
              <a:spcAft>
                <a:spcPts val="0"/>
              </a:spcAft>
              <a:buClr>
                <a:srgbClr val="000000"/>
              </a:buClr>
              <a:buSzPts val="1600"/>
              <a:buFont typeface="Roboto"/>
              <a:buChar char="●"/>
            </a:pPr>
            <a:r>
              <a:rPr lang="en" sz="1600">
                <a:solidFill>
                  <a:schemeClr val="dk1"/>
                </a:solidFill>
                <a:latin typeface="Roboto"/>
                <a:ea typeface="Roboto"/>
                <a:cs typeface="Roboto"/>
                <a:sym typeface="Roboto"/>
              </a:rPr>
              <a:t>Merged product table and transaction table to get category </a:t>
            </a:r>
            <a:r>
              <a:rPr lang="en" sz="1600">
                <a:solidFill>
                  <a:schemeClr val="dk1"/>
                </a:solidFill>
                <a:latin typeface="Roboto"/>
                <a:ea typeface="Roboto"/>
                <a:cs typeface="Roboto"/>
                <a:sym typeface="Roboto"/>
              </a:rPr>
              <a:t>description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rgbClr val="000000"/>
              </a:buClr>
              <a:buSzPts val="1600"/>
              <a:buFont typeface="Roboto"/>
              <a:buChar char="●"/>
            </a:pPr>
            <a:r>
              <a:rPr lang="en" sz="1600">
                <a:solidFill>
                  <a:schemeClr val="dk1"/>
                </a:solidFill>
                <a:latin typeface="Roboto"/>
                <a:ea typeface="Roboto"/>
                <a:cs typeface="Roboto"/>
                <a:sym typeface="Roboto"/>
              </a:rPr>
              <a:t>Standardized all the attributes for k-means clustering</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 sz="1600">
                <a:solidFill>
                  <a:schemeClr val="dk1"/>
                </a:solidFill>
                <a:latin typeface="Roboto"/>
                <a:ea typeface="Roboto"/>
                <a:cs typeface="Roboto"/>
                <a:sym typeface="Roboto"/>
              </a:rPr>
              <a:t>Aggregated the data and created</a:t>
            </a:r>
            <a:r>
              <a:rPr lang="en" sz="1600">
                <a:solidFill>
                  <a:schemeClr val="dk1"/>
                </a:solidFill>
                <a:latin typeface="Roboto"/>
                <a:ea typeface="Roboto"/>
                <a:cs typeface="Roboto"/>
                <a:sym typeface="Roboto"/>
              </a:rPr>
              <a:t> the following columns for use in segmenting customers, products, and stores</a:t>
            </a:r>
            <a:endParaRPr sz="1600">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Customers:</a:t>
            </a:r>
            <a:endParaRPr>
              <a:solidFill>
                <a:schemeClr val="dk1"/>
              </a:solidFill>
              <a:latin typeface="Roboto"/>
              <a:ea typeface="Roboto"/>
              <a:cs typeface="Roboto"/>
              <a:sym typeface="Roboto"/>
            </a:endParaRPr>
          </a:p>
          <a:p>
            <a:pPr indent="-317500" lvl="2" marL="13716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discount_freq, d</a:t>
            </a:r>
            <a:r>
              <a:rPr b="1" lang="en">
                <a:solidFill>
                  <a:schemeClr val="dk1"/>
                </a:solidFill>
                <a:latin typeface="Roboto"/>
                <a:ea typeface="Roboto"/>
                <a:cs typeface="Roboto"/>
                <a:sym typeface="Roboto"/>
              </a:rPr>
              <a:t>iscount_rate</a:t>
            </a:r>
            <a:r>
              <a:rPr lang="en">
                <a:solidFill>
                  <a:schemeClr val="dk1"/>
                </a:solidFill>
                <a:latin typeface="Roboto"/>
                <a:ea typeface="Roboto"/>
                <a:cs typeface="Roboto"/>
                <a:sym typeface="Roboto"/>
              </a:rPr>
              <a:t>, product_types, total_spending, total_freq, month, weekend</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Products:</a:t>
            </a:r>
            <a:endParaRPr>
              <a:solidFill>
                <a:schemeClr val="dk1"/>
              </a:solidFill>
              <a:latin typeface="Roboto"/>
              <a:ea typeface="Roboto"/>
              <a:cs typeface="Roboto"/>
              <a:sym typeface="Roboto"/>
            </a:endParaRPr>
          </a:p>
          <a:p>
            <a:pPr indent="-317500" lvl="2" marL="13716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mean_price, sum_sale_quantity, freq_of_discount_number, discount_ratio</a:t>
            </a:r>
            <a:r>
              <a:rPr lang="en">
                <a:solidFill>
                  <a:schemeClr val="dk1"/>
                </a:solidFill>
                <a:latin typeface="Roboto"/>
                <a:ea typeface="Roboto"/>
                <a:cs typeface="Roboto"/>
                <a:sym typeface="Roboto"/>
              </a:rPr>
              <a:t>, weekends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Stores:</a:t>
            </a:r>
            <a:endParaRPr>
              <a:solidFill>
                <a:schemeClr val="dk1"/>
              </a:solidFill>
              <a:latin typeface="Roboto"/>
              <a:ea typeface="Roboto"/>
              <a:cs typeface="Roboto"/>
              <a:sym typeface="Roboto"/>
            </a:endParaRPr>
          </a:p>
          <a:p>
            <a:pPr indent="-317500" lvl="2" marL="13716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discount_count, discount_rate, discount_freq, </a:t>
            </a:r>
            <a:r>
              <a:rPr b="1" lang="en">
                <a:solidFill>
                  <a:schemeClr val="dk1"/>
                </a:solidFill>
                <a:latin typeface="Roboto"/>
                <a:ea typeface="Roboto"/>
                <a:cs typeface="Roboto"/>
                <a:sym typeface="Roboto"/>
              </a:rPr>
              <a:t>total_sales, product_types</a:t>
            </a:r>
            <a:endParaRPr b="1">
              <a:solidFill>
                <a:schemeClr val="dk1"/>
              </a:solidFill>
              <a:latin typeface="Roboto"/>
              <a:ea typeface="Roboto"/>
              <a:cs typeface="Roboto"/>
              <a:sym typeface="Roboto"/>
            </a:endParaRPr>
          </a:p>
          <a:p>
            <a:pPr indent="0" lvl="0" marL="0" rtl="0" algn="l">
              <a:lnSpc>
                <a:spcPct val="150000"/>
              </a:lnSpc>
              <a:spcBef>
                <a:spcPts val="1000"/>
              </a:spcBef>
              <a:spcAft>
                <a:spcPts val="0"/>
              </a:spcAft>
              <a:buNone/>
            </a:pPr>
            <a:r>
              <a:t/>
            </a:r>
            <a:endParaRPr>
              <a:solidFill>
                <a:schemeClr val="dk1"/>
              </a:solidFill>
              <a:latin typeface="Roboto"/>
              <a:ea typeface="Roboto"/>
              <a:cs typeface="Roboto"/>
              <a:sym typeface="Roboto"/>
            </a:endParaRPr>
          </a:p>
        </p:txBody>
      </p:sp>
      <p:pic>
        <p:nvPicPr>
          <p:cNvPr id="169" name="Google Shape;169;p21"/>
          <p:cNvPicPr preferRelativeResize="0"/>
          <p:nvPr/>
        </p:nvPicPr>
        <p:blipFill>
          <a:blip r:embed="rId3">
            <a:alphaModFix/>
          </a:blip>
          <a:stretch>
            <a:fillRect/>
          </a:stretch>
        </p:blipFill>
        <p:spPr>
          <a:xfrm>
            <a:off x="311697" y="103900"/>
            <a:ext cx="901175" cy="966350"/>
          </a:xfrm>
          <a:prstGeom prst="rect">
            <a:avLst/>
          </a:prstGeom>
          <a:noFill/>
          <a:ln>
            <a:noFill/>
          </a:ln>
        </p:spPr>
      </p:pic>
      <p:pic>
        <p:nvPicPr>
          <p:cNvPr id="170" name="Google Shape;170;p21"/>
          <p:cNvPicPr preferRelativeResize="0"/>
          <p:nvPr/>
        </p:nvPicPr>
        <p:blipFill>
          <a:blip r:embed="rId4">
            <a:alphaModFix/>
          </a:blip>
          <a:stretch>
            <a:fillRect/>
          </a:stretch>
        </p:blipFill>
        <p:spPr>
          <a:xfrm>
            <a:off x="8150825" y="4644725"/>
            <a:ext cx="511725" cy="442325"/>
          </a:xfrm>
          <a:prstGeom prst="rect">
            <a:avLst/>
          </a:prstGeom>
          <a:noFill/>
          <a:ln>
            <a:noFill/>
          </a:ln>
        </p:spPr>
      </p:pic>
      <p:pic>
        <p:nvPicPr>
          <p:cNvPr id="171" name="Google Shape;171;p21"/>
          <p:cNvPicPr preferRelativeResize="0"/>
          <p:nvPr/>
        </p:nvPicPr>
        <p:blipFill>
          <a:blip r:embed="rId5">
            <a:alphaModFix/>
          </a:blip>
          <a:stretch>
            <a:fillRect/>
          </a:stretch>
        </p:blipFill>
        <p:spPr>
          <a:xfrm>
            <a:off x="7683250" y="4616225"/>
            <a:ext cx="467575" cy="499325"/>
          </a:xfrm>
          <a:prstGeom prst="rect">
            <a:avLst/>
          </a:prstGeom>
          <a:noFill/>
          <a:ln>
            <a:noFill/>
          </a:ln>
        </p:spPr>
      </p:pic>
      <p:pic>
        <p:nvPicPr>
          <p:cNvPr id="172" name="Google Shape;172;p21"/>
          <p:cNvPicPr preferRelativeResize="0"/>
          <p:nvPr/>
        </p:nvPicPr>
        <p:blipFill>
          <a:blip r:embed="rId6">
            <a:alphaModFix/>
          </a:blip>
          <a:stretch>
            <a:fillRect/>
          </a:stretch>
        </p:blipFill>
        <p:spPr>
          <a:xfrm>
            <a:off x="8662550" y="4622769"/>
            <a:ext cx="467575" cy="4862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