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58" r:id="rId5"/>
    <p:sldId id="268" r:id="rId6"/>
    <p:sldId id="259" r:id="rId7"/>
    <p:sldId id="260" r:id="rId8"/>
    <p:sldId id="261" r:id="rId9"/>
    <p:sldId id="262" r:id="rId10"/>
    <p:sldId id="263" r:id="rId11"/>
    <p:sldId id="264" r:id="rId12"/>
    <p:sldId id="265" r:id="rId13"/>
    <p:sldId id="266" r:id="rId14"/>
    <p:sldId id="285" r:id="rId15"/>
    <p:sldId id="267" r:id="rId16"/>
    <p:sldId id="286"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5AE441B-AAD4-4392-BE19-BA8ACC9E3760}"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D55B4-074A-4A27-9342-103592359AFF}" type="slidenum">
              <a:rPr lang="en-IN" smtClean="0"/>
              <a:t>‹#›</a:t>
            </a:fld>
            <a:endParaRPr lang="en-IN"/>
          </a:p>
        </p:txBody>
      </p:sp>
    </p:spTree>
    <p:extLst>
      <p:ext uri="{BB962C8B-B14F-4D97-AF65-F5344CB8AC3E}">
        <p14:creationId xmlns:p14="http://schemas.microsoft.com/office/powerpoint/2010/main" val="72444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AE441B-AAD4-4392-BE19-BA8ACC9E3760}"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D55B4-074A-4A27-9342-103592359AFF}" type="slidenum">
              <a:rPr lang="en-IN" smtClean="0"/>
              <a:t>‹#›</a:t>
            </a:fld>
            <a:endParaRPr lang="en-IN"/>
          </a:p>
        </p:txBody>
      </p:sp>
    </p:spTree>
    <p:extLst>
      <p:ext uri="{BB962C8B-B14F-4D97-AF65-F5344CB8AC3E}">
        <p14:creationId xmlns:p14="http://schemas.microsoft.com/office/powerpoint/2010/main" val="807243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AE441B-AAD4-4392-BE19-BA8ACC9E3760}"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D55B4-074A-4A27-9342-103592359AFF}" type="slidenum">
              <a:rPr lang="en-IN" smtClean="0"/>
              <a:t>‹#›</a:t>
            </a:fld>
            <a:endParaRPr lang="en-IN"/>
          </a:p>
        </p:txBody>
      </p:sp>
    </p:spTree>
    <p:extLst>
      <p:ext uri="{BB962C8B-B14F-4D97-AF65-F5344CB8AC3E}">
        <p14:creationId xmlns:p14="http://schemas.microsoft.com/office/powerpoint/2010/main" val="345208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AE441B-AAD4-4392-BE19-BA8ACC9E3760}"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D55B4-074A-4A27-9342-103592359AFF}" type="slidenum">
              <a:rPr lang="en-IN" smtClean="0"/>
              <a:t>‹#›</a:t>
            </a:fld>
            <a:endParaRPr lang="en-IN"/>
          </a:p>
        </p:txBody>
      </p:sp>
    </p:spTree>
    <p:extLst>
      <p:ext uri="{BB962C8B-B14F-4D97-AF65-F5344CB8AC3E}">
        <p14:creationId xmlns:p14="http://schemas.microsoft.com/office/powerpoint/2010/main" val="2989793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AE441B-AAD4-4392-BE19-BA8ACC9E3760}"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D55B4-074A-4A27-9342-103592359AFF}" type="slidenum">
              <a:rPr lang="en-IN" smtClean="0"/>
              <a:t>‹#›</a:t>
            </a:fld>
            <a:endParaRPr lang="en-IN"/>
          </a:p>
        </p:txBody>
      </p:sp>
    </p:spTree>
    <p:extLst>
      <p:ext uri="{BB962C8B-B14F-4D97-AF65-F5344CB8AC3E}">
        <p14:creationId xmlns:p14="http://schemas.microsoft.com/office/powerpoint/2010/main" val="749918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5AE441B-AAD4-4392-BE19-BA8ACC9E3760}"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D55B4-074A-4A27-9342-103592359AFF}" type="slidenum">
              <a:rPr lang="en-IN" smtClean="0"/>
              <a:t>‹#›</a:t>
            </a:fld>
            <a:endParaRPr lang="en-IN"/>
          </a:p>
        </p:txBody>
      </p:sp>
    </p:spTree>
    <p:extLst>
      <p:ext uri="{BB962C8B-B14F-4D97-AF65-F5344CB8AC3E}">
        <p14:creationId xmlns:p14="http://schemas.microsoft.com/office/powerpoint/2010/main" val="1807361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5AE441B-AAD4-4392-BE19-BA8ACC9E3760}" type="datetimeFigureOut">
              <a:rPr lang="en-IN" smtClean="0"/>
              <a:t>05-05-2021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0D55B4-074A-4A27-9342-103592359AFF}" type="slidenum">
              <a:rPr lang="en-IN" smtClean="0"/>
              <a:t>‹#›</a:t>
            </a:fld>
            <a:endParaRPr lang="en-IN"/>
          </a:p>
        </p:txBody>
      </p:sp>
    </p:spTree>
    <p:extLst>
      <p:ext uri="{BB962C8B-B14F-4D97-AF65-F5344CB8AC3E}">
        <p14:creationId xmlns:p14="http://schemas.microsoft.com/office/powerpoint/2010/main" val="187633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AE441B-AAD4-4392-BE19-BA8ACC9E3760}" type="datetimeFigureOut">
              <a:rPr lang="en-IN" smtClean="0"/>
              <a:t>05-05-2021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0D55B4-074A-4A27-9342-103592359AFF}" type="slidenum">
              <a:rPr lang="en-IN" smtClean="0"/>
              <a:t>‹#›</a:t>
            </a:fld>
            <a:endParaRPr lang="en-IN"/>
          </a:p>
        </p:txBody>
      </p:sp>
    </p:spTree>
    <p:extLst>
      <p:ext uri="{BB962C8B-B14F-4D97-AF65-F5344CB8AC3E}">
        <p14:creationId xmlns:p14="http://schemas.microsoft.com/office/powerpoint/2010/main" val="3332973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E441B-AAD4-4392-BE19-BA8ACC9E3760}" type="datetimeFigureOut">
              <a:rPr lang="en-IN" smtClean="0"/>
              <a:t>05-05-2021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0D55B4-074A-4A27-9342-103592359AFF}" type="slidenum">
              <a:rPr lang="en-IN" smtClean="0"/>
              <a:t>‹#›</a:t>
            </a:fld>
            <a:endParaRPr lang="en-IN"/>
          </a:p>
        </p:txBody>
      </p:sp>
    </p:spTree>
    <p:extLst>
      <p:ext uri="{BB962C8B-B14F-4D97-AF65-F5344CB8AC3E}">
        <p14:creationId xmlns:p14="http://schemas.microsoft.com/office/powerpoint/2010/main" val="329869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E441B-AAD4-4392-BE19-BA8ACC9E3760}"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D55B4-074A-4A27-9342-103592359AFF}" type="slidenum">
              <a:rPr lang="en-IN" smtClean="0"/>
              <a:t>‹#›</a:t>
            </a:fld>
            <a:endParaRPr lang="en-IN"/>
          </a:p>
        </p:txBody>
      </p:sp>
    </p:spTree>
    <p:extLst>
      <p:ext uri="{BB962C8B-B14F-4D97-AF65-F5344CB8AC3E}">
        <p14:creationId xmlns:p14="http://schemas.microsoft.com/office/powerpoint/2010/main" val="3077667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E441B-AAD4-4392-BE19-BA8ACC9E3760}"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D55B4-074A-4A27-9342-103592359AFF}" type="slidenum">
              <a:rPr lang="en-IN" smtClean="0"/>
              <a:t>‹#›</a:t>
            </a:fld>
            <a:endParaRPr lang="en-IN"/>
          </a:p>
        </p:txBody>
      </p:sp>
    </p:spTree>
    <p:extLst>
      <p:ext uri="{BB962C8B-B14F-4D97-AF65-F5344CB8AC3E}">
        <p14:creationId xmlns:p14="http://schemas.microsoft.com/office/powerpoint/2010/main" val="112112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E441B-AAD4-4392-BE19-BA8ACC9E3760}" type="datetimeFigureOut">
              <a:rPr lang="en-IN" smtClean="0"/>
              <a:t>05-05-2021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D55B4-074A-4A27-9342-103592359AFF}" type="slidenum">
              <a:rPr lang="en-IN" smtClean="0"/>
              <a:t>‹#›</a:t>
            </a:fld>
            <a:endParaRPr lang="en-IN"/>
          </a:p>
        </p:txBody>
      </p:sp>
    </p:spTree>
    <p:extLst>
      <p:ext uri="{BB962C8B-B14F-4D97-AF65-F5344CB8AC3E}">
        <p14:creationId xmlns:p14="http://schemas.microsoft.com/office/powerpoint/2010/main" val="2587077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70370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smtClean="0">
                <a:latin typeface="Times New Roman" panose="02020603050405020304" pitchFamily="18" charset="0"/>
                <a:cs typeface="Times New Roman" panose="02020603050405020304" pitchFamily="18" charset="0"/>
              </a:rPr>
              <a:t>Libraries</a:t>
            </a:r>
            <a:endParaRPr lang="en-IN" sz="3000" dirty="0"/>
          </a:p>
        </p:txBody>
      </p:sp>
      <p:sp>
        <p:nvSpPr>
          <p:cNvPr id="3" name="Content Placeholder 2"/>
          <p:cNvSpPr>
            <a:spLocks noGrp="1"/>
          </p:cNvSpPr>
          <p:nvPr>
            <p:ph idx="1"/>
          </p:nvPr>
        </p:nvSpPr>
        <p:spPr>
          <a:xfrm>
            <a:off x="395536" y="1196752"/>
            <a:ext cx="8229600" cy="4525963"/>
          </a:xfrm>
        </p:spPr>
        <p:txBody>
          <a:bodyPr>
            <a:noAutofit/>
          </a:bodyPr>
          <a:lstStyle/>
          <a:p>
            <a:pPr algn="just"/>
            <a:r>
              <a:rPr lang="en-GB" sz="2000" b="1" u="sng" dirty="0" err="1" smtClean="0">
                <a:latin typeface="Times New Roman" panose="02020603050405020304" pitchFamily="18" charset="0"/>
                <a:cs typeface="Times New Roman" panose="02020603050405020304" pitchFamily="18" charset="0"/>
              </a:rPr>
              <a:t>Numpy</a:t>
            </a:r>
            <a:r>
              <a:rPr lang="en-GB" sz="2000" b="1" u="sng" dirty="0" smtClean="0">
                <a:latin typeface="Times New Roman" panose="02020603050405020304" pitchFamily="18" charset="0"/>
                <a:cs typeface="Times New Roman" panose="02020603050405020304" pitchFamily="18" charset="0"/>
              </a:rPr>
              <a:t>:</a:t>
            </a:r>
          </a:p>
          <a:p>
            <a:pPr lvl="0" algn="just" fontAlgn="base"/>
            <a:r>
              <a:rPr lang="en-GB" sz="2000" dirty="0" err="1" smtClean="0">
                <a:latin typeface="Times New Roman" panose="02020603050405020304" pitchFamily="18" charset="0"/>
                <a:cs typeface="Times New Roman" panose="02020603050405020304" pitchFamily="18" charset="0"/>
              </a:rPr>
              <a:t>NumPy</a:t>
            </a:r>
            <a:r>
              <a:rPr lang="en-GB" sz="2000" dirty="0" smtClean="0">
                <a:latin typeface="Times New Roman" panose="02020603050405020304" pitchFamily="18" charset="0"/>
                <a:cs typeface="Times New Roman" panose="02020603050405020304" pitchFamily="18" charset="0"/>
              </a:rPr>
              <a:t> is a Python package. It stands for 'Numerical Python'. It is a library consisting of multidimensional array objects and a collection of routines for processing of array.</a:t>
            </a:r>
            <a:r>
              <a:rPr lang="en-GB" sz="2000" b="1" dirty="0" smtClean="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r>
              <a:rPr lang="en-GB" sz="2000" dirty="0" smtClean="0">
                <a:latin typeface="Times New Roman" panose="02020603050405020304" pitchFamily="18" charset="0"/>
                <a:cs typeface="Times New Roman" panose="02020603050405020304" pitchFamily="18" charset="0"/>
              </a:rPr>
              <a:t>Numeric, the ancestor of </a:t>
            </a:r>
            <a:r>
              <a:rPr lang="en-GB" sz="2000" dirty="0" err="1" smtClean="0">
                <a:latin typeface="Times New Roman" panose="02020603050405020304" pitchFamily="18" charset="0"/>
                <a:cs typeface="Times New Roman" panose="02020603050405020304" pitchFamily="18" charset="0"/>
              </a:rPr>
              <a:t>NumPy</a:t>
            </a:r>
            <a:r>
              <a:rPr lang="en-GB" sz="2000" dirty="0" smtClean="0">
                <a:latin typeface="Times New Roman" panose="02020603050405020304" pitchFamily="18" charset="0"/>
                <a:cs typeface="Times New Roman" panose="02020603050405020304" pitchFamily="18" charset="0"/>
              </a:rPr>
              <a:t>, was developed by Jim </a:t>
            </a:r>
            <a:r>
              <a:rPr lang="en-GB" sz="2000" dirty="0" err="1" smtClean="0">
                <a:latin typeface="Times New Roman" panose="02020603050405020304" pitchFamily="18" charset="0"/>
                <a:cs typeface="Times New Roman" panose="02020603050405020304" pitchFamily="18" charset="0"/>
              </a:rPr>
              <a:t>Hugunin</a:t>
            </a:r>
            <a:r>
              <a:rPr lang="en-GB" sz="2000" dirty="0" smtClean="0">
                <a:latin typeface="Times New Roman" panose="02020603050405020304" pitchFamily="18" charset="0"/>
                <a:cs typeface="Times New Roman" panose="02020603050405020304" pitchFamily="18" charset="0"/>
              </a:rPr>
              <a:t>. Another package </a:t>
            </a:r>
            <a:r>
              <a:rPr lang="en-GB" sz="2000" dirty="0" err="1" smtClean="0">
                <a:latin typeface="Times New Roman" panose="02020603050405020304" pitchFamily="18" charset="0"/>
                <a:cs typeface="Times New Roman" panose="02020603050405020304" pitchFamily="18" charset="0"/>
              </a:rPr>
              <a:t>Numarray</a:t>
            </a:r>
            <a:r>
              <a:rPr lang="en-GB" sz="2000" dirty="0" smtClean="0">
                <a:latin typeface="Times New Roman" panose="02020603050405020304" pitchFamily="18" charset="0"/>
                <a:cs typeface="Times New Roman" panose="02020603050405020304" pitchFamily="18" charset="0"/>
              </a:rPr>
              <a:t> was also developed, having some additional functionalities. In 2005, Travis Oliphant created </a:t>
            </a:r>
            <a:r>
              <a:rPr lang="en-GB" sz="2000" dirty="0" err="1" smtClean="0">
                <a:latin typeface="Times New Roman" panose="02020603050405020304" pitchFamily="18" charset="0"/>
                <a:cs typeface="Times New Roman" panose="02020603050405020304" pitchFamily="18" charset="0"/>
              </a:rPr>
              <a:t>NumPy</a:t>
            </a:r>
            <a:r>
              <a:rPr lang="en-GB" sz="2000" dirty="0" smtClean="0">
                <a:latin typeface="Times New Roman" panose="02020603050405020304" pitchFamily="18" charset="0"/>
                <a:cs typeface="Times New Roman" panose="02020603050405020304" pitchFamily="18" charset="0"/>
              </a:rPr>
              <a:t> package by incorporating the features of </a:t>
            </a:r>
            <a:r>
              <a:rPr lang="en-GB" sz="2000" dirty="0" err="1" smtClean="0">
                <a:latin typeface="Times New Roman" panose="02020603050405020304" pitchFamily="18" charset="0"/>
                <a:cs typeface="Times New Roman" panose="02020603050405020304" pitchFamily="18" charset="0"/>
              </a:rPr>
              <a:t>Numarray</a:t>
            </a:r>
            <a:r>
              <a:rPr lang="en-GB" sz="2000" dirty="0" smtClean="0">
                <a:latin typeface="Times New Roman" panose="02020603050405020304" pitchFamily="18" charset="0"/>
                <a:cs typeface="Times New Roman" panose="02020603050405020304" pitchFamily="18" charset="0"/>
              </a:rPr>
              <a:t> into Numeric package. There are many contributors to this open source project.</a:t>
            </a:r>
            <a:r>
              <a:rPr lang="en-GB" sz="2000" b="1" dirty="0" smtClean="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lvl="0" algn="just" fontAlgn="base"/>
            <a:r>
              <a:rPr lang="en-GB" sz="2000" b="1" u="sng" dirty="0" smtClean="0">
                <a:latin typeface="Times New Roman" panose="02020603050405020304" pitchFamily="18" charset="0"/>
                <a:cs typeface="Times New Roman" panose="02020603050405020304" pitchFamily="18" charset="0"/>
              </a:rPr>
              <a:t>Operations using </a:t>
            </a:r>
            <a:r>
              <a:rPr lang="en-GB" sz="2000" b="1" u="sng" dirty="0" err="1" smtClean="0">
                <a:latin typeface="Times New Roman" panose="02020603050405020304" pitchFamily="18" charset="0"/>
                <a:cs typeface="Times New Roman" panose="02020603050405020304" pitchFamily="18" charset="0"/>
              </a:rPr>
              <a:t>NumPy</a:t>
            </a:r>
            <a:r>
              <a:rPr lang="en-GB" sz="2000" b="1" u="sng" dirty="0" smtClean="0">
                <a:latin typeface="Times New Roman" panose="02020603050405020304" pitchFamily="18" charset="0"/>
                <a:cs typeface="Times New Roman" panose="02020603050405020304" pitchFamily="18" charset="0"/>
              </a:rPr>
              <a:t>:</a:t>
            </a:r>
            <a:r>
              <a:rPr lang="en-GB" sz="2000" b="1" dirty="0" smtClean="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r>
              <a:rPr lang="en-GB" sz="2000" dirty="0" smtClean="0">
                <a:latin typeface="Times New Roman" panose="02020603050405020304" pitchFamily="18" charset="0"/>
                <a:cs typeface="Times New Roman" panose="02020603050405020304" pitchFamily="18" charset="0"/>
              </a:rPr>
              <a:t>Using </a:t>
            </a:r>
            <a:r>
              <a:rPr lang="en-GB" sz="2000" dirty="0" err="1" smtClean="0">
                <a:latin typeface="Times New Roman" panose="02020603050405020304" pitchFamily="18" charset="0"/>
                <a:cs typeface="Times New Roman" panose="02020603050405020304" pitchFamily="18" charset="0"/>
              </a:rPr>
              <a:t>NumPy</a:t>
            </a:r>
            <a:r>
              <a:rPr lang="en-GB" sz="2000" dirty="0" smtClean="0">
                <a:latin typeface="Times New Roman" panose="02020603050405020304" pitchFamily="18" charset="0"/>
                <a:cs typeface="Times New Roman" panose="02020603050405020304" pitchFamily="18" charset="0"/>
              </a:rPr>
              <a:t>, a developer can perform the following operations −</a:t>
            </a:r>
            <a:r>
              <a:rPr lang="en-GB" sz="2000" b="1" dirty="0" smtClean="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lvl="1" algn="just" fontAlgn="base"/>
            <a:r>
              <a:rPr lang="en-GB" sz="2000" dirty="0" smtClean="0">
                <a:latin typeface="Times New Roman" panose="02020603050405020304" pitchFamily="18" charset="0"/>
                <a:cs typeface="Times New Roman" panose="02020603050405020304" pitchFamily="18" charset="0"/>
              </a:rPr>
              <a:t>Mathematical and logical operations on arrays. </a:t>
            </a:r>
            <a:endParaRPr lang="en-IN" sz="2000" dirty="0" smtClean="0">
              <a:latin typeface="Times New Roman" panose="02020603050405020304" pitchFamily="18" charset="0"/>
              <a:cs typeface="Times New Roman" panose="02020603050405020304" pitchFamily="18" charset="0"/>
            </a:endParaRPr>
          </a:p>
          <a:p>
            <a:pPr lvl="1" algn="just" fontAlgn="base"/>
            <a:r>
              <a:rPr lang="en-GB" sz="2000" dirty="0" smtClean="0">
                <a:latin typeface="Times New Roman" panose="02020603050405020304" pitchFamily="18" charset="0"/>
                <a:cs typeface="Times New Roman" panose="02020603050405020304" pitchFamily="18" charset="0"/>
              </a:rPr>
              <a:t>Fourier transforms and routines for shape manipulation. </a:t>
            </a:r>
            <a:endParaRPr lang="en-IN" sz="2000" dirty="0" smtClean="0">
              <a:latin typeface="Times New Roman" panose="02020603050405020304" pitchFamily="18" charset="0"/>
              <a:cs typeface="Times New Roman" panose="02020603050405020304" pitchFamily="18" charset="0"/>
            </a:endParaRPr>
          </a:p>
          <a:p>
            <a:pPr lvl="1" algn="just" fontAlgn="base"/>
            <a:r>
              <a:rPr lang="en-GB" sz="2000" dirty="0" smtClean="0">
                <a:latin typeface="Times New Roman" panose="02020603050405020304" pitchFamily="18" charset="0"/>
                <a:cs typeface="Times New Roman" panose="02020603050405020304" pitchFamily="18" charset="0"/>
              </a:rPr>
              <a:t>Operations related to linear algebra.  </a:t>
            </a:r>
            <a:endParaRPr lang="en-IN" sz="2000" dirty="0" smtClean="0">
              <a:latin typeface="Times New Roman" panose="02020603050405020304" pitchFamily="18" charset="0"/>
              <a:cs typeface="Times New Roman" panose="02020603050405020304" pitchFamily="18" charset="0"/>
            </a:endParaRPr>
          </a:p>
          <a:p>
            <a:pPr lvl="1" algn="just" fontAlgn="base"/>
            <a:r>
              <a:rPr lang="en-GB" sz="2000" dirty="0" err="1" smtClean="0">
                <a:latin typeface="Times New Roman" panose="02020603050405020304" pitchFamily="18" charset="0"/>
                <a:cs typeface="Times New Roman" panose="02020603050405020304" pitchFamily="18" charset="0"/>
              </a:rPr>
              <a:t>NumPy</a:t>
            </a:r>
            <a:r>
              <a:rPr lang="en-GB" sz="2000" dirty="0" smtClean="0">
                <a:latin typeface="Times New Roman" panose="02020603050405020304" pitchFamily="18" charset="0"/>
                <a:cs typeface="Times New Roman" panose="02020603050405020304" pitchFamily="18" charset="0"/>
              </a:rPr>
              <a:t> has in-built functions for linear algebra and random number generation. </a:t>
            </a:r>
            <a:endParaRPr lang="en-IN" sz="2000" dirty="0" smtClean="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70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smtClean="0">
                <a:latin typeface="Times New Roman" panose="02020603050405020304" pitchFamily="18" charset="0"/>
                <a:cs typeface="Times New Roman" panose="02020603050405020304" pitchFamily="18" charset="0"/>
              </a:rPr>
              <a:t>Libraries</a:t>
            </a:r>
            <a:endParaRPr lang="en-IN" sz="3000" dirty="0"/>
          </a:p>
        </p:txBody>
      </p:sp>
      <p:sp>
        <p:nvSpPr>
          <p:cNvPr id="5" name="Content Placeholder 4"/>
          <p:cNvSpPr>
            <a:spLocks noGrp="1"/>
          </p:cNvSpPr>
          <p:nvPr>
            <p:ph idx="1"/>
          </p:nvPr>
        </p:nvSpPr>
        <p:spPr>
          <a:xfrm>
            <a:off x="467544" y="1234391"/>
            <a:ext cx="8229600" cy="4525963"/>
          </a:xfrm>
        </p:spPr>
        <p:txBody>
          <a:bodyPr>
            <a:normAutofit fontScale="62500" lnSpcReduction="20000"/>
          </a:bodyPr>
          <a:lstStyle/>
          <a:p>
            <a:pPr>
              <a:lnSpc>
                <a:spcPct val="112000"/>
              </a:lnSpc>
              <a:spcAft>
                <a:spcPts val="1495"/>
              </a:spcAft>
            </a:pPr>
            <a:r>
              <a:rPr lang="en-GB" dirty="0" smtClean="0">
                <a:effectLst/>
                <a:latin typeface="Times New Roman" panose="02020603050405020304" pitchFamily="18" charset="0"/>
                <a:cs typeface="Times New Roman" panose="02020603050405020304" pitchFamily="18" charset="0"/>
              </a:rPr>
              <a:t>5</a:t>
            </a:r>
            <a:r>
              <a:rPr lang="en-GB" sz="3800" b="1" dirty="0" smtClean="0">
                <a:effectLst/>
                <a:latin typeface="Times New Roman" panose="02020603050405020304" pitchFamily="18" charset="0"/>
                <a:cs typeface="Times New Roman" panose="02020603050405020304" pitchFamily="18" charset="0"/>
              </a:rPr>
              <a:t>.  </a:t>
            </a:r>
            <a:r>
              <a:rPr lang="en-GB" sz="3800" b="1" u="sng" dirty="0" err="1" smtClean="0">
                <a:effectLst/>
                <a:uFill>
                  <a:solidFill>
                    <a:srgbClr val="000000"/>
                  </a:solidFill>
                </a:uFill>
                <a:latin typeface="Times New Roman" panose="02020603050405020304" pitchFamily="18" charset="0"/>
                <a:cs typeface="Times New Roman" panose="02020603050405020304" pitchFamily="18" charset="0"/>
              </a:rPr>
              <a:t>Matplot</a:t>
            </a:r>
            <a:r>
              <a:rPr lang="en-GB" sz="3800" b="1" u="sng" dirty="0" smtClean="0">
                <a:effectLst/>
                <a:uFill>
                  <a:solidFill>
                    <a:srgbClr val="000000"/>
                  </a:solidFill>
                </a:uFill>
                <a:latin typeface="Times New Roman" panose="02020603050405020304" pitchFamily="18" charset="0"/>
                <a:cs typeface="Times New Roman" panose="02020603050405020304" pitchFamily="18" charset="0"/>
              </a:rPr>
              <a:t>: </a:t>
            </a:r>
            <a:r>
              <a:rPr lang="en-GB" dirty="0" err="1" smtClean="0">
                <a:effectLst/>
                <a:latin typeface="Times New Roman" panose="02020603050405020304" pitchFamily="18" charset="0"/>
                <a:cs typeface="Times New Roman" panose="02020603050405020304" pitchFamily="18" charset="0"/>
              </a:rPr>
              <a:t>Matplot</a:t>
            </a:r>
            <a:r>
              <a:rPr lang="en-GB" dirty="0" smtClean="0">
                <a:effectLst/>
                <a:latin typeface="Times New Roman" panose="02020603050405020304" pitchFamily="18" charset="0"/>
                <a:cs typeface="Times New Roman" panose="02020603050405020304" pitchFamily="18" charset="0"/>
              </a:rPr>
              <a:t> library is a python library used to create 2D graphs and plots by using python scripts. It has a module named </a:t>
            </a:r>
            <a:r>
              <a:rPr lang="en-GB" dirty="0" err="1" smtClean="0">
                <a:effectLst/>
                <a:latin typeface="Times New Roman" panose="02020603050405020304" pitchFamily="18" charset="0"/>
                <a:cs typeface="Times New Roman" panose="02020603050405020304" pitchFamily="18" charset="0"/>
              </a:rPr>
              <a:t>pyplot</a:t>
            </a:r>
            <a:r>
              <a:rPr lang="en-GB" dirty="0" smtClean="0">
                <a:effectLst/>
                <a:latin typeface="Times New Roman" panose="02020603050405020304" pitchFamily="18" charset="0"/>
                <a:cs typeface="Times New Roman" panose="02020603050405020304" pitchFamily="18" charset="0"/>
              </a:rPr>
              <a:t> which makes things easy for plotting by providing feature to control line styles, font properties, formatting axes etc. It supports a very wide variety of graphs and plots namely - histogram, bar charts, power spectra, error charts etc. It is used along with </a:t>
            </a:r>
            <a:r>
              <a:rPr lang="en-GB" dirty="0" err="1" smtClean="0">
                <a:effectLst/>
                <a:latin typeface="Times New Roman" panose="02020603050405020304" pitchFamily="18" charset="0"/>
                <a:cs typeface="Times New Roman" panose="02020603050405020304" pitchFamily="18" charset="0"/>
              </a:rPr>
              <a:t>NumPy</a:t>
            </a:r>
            <a:r>
              <a:rPr lang="en-GB" dirty="0" smtClean="0">
                <a:effectLst/>
                <a:latin typeface="Times New Roman" panose="02020603050405020304" pitchFamily="18" charset="0"/>
                <a:cs typeface="Times New Roman" panose="02020603050405020304" pitchFamily="18" charset="0"/>
              </a:rPr>
              <a:t> to provide an environment that is an effective open source alternative for </a:t>
            </a:r>
            <a:r>
              <a:rPr lang="en-GB" dirty="0" err="1" smtClean="0">
                <a:effectLst/>
                <a:latin typeface="Times New Roman" panose="02020603050405020304" pitchFamily="18" charset="0"/>
                <a:cs typeface="Times New Roman" panose="02020603050405020304" pitchFamily="18" charset="0"/>
              </a:rPr>
              <a:t>MatLab</a:t>
            </a:r>
            <a:r>
              <a:rPr lang="en-GB" dirty="0" smtClean="0">
                <a:effectLst/>
                <a:latin typeface="Times New Roman" panose="02020603050405020304" pitchFamily="18" charset="0"/>
                <a:cs typeface="Times New Roman" panose="02020603050405020304" pitchFamily="18" charset="0"/>
              </a:rPr>
              <a:t>. It can also be used with graphics toolkits like </a:t>
            </a:r>
            <a:r>
              <a:rPr lang="en-GB" dirty="0" err="1" smtClean="0">
                <a:effectLst/>
                <a:latin typeface="Times New Roman" panose="02020603050405020304" pitchFamily="18" charset="0"/>
                <a:cs typeface="Times New Roman" panose="02020603050405020304" pitchFamily="18" charset="0"/>
              </a:rPr>
              <a:t>PyQt</a:t>
            </a:r>
            <a:r>
              <a:rPr lang="en-GB" dirty="0" smtClean="0">
                <a:effectLst/>
                <a:latin typeface="Times New Roman" panose="02020603050405020304" pitchFamily="18" charset="0"/>
                <a:cs typeface="Times New Roman" panose="02020603050405020304" pitchFamily="18" charset="0"/>
              </a:rPr>
              <a:t> and </a:t>
            </a:r>
            <a:r>
              <a:rPr lang="en-GB" dirty="0" err="1" smtClean="0">
                <a:effectLst/>
                <a:latin typeface="Times New Roman" panose="02020603050405020304" pitchFamily="18" charset="0"/>
                <a:cs typeface="Times New Roman" panose="02020603050405020304" pitchFamily="18" charset="0"/>
              </a:rPr>
              <a:t>wxPython</a:t>
            </a:r>
            <a:r>
              <a:rPr lang="en-GB" dirty="0" smtClean="0">
                <a:effectLst/>
                <a:latin typeface="Times New Roman" panose="02020603050405020304" pitchFamily="18" charset="0"/>
                <a:cs typeface="Times New Roman" panose="02020603050405020304" pitchFamily="18" charset="0"/>
              </a:rPr>
              <a:t>. </a:t>
            </a:r>
            <a:endParaRPr lang="en-IN" dirty="0" smtClean="0">
              <a:effectLst/>
              <a:latin typeface="Times New Roman" panose="02020603050405020304" pitchFamily="18" charset="0"/>
              <a:cs typeface="Times New Roman" panose="02020603050405020304" pitchFamily="18" charset="0"/>
            </a:endParaRPr>
          </a:p>
          <a:p>
            <a:pPr>
              <a:lnSpc>
                <a:spcPct val="106000"/>
              </a:lnSpc>
              <a:spcAft>
                <a:spcPts val="1150"/>
              </a:spcAft>
            </a:pPr>
            <a:r>
              <a:rPr lang="en-GB" sz="4400" u="sng" dirty="0" smtClean="0">
                <a:effectLst/>
                <a:uFill>
                  <a:solidFill>
                    <a:srgbClr val="002060"/>
                  </a:solidFill>
                </a:uFill>
                <a:latin typeface="Times New Roman" panose="02020603050405020304" pitchFamily="18" charset="0"/>
                <a:cs typeface="Times New Roman" panose="02020603050405020304" pitchFamily="18" charset="0"/>
              </a:rPr>
              <a:t>Types of Plots:</a:t>
            </a:r>
            <a:r>
              <a:rPr lang="en-GB" sz="4400" dirty="0" smtClean="0">
                <a:effectLst/>
                <a:latin typeface="Times New Roman" panose="02020603050405020304" pitchFamily="18" charset="0"/>
                <a:cs typeface="Times New Roman" panose="02020603050405020304" pitchFamily="18" charset="0"/>
              </a:rPr>
              <a:t> </a:t>
            </a:r>
            <a:endParaRPr lang="en-IN" dirty="0" smtClean="0">
              <a:effectLst/>
              <a:latin typeface="Times New Roman" panose="02020603050405020304" pitchFamily="18" charset="0"/>
              <a:cs typeface="Times New Roman" panose="02020603050405020304" pitchFamily="18" charset="0"/>
            </a:endParaRPr>
          </a:p>
          <a:p>
            <a:pPr>
              <a:lnSpc>
                <a:spcPct val="106000"/>
              </a:lnSpc>
              <a:spcAft>
                <a:spcPts val="1255"/>
              </a:spcAft>
            </a:pPr>
            <a:r>
              <a:rPr lang="en-GB" dirty="0" smtClean="0">
                <a:effectLst/>
                <a:latin typeface="Times New Roman" panose="02020603050405020304" pitchFamily="18" charset="0"/>
                <a:cs typeface="Times New Roman" panose="02020603050405020304" pitchFamily="18" charset="0"/>
              </a:rPr>
              <a:t>There are various plots which can be created using python </a:t>
            </a:r>
            <a:r>
              <a:rPr lang="en-GB" dirty="0" err="1" smtClean="0">
                <a:effectLst/>
                <a:latin typeface="Times New Roman" panose="02020603050405020304" pitchFamily="18" charset="0"/>
                <a:cs typeface="Times New Roman" panose="02020603050405020304" pitchFamily="18" charset="0"/>
              </a:rPr>
              <a:t>matplotlib</a:t>
            </a:r>
            <a:r>
              <a:rPr lang="en-GB" dirty="0" smtClean="0">
                <a:effectLst/>
                <a:latin typeface="Times New Roman" panose="02020603050405020304" pitchFamily="18" charset="0"/>
                <a:cs typeface="Times New Roman" panose="02020603050405020304" pitchFamily="18" charset="0"/>
              </a:rPr>
              <a:t>. </a:t>
            </a:r>
            <a:endParaRPr lang="en-IN" dirty="0" smtClean="0">
              <a:effectLst/>
              <a:latin typeface="Times New Roman" panose="02020603050405020304" pitchFamily="18" charset="0"/>
              <a:cs typeface="Times New Roman" panose="02020603050405020304" pitchFamily="18" charset="0"/>
            </a:endParaRPr>
          </a:p>
          <a:p>
            <a:pPr>
              <a:lnSpc>
                <a:spcPct val="106000"/>
              </a:lnSpc>
              <a:spcAft>
                <a:spcPts val="1190"/>
              </a:spcAft>
            </a:pPr>
            <a:r>
              <a:rPr lang="en-GB" dirty="0" smtClean="0">
                <a:effectLst/>
                <a:latin typeface="Times New Roman" panose="02020603050405020304" pitchFamily="18" charset="0"/>
                <a:cs typeface="Times New Roman" panose="02020603050405020304" pitchFamily="18" charset="0"/>
              </a:rPr>
              <a:t> Some of them are listed below: </a:t>
            </a:r>
            <a:endParaRPr lang="en-IN" dirty="0">
              <a:latin typeface="Times New Roman" panose="02020603050405020304" pitchFamily="18" charset="0"/>
              <a:ea typeface="Calibri"/>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763688" y="5230753"/>
            <a:ext cx="4869180" cy="1127760"/>
          </a:xfrm>
          <a:prstGeom prst="rect">
            <a:avLst/>
          </a:prstGeom>
          <a:noFill/>
          <a:ln>
            <a:noFill/>
          </a:ln>
        </p:spPr>
      </p:pic>
    </p:spTree>
    <p:extLst>
      <p:ext uri="{BB962C8B-B14F-4D97-AF65-F5344CB8AC3E}">
        <p14:creationId xmlns:p14="http://schemas.microsoft.com/office/powerpoint/2010/main" val="2060293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smtClean="0">
                <a:latin typeface="Times New Roman" panose="02020603050405020304" pitchFamily="18" charset="0"/>
                <a:cs typeface="Times New Roman" panose="02020603050405020304" pitchFamily="18" charset="0"/>
              </a:rPr>
              <a:t>Libraries</a:t>
            </a:r>
            <a:endParaRPr lang="en-IN" sz="3000" dirty="0"/>
          </a:p>
        </p:txBody>
      </p:sp>
      <p:sp>
        <p:nvSpPr>
          <p:cNvPr id="3" name="Content Placeholder 2"/>
          <p:cNvSpPr>
            <a:spLocks noGrp="1"/>
          </p:cNvSpPr>
          <p:nvPr>
            <p:ph idx="1"/>
          </p:nvPr>
        </p:nvSpPr>
        <p:spPr/>
        <p:txBody>
          <a:bodyPr>
            <a:normAutofit/>
          </a:bodyPr>
          <a:lstStyle/>
          <a:p>
            <a:pPr lvl="0" algn="just"/>
            <a:r>
              <a:rPr lang="en-GB" sz="2400" b="1" dirty="0" err="1">
                <a:latin typeface="Times New Roman" panose="02020603050405020304" pitchFamily="18" charset="0"/>
                <a:cs typeface="Times New Roman" panose="02020603050405020304" pitchFamily="18" charset="0"/>
              </a:rPr>
              <a:t>Imutils</a:t>
            </a:r>
            <a:r>
              <a:rPr lang="en-GB" sz="2400" b="1"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Before we continue to the code we need install </a:t>
            </a:r>
            <a:r>
              <a:rPr lang="en-GB" sz="2000" dirty="0" err="1">
                <a:latin typeface="Times New Roman" panose="02020603050405020304" pitchFamily="18" charset="0"/>
                <a:cs typeface="Times New Roman" panose="02020603050405020304" pitchFamily="18" charset="0"/>
              </a:rPr>
              <a:t>imutils</a:t>
            </a:r>
            <a:r>
              <a:rPr lang="en-GB" sz="2000" dirty="0">
                <a:latin typeface="Times New Roman" panose="02020603050405020304" pitchFamily="18" charset="0"/>
                <a:cs typeface="Times New Roman" panose="02020603050405020304" pitchFamily="18" charset="0"/>
              </a:rPr>
              <a:t>.</a:t>
            </a:r>
            <a:br>
              <a:rPr lang="en-GB" sz="2000" dirty="0">
                <a:latin typeface="Times New Roman" panose="02020603050405020304" pitchFamily="18" charset="0"/>
                <a:cs typeface="Times New Roman" panose="02020603050405020304" pitchFamily="18" charset="0"/>
              </a:rPr>
            </a:br>
            <a:r>
              <a:rPr lang="en-GB" sz="2000" dirty="0" err="1">
                <a:latin typeface="Times New Roman" panose="02020603050405020304" pitchFamily="18" charset="0"/>
                <a:cs typeface="Times New Roman" panose="02020603050405020304" pitchFamily="18" charset="0"/>
              </a:rPr>
              <a:t>Imutils</a:t>
            </a:r>
            <a:r>
              <a:rPr lang="en-GB" sz="2000" dirty="0">
                <a:latin typeface="Times New Roman" panose="02020603050405020304" pitchFamily="18" charset="0"/>
                <a:cs typeface="Times New Roman" panose="02020603050405020304" pitchFamily="18" charset="0"/>
              </a:rPr>
              <a:t> are a series of convenience functions to make basic image processing functions such as translation, rotation, resizing, </a:t>
            </a:r>
            <a:r>
              <a:rPr lang="en-GB" sz="2000" dirty="0" err="1">
                <a:latin typeface="Times New Roman" panose="02020603050405020304" pitchFamily="18" charset="0"/>
                <a:cs typeface="Times New Roman" panose="02020603050405020304" pitchFamily="18" charset="0"/>
              </a:rPr>
              <a:t>skeletonization</a:t>
            </a:r>
            <a:r>
              <a:rPr lang="en-GB" sz="2000" dirty="0">
                <a:latin typeface="Times New Roman" panose="02020603050405020304" pitchFamily="18" charset="0"/>
                <a:cs typeface="Times New Roman" panose="02020603050405020304" pitchFamily="18" charset="0"/>
              </a:rPr>
              <a:t>, and displaying </a:t>
            </a:r>
            <a:r>
              <a:rPr lang="en-GB" sz="2000" dirty="0" err="1">
                <a:latin typeface="Times New Roman" panose="02020603050405020304" pitchFamily="18" charset="0"/>
                <a:cs typeface="Times New Roman" panose="02020603050405020304" pitchFamily="18" charset="0"/>
              </a:rPr>
              <a:t>Matplotlib</a:t>
            </a:r>
            <a:r>
              <a:rPr lang="en-GB" sz="2000" dirty="0">
                <a:latin typeface="Times New Roman" panose="02020603050405020304" pitchFamily="18" charset="0"/>
                <a:cs typeface="Times New Roman" panose="02020603050405020304" pitchFamily="18" charset="0"/>
              </a:rPr>
              <a:t> images easier with </a:t>
            </a:r>
            <a:r>
              <a:rPr lang="en-GB" sz="2000" dirty="0" err="1">
                <a:latin typeface="Times New Roman" panose="02020603050405020304" pitchFamily="18" charset="0"/>
                <a:cs typeface="Times New Roman" panose="02020603050405020304" pitchFamily="18" charset="0"/>
              </a:rPr>
              <a:t>OpenCV</a:t>
            </a:r>
            <a:r>
              <a:rPr lang="en-GB" sz="2000" dirty="0">
                <a:latin typeface="Times New Roman" panose="02020603050405020304" pitchFamily="18" charset="0"/>
                <a:cs typeface="Times New Roman" panose="02020603050405020304" pitchFamily="18" charset="0"/>
              </a:rPr>
              <a:t> and both Python 2.7 and Python 3.</a:t>
            </a:r>
            <a:endParaRPr lang="en-IN" sz="2000" dirty="0">
              <a:latin typeface="Times New Roman" panose="02020603050405020304" pitchFamily="18" charset="0"/>
              <a:cs typeface="Times New Roman" panose="02020603050405020304" pitchFamily="18" charset="0"/>
            </a:endParaRPr>
          </a:p>
          <a:p>
            <a:pPr algn="just"/>
            <a:endParaRPr lang="en-GB" sz="2000" dirty="0" smtClean="0">
              <a:latin typeface="Times New Roman" panose="02020603050405020304" pitchFamily="18" charset="0"/>
              <a:cs typeface="Times New Roman" panose="02020603050405020304" pitchFamily="18" charset="0"/>
            </a:endParaRPr>
          </a:p>
          <a:p>
            <a:pPr algn="just"/>
            <a:r>
              <a:rPr lang="en-GB" sz="2000" dirty="0" smtClean="0">
                <a:latin typeface="Times New Roman" panose="02020603050405020304" pitchFamily="18" charset="0"/>
                <a:cs typeface="Times New Roman" panose="02020603050405020304" pitchFamily="18" charset="0"/>
              </a:rPr>
              <a:t>For </a:t>
            </a:r>
            <a:r>
              <a:rPr lang="en-GB" sz="2000" dirty="0">
                <a:latin typeface="Times New Roman" panose="02020603050405020304" pitchFamily="18" charset="0"/>
                <a:cs typeface="Times New Roman" panose="02020603050405020304" pitchFamily="18" charset="0"/>
              </a:rPr>
              <a:t>installing:</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Open your Command Prompt and install it via:</a:t>
            </a:r>
          </a:p>
          <a:p>
            <a:pPr marL="0" indent="0" algn="just">
              <a:buNone/>
            </a:pPr>
            <a:r>
              <a:rPr lang="en-IN" sz="2000" dirty="0" smtClean="0">
                <a:latin typeface="Times New Roman" panose="02020603050405020304" pitchFamily="18" charset="0"/>
                <a:cs typeface="Times New Roman" panose="02020603050405020304" pitchFamily="18" charset="0"/>
              </a:rPr>
              <a:t>		pip </a:t>
            </a:r>
            <a:r>
              <a:rPr lang="en-IN" sz="2000" dirty="0">
                <a:latin typeface="Times New Roman" panose="02020603050405020304" pitchFamily="18" charset="0"/>
                <a:cs typeface="Times New Roman" panose="02020603050405020304" pitchFamily="18" charset="0"/>
              </a:rPr>
              <a:t>install </a:t>
            </a:r>
            <a:r>
              <a:rPr lang="en-IN" sz="2000" dirty="0" err="1">
                <a:latin typeface="Times New Roman" panose="02020603050405020304" pitchFamily="18" charset="0"/>
                <a:cs typeface="Times New Roman" panose="02020603050405020304" pitchFamily="18" charset="0"/>
              </a:rPr>
              <a:t>imutils</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548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smtClean="0">
                <a:latin typeface="Times New Roman" panose="02020603050405020304" pitchFamily="18" charset="0"/>
                <a:cs typeface="Times New Roman" panose="02020603050405020304" pitchFamily="18" charset="0"/>
              </a:rPr>
              <a:t>Libraries</a:t>
            </a:r>
            <a:endParaRPr lang="en-IN" sz="3000" dirty="0"/>
          </a:p>
        </p:txBody>
      </p:sp>
      <p:sp>
        <p:nvSpPr>
          <p:cNvPr id="3" name="Content Placeholder 2"/>
          <p:cNvSpPr>
            <a:spLocks noGrp="1"/>
          </p:cNvSpPr>
          <p:nvPr>
            <p:ph idx="1"/>
          </p:nvPr>
        </p:nvSpPr>
        <p:spPr>
          <a:xfrm>
            <a:off x="323528" y="1124744"/>
            <a:ext cx="8280920" cy="4968552"/>
          </a:xfrm>
        </p:spPr>
        <p:txBody>
          <a:bodyPr>
            <a:noAutofit/>
          </a:bodyPr>
          <a:lstStyle/>
          <a:p>
            <a:r>
              <a:rPr lang="en-GB" sz="2000" b="1" dirty="0">
                <a:latin typeface="Times New Roman" panose="02020603050405020304" pitchFamily="18" charset="0"/>
                <a:cs typeface="Times New Roman" panose="02020603050405020304" pitchFamily="18" charset="0"/>
              </a:rPr>
              <a:t>6. Pandas:</a:t>
            </a:r>
            <a:r>
              <a:rPr lang="en-GB" sz="2000" dirty="0">
                <a:latin typeface="Times New Roman" panose="02020603050405020304" pitchFamily="18" charset="0"/>
                <a:cs typeface="Times New Roman" panose="02020603050405020304" pitchFamily="18" charset="0"/>
              </a:rPr>
              <a:t> Pandas is an </a:t>
            </a:r>
            <a:r>
              <a:rPr lang="en-GB" sz="2000" dirty="0" err="1">
                <a:latin typeface="Times New Roman" panose="02020603050405020304" pitchFamily="18" charset="0"/>
                <a:cs typeface="Times New Roman" panose="02020603050405020304" pitchFamily="18" charset="0"/>
              </a:rPr>
              <a:t>opensource</a:t>
            </a:r>
            <a:r>
              <a:rPr lang="en-GB" sz="2000" dirty="0">
                <a:latin typeface="Times New Roman" panose="02020603050405020304" pitchFamily="18" charset="0"/>
                <a:cs typeface="Times New Roman" panose="02020603050405020304" pitchFamily="18" charset="0"/>
              </a:rPr>
              <a:t> Python package that is most widely used for data science/data analysis and machine learning tasks. It is built on top of another package named </a:t>
            </a:r>
            <a:r>
              <a:rPr lang="en-GB" sz="2000" dirty="0" err="1">
                <a:latin typeface="Times New Roman" panose="02020603050405020304" pitchFamily="18" charset="0"/>
                <a:cs typeface="Times New Roman" panose="02020603050405020304" pitchFamily="18" charset="0"/>
              </a:rPr>
              <a:t>Numpy</a:t>
            </a:r>
            <a:r>
              <a:rPr lang="en-GB" sz="2000" dirty="0">
                <a:latin typeface="Times New Roman" panose="02020603050405020304" pitchFamily="18" charset="0"/>
                <a:cs typeface="Times New Roman" panose="02020603050405020304" pitchFamily="18" charset="0"/>
              </a:rPr>
              <a:t>, which provides support for multi-dimensional arrays. As one of the most popular data wrangling packages, Pandas works well with many other data </a:t>
            </a:r>
            <a:r>
              <a:rPr lang="en-GB" sz="2000" dirty="0" smtClean="0">
                <a:latin typeface="Times New Roman" panose="02020603050405020304" pitchFamily="18" charset="0"/>
                <a:cs typeface="Times New Roman" panose="02020603050405020304" pitchFamily="18" charset="0"/>
              </a:rPr>
              <a:t>science modules </a:t>
            </a:r>
            <a:r>
              <a:rPr lang="en-GB" sz="2000" dirty="0">
                <a:latin typeface="Times New Roman" panose="02020603050405020304" pitchFamily="18" charset="0"/>
                <a:cs typeface="Times New Roman" panose="02020603050405020304" pitchFamily="18" charset="0"/>
              </a:rPr>
              <a:t>inside the Python ecosystem, and is typically included in every Python distribution, from those that come with your operating system to commercial vendor distributions like Active State’s </a:t>
            </a:r>
            <a:r>
              <a:rPr lang="en-GB" sz="2000" dirty="0" err="1">
                <a:latin typeface="Times New Roman" panose="02020603050405020304" pitchFamily="18" charset="0"/>
                <a:cs typeface="Times New Roman" panose="02020603050405020304" pitchFamily="18" charset="0"/>
              </a:rPr>
              <a:t>ActivePython</a:t>
            </a:r>
            <a:r>
              <a:rPr lang="en-GB"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674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836712"/>
            <a:ext cx="8229600" cy="4525963"/>
          </a:xfrm>
        </p:spPr>
        <p:txBody>
          <a:bodyPr>
            <a:normAutofit fontScale="70000" lnSpcReduction="20000"/>
          </a:bodyPr>
          <a:lstStyle/>
          <a:p>
            <a:pPr marL="0" indent="0">
              <a:buNone/>
            </a:pPr>
            <a:r>
              <a:rPr lang="en-GB"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Key Features of Pandas:</a:t>
            </a:r>
            <a:r>
              <a:rPr lang="en-GB"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lvl="0" fontAlgn="base"/>
            <a:r>
              <a:rPr lang="en-GB" dirty="0" smtClean="0">
                <a:latin typeface="Times New Roman" panose="02020603050405020304" pitchFamily="18" charset="0"/>
                <a:cs typeface="Times New Roman" panose="02020603050405020304" pitchFamily="18" charset="0"/>
              </a:rPr>
              <a:t>Fast and efficient Data Frame object with default and customized indexing. </a:t>
            </a:r>
            <a:endParaRPr lang="en-IN" dirty="0" smtClean="0">
              <a:latin typeface="Times New Roman" panose="02020603050405020304" pitchFamily="18" charset="0"/>
              <a:cs typeface="Times New Roman" panose="02020603050405020304" pitchFamily="18" charset="0"/>
            </a:endParaRPr>
          </a:p>
          <a:p>
            <a:pPr lvl="0" fontAlgn="base"/>
            <a:r>
              <a:rPr lang="en-GB" dirty="0" smtClean="0">
                <a:latin typeface="Times New Roman" panose="02020603050405020304" pitchFamily="18" charset="0"/>
                <a:cs typeface="Times New Roman" panose="02020603050405020304" pitchFamily="18" charset="0"/>
              </a:rPr>
              <a:t>Tools for loading data into in-memory data objects from different file formats. </a:t>
            </a:r>
            <a:endParaRPr lang="en-IN" dirty="0" smtClean="0">
              <a:latin typeface="Times New Roman" panose="02020603050405020304" pitchFamily="18" charset="0"/>
              <a:cs typeface="Times New Roman" panose="02020603050405020304" pitchFamily="18" charset="0"/>
            </a:endParaRPr>
          </a:p>
          <a:p>
            <a:pPr lvl="0" fontAlgn="base"/>
            <a:r>
              <a:rPr lang="en-GB" dirty="0" smtClean="0">
                <a:latin typeface="Times New Roman" panose="02020603050405020304" pitchFamily="18" charset="0"/>
                <a:cs typeface="Times New Roman" panose="02020603050405020304" pitchFamily="18" charset="0"/>
              </a:rPr>
              <a:t>Data alignment and integrated handling of missing data. </a:t>
            </a:r>
            <a:endParaRPr lang="en-IN" dirty="0" smtClean="0">
              <a:latin typeface="Times New Roman" panose="02020603050405020304" pitchFamily="18" charset="0"/>
              <a:cs typeface="Times New Roman" panose="02020603050405020304" pitchFamily="18" charset="0"/>
            </a:endParaRPr>
          </a:p>
          <a:p>
            <a:pPr lvl="0" fontAlgn="base"/>
            <a:r>
              <a:rPr lang="en-GB" dirty="0" smtClean="0">
                <a:latin typeface="Times New Roman" panose="02020603050405020304" pitchFamily="18" charset="0"/>
                <a:cs typeface="Times New Roman" panose="02020603050405020304" pitchFamily="18" charset="0"/>
              </a:rPr>
              <a:t>Reshaping and pivoting of date sets. </a:t>
            </a:r>
            <a:endParaRPr lang="en-IN" dirty="0" smtClean="0">
              <a:latin typeface="Times New Roman" panose="02020603050405020304" pitchFamily="18" charset="0"/>
              <a:cs typeface="Times New Roman" panose="02020603050405020304" pitchFamily="18" charset="0"/>
            </a:endParaRPr>
          </a:p>
          <a:p>
            <a:pPr lvl="0" fontAlgn="base"/>
            <a:r>
              <a:rPr lang="en-GB" dirty="0" smtClean="0">
                <a:latin typeface="Times New Roman" panose="02020603050405020304" pitchFamily="18" charset="0"/>
                <a:cs typeface="Times New Roman" panose="02020603050405020304" pitchFamily="18" charset="0"/>
              </a:rPr>
              <a:t>Label-based slicing, indexing and </a:t>
            </a:r>
            <a:r>
              <a:rPr lang="en-GB" dirty="0" err="1" smtClean="0">
                <a:latin typeface="Times New Roman" panose="02020603050405020304" pitchFamily="18" charset="0"/>
                <a:cs typeface="Times New Roman" panose="02020603050405020304" pitchFamily="18" charset="0"/>
              </a:rPr>
              <a:t>subsetting</a:t>
            </a:r>
            <a:r>
              <a:rPr lang="en-GB" dirty="0" smtClean="0">
                <a:latin typeface="Times New Roman" panose="02020603050405020304" pitchFamily="18" charset="0"/>
                <a:cs typeface="Times New Roman" panose="02020603050405020304" pitchFamily="18" charset="0"/>
              </a:rPr>
              <a:t> of large data sets. </a:t>
            </a:r>
            <a:endParaRPr lang="en-IN" dirty="0" smtClean="0">
              <a:latin typeface="Times New Roman" panose="02020603050405020304" pitchFamily="18" charset="0"/>
              <a:cs typeface="Times New Roman" panose="02020603050405020304" pitchFamily="18" charset="0"/>
            </a:endParaRPr>
          </a:p>
          <a:p>
            <a:pPr lvl="0" fontAlgn="base"/>
            <a:r>
              <a:rPr lang="en-GB" dirty="0" smtClean="0">
                <a:latin typeface="Times New Roman" panose="02020603050405020304" pitchFamily="18" charset="0"/>
                <a:cs typeface="Times New Roman" panose="02020603050405020304" pitchFamily="18" charset="0"/>
              </a:rPr>
              <a:t>Columns from a data structure can be deleted or inserted. </a:t>
            </a:r>
            <a:endParaRPr lang="en-IN" dirty="0" smtClean="0">
              <a:latin typeface="Times New Roman" panose="02020603050405020304" pitchFamily="18" charset="0"/>
              <a:cs typeface="Times New Roman" panose="02020603050405020304" pitchFamily="18" charset="0"/>
            </a:endParaRPr>
          </a:p>
          <a:p>
            <a:pPr lvl="0" fontAlgn="base"/>
            <a:r>
              <a:rPr lang="en-GB" dirty="0" smtClean="0">
                <a:latin typeface="Times New Roman" panose="02020603050405020304" pitchFamily="18" charset="0"/>
                <a:cs typeface="Times New Roman" panose="02020603050405020304" pitchFamily="18" charset="0"/>
              </a:rPr>
              <a:t>Group by data for aggregation and transformations. </a:t>
            </a:r>
            <a:endParaRPr lang="en-IN" dirty="0" smtClean="0">
              <a:latin typeface="Times New Roman" panose="02020603050405020304" pitchFamily="18" charset="0"/>
              <a:cs typeface="Times New Roman" panose="02020603050405020304" pitchFamily="18" charset="0"/>
            </a:endParaRPr>
          </a:p>
          <a:p>
            <a:pPr lvl="0" fontAlgn="base"/>
            <a:r>
              <a:rPr lang="en-GB" dirty="0" smtClean="0">
                <a:latin typeface="Times New Roman" panose="02020603050405020304" pitchFamily="18" charset="0"/>
                <a:cs typeface="Times New Roman" panose="02020603050405020304" pitchFamily="18" charset="0"/>
              </a:rPr>
              <a:t>High performance merging and joining of data. </a:t>
            </a:r>
            <a:endParaRPr lang="en-IN" dirty="0" smtClean="0">
              <a:latin typeface="Times New Roman" panose="02020603050405020304" pitchFamily="18" charset="0"/>
              <a:cs typeface="Times New Roman" panose="02020603050405020304" pitchFamily="18" charset="0"/>
            </a:endParaRPr>
          </a:p>
          <a:p>
            <a:pPr lvl="0" fontAlgn="base"/>
            <a:r>
              <a:rPr lang="en-GB" dirty="0" smtClean="0">
                <a:latin typeface="Times New Roman" panose="02020603050405020304" pitchFamily="18" charset="0"/>
                <a:cs typeface="Times New Roman" panose="02020603050405020304" pitchFamily="18" charset="0"/>
              </a:rPr>
              <a:t>Time Series functionality. </a:t>
            </a:r>
            <a:endParaRPr lang="en-IN"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8790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smtClean="0">
                <a:latin typeface="Times New Roman" panose="02020603050405020304" pitchFamily="18" charset="0"/>
                <a:cs typeface="Times New Roman" panose="02020603050405020304" pitchFamily="18" charset="0"/>
              </a:rPr>
              <a:t>Libraries</a:t>
            </a:r>
            <a:endParaRPr lang="en-IN" sz="3000" dirty="0"/>
          </a:p>
        </p:txBody>
      </p:sp>
      <p:sp>
        <p:nvSpPr>
          <p:cNvPr id="3" name="Content Placeholder 2"/>
          <p:cNvSpPr>
            <a:spLocks noGrp="1"/>
          </p:cNvSpPr>
          <p:nvPr>
            <p:ph idx="1"/>
          </p:nvPr>
        </p:nvSpPr>
        <p:spPr>
          <a:xfrm>
            <a:off x="467544" y="1196752"/>
            <a:ext cx="8229600" cy="4525963"/>
          </a:xfrm>
        </p:spPr>
        <p:txBody>
          <a:bodyPr>
            <a:noAutofit/>
          </a:bodyPr>
          <a:lstStyle/>
          <a:p>
            <a:pPr lvl="0" algn="just"/>
            <a:r>
              <a:rPr lang="en-GB" sz="2000" b="1" dirty="0" err="1">
                <a:latin typeface="Times New Roman" panose="02020603050405020304" pitchFamily="18" charset="0"/>
                <a:cs typeface="Times New Roman" panose="02020603050405020304" pitchFamily="18" charset="0"/>
              </a:rPr>
              <a:t>tensorflow</a:t>
            </a:r>
            <a:r>
              <a:rPr lang="en-GB" sz="2000" b="1" dirty="0">
                <a:latin typeface="Times New Roman" panose="02020603050405020304" pitchFamily="18" charset="0"/>
                <a:cs typeface="Times New Roman" panose="02020603050405020304" pitchFamily="18" charset="0"/>
              </a:rPr>
              <a:t>/</a:t>
            </a:r>
            <a:r>
              <a:rPr lang="en-GB" sz="2000" b="1" dirty="0" err="1">
                <a:latin typeface="Times New Roman" panose="02020603050405020304" pitchFamily="18" charset="0"/>
                <a:cs typeface="Times New Roman" panose="02020603050405020304" pitchFamily="18" charset="0"/>
              </a:rPr>
              <a:t>keras</a:t>
            </a:r>
            <a:r>
              <a:rPr lang="en-GB" sz="2000" b="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lvl="0" algn="just"/>
            <a:r>
              <a:rPr lang="en-GB" sz="2000" b="1" dirty="0">
                <a:latin typeface="Times New Roman" panose="02020603050405020304" pitchFamily="18" charset="0"/>
                <a:cs typeface="Times New Roman" panose="02020603050405020304" pitchFamily="18" charset="0"/>
              </a:rPr>
              <a:t>KERAS:</a:t>
            </a:r>
            <a:endParaRPr lang="en-IN" sz="2000"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Like </a:t>
            </a:r>
            <a:r>
              <a:rPr lang="en-GB" sz="2000" dirty="0" err="1">
                <a:latin typeface="Times New Roman" panose="02020603050405020304" pitchFamily="18" charset="0"/>
                <a:cs typeface="Times New Roman" panose="02020603050405020304" pitchFamily="18" charset="0"/>
              </a:rPr>
              <a:t>TensorFlow</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Keras</a:t>
            </a:r>
            <a:r>
              <a:rPr lang="en-GB" sz="2000" dirty="0">
                <a:latin typeface="Times New Roman" panose="02020603050405020304" pitchFamily="18" charset="0"/>
                <a:cs typeface="Times New Roman" panose="02020603050405020304" pitchFamily="18" charset="0"/>
              </a:rPr>
              <a:t> is an open-source, ML library that’s written in Python. The biggest difference, however, is that </a:t>
            </a:r>
            <a:r>
              <a:rPr lang="en-GB" sz="2000" dirty="0" err="1">
                <a:latin typeface="Times New Roman" panose="02020603050405020304" pitchFamily="18" charset="0"/>
                <a:cs typeface="Times New Roman" panose="02020603050405020304" pitchFamily="18" charset="0"/>
              </a:rPr>
              <a:t>Keras</a:t>
            </a:r>
            <a:r>
              <a:rPr lang="en-GB" sz="2000" dirty="0">
                <a:latin typeface="Times New Roman" panose="02020603050405020304" pitchFamily="18" charset="0"/>
                <a:cs typeface="Times New Roman" panose="02020603050405020304" pitchFamily="18" charset="0"/>
              </a:rPr>
              <a:t> wraps around the functionalities of other ML and DL libraries, including </a:t>
            </a:r>
            <a:r>
              <a:rPr lang="en-GB" sz="2000" dirty="0" err="1">
                <a:latin typeface="Times New Roman" panose="02020603050405020304" pitchFamily="18" charset="0"/>
                <a:cs typeface="Times New Roman" panose="02020603050405020304" pitchFamily="18" charset="0"/>
              </a:rPr>
              <a:t>TensorFlow</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Theano</a:t>
            </a:r>
            <a:r>
              <a:rPr lang="en-GB" sz="2000" dirty="0">
                <a:latin typeface="Times New Roman" panose="02020603050405020304" pitchFamily="18" charset="0"/>
                <a:cs typeface="Times New Roman" panose="02020603050405020304" pitchFamily="18" charset="0"/>
              </a:rPr>
              <a:t>, and CNTK. Because of TF’s popularity, </a:t>
            </a:r>
            <a:r>
              <a:rPr lang="en-GB" sz="2000" dirty="0" err="1">
                <a:latin typeface="Times New Roman" panose="02020603050405020304" pitchFamily="18" charset="0"/>
                <a:cs typeface="Times New Roman" panose="02020603050405020304" pitchFamily="18" charset="0"/>
              </a:rPr>
              <a:t>Keras</a:t>
            </a:r>
            <a:r>
              <a:rPr lang="en-GB" sz="2000" dirty="0">
                <a:latin typeface="Times New Roman" panose="02020603050405020304" pitchFamily="18" charset="0"/>
                <a:cs typeface="Times New Roman" panose="02020603050405020304" pitchFamily="18" charset="0"/>
              </a:rPr>
              <a:t> is closely tied to that library.</a:t>
            </a:r>
            <a:endParaRPr lang="en-IN" sz="2000"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Many users and data scientists, us included, like using </a:t>
            </a:r>
            <a:r>
              <a:rPr lang="en-GB" sz="2000" dirty="0" err="1">
                <a:latin typeface="Times New Roman" panose="02020603050405020304" pitchFamily="18" charset="0"/>
                <a:cs typeface="Times New Roman" panose="02020603050405020304" pitchFamily="18" charset="0"/>
              </a:rPr>
              <a:t>Keras</a:t>
            </a:r>
            <a:r>
              <a:rPr lang="en-GB" sz="2000" dirty="0">
                <a:latin typeface="Times New Roman" panose="02020603050405020304" pitchFamily="18" charset="0"/>
                <a:cs typeface="Times New Roman" panose="02020603050405020304" pitchFamily="18" charset="0"/>
              </a:rPr>
              <a:t> because it makes </a:t>
            </a:r>
            <a:r>
              <a:rPr lang="en-GB" sz="2000" dirty="0" err="1">
                <a:latin typeface="Times New Roman" panose="02020603050405020304" pitchFamily="18" charset="0"/>
                <a:cs typeface="Times New Roman" panose="02020603050405020304" pitchFamily="18" charset="0"/>
              </a:rPr>
              <a:t>TensorFlow</a:t>
            </a:r>
            <a:r>
              <a:rPr lang="en-GB" sz="2000" dirty="0">
                <a:latin typeface="Times New Roman" panose="02020603050405020304" pitchFamily="18" charset="0"/>
                <a:cs typeface="Times New Roman" panose="02020603050405020304" pitchFamily="18" charset="0"/>
              </a:rPr>
              <a:t> much easier to navigate—which means you’re far less prone to make models that offer the wrong conclusions.</a:t>
            </a:r>
            <a:endParaRPr lang="en-IN" sz="2000" dirty="0">
              <a:latin typeface="Times New Roman" panose="02020603050405020304" pitchFamily="18" charset="0"/>
              <a:cs typeface="Times New Roman" panose="02020603050405020304" pitchFamily="18" charset="0"/>
            </a:endParaRPr>
          </a:p>
          <a:p>
            <a:pPr marL="0" indent="0" algn="just" fontAlgn="base">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67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29600" cy="4525963"/>
          </a:xfrm>
        </p:spPr>
        <p:txBody>
          <a:bodyPr>
            <a:noAutofit/>
          </a:bodyPr>
          <a:lstStyle/>
          <a:p>
            <a:pPr algn="just" fontAlgn="base"/>
            <a:r>
              <a:rPr lang="en-GB" sz="2000" dirty="0" err="1" smtClean="0">
                <a:latin typeface="Times New Roman" panose="02020603050405020304" pitchFamily="18" charset="0"/>
                <a:cs typeface="Times New Roman" panose="02020603050405020304" pitchFamily="18" charset="0"/>
              </a:rPr>
              <a:t>Keras</a:t>
            </a:r>
            <a:r>
              <a:rPr lang="en-GB" sz="2000" dirty="0" smtClean="0">
                <a:latin typeface="Times New Roman" panose="02020603050405020304" pitchFamily="18" charset="0"/>
                <a:cs typeface="Times New Roman" panose="02020603050405020304" pitchFamily="18" charset="0"/>
              </a:rPr>
              <a:t> builds and trains neural networks, but it is user friendly and modular, so you can experiment more easily with deep neural networks. </a:t>
            </a:r>
            <a:r>
              <a:rPr lang="en-GB" sz="2000" dirty="0" err="1" smtClean="0">
                <a:latin typeface="Times New Roman" panose="02020603050405020304" pitchFamily="18" charset="0"/>
                <a:cs typeface="Times New Roman" panose="02020603050405020304" pitchFamily="18" charset="0"/>
              </a:rPr>
              <a:t>Keras</a:t>
            </a:r>
            <a:r>
              <a:rPr lang="en-GB" sz="2000" dirty="0" smtClean="0">
                <a:latin typeface="Times New Roman" panose="02020603050405020304" pitchFamily="18" charset="0"/>
                <a:cs typeface="Times New Roman" panose="02020603050405020304" pitchFamily="18" charset="0"/>
              </a:rPr>
              <a:t> is a great option for anything from fast prototyping to state-of-the-art research to production. The key advantages of using </a:t>
            </a:r>
            <a:r>
              <a:rPr lang="en-GB" sz="2000" dirty="0" err="1" smtClean="0">
                <a:latin typeface="Times New Roman" panose="02020603050405020304" pitchFamily="18" charset="0"/>
                <a:cs typeface="Times New Roman" panose="02020603050405020304" pitchFamily="18" charset="0"/>
              </a:rPr>
              <a:t>Keras</a:t>
            </a:r>
            <a:r>
              <a:rPr lang="en-GB" sz="2000" dirty="0" smtClean="0">
                <a:latin typeface="Times New Roman" panose="02020603050405020304" pitchFamily="18" charset="0"/>
                <a:cs typeface="Times New Roman" panose="02020603050405020304" pitchFamily="18" charset="0"/>
              </a:rPr>
              <a:t>, particularly over </a:t>
            </a:r>
            <a:r>
              <a:rPr lang="en-GB" sz="2000" dirty="0" err="1" smtClean="0">
                <a:latin typeface="Times New Roman" panose="02020603050405020304" pitchFamily="18" charset="0"/>
                <a:cs typeface="Times New Roman" panose="02020603050405020304" pitchFamily="18" charset="0"/>
              </a:rPr>
              <a:t>TensorFlow</a:t>
            </a:r>
            <a:r>
              <a:rPr lang="en-GB" sz="2000" dirty="0" smtClean="0">
                <a:latin typeface="Times New Roman" panose="02020603050405020304" pitchFamily="18" charset="0"/>
                <a:cs typeface="Times New Roman" panose="02020603050405020304" pitchFamily="18" charset="0"/>
              </a:rPr>
              <a:t>, include:</a:t>
            </a:r>
            <a:endParaRPr lang="en-IN" sz="2000" dirty="0" smtClean="0">
              <a:latin typeface="Times New Roman" panose="02020603050405020304" pitchFamily="18" charset="0"/>
              <a:cs typeface="Times New Roman" panose="02020603050405020304" pitchFamily="18" charset="0"/>
            </a:endParaRPr>
          </a:p>
          <a:p>
            <a:pPr lvl="0" algn="just" fontAlgn="base"/>
            <a:r>
              <a:rPr lang="en-GB" sz="2000" b="1" dirty="0" smtClean="0">
                <a:latin typeface="Times New Roman" panose="02020603050405020304" pitchFamily="18" charset="0"/>
                <a:cs typeface="Times New Roman" panose="02020603050405020304" pitchFamily="18" charset="0"/>
              </a:rPr>
              <a:t>Ease of use.</a:t>
            </a:r>
            <a:r>
              <a:rPr lang="en-GB" sz="2000" dirty="0" smtClean="0">
                <a:latin typeface="Times New Roman" panose="02020603050405020304" pitchFamily="18" charset="0"/>
                <a:cs typeface="Times New Roman" panose="02020603050405020304" pitchFamily="18" charset="0"/>
              </a:rPr>
              <a:t> The simple, consistent UX in </a:t>
            </a:r>
            <a:r>
              <a:rPr lang="en-GB" sz="2000" dirty="0" err="1" smtClean="0">
                <a:latin typeface="Times New Roman" panose="02020603050405020304" pitchFamily="18" charset="0"/>
                <a:cs typeface="Times New Roman" panose="02020603050405020304" pitchFamily="18" charset="0"/>
              </a:rPr>
              <a:t>Keras</a:t>
            </a:r>
            <a:r>
              <a:rPr lang="en-GB" sz="2000" dirty="0" smtClean="0">
                <a:latin typeface="Times New Roman" panose="02020603050405020304" pitchFamily="18" charset="0"/>
                <a:cs typeface="Times New Roman" panose="02020603050405020304" pitchFamily="18" charset="0"/>
              </a:rPr>
              <a:t> is optimized for use cases, so you get clear, actionable feedback for most errors.</a:t>
            </a:r>
            <a:endParaRPr lang="en-IN" sz="2000" dirty="0" smtClean="0">
              <a:latin typeface="Times New Roman" panose="02020603050405020304" pitchFamily="18" charset="0"/>
              <a:cs typeface="Times New Roman" panose="02020603050405020304" pitchFamily="18" charset="0"/>
            </a:endParaRPr>
          </a:p>
          <a:p>
            <a:pPr algn="just" fontAlgn="base"/>
            <a:r>
              <a:rPr lang="en-GB" sz="2000" dirty="0" smtClean="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lvl="0" algn="just" fontAlgn="base"/>
            <a:r>
              <a:rPr lang="en-GB" sz="2000" b="1" dirty="0" smtClean="0">
                <a:latin typeface="Times New Roman" panose="02020603050405020304" pitchFamily="18" charset="0"/>
                <a:cs typeface="Times New Roman" panose="02020603050405020304" pitchFamily="18" charset="0"/>
              </a:rPr>
              <a:t>Modular composition.</a:t>
            </a:r>
            <a:r>
              <a:rPr lang="en-GB" sz="2000" dirty="0" smtClean="0">
                <a:latin typeface="Times New Roman" panose="02020603050405020304" pitchFamily="18" charset="0"/>
                <a:cs typeface="Times New Roman" panose="02020603050405020304" pitchFamily="18" charset="0"/>
              </a:rPr>
              <a:t> </a:t>
            </a:r>
            <a:r>
              <a:rPr lang="en-GB" sz="2000" dirty="0" err="1" smtClean="0">
                <a:latin typeface="Times New Roman" panose="02020603050405020304" pitchFamily="18" charset="0"/>
                <a:cs typeface="Times New Roman" panose="02020603050405020304" pitchFamily="18" charset="0"/>
              </a:rPr>
              <a:t>Keras</a:t>
            </a:r>
            <a:r>
              <a:rPr lang="en-GB" sz="2000" dirty="0" smtClean="0">
                <a:latin typeface="Times New Roman" panose="02020603050405020304" pitchFamily="18" charset="0"/>
                <a:cs typeface="Times New Roman" panose="02020603050405020304" pitchFamily="18" charset="0"/>
              </a:rPr>
              <a:t> models connect configurable building blocks, with few restrictions.</a:t>
            </a:r>
            <a:endParaRPr lang="en-IN" sz="2000" dirty="0" smtClean="0">
              <a:latin typeface="Times New Roman" panose="02020603050405020304" pitchFamily="18" charset="0"/>
              <a:cs typeface="Times New Roman" panose="02020603050405020304" pitchFamily="18" charset="0"/>
            </a:endParaRPr>
          </a:p>
          <a:p>
            <a:pPr algn="just" fontAlgn="base"/>
            <a:r>
              <a:rPr lang="en-GB" sz="2000" dirty="0" smtClean="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lvl="0" algn="just" fontAlgn="base"/>
            <a:r>
              <a:rPr lang="en-GB" sz="2000" b="1" dirty="0" smtClean="0">
                <a:latin typeface="Times New Roman" panose="02020603050405020304" pitchFamily="18" charset="0"/>
                <a:cs typeface="Times New Roman" panose="02020603050405020304" pitchFamily="18" charset="0"/>
              </a:rPr>
              <a:t>Highly flexible and extendable.</a:t>
            </a:r>
            <a:r>
              <a:rPr lang="en-GB" sz="2000" dirty="0" smtClean="0">
                <a:latin typeface="Times New Roman" panose="02020603050405020304" pitchFamily="18" charset="0"/>
                <a:cs typeface="Times New Roman" panose="02020603050405020304" pitchFamily="18" charset="0"/>
              </a:rPr>
              <a:t> You can write custom blocks for new research and create new layers, loss functions, metrics, and whole models.</a:t>
            </a:r>
            <a:endParaRPr lang="en-IN" sz="2000" dirty="0" smtClean="0">
              <a:latin typeface="Times New Roman" panose="02020603050405020304" pitchFamily="18" charset="0"/>
              <a:cs typeface="Times New Roman" panose="02020603050405020304" pitchFamily="18" charset="0"/>
            </a:endParaRPr>
          </a:p>
          <a:p>
            <a:pPr algn="just"/>
            <a:r>
              <a:rPr lang="en-GB" sz="2000" dirty="0" smtClean="0">
                <a:latin typeface="Times New Roman" panose="02020603050405020304" pitchFamily="18" charset="0"/>
                <a:cs typeface="Times New Roman" panose="02020603050405020304" pitchFamily="18" charset="0"/>
              </a:rPr>
              <a:t>So here, we use </a:t>
            </a:r>
            <a:r>
              <a:rPr lang="en-GB" sz="2000" dirty="0" err="1" smtClean="0">
                <a:latin typeface="Times New Roman" panose="02020603050405020304" pitchFamily="18" charset="0"/>
                <a:cs typeface="Times New Roman" panose="02020603050405020304" pitchFamily="18" charset="0"/>
              </a:rPr>
              <a:t>Keras</a:t>
            </a:r>
            <a:r>
              <a:rPr lang="en-GB" sz="2000" dirty="0" smtClean="0">
                <a:latin typeface="Times New Roman" panose="02020603050405020304" pitchFamily="18" charset="0"/>
                <a:cs typeface="Times New Roman" panose="02020603050405020304" pitchFamily="18" charset="0"/>
              </a:rPr>
              <a:t> because it offers something unique in machine learning </a:t>
            </a:r>
            <a:r>
              <a:rPr lang="en-GB" sz="2000" dirty="0" err="1" smtClean="0">
                <a:latin typeface="Times New Roman" panose="02020603050405020304" pitchFamily="18" charset="0"/>
                <a:cs typeface="Times New Roman" panose="02020603050405020304" pitchFamily="18" charset="0"/>
              </a:rPr>
              <a:t>i.e</a:t>
            </a:r>
            <a:r>
              <a:rPr lang="en-GB" sz="2000" dirty="0" smtClean="0">
                <a:latin typeface="Times New Roman" panose="02020603050405020304" pitchFamily="18" charset="0"/>
                <a:cs typeface="Times New Roman" panose="02020603050405020304" pitchFamily="18" charset="0"/>
              </a:rPr>
              <a:t>  single API that works across several ML frameworks to make that work easier.</a:t>
            </a:r>
            <a:endParaRPr lang="en-IN" sz="2000" dirty="0" smtClean="0">
              <a:latin typeface="Times New Roman" panose="02020603050405020304" pitchFamily="18" charset="0"/>
              <a:cs typeface="Times New Roman" panose="02020603050405020304" pitchFamily="18" charset="0"/>
            </a:endParaRPr>
          </a:p>
          <a:p>
            <a:pPr marL="0" lvl="0" indent="0" algn="just">
              <a:buNone/>
            </a:pPr>
            <a:endParaRPr lang="en-IN" sz="2000" dirty="0" smtClean="0">
              <a:latin typeface="Times New Roman" panose="02020603050405020304" pitchFamily="18" charset="0"/>
              <a:cs typeface="Times New Roman" panose="02020603050405020304" pitchFamily="18" charset="0"/>
            </a:endParaRPr>
          </a:p>
          <a:p>
            <a:pPr algn="just"/>
            <a:endParaRPr lang="en-IN" sz="2000" dirty="0" smtClean="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386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anose="02020603050405020304" pitchFamily="18" charset="0"/>
                <a:cs typeface="Times New Roman" panose="02020603050405020304" pitchFamily="18" charset="0"/>
              </a:rPr>
              <a:t>Working Flow of the project</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algn="just" fontAlgn="base"/>
            <a:r>
              <a:rPr lang="en-GB" b="1" u="sng" dirty="0">
                <a:latin typeface="Times New Roman" panose="02020603050405020304" pitchFamily="18" charset="0"/>
                <a:cs typeface="Times New Roman" panose="02020603050405020304" pitchFamily="18" charset="0"/>
              </a:rPr>
              <a:t>1. Import the libraries and load the </a:t>
            </a:r>
            <a:r>
              <a:rPr lang="en-GB" b="1" u="sng" dirty="0" smtClean="0">
                <a:latin typeface="Times New Roman" panose="02020603050405020304" pitchFamily="18" charset="0"/>
                <a:cs typeface="Times New Roman" panose="02020603050405020304" pitchFamily="18" charset="0"/>
              </a:rPr>
              <a:t>dataset:</a:t>
            </a:r>
          </a:p>
          <a:p>
            <a:pPr marL="0" indent="0" algn="just" fontAlgn="base">
              <a:buNone/>
            </a:pPr>
            <a:endParaRPr lang="en-IN" b="1" u="sng" dirty="0">
              <a:latin typeface="Times New Roman" panose="02020603050405020304" pitchFamily="18" charset="0"/>
              <a:cs typeface="Times New Roman" panose="02020603050405020304" pitchFamily="18" charset="0"/>
            </a:endParaRPr>
          </a:p>
          <a:p>
            <a:pPr algn="just" fontAlgn="base"/>
            <a:r>
              <a:rPr lang="en-GB" dirty="0">
                <a:latin typeface="Times New Roman" panose="02020603050405020304" pitchFamily="18" charset="0"/>
                <a:cs typeface="Times New Roman" panose="02020603050405020304" pitchFamily="18" charset="0"/>
              </a:rPr>
              <a:t>First, we are going to import all the modules that we are going to need for training our model. The </a:t>
            </a:r>
            <a:r>
              <a:rPr lang="en-GB" dirty="0" err="1">
                <a:latin typeface="Times New Roman" panose="02020603050405020304" pitchFamily="18" charset="0"/>
                <a:cs typeface="Times New Roman" panose="02020603050405020304" pitchFamily="18" charset="0"/>
              </a:rPr>
              <a:t>Keras</a:t>
            </a:r>
            <a:r>
              <a:rPr lang="en-GB" dirty="0">
                <a:latin typeface="Times New Roman" panose="02020603050405020304" pitchFamily="18" charset="0"/>
                <a:cs typeface="Times New Roman" panose="02020603050405020304" pitchFamily="18" charset="0"/>
              </a:rPr>
              <a:t> library already contains some datasets and MNIST is one of them. So we can easily import the dataset and start working with it. The </a:t>
            </a:r>
            <a:r>
              <a:rPr lang="en-GB" b="1" dirty="0" err="1">
                <a:latin typeface="Times New Roman" panose="02020603050405020304" pitchFamily="18" charset="0"/>
                <a:cs typeface="Times New Roman" panose="02020603050405020304" pitchFamily="18" charset="0"/>
              </a:rPr>
              <a:t>mnist.load_data</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method returns us the training data, its labels and also the testing data and its labels.</a:t>
            </a:r>
            <a:endParaRPr lang="en-IN" dirty="0">
              <a:latin typeface="Times New Roman" panose="02020603050405020304" pitchFamily="18" charset="0"/>
              <a:cs typeface="Times New Roman" panose="02020603050405020304" pitchFamily="18" charset="0"/>
            </a:endParaRPr>
          </a:p>
          <a:p>
            <a:pPr algn="just" fontAlgn="base"/>
            <a:r>
              <a:rPr 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fontAlgn="base"/>
            <a:r>
              <a:rPr lang="en-GB" b="1" u="sng" dirty="0">
                <a:latin typeface="Times New Roman" panose="02020603050405020304" pitchFamily="18" charset="0"/>
                <a:cs typeface="Times New Roman" panose="02020603050405020304" pitchFamily="18" charset="0"/>
              </a:rPr>
              <a:t>2. </a:t>
            </a:r>
            <a:r>
              <a:rPr lang="en-GB" b="1" u="sng" dirty="0" err="1">
                <a:latin typeface="Times New Roman" panose="02020603050405020304" pitchFamily="18" charset="0"/>
                <a:cs typeface="Times New Roman" panose="02020603050405020304" pitchFamily="18" charset="0"/>
              </a:rPr>
              <a:t>Preprocess</a:t>
            </a:r>
            <a:r>
              <a:rPr lang="en-GB" b="1" u="sng" dirty="0">
                <a:latin typeface="Times New Roman" panose="02020603050405020304" pitchFamily="18" charset="0"/>
                <a:cs typeface="Times New Roman" panose="02020603050405020304" pitchFamily="18" charset="0"/>
              </a:rPr>
              <a:t> the data</a:t>
            </a:r>
            <a:endParaRPr lang="en-IN" b="1" u="sng" dirty="0">
              <a:latin typeface="Times New Roman" panose="02020603050405020304" pitchFamily="18" charset="0"/>
              <a:cs typeface="Times New Roman" panose="02020603050405020304" pitchFamily="18" charset="0"/>
            </a:endParaRPr>
          </a:p>
          <a:p>
            <a:pPr algn="just" fontAlgn="base"/>
            <a:r>
              <a:rPr lang="en-GB" dirty="0">
                <a:latin typeface="Times New Roman" panose="02020603050405020304" pitchFamily="18" charset="0"/>
                <a:cs typeface="Times New Roman" panose="02020603050405020304" pitchFamily="18" charset="0"/>
              </a:rPr>
              <a:t>The image data cannot be fed directly into the model so we need to</a:t>
            </a:r>
            <a:r>
              <a:rPr lang="en-GB" b="1" dirty="0">
                <a:latin typeface="Times New Roman" panose="02020603050405020304" pitchFamily="18" charset="0"/>
                <a:cs typeface="Times New Roman" panose="02020603050405020304" pitchFamily="18" charset="0"/>
              </a:rPr>
              <a:t> perform some operations and process the data</a:t>
            </a:r>
            <a:r>
              <a:rPr lang="en-GB" dirty="0">
                <a:latin typeface="Times New Roman" panose="02020603050405020304" pitchFamily="18" charset="0"/>
                <a:cs typeface="Times New Roman" panose="02020603050405020304" pitchFamily="18" charset="0"/>
              </a:rPr>
              <a:t> to make it ready for our neural network. </a:t>
            </a:r>
            <a:endParaRPr lang="en-IN" dirty="0">
              <a:latin typeface="Times New Roman" panose="02020603050405020304" pitchFamily="18" charset="0"/>
              <a:cs typeface="Times New Roman" panose="02020603050405020304" pitchFamily="18" charset="0"/>
            </a:endParaRPr>
          </a:p>
          <a:p>
            <a:pPr algn="just" fontAlgn="base"/>
            <a:r>
              <a:rPr lang="en-GB" dirty="0">
                <a:latin typeface="Times New Roman" panose="02020603050405020304" pitchFamily="18" charset="0"/>
                <a:cs typeface="Times New Roman" panose="02020603050405020304" pitchFamily="18" charset="0"/>
              </a:rPr>
              <a:t>This dataset consists of 4095 images belonging to two classes:</a:t>
            </a:r>
            <a:endParaRPr lang="en-IN" dirty="0">
              <a:latin typeface="Times New Roman" panose="02020603050405020304" pitchFamily="18" charset="0"/>
              <a:cs typeface="Times New Roman" panose="02020603050405020304" pitchFamily="18" charset="0"/>
            </a:endParaRPr>
          </a:p>
          <a:p>
            <a:pPr algn="just" fontAlgn="base"/>
            <a:r>
              <a:rPr lang="en-GB" dirty="0">
                <a:latin typeface="Times New Roman" panose="02020603050405020304" pitchFamily="18" charset="0"/>
                <a:cs typeface="Times New Roman" panose="02020603050405020304" pitchFamily="18" charset="0"/>
              </a:rPr>
              <a:t>With _mask: 2165 images</a:t>
            </a:r>
            <a:endParaRPr lang="en-IN" dirty="0">
              <a:latin typeface="Times New Roman" panose="02020603050405020304" pitchFamily="18" charset="0"/>
              <a:cs typeface="Times New Roman" panose="02020603050405020304" pitchFamily="18" charset="0"/>
            </a:endParaRPr>
          </a:p>
          <a:p>
            <a:pPr algn="just" fontAlgn="base"/>
            <a:r>
              <a:rPr lang="en-GB" dirty="0">
                <a:latin typeface="Times New Roman" panose="02020603050405020304" pitchFamily="18" charset="0"/>
                <a:cs typeface="Times New Roman" panose="02020603050405020304" pitchFamily="18" charset="0"/>
              </a:rPr>
              <a:t>Without _mask: 1930 images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19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anose="02020603050405020304" pitchFamily="18" charset="0"/>
                <a:cs typeface="Times New Roman" panose="02020603050405020304" pitchFamily="18" charset="0"/>
              </a:rPr>
              <a:t>Working Flow of the project</a:t>
            </a:r>
            <a:endParaRPr lang="en-IN" sz="3000" dirty="0"/>
          </a:p>
        </p:txBody>
      </p:sp>
      <p:sp>
        <p:nvSpPr>
          <p:cNvPr id="3" name="Content Placeholder 2"/>
          <p:cNvSpPr>
            <a:spLocks noGrp="1"/>
          </p:cNvSpPr>
          <p:nvPr>
            <p:ph idx="1"/>
          </p:nvPr>
        </p:nvSpPr>
        <p:spPr/>
        <p:txBody>
          <a:bodyPr>
            <a:noAutofit/>
          </a:bodyPr>
          <a:lstStyle/>
          <a:p>
            <a:pPr algn="just" fontAlgn="base"/>
            <a:r>
              <a:rPr lang="en-GB" sz="2000" b="1" u="sng" dirty="0" smtClean="0">
                <a:latin typeface="Times New Roman" panose="02020603050405020304" pitchFamily="18" charset="0"/>
                <a:cs typeface="Times New Roman" panose="02020603050405020304" pitchFamily="18" charset="0"/>
              </a:rPr>
              <a:t>3. Create the model</a:t>
            </a:r>
            <a:endParaRPr lang="en-IN" sz="2000" b="1" u="sng" dirty="0" smtClean="0">
              <a:latin typeface="Times New Roman" panose="02020603050405020304" pitchFamily="18" charset="0"/>
              <a:cs typeface="Times New Roman" panose="02020603050405020304" pitchFamily="18" charset="0"/>
            </a:endParaRPr>
          </a:p>
          <a:p>
            <a:pPr algn="just" fontAlgn="base"/>
            <a:r>
              <a:rPr lang="en-GB" sz="2000" dirty="0" smtClean="0">
                <a:latin typeface="Times New Roman" panose="02020603050405020304" pitchFamily="18" charset="0"/>
                <a:cs typeface="Times New Roman" panose="02020603050405020304" pitchFamily="18" charset="0"/>
              </a:rPr>
              <a:t>In the part we’ll learn about </a:t>
            </a:r>
            <a:r>
              <a:rPr lang="en-GB" sz="2000" dirty="0" smtClean="0">
                <a:latin typeface="Times New Roman" panose="02020603050405020304" pitchFamily="18" charset="0"/>
                <a:cs typeface="Times New Roman" panose="02020603050405020304" pitchFamily="18" charset="0"/>
              </a:rPr>
              <a:t>face mask detection</a:t>
            </a:r>
            <a:r>
              <a:rPr lang="en-GB" sz="2000" dirty="0" smtClean="0">
                <a:latin typeface="Times New Roman" panose="02020603050405020304" pitchFamily="18" charset="0"/>
                <a:cs typeface="Times New Roman" panose="02020603050405020304" pitchFamily="18" charset="0"/>
              </a:rPr>
              <a:t>, including the steps required to automatically predict the mask wearing by  a person from an image or a video stream (and why </a:t>
            </a:r>
            <a:r>
              <a:rPr lang="en-GB" sz="2000" dirty="0" smtClean="0">
                <a:latin typeface="Times New Roman" panose="02020603050405020304" pitchFamily="18" charset="0"/>
                <a:cs typeface="Times New Roman" panose="02020603050405020304" pitchFamily="18" charset="0"/>
              </a:rPr>
              <a:t>face mask detection </a:t>
            </a:r>
            <a:r>
              <a:rPr lang="en-GB" sz="2000" dirty="0" smtClean="0">
                <a:latin typeface="Times New Roman" panose="02020603050405020304" pitchFamily="18" charset="0"/>
                <a:cs typeface="Times New Roman" panose="02020603050405020304" pitchFamily="18" charset="0"/>
              </a:rPr>
              <a:t>is best treated as a classification problem rather than a regression problem).</a:t>
            </a:r>
            <a:endParaRPr lang="en-IN" sz="2000" dirty="0" smtClean="0">
              <a:latin typeface="Times New Roman" panose="02020603050405020304" pitchFamily="18" charset="0"/>
              <a:cs typeface="Times New Roman" panose="02020603050405020304" pitchFamily="18" charset="0"/>
            </a:endParaRPr>
          </a:p>
          <a:p>
            <a:pPr algn="just" fontAlgn="base"/>
            <a:r>
              <a:rPr lang="en-GB" sz="2000" dirty="0" smtClean="0">
                <a:latin typeface="Times New Roman" panose="02020603050405020304" pitchFamily="18" charset="0"/>
                <a:cs typeface="Times New Roman" panose="02020603050405020304" pitchFamily="18" charset="0"/>
              </a:rPr>
              <a:t>From there, we’ll discuss our deep learning-based </a:t>
            </a:r>
            <a:r>
              <a:rPr lang="en-GB" sz="2000" dirty="0" smtClean="0">
                <a:latin typeface="Times New Roman" panose="02020603050405020304" pitchFamily="18" charset="0"/>
                <a:cs typeface="Times New Roman" panose="02020603050405020304" pitchFamily="18" charset="0"/>
              </a:rPr>
              <a:t>mask detection </a:t>
            </a:r>
            <a:r>
              <a:rPr lang="en-GB" sz="2000" dirty="0" smtClean="0">
                <a:latin typeface="Times New Roman" panose="02020603050405020304" pitchFamily="18" charset="0"/>
                <a:cs typeface="Times New Roman" panose="02020603050405020304" pitchFamily="18" charset="0"/>
              </a:rPr>
              <a:t>model and then learn how to use the model for both:</a:t>
            </a:r>
            <a:endParaRPr lang="en-IN" sz="2000" dirty="0" smtClean="0">
              <a:latin typeface="Times New Roman" panose="02020603050405020304" pitchFamily="18" charset="0"/>
              <a:cs typeface="Times New Roman" panose="02020603050405020304" pitchFamily="18" charset="0"/>
            </a:endParaRPr>
          </a:p>
          <a:p>
            <a:pPr lvl="0" algn="just" fontAlgn="base"/>
            <a:r>
              <a:rPr lang="en-GB" sz="2000" dirty="0" smtClean="0">
                <a:latin typeface="Times New Roman" panose="02020603050405020304" pitchFamily="18" charset="0"/>
                <a:cs typeface="Times New Roman" panose="02020603050405020304" pitchFamily="18" charset="0"/>
              </a:rPr>
              <a:t>Face mask detection in static images</a:t>
            </a:r>
            <a:endParaRPr lang="en-IN" sz="2000" dirty="0" smtClean="0">
              <a:latin typeface="Times New Roman" panose="02020603050405020304" pitchFamily="18" charset="0"/>
              <a:cs typeface="Times New Roman" panose="02020603050405020304" pitchFamily="18" charset="0"/>
            </a:endParaRPr>
          </a:p>
          <a:p>
            <a:pPr lvl="0" algn="just" fontAlgn="base"/>
            <a:r>
              <a:rPr lang="en-GB" sz="2000" dirty="0" smtClean="0">
                <a:latin typeface="Times New Roman" panose="02020603050405020304" pitchFamily="18" charset="0"/>
                <a:cs typeface="Times New Roman" panose="02020603050405020304" pitchFamily="18" charset="0"/>
              </a:rPr>
              <a:t>Face mask detection in real-time video streams</a:t>
            </a:r>
            <a:endParaRPr lang="en-IN" sz="2000" dirty="0" smtClean="0">
              <a:latin typeface="Times New Roman" panose="02020603050405020304" pitchFamily="18" charset="0"/>
              <a:cs typeface="Times New Roman" panose="02020603050405020304" pitchFamily="18" charset="0"/>
            </a:endParaRPr>
          </a:p>
          <a:p>
            <a:pPr marL="0" indent="0" algn="just" fontAlgn="base">
              <a:buNone/>
            </a:pPr>
            <a:endParaRPr lang="en-IN" sz="2000" dirty="0" smtClean="0">
              <a:latin typeface="Times New Roman" panose="02020603050405020304" pitchFamily="18" charset="0"/>
              <a:cs typeface="Times New Roman" panose="02020603050405020304" pitchFamily="18" charset="0"/>
            </a:endParaRPr>
          </a:p>
          <a:p>
            <a:pPr algn="just" fontAlgn="base"/>
            <a:r>
              <a:rPr lang="en-GB" sz="2000" b="1" u="sng" dirty="0" smtClean="0">
                <a:latin typeface="Times New Roman" panose="02020603050405020304" pitchFamily="18" charset="0"/>
                <a:cs typeface="Times New Roman" panose="02020603050405020304" pitchFamily="18" charset="0"/>
              </a:rPr>
              <a:t>4. Train the model</a:t>
            </a:r>
            <a:endParaRPr lang="en-IN" sz="2000" b="1" u="sng" dirty="0" smtClean="0">
              <a:latin typeface="Times New Roman" panose="02020603050405020304" pitchFamily="18" charset="0"/>
              <a:cs typeface="Times New Roman" panose="02020603050405020304" pitchFamily="18" charset="0"/>
            </a:endParaRPr>
          </a:p>
          <a:p>
            <a:pPr algn="just" fontAlgn="base"/>
            <a:r>
              <a:rPr lang="en-GB" sz="2000" dirty="0" smtClean="0">
                <a:latin typeface="Times New Roman" panose="02020603050405020304" pitchFamily="18" charset="0"/>
                <a:cs typeface="Times New Roman" panose="02020603050405020304" pitchFamily="18" charset="0"/>
              </a:rPr>
              <a:t>Once your face detector has produced the bounding box coordinates of the face in the image/video stream, you can move on to Stage #2 — identifying the person who were masks or who is not.</a:t>
            </a:r>
            <a:endParaRPr lang="en-IN" sz="2000" dirty="0" smtClean="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376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anose="02020603050405020304" pitchFamily="18" charset="0"/>
                <a:cs typeface="Times New Roman" panose="02020603050405020304" pitchFamily="18" charset="0"/>
              </a:rPr>
              <a:t>Working Flow of the project</a:t>
            </a:r>
            <a:endParaRPr lang="en-IN" sz="3000" dirty="0"/>
          </a:p>
        </p:txBody>
      </p:sp>
      <p:sp>
        <p:nvSpPr>
          <p:cNvPr id="3" name="Content Placeholder 2"/>
          <p:cNvSpPr>
            <a:spLocks noGrp="1"/>
          </p:cNvSpPr>
          <p:nvPr>
            <p:ph idx="1"/>
          </p:nvPr>
        </p:nvSpPr>
        <p:spPr/>
        <p:txBody>
          <a:bodyPr>
            <a:normAutofit/>
          </a:bodyPr>
          <a:lstStyle/>
          <a:p>
            <a:pPr algn="just" fontAlgn="base"/>
            <a:r>
              <a:rPr lang="en-GB" sz="2000" b="1" u="sng" dirty="0">
                <a:latin typeface="Times New Roman" panose="02020603050405020304" pitchFamily="18" charset="0"/>
                <a:cs typeface="Times New Roman" panose="02020603050405020304" pitchFamily="18" charset="0"/>
              </a:rPr>
              <a:t>5. Evaluate the model</a:t>
            </a:r>
            <a:endParaRPr lang="en-IN" sz="2000" b="1" u="sng" dirty="0">
              <a:latin typeface="Times New Roman" panose="02020603050405020304" pitchFamily="18" charset="0"/>
              <a:cs typeface="Times New Roman" panose="02020603050405020304" pitchFamily="18" charset="0"/>
            </a:endParaRPr>
          </a:p>
          <a:p>
            <a:pPr algn="just" fontAlgn="base"/>
            <a:r>
              <a:rPr lang="en-GB" sz="2000" dirty="0" smtClean="0">
                <a:latin typeface="Times New Roman" panose="02020603050405020304" pitchFamily="18" charset="0"/>
                <a:cs typeface="Times New Roman" panose="02020603050405020304" pitchFamily="18" charset="0"/>
              </a:rPr>
              <a:t>Mask detection </a:t>
            </a:r>
            <a:r>
              <a:rPr lang="en-GB" sz="2000" dirty="0">
                <a:latin typeface="Times New Roman" panose="02020603050405020304" pitchFamily="18" charset="0"/>
                <a:cs typeface="Times New Roman" panose="02020603050405020304" pitchFamily="18" charset="0"/>
              </a:rPr>
              <a:t>is the process of automatically discerning the </a:t>
            </a:r>
            <a:r>
              <a:rPr lang="en-GB" sz="2000" dirty="0" smtClean="0">
                <a:latin typeface="Times New Roman" panose="02020603050405020304" pitchFamily="18" charset="0"/>
                <a:cs typeface="Times New Roman" panose="02020603050405020304" pitchFamily="18" charset="0"/>
              </a:rPr>
              <a:t>wearing mask of </a:t>
            </a:r>
            <a:r>
              <a:rPr lang="en-GB" sz="2000" dirty="0">
                <a:latin typeface="Times New Roman" panose="02020603050405020304" pitchFamily="18" charset="0"/>
                <a:cs typeface="Times New Roman" panose="02020603050405020304" pitchFamily="18" charset="0"/>
              </a:rPr>
              <a:t>a person solely from a photo of their face.</a:t>
            </a:r>
            <a:endParaRPr lang="en-IN" sz="2000"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Typically, you’ll see </a:t>
            </a:r>
            <a:r>
              <a:rPr lang="en-GB" sz="2000" dirty="0" smtClean="0">
                <a:latin typeface="Times New Roman" panose="02020603050405020304" pitchFamily="18" charset="0"/>
                <a:cs typeface="Times New Roman" panose="02020603050405020304" pitchFamily="18" charset="0"/>
              </a:rPr>
              <a:t>face mask </a:t>
            </a:r>
            <a:r>
              <a:rPr lang="en-GB" sz="2000" dirty="0" smtClean="0">
                <a:latin typeface="Times New Roman" panose="02020603050405020304" pitchFamily="18" charset="0"/>
                <a:cs typeface="Times New Roman" panose="02020603050405020304" pitchFamily="18" charset="0"/>
              </a:rPr>
              <a:t>detection </a:t>
            </a:r>
            <a:r>
              <a:rPr lang="en-GB" sz="2000" dirty="0">
                <a:latin typeface="Times New Roman" panose="02020603050405020304" pitchFamily="18" charset="0"/>
                <a:cs typeface="Times New Roman" panose="02020603050405020304" pitchFamily="18" charset="0"/>
              </a:rPr>
              <a:t>implemented as a two-stage process:</a:t>
            </a:r>
            <a:endParaRPr lang="en-IN" sz="2000" dirty="0">
              <a:latin typeface="Times New Roman" panose="02020603050405020304" pitchFamily="18" charset="0"/>
              <a:cs typeface="Times New Roman" panose="02020603050405020304" pitchFamily="18" charset="0"/>
            </a:endParaRPr>
          </a:p>
          <a:p>
            <a:pPr lvl="0" algn="just" fontAlgn="base"/>
            <a:r>
              <a:rPr lang="en-GB" sz="2000" dirty="0">
                <a:latin typeface="Times New Roman" panose="02020603050405020304" pitchFamily="18" charset="0"/>
                <a:cs typeface="Times New Roman" panose="02020603050405020304" pitchFamily="18" charset="0"/>
              </a:rPr>
              <a:t>Stage #1: Detect faces in the input image/video stream</a:t>
            </a:r>
            <a:endParaRPr lang="en-IN" sz="2000" dirty="0">
              <a:latin typeface="Times New Roman" panose="02020603050405020304" pitchFamily="18" charset="0"/>
              <a:cs typeface="Times New Roman" panose="02020603050405020304" pitchFamily="18" charset="0"/>
            </a:endParaRPr>
          </a:p>
          <a:p>
            <a:pPr lvl="0" algn="just" fontAlgn="base"/>
            <a:r>
              <a:rPr lang="en-GB" sz="2000" dirty="0">
                <a:latin typeface="Times New Roman" panose="02020603050405020304" pitchFamily="18" charset="0"/>
                <a:cs typeface="Times New Roman" panose="02020603050405020304" pitchFamily="18" charset="0"/>
              </a:rPr>
              <a:t>Stage #2: Display on the screen the person is wearing the mask or not.</a:t>
            </a:r>
            <a:endParaRPr lang="en-IN" sz="2000" dirty="0">
              <a:latin typeface="Times New Roman" panose="02020603050405020304" pitchFamily="18" charset="0"/>
              <a:cs typeface="Times New Roman" panose="02020603050405020304" pitchFamily="18" charset="0"/>
            </a:endParaRPr>
          </a:p>
          <a:p>
            <a:pPr marL="0" indent="0" algn="just" fontAlgn="base">
              <a:buNone/>
            </a:pPr>
            <a:endParaRPr lang="en-IN" sz="2000" dirty="0">
              <a:latin typeface="Times New Roman" panose="02020603050405020304" pitchFamily="18" charset="0"/>
              <a:cs typeface="Times New Roman" panose="02020603050405020304" pitchFamily="18" charset="0"/>
            </a:endParaRPr>
          </a:p>
          <a:p>
            <a:pPr algn="just" fontAlgn="base"/>
            <a:r>
              <a:rPr lang="en-GB" sz="2000" b="1" u="sng" dirty="0">
                <a:latin typeface="Times New Roman" panose="02020603050405020304" pitchFamily="18" charset="0"/>
                <a:cs typeface="Times New Roman" panose="02020603050405020304" pitchFamily="18" charset="0"/>
              </a:rPr>
              <a:t>6. Running real time embedded system</a:t>
            </a:r>
            <a:endParaRPr lang="en-IN" sz="2000" b="1" u="sng"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For Stage #1, any face detector capable of producing bounding boxes for faces in an image can be used, including but not limited to </a:t>
            </a:r>
            <a:r>
              <a:rPr lang="en-GB" sz="2000" dirty="0" err="1">
                <a:latin typeface="Times New Roman" panose="02020603050405020304" pitchFamily="18" charset="0"/>
                <a:cs typeface="Times New Roman" panose="02020603050405020304" pitchFamily="18" charset="0"/>
              </a:rPr>
              <a:t>Haar</a:t>
            </a:r>
            <a:r>
              <a:rPr lang="en-GB" sz="2000" dirty="0">
                <a:latin typeface="Times New Roman" panose="02020603050405020304" pitchFamily="18" charset="0"/>
                <a:cs typeface="Times New Roman" panose="02020603050405020304" pitchFamily="18" charset="0"/>
              </a:rPr>
              <a:t> cascades, HOG + Linear SVM, Single Shot Detectors (SSDs), etc.</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11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u="sng" dirty="0">
                <a:latin typeface="Tahoma" panose="020B0604030504040204" pitchFamily="34" charset="0"/>
                <a:ea typeface="Tahoma" panose="020B0604030504040204" pitchFamily="34" charset="0"/>
                <a:cs typeface="Tahoma" panose="020B0604030504040204" pitchFamily="34" charset="0"/>
              </a:rPr>
              <a:t>INTRODUCTION TO PROJECT</a:t>
            </a:r>
            <a:r>
              <a:rPr lang="en-GB" sz="3000" b="1" dirty="0">
                <a:latin typeface="Tahoma" panose="020B0604030504040204" pitchFamily="34" charset="0"/>
                <a:ea typeface="Tahoma" panose="020B0604030504040204" pitchFamily="34" charset="0"/>
                <a:cs typeface="Tahoma" panose="020B0604030504040204" pitchFamily="34" charset="0"/>
              </a:rPr>
              <a:t> </a:t>
            </a:r>
            <a:r>
              <a:rPr lang="en-IN" sz="3000" b="1" u="sng" dirty="0">
                <a:latin typeface="Tahoma" panose="020B0604030504040204" pitchFamily="34" charset="0"/>
                <a:ea typeface="Tahoma" panose="020B0604030504040204" pitchFamily="34" charset="0"/>
                <a:cs typeface="Tahoma" panose="020B0604030504040204" pitchFamily="34" charset="0"/>
              </a:rPr>
              <a:t/>
            </a:r>
            <a:br>
              <a:rPr lang="en-IN" sz="3000" b="1" u="sng" dirty="0">
                <a:latin typeface="Tahoma" panose="020B0604030504040204" pitchFamily="34" charset="0"/>
                <a:ea typeface="Tahoma" panose="020B0604030504040204" pitchFamily="34" charset="0"/>
                <a:cs typeface="Tahoma" panose="020B0604030504040204" pitchFamily="34" charset="0"/>
              </a:rPr>
            </a:br>
            <a:endParaRPr lang="en-IN" sz="30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467544" y="1124744"/>
            <a:ext cx="8208912" cy="5472608"/>
          </a:xfrm>
        </p:spPr>
        <p:txBody>
          <a:bodyPr>
            <a:noAutofit/>
          </a:bodyPr>
          <a:lstStyle/>
          <a:p>
            <a:pPr algn="just"/>
            <a:r>
              <a:rPr lang="en-GB" sz="2000" dirty="0">
                <a:latin typeface="Times New Roman" panose="02020603050405020304" pitchFamily="18" charset="0"/>
                <a:ea typeface="Tahoma" panose="020B0604030504040204" pitchFamily="34" charset="0"/>
                <a:cs typeface="Times New Roman" panose="02020603050405020304" pitchFamily="18" charset="0"/>
              </a:rPr>
              <a:t>The corona virus COVID-19 pandemic is causing a global health crisis so the effective protection methods are wearing a face mask in public areas according to the World Health Organization (WHO). The COVID-19 pandemic forced government’s across the world to impose lockdowns to prevent virus </a:t>
            </a:r>
            <a:r>
              <a:rPr lang="en-GB" sz="2000" dirty="0" smtClean="0">
                <a:latin typeface="Times New Roman" panose="02020603050405020304" pitchFamily="18" charset="0"/>
                <a:ea typeface="Tahoma" panose="020B0604030504040204" pitchFamily="34" charset="0"/>
                <a:cs typeface="Times New Roman" panose="02020603050405020304" pitchFamily="18" charset="0"/>
              </a:rPr>
              <a:t>transmissions. A </a:t>
            </a:r>
            <a:r>
              <a:rPr lang="en-GB" sz="2000" dirty="0">
                <a:latin typeface="Times New Roman" panose="02020603050405020304" pitchFamily="18" charset="0"/>
                <a:ea typeface="Tahoma" panose="020B0604030504040204" pitchFamily="34" charset="0"/>
                <a:cs typeface="Times New Roman" panose="02020603050405020304" pitchFamily="18" charset="0"/>
              </a:rPr>
              <a:t>hybrid model using deep and classical machine learning for face mask detection will be presented. A face mask detection dataset consists of with mask and without mask images , we are going to use </a:t>
            </a:r>
            <a:r>
              <a:rPr lang="en-GB" sz="2000" dirty="0" err="1">
                <a:latin typeface="Times New Roman" panose="02020603050405020304" pitchFamily="18" charset="0"/>
                <a:ea typeface="Tahoma" panose="020B0604030504040204" pitchFamily="34" charset="0"/>
                <a:cs typeface="Times New Roman" panose="02020603050405020304" pitchFamily="18" charset="0"/>
              </a:rPr>
              <a:t>OpenCV</a:t>
            </a:r>
            <a:r>
              <a:rPr lang="en-GB" sz="2000" dirty="0">
                <a:latin typeface="Times New Roman" panose="02020603050405020304" pitchFamily="18" charset="0"/>
                <a:ea typeface="Tahoma" panose="020B0604030504040204" pitchFamily="34" charset="0"/>
                <a:cs typeface="Times New Roman" panose="02020603050405020304" pitchFamily="18" charset="0"/>
              </a:rPr>
              <a:t> to do real-time face detection from a live stream via our webcam. We will use the dataset to build a COVID-19 face mask detector with computer vision using Python, </a:t>
            </a:r>
            <a:r>
              <a:rPr lang="en-GB" sz="2000" dirty="0" err="1">
                <a:latin typeface="Times New Roman" panose="02020603050405020304" pitchFamily="18" charset="0"/>
                <a:ea typeface="Tahoma" panose="020B0604030504040204" pitchFamily="34" charset="0"/>
                <a:cs typeface="Times New Roman" panose="02020603050405020304" pitchFamily="18" charset="0"/>
              </a:rPr>
              <a:t>OpenCV</a:t>
            </a:r>
            <a:r>
              <a:rPr lang="en-GB" sz="2000" dirty="0">
                <a:latin typeface="Times New Roman" panose="02020603050405020304" pitchFamily="18" charset="0"/>
                <a:ea typeface="Tahoma" panose="020B0604030504040204" pitchFamily="34" charset="0"/>
                <a:cs typeface="Times New Roman" panose="02020603050405020304" pitchFamily="18" charset="0"/>
              </a:rPr>
              <a:t>, and Tensor Flow and </a:t>
            </a:r>
            <a:r>
              <a:rPr lang="en-GB" sz="2000" dirty="0" err="1">
                <a:latin typeface="Times New Roman" panose="02020603050405020304" pitchFamily="18" charset="0"/>
                <a:ea typeface="Tahoma" panose="020B0604030504040204" pitchFamily="34" charset="0"/>
                <a:cs typeface="Times New Roman" panose="02020603050405020304" pitchFamily="18" charset="0"/>
              </a:rPr>
              <a:t>Keras</a:t>
            </a:r>
            <a:r>
              <a:rPr lang="en-GB" sz="2000" dirty="0">
                <a:latin typeface="Times New Roman" panose="02020603050405020304" pitchFamily="18" charset="0"/>
                <a:ea typeface="Tahoma" panose="020B0604030504040204" pitchFamily="34" charset="0"/>
                <a:cs typeface="Times New Roman" panose="02020603050405020304" pitchFamily="18" charset="0"/>
              </a:rPr>
              <a:t>. Our goal is to identify whether the person on image/video stream is wearing a face mask or not with the help of computer vision and deep learning</a:t>
            </a:r>
            <a:r>
              <a:rPr lang="en-GB" sz="2000" dirty="0" smtClean="0">
                <a:latin typeface="Times New Roman" panose="02020603050405020304" pitchFamily="18" charset="0"/>
                <a:ea typeface="Tahoma" panose="020B0604030504040204" pitchFamily="34" charset="0"/>
                <a:cs typeface="Times New Roman" panose="02020603050405020304" pitchFamily="18" charset="0"/>
              </a:rPr>
              <a:t>.</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63685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anose="02020603050405020304" pitchFamily="18" charset="0"/>
                <a:cs typeface="Times New Roman" panose="02020603050405020304" pitchFamily="18" charset="0"/>
              </a:rPr>
              <a:t>Source code </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68760"/>
            <a:ext cx="8229600" cy="4525963"/>
          </a:xfrm>
        </p:spPr>
        <p:txBody>
          <a:bodyPr/>
          <a:lstStyle/>
          <a:p>
            <a:r>
              <a:rPr lang="en-IN" sz="2500" b="1" dirty="0" smtClean="0">
                <a:latin typeface="Times New Roman" panose="02020603050405020304" pitchFamily="18" charset="0"/>
                <a:cs typeface="Times New Roman" panose="02020603050405020304" pitchFamily="18" charset="0"/>
              </a:rPr>
              <a:t>Libraries :</a:t>
            </a:r>
          </a:p>
          <a:p>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32856"/>
            <a:ext cx="8185709"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523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anose="02020603050405020304" pitchFamily="18" charset="0"/>
                <a:cs typeface="Times New Roman" panose="02020603050405020304" pitchFamily="18" charset="0"/>
              </a:rPr>
              <a:t>Source code</a:t>
            </a:r>
            <a:endParaRPr lang="en-IN" sz="3000" dirty="0"/>
          </a:p>
        </p:txBody>
      </p:sp>
      <p:sp>
        <p:nvSpPr>
          <p:cNvPr id="3" name="Content Placeholder 2"/>
          <p:cNvSpPr>
            <a:spLocks noGrp="1"/>
          </p:cNvSpPr>
          <p:nvPr>
            <p:ph idx="1"/>
          </p:nvPr>
        </p:nvSpPr>
        <p:spPr/>
        <p:txBody>
          <a:bodyPr/>
          <a:lstStyle/>
          <a:p>
            <a:r>
              <a:rPr lang="en-IN" sz="2500" b="1" dirty="0" err="1" smtClean="0">
                <a:latin typeface="Times New Roman" panose="02020603050405020304" pitchFamily="18" charset="0"/>
                <a:cs typeface="Times New Roman" panose="02020603050405020304" pitchFamily="18" charset="0"/>
              </a:rPr>
              <a:t>detect_and_predict_mask</a:t>
            </a:r>
            <a:r>
              <a:rPr lang="en-IN" sz="2500" b="1" dirty="0" smtClean="0">
                <a:latin typeface="Times New Roman" panose="02020603050405020304" pitchFamily="18" charset="0"/>
                <a:cs typeface="Times New Roman" panose="02020603050405020304" pitchFamily="18" charset="0"/>
              </a:rPr>
              <a:t> function:</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8" y="2204864"/>
            <a:ext cx="7743825"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1574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anose="02020603050405020304" pitchFamily="18" charset="0"/>
                <a:cs typeface="Times New Roman" panose="02020603050405020304" pitchFamily="18" charset="0"/>
              </a:rPr>
              <a:t>Source code</a:t>
            </a:r>
            <a:endParaRPr lang="en-IN" sz="30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7" y="1228442"/>
            <a:ext cx="6418489" cy="4792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1004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Source code</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576252"/>
            <a:ext cx="7128792" cy="4528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3989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anose="02020603050405020304" pitchFamily="18" charset="0"/>
                <a:cs typeface="Times New Roman" panose="02020603050405020304" pitchFamily="18" charset="0"/>
              </a:rPr>
              <a:t>Source code</a:t>
            </a:r>
            <a:endParaRPr lang="en-IN" sz="30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9716" y="1600200"/>
            <a:ext cx="6226751" cy="4709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4636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anose="02020603050405020304" pitchFamily="18" charset="0"/>
                <a:cs typeface="Times New Roman" panose="02020603050405020304" pitchFamily="18" charset="0"/>
              </a:rPr>
              <a:t>Source code</a:t>
            </a:r>
            <a:endParaRPr lang="en-IN" sz="3000"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772816"/>
            <a:ext cx="6491798"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0140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anose="02020603050405020304" pitchFamily="18" charset="0"/>
                <a:cs typeface="Times New Roman" panose="02020603050405020304" pitchFamily="18" charset="0"/>
              </a:rPr>
              <a:t>Output Screenshots:</a:t>
            </a:r>
            <a:endParaRPr lang="en-IN" sz="3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484784"/>
            <a:ext cx="5328592" cy="4477278"/>
          </a:xfrm>
        </p:spPr>
      </p:pic>
    </p:spTree>
    <p:extLst>
      <p:ext uri="{BB962C8B-B14F-4D97-AF65-F5344CB8AC3E}">
        <p14:creationId xmlns:p14="http://schemas.microsoft.com/office/powerpoint/2010/main" val="1032721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anose="02020603050405020304" pitchFamily="18" charset="0"/>
                <a:cs typeface="Times New Roman" panose="02020603050405020304" pitchFamily="18" charset="0"/>
              </a:rPr>
              <a:t>Output Screenshots:</a:t>
            </a:r>
            <a:endParaRPr lang="en-IN"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805" y="1484784"/>
            <a:ext cx="5472608" cy="4544122"/>
          </a:xfrm>
          <a:prstGeom prst="rect">
            <a:avLst/>
          </a:prstGeom>
        </p:spPr>
      </p:pic>
    </p:spTree>
    <p:extLst>
      <p:ext uri="{BB962C8B-B14F-4D97-AF65-F5344CB8AC3E}">
        <p14:creationId xmlns:p14="http://schemas.microsoft.com/office/powerpoint/2010/main" val="382545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latin typeface="Times New Roman" panose="02020603050405020304" pitchFamily="18" charset="0"/>
                <a:cs typeface="Times New Roman" panose="02020603050405020304" pitchFamily="18" charset="0"/>
              </a:rPr>
              <a:t>Output Screenshots:</a:t>
            </a:r>
            <a:endParaRPr lang="en-IN"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273798"/>
            <a:ext cx="3878916" cy="31701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216642"/>
            <a:ext cx="3924640" cy="3284505"/>
          </a:xfrm>
          <a:prstGeom prst="rect">
            <a:avLst/>
          </a:prstGeom>
        </p:spPr>
      </p:pic>
    </p:spTree>
    <p:extLst>
      <p:ext uri="{BB962C8B-B14F-4D97-AF65-F5344CB8AC3E}">
        <p14:creationId xmlns:p14="http://schemas.microsoft.com/office/powerpoint/2010/main" val="2378350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73" y="2051054"/>
            <a:ext cx="3924640" cy="32464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078974"/>
            <a:ext cx="3939881" cy="3238781"/>
          </a:xfrm>
          <a:prstGeom prst="rect">
            <a:avLst/>
          </a:prstGeom>
        </p:spPr>
      </p:pic>
    </p:spTree>
    <p:extLst>
      <p:ext uri="{BB962C8B-B14F-4D97-AF65-F5344CB8AC3E}">
        <p14:creationId xmlns:p14="http://schemas.microsoft.com/office/powerpoint/2010/main" val="50631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052736"/>
            <a:ext cx="8229600" cy="4525963"/>
          </a:xfrm>
        </p:spPr>
        <p:txBody>
          <a:bodyPr>
            <a:normAutofit/>
          </a:bodyPr>
          <a:lstStyle/>
          <a:p>
            <a:pPr algn="just"/>
            <a:r>
              <a:rPr lang="en-GB" sz="2500" b="1" dirty="0" smtClean="0">
                <a:latin typeface="Times New Roman" panose="02020603050405020304" pitchFamily="18" charset="0"/>
                <a:ea typeface="Tahoma" panose="020B0604030504040204" pitchFamily="34" charset="0"/>
                <a:cs typeface="Times New Roman" panose="02020603050405020304" pitchFamily="18" charset="0"/>
              </a:rPr>
              <a:t>To go about this python project, we’ll:</a:t>
            </a:r>
          </a:p>
          <a:p>
            <a:pPr algn="just"/>
            <a:endParaRPr lang="en-IN" sz="2500" b="1" dirty="0" smtClean="0">
              <a:latin typeface="Times New Roman" panose="02020603050405020304" pitchFamily="18" charset="0"/>
              <a:ea typeface="Tahoma" panose="020B0604030504040204" pitchFamily="34" charset="0"/>
              <a:cs typeface="Times New Roman" panose="02020603050405020304" pitchFamily="18" charset="0"/>
            </a:endParaRPr>
          </a:p>
          <a:p>
            <a:pPr lvl="1" algn="just"/>
            <a:r>
              <a:rPr lang="en-GB" sz="2000" dirty="0" smtClean="0">
                <a:latin typeface="Times New Roman" panose="02020603050405020304" pitchFamily="18" charset="0"/>
                <a:ea typeface="Tahoma" panose="020B0604030504040204" pitchFamily="34" charset="0"/>
                <a:cs typeface="Times New Roman" panose="02020603050405020304" pitchFamily="18" charset="0"/>
              </a:rPr>
              <a:t>Detect faces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lvl="1" algn="just"/>
            <a:r>
              <a:rPr lang="en-GB" sz="2000" dirty="0" smtClean="0">
                <a:latin typeface="Times New Roman" panose="02020603050405020304" pitchFamily="18" charset="0"/>
                <a:ea typeface="Tahoma" panose="020B0604030504040204" pitchFamily="34" charset="0"/>
                <a:cs typeface="Times New Roman" panose="02020603050405020304" pitchFamily="18" charset="0"/>
              </a:rPr>
              <a:t>Classify into the person with mask and without mask</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lvl="1" algn="just"/>
            <a:r>
              <a:rPr lang="en-GB" sz="2000" dirty="0" smtClean="0">
                <a:latin typeface="Times New Roman" panose="02020603050405020304" pitchFamily="18" charset="0"/>
                <a:ea typeface="Tahoma" panose="020B0604030504040204" pitchFamily="34" charset="0"/>
                <a:cs typeface="Times New Roman" panose="02020603050405020304" pitchFamily="18" charset="0"/>
              </a:rPr>
              <a:t>Check the accuracy of wearing mask </a:t>
            </a:r>
          </a:p>
          <a:p>
            <a:pPr lvl="1" algn="just"/>
            <a:r>
              <a:rPr lang="en-GB" sz="2000" dirty="0" smtClean="0">
                <a:latin typeface="Times New Roman" panose="02020603050405020304" pitchFamily="18" charset="0"/>
                <a:ea typeface="Tahoma" panose="020B0604030504040204" pitchFamily="34" charset="0"/>
                <a:cs typeface="Times New Roman" panose="02020603050405020304" pitchFamily="18" charset="0"/>
              </a:rPr>
              <a:t>Put the results on the live video and display it</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432575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u="sng" dirty="0" smtClean="0">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fontAlgn="base"/>
            <a:r>
              <a:rPr lang="en-GB" sz="2000" dirty="0" smtClean="0">
                <a:latin typeface="Times New Roman" panose="02020603050405020304" pitchFamily="18" charset="0"/>
                <a:cs typeface="Times New Roman" panose="02020603050405020304" pitchFamily="18" charset="0"/>
              </a:rPr>
              <a:t>This </a:t>
            </a:r>
            <a:r>
              <a:rPr lang="en-GB" sz="2000" dirty="0">
                <a:latin typeface="Times New Roman" panose="02020603050405020304" pitchFamily="18" charset="0"/>
                <a:cs typeface="Times New Roman" panose="02020603050405020304" pitchFamily="18" charset="0"/>
              </a:rPr>
              <a:t>project presents a system for a smart city to reduce the spread of coronavirus by informing the authority about the person who is not wearing a facial mask that is a precautionary measure of COVID-19. The motive of the work comes from the people disobeying the rules that are mandatory to stop the spread of coronavirus. The system contains a face mask detection architecture where a deep learning algorithm is used to detect the mask on the face. To train the model, </a:t>
            </a:r>
            <a:r>
              <a:rPr lang="en-GB" sz="2000" dirty="0" err="1">
                <a:latin typeface="Times New Roman" panose="02020603050405020304" pitchFamily="18" charset="0"/>
                <a:cs typeface="Times New Roman" panose="02020603050405020304" pitchFamily="18" charset="0"/>
              </a:rPr>
              <a:t>labeled</a:t>
            </a:r>
            <a:r>
              <a:rPr lang="en-GB" sz="2000" dirty="0">
                <a:latin typeface="Times New Roman" panose="02020603050405020304" pitchFamily="18" charset="0"/>
                <a:cs typeface="Times New Roman" panose="02020603050405020304" pitchFamily="18" charset="0"/>
              </a:rPr>
              <a:t> image data are used where the images were facial images with masks and without a mask. The proposed system detects a face mask with an accuracy of 98.7%. The decision of the classification network is transferred to the corresponding authority. The system proposed in this study will act as a valuable tool to strictly impose the use of a facial mask in public places for all people.</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3094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u="sng" dirty="0">
                <a:latin typeface="Times New Roman" panose="02020603050405020304" pitchFamily="18" charset="0"/>
                <a:cs typeface="Times New Roman" panose="02020603050405020304" pitchFamily="18" charset="0"/>
              </a:rPr>
              <a:t>FUTURE </a:t>
            </a:r>
            <a:r>
              <a:rPr lang="en-GB" sz="3000" b="1" u="sng" dirty="0" smtClean="0">
                <a:latin typeface="Times New Roman" panose="02020603050405020304" pitchFamily="18" charset="0"/>
                <a:cs typeface="Times New Roman" panose="02020603050405020304" pitchFamily="18" charset="0"/>
              </a:rPr>
              <a:t>SCOPE</a:t>
            </a: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GB" sz="2000" dirty="0">
                <a:latin typeface="Times New Roman" panose="02020603050405020304" pitchFamily="18" charset="0"/>
                <a:cs typeface="Times New Roman" panose="02020603050405020304" pitchFamily="18" charset="0"/>
              </a:rPr>
              <a:t>The developed system faces difficulties in classifying faces covered by hands since it almost looks like the person wearing a mask. While any person without a face mask is traveling on any vehicle, the system cannot locate that person correctly. For a very densely populated area, distinguishing the face of each person is very difficult. For this type of scenario, identifying people without face mask would be very difficult for our proposed system. In order to get the best result out of this system, the city must have a large number of CCTV cameras to monitor the whole city as well as dedicated manpower to enforce proper laws on the violators. Since the information about the violator is sent via SMS, the system fails when there is a problem in the network.</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974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u="sng" dirty="0" smtClean="0">
                <a:latin typeface="Times New Roman" panose="02020603050405020304" pitchFamily="18" charset="0"/>
                <a:cs typeface="Times New Roman" panose="02020603050405020304" pitchFamily="18" charset="0"/>
              </a:rPr>
              <a:t>FUTURE SCOPE</a:t>
            </a:r>
            <a:endParaRPr lang="en-IN" sz="3000" dirty="0"/>
          </a:p>
        </p:txBody>
      </p:sp>
      <p:sp>
        <p:nvSpPr>
          <p:cNvPr id="3" name="Content Placeholder 2"/>
          <p:cNvSpPr>
            <a:spLocks noGrp="1"/>
          </p:cNvSpPr>
          <p:nvPr>
            <p:ph idx="1"/>
          </p:nvPr>
        </p:nvSpPr>
        <p:spPr/>
        <p:txBody>
          <a:bodyPr>
            <a:normAutofit/>
          </a:bodyPr>
          <a:lstStyle/>
          <a:p>
            <a:r>
              <a:rPr lang="en-GB" sz="2000" dirty="0" smtClean="0">
                <a:latin typeface="Times New Roman" panose="02020603050405020304" pitchFamily="18" charset="0"/>
                <a:cs typeface="Times New Roman" panose="02020603050405020304" pitchFamily="18" charset="0"/>
              </a:rPr>
              <a:t>The proposed system mainly detects the face mask and informs the corresponding authority with the location of a person not wearing a mask. Based on this, the authority has to send their personnel to find out the person and take necessary actions. But this manual scenario can be automated by using drones and robot technology to take action instantly. Furthermore, people near to the person not wearing a mask may be alerted by an alarm signal on that location, and displaying the violators face in a LED screen to maintain a safe distance from the person would be a further study.</a:t>
            </a:r>
            <a:endParaRPr lang="en-IN" sz="2000" dirty="0" smtClean="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401142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u="sng" dirty="0">
                <a:latin typeface="Times New Roman" panose="02020603050405020304" pitchFamily="18" charset="0"/>
                <a:cs typeface="Times New Roman" panose="02020603050405020304" pitchFamily="18" charset="0"/>
              </a:rPr>
              <a:t>Description of the Project</a:t>
            </a:r>
            <a:r>
              <a:rPr lang="en-GB" sz="3000" b="1" dirty="0">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GB" sz="2000" dirty="0">
                <a:latin typeface="Times New Roman" panose="02020603050405020304" pitchFamily="18" charset="0"/>
                <a:cs typeface="Times New Roman" panose="02020603050405020304" pitchFamily="18" charset="0"/>
              </a:rPr>
              <a:t>To make machines more intelligent, the developers are diving into machine learning and deep learning techniques. A human learns to perform a task by practicing and repeating it again and again so that it memorizes how to perform the tasks. Then the neurons in his brain automatically trigger and they can quickly perform the task they have learned. Deep learning is also very similar to this. It uses different types of neural network architectures for different types of problems. </a:t>
            </a:r>
            <a:r>
              <a:rPr lang="en-GB" sz="2000" b="1" dirty="0">
                <a:latin typeface="Times New Roman" panose="02020603050405020304" pitchFamily="18" charset="0"/>
                <a:cs typeface="Times New Roman" panose="02020603050405020304" pitchFamily="18" charset="0"/>
              </a:rPr>
              <a:t>For example –</a:t>
            </a:r>
            <a:r>
              <a:rPr lang="en-GB" sz="2000" dirty="0">
                <a:latin typeface="Times New Roman" panose="02020603050405020304" pitchFamily="18" charset="0"/>
                <a:cs typeface="Times New Roman" panose="02020603050405020304" pitchFamily="18" charset="0"/>
              </a:rPr>
              <a:t> object recognition, image and sound classification, object detection, image segmentation, etc</a:t>
            </a:r>
            <a:r>
              <a:rPr lang="en-GB" sz="2000" dirty="0" smtClean="0">
                <a:latin typeface="Times New Roman" panose="02020603050405020304" pitchFamily="18" charset="0"/>
                <a:cs typeface="Times New Roman" panose="02020603050405020304" pitchFamily="18" charset="0"/>
              </a:rPr>
              <a:t>.</a:t>
            </a:r>
          </a:p>
          <a:p>
            <a:pPr algn="just"/>
            <a:endParaRPr lang="en-IN"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 In this python project, we implemented a CNN to </a:t>
            </a:r>
            <a:r>
              <a:rPr lang="en-GB" sz="2000" dirty="0" smtClean="0">
                <a:latin typeface="Times New Roman" panose="02020603050405020304" pitchFamily="18" charset="0"/>
                <a:cs typeface="Times New Roman" panose="02020603050405020304" pitchFamily="18" charset="0"/>
              </a:rPr>
              <a:t>detect a person or a human being wear the mask and check the accuracy of wearing mask.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59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u="sng" dirty="0"/>
              <a:t>Hardware and Software Requirements</a:t>
            </a:r>
            <a:r>
              <a:rPr lang="en-GB" sz="3000" b="1" dirty="0"/>
              <a:t> </a:t>
            </a:r>
            <a:endParaRPr lang="en-IN" sz="3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6098517"/>
              </p:ext>
            </p:extLst>
          </p:nvPr>
        </p:nvGraphicFramePr>
        <p:xfrm>
          <a:off x="755577" y="1484784"/>
          <a:ext cx="7344817" cy="4798212"/>
        </p:xfrm>
        <a:graphic>
          <a:graphicData uri="http://schemas.openxmlformats.org/drawingml/2006/table">
            <a:tbl>
              <a:tblPr firstRow="1" firstCol="1" bandRow="1">
                <a:tableStyleId>{5C22544A-7EE6-4342-B048-85BDC9FD1C3A}</a:tableStyleId>
              </a:tblPr>
              <a:tblGrid>
                <a:gridCol w="1008111"/>
                <a:gridCol w="1368152"/>
                <a:gridCol w="2160240"/>
                <a:gridCol w="2808314"/>
              </a:tblGrid>
              <a:tr h="446942">
                <a:tc>
                  <a:txBody>
                    <a:bodyPr/>
                    <a:lstStyle/>
                    <a:p>
                      <a:pPr marL="18415" indent="19685">
                        <a:lnSpc>
                          <a:spcPct val="106000"/>
                        </a:lnSpc>
                        <a:spcAft>
                          <a:spcPts val="0"/>
                        </a:spcAft>
                      </a:pPr>
                      <a:r>
                        <a:rPr lang="en-GB" sz="1500" dirty="0">
                          <a:effectLst/>
                        </a:rPr>
                        <a:t>Sr. No. </a:t>
                      </a:r>
                      <a:endParaRPr lang="en-IN" sz="1500" dirty="0">
                        <a:effectLst/>
                        <a:latin typeface="Calibri"/>
                        <a:ea typeface="Calibri"/>
                        <a:cs typeface="Times New Roman"/>
                      </a:endParaRPr>
                    </a:p>
                  </a:txBody>
                  <a:tcPr marL="10370" marR="0" marT="5185" marB="0"/>
                </a:tc>
                <a:tc>
                  <a:txBody>
                    <a:bodyPr/>
                    <a:lstStyle/>
                    <a:p>
                      <a:pPr marL="54610">
                        <a:lnSpc>
                          <a:spcPct val="106000"/>
                        </a:lnSpc>
                        <a:spcAft>
                          <a:spcPts val="0"/>
                        </a:spcAft>
                      </a:pPr>
                      <a:r>
                        <a:rPr lang="en-GB" sz="1500">
                          <a:effectLst/>
                        </a:rPr>
                        <a:t>Requirements </a:t>
                      </a:r>
                      <a:endParaRPr lang="en-IN" sz="1500">
                        <a:effectLst/>
                        <a:latin typeface="Calibri"/>
                        <a:ea typeface="Calibri"/>
                        <a:cs typeface="Times New Roman"/>
                      </a:endParaRPr>
                    </a:p>
                  </a:txBody>
                  <a:tcPr marL="10370" marR="0" marT="5185" marB="0"/>
                </a:tc>
                <a:tc>
                  <a:txBody>
                    <a:bodyPr/>
                    <a:lstStyle/>
                    <a:p>
                      <a:pPr marR="15875" algn="ctr">
                        <a:lnSpc>
                          <a:spcPct val="106000"/>
                        </a:lnSpc>
                        <a:spcAft>
                          <a:spcPts val="0"/>
                        </a:spcAft>
                      </a:pPr>
                      <a:r>
                        <a:rPr lang="en-GB" sz="1500">
                          <a:effectLst/>
                        </a:rPr>
                        <a:t>Type  </a:t>
                      </a:r>
                      <a:endParaRPr lang="en-IN" sz="1500">
                        <a:effectLst/>
                        <a:latin typeface="Calibri"/>
                        <a:ea typeface="Calibri"/>
                        <a:cs typeface="Times New Roman"/>
                      </a:endParaRPr>
                    </a:p>
                  </a:txBody>
                  <a:tcPr marL="10370" marR="0" marT="5185" marB="0"/>
                </a:tc>
                <a:tc>
                  <a:txBody>
                    <a:bodyPr/>
                    <a:lstStyle/>
                    <a:p>
                      <a:pPr marL="68580">
                        <a:lnSpc>
                          <a:spcPct val="106000"/>
                        </a:lnSpc>
                        <a:spcAft>
                          <a:spcPts val="0"/>
                        </a:spcAft>
                      </a:pPr>
                      <a:r>
                        <a:rPr lang="en-GB" sz="1500">
                          <a:effectLst/>
                        </a:rPr>
                        <a:t>Requirement Description </a:t>
                      </a:r>
                      <a:endParaRPr lang="en-IN" sz="1500">
                        <a:effectLst/>
                        <a:latin typeface="Calibri"/>
                        <a:ea typeface="Calibri"/>
                        <a:cs typeface="Times New Roman"/>
                      </a:endParaRPr>
                    </a:p>
                  </a:txBody>
                  <a:tcPr marL="10370" marR="0" marT="5185" marB="0"/>
                </a:tc>
              </a:tr>
              <a:tr h="390517">
                <a:tc rowSpan="3">
                  <a:txBody>
                    <a:bodyPr/>
                    <a:lstStyle/>
                    <a:p>
                      <a:pPr marL="31115" algn="ctr">
                        <a:lnSpc>
                          <a:spcPct val="106000"/>
                        </a:lnSpc>
                        <a:spcAft>
                          <a:spcPts val="105"/>
                        </a:spcAft>
                      </a:pPr>
                      <a:r>
                        <a:rPr lang="en-GB" sz="1500">
                          <a:effectLst/>
                        </a:rPr>
                        <a:t> </a:t>
                      </a:r>
                      <a:endParaRPr lang="en-IN" sz="1500">
                        <a:effectLst/>
                      </a:endParaRPr>
                    </a:p>
                    <a:p>
                      <a:pPr marL="31115" algn="ctr">
                        <a:lnSpc>
                          <a:spcPct val="106000"/>
                        </a:lnSpc>
                        <a:spcAft>
                          <a:spcPts val="90"/>
                        </a:spcAft>
                      </a:pPr>
                      <a:r>
                        <a:rPr lang="en-GB" sz="1500">
                          <a:effectLst/>
                        </a:rPr>
                        <a:t> </a:t>
                      </a:r>
                      <a:endParaRPr lang="en-IN" sz="1500">
                        <a:effectLst/>
                      </a:endParaRPr>
                    </a:p>
                    <a:p>
                      <a:pPr marL="82550">
                        <a:lnSpc>
                          <a:spcPct val="106000"/>
                        </a:lnSpc>
                        <a:spcAft>
                          <a:spcPts val="0"/>
                        </a:spcAft>
                      </a:pPr>
                      <a:r>
                        <a:rPr lang="en-GB" sz="1500">
                          <a:effectLst/>
                        </a:rPr>
                        <a:t>1. </a:t>
                      </a:r>
                      <a:endParaRPr lang="en-IN" sz="1500">
                        <a:effectLst/>
                        <a:latin typeface="Calibri"/>
                        <a:ea typeface="Calibri"/>
                        <a:cs typeface="Times New Roman"/>
                      </a:endParaRPr>
                    </a:p>
                  </a:txBody>
                  <a:tcPr marL="10370" marR="0" marT="5185" marB="0"/>
                </a:tc>
                <a:tc rowSpan="3">
                  <a:txBody>
                    <a:bodyPr/>
                    <a:lstStyle/>
                    <a:p>
                      <a:pPr marL="29845" algn="ctr">
                        <a:lnSpc>
                          <a:spcPct val="106000"/>
                        </a:lnSpc>
                        <a:spcAft>
                          <a:spcPts val="105"/>
                        </a:spcAft>
                      </a:pPr>
                      <a:r>
                        <a:rPr lang="en-GB" sz="1200" dirty="0">
                          <a:effectLst/>
                        </a:rPr>
                        <a:t> </a:t>
                      </a:r>
                      <a:endParaRPr lang="en-IN" sz="1200" dirty="0">
                        <a:effectLst/>
                      </a:endParaRPr>
                    </a:p>
                    <a:p>
                      <a:pPr marL="29845" algn="ctr">
                        <a:lnSpc>
                          <a:spcPct val="106000"/>
                        </a:lnSpc>
                        <a:spcAft>
                          <a:spcPts val="90"/>
                        </a:spcAft>
                      </a:pPr>
                      <a:r>
                        <a:rPr lang="en-GB" sz="1200" dirty="0">
                          <a:effectLst/>
                        </a:rPr>
                        <a:t> </a:t>
                      </a:r>
                      <a:endParaRPr lang="en-IN" sz="1200" dirty="0">
                        <a:effectLst/>
                      </a:endParaRPr>
                    </a:p>
                    <a:p>
                      <a:pPr marR="14605" algn="ctr">
                        <a:lnSpc>
                          <a:spcPct val="106000"/>
                        </a:lnSpc>
                        <a:spcAft>
                          <a:spcPts val="90"/>
                        </a:spcAft>
                      </a:pPr>
                      <a:r>
                        <a:rPr lang="en-GB" sz="1200" dirty="0">
                          <a:effectLst/>
                        </a:rPr>
                        <a:t>Hardware </a:t>
                      </a:r>
                      <a:endParaRPr lang="en-IN" sz="1200" dirty="0">
                        <a:effectLst/>
                      </a:endParaRPr>
                    </a:p>
                    <a:p>
                      <a:pPr marL="92710">
                        <a:lnSpc>
                          <a:spcPct val="106000"/>
                        </a:lnSpc>
                        <a:spcAft>
                          <a:spcPts val="0"/>
                        </a:spcAft>
                      </a:pPr>
                      <a:r>
                        <a:rPr lang="en-GB" sz="1200" dirty="0">
                          <a:effectLst/>
                        </a:rPr>
                        <a:t>Requirements </a:t>
                      </a:r>
                      <a:endParaRPr lang="en-IN" sz="1200" dirty="0">
                        <a:effectLst/>
                        <a:latin typeface="Calibri"/>
                        <a:ea typeface="Calibri"/>
                        <a:cs typeface="Times New Roman"/>
                      </a:endParaRPr>
                    </a:p>
                  </a:txBody>
                  <a:tcPr marL="10370" marR="0" marT="5185" marB="0"/>
                </a:tc>
                <a:tc>
                  <a:txBody>
                    <a:bodyPr/>
                    <a:lstStyle/>
                    <a:p>
                      <a:pPr marR="17780" algn="ctr">
                        <a:lnSpc>
                          <a:spcPct val="106000"/>
                        </a:lnSpc>
                        <a:spcAft>
                          <a:spcPts val="0"/>
                        </a:spcAft>
                      </a:pPr>
                      <a:r>
                        <a:rPr lang="en-GB" sz="1200">
                          <a:effectLst/>
                        </a:rPr>
                        <a:t>Processer </a:t>
                      </a:r>
                      <a:endParaRPr lang="en-IN" sz="1200">
                        <a:effectLst/>
                        <a:latin typeface="Calibri"/>
                        <a:ea typeface="Calibri"/>
                        <a:cs typeface="Times New Roman"/>
                      </a:endParaRPr>
                    </a:p>
                  </a:txBody>
                  <a:tcPr marL="10370" marR="0" marT="5185" marB="0"/>
                </a:tc>
                <a:tc>
                  <a:txBody>
                    <a:bodyPr/>
                    <a:lstStyle/>
                    <a:p>
                      <a:pPr>
                        <a:lnSpc>
                          <a:spcPct val="106000"/>
                        </a:lnSpc>
                        <a:spcAft>
                          <a:spcPts val="105"/>
                        </a:spcAft>
                      </a:pPr>
                      <a:r>
                        <a:rPr lang="en-GB" sz="1200">
                          <a:effectLst/>
                        </a:rPr>
                        <a:t>i3 or above with a Supported </a:t>
                      </a:r>
                      <a:endParaRPr lang="en-IN" sz="1200">
                        <a:effectLst/>
                      </a:endParaRPr>
                    </a:p>
                    <a:p>
                      <a:pPr marR="13335" algn="ctr">
                        <a:lnSpc>
                          <a:spcPct val="106000"/>
                        </a:lnSpc>
                        <a:spcAft>
                          <a:spcPts val="0"/>
                        </a:spcAft>
                      </a:pPr>
                      <a:r>
                        <a:rPr lang="en-GB" sz="1200">
                          <a:effectLst/>
                        </a:rPr>
                        <a:t>GPU </a:t>
                      </a:r>
                      <a:endParaRPr lang="en-IN" sz="1200">
                        <a:effectLst/>
                        <a:latin typeface="Calibri"/>
                        <a:ea typeface="Calibri"/>
                        <a:cs typeface="Times New Roman"/>
                      </a:endParaRPr>
                    </a:p>
                  </a:txBody>
                  <a:tcPr marL="10370" marR="0" marT="5185" marB="0"/>
                </a:tc>
              </a:tr>
              <a:tr h="449911">
                <a:tc vMerge="1">
                  <a:txBody>
                    <a:bodyPr/>
                    <a:lstStyle/>
                    <a:p>
                      <a:endParaRPr lang="en-IN"/>
                    </a:p>
                  </a:txBody>
                  <a:tcPr/>
                </a:tc>
                <a:tc vMerge="1">
                  <a:txBody>
                    <a:bodyPr/>
                    <a:lstStyle/>
                    <a:p>
                      <a:endParaRPr lang="en-IN"/>
                    </a:p>
                  </a:txBody>
                  <a:tcPr/>
                </a:tc>
                <a:tc>
                  <a:txBody>
                    <a:bodyPr/>
                    <a:lstStyle/>
                    <a:p>
                      <a:pPr marR="17145" algn="ctr">
                        <a:lnSpc>
                          <a:spcPct val="106000"/>
                        </a:lnSpc>
                        <a:spcAft>
                          <a:spcPts val="0"/>
                        </a:spcAft>
                      </a:pPr>
                      <a:r>
                        <a:rPr lang="en-GB" sz="1200">
                          <a:effectLst/>
                        </a:rPr>
                        <a:t>RAM </a:t>
                      </a:r>
                      <a:endParaRPr lang="en-IN" sz="1200">
                        <a:effectLst/>
                        <a:latin typeface="Calibri"/>
                        <a:ea typeface="Calibri"/>
                        <a:cs typeface="Times New Roman"/>
                      </a:endParaRPr>
                    </a:p>
                  </a:txBody>
                  <a:tcPr marL="10370" marR="0" marT="5185" marB="0"/>
                </a:tc>
                <a:tc>
                  <a:txBody>
                    <a:bodyPr/>
                    <a:lstStyle/>
                    <a:p>
                      <a:pPr marR="13970" algn="ctr">
                        <a:lnSpc>
                          <a:spcPct val="106000"/>
                        </a:lnSpc>
                        <a:spcAft>
                          <a:spcPts val="0"/>
                        </a:spcAft>
                      </a:pPr>
                      <a:r>
                        <a:rPr lang="en-GB" sz="1200">
                          <a:effectLst/>
                        </a:rPr>
                        <a:t>8 GB RAM </a:t>
                      </a:r>
                      <a:endParaRPr lang="en-IN" sz="1200">
                        <a:effectLst/>
                        <a:latin typeface="Calibri"/>
                        <a:ea typeface="Calibri"/>
                        <a:cs typeface="Times New Roman"/>
                      </a:endParaRPr>
                    </a:p>
                  </a:txBody>
                  <a:tcPr marL="10370" marR="0" marT="5185" marB="0"/>
                </a:tc>
              </a:tr>
              <a:tr h="450406">
                <a:tc vMerge="1">
                  <a:txBody>
                    <a:bodyPr/>
                    <a:lstStyle/>
                    <a:p>
                      <a:endParaRPr lang="en-IN"/>
                    </a:p>
                  </a:txBody>
                  <a:tcPr/>
                </a:tc>
                <a:tc vMerge="1">
                  <a:txBody>
                    <a:bodyPr/>
                    <a:lstStyle/>
                    <a:p>
                      <a:endParaRPr lang="en-IN"/>
                    </a:p>
                  </a:txBody>
                  <a:tcPr/>
                </a:tc>
                <a:tc>
                  <a:txBody>
                    <a:bodyPr/>
                    <a:lstStyle/>
                    <a:p>
                      <a:pPr algn="ctr">
                        <a:lnSpc>
                          <a:spcPct val="106000"/>
                        </a:lnSpc>
                        <a:spcAft>
                          <a:spcPts val="0"/>
                        </a:spcAft>
                      </a:pPr>
                      <a:r>
                        <a:rPr lang="en-GB" sz="1200" dirty="0">
                          <a:effectLst/>
                        </a:rPr>
                        <a:t>Hard Disk space </a:t>
                      </a:r>
                      <a:endParaRPr lang="en-IN" sz="1200" dirty="0">
                        <a:effectLst/>
                        <a:latin typeface="Calibri"/>
                        <a:ea typeface="Calibri"/>
                        <a:cs typeface="Times New Roman"/>
                      </a:endParaRPr>
                    </a:p>
                  </a:txBody>
                  <a:tcPr marL="10370" marR="0" marT="5185" marB="0"/>
                </a:tc>
                <a:tc>
                  <a:txBody>
                    <a:bodyPr/>
                    <a:lstStyle/>
                    <a:p>
                      <a:pPr marR="12065" algn="ctr">
                        <a:lnSpc>
                          <a:spcPct val="106000"/>
                        </a:lnSpc>
                        <a:spcAft>
                          <a:spcPts val="0"/>
                        </a:spcAft>
                      </a:pPr>
                      <a:r>
                        <a:rPr lang="en-GB" sz="1200">
                          <a:effectLst/>
                        </a:rPr>
                        <a:t>100 GB Free disk spaces </a:t>
                      </a:r>
                      <a:endParaRPr lang="en-IN" sz="1200">
                        <a:effectLst/>
                        <a:latin typeface="Calibri"/>
                        <a:ea typeface="Calibri"/>
                        <a:cs typeface="Times New Roman"/>
                      </a:endParaRPr>
                    </a:p>
                  </a:txBody>
                  <a:tcPr marL="10370" marR="0" marT="5185" marB="0"/>
                </a:tc>
              </a:tr>
              <a:tr h="389033">
                <a:tc rowSpan="5">
                  <a:txBody>
                    <a:bodyPr/>
                    <a:lstStyle/>
                    <a:p>
                      <a:pPr marL="31115" algn="ctr">
                        <a:lnSpc>
                          <a:spcPct val="106000"/>
                        </a:lnSpc>
                        <a:spcAft>
                          <a:spcPts val="90"/>
                        </a:spcAft>
                      </a:pPr>
                      <a:r>
                        <a:rPr lang="en-GB" sz="1500" dirty="0">
                          <a:effectLst/>
                        </a:rPr>
                        <a:t> </a:t>
                      </a:r>
                      <a:endParaRPr lang="en-IN" sz="1500" dirty="0">
                        <a:effectLst/>
                      </a:endParaRPr>
                    </a:p>
                    <a:p>
                      <a:pPr marL="31115" algn="ctr">
                        <a:lnSpc>
                          <a:spcPct val="106000"/>
                        </a:lnSpc>
                        <a:spcAft>
                          <a:spcPts val="90"/>
                        </a:spcAft>
                      </a:pPr>
                      <a:r>
                        <a:rPr lang="en-GB" sz="1500" dirty="0">
                          <a:effectLst/>
                        </a:rPr>
                        <a:t> </a:t>
                      </a:r>
                      <a:endParaRPr lang="en-IN" sz="1500" dirty="0">
                        <a:effectLst/>
                      </a:endParaRPr>
                    </a:p>
                    <a:p>
                      <a:pPr marL="31115" algn="ctr">
                        <a:lnSpc>
                          <a:spcPct val="106000"/>
                        </a:lnSpc>
                        <a:spcAft>
                          <a:spcPts val="105"/>
                        </a:spcAft>
                      </a:pPr>
                      <a:r>
                        <a:rPr lang="en-GB" sz="1500" dirty="0">
                          <a:effectLst/>
                        </a:rPr>
                        <a:t> </a:t>
                      </a:r>
                      <a:endParaRPr lang="en-IN" sz="1500" dirty="0">
                        <a:effectLst/>
                      </a:endParaRPr>
                    </a:p>
                    <a:p>
                      <a:pPr marL="31115" algn="ctr">
                        <a:lnSpc>
                          <a:spcPct val="106000"/>
                        </a:lnSpc>
                        <a:spcAft>
                          <a:spcPts val="90"/>
                        </a:spcAft>
                      </a:pPr>
                      <a:r>
                        <a:rPr lang="en-GB" sz="1500" dirty="0">
                          <a:effectLst/>
                        </a:rPr>
                        <a:t> </a:t>
                      </a:r>
                      <a:endParaRPr lang="en-IN" sz="1500" dirty="0">
                        <a:effectLst/>
                      </a:endParaRPr>
                    </a:p>
                    <a:p>
                      <a:pPr marL="31115" algn="ctr">
                        <a:lnSpc>
                          <a:spcPct val="106000"/>
                        </a:lnSpc>
                        <a:spcAft>
                          <a:spcPts val="90"/>
                        </a:spcAft>
                      </a:pPr>
                      <a:r>
                        <a:rPr lang="en-GB" sz="1500" dirty="0">
                          <a:effectLst/>
                        </a:rPr>
                        <a:t> </a:t>
                      </a:r>
                      <a:endParaRPr lang="en-IN" sz="1500" dirty="0">
                        <a:effectLst/>
                      </a:endParaRPr>
                    </a:p>
                    <a:p>
                      <a:pPr marL="82550">
                        <a:lnSpc>
                          <a:spcPct val="106000"/>
                        </a:lnSpc>
                        <a:spcAft>
                          <a:spcPts val="0"/>
                        </a:spcAft>
                      </a:pPr>
                      <a:r>
                        <a:rPr lang="en-GB" sz="1500" dirty="0">
                          <a:effectLst/>
                        </a:rPr>
                        <a:t>2. </a:t>
                      </a:r>
                      <a:endParaRPr lang="en-IN" sz="1500" dirty="0">
                        <a:effectLst/>
                        <a:latin typeface="Calibri"/>
                        <a:ea typeface="Calibri"/>
                        <a:cs typeface="Times New Roman"/>
                      </a:endParaRPr>
                    </a:p>
                  </a:txBody>
                  <a:tcPr marL="10370" marR="0" marT="5185" marB="0"/>
                </a:tc>
                <a:tc rowSpan="5">
                  <a:txBody>
                    <a:bodyPr/>
                    <a:lstStyle/>
                    <a:p>
                      <a:pPr marL="29845" algn="ctr">
                        <a:lnSpc>
                          <a:spcPct val="106000"/>
                        </a:lnSpc>
                        <a:spcAft>
                          <a:spcPts val="90"/>
                        </a:spcAft>
                      </a:pPr>
                      <a:r>
                        <a:rPr lang="en-GB" sz="1200" dirty="0">
                          <a:effectLst/>
                        </a:rPr>
                        <a:t> </a:t>
                      </a:r>
                      <a:endParaRPr lang="en-IN" sz="1200" dirty="0">
                        <a:effectLst/>
                      </a:endParaRPr>
                    </a:p>
                    <a:p>
                      <a:pPr marL="29845" algn="ctr">
                        <a:lnSpc>
                          <a:spcPct val="106000"/>
                        </a:lnSpc>
                        <a:spcAft>
                          <a:spcPts val="90"/>
                        </a:spcAft>
                      </a:pPr>
                      <a:r>
                        <a:rPr lang="en-GB" sz="1200" dirty="0">
                          <a:effectLst/>
                        </a:rPr>
                        <a:t> </a:t>
                      </a:r>
                      <a:endParaRPr lang="en-IN" sz="1200" dirty="0">
                        <a:effectLst/>
                      </a:endParaRPr>
                    </a:p>
                    <a:p>
                      <a:pPr marL="29845" algn="ctr">
                        <a:lnSpc>
                          <a:spcPct val="106000"/>
                        </a:lnSpc>
                        <a:spcAft>
                          <a:spcPts val="105"/>
                        </a:spcAft>
                      </a:pPr>
                      <a:r>
                        <a:rPr lang="en-GB" sz="1200" dirty="0">
                          <a:effectLst/>
                        </a:rPr>
                        <a:t> </a:t>
                      </a:r>
                      <a:endParaRPr lang="en-IN" sz="1200" dirty="0">
                        <a:effectLst/>
                      </a:endParaRPr>
                    </a:p>
                    <a:p>
                      <a:pPr marL="29845" algn="ctr">
                        <a:lnSpc>
                          <a:spcPct val="106000"/>
                        </a:lnSpc>
                        <a:spcAft>
                          <a:spcPts val="90"/>
                        </a:spcAft>
                      </a:pPr>
                      <a:r>
                        <a:rPr lang="en-GB" sz="1200" dirty="0">
                          <a:effectLst/>
                        </a:rPr>
                        <a:t> </a:t>
                      </a:r>
                      <a:endParaRPr lang="en-IN" sz="1200" dirty="0">
                        <a:effectLst/>
                      </a:endParaRPr>
                    </a:p>
                    <a:p>
                      <a:pPr marL="29845" algn="ctr">
                        <a:lnSpc>
                          <a:spcPct val="106000"/>
                        </a:lnSpc>
                        <a:spcAft>
                          <a:spcPts val="90"/>
                        </a:spcAft>
                      </a:pPr>
                      <a:r>
                        <a:rPr lang="en-GB" sz="1200" dirty="0">
                          <a:effectLst/>
                        </a:rPr>
                        <a:t> </a:t>
                      </a:r>
                      <a:endParaRPr lang="en-IN" sz="1200" dirty="0">
                        <a:effectLst/>
                      </a:endParaRPr>
                    </a:p>
                    <a:p>
                      <a:pPr marR="15875" algn="ctr">
                        <a:lnSpc>
                          <a:spcPct val="106000"/>
                        </a:lnSpc>
                        <a:spcAft>
                          <a:spcPts val="90"/>
                        </a:spcAft>
                      </a:pPr>
                      <a:r>
                        <a:rPr lang="en-GB" sz="1200" dirty="0">
                          <a:effectLst/>
                        </a:rPr>
                        <a:t>Software </a:t>
                      </a:r>
                      <a:endParaRPr lang="en-IN" sz="1200" dirty="0">
                        <a:effectLst/>
                      </a:endParaRPr>
                    </a:p>
                    <a:p>
                      <a:pPr marL="92710">
                        <a:lnSpc>
                          <a:spcPct val="106000"/>
                        </a:lnSpc>
                        <a:spcAft>
                          <a:spcPts val="0"/>
                        </a:spcAft>
                      </a:pPr>
                      <a:r>
                        <a:rPr lang="en-GB" sz="1200" dirty="0">
                          <a:effectLst/>
                        </a:rPr>
                        <a:t>Requirements </a:t>
                      </a:r>
                      <a:endParaRPr lang="en-IN" sz="1200" dirty="0">
                        <a:effectLst/>
                        <a:latin typeface="Calibri"/>
                        <a:ea typeface="Calibri"/>
                        <a:cs typeface="Times New Roman"/>
                      </a:endParaRPr>
                    </a:p>
                  </a:txBody>
                  <a:tcPr marL="10370" marR="0" marT="5185" marB="0"/>
                </a:tc>
                <a:tc>
                  <a:txBody>
                    <a:bodyPr/>
                    <a:lstStyle/>
                    <a:p>
                      <a:pPr algn="ctr">
                        <a:lnSpc>
                          <a:spcPct val="106000"/>
                        </a:lnSpc>
                        <a:spcAft>
                          <a:spcPts val="0"/>
                        </a:spcAft>
                      </a:pPr>
                      <a:r>
                        <a:rPr lang="en-GB" sz="1200" dirty="0">
                          <a:effectLst/>
                        </a:rPr>
                        <a:t>Operating System </a:t>
                      </a:r>
                      <a:endParaRPr lang="en-IN" sz="1200" dirty="0">
                        <a:effectLst/>
                        <a:latin typeface="Calibri"/>
                        <a:ea typeface="Calibri"/>
                        <a:cs typeface="Times New Roman"/>
                      </a:endParaRPr>
                    </a:p>
                  </a:txBody>
                  <a:tcPr marL="10370" marR="0" marT="5185" marB="0"/>
                </a:tc>
                <a:tc>
                  <a:txBody>
                    <a:bodyPr/>
                    <a:lstStyle/>
                    <a:p>
                      <a:pPr algn="ctr">
                        <a:lnSpc>
                          <a:spcPct val="106000"/>
                        </a:lnSpc>
                        <a:spcAft>
                          <a:spcPts val="0"/>
                        </a:spcAft>
                      </a:pPr>
                      <a:r>
                        <a:rPr lang="en-GB" sz="1200" dirty="0">
                          <a:effectLst/>
                        </a:rPr>
                        <a:t>Windows 10/ Windows server 2012 </a:t>
                      </a:r>
                      <a:endParaRPr lang="en-IN" sz="1200" dirty="0">
                        <a:effectLst/>
                        <a:latin typeface="Calibri"/>
                        <a:ea typeface="Calibri"/>
                        <a:cs typeface="Times New Roman"/>
                      </a:endParaRPr>
                    </a:p>
                  </a:txBody>
                  <a:tcPr marL="10370" marR="0" marT="5185" marB="0"/>
                </a:tc>
              </a:tr>
              <a:tr h="582559">
                <a:tc vMerge="1">
                  <a:txBody>
                    <a:bodyPr/>
                    <a:lstStyle/>
                    <a:p>
                      <a:endParaRPr lang="en-IN"/>
                    </a:p>
                  </a:txBody>
                  <a:tcPr/>
                </a:tc>
                <a:tc vMerge="1">
                  <a:txBody>
                    <a:bodyPr/>
                    <a:lstStyle/>
                    <a:p>
                      <a:endParaRPr lang="en-IN"/>
                    </a:p>
                  </a:txBody>
                  <a:tcPr/>
                </a:tc>
                <a:tc>
                  <a:txBody>
                    <a:bodyPr/>
                    <a:lstStyle/>
                    <a:p>
                      <a:pPr marL="67310" algn="ctr">
                        <a:lnSpc>
                          <a:spcPct val="106000"/>
                        </a:lnSpc>
                        <a:spcAft>
                          <a:spcPts val="0"/>
                        </a:spcAft>
                      </a:pPr>
                      <a:r>
                        <a:rPr lang="en-GB" sz="1200" dirty="0">
                          <a:effectLst/>
                        </a:rPr>
                        <a:t>Prerequisite </a:t>
                      </a:r>
                      <a:endParaRPr lang="en-IN" sz="1200" dirty="0">
                        <a:effectLst/>
                        <a:latin typeface="Calibri"/>
                        <a:ea typeface="Calibri"/>
                        <a:cs typeface="Times New Roman"/>
                      </a:endParaRPr>
                    </a:p>
                  </a:txBody>
                  <a:tcPr marL="10370" marR="0" marT="5185" marB="0"/>
                </a:tc>
                <a:tc>
                  <a:txBody>
                    <a:bodyPr/>
                    <a:lstStyle/>
                    <a:p>
                      <a:pPr marR="12065" algn="ctr">
                        <a:lnSpc>
                          <a:spcPct val="106000"/>
                        </a:lnSpc>
                        <a:spcAft>
                          <a:spcPts val="105"/>
                        </a:spcAft>
                      </a:pPr>
                      <a:r>
                        <a:rPr lang="en-GB" sz="1200">
                          <a:effectLst/>
                        </a:rPr>
                        <a:t>Python (3+), Keras, </a:t>
                      </a:r>
                      <a:endParaRPr lang="en-IN" sz="1200">
                        <a:effectLst/>
                      </a:endParaRPr>
                    </a:p>
                    <a:p>
                      <a:pPr algn="ctr">
                        <a:lnSpc>
                          <a:spcPct val="106000"/>
                        </a:lnSpc>
                        <a:spcAft>
                          <a:spcPts val="0"/>
                        </a:spcAft>
                      </a:pPr>
                      <a:r>
                        <a:rPr lang="en-GB" sz="1200">
                          <a:effectLst/>
                        </a:rPr>
                        <a:t>Annaconda and supporting Libraries </a:t>
                      </a:r>
                      <a:endParaRPr lang="en-IN" sz="1200">
                        <a:effectLst/>
                        <a:latin typeface="Calibri"/>
                        <a:ea typeface="Calibri"/>
                        <a:cs typeface="Times New Roman"/>
                      </a:endParaRPr>
                    </a:p>
                  </a:txBody>
                  <a:tcPr marL="10370" marR="0" marT="5185" marB="0"/>
                </a:tc>
              </a:tr>
              <a:tr h="775589">
                <a:tc vMerge="1">
                  <a:txBody>
                    <a:bodyPr/>
                    <a:lstStyle/>
                    <a:p>
                      <a:endParaRPr lang="en-IN"/>
                    </a:p>
                  </a:txBody>
                  <a:tcPr/>
                </a:tc>
                <a:tc vMerge="1">
                  <a:txBody>
                    <a:bodyPr/>
                    <a:lstStyle/>
                    <a:p>
                      <a:endParaRPr lang="en-IN"/>
                    </a:p>
                  </a:txBody>
                  <a:tcPr/>
                </a:tc>
                <a:tc>
                  <a:txBody>
                    <a:bodyPr/>
                    <a:lstStyle/>
                    <a:p>
                      <a:pPr marR="15875" algn="ctr">
                        <a:lnSpc>
                          <a:spcPct val="106000"/>
                        </a:lnSpc>
                        <a:spcAft>
                          <a:spcPts val="0"/>
                        </a:spcAft>
                      </a:pPr>
                      <a:r>
                        <a:rPr lang="en-GB" sz="1200" dirty="0">
                          <a:effectLst/>
                        </a:rPr>
                        <a:t>Other </a:t>
                      </a:r>
                      <a:endParaRPr lang="en-IN" sz="1200" dirty="0">
                        <a:effectLst/>
                        <a:latin typeface="Calibri"/>
                        <a:ea typeface="Calibri"/>
                        <a:cs typeface="Times New Roman"/>
                      </a:endParaRPr>
                    </a:p>
                  </a:txBody>
                  <a:tcPr marL="10370" marR="0" marT="5185" marB="0"/>
                </a:tc>
                <a:tc>
                  <a:txBody>
                    <a:bodyPr/>
                    <a:lstStyle/>
                    <a:p>
                      <a:pPr algn="ctr">
                        <a:lnSpc>
                          <a:spcPct val="113000"/>
                        </a:lnSpc>
                        <a:spcAft>
                          <a:spcPts val="0"/>
                        </a:spcAft>
                      </a:pPr>
                      <a:r>
                        <a:rPr lang="en-GB" sz="1200" dirty="0">
                          <a:effectLst/>
                        </a:rPr>
                        <a:t>Administrator &amp; internet access is required in the </a:t>
                      </a:r>
                      <a:endParaRPr lang="en-IN" sz="1200" dirty="0">
                        <a:effectLst/>
                      </a:endParaRPr>
                    </a:p>
                    <a:p>
                      <a:pPr algn="ctr">
                        <a:lnSpc>
                          <a:spcPct val="106000"/>
                        </a:lnSpc>
                        <a:spcAft>
                          <a:spcPts val="0"/>
                        </a:spcAft>
                      </a:pPr>
                      <a:r>
                        <a:rPr lang="en-GB" sz="1200" dirty="0">
                          <a:effectLst/>
                        </a:rPr>
                        <a:t>windows machine, it should be open environment. </a:t>
                      </a:r>
                      <a:endParaRPr lang="en-IN" sz="1200" dirty="0">
                        <a:effectLst/>
                        <a:latin typeface="Calibri"/>
                        <a:ea typeface="Calibri"/>
                        <a:cs typeface="Times New Roman"/>
                      </a:endParaRPr>
                    </a:p>
                  </a:txBody>
                  <a:tcPr marL="10370" marR="0" marT="5185" marB="0"/>
                </a:tc>
              </a:tr>
              <a:tr h="774104">
                <a:tc vMerge="1">
                  <a:txBody>
                    <a:bodyPr/>
                    <a:lstStyle/>
                    <a:p>
                      <a:endParaRPr lang="en-IN"/>
                    </a:p>
                  </a:txBody>
                  <a:tcPr/>
                </a:tc>
                <a:tc vMerge="1">
                  <a:txBody>
                    <a:bodyPr/>
                    <a:lstStyle/>
                    <a:p>
                      <a:endParaRPr lang="en-IN"/>
                    </a:p>
                  </a:txBody>
                  <a:tcPr/>
                </a:tc>
                <a:tc>
                  <a:txBody>
                    <a:bodyPr/>
                    <a:lstStyle/>
                    <a:p>
                      <a:pPr algn="ctr">
                        <a:lnSpc>
                          <a:spcPct val="106000"/>
                        </a:lnSpc>
                        <a:spcAft>
                          <a:spcPts val="0"/>
                        </a:spcAft>
                      </a:pPr>
                      <a:r>
                        <a:rPr lang="en-GB" sz="1200">
                          <a:effectLst/>
                        </a:rPr>
                        <a:t>Application access </a:t>
                      </a:r>
                      <a:endParaRPr lang="en-IN" sz="1200">
                        <a:effectLst/>
                        <a:latin typeface="Calibri"/>
                        <a:ea typeface="Calibri"/>
                        <a:cs typeface="Times New Roman"/>
                      </a:endParaRPr>
                    </a:p>
                  </a:txBody>
                  <a:tcPr marL="10370" marR="0" marT="5185" marB="0"/>
                </a:tc>
                <a:tc>
                  <a:txBody>
                    <a:bodyPr/>
                    <a:lstStyle/>
                    <a:p>
                      <a:pPr marL="120650">
                        <a:lnSpc>
                          <a:spcPct val="106000"/>
                        </a:lnSpc>
                        <a:spcAft>
                          <a:spcPts val="90"/>
                        </a:spcAft>
                      </a:pPr>
                      <a:r>
                        <a:rPr lang="en-GB" sz="1200" dirty="0">
                          <a:effectLst/>
                        </a:rPr>
                        <a:t>VPN access (If required), </a:t>
                      </a:r>
                      <a:endParaRPr lang="en-IN" sz="1200" dirty="0">
                        <a:effectLst/>
                      </a:endParaRPr>
                    </a:p>
                    <a:p>
                      <a:pPr algn="ctr">
                        <a:lnSpc>
                          <a:spcPct val="106000"/>
                        </a:lnSpc>
                        <a:spcAft>
                          <a:spcPts val="0"/>
                        </a:spcAft>
                      </a:pPr>
                      <a:r>
                        <a:rPr lang="en-GB" sz="1200" dirty="0">
                          <a:effectLst/>
                        </a:rPr>
                        <a:t>Portal access, Application access, shared point access, SMTP port &amp; credentials. </a:t>
                      </a:r>
                      <a:endParaRPr lang="en-IN" sz="1200" dirty="0">
                        <a:effectLst/>
                        <a:latin typeface="Calibri"/>
                        <a:ea typeface="Calibri"/>
                        <a:cs typeface="Times New Roman"/>
                      </a:endParaRPr>
                    </a:p>
                  </a:txBody>
                  <a:tcPr marL="10370" marR="0" marT="5185" marB="0"/>
                </a:tc>
              </a:tr>
              <a:tr h="493467">
                <a:tc vMerge="1">
                  <a:txBody>
                    <a:bodyPr/>
                    <a:lstStyle/>
                    <a:p>
                      <a:endParaRPr lang="en-IN"/>
                    </a:p>
                  </a:txBody>
                  <a:tcPr/>
                </a:tc>
                <a:tc vMerge="1">
                  <a:txBody>
                    <a:bodyPr/>
                    <a:lstStyle/>
                    <a:p>
                      <a:endParaRPr lang="en-IN"/>
                    </a:p>
                  </a:txBody>
                  <a:tcPr/>
                </a:tc>
                <a:tc>
                  <a:txBody>
                    <a:bodyPr/>
                    <a:lstStyle/>
                    <a:p>
                      <a:pPr marR="17145" algn="ctr">
                        <a:lnSpc>
                          <a:spcPct val="106000"/>
                        </a:lnSpc>
                        <a:spcAft>
                          <a:spcPts val="0"/>
                        </a:spcAft>
                      </a:pPr>
                      <a:r>
                        <a:rPr lang="en-GB" sz="1200" dirty="0">
                          <a:effectLst/>
                        </a:rPr>
                        <a:t>Browser </a:t>
                      </a:r>
                      <a:endParaRPr lang="en-IN" sz="1200" dirty="0">
                        <a:effectLst/>
                        <a:latin typeface="Calibri"/>
                        <a:ea typeface="Calibri"/>
                        <a:cs typeface="Times New Roman"/>
                      </a:endParaRPr>
                    </a:p>
                  </a:txBody>
                  <a:tcPr marL="10370" marR="0" marT="5185" marB="0"/>
                </a:tc>
                <a:tc>
                  <a:txBody>
                    <a:bodyPr/>
                    <a:lstStyle/>
                    <a:p>
                      <a:pPr algn="ctr">
                        <a:lnSpc>
                          <a:spcPct val="106000"/>
                        </a:lnSpc>
                        <a:spcAft>
                          <a:spcPts val="0"/>
                        </a:spcAft>
                      </a:pPr>
                      <a:r>
                        <a:rPr lang="en-GB" sz="1200" dirty="0">
                          <a:effectLst/>
                        </a:rPr>
                        <a:t>Google chrome, for </a:t>
                      </a:r>
                      <a:r>
                        <a:rPr lang="en-GB" sz="1200" dirty="0" err="1">
                          <a:effectLst/>
                        </a:rPr>
                        <a:t>JupyterNotebook</a:t>
                      </a:r>
                      <a:r>
                        <a:rPr lang="en-GB" sz="1200" dirty="0">
                          <a:effectLst/>
                        </a:rPr>
                        <a:t> </a:t>
                      </a:r>
                      <a:endParaRPr lang="en-IN" sz="1200" dirty="0">
                        <a:effectLst/>
                        <a:latin typeface="Calibri"/>
                        <a:ea typeface="Calibri"/>
                        <a:cs typeface="Times New Roman"/>
                      </a:endParaRPr>
                    </a:p>
                  </a:txBody>
                  <a:tcPr marL="10370" marR="0" marT="5185" marB="0"/>
                </a:tc>
              </a:tr>
            </a:tbl>
          </a:graphicData>
        </a:graphic>
      </p:graphicFrame>
    </p:spTree>
    <p:extLst>
      <p:ext uri="{BB962C8B-B14F-4D97-AF65-F5344CB8AC3E}">
        <p14:creationId xmlns:p14="http://schemas.microsoft.com/office/powerpoint/2010/main" val="1694982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u="sng" dirty="0">
                <a:latin typeface="Times New Roman" panose="02020603050405020304" pitchFamily="18" charset="0"/>
                <a:cs typeface="Times New Roman" panose="02020603050405020304" pitchFamily="18" charset="0"/>
              </a:rPr>
              <a:t>Technology and Dataset Used</a:t>
            </a:r>
            <a:r>
              <a:rPr lang="en-GB" sz="3000" dirty="0">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268760"/>
            <a:ext cx="8229600" cy="4525963"/>
          </a:xfrm>
        </p:spPr>
        <p:txBody>
          <a:bodyPr>
            <a:noAutofit/>
          </a:bodyPr>
          <a:lstStyle/>
          <a:p>
            <a:r>
              <a:rPr lang="en-GB" sz="2400" b="1" u="sng" dirty="0" smtClean="0">
                <a:latin typeface="Times New Roman" panose="02020603050405020304" pitchFamily="18" charset="0"/>
                <a:cs typeface="Times New Roman" panose="02020603050405020304" pitchFamily="18" charset="0"/>
              </a:rPr>
              <a:t>Technology:  </a:t>
            </a:r>
            <a:r>
              <a:rPr lang="en-GB" sz="2400" b="1" dirty="0" smtClean="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Deep </a:t>
            </a:r>
            <a:r>
              <a:rPr lang="en-GB" sz="2000" dirty="0">
                <a:latin typeface="Times New Roman" panose="02020603050405020304" pitchFamily="18" charset="0"/>
                <a:cs typeface="Times New Roman" panose="02020603050405020304" pitchFamily="18" charset="0"/>
              </a:rPr>
              <a:t>learning is an artificial intelligence (AI) function that imitates the workings of the human brain in processing data and creating patterns for use in decision making. Deep learning is a subset of machine learning in artificial intelligence that has networks capable of learning unsupervised from data that is unstructured or unlabelled. Also known as deep neural learning or deep neural network.</a:t>
            </a:r>
            <a:r>
              <a:rPr lang="en-GB"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buNone/>
            </a:pPr>
            <a:r>
              <a:rPr lang="en-GB"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Deep learning has evolved hand-in-hand with the digital era, which has brought about an explosion of data in all forms and from every region of the world. This data, known simply as big data, is drawn from sources like social media, internet search engines, e-commerce platforms, and online cinemas, among others. This enormous amount of data is readily accessible and can be shared through </a:t>
            </a:r>
            <a:r>
              <a:rPr lang="en-GB" sz="2000" dirty="0" err="1">
                <a:latin typeface="Times New Roman" panose="02020603050405020304" pitchFamily="18" charset="0"/>
                <a:cs typeface="Times New Roman" panose="02020603050405020304" pitchFamily="18" charset="0"/>
              </a:rPr>
              <a:t>fintech</a:t>
            </a:r>
            <a:r>
              <a:rPr lang="en-GB" sz="2000" dirty="0">
                <a:latin typeface="Times New Roman" panose="02020603050405020304" pitchFamily="18" charset="0"/>
                <a:cs typeface="Times New Roman" panose="02020603050405020304" pitchFamily="18" charset="0"/>
              </a:rPr>
              <a:t> applications like cloud computing. </a:t>
            </a:r>
            <a:r>
              <a:rPr lang="en-IN" sz="2000" dirty="0" smtClean="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However</a:t>
            </a:r>
            <a:r>
              <a:rPr lang="en-GB" sz="2000" dirty="0">
                <a:latin typeface="Times New Roman" panose="02020603050405020304" pitchFamily="18" charset="0"/>
                <a:cs typeface="Times New Roman" panose="02020603050405020304" pitchFamily="18" charset="0"/>
              </a:rPr>
              <a:t>, the data, which normally is unstructured, is so vast that it could take decades for humans to comprehend it and extract relevant information.  </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75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a:latin typeface="Times New Roman" panose="02020603050405020304" pitchFamily="18" charset="0"/>
                <a:cs typeface="Times New Roman" panose="02020603050405020304" pitchFamily="18" charset="0"/>
              </a:rPr>
              <a:t>Dataset</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GB" sz="2000" dirty="0">
                <a:latin typeface="Times New Roman" panose="02020603050405020304" pitchFamily="18" charset="0"/>
                <a:cs typeface="Times New Roman" panose="02020603050405020304" pitchFamily="18" charset="0"/>
              </a:rPr>
              <a:t>For this python project, we’ll use the </a:t>
            </a:r>
            <a:r>
              <a:rPr lang="en-GB" sz="2000" dirty="0" err="1">
                <a:latin typeface="Times New Roman" panose="02020603050405020304" pitchFamily="18" charset="0"/>
                <a:cs typeface="Times New Roman" panose="02020603050405020304" pitchFamily="18" charset="0"/>
              </a:rPr>
              <a:t>Adience</a:t>
            </a:r>
            <a:r>
              <a:rPr lang="en-GB" sz="2000" dirty="0">
                <a:latin typeface="Times New Roman" panose="02020603050405020304" pitchFamily="18" charset="0"/>
                <a:cs typeface="Times New Roman" panose="02020603050405020304" pitchFamily="18" charset="0"/>
              </a:rPr>
              <a:t> dataset; the dataset is available in the public domain. This dataset serves as a benchmark for face photos and is inclusive of various real-world imaging conditions like noise, lighting, pose, and appearance. The images have been collected from Flickr albums and distributed under the Creative Commons (CC) license. It has a total of 26,580 photos of 2,284 subjects in eight </a:t>
            </a:r>
            <a:r>
              <a:rPr lang="en-GB" sz="2000" dirty="0" smtClean="0">
                <a:latin typeface="Times New Roman" panose="02020603050405020304" pitchFamily="18" charset="0"/>
                <a:cs typeface="Times New Roman" panose="02020603050405020304" pitchFamily="18" charset="0"/>
              </a:rPr>
              <a:t>mask ranges </a:t>
            </a:r>
            <a:r>
              <a:rPr lang="en-GB" sz="2000" dirty="0">
                <a:latin typeface="Times New Roman" panose="02020603050405020304" pitchFamily="18" charset="0"/>
                <a:cs typeface="Times New Roman" panose="02020603050405020304" pitchFamily="18" charset="0"/>
              </a:rPr>
              <a:t>(as mentioned above) and is about 1GB in size. The models we will use have been trained on this dataset.</a:t>
            </a:r>
            <a:endParaRPr lang="en-IN" sz="2000" b="1" u="sng"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720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a:latin typeface="Times New Roman" panose="02020603050405020304" pitchFamily="18" charset="0"/>
                <a:cs typeface="Times New Roman" panose="02020603050405020304" pitchFamily="18" charset="0"/>
              </a:rPr>
              <a:t>Essential Libraries and Tools Used </a:t>
            </a: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GB" sz="2800" b="1" dirty="0" smtClean="0">
                <a:latin typeface="Times New Roman" panose="02020603050405020304" pitchFamily="18" charset="0"/>
                <a:cs typeface="Times New Roman" panose="02020603050405020304" pitchFamily="18" charset="0"/>
              </a:rPr>
              <a:t>Tools:</a:t>
            </a:r>
          </a:p>
          <a:p>
            <a:pPr lvl="0" algn="just" fontAlgn="base"/>
            <a:r>
              <a:rPr lang="en-GB" sz="2000" b="1" dirty="0" err="1">
                <a:latin typeface="Times New Roman" panose="02020603050405020304" pitchFamily="18" charset="0"/>
                <a:cs typeface="Times New Roman" panose="02020603050405020304" pitchFamily="18" charset="0"/>
              </a:rPr>
              <a:t>PyCharm</a:t>
            </a:r>
            <a:r>
              <a:rPr lang="en-GB" sz="2000" b="1" dirty="0">
                <a:latin typeface="Times New Roman" panose="02020603050405020304" pitchFamily="18" charset="0"/>
                <a:cs typeface="Times New Roman" panose="02020603050405020304" pitchFamily="18" charset="0"/>
              </a:rPr>
              <a:t>: </a:t>
            </a:r>
            <a:r>
              <a:rPr lang="en-GB" sz="2000" b="1" dirty="0" err="1">
                <a:latin typeface="Times New Roman" panose="02020603050405020304" pitchFamily="18" charset="0"/>
                <a:cs typeface="Times New Roman" panose="02020603050405020304" pitchFamily="18" charset="0"/>
              </a:rPr>
              <a:t>PyCharm</a:t>
            </a:r>
            <a:r>
              <a:rPr lang="en-GB" sz="2000" dirty="0">
                <a:latin typeface="Times New Roman" panose="02020603050405020304" pitchFamily="18" charset="0"/>
                <a:cs typeface="Times New Roman" panose="02020603050405020304" pitchFamily="18" charset="0"/>
              </a:rPr>
              <a:t> is an integrated development </a:t>
            </a:r>
            <a:r>
              <a:rPr lang="en-GB" sz="2000" dirty="0" smtClean="0">
                <a:latin typeface="Times New Roman" panose="02020603050405020304" pitchFamily="18" charset="0"/>
                <a:cs typeface="Times New Roman" panose="02020603050405020304" pitchFamily="18" charset="0"/>
              </a:rPr>
              <a:t>environment </a:t>
            </a:r>
            <a:r>
              <a:rPr lang="en-GB" sz="2000" dirty="0">
                <a:latin typeface="Times New Roman" panose="02020603050405020304" pitchFamily="18" charset="0"/>
                <a:cs typeface="Times New Roman" panose="02020603050405020304" pitchFamily="18" charset="0"/>
              </a:rPr>
              <a:t>(IDE) used in computer programming, specifically for the Python language. It is developed by the Czech company </a:t>
            </a:r>
            <a:r>
              <a:rPr lang="en-GB" sz="2000" dirty="0" err="1" smtClean="0">
                <a:latin typeface="Times New Roman" panose="02020603050405020304" pitchFamily="18" charset="0"/>
                <a:cs typeface="Times New Roman" panose="02020603050405020304" pitchFamily="18" charset="0"/>
              </a:rPr>
              <a:t>JetBrains</a:t>
            </a:r>
            <a:r>
              <a:rPr lang="en-GB" sz="2000" dirty="0" smtClean="0">
                <a:latin typeface="Times New Roman" panose="02020603050405020304" pitchFamily="18" charset="0"/>
                <a:cs typeface="Times New Roman" panose="02020603050405020304" pitchFamily="18" charset="0"/>
              </a:rPr>
              <a:t>. It </a:t>
            </a:r>
            <a:r>
              <a:rPr lang="en-GB" sz="2000" dirty="0">
                <a:latin typeface="Times New Roman" panose="02020603050405020304" pitchFamily="18" charset="0"/>
                <a:cs typeface="Times New Roman" panose="02020603050405020304" pitchFamily="18" charset="0"/>
              </a:rPr>
              <a:t>provides code analysis, a graphical debugger, an integrated unit tester, integration with version </a:t>
            </a:r>
            <a:endParaRPr lang="en-IN"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control systems (</a:t>
            </a:r>
            <a:r>
              <a:rPr lang="en-GB" sz="2000" dirty="0" err="1">
                <a:latin typeface="Times New Roman" panose="02020603050405020304" pitchFamily="18" charset="0"/>
                <a:cs typeface="Times New Roman" panose="02020603050405020304" pitchFamily="18" charset="0"/>
              </a:rPr>
              <a:t>VCSes</a:t>
            </a:r>
            <a:r>
              <a:rPr lang="en-GB" sz="2000" dirty="0">
                <a:latin typeface="Times New Roman" panose="02020603050405020304" pitchFamily="18" charset="0"/>
                <a:cs typeface="Times New Roman" panose="02020603050405020304" pitchFamily="18" charset="0"/>
              </a:rPr>
              <a:t>), and supports web development with </a:t>
            </a:r>
            <a:r>
              <a:rPr lang="en-GB" sz="2000" dirty="0" smtClean="0">
                <a:latin typeface="Times New Roman" panose="02020603050405020304" pitchFamily="18" charset="0"/>
                <a:cs typeface="Times New Roman" panose="02020603050405020304" pitchFamily="18" charset="0"/>
              </a:rPr>
              <a:t>Django as </a:t>
            </a:r>
            <a:r>
              <a:rPr lang="en-GB" sz="2000" dirty="0">
                <a:latin typeface="Times New Roman" panose="02020603050405020304" pitchFamily="18" charset="0"/>
                <a:cs typeface="Times New Roman" panose="02020603050405020304" pitchFamily="18" charset="0"/>
              </a:rPr>
              <a:t>well as data science with Anaconda</a:t>
            </a:r>
            <a:r>
              <a:rPr lang="en-GB" sz="2000" dirty="0" smtClean="0">
                <a:latin typeface="Times New Roman" panose="02020603050405020304" pitchFamily="18" charset="0"/>
                <a:cs typeface="Times New Roman" panose="02020603050405020304" pitchFamily="18" charset="0"/>
              </a:rPr>
              <a:t>. </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r>
              <a:rPr lang="en-GB" sz="2000" dirty="0" err="1">
                <a:latin typeface="Times New Roman" panose="02020603050405020304" pitchFamily="18" charset="0"/>
                <a:cs typeface="Times New Roman" panose="02020603050405020304" pitchFamily="18" charset="0"/>
              </a:rPr>
              <a:t>PyCharm</a:t>
            </a:r>
            <a:r>
              <a:rPr lang="en-GB" sz="2000" dirty="0">
                <a:latin typeface="Times New Roman" panose="02020603050405020304" pitchFamily="18" charset="0"/>
                <a:cs typeface="Times New Roman" panose="02020603050405020304" pitchFamily="18" charset="0"/>
              </a:rPr>
              <a:t> 	is </a:t>
            </a:r>
            <a:r>
              <a:rPr lang="en-GB" sz="2000" dirty="0" smtClean="0">
                <a:latin typeface="Times New Roman" panose="02020603050405020304" pitchFamily="18" charset="0"/>
                <a:cs typeface="Times New Roman" panose="02020603050405020304" pitchFamily="18" charset="0"/>
              </a:rPr>
              <a:t>cross-platform, with </a:t>
            </a:r>
            <a:r>
              <a:rPr lang="en-GB" sz="2000" dirty="0">
                <a:latin typeface="Times New Roman" panose="02020603050405020304" pitchFamily="18" charset="0"/>
                <a:cs typeface="Times New Roman" panose="02020603050405020304" pitchFamily="18" charset="0"/>
              </a:rPr>
              <a:t>Windows, </a:t>
            </a:r>
            <a:r>
              <a:rPr lang="en-GB" sz="2000" dirty="0" err="1">
                <a:latin typeface="Times New Roman" panose="02020603050405020304" pitchFamily="18" charset="0"/>
                <a:cs typeface="Times New Roman" panose="02020603050405020304" pitchFamily="18" charset="0"/>
              </a:rPr>
              <a:t>macOS</a:t>
            </a:r>
            <a:r>
              <a:rPr lang="en-GB" sz="2000" dirty="0">
                <a:latin typeface="Times New Roman" panose="02020603050405020304" pitchFamily="18" charset="0"/>
                <a:cs typeface="Times New Roman" panose="02020603050405020304" pitchFamily="18" charset="0"/>
              </a:rPr>
              <a:t> and Linux versions. The Community Edition is released under the Apache </a:t>
            </a:r>
            <a:r>
              <a:rPr lang="en-GB" sz="2000" dirty="0" smtClean="0">
                <a:latin typeface="Times New Roman" panose="02020603050405020304" pitchFamily="18" charset="0"/>
                <a:cs typeface="Times New Roman" panose="02020603050405020304" pitchFamily="18" charset="0"/>
              </a:rPr>
              <a:t>License, and </a:t>
            </a:r>
            <a:r>
              <a:rPr lang="en-GB" sz="2000" dirty="0">
                <a:latin typeface="Times New Roman" panose="02020603050405020304" pitchFamily="18" charset="0"/>
                <a:cs typeface="Times New Roman" panose="02020603050405020304" pitchFamily="18" charset="0"/>
              </a:rPr>
              <a:t>there is also Professional Edition with extra features – released under a proprietary license</a:t>
            </a:r>
            <a:r>
              <a:rPr lang="en-GB"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74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b="1" dirty="0" smtClean="0">
                <a:latin typeface="Times New Roman" panose="02020603050405020304" pitchFamily="18" charset="0"/>
                <a:cs typeface="Times New Roman" panose="02020603050405020304" pitchFamily="18" charset="0"/>
              </a:rPr>
              <a:t>Libraries</a:t>
            </a: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412776"/>
            <a:ext cx="8229600" cy="4525963"/>
          </a:xfrm>
        </p:spPr>
        <p:txBody>
          <a:bodyPr>
            <a:normAutofit/>
          </a:bodyPr>
          <a:lstStyle/>
          <a:p>
            <a:r>
              <a:rPr lang="en-GB" sz="2400" b="1" dirty="0" err="1" smtClean="0">
                <a:latin typeface="Times New Roman" panose="02020603050405020304" pitchFamily="18" charset="0"/>
                <a:cs typeface="Times New Roman" panose="02020603050405020304" pitchFamily="18" charset="0"/>
              </a:rPr>
              <a:t>Argparse</a:t>
            </a:r>
            <a:r>
              <a:rPr lang="en-GB" sz="2400" b="1" dirty="0" smtClean="0">
                <a:latin typeface="Times New Roman" panose="02020603050405020304" pitchFamily="18" charset="0"/>
                <a:cs typeface="Times New Roman" panose="02020603050405020304" pitchFamily="18" charset="0"/>
              </a:rPr>
              <a:t>:-</a:t>
            </a:r>
          </a:p>
          <a:p>
            <a:pPr marL="0" indent="0">
              <a:buNone/>
            </a:pPr>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The</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argparse</a:t>
            </a:r>
            <a:r>
              <a:rPr lang="en-GB" sz="2000" dirty="0">
                <a:latin typeface="Times New Roman" panose="02020603050405020304" pitchFamily="18" charset="0"/>
                <a:cs typeface="Times New Roman" panose="02020603050405020304" pitchFamily="18" charset="0"/>
              </a:rPr>
              <a:t> module makes it easy to write user-friendly command-line interfaces. The program defines what arguments it requires, and </a:t>
            </a:r>
            <a:r>
              <a:rPr lang="en-GB" sz="2000" dirty="0" err="1">
                <a:latin typeface="Times New Roman" panose="02020603050405020304" pitchFamily="18" charset="0"/>
                <a:cs typeface="Times New Roman" panose="02020603050405020304" pitchFamily="18" charset="0"/>
              </a:rPr>
              <a:t>argparse</a:t>
            </a:r>
            <a:r>
              <a:rPr lang="en-GB" sz="2000" dirty="0">
                <a:latin typeface="Times New Roman" panose="02020603050405020304" pitchFamily="18" charset="0"/>
                <a:cs typeface="Times New Roman" panose="02020603050405020304" pitchFamily="18" charset="0"/>
              </a:rPr>
              <a:t> will figure out how to parse those out of </a:t>
            </a:r>
            <a:r>
              <a:rPr lang="en-GB" sz="2000" dirty="0" err="1" smtClean="0">
                <a:latin typeface="Times New Roman" panose="02020603050405020304" pitchFamily="18" charset="0"/>
                <a:cs typeface="Times New Roman" panose="02020603050405020304" pitchFamily="18" charset="0"/>
              </a:rPr>
              <a:t>sys.argv</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 </a:t>
            </a:r>
            <a:r>
              <a:rPr lang="en-GB" sz="2000" dirty="0" err="1">
                <a:latin typeface="Times New Roman" panose="02020603050405020304" pitchFamily="18" charset="0"/>
                <a:cs typeface="Times New Roman" panose="02020603050405020304" pitchFamily="18" charset="0"/>
              </a:rPr>
              <a:t>argparse</a:t>
            </a:r>
            <a:r>
              <a:rPr lang="en-GB" sz="2000" dirty="0">
                <a:latin typeface="Times New Roman" panose="02020603050405020304" pitchFamily="18" charset="0"/>
                <a:cs typeface="Times New Roman" panose="02020603050405020304" pitchFamily="18" charset="0"/>
              </a:rPr>
              <a:t> module also automatically generates help and usage messages and issues errors when users give the program invalid arguments.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334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2078</Words>
  <Application>Microsoft Office PowerPoint</Application>
  <PresentationFormat>On-screen Show (4:3)</PresentationFormat>
  <Paragraphs>168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INTRODUCTION TO PROJECT  </vt:lpstr>
      <vt:lpstr>PowerPoint Presentation</vt:lpstr>
      <vt:lpstr>Description of the Project </vt:lpstr>
      <vt:lpstr>Hardware and Software Requirements </vt:lpstr>
      <vt:lpstr>Technology and Dataset Used </vt:lpstr>
      <vt:lpstr>Dataset</vt:lpstr>
      <vt:lpstr>Essential Libraries and Tools Used </vt:lpstr>
      <vt:lpstr>Libraries</vt:lpstr>
      <vt:lpstr>Libraries</vt:lpstr>
      <vt:lpstr>Libraries</vt:lpstr>
      <vt:lpstr>Libraries</vt:lpstr>
      <vt:lpstr>Libraries</vt:lpstr>
      <vt:lpstr>PowerPoint Presentation</vt:lpstr>
      <vt:lpstr>Libraries</vt:lpstr>
      <vt:lpstr>PowerPoint Presentation</vt:lpstr>
      <vt:lpstr>Working Flow of the project</vt:lpstr>
      <vt:lpstr>Working Flow of the project</vt:lpstr>
      <vt:lpstr>Working Flow of the project</vt:lpstr>
      <vt:lpstr>Source code </vt:lpstr>
      <vt:lpstr>Source code</vt:lpstr>
      <vt:lpstr>Source code</vt:lpstr>
      <vt:lpstr>Source code</vt:lpstr>
      <vt:lpstr>Source code</vt:lpstr>
      <vt:lpstr>Source code</vt:lpstr>
      <vt:lpstr>Output Screenshots:</vt:lpstr>
      <vt:lpstr>Output Screenshots:</vt:lpstr>
      <vt:lpstr>Output Screenshots:</vt:lpstr>
      <vt:lpstr>PowerPoint Presentation</vt:lpstr>
      <vt:lpstr>Conclusion</vt:lpstr>
      <vt:lpstr>FUTURE SCOPE</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Naresh kumar</dc:creator>
  <cp:lastModifiedBy>Naresh kumar</cp:lastModifiedBy>
  <cp:revision>14</cp:revision>
  <dcterms:created xsi:type="dcterms:W3CDTF">2021-05-05T05:45:17Z</dcterms:created>
  <dcterms:modified xsi:type="dcterms:W3CDTF">2021-05-05T06:58:23Z</dcterms:modified>
</cp:coreProperties>
</file>