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75C0-1155-6D4A-B483-DD81853E6825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766B-8F66-9945-BE06-96A0B77A3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7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92F5-9A89-AF45-B5F8-0B0155F8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545FD-6F3F-B14C-92A0-99CFB349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BCD45-2892-1E4B-8EB0-BF34DAC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05FD7-4953-2542-84BF-8279957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F73F90B-B3C4-FA47-8B2E-430431C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6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6EB7-0F7C-DD44-821E-2DF8BD09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485EC9C-2CF8-9D4F-A225-12ECF4F7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23C6B-544D-0A47-BB88-956E0CB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26AEB-ED52-1948-9D8D-A70E2BC8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930F511-7E25-1746-A040-FE806036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21517C-09BD-B942-8A18-43E1794A4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38DF1F8-CA78-CE44-BDB2-49389FACC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BE258-217A-284E-875E-741075EC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52FAC-15CF-904D-A5FE-F0E77DF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818E7A2-3F75-4445-89F2-2CB88514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67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5161-0559-4044-A927-18B7C729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40EE9-F42C-864E-BCEB-D1EF1AF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1A7A-AF9C-914D-B67F-4A2E0C7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C255-74DF-6F4C-B536-BA889EB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D94BA2-C9B9-A94B-B21B-C695909E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7121-633B-F742-B913-10EEB828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5A1D2-2298-0F4A-B184-FB1602F6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80A7C-B5A3-5F4A-AEB0-C2D981E0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9B140-78A0-134E-9717-FF9D4DA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5050D41-F2C4-3340-BF83-8F445AD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1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0E81-E6F8-DF4D-A183-D6808592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FE8C0-C8DB-4147-A350-03AB6CB1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F1F67-BA49-FD48-98A0-96046345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7C595-4990-0A4C-AACD-56DF278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3E314-1645-A54E-9F08-A9BCEAC0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F81BB1-74C1-DF42-AA9B-3F391DE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1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A9F87-7E53-624E-8441-7981216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724B6-D27B-6F45-9DF5-986F3CDA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DBB50-491A-0C4A-B26D-D72CBC5A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ECAF9A-8FE9-934F-9D75-9DC5FA4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0072A-9AF6-8940-B923-84A61716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DA90F-9233-F74B-AAF7-323D903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84F9E-8775-F64C-AEEE-2CED8E42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A341E43B-86F1-3648-A25C-FCD107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90C6-05D3-E54A-A970-E20C332C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9AB01-50C2-6646-8BE9-3AF739E7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38FD3-C79B-0C40-9B2C-3846C0E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87E491B-DAA4-AD47-8C1A-F775B8BD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7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D8728-8CFE-C74B-B8FE-2E7C3BCF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2E95E-E79D-C143-938F-766D835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CF94F6E-F138-4D4B-9448-B1C21D6D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7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26C8-E3A3-EE49-B5E4-4FF2F68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B581F-88B1-3249-95C8-4853D7F9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35647-DF0D-E04C-9A53-801BE693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6306A-43BF-9049-9ABD-6BB764E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C2F2-ED34-3E44-BCA1-83251E6E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93C01B8-240B-044D-951E-E05F0234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2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CA5BA-7C08-564D-948F-BDA75491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6B312-12C0-034C-B540-D4E0C5F9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ECEB5-019D-F448-BD6A-AA5F087D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6921E-04DB-2F4B-8C79-66F0739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76041-AE06-EB4D-91BA-AAA512B9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042034-9985-FC47-8C28-4E40DE77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9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3FA474-EC03-CC48-BCC5-C53DFC4A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CC73D-C38A-4E4C-B219-203C3A65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E2951-209A-6D46-908A-B73C5D13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3D3-D99F-FB4E-8A24-1348AA1C3E41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53B0D-4815-9D48-B618-FCB14821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DFC4FC7-43D6-D14B-8492-0B04016DF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6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5A5E-7B1E-3C45-AC92-81763D5C6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b="1" dirty="0"/>
              <a:t>单变量线性回归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254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CF1CA4-A12D-2346-851B-D672D5F394A1}"/>
              </a:ext>
            </a:extLst>
          </p:cNvPr>
          <p:cNvSpPr txBox="1"/>
          <p:nvPr/>
        </p:nvSpPr>
        <p:spPr>
          <a:xfrm>
            <a:off x="537883" y="681317"/>
            <a:ext cx="1129508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dirty="0" err="1"/>
              <a:t>pandas.read_csv</a:t>
            </a:r>
            <a:r>
              <a:rPr lang="en-US" altLang="zh-CN" dirty="0"/>
              <a:t>(</a:t>
            </a:r>
            <a:r>
              <a:rPr lang="en-US" altLang="zh-CN" dirty="0" err="1"/>
              <a:t>filepath_or_buffer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=', ', delimiter=None, header='infer', names=None, </a:t>
            </a:r>
            <a:r>
              <a:rPr lang="en-US" altLang="zh-CN" dirty="0" err="1"/>
              <a:t>index_col</a:t>
            </a:r>
            <a:r>
              <a:rPr lang="en-US" altLang="zh-CN" dirty="0"/>
              <a:t>=None, </a:t>
            </a:r>
          </a:p>
          <a:p>
            <a:r>
              <a:rPr lang="en-US" altLang="zh-CN" dirty="0" err="1"/>
              <a:t>usecols</a:t>
            </a:r>
            <a:r>
              <a:rPr lang="en-US" altLang="zh-CN" dirty="0"/>
              <a:t>=None, squeeze=False, prefix=None, </a:t>
            </a:r>
            <a:r>
              <a:rPr lang="en-US" altLang="zh-CN" dirty="0" err="1"/>
              <a:t>mangle_dupe_cols</a:t>
            </a:r>
            <a:r>
              <a:rPr lang="en-US" altLang="zh-CN" dirty="0"/>
              <a:t>=True, </a:t>
            </a:r>
            <a:r>
              <a:rPr lang="en-US" altLang="zh-CN" dirty="0" err="1"/>
              <a:t>dtype</a:t>
            </a:r>
            <a:r>
              <a:rPr lang="en-US" altLang="zh-CN" dirty="0"/>
              <a:t>=None, engine=None, converters</a:t>
            </a:r>
          </a:p>
          <a:p>
            <a:r>
              <a:rPr lang="en-US" altLang="zh-CN" dirty="0"/>
              <a:t>=None, </a:t>
            </a:r>
            <a:r>
              <a:rPr lang="en-US" altLang="zh-CN" dirty="0" err="1"/>
              <a:t>true_values</a:t>
            </a:r>
            <a:r>
              <a:rPr lang="en-US" altLang="zh-CN" dirty="0"/>
              <a:t>=None, </a:t>
            </a:r>
            <a:r>
              <a:rPr lang="en-US" altLang="zh-CN" dirty="0" err="1"/>
              <a:t>false_values</a:t>
            </a:r>
            <a:r>
              <a:rPr lang="en-US" altLang="zh-CN" dirty="0"/>
              <a:t>=None, </a:t>
            </a:r>
            <a:r>
              <a:rPr lang="en-US" altLang="zh-CN" dirty="0" err="1"/>
              <a:t>skipinitialspace</a:t>
            </a:r>
            <a:r>
              <a:rPr lang="en-US" altLang="zh-CN" dirty="0"/>
              <a:t>=False, </a:t>
            </a:r>
            <a:r>
              <a:rPr lang="en-US" altLang="zh-CN" dirty="0" err="1"/>
              <a:t>skiprows</a:t>
            </a:r>
            <a:r>
              <a:rPr lang="en-US" altLang="zh-CN" dirty="0"/>
              <a:t>=None, </a:t>
            </a:r>
            <a:r>
              <a:rPr lang="en-US" altLang="zh-CN" dirty="0" err="1"/>
              <a:t>nrows</a:t>
            </a:r>
            <a:r>
              <a:rPr lang="en-US" altLang="zh-CN" dirty="0"/>
              <a:t>=None, </a:t>
            </a:r>
            <a:r>
              <a:rPr lang="en-US" altLang="zh-CN" dirty="0" err="1"/>
              <a:t>na_values</a:t>
            </a:r>
            <a:endParaRPr lang="en-US" altLang="zh-CN" dirty="0"/>
          </a:p>
          <a:p>
            <a:r>
              <a:rPr lang="en-US" altLang="zh-CN" dirty="0"/>
              <a:t>=None, </a:t>
            </a:r>
            <a:r>
              <a:rPr lang="en-US" altLang="zh-CN" dirty="0" err="1"/>
              <a:t>keep_default_na</a:t>
            </a:r>
            <a:r>
              <a:rPr lang="en-US" altLang="zh-CN" dirty="0"/>
              <a:t>=True, </a:t>
            </a:r>
            <a:r>
              <a:rPr lang="en-US" altLang="zh-CN" dirty="0" err="1"/>
              <a:t>na_filter</a:t>
            </a:r>
            <a:r>
              <a:rPr lang="en-US" altLang="zh-CN" dirty="0"/>
              <a:t>=True, verbose=False, </a:t>
            </a:r>
            <a:r>
              <a:rPr lang="en-US" altLang="zh-CN" dirty="0" err="1"/>
              <a:t>skip_blank_lines</a:t>
            </a:r>
            <a:r>
              <a:rPr lang="en-US" altLang="zh-CN" dirty="0"/>
              <a:t>=True, </a:t>
            </a:r>
            <a:r>
              <a:rPr lang="en-US" altLang="zh-CN" dirty="0" err="1"/>
              <a:t>parse_dates</a:t>
            </a:r>
            <a:r>
              <a:rPr lang="en-US" altLang="zh-CN" dirty="0"/>
              <a:t>=False, infer_</a:t>
            </a:r>
          </a:p>
          <a:p>
            <a:r>
              <a:rPr lang="en-US" altLang="zh-CN" dirty="0" err="1"/>
              <a:t>datetime_format</a:t>
            </a:r>
            <a:r>
              <a:rPr lang="en-US" altLang="zh-CN" dirty="0"/>
              <a:t>=False, </a:t>
            </a:r>
            <a:r>
              <a:rPr lang="en-US" altLang="zh-CN" dirty="0" err="1"/>
              <a:t>keep_date_col</a:t>
            </a:r>
            <a:r>
              <a:rPr lang="en-US" altLang="zh-CN" dirty="0"/>
              <a:t>=False, </a:t>
            </a:r>
            <a:r>
              <a:rPr lang="en-US" altLang="zh-CN" dirty="0" err="1"/>
              <a:t>date_parser</a:t>
            </a:r>
            <a:r>
              <a:rPr lang="en-US" altLang="zh-CN" dirty="0"/>
              <a:t>=None, </a:t>
            </a:r>
            <a:r>
              <a:rPr lang="en-US" altLang="zh-CN" dirty="0" err="1"/>
              <a:t>dayfirst</a:t>
            </a:r>
            <a:r>
              <a:rPr lang="en-US" altLang="zh-CN" dirty="0"/>
              <a:t>=False, iterator=False, </a:t>
            </a:r>
            <a:r>
              <a:rPr lang="en-US" altLang="zh-CN" dirty="0" err="1"/>
              <a:t>chunksize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None, compression='infer', thousands=None, decimal=b'.', </a:t>
            </a:r>
            <a:r>
              <a:rPr lang="en-US" altLang="zh-CN" dirty="0" err="1"/>
              <a:t>lineterminator</a:t>
            </a:r>
            <a:r>
              <a:rPr lang="en-US" altLang="zh-CN" dirty="0"/>
              <a:t>=None, </a:t>
            </a:r>
            <a:r>
              <a:rPr lang="en-US" altLang="zh-CN" dirty="0" err="1"/>
              <a:t>quotechar</a:t>
            </a:r>
            <a:r>
              <a:rPr lang="en-US" altLang="zh-CN" dirty="0"/>
              <a:t>='"', quoting=0, </a:t>
            </a:r>
          </a:p>
          <a:p>
            <a:r>
              <a:rPr lang="en-US" altLang="zh-CN" dirty="0" err="1"/>
              <a:t>escapechar</a:t>
            </a:r>
            <a:r>
              <a:rPr lang="en-US" altLang="zh-CN" dirty="0"/>
              <a:t>=None, comment=None, encoding=None, dialect=None, </a:t>
            </a:r>
            <a:r>
              <a:rPr lang="en-US" altLang="zh-CN" dirty="0" err="1"/>
              <a:t>tupleize_cols</a:t>
            </a:r>
            <a:r>
              <a:rPr lang="en-US" altLang="zh-CN" dirty="0"/>
              <a:t>=None, </a:t>
            </a:r>
            <a:r>
              <a:rPr lang="en-US" altLang="zh-CN" dirty="0" err="1"/>
              <a:t>error_bad_lines</a:t>
            </a:r>
            <a:r>
              <a:rPr lang="en-US" altLang="zh-CN" dirty="0"/>
              <a:t>=True,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warn_bad_lines</a:t>
            </a:r>
            <a:r>
              <a:rPr lang="en-US" altLang="zh-CN" dirty="0"/>
              <a:t>=True, </a:t>
            </a:r>
            <a:r>
              <a:rPr lang="en-US" altLang="zh-CN" dirty="0" err="1"/>
              <a:t>skipfooter</a:t>
            </a:r>
            <a:r>
              <a:rPr lang="en-US" altLang="zh-CN" dirty="0"/>
              <a:t>=0, </a:t>
            </a:r>
            <a:r>
              <a:rPr lang="en-US" altLang="zh-CN" dirty="0" err="1"/>
              <a:t>doublequote</a:t>
            </a:r>
            <a:r>
              <a:rPr lang="en-US" altLang="zh-CN" dirty="0"/>
              <a:t>=True, </a:t>
            </a:r>
            <a:r>
              <a:rPr lang="en-US" altLang="zh-CN" dirty="0" err="1"/>
              <a:t>delim_whitespace</a:t>
            </a:r>
            <a:r>
              <a:rPr lang="en-US" altLang="zh-CN" dirty="0"/>
              <a:t>=False, </a:t>
            </a:r>
            <a:r>
              <a:rPr lang="en-US" altLang="zh-CN" dirty="0" err="1"/>
              <a:t>low_memory</a:t>
            </a:r>
            <a:r>
              <a:rPr lang="en-US" altLang="zh-CN" dirty="0"/>
              <a:t>=True, memory_</a:t>
            </a:r>
          </a:p>
          <a:p>
            <a:r>
              <a:rPr lang="en-US" altLang="zh-CN" dirty="0"/>
              <a:t>map=False, </a:t>
            </a:r>
            <a:r>
              <a:rPr lang="en-US" altLang="zh-CN" dirty="0" err="1"/>
              <a:t>float_precision</a:t>
            </a:r>
            <a:r>
              <a:rPr lang="en-US" altLang="zh-CN" dirty="0"/>
              <a:t>=None)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EA1B63-C130-8743-8A2C-503547FABD4C}"/>
              </a:ext>
            </a:extLst>
          </p:cNvPr>
          <p:cNvSpPr txBox="1"/>
          <p:nvPr/>
        </p:nvSpPr>
        <p:spPr>
          <a:xfrm>
            <a:off x="768680" y="3882193"/>
            <a:ext cx="114233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dirty="0" err="1"/>
              <a:t>filepath_or_buffer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字符串，要读取的文件存放的路径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可以为：</a:t>
            </a:r>
            <a:r>
              <a:rPr kumimoji="1" lang="en-US" altLang="zh-CN" sz="2800" dirty="0"/>
              <a:t>http, </a:t>
            </a:r>
          </a:p>
          <a:p>
            <a:r>
              <a:rPr kumimoji="1" lang="en-US" altLang="zh-CN" sz="2800" dirty="0"/>
              <a:t>ftp, s3, and file</a:t>
            </a:r>
          </a:p>
          <a:p>
            <a:r>
              <a:rPr kumimoji="1" lang="en-US" altLang="zh-CN" sz="2800" dirty="0"/>
              <a:t>2.  </a:t>
            </a:r>
            <a:r>
              <a:rPr kumimoji="1" lang="en-US" altLang="zh-CN" sz="2800" dirty="0" err="1"/>
              <a:t>sep</a:t>
            </a:r>
            <a:r>
              <a:rPr kumimoji="1" lang="zh-CN" altLang="en-US" sz="2800" dirty="0"/>
              <a:t>：字符串，分隔符，默认为</a:t>
            </a:r>
            <a:r>
              <a:rPr kumimoji="1" lang="en-US" altLang="zh-CN" sz="2800" dirty="0"/>
              <a:t>',’ </a:t>
            </a:r>
          </a:p>
          <a:p>
            <a:r>
              <a:rPr kumimoji="1" lang="en-US" altLang="zh-CN" sz="2800" dirty="0"/>
              <a:t>3.  header: </a:t>
            </a:r>
            <a:r>
              <a:rPr kumimoji="1" lang="zh-CN" altLang="en-US" sz="2800" dirty="0"/>
              <a:t>整数，指定第几行作为列名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忽略注解行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，如果没有指定列名</a:t>
            </a:r>
            <a:r>
              <a:rPr kumimoji="1" lang="en-US" altLang="zh-CN" sz="2800" dirty="0"/>
              <a:t>,</a:t>
            </a:r>
          </a:p>
          <a:p>
            <a:r>
              <a:rPr kumimoji="1" lang="zh-CN" altLang="en-US" sz="2800" dirty="0"/>
              <a:t>默认</a:t>
            </a:r>
            <a:r>
              <a:rPr kumimoji="1" lang="en-US" altLang="zh-CN" sz="2800" dirty="0"/>
              <a:t>header=0</a:t>
            </a:r>
          </a:p>
          <a:p>
            <a:r>
              <a:rPr kumimoji="1" lang="en-US" altLang="zh-CN" sz="2800" dirty="0"/>
              <a:t>4.  names: </a:t>
            </a:r>
            <a:r>
              <a:rPr kumimoji="1" lang="zh-CN" altLang="en-US" sz="2800" dirty="0"/>
              <a:t>列表，指定列名</a:t>
            </a:r>
          </a:p>
        </p:txBody>
      </p:sp>
    </p:spTree>
    <p:extLst>
      <p:ext uri="{BB962C8B-B14F-4D97-AF65-F5344CB8AC3E}">
        <p14:creationId xmlns:p14="http://schemas.microsoft.com/office/powerpoint/2010/main" val="262669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57E025-FAB8-4241-AFA7-5454F16C264D}"/>
              </a:ext>
            </a:extLst>
          </p:cNvPr>
          <p:cNvSpPr txBox="1"/>
          <p:nvPr/>
        </p:nvSpPr>
        <p:spPr>
          <a:xfrm>
            <a:off x="1004047" y="735106"/>
            <a:ext cx="1033007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800" dirty="0"/>
          </a:p>
          <a:p>
            <a:r>
              <a:rPr kumimoji="1" lang="en-US" altLang="zh-CN" sz="2800" dirty="0" err="1"/>
              <a:t>data.plot.scatter</a:t>
            </a:r>
            <a:r>
              <a:rPr kumimoji="1" lang="en-US" altLang="zh-CN" sz="2800" dirty="0"/>
              <a:t>('</a:t>
            </a:r>
            <a:r>
              <a:rPr kumimoji="1" lang="en-US" altLang="zh-CN" sz="2800" dirty="0" err="1"/>
              <a:t>population','profit',c</a:t>
            </a:r>
            <a:r>
              <a:rPr kumimoji="1" lang="en-US" altLang="zh-CN" sz="2800" dirty="0"/>
              <a:t>='</a:t>
            </a:r>
            <a:r>
              <a:rPr kumimoji="1" lang="en-US" altLang="zh-CN" sz="2800" dirty="0" err="1"/>
              <a:t>b',label</a:t>
            </a:r>
            <a:r>
              <a:rPr kumimoji="1" lang="en-US" altLang="zh-CN" sz="2800" dirty="0"/>
              <a:t>='</a:t>
            </a:r>
            <a:r>
              <a:rPr kumimoji="1" lang="en-US" altLang="zh-CN" sz="2800" dirty="0" err="1"/>
              <a:t>population',s</a:t>
            </a:r>
            <a:r>
              <a:rPr kumimoji="1" lang="en-US" altLang="zh-CN" sz="2800" dirty="0"/>
              <a:t>=30)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err="1"/>
              <a:t>DataFrame.insert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loc</a:t>
            </a:r>
            <a:r>
              <a:rPr kumimoji="1" lang="en-US" altLang="zh-CN" sz="2800" dirty="0"/>
              <a:t>, column, value, </a:t>
            </a:r>
            <a:r>
              <a:rPr kumimoji="1" lang="en-US" altLang="zh-CN" sz="2800" dirty="0" err="1"/>
              <a:t>allow_duplicates</a:t>
            </a:r>
            <a:r>
              <a:rPr kumimoji="1" lang="en-US" altLang="zh-CN" sz="2800" dirty="0"/>
              <a:t>=False)</a:t>
            </a:r>
          </a:p>
          <a:p>
            <a:r>
              <a:rPr kumimoji="1" lang="en-US" altLang="zh-Hans" sz="2800" dirty="0"/>
              <a:t>1.</a:t>
            </a:r>
            <a:r>
              <a:rPr kumimoji="1" lang="zh-Hans" altLang="en-US" sz="2800" dirty="0"/>
              <a:t> </a:t>
            </a:r>
            <a:r>
              <a:rPr kumimoji="1" lang="en-US" altLang="zh-CN" sz="2800" dirty="0" err="1"/>
              <a:t>loc</a:t>
            </a:r>
            <a:r>
              <a:rPr kumimoji="1" lang="en-US" altLang="zh-CN" sz="2800" dirty="0"/>
              <a:t>: </a:t>
            </a:r>
            <a:r>
              <a:rPr kumimoji="1" lang="zh-CN" altLang="en-US" sz="2800" dirty="0"/>
              <a:t>插入的列索引</a:t>
            </a:r>
            <a:endParaRPr kumimoji="1" lang="en-US" altLang="zh-CN" sz="2800" dirty="0"/>
          </a:p>
          <a:p>
            <a:r>
              <a:rPr kumimoji="1" lang="en-US" altLang="zh-Hans" sz="2800" dirty="0"/>
              <a:t>2. </a:t>
            </a:r>
            <a:r>
              <a:rPr kumimoji="1" lang="en-US" altLang="zh-CN" sz="2800" dirty="0"/>
              <a:t>column: </a:t>
            </a:r>
            <a:r>
              <a:rPr kumimoji="1" lang="zh-CN" altLang="en-US" sz="2800" dirty="0"/>
              <a:t>插入列的标签</a:t>
            </a:r>
            <a:r>
              <a:rPr kumimoji="1" lang="en-US" altLang="zh-CN" sz="2800" dirty="0"/>
              <a:t>,</a:t>
            </a:r>
            <a:r>
              <a:rPr kumimoji="1" lang="zh-Hans" altLang="en-US" sz="2800" dirty="0"/>
              <a:t>字符串</a:t>
            </a:r>
            <a:endParaRPr kumimoji="1" lang="en-US" altLang="zh-CN" sz="2800" dirty="0"/>
          </a:p>
          <a:p>
            <a:r>
              <a:rPr kumimoji="1" lang="en-US" altLang="zh-CN" sz="2800" dirty="0"/>
              <a:t>3. value </a:t>
            </a:r>
            <a:r>
              <a:rPr kumimoji="1" lang="zh-CN" altLang="en-US" sz="2800" dirty="0"/>
              <a:t>：插入列的值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Hans" altLang="en-US" sz="2800" dirty="0"/>
              <a:t>切片：</a:t>
            </a:r>
            <a:endParaRPr kumimoji="1" lang="en-US" altLang="zh-Hans" sz="2800" dirty="0"/>
          </a:p>
          <a:p>
            <a:r>
              <a:rPr kumimoji="1" lang="en-US" altLang="zh-CN" sz="2800" dirty="0" err="1"/>
              <a:t>data.iloc</a:t>
            </a:r>
            <a:r>
              <a:rPr kumimoji="1" lang="en-US" altLang="zh-CN" sz="2800" dirty="0"/>
              <a:t>[:,0:-1]</a:t>
            </a:r>
          </a:p>
          <a:p>
            <a:r>
              <a:rPr kumimoji="1" lang="en-US" altLang="zh-CN" sz="2800" dirty="0" err="1"/>
              <a:t>data.iloc</a:t>
            </a:r>
            <a:r>
              <a:rPr kumimoji="1" lang="en-US" altLang="zh-CN" sz="2800" dirty="0"/>
              <a:t>[:,-1]</a:t>
            </a:r>
            <a:endParaRPr kumimoji="1" lang="zh-CN" altLang="en-US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071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34C06B-F266-EE49-804B-24C2D87E2F92}"/>
              </a:ext>
            </a:extLst>
          </p:cNvPr>
          <p:cNvSpPr txBox="1"/>
          <p:nvPr/>
        </p:nvSpPr>
        <p:spPr>
          <a:xfrm>
            <a:off x="1810871" y="1362635"/>
            <a:ext cx="35461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dataframe</a:t>
            </a:r>
            <a:r>
              <a:rPr kumimoji="1" lang="en-US" altLang="zh-CN" sz="2800" dirty="0"/>
              <a:t> -&gt; </a:t>
            </a:r>
            <a:r>
              <a:rPr kumimoji="1" lang="en-US" altLang="zh-CN" sz="2800" dirty="0" err="1"/>
              <a:t>ndarray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pPr marL="342900" indent="-342900">
              <a:buAutoNum type="arabicPeriod"/>
            </a:pPr>
            <a:r>
              <a:rPr kumimoji="1" lang="en-US" altLang="zh-CN" sz="2800" dirty="0" err="1"/>
              <a:t>df.values</a:t>
            </a:r>
            <a:endParaRPr kumimoji="1" lang="en-US" altLang="zh-CN" sz="2800" dirty="0"/>
          </a:p>
          <a:p>
            <a:pPr marL="342900" indent="-342900">
              <a:buAutoNum type="arabicPeriod"/>
            </a:pPr>
            <a:r>
              <a:rPr kumimoji="1" lang="en-US" altLang="zh-CN" sz="2800" dirty="0" err="1"/>
              <a:t>df.as_matrix</a:t>
            </a:r>
            <a:r>
              <a:rPr kumimoji="1" lang="en-US" altLang="zh-CN" sz="2800" dirty="0"/>
              <a:t>()</a:t>
            </a:r>
          </a:p>
          <a:p>
            <a:pPr marL="342900" indent="-342900">
              <a:buAutoNum type="arabicPeriod"/>
            </a:pPr>
            <a:r>
              <a:rPr kumimoji="1" lang="en-US" altLang="zh-CN" sz="2800" dirty="0" err="1"/>
              <a:t>np.array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df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81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98ABB7-1B2E-6B43-AB86-41F0D39C1F8C}"/>
              </a:ext>
            </a:extLst>
          </p:cNvPr>
          <p:cNvSpPr txBox="1"/>
          <p:nvPr/>
        </p:nvSpPr>
        <p:spPr>
          <a:xfrm>
            <a:off x="2843213" y="2014538"/>
            <a:ext cx="7072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fig, ax = </a:t>
            </a:r>
            <a:r>
              <a:rPr kumimoji="1" lang="en-US" altLang="zh-CN" sz="2800" dirty="0" err="1"/>
              <a:t>plt.subplots</a:t>
            </a:r>
            <a:r>
              <a:rPr kumimoji="1" lang="en-US" altLang="zh-CN" sz="2800" dirty="0"/>
              <a:t>()</a:t>
            </a:r>
          </a:p>
          <a:p>
            <a:r>
              <a:rPr kumimoji="1" lang="en-US" altLang="zh-CN" sz="2800" dirty="0" err="1"/>
              <a:t>ax.plot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np.arange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iters</a:t>
            </a:r>
            <a:r>
              <a:rPr kumimoji="1" lang="en-US" altLang="zh-CN" sz="2800" dirty="0"/>
              <a:t>),</a:t>
            </a:r>
            <a:r>
              <a:rPr kumimoji="1" lang="en-US" altLang="zh-CN" sz="2800" dirty="0" err="1"/>
              <a:t>costs,'b</a:t>
            </a:r>
            <a:r>
              <a:rPr kumimoji="1" lang="en-US" altLang="zh-CN" sz="2800" dirty="0"/>
              <a:t>’)   #</a:t>
            </a:r>
            <a:r>
              <a:rPr kumimoji="1" lang="zh-CN" altLang="en-US" sz="2800" dirty="0"/>
              <a:t>列表</a:t>
            </a:r>
            <a:endParaRPr kumimoji="1" lang="en-US" altLang="zh-CN" sz="2800" dirty="0"/>
          </a:p>
          <a:p>
            <a:r>
              <a:rPr kumimoji="1" lang="en-US" altLang="zh-CN" sz="2800" dirty="0" err="1"/>
              <a:t>ax.set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xlabel</a:t>
            </a:r>
            <a:r>
              <a:rPr kumimoji="1" lang="en-US" altLang="zh-CN" sz="2800" dirty="0"/>
              <a:t>='</a:t>
            </a:r>
            <a:r>
              <a:rPr kumimoji="1" lang="en-US" altLang="zh-CN" sz="2800" dirty="0" err="1"/>
              <a:t>iters</a:t>
            </a:r>
            <a:r>
              <a:rPr kumimoji="1" lang="en-US" altLang="zh-CN" sz="2800" dirty="0"/>
              <a:t>’,</a:t>
            </a:r>
          </a:p>
          <a:p>
            <a:r>
              <a:rPr kumimoji="1" lang="en-US" altLang="zh-CN" sz="2800" dirty="0"/>
              <a:t>        </a:t>
            </a:r>
            <a:r>
              <a:rPr kumimoji="1" lang="en-US" altLang="zh-CN" sz="2800" dirty="0" err="1"/>
              <a:t>ylabel</a:t>
            </a:r>
            <a:r>
              <a:rPr kumimoji="1" lang="en-US" altLang="zh-CN" sz="2800" dirty="0"/>
              <a:t>='costs’,  </a:t>
            </a:r>
          </a:p>
          <a:p>
            <a:r>
              <a:rPr kumimoji="1" lang="en-US" altLang="zh-CN" sz="2800" dirty="0"/>
              <a:t>     title='cost vs </a:t>
            </a:r>
            <a:r>
              <a:rPr kumimoji="1" lang="en-US" altLang="zh-CN" sz="2800" dirty="0" err="1"/>
              <a:t>iters</a:t>
            </a:r>
            <a:r>
              <a:rPr kumimoji="1" lang="en-US" altLang="zh-CN" sz="2800" dirty="0"/>
              <a:t>’)</a:t>
            </a:r>
          </a:p>
          <a:p>
            <a:r>
              <a:rPr kumimoji="1" lang="en-US" altLang="zh-CN" sz="2800" dirty="0" err="1"/>
              <a:t>plt.show</a:t>
            </a:r>
            <a:r>
              <a:rPr kumimoji="1" lang="en-US" altLang="zh-CN" sz="2800" dirty="0"/>
              <a:t>()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637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0DF2A4-8F0A-D74B-A1E5-54D316955EDB}"/>
              </a:ext>
            </a:extLst>
          </p:cNvPr>
          <p:cNvSpPr txBox="1"/>
          <p:nvPr/>
        </p:nvSpPr>
        <p:spPr>
          <a:xfrm>
            <a:off x="1314450" y="328613"/>
            <a:ext cx="909896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数据预处理</a:t>
            </a:r>
            <a:r>
              <a:rPr kumimoji="1" lang="zh-CN" altLang="en-US" sz="4400" dirty="0"/>
              <a:t>：</a:t>
            </a:r>
            <a:r>
              <a:rPr kumimoji="1" lang="zh-Hans" altLang="en-US" sz="4400" dirty="0"/>
              <a:t>特征归一化</a:t>
            </a:r>
            <a:endParaRPr kumimoji="1" lang="en-US" altLang="zh-Hans" sz="4400" dirty="0"/>
          </a:p>
          <a:p>
            <a:endParaRPr kumimoji="1" lang="en-US" altLang="zh-Han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/>
              <a:t>消除</a:t>
            </a:r>
            <a:r>
              <a:rPr lang="zh-Hans" altLang="en-US" sz="2800" dirty="0"/>
              <a:t>特征值</a:t>
            </a:r>
            <a:r>
              <a:rPr lang="zh-CN" altLang="en-US" sz="2800" dirty="0"/>
              <a:t>之间的量纲影响</a:t>
            </a:r>
            <a:r>
              <a:rPr lang="en-US" altLang="zh-CN" sz="2800" dirty="0"/>
              <a:t>,</a:t>
            </a:r>
            <a:r>
              <a:rPr lang="zh-CN" altLang="en-US" sz="2800" dirty="0"/>
              <a:t>各</a:t>
            </a:r>
            <a:r>
              <a:rPr lang="zh-Hans" altLang="en-US" sz="2800" dirty="0"/>
              <a:t>特征值</a:t>
            </a:r>
            <a:r>
              <a:rPr lang="zh-CN" altLang="en-US" sz="2800" dirty="0"/>
              <a:t>处于同一数量级</a:t>
            </a:r>
            <a:endParaRPr lang="en-US" altLang="zh-C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提升模型的收敛速度</a:t>
            </a:r>
            <a:endParaRPr lang="en-US" altLang="zh-CN" sz="2800" b="0" i="0" u="none" strike="noStrike" dirty="0">
              <a:solidFill>
                <a:srgbClr val="111111"/>
              </a:solidFill>
              <a:effectLst/>
              <a:latin typeface="Verdan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提升模型的精度</a:t>
            </a:r>
            <a:endParaRPr kumimoji="1" lang="en-US" altLang="zh-Han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28C758-1643-8D42-A108-4B7A136B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674697"/>
            <a:ext cx="2600326" cy="29150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4795EC-7326-0249-AD9A-B76F0595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13" y="3285330"/>
            <a:ext cx="4294188" cy="31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3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5D69C9-2A21-5F46-A179-CFADC98D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522288"/>
            <a:ext cx="8445500" cy="2184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A53EBE-9FF0-BF49-BC47-BCB96987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3" y="3694113"/>
            <a:ext cx="7213600" cy="1955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E8911A-3FE1-D449-B982-49C55F4CB3A0}"/>
              </a:ext>
            </a:extLst>
          </p:cNvPr>
          <p:cNvSpPr txBox="1"/>
          <p:nvPr/>
        </p:nvSpPr>
        <p:spPr>
          <a:xfrm>
            <a:off x="8343900" y="43005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[0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1]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35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61C793-9DD7-614F-B4EF-EBBBC7E1CA8A}"/>
              </a:ext>
            </a:extLst>
          </p:cNvPr>
          <p:cNvSpPr txBox="1"/>
          <p:nvPr/>
        </p:nvSpPr>
        <p:spPr>
          <a:xfrm>
            <a:off x="1314450" y="328613"/>
            <a:ext cx="1099371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正规方程（</a:t>
            </a:r>
            <a:r>
              <a:rPr kumimoji="1" lang="en-US" altLang="zh-Hans" sz="4400" dirty="0"/>
              <a:t>Normal Equation)</a:t>
            </a:r>
          </a:p>
          <a:p>
            <a:endParaRPr kumimoji="1" lang="en-US" altLang="zh-Hans" sz="4400" dirty="0"/>
          </a:p>
          <a:p>
            <a:endParaRPr kumimoji="1" lang="en-US" altLang="zh-Han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" altLang="en-US" sz="2800" dirty="0"/>
              <a:t>若</a:t>
            </a:r>
            <a:r>
              <a:rPr lang="zh-CN" altLang="en-US" sz="2800" dirty="0"/>
              <a:t>不可逆了，一般要考虑一下两者情况：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 移除冗余特征。一些特征存在线性依赖。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特征太多时，要删除一些特征。比如（</a:t>
            </a:r>
            <a:r>
              <a:rPr lang="en-US" altLang="zh-CN" sz="2800" dirty="0"/>
              <a:t>m&lt;n)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          对于小样本数据使用正则化</a:t>
            </a:r>
            <a:r>
              <a:rPr lang="zh-CN" altLang="en-US" dirty="0"/>
              <a:t>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Han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Han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numpy.linalg</a:t>
            </a:r>
            <a:r>
              <a:rPr lang="zh-CN" altLang="en-US" sz="2800" dirty="0"/>
              <a:t>模块包含线性代数的函数。使用这个模块，可以计算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逆矩阵、求特征值、解性方程组以及求解行列式等。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   </a:t>
            </a:r>
            <a:r>
              <a:rPr lang="en-US" altLang="zh-CN" sz="2800" dirty="0" err="1"/>
              <a:t>inv</a:t>
            </a:r>
            <a:r>
              <a:rPr lang="zh-CN" altLang="en-US" sz="2800" dirty="0"/>
              <a:t>函数计算逆矩阵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Han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Han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50FCF5-28C5-3946-A226-33BB24C3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39" y="1150618"/>
            <a:ext cx="3190168" cy="8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8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B0D11E-DEB3-CD4B-B6DF-5911332D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" y="499872"/>
            <a:ext cx="10460382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3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863" y="332026"/>
            <a:ext cx="3536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26" y="4038600"/>
            <a:ext cx="4502775" cy="6265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1" y="3924155"/>
            <a:ext cx="289374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72998"/>
              </p:ext>
            </p:extLst>
          </p:nvPr>
        </p:nvGraphicFramePr>
        <p:xfrm>
          <a:off x="4368800" y="279400"/>
          <a:ext cx="7112000" cy="309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8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Population (</a:t>
                      </a:r>
                      <a:r>
                        <a:rPr lang="en-US" sz="3200" b="0" u="none" strike="noStrike" dirty="0">
                          <a:effectLst/>
                        </a:rPr>
                        <a:t>x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Profit(</a:t>
                      </a:r>
                      <a:r>
                        <a:rPr lang="en-US" sz="3200" b="0" u="none" strike="noStrike" dirty="0">
                          <a:effectLst/>
                        </a:rPr>
                        <a:t>y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6.1101</a:t>
                      </a: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17.5920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5.5277</a:t>
                      </a: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9.1302</a:t>
                      </a: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8.5186</a:t>
                      </a: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13.6620</a:t>
                      </a: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7.0032</a:t>
                      </a: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11.8540</a:t>
                      </a: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291C0FBE-65EC-DD4E-8113-5DFE079413DE}"/>
              </a:ext>
            </a:extLst>
          </p:cNvPr>
          <p:cNvSpPr/>
          <p:nvPr/>
        </p:nvSpPr>
        <p:spPr>
          <a:xfrm>
            <a:off x="5186363" y="928688"/>
            <a:ext cx="5343525" cy="385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97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6BA858D-77FF-6345-AAEB-F44EE5FE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" y="227013"/>
            <a:ext cx="5802314" cy="3998486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BCE8224-BF1B-4D42-B26A-DA1609538283}"/>
              </a:ext>
            </a:extLst>
          </p:cNvPr>
          <p:cNvCxnSpPr/>
          <p:nvPr/>
        </p:nvCxnSpPr>
        <p:spPr>
          <a:xfrm flipV="1">
            <a:off x="957263" y="542925"/>
            <a:ext cx="4814887" cy="27003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7F27C55-6F27-E84E-9BE1-EFD859E0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50" y="542925"/>
            <a:ext cx="6203650" cy="26797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418EFA-3ABE-0D41-97A4-87439784F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843" y="4426507"/>
            <a:ext cx="6831013" cy="18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381000"/>
            <a:ext cx="6139822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8" y="1530533"/>
            <a:ext cx="4306823" cy="169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90425"/>
            <a:ext cx="3642360" cy="408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512BE1-2F32-8845-8F83-A173FCFF1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051" y="2906945"/>
            <a:ext cx="7304087" cy="37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Vectorization</a:t>
            </a:r>
            <a:endParaRPr lang="en-US" sz="3733" b="1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DA9DC18-147A-F946-BD85-FB9FB7BAA6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6" y="1524000"/>
            <a:ext cx="4502775" cy="626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0F2D7A-F70E-924D-ACA0-19398EB8FCA9}"/>
                  </a:ext>
                </a:extLst>
              </p:cNvPr>
              <p:cNvSpPr txBox="1"/>
              <p:nvPr/>
            </p:nvSpPr>
            <p:spPr>
              <a:xfrm>
                <a:off x="6232254" y="1498723"/>
                <a:ext cx="268314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sz="4400" dirty="0"/>
                  <a:t>=X</a:t>
                </a:r>
                <a14:m>
                  <m:oMath xmlns:m="http://schemas.openxmlformats.org/officeDocument/2006/math">
                    <m:r>
                      <a:rPr kumimoji="1" lang="zh-CN" altLang="en-US" sz="4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kumimoji="1" lang="zh-CN" altLang="en-US" sz="4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0F2D7A-F70E-924D-ACA0-19398EB8F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54" y="1498723"/>
                <a:ext cx="2683147" cy="677108"/>
              </a:xfrm>
              <a:prstGeom prst="rect">
                <a:avLst/>
              </a:prstGeom>
              <a:blipFill>
                <a:blip r:embed="rId4"/>
                <a:stretch>
                  <a:fillRect l="-12264" t="-24074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DFB8B3-3E80-DD48-A5C8-1A0B52E200BF}"/>
                  </a:ext>
                </a:extLst>
              </p:cNvPr>
              <p:cNvSpPr txBox="1"/>
              <p:nvPr/>
            </p:nvSpPr>
            <p:spPr>
              <a:xfrm>
                <a:off x="1947637" y="2698133"/>
                <a:ext cx="1906098" cy="1269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4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1" lang="zh-CN" altLang="en-US" sz="4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DFB8B3-3E80-DD48-A5C8-1A0B52E20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637" y="2698133"/>
                <a:ext cx="1906098" cy="1269643"/>
              </a:xfrm>
              <a:prstGeom prst="rect">
                <a:avLst/>
              </a:prstGeom>
              <a:blipFill>
                <a:blip r:embed="rId5"/>
                <a:stretch>
                  <a:fillRect l="-5298" r="-1325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A525298-AF6C-1B48-B37E-419F4FB2DADD}"/>
                  </a:ext>
                </a:extLst>
              </p:cNvPr>
              <p:cNvSpPr txBox="1"/>
              <p:nvPr/>
            </p:nvSpPr>
            <p:spPr>
              <a:xfrm>
                <a:off x="6232254" y="2838684"/>
                <a:ext cx="24949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4400" dirty="0"/>
                  <a:t>X</a:t>
                </a:r>
                <a14:m>
                  <m:oMath xmlns:m="http://schemas.openxmlformats.org/officeDocument/2006/math">
                    <m:r>
                      <a:rPr kumimoji="1" lang="en-US" altLang="zh-CN" sz="4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=(1   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4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A525298-AF6C-1B48-B37E-419F4FB2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54" y="2838684"/>
                <a:ext cx="2494914" cy="677108"/>
              </a:xfrm>
              <a:prstGeom prst="rect">
                <a:avLst/>
              </a:prstGeom>
              <a:blipFill>
                <a:blip r:embed="rId6"/>
                <a:stretch>
                  <a:fillRect l="-13198" t="-24074" r="-9645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36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Vectorization</a:t>
            </a:r>
            <a:endParaRPr lang="en-US" sz="3733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2B5849-662F-5F46-9264-54428AB5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1343025"/>
            <a:ext cx="3962400" cy="800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E1910A-4E92-B64B-9024-86321005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2611438"/>
            <a:ext cx="5448300" cy="2463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0011B3-CE81-8046-A7FF-5E6765F45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488" y="2782888"/>
            <a:ext cx="1739900" cy="2120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826919-D641-6848-919E-9CACD6E16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925" y="5372100"/>
            <a:ext cx="4826006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92B052-D475-BF4B-933D-2FF01891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447675"/>
            <a:ext cx="4559300" cy="3962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6D913F-031F-BF43-849A-DDED5BCE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0" y="1620837"/>
            <a:ext cx="5892800" cy="2501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E532AB-18D0-E143-BBAF-B7C15951F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037" y="541336"/>
            <a:ext cx="2003426" cy="5752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8D3E66-80DA-484F-94FC-77C17A7EE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32299"/>
            <a:ext cx="7137400" cy="209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54CCAF-9BAA-F64C-B109-64581531C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850" y="4991099"/>
            <a:ext cx="3340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73619-A506-574B-98C9-6DD2D49FCA5E}"/>
              </a:ext>
            </a:extLst>
          </p:cNvPr>
          <p:cNvSpPr txBox="1"/>
          <p:nvPr/>
        </p:nvSpPr>
        <p:spPr>
          <a:xfrm>
            <a:off x="986118" y="914400"/>
            <a:ext cx="3015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1. </a:t>
            </a:r>
            <a:r>
              <a:rPr kumimoji="1" lang="zh-Hans" altLang="en-US" sz="4400" dirty="0"/>
              <a:t>损失函数</a:t>
            </a:r>
            <a:endParaRPr kumimoji="1" lang="zh-CN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C44B27-C17E-DB45-9458-A8F4279A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31" y="826590"/>
            <a:ext cx="4826006" cy="8572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832302-EA27-2544-8740-C09D1E14816C}"/>
              </a:ext>
            </a:extLst>
          </p:cNvPr>
          <p:cNvSpPr txBox="1"/>
          <p:nvPr/>
        </p:nvSpPr>
        <p:spPr>
          <a:xfrm>
            <a:off x="986118" y="2680447"/>
            <a:ext cx="4144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2</a:t>
            </a:r>
            <a:r>
              <a:rPr kumimoji="1" lang="en-US" altLang="zh-CN" sz="4400" dirty="0"/>
              <a:t>. </a:t>
            </a:r>
            <a:r>
              <a:rPr kumimoji="1" lang="zh-Hans" altLang="en-US" sz="4400" dirty="0"/>
              <a:t>梯度下降函数</a:t>
            </a:r>
            <a:endParaRPr kumimoji="1" lang="zh-CN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2B9DB-40C1-F34A-98EF-712C5172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73" y="2474259"/>
            <a:ext cx="4228070" cy="12378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CB74C6-FDAE-4E42-8088-AC7DEAE95A4C}"/>
              </a:ext>
            </a:extLst>
          </p:cNvPr>
          <p:cNvSpPr txBox="1"/>
          <p:nvPr/>
        </p:nvSpPr>
        <p:spPr>
          <a:xfrm>
            <a:off x="1035990" y="4457735"/>
            <a:ext cx="55659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3</a:t>
            </a:r>
            <a:r>
              <a:rPr kumimoji="1" lang="en-US" altLang="zh-CN" sz="4400" dirty="0"/>
              <a:t>. </a:t>
            </a:r>
            <a:r>
              <a:rPr kumimoji="1" lang="zh-Hans" altLang="en-US" sz="4400" dirty="0"/>
              <a:t>维度           </a:t>
            </a:r>
            <a:r>
              <a:rPr kumimoji="1" lang="en-US" altLang="zh-Hans" sz="4400" dirty="0"/>
              <a:t>X</a:t>
            </a:r>
            <a:r>
              <a:rPr kumimoji="1" lang="zh-Hans" altLang="en-US" sz="4400" dirty="0"/>
              <a:t>（</a:t>
            </a:r>
            <a:r>
              <a:rPr kumimoji="1" lang="en-US" altLang="zh-Hans" sz="4400" dirty="0" err="1"/>
              <a:t>m,n</a:t>
            </a:r>
            <a:r>
              <a:rPr kumimoji="1" lang="en-US" altLang="zh-Hans" sz="4400" dirty="0"/>
              <a:t>)</a:t>
            </a:r>
          </a:p>
          <a:p>
            <a:r>
              <a:rPr kumimoji="1" lang="en-US" altLang="zh-CN" sz="4400" dirty="0"/>
              <a:t>			    y   (m,1)</a:t>
            </a:r>
          </a:p>
          <a:p>
            <a:r>
              <a:rPr kumimoji="1" lang="en-US" altLang="zh-CN" sz="4400" dirty="0"/>
              <a:t>                  theta (n,1)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135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AA2CE5-0223-4D4D-B446-37E03DA627CF}"/>
              </a:ext>
            </a:extLst>
          </p:cNvPr>
          <p:cNvSpPr txBox="1"/>
          <p:nvPr/>
        </p:nvSpPr>
        <p:spPr>
          <a:xfrm>
            <a:off x="466164" y="1004047"/>
            <a:ext cx="1171506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/>
              <a:t>numpy</a:t>
            </a:r>
            <a:r>
              <a:rPr kumimoji="1" lang="en-US" altLang="zh-CN" sz="4000" dirty="0"/>
              <a:t> :</a:t>
            </a:r>
            <a:r>
              <a:rPr kumimoji="1" lang="zh-CN" altLang="en-US" sz="4000" dirty="0"/>
              <a:t>科学计算库，处理多维数组，进行数据分析</a:t>
            </a:r>
            <a:endParaRPr kumimoji="1" lang="en-US" altLang="zh-CN" sz="4000" dirty="0"/>
          </a:p>
          <a:p>
            <a:endParaRPr kumimoji="1" lang="en-US" altLang="zh-CN" sz="4000" dirty="0"/>
          </a:p>
          <a:p>
            <a:r>
              <a:rPr kumimoji="1" lang="en-US" altLang="zh-CN" sz="4000" dirty="0"/>
              <a:t>pandas :</a:t>
            </a:r>
            <a:r>
              <a:rPr kumimoji="1" lang="zh-CN" altLang="en-US" sz="4000" dirty="0"/>
              <a:t>是基于</a:t>
            </a:r>
            <a:r>
              <a:rPr kumimoji="1" lang="en-US" altLang="zh-CN" sz="4000" dirty="0" err="1"/>
              <a:t>NumPy</a:t>
            </a:r>
            <a:r>
              <a:rPr kumimoji="1" lang="en-US" altLang="zh-CN" sz="4000" dirty="0"/>
              <a:t> </a:t>
            </a:r>
            <a:r>
              <a:rPr kumimoji="1" lang="zh-CN" altLang="en-US" sz="4000" dirty="0"/>
              <a:t>的一种工具，该工具是为了</a:t>
            </a:r>
            <a:endParaRPr kumimoji="1" lang="en-US" altLang="zh-CN" sz="4000" dirty="0"/>
          </a:p>
          <a:p>
            <a:r>
              <a:rPr kumimoji="1" lang="zh-CN" altLang="en-US" sz="4000" dirty="0"/>
              <a:t>解决数据分析任务而创建的</a:t>
            </a:r>
            <a:endParaRPr kumimoji="1" lang="en-US" altLang="zh-CN" sz="4000" dirty="0"/>
          </a:p>
          <a:p>
            <a:endParaRPr kumimoji="1" lang="en-US" altLang="zh-CN" sz="4000" dirty="0"/>
          </a:p>
          <a:p>
            <a:r>
              <a:rPr kumimoji="1" lang="en-US" altLang="zh-CN" sz="4000" dirty="0" err="1"/>
              <a:t>Matplotlib:Python</a:t>
            </a:r>
            <a:r>
              <a:rPr kumimoji="1" lang="en-US" altLang="zh-CN" sz="4000" dirty="0"/>
              <a:t> </a:t>
            </a:r>
            <a:r>
              <a:rPr kumimoji="1" lang="zh-CN" altLang="en-US" sz="4000" dirty="0"/>
              <a:t>的 </a:t>
            </a:r>
            <a:r>
              <a:rPr kumimoji="1" lang="en-US" altLang="zh-CN" sz="4000" dirty="0"/>
              <a:t>2D</a:t>
            </a:r>
            <a:r>
              <a:rPr kumimoji="1" lang="zh-CN" altLang="en-US" sz="4000" dirty="0"/>
              <a:t>绘图库</a:t>
            </a:r>
            <a:endParaRPr kumimoji="1" lang="en-US" altLang="zh-CN" sz="4000" dirty="0"/>
          </a:p>
          <a:p>
            <a:endParaRPr kumimoji="1" lang="en-US" altLang="zh-CN" sz="4000" dirty="0"/>
          </a:p>
          <a:p>
            <a:r>
              <a:rPr kumimoji="1" lang="en-US" altLang="zh-CN" sz="4000" dirty="0" err="1"/>
              <a:t>matplotlib.pyplot</a:t>
            </a:r>
            <a:r>
              <a:rPr kumimoji="1" lang="zh-CN" altLang="en-US" sz="4000" dirty="0"/>
              <a:t>：提供一个类似</a:t>
            </a:r>
            <a:r>
              <a:rPr kumimoji="1" lang="en-US" altLang="zh-CN" sz="4000" dirty="0" err="1"/>
              <a:t>matlab</a:t>
            </a:r>
            <a:r>
              <a:rPr kumimoji="1" lang="zh-CN" altLang="en-US" sz="4000" dirty="0"/>
              <a:t>的绘图框架</a:t>
            </a:r>
          </a:p>
        </p:txBody>
      </p:sp>
    </p:spTree>
    <p:extLst>
      <p:ext uri="{BB962C8B-B14F-4D97-AF65-F5344CB8AC3E}">
        <p14:creationId xmlns:p14="http://schemas.microsoft.com/office/powerpoint/2010/main" val="3613065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729</Words>
  <Application>Microsoft Macintosh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Cambria Math</vt:lpstr>
      <vt:lpstr>Verdana</vt:lpstr>
      <vt:lpstr>Office 主题​​</vt:lpstr>
      <vt:lpstr>单变量线性回归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36</cp:revision>
  <dcterms:created xsi:type="dcterms:W3CDTF">2018-12-09T07:58:25Z</dcterms:created>
  <dcterms:modified xsi:type="dcterms:W3CDTF">2018-12-10T08:15:14Z</dcterms:modified>
</cp:coreProperties>
</file>