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57" r:id="rId4"/>
    <p:sldId id="278" r:id="rId5"/>
    <p:sldId id="262" r:id="rId6"/>
    <p:sldId id="275" r:id="rId7"/>
    <p:sldId id="276" r:id="rId8"/>
    <p:sldId id="265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2"/>
    <p:restoredTop sz="94524"/>
  </p:normalViewPr>
  <p:slideViewPr>
    <p:cSldViewPr snapToGrid="0" snapToObjects="1">
      <p:cViewPr varScale="1">
        <p:scale>
          <a:sx n="77" d="100"/>
          <a:sy n="77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26864 8332 416,'28'0'897,"-28"0"-257,0 0 642,0-27 928,0 27 416,0 0-544,0 0-480,0 0-385,0 0-160,0 0-224,0 0-225,0 0-320,0 0-63,24 27-1,-24-27 64,27 53-32,-27-26-63,27 25 127,27-24 0,-30 50-64,4-24 33,26 26-161,-2-28-32,28 28-96,-28-2-32,1-24 96,0-1-128,-1-1 32,3 3-192,-28-30-161,-27-25-255,26 27-289,-26-27-288,0 0-385,0 0-1249</inkml:trace>
  <inkml:trace contextRef="#ctx0" brushRef="#br0" timeOffset="432.0247">26811 8889 7559,'-27'-27'608,"2"27"1,25 0-225,0-26 737,0 26 32,-27-27-448,27 27-449,0-27-192,0 1 0,0 0-64,27-27 96,-27 26 193,0-27 127,0 28-192,0-27-128,0 0-64,0 1 129,0 25 351,0 0 193,0 27-33,0-26-287,0 26-545,25 26 192,29-26 128,0 27 96,24 0-64,0-2-128,30 2-64,-29 1-32,26-3-416,3 3-929,-29-28-1891</inkml:trace>
  <inkml:trace contextRef="#ctx0" brushRef="#br0" timeOffset="1270.0726">21174 5206 12812,'-27'0'800,"27"0"-31,0 0-288,27 0-129,-1-26 192,26-1 1,3 0-161,22 1 97,30-26-1,0-2-192,25 1 449,1 1-320,-28-3-289,-26 30-192,1-3 0,-28 3-673,-25 25-544,-1-27-833,-26 27-1250,-26 0-6181</inkml:trace>
  <inkml:trace contextRef="#ctx0" brushRef="#br0" timeOffset="1608.0918">21466 4729 9352,'25'0'737,"-50"0"-1057,-2 0-225,0 52 65,-27 1 608,3 2 929,-30 24 256,29-26-192,-2 26 0,28-26-640,26 0-161,0-1 64,0-24-63,26-2 31,28 0 225,-28 2-65,26-2 33,30-26-193,-32 0-160,32 0-128,-4 0-96,-24-26-737,-2 26-800,1 0-1538</inkml:trace>
  <inkml:trace contextRef="#ctx0" brushRef="#br0" timeOffset="2495.1427">23239 11936 13676,'0'0'1570,"0"0"-321,0 0-576,0 0 63,25 0 129,2 0-64,0 26-192,26 1-321,-1-2-32,-25 3-160,27-1-64,-3-2 257,4 2-193,-5 0 160,32-1-64,-4 1 96,-24 0-128,24-2-31,2-25-97,-28 28 0,3-28-32,-2 0-32,-29 25-64,4-25-97,-28 0 65,0 0 128,0 0-288,0-25-353,0 25-480,0 0-672,-28-28-994,4 28-2626</inkml:trace>
  <inkml:trace contextRef="#ctx0" brushRef="#br0" timeOffset="2870.1641">23239 12438 7847,'-53'28'993,"26"-28"320,27 0 64,0 0 97,0 0-545,0-28-193,0 28 33,27-52-96,-27 26-97,26-28 97,-26 1 192,0 1 64,0-1-385,0-1-352,-26-26 1,-1 28-161,0 0 160,27 24 32,-25 2 128,25 0-256,25 26-160,2 0 128,26 26 97,-1-26-65,55 26-96,-2-26 96,1 28-96,27-28 64,-28 0-513,-25 0-928,26 0-1858,-54 0-4388</inkml:trace>
  <inkml:trace contextRef="#ctx0" brushRef="#br0" timeOffset="20541.1748">5319 5842 11178,'0'-26'64,"0"26"1057,0 0-865,0 0 65,0 0 255,0 0-63,0 0-161,0 0 129,0 0 191,25 26 33,-25-26 32,27 27-129,-27-27 1,27 25-321,-1 2-96,1 0-96,25 27 193,-25-28-289,1 52 0,25-23 0,-1-3 192,-25 28-96,26-1 64,26 1-96,-26-2 160,-1 29-64,28-2-31,-1 2 95,-1 25 32,30 0 32,-29 3 1,26 22-33,3-24-64,-2 26 64,26 25-64,-27-24 97,0 25-97,1 1 160,2-2-96,-3 29 65,27-28-97,-27 1 32,27 26-288,0-27 449,2 27-321,-2-27-32,-27-25 64,27 26-64,-24-28-64,-3 1-64,1 0 96,-26-26-64,-2-1 32,1-25-96,-52-1-96,27 0-225,-27-28-576,-3 2-833,-24-26-1953,0-1-7976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5C0-1155-6D4A-B483-DD81853E6825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766B-8F66-9945-BE06-96A0B77A3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92F5-9A89-AF45-B5F8-0B0155F8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545FD-6F3F-B14C-92A0-99CFB349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BCD45-2892-1E4B-8EB0-BF34DAC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5FD7-4953-2542-84BF-8279957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F73F90B-B3C4-FA47-8B2E-430431C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6EB7-0F7C-DD44-821E-2DF8BD09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485EC9C-2CF8-9D4F-A225-12ECF4F7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23C6B-544D-0A47-BB88-956E0CB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26AEB-ED52-1948-9D8D-A70E2BC8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930F511-7E25-1746-A040-FE80603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1517C-09BD-B942-8A18-43E1794A4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38DF1F8-CA78-CE44-BDB2-49389FACC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BE258-217A-284E-875E-741075E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52FAC-15CF-904D-A5FE-F0E77DF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18E7A2-3F75-4445-89F2-2CB88514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67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4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5161-0559-4044-A927-18B7C729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EE9-F42C-864E-BCEB-D1EF1AF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1A7A-AF9C-914D-B67F-4A2E0C7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C255-74DF-6F4C-B536-BA889EB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D94BA2-C9B9-A94B-B21B-C695909E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7121-633B-F742-B913-10EEB828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5A1D2-2298-0F4A-B184-FB1602F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0A7C-B5A3-5F4A-AEB0-C2D981E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B140-78A0-134E-9717-FF9D4DA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5050D41-F2C4-3340-BF83-8F445AD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0E81-E6F8-DF4D-A183-D6808592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FE8C0-C8DB-4147-A350-03AB6CB1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F1F67-BA49-FD48-98A0-96046345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7C595-4990-0A4C-AACD-56DF278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314-1645-A54E-9F08-A9BCEAC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F81BB1-74C1-DF42-AA9B-3F391DE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9F87-7E53-624E-8441-7981216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724B6-D27B-6F45-9DF5-986F3C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DBB50-491A-0C4A-B26D-D72CBC5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CAF9A-8FE9-934F-9D75-9DC5FA4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0072A-9AF6-8940-B923-84A61716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DA90F-9233-F74B-AAF7-323D90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84F9E-8775-F64C-AEEE-2CED8E4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341E43B-86F1-3648-A25C-FCD107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90C6-05D3-E54A-A970-E20C332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9AB01-50C2-6646-8BE9-3AF739E7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38FD3-C79B-0C40-9B2C-3846C0E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87E491B-DAA4-AD47-8C1A-F775B8BD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D8728-8CFE-C74B-B8FE-2E7C3BC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2E95E-E79D-C143-938F-766D83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CF94F6E-F138-4D4B-9448-B1C21D6D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7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26C8-E3A3-EE49-B5E4-4FF2F68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581F-88B1-3249-95C8-4853D7F9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35647-DF0D-E04C-9A53-801BE693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6306A-43BF-9049-9ABD-6BB764E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C2F2-ED34-3E44-BCA1-83251E6E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93C01B8-240B-044D-951E-E05F0234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CA5BA-7C08-564D-948F-BDA75491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6B312-12C0-034C-B540-D4E0C5F9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ECEB5-019D-F448-BD6A-AA5F087D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921E-04DB-2F4B-8C79-66F0739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76041-AE06-EB4D-91BA-AAA512B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042034-9985-FC47-8C28-4E40DE77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9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3FA474-EC03-CC48-BCC5-C53DFC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CC73D-C38A-4E4C-B219-203C3A65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2951-209A-6D46-908A-B73C5D13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3D3-D99F-FB4E-8A24-1348AA1C3E41}" type="datetimeFigureOut">
              <a:rPr kumimoji="1" lang="zh-CN" altLang="en-US" smtClean="0"/>
              <a:t>2018/12/11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53B0D-4815-9D48-B618-FCB14821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DFC4FC7-43D6-D14B-8492-0B04016DF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6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tif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6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tif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11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5A5E-7B1E-3C45-AC92-81763D5C6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b="1" dirty="0"/>
              <a:t>逻辑回归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254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46B687-8477-B94E-AC63-08131311F2CC}"/>
              </a:ext>
            </a:extLst>
          </p:cNvPr>
          <p:cNvSpPr txBox="1"/>
          <p:nvPr/>
        </p:nvSpPr>
        <p:spPr>
          <a:xfrm>
            <a:off x="5177891" y="564467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线性不可分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F8E36C-E158-EB49-BD2D-1CDA0BDB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38" y="1351577"/>
            <a:ext cx="7846792" cy="51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EEC13-2D0E-0645-90E5-13DDDF8CC1C3}"/>
              </a:ext>
            </a:extLst>
          </p:cNvPr>
          <p:cNvSpPr txBox="1"/>
          <p:nvPr/>
        </p:nvSpPr>
        <p:spPr>
          <a:xfrm>
            <a:off x="938306" y="6499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特征映射</a:t>
            </a:r>
            <a:endParaRPr lang="en-US" sz="3733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F3F2A2-1D8A-BC49-ADD1-8537F7DC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16" y="1617935"/>
            <a:ext cx="4065494" cy="42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00F5F-5C52-F746-BC5B-DF29CD0E8696}"/>
              </a:ext>
            </a:extLst>
          </p:cNvPr>
          <p:cNvSpPr txBox="1"/>
          <p:nvPr/>
        </p:nvSpPr>
        <p:spPr>
          <a:xfrm>
            <a:off x="938306" y="6499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损失函数</a:t>
            </a:r>
            <a:endParaRPr lang="en-US" sz="3733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04CB2-78E0-5F47-A15F-1C27D918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0" y="1792941"/>
            <a:ext cx="10824343" cy="1351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59BAEE-974F-C44A-8D45-39FC7ABCE8D6}"/>
              </a:ext>
            </a:extLst>
          </p:cNvPr>
          <p:cNvSpPr txBox="1"/>
          <p:nvPr/>
        </p:nvSpPr>
        <p:spPr>
          <a:xfrm>
            <a:off x="2689413" y="3579111"/>
            <a:ext cx="41889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Lamda</a:t>
            </a:r>
            <a:r>
              <a:rPr kumimoji="1" lang="en-US" altLang="zh-CN" sz="2800" dirty="0"/>
              <a:t> </a:t>
            </a:r>
            <a:r>
              <a:rPr kumimoji="1" lang="zh-Hans" altLang="en-US" sz="2800" dirty="0"/>
              <a:t>越小，越易过拟合</a:t>
            </a:r>
            <a:endParaRPr kumimoji="1" lang="en-US" altLang="zh-Hans" sz="2800" dirty="0"/>
          </a:p>
          <a:p>
            <a:r>
              <a:rPr kumimoji="1" lang="en-US" altLang="zh-CN" sz="2800" dirty="0" err="1"/>
              <a:t>Lamda</a:t>
            </a:r>
            <a:r>
              <a:rPr kumimoji="1" lang="zh-Hans" altLang="en-US" sz="2800" dirty="0"/>
              <a:t>越大，越易欠拟合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988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F8C7DD-7C94-064B-BE00-3D41D03D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80" y="3836894"/>
            <a:ext cx="8136753" cy="1155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DD97BC-D6DD-5F46-A88E-6B808E6C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177" y="2205317"/>
            <a:ext cx="8905322" cy="131930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DB9486EA-8734-8B49-BE46-1FC587EF7E4E}"/>
              </a:ext>
            </a:extLst>
          </p:cNvPr>
          <p:cNvSpPr txBox="1"/>
          <p:nvPr/>
        </p:nvSpPr>
        <p:spPr>
          <a:xfrm>
            <a:off x="938306" y="64994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梯度下降</a:t>
            </a:r>
            <a:endParaRPr lang="en-US" sz="3733" b="1" dirty="0"/>
          </a:p>
        </p:txBody>
      </p:sp>
    </p:spTree>
    <p:extLst>
      <p:ext uri="{BB962C8B-B14F-4D97-AF65-F5344CB8AC3E}">
        <p14:creationId xmlns:p14="http://schemas.microsoft.com/office/powerpoint/2010/main" val="29641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53120" y="1862309"/>
            <a:ext cx="4695915" cy="4256049"/>
            <a:chOff x="2057400" y="971550"/>
            <a:chExt cx="4386544" cy="3975658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527383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527383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9000018" y="37278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8960799" y="2811576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9417916" y="3175718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9565634" y="2493795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565807" y="5451571"/>
            <a:ext cx="56457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4400" y="3127941"/>
            <a:ext cx="56457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18509" y="1862308"/>
            <a:ext cx="0" cy="37336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14994" y="5309417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10009364" y="30535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46559" y="4115045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06113" y="4618363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565807" y="444031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7593160" y="442166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7712558" y="235864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7293026" y="2844040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7869047" y="296617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1000405" y="996553"/>
            <a:ext cx="434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81" y="996552"/>
            <a:ext cx="434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Multi-class classification: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2553120" y="2269920"/>
              <a:ext cx="8014560" cy="2785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760" y="2260559"/>
                <a:ext cx="8033281" cy="2804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2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329349" y="379301"/>
            <a:ext cx="289374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Hypothesis: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BCDEA3F4-6AC7-014E-A196-0633BFFB89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87" y="3861238"/>
            <a:ext cx="2556266" cy="591760"/>
          </a:xfrm>
          <a:prstGeom prst="rect">
            <a:avLst/>
          </a:prstGeom>
        </p:spPr>
      </p:pic>
      <p:pic>
        <p:nvPicPr>
          <p:cNvPr id="23" name="Picture 50">
            <a:extLst>
              <a:ext uri="{FF2B5EF4-FFF2-40B4-BE49-F238E27FC236}">
                <a16:creationId xmlns:a16="http://schemas.microsoft.com/office/drawing/2014/main" id="{76F47148-3667-5B4A-B376-A5D95A3FBC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49" y="2828890"/>
            <a:ext cx="4147185" cy="3573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25B68F-CCBE-0944-93DC-CBF406865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3" y="1272989"/>
            <a:ext cx="6169532" cy="41864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224324-F699-FA49-8FAD-EEA1504BB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087" y="1521570"/>
            <a:ext cx="2556266" cy="6390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9335AD-536C-E54E-B05F-C336CBA1D33E}"/>
              </a:ext>
            </a:extLst>
          </p:cNvPr>
          <p:cNvSpPr txBox="1"/>
          <p:nvPr/>
        </p:nvSpPr>
        <p:spPr>
          <a:xfrm>
            <a:off x="10476534" y="2681197"/>
            <a:ext cx="304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5267A6-054F-F546-908B-9D77EE3109EB}"/>
              </a:ext>
            </a:extLst>
          </p:cNvPr>
          <p:cNvSpPr txBox="1"/>
          <p:nvPr/>
        </p:nvSpPr>
        <p:spPr>
          <a:xfrm>
            <a:off x="1362635" y="6275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线性可分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69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A9C47C-8D02-9343-A712-0FED14951C57}"/>
              </a:ext>
            </a:extLst>
          </p:cNvPr>
          <p:cNvSpPr txBox="1"/>
          <p:nvPr/>
        </p:nvSpPr>
        <p:spPr>
          <a:xfrm>
            <a:off x="1129553" y="842682"/>
            <a:ext cx="4020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Sigmoid </a:t>
            </a:r>
            <a:r>
              <a:rPr kumimoji="1" lang="zh-Hans" altLang="en-US" sz="4400" dirty="0"/>
              <a:t>函数：</a:t>
            </a:r>
            <a:endParaRPr kumimoji="1" lang="zh-CN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F685D4-ED75-7A45-81A5-5F618E248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81" y="1757619"/>
            <a:ext cx="5943615" cy="4319844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4D626DBB-FA1D-BB4F-B36C-FDA2CC1C339E}"/>
              </a:ext>
            </a:extLst>
          </p:cNvPr>
          <p:cNvSpPr txBox="1"/>
          <p:nvPr/>
        </p:nvSpPr>
        <p:spPr>
          <a:xfrm>
            <a:off x="6660375" y="200334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alibri"/>
              </a:rPr>
              <a:t>   predict</a:t>
            </a:r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</a:t>
            </a:r>
            <a:endParaRPr lang="en-US" altLang="zh-Hans" sz="3600" dirty="0">
              <a:solidFill>
                <a:prstClr val="black"/>
              </a:solidFill>
              <a:latin typeface="Calibri"/>
            </a:endParaRPr>
          </a:p>
          <a:p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</a:t>
            </a:r>
            <a:r>
              <a:rPr lang="en-US" altLang="zh-Hans" sz="3600" dirty="0">
                <a:solidFill>
                  <a:prstClr val="black"/>
                </a:solidFill>
                <a:latin typeface="Calibri"/>
              </a:rPr>
              <a:t>if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     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65D98F0E-5A70-6F4D-8BD3-253D7AFC2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24" y="2812588"/>
            <a:ext cx="1980968" cy="409014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40C275A-1942-E24A-B5D5-7E2F30EA04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56" y="2118945"/>
            <a:ext cx="1136837" cy="439577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8755F9A-3B24-0D4C-8DAC-9BA738488DE9}"/>
              </a:ext>
            </a:extLst>
          </p:cNvPr>
          <p:cNvSpPr txBox="1"/>
          <p:nvPr/>
        </p:nvSpPr>
        <p:spPr>
          <a:xfrm>
            <a:off x="5150205" y="386915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predict</a:t>
            </a:r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</a:t>
            </a:r>
            <a:endParaRPr lang="en-US" altLang="zh-Hans" sz="3600" dirty="0">
              <a:solidFill>
                <a:prstClr val="black"/>
              </a:solidFill>
              <a:latin typeface="Calibri"/>
            </a:endParaRPr>
          </a:p>
          <a:p>
            <a:r>
              <a:rPr lang="zh-Hans" altLang="en-US" sz="3600" dirty="0">
                <a:solidFill>
                  <a:prstClr val="black"/>
                </a:solidFill>
                <a:latin typeface="Calibri"/>
              </a:rPr>
              <a:t>                        </a:t>
            </a:r>
            <a:r>
              <a:rPr lang="en-US" altLang="zh-Hans" sz="3600" dirty="0">
                <a:solidFill>
                  <a:prstClr val="black"/>
                </a:solidFill>
                <a:latin typeface="Calibri"/>
              </a:rPr>
              <a:t>if</a:t>
            </a:r>
            <a:r>
              <a:rPr lang="en-US" sz="3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     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28FDE723-0423-294A-91C2-BAD3DEE9B7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57" y="3991747"/>
            <a:ext cx="1239688" cy="469947"/>
          </a:xfrm>
          <a:prstGeom prst="rect">
            <a:avLst/>
          </a:prstGeom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826BB121-22BE-E748-82C9-284AF9F395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324" y="4566360"/>
            <a:ext cx="1980968" cy="4090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2C5EC8-30DD-2548-B4B8-6637EE9A7E48}"/>
              </a:ext>
            </a:extLst>
          </p:cNvPr>
          <p:cNvSpPr txBox="1"/>
          <p:nvPr/>
        </p:nvSpPr>
        <p:spPr>
          <a:xfrm>
            <a:off x="6466537" y="774187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400" dirty="0"/>
              <a:t>二分类问题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736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42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Cost function:</a:t>
            </a:r>
            <a:endParaRPr lang="en-US" sz="3733" b="1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2877D34-4845-554A-B0DA-EF05864DC4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52" y="1434353"/>
            <a:ext cx="8496973" cy="103071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BF633BB-651E-8247-867E-4B647CBC7E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3" y="2976282"/>
            <a:ext cx="7020000" cy="33085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CB2E4E4-8097-5E45-822A-918CBBF6F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395" y="2595383"/>
            <a:ext cx="4552718" cy="31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3424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Cost function:</a:t>
            </a:r>
            <a:endParaRPr lang="en-US" sz="3733" b="1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D487D2C-7AE0-3D4A-B1D6-005144E364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76" y="1496404"/>
            <a:ext cx="6602506" cy="1031641"/>
          </a:xfrm>
          <a:prstGeom prst="rect">
            <a:avLst/>
          </a:prstGeom>
        </p:spPr>
      </p:pic>
      <p:pic>
        <p:nvPicPr>
          <p:cNvPr id="6" name="Picture 29">
            <a:extLst>
              <a:ext uri="{FF2B5EF4-FFF2-40B4-BE49-F238E27FC236}">
                <a16:creationId xmlns:a16="http://schemas.microsoft.com/office/drawing/2014/main" id="{8B6DED91-F8BF-374D-B055-3D6BE889FB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8" y="3137647"/>
            <a:ext cx="11549965" cy="104301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7BEF37B-2CD3-194A-910A-AEB31B5FD3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18" y="1660170"/>
            <a:ext cx="1808958" cy="7041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7840A0B-2424-794C-8338-B741E7F1F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5946" y="4576806"/>
            <a:ext cx="2696023" cy="8088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97FE57-D79D-EC48-8193-002850DFDD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65" y="5194662"/>
            <a:ext cx="9965727" cy="146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127994D-443B-9B4F-90D1-B06DFB03035A}"/>
              </a:ext>
            </a:extLst>
          </p:cNvPr>
          <p:cNvSpPr txBox="1"/>
          <p:nvPr/>
        </p:nvSpPr>
        <p:spPr>
          <a:xfrm>
            <a:off x="812800" y="381000"/>
            <a:ext cx="4267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Gradient descent:</a:t>
            </a:r>
            <a:endParaRPr lang="en-US" sz="3733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6B2339-D474-844C-AA3F-A660E48EA9CC}"/>
                  </a:ext>
                </a:extLst>
              </p:cNvPr>
              <p:cNvSpPr txBox="1"/>
              <p:nvPr/>
            </p:nvSpPr>
            <p:spPr>
              <a:xfrm>
                <a:off x="1919341" y="3754062"/>
                <a:ext cx="4642823" cy="737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6B2339-D474-844C-AA3F-A660E48E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41" y="3754062"/>
                <a:ext cx="4642823" cy="737702"/>
              </a:xfrm>
              <a:prstGeom prst="rect">
                <a:avLst/>
              </a:prstGeom>
              <a:blipFill>
                <a:blip r:embed="rId2"/>
                <a:stretch>
                  <a:fillRect l="-1635" r="-2725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C240D706-3A2C-3B4C-8B67-77AC8438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29" y="1613647"/>
            <a:ext cx="5790987" cy="13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5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73619-A506-574B-98C9-6DD2D49FCA5E}"/>
              </a:ext>
            </a:extLst>
          </p:cNvPr>
          <p:cNvSpPr txBox="1"/>
          <p:nvPr/>
        </p:nvSpPr>
        <p:spPr>
          <a:xfrm>
            <a:off x="986118" y="914400"/>
            <a:ext cx="3015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1. </a:t>
            </a:r>
            <a:r>
              <a:rPr kumimoji="1" lang="zh-Hans" altLang="en-US" sz="4400" dirty="0"/>
              <a:t>损失函数</a:t>
            </a:r>
            <a:endParaRPr kumimoji="1"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32302-EA27-2544-8740-C09D1E14816C}"/>
              </a:ext>
            </a:extLst>
          </p:cNvPr>
          <p:cNvSpPr txBox="1"/>
          <p:nvPr/>
        </p:nvSpPr>
        <p:spPr>
          <a:xfrm>
            <a:off x="986118" y="2680447"/>
            <a:ext cx="4144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2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梯度下降函数</a:t>
            </a:r>
            <a:endParaRPr kumimoji="1"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CB74C6-FDAE-4E42-8088-AC7DEAE95A4C}"/>
              </a:ext>
            </a:extLst>
          </p:cNvPr>
          <p:cNvSpPr txBox="1"/>
          <p:nvPr/>
        </p:nvSpPr>
        <p:spPr>
          <a:xfrm>
            <a:off x="1035989" y="3848135"/>
            <a:ext cx="55659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400" dirty="0"/>
              <a:t>3</a:t>
            </a:r>
            <a:r>
              <a:rPr kumimoji="1" lang="en-US" altLang="zh-CN" sz="4400" dirty="0"/>
              <a:t>. </a:t>
            </a:r>
            <a:r>
              <a:rPr kumimoji="1" lang="zh-Hans" altLang="en-US" sz="4400" dirty="0"/>
              <a:t>维度           </a:t>
            </a:r>
            <a:r>
              <a:rPr kumimoji="1" lang="en-US" altLang="zh-Hans" sz="4400" dirty="0"/>
              <a:t>X</a:t>
            </a:r>
            <a:r>
              <a:rPr kumimoji="1" lang="zh-Hans" altLang="en-US" sz="4400" dirty="0"/>
              <a:t>（</a:t>
            </a:r>
            <a:r>
              <a:rPr kumimoji="1" lang="en-US" altLang="zh-Hans" sz="4400" dirty="0" err="1"/>
              <a:t>m,n</a:t>
            </a:r>
            <a:r>
              <a:rPr kumimoji="1" lang="en-US" altLang="zh-Hans" sz="4400" dirty="0"/>
              <a:t>)</a:t>
            </a:r>
          </a:p>
          <a:p>
            <a:r>
              <a:rPr kumimoji="1" lang="en-US" altLang="zh-CN" sz="4400" dirty="0"/>
              <a:t>			    y   (m,1)</a:t>
            </a:r>
          </a:p>
          <a:p>
            <a:r>
              <a:rPr kumimoji="1" lang="en-US" altLang="zh-CN" sz="4400" dirty="0"/>
              <a:t>                  theta (n,1)</a:t>
            </a:r>
            <a:endParaRPr kumimoji="1"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CC4691-1B6F-4045-A50A-7117E86C57B4}"/>
                  </a:ext>
                </a:extLst>
              </p:cNvPr>
              <p:cNvSpPr txBox="1"/>
              <p:nvPr/>
            </p:nvSpPr>
            <p:spPr>
              <a:xfrm>
                <a:off x="5415577" y="2680447"/>
                <a:ext cx="4642823" cy="7377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Han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Han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Hans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CC4691-1B6F-4045-A50A-7117E86C5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77" y="2680447"/>
                <a:ext cx="4642823" cy="737702"/>
              </a:xfrm>
              <a:prstGeom prst="rect">
                <a:avLst/>
              </a:prstGeom>
              <a:blipFill>
                <a:blip r:embed="rId2"/>
                <a:stretch>
                  <a:fillRect l="-1362" r="-2997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32079FA-BABB-A44F-889D-9B99B785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37" y="1493765"/>
            <a:ext cx="5839563" cy="857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535F0C-6B3A-484B-B5DE-8476D470E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123" y="868804"/>
            <a:ext cx="1969748" cy="5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4E558711-4BF9-E643-B663-51451775F461}"/>
              </a:ext>
            </a:extLst>
          </p:cNvPr>
          <p:cNvSpPr txBox="1"/>
          <p:nvPr/>
        </p:nvSpPr>
        <p:spPr>
          <a:xfrm>
            <a:off x="938306" y="64994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000" b="1" dirty="0"/>
              <a:t>决策边界：</a:t>
            </a:r>
            <a:endParaRPr lang="en-US" sz="3733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0C86F3-3B32-C64F-94B2-E44ED52E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43" y="1631578"/>
            <a:ext cx="1608792" cy="622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56F2DF-87F8-E648-A9BE-AF624C48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04" y="2712942"/>
            <a:ext cx="3938870" cy="787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D76BBF-415E-3D43-BD22-C3AF4A5DD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226" y="3959408"/>
            <a:ext cx="2793626" cy="12893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A5EC32-DC7A-6547-8245-481C48B2B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04" y="1671918"/>
            <a:ext cx="6210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6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116</Words>
  <Application>Microsoft Macintosh PowerPoint</Application>
  <PresentationFormat>宽屏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Cambria Math</vt:lpstr>
      <vt:lpstr>Office 主题​​</vt:lpstr>
      <vt:lpstr>逻辑回归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72</cp:revision>
  <dcterms:created xsi:type="dcterms:W3CDTF">2018-12-09T07:58:25Z</dcterms:created>
  <dcterms:modified xsi:type="dcterms:W3CDTF">2018-12-12T15:02:14Z</dcterms:modified>
</cp:coreProperties>
</file>