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0" r:id="rId4"/>
    <p:sldId id="257" r:id="rId5"/>
    <p:sldId id="258" r:id="rId6"/>
    <p:sldId id="259" r:id="rId7"/>
    <p:sldId id="262" r:id="rId8"/>
    <p:sldId id="270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/>
    <p:restoredTop sz="94704"/>
  </p:normalViewPr>
  <p:slideViewPr>
    <p:cSldViewPr snapToGrid="0" snapToObjects="1">
      <p:cViewPr varScale="1">
        <p:scale>
          <a:sx n="77" d="100"/>
          <a:sy n="77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6E972-40B6-9E4B-894B-BCDE35B5D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51ED4C-8A7D-124D-889C-5E59B79D0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1B8580-B202-754F-820B-6BBC2BF3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4587D-5673-B641-AD33-5AA46697D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F28D0EA-4DA2-A640-B523-2C6C35B7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437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87D16-4A75-684A-B2EE-5B7B9E00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33CA3321-DB7E-C14C-B907-3635A5A07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62502-173C-F049-B7B6-42003A48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22684-729A-5A4A-95BE-A049AC16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0415DA6-35A7-CB4D-A57B-15A0FBEF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349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E0B754-3BFA-B344-8396-7CD61E545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34BA54A6-E5C0-AA4B-ADBE-76E41A11E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9AA92-B7FC-7248-8386-A3DE6C2D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D5E7EA-B29F-C84D-B954-25D77E62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FD7501E-8319-5142-ABDF-D72D94DA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920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88A9F-3B9C-E74B-BBF4-5BF0A05E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F2475-2179-394A-87B7-270AEA8D1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E702A7-DAD0-4A4B-91E9-971760133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986FB-804B-504A-A3DB-DE2F647F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60E9A8E-DDBB-E545-9591-BB6AB893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63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10C3E-8020-E04F-A39A-42F71E5E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7C82C2-2B33-624D-B0AB-4629ECA11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41BF1C-F4FC-284C-AFDA-BD0DA3A8D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87FEC8-2C88-544B-9481-33F19FED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E9FEA674-BDAF-9740-96DB-AA733285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028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6D867-DB6B-0149-9C6D-CA52CC16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0DA1DA-BF4C-E74B-BF0B-5647B4CB4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8C2833-8C92-8844-BD97-3CB7D8999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EF0912-A2E0-BB46-AF6A-0CDBB005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F8DF09-92D4-BC4D-99F4-7BD37265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E2C21300-5775-354A-99CF-0AD9A0A2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318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56942-3120-B045-9FCB-6005555C1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1818DC-61FC-F542-A79E-688C2D285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E8F97A-7AE0-F641-B8C1-7C495AF11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F650A4-E027-E943-B51C-CEAD63F39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C08436-F18E-AD46-83EE-247C81F12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CF6975-8702-B849-A565-5216737DF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2D5E37-92C6-0C4A-A9EF-41E3771E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007FEDCF-C6D7-2240-8A54-FA33340C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28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C1CCB-8AF3-7F49-83C0-21624D88C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14E995-3ACF-D147-9B44-04083EC9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478A6D-77BD-7345-9E58-BA8E474D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CF010087-C5D1-D24D-A1F1-D88C44FB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034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93A7E5-22AE-4245-95F9-B825E27F9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6B43F6-02F6-504E-B65B-1A98E7C1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9A99D73C-05F1-CD4C-82E4-701C16DB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51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AD389-2E50-1344-AD52-A1C4E496C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4A64D0-E724-3B4F-955F-C73408266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69C11D-1516-E346-891B-64CB6549C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AFD71B-141C-DF47-A6F5-2B082F7C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34D12F-3FE5-0A4E-8CB8-4BDEFCEB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8A868FA2-1C2F-F841-B027-EC9D176AE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759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E2197-974C-6742-AADE-5798553A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870DCC-95FE-F547-8441-BA18F575C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F17257-D221-BF47-892B-E896014B7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7F89E-A9B0-164B-AAC1-9B678B6B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05FB86-CEC5-A34D-9583-AB644EED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71525E72-A9A6-E84A-AD49-972EE563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768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850816-290B-044F-B9B5-108F2E79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90B681-9544-F74A-90EF-F5546AA9D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66F8C-252E-E14E-9D2E-5E6C381B5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ADE16-7056-BC43-BB4D-AC972F308FDA}" type="datetimeFigureOut">
              <a:rPr kumimoji="1" lang="zh-CN" altLang="en-US" smtClean="0"/>
              <a:t>2018/12/13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E0EA9C-9911-2A43-BF74-04E0BADBD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A518A271-C5ED-F642-8EA9-8D5F323CA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10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2D9DDC4-39B8-1D4C-8F27-0ECF78E71F95}"/>
              </a:ext>
            </a:extLst>
          </p:cNvPr>
          <p:cNvSpPr txBox="1"/>
          <p:nvPr/>
        </p:nvSpPr>
        <p:spPr>
          <a:xfrm>
            <a:off x="2079811" y="2635624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800" dirty="0"/>
              <a:t>一、逻辑回归解决多分类问题</a:t>
            </a:r>
            <a:endParaRPr kumimoji="1" lang="en-US" altLang="zh-Hans" sz="4800" dirty="0"/>
          </a:p>
        </p:txBody>
      </p:sp>
    </p:spTree>
    <p:extLst>
      <p:ext uri="{BB962C8B-B14F-4D97-AF65-F5344CB8AC3E}">
        <p14:creationId xmlns:p14="http://schemas.microsoft.com/office/powerpoint/2010/main" val="2660624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2D9DDC4-39B8-1D4C-8F27-0ECF78E71F95}"/>
              </a:ext>
            </a:extLst>
          </p:cNvPr>
          <p:cNvSpPr txBox="1"/>
          <p:nvPr/>
        </p:nvSpPr>
        <p:spPr>
          <a:xfrm>
            <a:off x="2079811" y="2635624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800" dirty="0"/>
              <a:t>二、神经网络多分类问题</a:t>
            </a:r>
            <a:endParaRPr kumimoji="1" lang="en-US" altLang="zh-Hans" sz="4800" dirty="0"/>
          </a:p>
        </p:txBody>
      </p:sp>
    </p:spTree>
    <p:extLst>
      <p:ext uri="{BB962C8B-B14F-4D97-AF65-F5344CB8AC3E}">
        <p14:creationId xmlns:p14="http://schemas.microsoft.com/office/powerpoint/2010/main" val="3778157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2CE505E-9E80-E649-87A2-8A8419384173}"/>
              </a:ext>
            </a:extLst>
          </p:cNvPr>
          <p:cNvSpPr txBox="1"/>
          <p:nvPr/>
        </p:nvSpPr>
        <p:spPr>
          <a:xfrm>
            <a:off x="2599765" y="6167716"/>
            <a:ext cx="1370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2800" dirty="0"/>
              <a:t>(m,n+1)</a:t>
            </a:r>
            <a:endParaRPr kumimoji="1"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22132F-AC33-FE40-8125-FF6E4AA80DF5}"/>
              </a:ext>
            </a:extLst>
          </p:cNvPr>
          <p:cNvSpPr txBox="1"/>
          <p:nvPr/>
        </p:nvSpPr>
        <p:spPr>
          <a:xfrm>
            <a:off x="5755343" y="6167716"/>
            <a:ext cx="1370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2800" dirty="0"/>
              <a:t>(</a:t>
            </a:r>
            <a:r>
              <a:rPr kumimoji="1" lang="en-US" altLang="zh-Hans" sz="2800" dirty="0" err="1"/>
              <a:t>s,k</a:t>
            </a:r>
            <a:r>
              <a:rPr kumimoji="1" lang="en-US" altLang="zh-Hans" sz="2800" dirty="0"/>
              <a:t>)</a:t>
            </a:r>
            <a:endParaRPr kumimoji="1"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2D4EC2-10FF-8F43-8290-FB8FE18B7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75" y="0"/>
            <a:ext cx="7698190" cy="610990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29ED63-3245-7E42-BA03-F820D0D3A72C}"/>
              </a:ext>
            </a:extLst>
          </p:cNvPr>
          <p:cNvSpPr txBox="1"/>
          <p:nvPr/>
        </p:nvSpPr>
        <p:spPr>
          <a:xfrm>
            <a:off x="4177554" y="6167716"/>
            <a:ext cx="1370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2800" dirty="0"/>
              <a:t>(n+1,s)</a:t>
            </a:r>
            <a:endParaRPr kumimoji="1"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46C5C5-DAE6-6447-929F-1F0D4F88B425}"/>
              </a:ext>
            </a:extLst>
          </p:cNvPr>
          <p:cNvSpPr txBox="1"/>
          <p:nvPr/>
        </p:nvSpPr>
        <p:spPr>
          <a:xfrm>
            <a:off x="7333132" y="6167716"/>
            <a:ext cx="1370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2800" dirty="0"/>
              <a:t>(</a:t>
            </a:r>
            <a:r>
              <a:rPr kumimoji="1" lang="en-US" altLang="zh-Hans" sz="2800" dirty="0" err="1"/>
              <a:t>m,k</a:t>
            </a:r>
            <a:r>
              <a:rPr kumimoji="1" lang="en-US" altLang="zh-Hans" sz="2800" dirty="0"/>
              <a:t>)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0547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40BA0C2-A2A1-1243-B8E9-B1E737D69E48}"/>
              </a:ext>
            </a:extLst>
          </p:cNvPr>
          <p:cNvSpPr txBox="1"/>
          <p:nvPr/>
        </p:nvSpPr>
        <p:spPr>
          <a:xfrm>
            <a:off x="3514164" y="2595262"/>
            <a:ext cx="4286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0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–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9</a:t>
            </a:r>
            <a:r>
              <a:rPr kumimoji="1" lang="zh-Hans" altLang="en-US" sz="2800" dirty="0"/>
              <a:t> ：一共</a:t>
            </a:r>
            <a:r>
              <a:rPr kumimoji="1" lang="en-US" altLang="zh-Hans" sz="2800" dirty="0"/>
              <a:t>10</a:t>
            </a:r>
            <a:r>
              <a:rPr kumimoji="1" lang="zh-Hans" altLang="en-US" sz="2800" dirty="0"/>
              <a:t>个标签类别</a:t>
            </a:r>
            <a:endParaRPr kumimoji="1"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A6B4F1-B34C-5049-96CF-42A144E8D108}"/>
              </a:ext>
            </a:extLst>
          </p:cNvPr>
          <p:cNvSpPr txBox="1"/>
          <p:nvPr/>
        </p:nvSpPr>
        <p:spPr>
          <a:xfrm>
            <a:off x="2055432" y="4374774"/>
            <a:ext cx="72042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 dirty="0"/>
              <a:t>注意：提供的原始数据中，</a:t>
            </a:r>
            <a:r>
              <a:rPr kumimoji="1" lang="en-US" altLang="zh-Hans" sz="2800" dirty="0"/>
              <a:t>y</a:t>
            </a:r>
            <a:r>
              <a:rPr kumimoji="1" lang="zh-Hans" altLang="en-US" sz="2800" dirty="0"/>
              <a:t>的取值为</a:t>
            </a:r>
            <a:r>
              <a:rPr kumimoji="1" lang="en-US" altLang="zh-Hans" sz="2800" dirty="0"/>
              <a:t>1-10</a:t>
            </a:r>
            <a:r>
              <a:rPr kumimoji="1" lang="zh-Hans" altLang="en-US" sz="2800" dirty="0"/>
              <a:t>，</a:t>
            </a:r>
            <a:endParaRPr kumimoji="1" lang="en-US" altLang="zh-Hans" sz="2800" dirty="0"/>
          </a:p>
          <a:p>
            <a:r>
              <a:rPr kumimoji="1" lang="zh-Hans" altLang="en-US" sz="2800" dirty="0"/>
              <a:t>           </a:t>
            </a:r>
            <a:r>
              <a:rPr kumimoji="1" lang="en-US" altLang="zh-Hans" sz="2800" dirty="0"/>
              <a:t>y = 10</a:t>
            </a:r>
            <a:r>
              <a:rPr kumimoji="1" lang="zh-Hans" altLang="en-US" sz="2800" dirty="0"/>
              <a:t>表示当前数字为</a:t>
            </a:r>
            <a:r>
              <a:rPr kumimoji="1" lang="en-US" altLang="zh-Hans" sz="2800" dirty="0"/>
              <a:t>0</a:t>
            </a:r>
          </a:p>
          <a:p>
            <a:endParaRPr kumimoji="1"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5E1F50-6D7E-DC45-87ED-354B93B61903}"/>
              </a:ext>
            </a:extLst>
          </p:cNvPr>
          <p:cNvSpPr txBox="1"/>
          <p:nvPr/>
        </p:nvSpPr>
        <p:spPr>
          <a:xfrm>
            <a:off x="3514164" y="980388"/>
            <a:ext cx="3586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400" dirty="0"/>
              <a:t>手写数字识别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2217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5E43002-F80F-7A43-95F2-13953A8C2A30}"/>
              </a:ext>
            </a:extLst>
          </p:cNvPr>
          <p:cNvSpPr/>
          <p:nvPr/>
        </p:nvSpPr>
        <p:spPr>
          <a:xfrm>
            <a:off x="1631572" y="2026026"/>
            <a:ext cx="9323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BFFD12-B90B-F24D-A697-4097AF86C9BB}"/>
              </a:ext>
            </a:extLst>
          </p:cNvPr>
          <p:cNvSpPr/>
          <p:nvPr/>
        </p:nvSpPr>
        <p:spPr>
          <a:xfrm>
            <a:off x="3012137" y="2026026"/>
            <a:ext cx="9323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AD43F7-F106-9741-AEE3-80EFFC8C3565}"/>
              </a:ext>
            </a:extLst>
          </p:cNvPr>
          <p:cNvSpPr/>
          <p:nvPr/>
        </p:nvSpPr>
        <p:spPr>
          <a:xfrm>
            <a:off x="4392702" y="2026026"/>
            <a:ext cx="9323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6CDFAF-FE22-4E49-A59B-DA2C913D1A41}"/>
              </a:ext>
            </a:extLst>
          </p:cNvPr>
          <p:cNvSpPr/>
          <p:nvPr/>
        </p:nvSpPr>
        <p:spPr>
          <a:xfrm>
            <a:off x="9529479" y="2026026"/>
            <a:ext cx="9323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E41043-9401-A848-B94E-38EA7D4B630D}"/>
              </a:ext>
            </a:extLst>
          </p:cNvPr>
          <p:cNvSpPr txBox="1"/>
          <p:nvPr/>
        </p:nvSpPr>
        <p:spPr>
          <a:xfrm>
            <a:off x="698065" y="3550026"/>
            <a:ext cx="3246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 dirty="0"/>
              <a:t>判断为数字</a:t>
            </a:r>
            <a:r>
              <a:rPr kumimoji="1" lang="en-US" altLang="zh-Hans" sz="2800" dirty="0"/>
              <a:t>1</a:t>
            </a:r>
            <a:r>
              <a:rPr kumimoji="1" lang="zh-Hans" altLang="en-US" sz="2800" dirty="0"/>
              <a:t>的概率</a:t>
            </a:r>
            <a:endParaRPr kumimoji="1"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9079FF-F187-554E-A7D7-2DEAF14C8017}"/>
              </a:ext>
            </a:extLst>
          </p:cNvPr>
          <p:cNvSpPr txBox="1"/>
          <p:nvPr/>
        </p:nvSpPr>
        <p:spPr>
          <a:xfrm>
            <a:off x="8479750" y="3550026"/>
            <a:ext cx="3246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 dirty="0"/>
              <a:t>判断为数字</a:t>
            </a:r>
            <a:r>
              <a:rPr kumimoji="1" lang="en-US" altLang="zh-Hans" sz="2800" dirty="0"/>
              <a:t>0</a:t>
            </a:r>
            <a:r>
              <a:rPr kumimoji="1" lang="zh-Hans" altLang="en-US" sz="2800" dirty="0"/>
              <a:t>的概率</a:t>
            </a:r>
            <a:endParaRPr kumimoji="1" lang="zh-CN" altLang="en-US" sz="2800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7741C787-A7A2-094E-8175-11373812838F}"/>
              </a:ext>
            </a:extLst>
          </p:cNvPr>
          <p:cNvCxnSpPr/>
          <p:nvPr/>
        </p:nvCxnSpPr>
        <p:spPr>
          <a:xfrm>
            <a:off x="2097737" y="2940426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25E85335-F7EF-7C40-8CC6-45B5C19EC7DD}"/>
              </a:ext>
            </a:extLst>
          </p:cNvPr>
          <p:cNvCxnSpPr/>
          <p:nvPr/>
        </p:nvCxnSpPr>
        <p:spPr>
          <a:xfrm>
            <a:off x="9950816" y="2940426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0BFDDD4-1BE8-3740-AC66-015584065E78}"/>
              </a:ext>
            </a:extLst>
          </p:cNvPr>
          <p:cNvSpPr txBox="1"/>
          <p:nvPr/>
        </p:nvSpPr>
        <p:spPr>
          <a:xfrm>
            <a:off x="1372218" y="1307216"/>
            <a:ext cx="1451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 dirty="0"/>
              <a:t>分类器</a:t>
            </a:r>
            <a:r>
              <a:rPr kumimoji="1" lang="en-US" altLang="zh-Hans" sz="2800" dirty="0"/>
              <a:t>1</a:t>
            </a:r>
            <a:endParaRPr kumimoji="1" lang="zh-CN" altLang="en-US" sz="2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EB2551-23B6-1D46-ABDC-4C366E639716}"/>
              </a:ext>
            </a:extLst>
          </p:cNvPr>
          <p:cNvSpPr txBox="1"/>
          <p:nvPr/>
        </p:nvSpPr>
        <p:spPr>
          <a:xfrm>
            <a:off x="9175547" y="1341444"/>
            <a:ext cx="1640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 dirty="0"/>
              <a:t>分类器</a:t>
            </a:r>
            <a:r>
              <a:rPr kumimoji="1" lang="en-US" altLang="zh-Hans" sz="2800" dirty="0"/>
              <a:t>10</a:t>
            </a:r>
            <a:endParaRPr kumimoji="1"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F8D44D-104C-EC49-A9F1-547A0F29184A}"/>
              </a:ext>
            </a:extLst>
          </p:cNvPr>
          <p:cNvSpPr txBox="1"/>
          <p:nvPr/>
        </p:nvSpPr>
        <p:spPr>
          <a:xfrm>
            <a:off x="1631572" y="4313514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（</a:t>
            </a:r>
            <a:r>
              <a:rPr kumimoji="1" lang="en-US" altLang="zh-CN" dirty="0"/>
              <a:t>401,)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6694002-7765-CF4F-91CE-02FA4EEE0348}"/>
              </a:ext>
            </a:extLst>
          </p:cNvPr>
          <p:cNvSpPr txBox="1"/>
          <p:nvPr/>
        </p:nvSpPr>
        <p:spPr>
          <a:xfrm>
            <a:off x="1631572" y="5084950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（</a:t>
            </a:r>
            <a:r>
              <a:rPr kumimoji="1" lang="en-US" altLang="zh-CN" dirty="0"/>
              <a:t>k,401)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72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69DE6-C8E0-5547-A6FA-E7EC108F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5769"/>
          </a:xfrm>
        </p:spPr>
        <p:txBody>
          <a:bodyPr/>
          <a:lstStyle/>
          <a:p>
            <a:r>
              <a:rPr kumimoji="1" lang="zh-Hans" altLang="en-US" dirty="0"/>
              <a:t>读入</a:t>
            </a:r>
            <a:r>
              <a:rPr kumimoji="1" lang="en-US" altLang="zh-Hans" dirty="0"/>
              <a:t>.mat</a:t>
            </a:r>
            <a:r>
              <a:rPr kumimoji="1" lang="zh-Hans" altLang="en-US" dirty="0"/>
              <a:t>文件</a:t>
            </a:r>
            <a:br>
              <a:rPr kumimoji="1" lang="en-US" altLang="zh-Hans" dirty="0"/>
            </a:br>
            <a:br>
              <a:rPr kumimoji="1" lang="en-US" altLang="zh-Hans" dirty="0"/>
            </a:br>
            <a:br>
              <a:rPr kumimoji="1" lang="en-US" altLang="zh-Hans" dirty="0"/>
            </a:br>
            <a:br>
              <a:rPr kumimoji="1" lang="en-US" altLang="zh-Hans" dirty="0"/>
            </a:br>
            <a:br>
              <a:rPr kumimoji="1" lang="en-US" altLang="zh-Hans" dirty="0"/>
            </a:b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322522-FE1C-1B4C-A073-4D166764ED98}"/>
              </a:ext>
            </a:extLst>
          </p:cNvPr>
          <p:cNvSpPr txBox="1"/>
          <p:nvPr/>
        </p:nvSpPr>
        <p:spPr>
          <a:xfrm>
            <a:off x="1201271" y="2026024"/>
            <a:ext cx="95743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Hans" sz="2800" dirty="0" err="1"/>
              <a:t>Scipy</a:t>
            </a:r>
            <a:r>
              <a:rPr kumimoji="1" lang="en-US" altLang="zh-Hans" sz="2800" dirty="0"/>
              <a:t> :</a:t>
            </a:r>
            <a:r>
              <a:rPr lang="en-US" altLang="zh-CN" sz="2800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 </a:t>
            </a:r>
            <a:r>
              <a:rPr lang="zh-CN" altLang="en-US" sz="2800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是一个高级的科学计算库，它和</a:t>
            </a:r>
            <a:r>
              <a:rPr lang="en-US" altLang="zh-CN" sz="2800" b="0" i="0" u="none" strike="noStrike" dirty="0" err="1">
                <a:solidFill>
                  <a:srgbClr val="4F4F4F"/>
                </a:solidFill>
                <a:effectLst/>
                <a:latin typeface="-apple-system"/>
              </a:rPr>
              <a:t>Numpy</a:t>
            </a:r>
            <a:r>
              <a:rPr lang="zh-CN" altLang="en-US" sz="2800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联系很密切</a:t>
            </a:r>
            <a:endParaRPr lang="en-US" altLang="zh-CN" sz="2800" b="0" i="0" u="none" strike="noStrike" dirty="0">
              <a:solidFill>
                <a:srgbClr val="4F4F4F"/>
              </a:solidFill>
              <a:effectLst/>
              <a:latin typeface="-apple-system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Hans" sz="2800" dirty="0" err="1"/>
              <a:t>Scipy</a:t>
            </a:r>
            <a:r>
              <a:rPr lang="zh-CN" altLang="en-US" sz="2800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一般都是操控</a:t>
            </a:r>
            <a:r>
              <a:rPr lang="en-US" altLang="zh-CN" sz="2800" b="0" i="0" u="none" strike="noStrike" dirty="0" err="1">
                <a:solidFill>
                  <a:srgbClr val="4F4F4F"/>
                </a:solidFill>
                <a:effectLst/>
                <a:latin typeface="-apple-system"/>
              </a:rPr>
              <a:t>Numpy</a:t>
            </a:r>
            <a:r>
              <a:rPr lang="zh-CN" altLang="en-US" sz="2800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数组来进行科学计算。</a:t>
            </a:r>
            <a:endParaRPr lang="en-US" altLang="zh-CN" sz="2800" b="0" i="0" u="none" strike="noStrike" dirty="0">
              <a:solidFill>
                <a:srgbClr val="4F4F4F"/>
              </a:solidFill>
              <a:effectLst/>
              <a:latin typeface="-apple-system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Hans" sz="2800" dirty="0" err="1"/>
              <a:t>Scipy</a:t>
            </a:r>
            <a:r>
              <a:rPr lang="zh-CN" altLang="en-US" sz="2800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有很多子模块可以应对不同的应用，例如插值运算，优化算法、图像处理、数学统计等。</a:t>
            </a:r>
            <a:endParaRPr lang="en-US" altLang="zh-CN" sz="2800" b="0" i="0" u="none" strike="noStrike" dirty="0">
              <a:solidFill>
                <a:srgbClr val="4F4F4F"/>
              </a:solidFill>
              <a:effectLst/>
              <a:latin typeface="-apple-system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0" i="0" u="none" strike="noStrike" dirty="0" err="1">
                <a:solidFill>
                  <a:srgbClr val="4F4F4F"/>
                </a:solidFill>
                <a:effectLst/>
                <a:latin typeface="-apple-system"/>
              </a:rPr>
              <a:t>scipy.io</a:t>
            </a:r>
            <a:r>
              <a:rPr lang="en-US" altLang="zh-CN" sz="2800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:</a:t>
            </a:r>
            <a:r>
              <a:rPr lang="zh-CN" altLang="en-US" sz="2800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数据输入输出</a:t>
            </a:r>
            <a:endParaRPr lang="en-US" altLang="zh-CN" sz="2800" b="0" i="0" u="none" strike="noStrike" dirty="0">
              <a:solidFill>
                <a:srgbClr val="4F4F4F"/>
              </a:solidFill>
              <a:effectLst/>
              <a:latin typeface="-apple-system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 err="1">
                <a:solidFill>
                  <a:srgbClr val="4F4F4F"/>
                </a:solidFill>
                <a:latin typeface="-apple-system"/>
              </a:rPr>
              <a:t>loadmat</a:t>
            </a:r>
            <a:endParaRPr kumimoji="1"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DB44D3-7D66-0445-AF99-96C4695CF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550" y="1129792"/>
            <a:ext cx="2957842" cy="47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0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5345D27-43F8-7348-AC41-52756B110697}"/>
              </a:ext>
            </a:extLst>
          </p:cNvPr>
          <p:cNvSpPr txBox="1"/>
          <p:nvPr/>
        </p:nvSpPr>
        <p:spPr>
          <a:xfrm>
            <a:off x="1413164" y="681644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400" dirty="0"/>
              <a:t>矩阵相乘</a:t>
            </a:r>
            <a:endParaRPr kumimoji="1" lang="zh-CN" altLang="en-US" sz="4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6C704D-E2CB-F04E-862E-F4483EFFDDDD}"/>
              </a:ext>
            </a:extLst>
          </p:cNvPr>
          <p:cNvSpPr txBox="1"/>
          <p:nvPr/>
        </p:nvSpPr>
        <p:spPr>
          <a:xfrm>
            <a:off x="1413164" y="1961804"/>
            <a:ext cx="586090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Hans" sz="2800" dirty="0" err="1"/>
              <a:t>np.dot</a:t>
            </a:r>
            <a:r>
              <a:rPr kumimoji="1" lang="en-US" altLang="zh-Hans" sz="2800" dirty="0"/>
              <a:t>(A,B), </a:t>
            </a:r>
            <a:r>
              <a:rPr kumimoji="1" lang="en-US" altLang="zh-Hans" sz="2800" dirty="0" err="1"/>
              <a:t>np.matmul</a:t>
            </a:r>
            <a:r>
              <a:rPr kumimoji="1" lang="en-US" altLang="zh-Hans" sz="2800" dirty="0"/>
              <a:t>(</a:t>
            </a:r>
            <a:r>
              <a:rPr kumimoji="1" lang="en-US" altLang="zh-Hans" sz="2800" dirty="0" err="1"/>
              <a:t>a,b</a:t>
            </a:r>
            <a:r>
              <a:rPr kumimoji="1" lang="en-US" altLang="zh-Hans" sz="2800" dirty="0"/>
              <a:t>), a @ 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Hans" altLang="en-US" sz="2800" dirty="0"/>
              <a:t>对于二维矩阵，矩阵乘积</a:t>
            </a:r>
            <a:endParaRPr kumimoji="1" lang="en-US" altLang="zh-Han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Hans" altLang="en-US" sz="2800" dirty="0"/>
              <a:t>对于一维矩阵，内积</a:t>
            </a:r>
            <a:r>
              <a:rPr kumimoji="1" lang="en-US" altLang="zh-Hans" sz="2800" dirty="0"/>
              <a:t> </a:t>
            </a:r>
          </a:p>
          <a:p>
            <a:pPr lvl="1"/>
            <a:endParaRPr kumimoji="1" lang="en-US" altLang="zh-Hans" sz="2800" dirty="0"/>
          </a:p>
          <a:p>
            <a:pPr marL="342900" indent="-342900">
              <a:buAutoNum type="arabicPeriod"/>
            </a:pPr>
            <a:r>
              <a:rPr kumimoji="1" lang="en-US" altLang="zh-CN" sz="2800" dirty="0"/>
              <a:t> </a:t>
            </a:r>
            <a:r>
              <a:rPr kumimoji="1" lang="en-US" altLang="zh-Hans" sz="2800" dirty="0" err="1"/>
              <a:t>np.multiply</a:t>
            </a:r>
            <a:r>
              <a:rPr kumimoji="1" lang="en-US" altLang="zh-Hans" sz="2800" dirty="0"/>
              <a:t>(A,B)  </a:t>
            </a:r>
            <a:r>
              <a:rPr kumimoji="1" lang="zh-Hans" altLang="en-US" sz="2800" dirty="0"/>
              <a:t>或 *</a:t>
            </a:r>
            <a:endParaRPr kumimoji="1" lang="en-US" altLang="zh-Han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zh-Hans" altLang="en-US" sz="2800" dirty="0"/>
              <a:t>对应元素相乘</a:t>
            </a:r>
            <a:r>
              <a:rPr kumimoji="1" lang="en-US" altLang="zh-Hans" sz="2800" dirty="0"/>
              <a:t>,</a:t>
            </a:r>
            <a:r>
              <a:rPr kumimoji="1" lang="zh-Hans" altLang="en-US" sz="2800" dirty="0"/>
              <a:t> 数量积     </a:t>
            </a:r>
            <a:endParaRPr kumimoji="1" lang="en-US" altLang="zh-Hans" sz="2800" dirty="0"/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49622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B576CF4-5F24-E841-9C3F-3115B6C0D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381" y="1479670"/>
            <a:ext cx="7694070" cy="2890751"/>
          </a:xfrm>
          <a:prstGeom prst="rect">
            <a:avLst/>
          </a:prstGeom>
        </p:spPr>
      </p:pic>
      <p:sp>
        <p:nvSpPr>
          <p:cNvPr id="3" name="圆角矩形 2">
            <a:extLst>
              <a:ext uri="{FF2B5EF4-FFF2-40B4-BE49-F238E27FC236}">
                <a16:creationId xmlns:a16="http://schemas.microsoft.com/office/drawing/2014/main" id="{71F09A01-F1E8-854D-99A8-38781CF12734}"/>
              </a:ext>
            </a:extLst>
          </p:cNvPr>
          <p:cNvSpPr/>
          <p:nvPr/>
        </p:nvSpPr>
        <p:spPr>
          <a:xfrm>
            <a:off x="2144681" y="3358347"/>
            <a:ext cx="7448203" cy="4821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6F1A48-3D6C-5248-B9AB-2E5DF958E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681" y="5258960"/>
            <a:ext cx="7186231" cy="460202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A078EC7B-25D6-464E-9E29-C496B0DE97F9}"/>
              </a:ext>
            </a:extLst>
          </p:cNvPr>
          <p:cNvCxnSpPr>
            <a:cxnSpLocks/>
          </p:cNvCxnSpPr>
          <p:nvPr/>
        </p:nvCxnSpPr>
        <p:spPr>
          <a:xfrm>
            <a:off x="5728416" y="4436921"/>
            <a:ext cx="0" cy="7169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43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0B64F18-2360-D348-B216-47D971EBF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29" y="695155"/>
            <a:ext cx="8068236" cy="526189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EDE66FA-EAA9-7244-83BF-E7C5338375A6}"/>
              </a:ext>
            </a:extLst>
          </p:cNvPr>
          <p:cNvSpPr txBox="1"/>
          <p:nvPr/>
        </p:nvSpPr>
        <p:spPr>
          <a:xfrm>
            <a:off x="788894" y="6185647"/>
            <a:ext cx="1088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docs.scipy.org</a:t>
            </a:r>
            <a:r>
              <a:rPr kumimoji="1" lang="en-US" altLang="zh-CN" dirty="0"/>
              <a:t>/doc/</a:t>
            </a:r>
            <a:r>
              <a:rPr kumimoji="1" lang="en-US" altLang="zh-CN" dirty="0" err="1"/>
              <a:t>scipy</a:t>
            </a:r>
            <a:r>
              <a:rPr kumimoji="1" lang="en-US" altLang="zh-CN" dirty="0"/>
              <a:t>/reference/generated/</a:t>
            </a:r>
            <a:r>
              <a:rPr kumimoji="1" lang="en-US" altLang="zh-CN" dirty="0" err="1"/>
              <a:t>scipy.optimize.minimize.html#scipy.optimize.minimize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6D92F6F8-01FD-CF49-83E9-AABB150D555C}"/>
              </a:ext>
            </a:extLst>
          </p:cNvPr>
          <p:cNvCxnSpPr/>
          <p:nvPr/>
        </p:nvCxnSpPr>
        <p:spPr>
          <a:xfrm>
            <a:off x="4930588" y="3980329"/>
            <a:ext cx="1039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13C1F9D-7B39-E44C-888C-F1772CD9AA7F}"/>
              </a:ext>
            </a:extLst>
          </p:cNvPr>
          <p:cNvSpPr txBox="1"/>
          <p:nvPr/>
        </p:nvSpPr>
        <p:spPr>
          <a:xfrm>
            <a:off x="6705600" y="3765176"/>
            <a:ext cx="367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truncated Newton (TNC) algorithm.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34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0B990A1-DCA4-4744-90E9-70AAB12D9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851416"/>
            <a:ext cx="10185400" cy="10795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7682F39-BAEB-FE47-A691-840D81C449B6}"/>
              </a:ext>
            </a:extLst>
          </p:cNvPr>
          <p:cNvSpPr txBox="1"/>
          <p:nvPr/>
        </p:nvSpPr>
        <p:spPr>
          <a:xfrm>
            <a:off x="1574800" y="2692400"/>
            <a:ext cx="474521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800" dirty="0"/>
              <a:t>fun : </a:t>
            </a:r>
            <a:r>
              <a:rPr kumimoji="1" lang="zh-Hans" altLang="en-US" sz="2800" dirty="0"/>
              <a:t>要优化的函数</a:t>
            </a:r>
            <a:endParaRPr kumimoji="1" lang="en-US" altLang="zh-Hans" sz="2800" dirty="0"/>
          </a:p>
          <a:p>
            <a:r>
              <a:rPr kumimoji="1" lang="en-US" altLang="zh-Hans" sz="2800" dirty="0"/>
              <a:t>Method : </a:t>
            </a:r>
            <a:r>
              <a:rPr kumimoji="1" lang="zh-Hans" altLang="en-US" sz="2800" dirty="0"/>
              <a:t>优化方法</a:t>
            </a:r>
            <a:endParaRPr kumimoji="1" lang="en-US" altLang="zh-Hans" sz="2800" dirty="0"/>
          </a:p>
          <a:p>
            <a:r>
              <a:rPr kumimoji="1" lang="en-US" altLang="zh-Hans" sz="2800" dirty="0" err="1"/>
              <a:t>jac</a:t>
            </a:r>
            <a:r>
              <a:rPr kumimoji="1" lang="en-US" altLang="zh-Hans" sz="2800" dirty="0"/>
              <a:t> :  </a:t>
            </a:r>
            <a:r>
              <a:rPr kumimoji="1" lang="zh-Hans" altLang="en-US" sz="2800" dirty="0"/>
              <a:t>梯度向量</a:t>
            </a:r>
            <a:endParaRPr kumimoji="1" lang="en-US" altLang="zh-Hans" sz="2800" dirty="0"/>
          </a:p>
          <a:p>
            <a:r>
              <a:rPr kumimoji="1" lang="en-US" altLang="zh-CN" sz="2800" dirty="0"/>
              <a:t>x0</a:t>
            </a:r>
            <a:r>
              <a:rPr kumimoji="1" lang="zh-Hans" altLang="en-US" sz="2800" dirty="0"/>
              <a:t>： 参数初始值 （</a:t>
            </a:r>
            <a:r>
              <a:rPr kumimoji="1" lang="en-US" altLang="zh-Hans" sz="2800" dirty="0"/>
              <a:t>n,)</a:t>
            </a:r>
            <a:r>
              <a:rPr kumimoji="1" lang="zh-Hans" altLang="en-US" sz="2800" dirty="0"/>
              <a:t>  （</a:t>
            </a:r>
            <a:r>
              <a:rPr kumimoji="1" lang="en-US" altLang="zh-Hans" sz="2800" dirty="0"/>
              <a:t>n,1)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0892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E7A2859-E640-6A43-9AAD-075EE805B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761" y="1237130"/>
            <a:ext cx="9693813" cy="386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01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284</Words>
  <Application>Microsoft Macintosh PowerPoint</Application>
  <PresentationFormat>宽屏</PresentationFormat>
  <Paragraphs>35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读入.mat文件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35</cp:revision>
  <dcterms:created xsi:type="dcterms:W3CDTF">2018-12-11T12:39:04Z</dcterms:created>
  <dcterms:modified xsi:type="dcterms:W3CDTF">2018-12-13T15:46:37Z</dcterms:modified>
</cp:coreProperties>
</file>