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71" r:id="rId4"/>
    <p:sldId id="272" r:id="rId5"/>
    <p:sldId id="278" r:id="rId6"/>
    <p:sldId id="273" r:id="rId7"/>
    <p:sldId id="27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06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6E972-40B6-9E4B-894B-BCDE35B5D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51ED4C-8A7D-124D-889C-5E59B79D0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B8580-B202-754F-820B-6BBC2BF3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4587D-5673-B641-AD33-5AA46697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F28D0EA-4DA2-A640-B523-2C6C35B7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437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87D16-4A75-684A-B2EE-5B7B9E00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33CA3321-DB7E-C14C-B907-3635A5A0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62502-173C-F049-B7B6-42003A48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22684-729A-5A4A-95BE-A049AC16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0415DA6-35A7-CB4D-A57B-15A0FBEF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49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E0B754-3BFA-B344-8396-7CD61E545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>
            <a:extLst>
              <a:ext uri="{FF2B5EF4-FFF2-40B4-BE49-F238E27FC236}">
                <a16:creationId xmlns:a16="http://schemas.microsoft.com/office/drawing/2014/main" id="{34BA54A6-E5C0-AA4B-ADBE-76E41A11E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9AA92-B7FC-7248-8386-A3DE6C2D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5E7EA-B29F-C84D-B954-25D77E62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FD7501E-8319-5142-ABDF-D72D94DA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920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88A9F-3B9C-E74B-BBF4-5BF0A05E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F2475-2179-394A-87B7-270AEA8D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702A7-DAD0-4A4B-91E9-97176013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986FB-804B-504A-A3DB-DE2F647F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060E9A8E-DDBB-E545-9591-BB6AB893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63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10C3E-8020-E04F-A39A-42F71E5E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7C82C2-2B33-624D-B0AB-4629ECA1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1BF1C-F4FC-284C-AFDA-BD0DA3A8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7FEC8-2C88-544B-9481-33F19FED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E9FEA674-BDAF-9740-96DB-AA733285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028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6D867-DB6B-0149-9C6D-CA52CC16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DA1DA-BF4C-E74B-BF0B-5647B4CB4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C2833-8C92-8844-BD97-3CB7D8999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EF0912-A2E0-BB46-AF6A-0CDBB005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F8DF09-92D4-BC4D-99F4-7BD37265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E2C21300-5775-354A-99CF-0AD9A0A2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18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56942-3120-B045-9FCB-6005555C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1818DC-61FC-F542-A79E-688C2D285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E8F97A-7AE0-F641-B8C1-7C495AF11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F650A4-E027-E943-B51C-CEAD63F39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C08436-F18E-AD46-83EE-247C81F12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CF6975-8702-B849-A565-5216737D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2D5E37-92C6-0C4A-A9EF-41E3771E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007FEDCF-C6D7-2240-8A54-FA33340C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28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C1CCB-8AF3-7F49-83C0-21624D88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14E995-3ACF-D147-9B44-04083EC9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478A6D-77BD-7345-9E58-BA8E474D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CF010087-C5D1-D24D-A1F1-D88C44FB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34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93A7E5-22AE-4245-95F9-B825E27F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6B43F6-02F6-504E-B65B-1A98E7C1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9A99D73C-05F1-CD4C-82E4-701C16DB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251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AD389-2E50-1344-AD52-A1C4E496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A64D0-E724-3B4F-955F-C73408266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9C11D-1516-E346-891B-64CB6549C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FD71B-141C-DF47-A6F5-2B082F7C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4D12F-3FE5-0A4E-8CB8-4BDEFCEB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8A868FA2-1C2F-F841-B027-EC9D176A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759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E2197-974C-6742-AADE-5798553A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870DCC-95FE-F547-8441-BA18F575C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F17257-D221-BF47-892B-E896014B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7F89E-A9B0-164B-AAC1-9B678B6B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ADE16-7056-BC43-BB4D-AC972F308FDA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5FB86-CEC5-A34D-9583-AB644EED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71525E72-A9A6-E84A-AD49-972EE563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768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850816-290B-044F-B9B5-108F2E79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0B681-9544-F74A-90EF-F5546AA9D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66F8C-252E-E14E-9D2E-5E6C381B5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DE16-7056-BC43-BB4D-AC972F308FDA}" type="datetimeFigureOut">
              <a:rPr kumimoji="1" lang="zh-CN" altLang="en-US" smtClean="0"/>
              <a:t>2018/12/15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0EA9C-9911-2A43-BF74-04E0BADBD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A518A271-C5ED-F642-8EA9-8D5F323CA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AB8CA-6294-A342-AC17-B16D8C381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10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D9DDC4-39B8-1D4C-8F27-0ECF78E71F95}"/>
              </a:ext>
            </a:extLst>
          </p:cNvPr>
          <p:cNvSpPr txBox="1"/>
          <p:nvPr/>
        </p:nvSpPr>
        <p:spPr>
          <a:xfrm>
            <a:off x="4207870" y="273537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4800" dirty="0"/>
              <a:t>偏差和方差</a:t>
            </a:r>
            <a:endParaRPr kumimoji="1" lang="en-US" altLang="zh-Hans" sz="4800" dirty="0"/>
          </a:p>
        </p:txBody>
      </p:sp>
    </p:spTree>
    <p:extLst>
      <p:ext uri="{BB962C8B-B14F-4D97-AF65-F5344CB8AC3E}">
        <p14:creationId xmlns:p14="http://schemas.microsoft.com/office/powerpoint/2010/main" val="266062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8A481C-21DA-4047-83DA-259622463E64}"/>
              </a:ext>
            </a:extLst>
          </p:cNvPr>
          <p:cNvSpPr txBox="1"/>
          <p:nvPr/>
        </p:nvSpPr>
        <p:spPr>
          <a:xfrm>
            <a:off x="277586" y="2124199"/>
            <a:ext cx="48526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偏差：预测值与真实值的差距</a:t>
            </a:r>
            <a:endParaRPr kumimoji="1" lang="en-US" altLang="zh-Hans" sz="2800" dirty="0"/>
          </a:p>
          <a:p>
            <a:r>
              <a:rPr kumimoji="1" lang="zh-Hans" altLang="en-US" sz="2800" dirty="0"/>
              <a:t>表示算法本身的拟合能力</a:t>
            </a:r>
            <a:endParaRPr kumimoji="1" lang="en-US" altLang="zh-Hans" sz="2800" dirty="0"/>
          </a:p>
          <a:p>
            <a:endParaRPr kumimoji="1" lang="en-US" altLang="zh-Hans" sz="2800" dirty="0"/>
          </a:p>
          <a:p>
            <a:r>
              <a:rPr kumimoji="1" lang="zh-Hans" altLang="en-US" sz="2800" dirty="0"/>
              <a:t>方差：预测值的变化范围</a:t>
            </a:r>
            <a:endParaRPr kumimoji="1" lang="en-US" altLang="zh-Hans" sz="2800" dirty="0"/>
          </a:p>
          <a:p>
            <a:r>
              <a:rPr kumimoji="1" lang="zh-Hans" altLang="en-US" sz="2800" dirty="0"/>
              <a:t>表示数据扰动所造成的影响</a:t>
            </a:r>
            <a:endParaRPr kumimoji="1"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BBBF72-AC68-D143-AE54-5F9A3D93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33" y="809006"/>
            <a:ext cx="5547179" cy="45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7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2446C4E-D4AB-EF45-86DF-93F33B75A92F}"/>
              </a:ext>
            </a:extLst>
          </p:cNvPr>
          <p:cNvSpPr txBox="1"/>
          <p:nvPr/>
        </p:nvSpPr>
        <p:spPr>
          <a:xfrm>
            <a:off x="2150687" y="2188840"/>
            <a:ext cx="65405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Hans" altLang="en-US" sz="2800" dirty="0"/>
              <a:t>训练集：训练模型</a:t>
            </a:r>
            <a:endParaRPr lang="en-US" altLang="zh-Han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Han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2800" dirty="0"/>
              <a:t>验证集：模型选择，模型的最终优化</a:t>
            </a:r>
            <a:endParaRPr kumimoji="1" lang="en-US" altLang="zh-Han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Han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Hans" altLang="en-US" sz="2800" dirty="0"/>
              <a:t>测试集：利用训练好的模型进行测试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6319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6FDDB8-B2CF-A14A-82D9-EA132F488088}"/>
              </a:ext>
            </a:extLst>
          </p:cNvPr>
          <p:cNvSpPr txBox="1"/>
          <p:nvPr/>
        </p:nvSpPr>
        <p:spPr>
          <a:xfrm>
            <a:off x="1485900" y="108880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损失函数：</a:t>
            </a:r>
            <a:endParaRPr kumimoji="1"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E79ECC-41D6-4E45-A7E9-C314130BB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596" y="1861449"/>
            <a:ext cx="4826006" cy="8572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83EC1E-A2E4-7A47-B926-3145E72FC9B3}"/>
              </a:ext>
            </a:extLst>
          </p:cNvPr>
          <p:cNvSpPr txBox="1"/>
          <p:nvPr/>
        </p:nvSpPr>
        <p:spPr>
          <a:xfrm>
            <a:off x="1485900" y="314916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梯度：</a:t>
            </a:r>
            <a:endParaRPr kumimoji="1"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EDA3F2-15AD-B84F-8F43-A42438785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602" y="1861449"/>
            <a:ext cx="1566931" cy="112862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37B0D85-A0B2-C14E-AF3B-95A3D4A7A839}"/>
              </a:ext>
            </a:extLst>
          </p:cNvPr>
          <p:cNvSpPr txBox="1"/>
          <p:nvPr/>
        </p:nvSpPr>
        <p:spPr>
          <a:xfrm>
            <a:off x="4567458" y="6187701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的第一个参数不参与正则化</a:t>
            </a:r>
            <a:endParaRPr kumimoji="1" lang="zh-CN" altLang="en-US" sz="2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D7CDA42-83C1-0441-BF42-E2A364411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459" y="6122519"/>
            <a:ext cx="459332" cy="6430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26301BD-372A-724E-B8E6-E5D3F3E2E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933" y="954245"/>
            <a:ext cx="6070600" cy="9779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8F9120B-8FD0-EF44-83E5-1F6993580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933" y="2975271"/>
            <a:ext cx="6896100" cy="1879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2D41FF4-CC5C-8244-B678-1100E1760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3125" y="5049970"/>
            <a:ext cx="3937907" cy="94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2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8F3600-BED7-C446-9F76-E01C4762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94" y="1453243"/>
            <a:ext cx="11203920" cy="12137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E1A28CC-E19E-E544-A546-D7A3825F3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38" y="3216729"/>
            <a:ext cx="6327948" cy="6232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80D5DEE-9333-1244-B5A6-38E91405D389}"/>
              </a:ext>
            </a:extLst>
          </p:cNvPr>
          <p:cNvSpPr txBox="1"/>
          <p:nvPr/>
        </p:nvSpPr>
        <p:spPr>
          <a:xfrm>
            <a:off x="1236518" y="65515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ans" altLang="en-US" sz="2800" dirty="0"/>
              <a:t>构造多项式特征：</a:t>
            </a:r>
            <a:endParaRPr kumimoji="1"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473AA3-C3C1-4045-B5DC-EF33DBC47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815" y="4282787"/>
            <a:ext cx="32639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0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B0157D-1ABF-654A-99A3-671B2972F43B}"/>
              </a:ext>
            </a:extLst>
          </p:cNvPr>
          <p:cNvSpPr txBox="1"/>
          <p:nvPr/>
        </p:nvSpPr>
        <p:spPr>
          <a:xfrm>
            <a:off x="2291938" y="2612571"/>
            <a:ext cx="695414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[</a:t>
            </a:r>
            <a:r>
              <a:rPr lang="zh-CN" altLang="en-US" sz="2800" dirty="0"/>
              <a:t>高方差</a:t>
            </a:r>
            <a:r>
              <a:rPr lang="en-US" altLang="zh-CN" sz="2800" dirty="0"/>
              <a:t>] </a:t>
            </a:r>
            <a:r>
              <a:rPr lang="zh-CN" altLang="en-US" sz="2800" dirty="0"/>
              <a:t>采集更多的样本数据</a:t>
            </a:r>
          </a:p>
          <a:p>
            <a:r>
              <a:rPr lang="en-US" altLang="zh-CN" sz="2800" dirty="0"/>
              <a:t>[</a:t>
            </a:r>
            <a:r>
              <a:rPr lang="zh-CN" altLang="en-US" sz="2800" dirty="0"/>
              <a:t>高方差</a:t>
            </a:r>
            <a:r>
              <a:rPr lang="en-US" altLang="zh-CN" sz="2800" dirty="0"/>
              <a:t>] </a:t>
            </a:r>
            <a:r>
              <a:rPr lang="zh-CN" altLang="en-US" sz="2800" dirty="0"/>
              <a:t>减少特征数量，去除非主要的特征</a:t>
            </a:r>
            <a:endParaRPr lang="en-US" altLang="zh-CN" sz="2800" dirty="0"/>
          </a:p>
          <a:p>
            <a:r>
              <a:rPr lang="el-GR" altLang="zh-CN" sz="2800" dirty="0"/>
              <a:t>[</a:t>
            </a:r>
            <a:r>
              <a:rPr lang="zh-CN" altLang="en-US" sz="2800" dirty="0"/>
              <a:t>高方差</a:t>
            </a:r>
            <a:r>
              <a:rPr lang="en-US" altLang="zh-CN" sz="2800" dirty="0"/>
              <a:t>] </a:t>
            </a:r>
            <a:r>
              <a:rPr lang="zh-CN" altLang="en-US" sz="2800" dirty="0"/>
              <a:t>增加正则化参数 </a:t>
            </a:r>
            <a:r>
              <a:rPr lang="el-GR" altLang="zh-CN" sz="2800" dirty="0"/>
              <a:t>λ</a:t>
            </a:r>
          </a:p>
          <a:p>
            <a:endParaRPr lang="zh-CN" altLang="en-US" sz="2800" dirty="0"/>
          </a:p>
          <a:p>
            <a:r>
              <a:rPr lang="en-US" altLang="zh-CN" sz="2800" dirty="0"/>
              <a:t>[</a:t>
            </a:r>
            <a:r>
              <a:rPr lang="zh-CN" altLang="en-US" sz="2800" dirty="0"/>
              <a:t>高偏差</a:t>
            </a:r>
            <a:r>
              <a:rPr lang="en-US" altLang="zh-CN" sz="2800" dirty="0"/>
              <a:t>] </a:t>
            </a:r>
            <a:r>
              <a:rPr lang="zh-CN" altLang="en-US" sz="2800" dirty="0"/>
              <a:t>引入更多的相关特征</a:t>
            </a:r>
          </a:p>
          <a:p>
            <a:r>
              <a:rPr lang="en-US" altLang="zh-CN" sz="2800" dirty="0"/>
              <a:t>[</a:t>
            </a:r>
            <a:r>
              <a:rPr lang="zh-CN" altLang="en-US" sz="2800" dirty="0"/>
              <a:t>高偏差</a:t>
            </a:r>
            <a:r>
              <a:rPr lang="en-US" altLang="zh-CN" sz="2800" dirty="0"/>
              <a:t>] </a:t>
            </a:r>
            <a:r>
              <a:rPr lang="zh-CN" altLang="en-US" sz="2800" dirty="0"/>
              <a:t>采用多项式特征</a:t>
            </a:r>
          </a:p>
          <a:p>
            <a:r>
              <a:rPr lang="en-US" altLang="zh-CN" sz="2800" dirty="0"/>
              <a:t>[</a:t>
            </a:r>
            <a:r>
              <a:rPr lang="zh-CN" altLang="en-US" sz="2800" dirty="0"/>
              <a:t>高偏差</a:t>
            </a:r>
            <a:r>
              <a:rPr lang="en-US" altLang="zh-CN" sz="2800" dirty="0"/>
              <a:t>] </a:t>
            </a:r>
            <a:r>
              <a:rPr lang="zh-CN" altLang="en-US" sz="2800" dirty="0"/>
              <a:t>减小正则化参数 </a:t>
            </a:r>
            <a:r>
              <a:rPr lang="el-GR" altLang="zh-CN" sz="2800" dirty="0"/>
              <a:t>λ</a:t>
            </a:r>
          </a:p>
          <a:p>
            <a:br>
              <a:rPr lang="el-GR" altLang="zh-CN" sz="2800" dirty="0"/>
            </a:b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12B9EF-737C-804F-A9F9-CB1E72F31B74}"/>
              </a:ext>
            </a:extLst>
          </p:cNvPr>
          <p:cNvSpPr txBox="1"/>
          <p:nvPr/>
        </p:nvSpPr>
        <p:spPr>
          <a:xfrm>
            <a:off x="1246910" y="771897"/>
            <a:ext cx="94900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我们可以计算 </a:t>
            </a:r>
            <a:r>
              <a:rPr kumimoji="1" lang="en-US" altLang="zh-CN" sz="2800" dirty="0" err="1"/>
              <a:t>Jtrain</a:t>
            </a:r>
            <a:r>
              <a:rPr kumimoji="1" lang="en-US" altLang="zh-CN" sz="2800" dirty="0"/>
              <a:t>(</a:t>
            </a:r>
            <a:r>
              <a:rPr kumimoji="1" lang="el-GR" altLang="zh-CN" sz="2800" dirty="0"/>
              <a:t>θ) </a:t>
            </a:r>
            <a:r>
              <a:rPr kumimoji="1" lang="zh-CN" altLang="en-US" sz="2800" dirty="0"/>
              <a:t>和 </a:t>
            </a:r>
            <a:r>
              <a:rPr kumimoji="1" lang="en-US" altLang="zh-CN" sz="2800" dirty="0" err="1"/>
              <a:t>Jcv</a:t>
            </a:r>
            <a:r>
              <a:rPr kumimoji="1" lang="en-US" altLang="zh-CN" sz="2800" dirty="0"/>
              <a:t>(</a:t>
            </a:r>
            <a:r>
              <a:rPr kumimoji="1" lang="el-GR" altLang="zh-CN" sz="2800" dirty="0"/>
              <a:t>θ)</a:t>
            </a:r>
            <a:r>
              <a:rPr kumimoji="1" lang="zh-CN" altLang="el-GR" sz="2800" dirty="0"/>
              <a:t>，</a:t>
            </a:r>
            <a:r>
              <a:rPr kumimoji="1" lang="zh-CN" altLang="en-US" sz="2800" dirty="0"/>
              <a:t>如果他们同时很大的话，</a:t>
            </a:r>
            <a:endParaRPr kumimoji="1" lang="en-US" altLang="zh-CN" sz="2800" dirty="0"/>
          </a:p>
          <a:p>
            <a:r>
              <a:rPr kumimoji="1" lang="zh-CN" altLang="en-US" sz="2800" dirty="0"/>
              <a:t>就是遇到了高偏差问题，而 </a:t>
            </a:r>
            <a:r>
              <a:rPr kumimoji="1" lang="en-US" altLang="zh-CN" sz="2800" dirty="0" err="1"/>
              <a:t>Jcv</a:t>
            </a:r>
            <a:r>
              <a:rPr kumimoji="1" lang="en-US" altLang="zh-CN" sz="2800" dirty="0"/>
              <a:t>(</a:t>
            </a:r>
            <a:r>
              <a:rPr kumimoji="1" lang="el-GR" altLang="zh-CN" sz="2800" dirty="0"/>
              <a:t>θ) </a:t>
            </a:r>
            <a:r>
              <a:rPr kumimoji="1" lang="zh-CN" altLang="en-US" sz="2800" dirty="0"/>
              <a:t>比 </a:t>
            </a:r>
            <a:r>
              <a:rPr kumimoji="1" lang="en-US" altLang="zh-CN" sz="2800" dirty="0" err="1"/>
              <a:t>Jtrain</a:t>
            </a:r>
            <a:r>
              <a:rPr kumimoji="1" lang="en-US" altLang="zh-CN" sz="2800" dirty="0"/>
              <a:t>(</a:t>
            </a:r>
            <a:r>
              <a:rPr kumimoji="1" lang="el-GR" altLang="zh-CN" sz="2800" dirty="0"/>
              <a:t>θ) </a:t>
            </a:r>
            <a:r>
              <a:rPr kumimoji="1" lang="zh-CN" altLang="en-US" sz="2800" dirty="0"/>
              <a:t>大很多的话，</a:t>
            </a:r>
            <a:endParaRPr kumimoji="1" lang="en-US" altLang="zh-CN" sz="2800" dirty="0"/>
          </a:p>
          <a:p>
            <a:r>
              <a:rPr kumimoji="1" lang="zh-CN" altLang="en-US" sz="2800" dirty="0"/>
              <a:t>则是遇到了高方差问题</a:t>
            </a:r>
          </a:p>
        </p:txBody>
      </p:sp>
    </p:spTree>
    <p:extLst>
      <p:ext uri="{BB962C8B-B14F-4D97-AF65-F5344CB8AC3E}">
        <p14:creationId xmlns:p14="http://schemas.microsoft.com/office/powerpoint/2010/main" val="350038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A204B4-6730-8048-979C-FBC7287057C1}"/>
              </a:ext>
            </a:extLst>
          </p:cNvPr>
          <p:cNvSpPr txBox="1"/>
          <p:nvPr/>
        </p:nvSpPr>
        <p:spPr>
          <a:xfrm>
            <a:off x="1603169" y="807522"/>
            <a:ext cx="995176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在一开始，由于样本数很少，</a:t>
            </a:r>
            <a:r>
              <a:rPr lang="en-US" altLang="zh-CN" sz="2800" dirty="0" err="1"/>
              <a:t>Jtrain</a:t>
            </a:r>
            <a:r>
              <a:rPr lang="en-US" altLang="zh-CN" sz="2800" dirty="0"/>
              <a:t>(</a:t>
            </a:r>
            <a:r>
              <a:rPr lang="el-GR" altLang="zh-CN" sz="2800" dirty="0"/>
              <a:t>θ) </a:t>
            </a:r>
            <a:r>
              <a:rPr lang="zh-CN" altLang="en-US" sz="2800" dirty="0"/>
              <a:t>几乎没有，</a:t>
            </a:r>
            <a:endParaRPr lang="en-US" altLang="zh-CN" sz="2800" dirty="0"/>
          </a:p>
          <a:p>
            <a:r>
              <a:rPr lang="zh-CN" altLang="en-US" sz="2800" dirty="0"/>
              <a:t>而 </a:t>
            </a:r>
            <a:r>
              <a:rPr lang="en-US" altLang="zh-CN" sz="2800" dirty="0" err="1"/>
              <a:t>Jcv</a:t>
            </a:r>
            <a:r>
              <a:rPr lang="en-US" altLang="zh-CN" sz="2800" dirty="0"/>
              <a:t>(</a:t>
            </a:r>
            <a:r>
              <a:rPr lang="el-GR" altLang="zh-CN" sz="2800" dirty="0"/>
              <a:t>θ) </a:t>
            </a:r>
            <a:r>
              <a:rPr lang="zh-CN" altLang="en-US" sz="2800" dirty="0"/>
              <a:t>则非常大。随着样本数的增加，</a:t>
            </a:r>
            <a:r>
              <a:rPr lang="en-US" altLang="zh-CN" sz="2800" dirty="0" err="1"/>
              <a:t>Jtrain</a:t>
            </a:r>
            <a:r>
              <a:rPr lang="en-US" altLang="zh-CN" sz="2800" dirty="0"/>
              <a:t>(</a:t>
            </a:r>
            <a:r>
              <a:rPr lang="el-GR" altLang="zh-CN" sz="2800" dirty="0"/>
              <a:t>θ) </a:t>
            </a:r>
            <a:r>
              <a:rPr lang="zh-CN" altLang="en-US" sz="2800" dirty="0"/>
              <a:t>不断</a:t>
            </a:r>
            <a:endParaRPr lang="en-US" altLang="zh-CN" sz="2800" dirty="0"/>
          </a:p>
          <a:p>
            <a:r>
              <a:rPr lang="zh-CN" altLang="en-US" sz="2800" dirty="0"/>
              <a:t>增大，而 </a:t>
            </a:r>
            <a:r>
              <a:rPr lang="en-US" altLang="zh-CN" sz="2800" dirty="0" err="1"/>
              <a:t>Jcv</a:t>
            </a:r>
            <a:r>
              <a:rPr lang="en-US" altLang="zh-CN" sz="2800" dirty="0"/>
              <a:t>(</a:t>
            </a:r>
            <a:r>
              <a:rPr lang="el-GR" altLang="zh-CN" sz="2800" dirty="0"/>
              <a:t>θ) </a:t>
            </a:r>
            <a:r>
              <a:rPr lang="zh-CN" altLang="en-US" sz="2800" dirty="0"/>
              <a:t>因为训练数据增加而拟合得更好因此下降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在高偏差的情形下，</a:t>
            </a:r>
            <a:r>
              <a:rPr lang="en-US" altLang="zh-CN" sz="2800" dirty="0" err="1"/>
              <a:t>Jtrain</a:t>
            </a:r>
            <a:r>
              <a:rPr lang="en-US" altLang="zh-CN" sz="2800" dirty="0"/>
              <a:t>(</a:t>
            </a:r>
            <a:r>
              <a:rPr lang="el-GR" altLang="zh-CN" sz="2800" dirty="0"/>
              <a:t>θ) </a:t>
            </a:r>
            <a:r>
              <a:rPr lang="zh-CN" altLang="en-US" sz="2800" dirty="0"/>
              <a:t>与 </a:t>
            </a:r>
            <a:r>
              <a:rPr lang="en-US" altLang="zh-CN" sz="2800" dirty="0" err="1"/>
              <a:t>Jcv</a:t>
            </a:r>
            <a:r>
              <a:rPr lang="en-US" altLang="zh-CN" sz="2800" dirty="0"/>
              <a:t>(</a:t>
            </a:r>
            <a:r>
              <a:rPr lang="el-GR" altLang="zh-CN" sz="2800" dirty="0"/>
              <a:t>θ) </a:t>
            </a:r>
            <a:r>
              <a:rPr lang="zh-CN" altLang="en-US" sz="2800" dirty="0"/>
              <a:t>已经十分接近，</a:t>
            </a:r>
            <a:endParaRPr lang="en-US" altLang="zh-CN" sz="2800" dirty="0"/>
          </a:p>
          <a:p>
            <a:r>
              <a:rPr lang="zh-CN" altLang="en-US" sz="2800" dirty="0"/>
              <a:t>但是 </a:t>
            </a:r>
            <a:r>
              <a:rPr lang="zh-CN" altLang="en-US" sz="2800" b="1" dirty="0"/>
              <a:t>误差</a:t>
            </a:r>
            <a:r>
              <a:rPr lang="zh-CN" altLang="en-US" sz="2800" dirty="0"/>
              <a:t> 很大。这时候一味地增加样本数并不能给</a:t>
            </a:r>
            <a:endParaRPr lang="en-US" altLang="zh-CN" sz="2800" dirty="0"/>
          </a:p>
          <a:p>
            <a:r>
              <a:rPr lang="zh-CN" altLang="en-US" sz="2800" dirty="0"/>
              <a:t>算法的性能带来提升。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在高方差的情形下，</a:t>
            </a:r>
            <a:r>
              <a:rPr lang="en-US" altLang="zh-CN" sz="2800" dirty="0" err="1"/>
              <a:t>Jtrain</a:t>
            </a:r>
            <a:r>
              <a:rPr lang="en-US" altLang="zh-CN" sz="2800" dirty="0"/>
              <a:t>(</a:t>
            </a:r>
            <a:r>
              <a:rPr lang="el-GR" altLang="zh-CN" sz="2800" dirty="0"/>
              <a:t>θ) </a:t>
            </a:r>
            <a:r>
              <a:rPr lang="zh-CN" altLang="en-US" sz="2800" dirty="0"/>
              <a:t>的 </a:t>
            </a:r>
            <a:r>
              <a:rPr lang="zh-CN" altLang="en-US" sz="2800" b="1" dirty="0"/>
              <a:t>误差</a:t>
            </a:r>
            <a:r>
              <a:rPr lang="zh-CN" altLang="en-US" sz="2800" dirty="0"/>
              <a:t> 较小，</a:t>
            </a:r>
            <a:r>
              <a:rPr lang="en-US" altLang="zh-CN" sz="2800" dirty="0" err="1"/>
              <a:t>Jcv</a:t>
            </a:r>
            <a:r>
              <a:rPr lang="en-US" altLang="zh-CN" sz="2800" dirty="0"/>
              <a:t>(</a:t>
            </a:r>
            <a:r>
              <a:rPr lang="el-GR" altLang="zh-CN" sz="2800" dirty="0"/>
              <a:t>θ) </a:t>
            </a:r>
            <a:r>
              <a:rPr lang="zh-CN" altLang="en-US" sz="2800" dirty="0"/>
              <a:t>比较大，</a:t>
            </a:r>
            <a:endParaRPr lang="en-US" altLang="zh-CN" sz="2800" dirty="0"/>
          </a:p>
          <a:p>
            <a:r>
              <a:rPr lang="zh-CN" altLang="en-US" sz="2800" dirty="0"/>
              <a:t>这时搜集更多的样本很可能带来帮助 。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412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226</Words>
  <Application>Microsoft Macintosh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81</cp:revision>
  <dcterms:created xsi:type="dcterms:W3CDTF">2018-12-11T12:39:04Z</dcterms:created>
  <dcterms:modified xsi:type="dcterms:W3CDTF">2018-12-15T15:34:19Z</dcterms:modified>
</cp:coreProperties>
</file>