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5" r:id="rId4"/>
    <p:sldId id="271" r:id="rId5"/>
    <p:sldId id="279" r:id="rId6"/>
    <p:sldId id="273" r:id="rId7"/>
    <p:sldId id="274" r:id="rId8"/>
    <p:sldId id="276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79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E972-40B6-9E4B-894B-BCDE35B5D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51ED4C-8A7D-124D-889C-5E59B79D0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B8580-B202-754F-820B-6BBC2BF3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4587D-5673-B641-AD33-5AA46697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28D0EA-4DA2-A640-B523-2C6C35B7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3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87D16-4A75-684A-B2EE-5B7B9E00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3CA3321-DB7E-C14C-B907-3635A5A0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62502-173C-F049-B7B6-42003A4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22684-729A-5A4A-95BE-A049AC16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0415DA6-35A7-CB4D-A57B-15A0FBEF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4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E0B754-3BFA-B344-8396-7CD61E54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4BA54A6-E5C0-AA4B-ADBE-76E41A11E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9AA92-B7FC-7248-8386-A3DE6C2D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5E7EA-B29F-C84D-B954-25D77E6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FD7501E-8319-5142-ABDF-D72D94DA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20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88A9F-3B9C-E74B-BBF4-5BF0A05E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F2475-2179-394A-87B7-270AEA8D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702A7-DAD0-4A4B-91E9-97176013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986FB-804B-504A-A3DB-DE2F647F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E9A8E-DDBB-E545-9591-BB6AB893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3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10C3E-8020-E04F-A39A-42F71E5E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C82C2-2B33-624D-B0AB-4629ECA1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1BF1C-F4FC-284C-AFDA-BD0DA3A8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7FEC8-2C88-544B-9481-33F19FED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9FEA674-BDAF-9740-96DB-AA733285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2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6D867-DB6B-0149-9C6D-CA52CC16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DA1DA-BF4C-E74B-BF0B-5647B4CB4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C2833-8C92-8844-BD97-3CB7D899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F0912-A2E0-BB46-AF6A-0CDBB00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8DF09-92D4-BC4D-99F4-7BD37265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2C21300-5775-354A-99CF-0AD9A0A2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18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56942-3120-B045-9FCB-6005555C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818DC-61FC-F542-A79E-688C2D28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8F97A-7AE0-F641-B8C1-7C495AF11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650A4-E027-E943-B51C-CEAD63F39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08436-F18E-AD46-83EE-247C81F12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CF6975-8702-B849-A565-5216737D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2D5E37-92C6-0C4A-A9EF-41E3771E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07FEDCF-C6D7-2240-8A54-FA33340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2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C1CCB-8AF3-7F49-83C0-21624D88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4E995-3ACF-D147-9B44-04083EC9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478A6D-77BD-7345-9E58-BA8E474D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CF010087-C5D1-D24D-A1F1-D88C44FB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34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93A7E5-22AE-4245-95F9-B825E27F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6B43F6-02F6-504E-B65B-1A98E7C1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A99D73C-05F1-CD4C-82E4-701C16DB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5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D389-2E50-1344-AD52-A1C4E496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A64D0-E724-3B4F-955F-C7340826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9C11D-1516-E346-891B-64CB6549C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FD71B-141C-DF47-A6F5-2B082F7C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4D12F-3FE5-0A4E-8CB8-4BDEFCEB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A868FA2-1C2F-F841-B027-EC9D176A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5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2197-974C-6742-AADE-5798553A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870DCC-95FE-F547-8441-BA18F575C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17257-D221-BF47-892B-E896014B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7F89E-A9B0-164B-AAC1-9B678B6B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5FB86-CEC5-A34D-9583-AB644EED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71525E72-A9A6-E84A-AD49-972EE563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68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850816-290B-044F-B9B5-108F2E7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0B681-9544-F74A-90EF-F5546AA9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66F8C-252E-E14E-9D2E-5E6C381B5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DE16-7056-BC43-BB4D-AC972F308FDA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0EA9C-9911-2A43-BF74-04E0BADBD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518A271-C5ED-F642-8EA9-8D5F323C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0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D9DDC4-39B8-1D4C-8F27-0ECF78E71F95}"/>
              </a:ext>
            </a:extLst>
          </p:cNvPr>
          <p:cNvSpPr txBox="1"/>
          <p:nvPr/>
        </p:nvSpPr>
        <p:spPr>
          <a:xfrm>
            <a:off x="4207870" y="273537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 dirty="0"/>
              <a:t>支持向量机</a:t>
            </a:r>
            <a:endParaRPr kumimoji="1" lang="en-US" altLang="zh-Hans" sz="4800" dirty="0"/>
          </a:p>
        </p:txBody>
      </p:sp>
    </p:spTree>
    <p:extLst>
      <p:ext uri="{BB962C8B-B14F-4D97-AF65-F5344CB8AC3E}">
        <p14:creationId xmlns:p14="http://schemas.microsoft.com/office/powerpoint/2010/main" val="266062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D9DDC4-39B8-1D4C-8F27-0ECF78E71F95}"/>
              </a:ext>
            </a:extLst>
          </p:cNvPr>
          <p:cNvSpPr txBox="1"/>
          <p:nvPr/>
        </p:nvSpPr>
        <p:spPr>
          <a:xfrm>
            <a:off x="3143568" y="2750367"/>
            <a:ext cx="5102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 dirty="0"/>
              <a:t>一、线性可分</a:t>
            </a:r>
            <a:r>
              <a:rPr kumimoji="1" lang="en-US" altLang="zh-Hans" sz="48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59497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A73EF1-EB46-134D-A4BF-4427AA5E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025650"/>
            <a:ext cx="7747000" cy="2806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293EA7-4176-144E-85B2-4BCA50832622}"/>
              </a:ext>
            </a:extLst>
          </p:cNvPr>
          <p:cNvSpPr txBox="1"/>
          <p:nvPr/>
        </p:nvSpPr>
        <p:spPr>
          <a:xfrm>
            <a:off x="1485900" y="10888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线性可分：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0F0E1C-51F5-B04C-A834-725A1A0997E1}"/>
              </a:ext>
            </a:extLst>
          </p:cNvPr>
          <p:cNvSpPr txBox="1"/>
          <p:nvPr/>
        </p:nvSpPr>
        <p:spPr>
          <a:xfrm>
            <a:off x="3365925" y="5426909"/>
            <a:ext cx="546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cuijiahua.com</a:t>
            </a:r>
            <a:r>
              <a:rPr kumimoji="1" lang="en-US" altLang="zh-CN" dirty="0"/>
              <a:t>/blog/2017/11/ml_8_svm_1.html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4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C6D6A5-15FA-BA40-BF95-18EFF8C0FD5F}"/>
              </a:ext>
            </a:extLst>
          </p:cNvPr>
          <p:cNvSpPr txBox="1"/>
          <p:nvPr/>
        </p:nvSpPr>
        <p:spPr>
          <a:xfrm>
            <a:off x="1285875" y="98583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损失函数：</a:t>
            </a:r>
            <a:endParaRPr kumimoji="1"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D47AA5-6EBE-F547-A683-80B535A7F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359" t="2615" r="12359" b="-2615"/>
          <a:stretch/>
        </p:blipFill>
        <p:spPr>
          <a:xfrm>
            <a:off x="0" y="1948656"/>
            <a:ext cx="10404658" cy="758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514C68-57B2-2246-8C18-14B2E396C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97" r="11658"/>
          <a:stretch/>
        </p:blipFill>
        <p:spPr>
          <a:xfrm>
            <a:off x="1733782" y="4392118"/>
            <a:ext cx="7889903" cy="611682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CCB39679-12F4-BF49-9923-C4BEFF67B4D7}"/>
              </a:ext>
            </a:extLst>
          </p:cNvPr>
          <p:cNvSpPr/>
          <p:nvPr/>
        </p:nvSpPr>
        <p:spPr>
          <a:xfrm>
            <a:off x="5996421" y="2943225"/>
            <a:ext cx="461529" cy="985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9E275-0CBF-B34F-BC71-415547D68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757" y="2113613"/>
            <a:ext cx="473081" cy="5938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A750C0-25C8-5E4D-95E4-C997B4ABF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685" y="4392118"/>
            <a:ext cx="473081" cy="593868"/>
          </a:xfrm>
          <a:prstGeom prst="rect">
            <a:avLst/>
          </a:prstGeom>
        </p:spPr>
      </p:pic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F567A046-F501-AF4A-9164-7A9057C079D7}"/>
              </a:ext>
            </a:extLst>
          </p:cNvPr>
          <p:cNvCxnSpPr/>
          <p:nvPr/>
        </p:nvCxnSpPr>
        <p:spPr>
          <a:xfrm>
            <a:off x="4092315" y="4985986"/>
            <a:ext cx="1768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8298439-A6F7-6547-9411-D9ABECFDD7B4}"/>
              </a:ext>
            </a:extLst>
          </p:cNvPr>
          <p:cNvCxnSpPr/>
          <p:nvPr/>
        </p:nvCxnSpPr>
        <p:spPr>
          <a:xfrm>
            <a:off x="7197777" y="4937775"/>
            <a:ext cx="1768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>
            <a:extLst>
              <a:ext uri="{FF2B5EF4-FFF2-40B4-BE49-F238E27FC236}">
                <a16:creationId xmlns:a16="http://schemas.microsoft.com/office/drawing/2014/main" id="{9AFA6215-D80D-8549-A9E8-7EDF3E869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2482" y="5419800"/>
            <a:ext cx="87105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 dirty="0"/>
              <a:t>C</a:t>
            </a:r>
            <a:r>
              <a:rPr kumimoji="1" lang="zh-Hans" altLang="en-US" sz="2800" dirty="0"/>
              <a:t>：误差项惩罚系数</a:t>
            </a:r>
            <a:br>
              <a:rPr kumimoji="1" lang="en-US" altLang="zh-Hans" sz="2800" dirty="0"/>
            </a:br>
            <a:r>
              <a:rPr kumimoji="1" lang="en-US" altLang="zh-Hans" sz="2800" dirty="0"/>
              <a:t>C</a:t>
            </a:r>
            <a:r>
              <a:rPr kumimoji="1" lang="zh-Hans" altLang="en-US" sz="2800" dirty="0"/>
              <a:t>越大，容错率越低，越易过拟合，低偏差，高方差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319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63881A5-3855-FE48-94EE-7F70C8181712}"/>
              </a:ext>
            </a:extLst>
          </p:cNvPr>
          <p:cNvSpPr txBox="1"/>
          <p:nvPr/>
        </p:nvSpPr>
        <p:spPr>
          <a:xfrm>
            <a:off x="1165954" y="701025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dirty="0" err="1"/>
              <a:t>Scikit</a:t>
            </a:r>
            <a:r>
              <a:rPr kumimoji="1" lang="en-US" altLang="zh-Hans" sz="2800" dirty="0"/>
              <a:t>-learn</a:t>
            </a:r>
            <a:r>
              <a:rPr kumimoji="1" lang="zh-Hans" altLang="en-US" sz="2800" dirty="0"/>
              <a:t>：</a:t>
            </a:r>
            <a:endParaRPr kumimoji="1"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3B043D-9B62-B34F-84AA-9C607424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247" y="1329176"/>
            <a:ext cx="7353300" cy="4927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BD3DF64-9C4A-A644-9692-2D423DC21344}"/>
              </a:ext>
            </a:extLst>
          </p:cNvPr>
          <p:cNvSpPr txBox="1"/>
          <p:nvPr/>
        </p:nvSpPr>
        <p:spPr>
          <a:xfrm>
            <a:off x="3972393" y="77796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sklearn.apachecn.org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28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708051-A54C-024D-9655-82B0C7BFA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8"/>
          <a:stretch/>
        </p:blipFill>
        <p:spPr>
          <a:xfrm>
            <a:off x="397256" y="629586"/>
            <a:ext cx="11595077" cy="11992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5D31CB-A623-D247-A11B-9A2666C8CFC2}"/>
              </a:ext>
            </a:extLst>
          </p:cNvPr>
          <p:cNvSpPr txBox="1"/>
          <p:nvPr/>
        </p:nvSpPr>
        <p:spPr>
          <a:xfrm>
            <a:off x="929390" y="2158584"/>
            <a:ext cx="107131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C: Penalty parameter C of the error term.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kernel:Specifies</a:t>
            </a:r>
            <a:r>
              <a:rPr lang="en-US" altLang="zh-CN" sz="2800" dirty="0"/>
              <a:t> the kernel type to be used in the algorithm.</a:t>
            </a:r>
          </a:p>
          <a:p>
            <a:r>
              <a:rPr lang="en-US" altLang="zh-CN" sz="2800" dirty="0"/>
              <a:t>     It must be one of 'linear’'poly’‘</a:t>
            </a:r>
            <a:r>
              <a:rPr lang="en-US" altLang="zh-CN" sz="2800" dirty="0" err="1"/>
              <a:t>rbf</a:t>
            </a:r>
            <a:r>
              <a:rPr lang="en-US" altLang="zh-CN" sz="2800" dirty="0"/>
              <a:t>’’sigmoid’</a:t>
            </a:r>
            <a:endParaRPr lang="en-US" altLang="zh-Hans" sz="2800" dirty="0"/>
          </a:p>
          <a:p>
            <a:r>
              <a:rPr lang="en-US" altLang="zh-Hans" sz="2800" dirty="0"/>
              <a:t>     </a:t>
            </a:r>
            <a:r>
              <a:rPr lang="zh-Hans" altLang="en-US" sz="2800" dirty="0"/>
              <a:t>也可以自定义</a:t>
            </a:r>
            <a:endParaRPr lang="en-US" altLang="zh-Han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degree: Degree of the polynomial kernel function (‘poly’). </a:t>
            </a:r>
          </a:p>
          <a:p>
            <a:r>
              <a:rPr lang="en-US" altLang="zh-CN" sz="2800" dirty="0"/>
              <a:t>     Ignored by all other kernels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gamma: Kernel coefficient for ‘</a:t>
            </a:r>
            <a:r>
              <a:rPr lang="en-US" altLang="zh-CN" sz="2800" dirty="0" err="1"/>
              <a:t>rbf</a:t>
            </a:r>
            <a:r>
              <a:rPr lang="en-US" altLang="zh-CN" sz="2800" dirty="0"/>
              <a:t>’, ‘poly’ and ‘sigmoid’.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13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D9DDC4-39B8-1D4C-8F27-0ECF78E71F95}"/>
              </a:ext>
            </a:extLst>
          </p:cNvPr>
          <p:cNvSpPr txBox="1"/>
          <p:nvPr/>
        </p:nvSpPr>
        <p:spPr>
          <a:xfrm>
            <a:off x="3053627" y="2750368"/>
            <a:ext cx="5718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 dirty="0"/>
              <a:t>二、线性不可分</a:t>
            </a:r>
            <a:r>
              <a:rPr kumimoji="1" lang="en-US" altLang="zh-Hans" sz="48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84943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63881A5-3855-FE48-94EE-7F70C8181712}"/>
              </a:ext>
            </a:extLst>
          </p:cNvPr>
          <p:cNvSpPr txBox="1"/>
          <p:nvPr/>
        </p:nvSpPr>
        <p:spPr>
          <a:xfrm>
            <a:off x="1285875" y="9858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核函数：</a:t>
            </a:r>
            <a:endParaRPr kumimoji="1"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70E8B9-9703-7048-9F0B-F34F128C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071453"/>
            <a:ext cx="4584700" cy="3314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979F38-C16C-E345-9AC5-4BEBA218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75" y="1836503"/>
            <a:ext cx="5791200" cy="469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1AC988-05FB-FA43-8D12-96F45079B1BF}"/>
              </a:ext>
            </a:extLst>
          </p:cNvPr>
          <p:cNvSpPr txBox="1"/>
          <p:nvPr/>
        </p:nvSpPr>
        <p:spPr>
          <a:xfrm>
            <a:off x="6200358" y="3051295"/>
            <a:ext cx="55707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将低维空间映射到高维空间</a:t>
            </a:r>
            <a:endParaRPr kumimoji="1" lang="en-US" altLang="zh-Hans" sz="2800" dirty="0"/>
          </a:p>
          <a:p>
            <a:endParaRPr kumimoji="1" lang="en-US" altLang="zh-CN" sz="2800" dirty="0"/>
          </a:p>
          <a:p>
            <a:r>
              <a:rPr lang="zh-CN" altLang="en-US" sz="2800" dirty="0"/>
              <a:t>可以在低维空间计算出高维空间的</a:t>
            </a:r>
            <a:endParaRPr lang="en-US" altLang="zh-CN" sz="2800" dirty="0"/>
          </a:p>
          <a:p>
            <a:r>
              <a:rPr lang="zh-CN" altLang="en-US" sz="2800" dirty="0"/>
              <a:t>点积结果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15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63881A5-3855-FE48-94EE-7F70C8181712}"/>
              </a:ext>
            </a:extLst>
          </p:cNvPr>
          <p:cNvSpPr txBox="1"/>
          <p:nvPr/>
        </p:nvSpPr>
        <p:spPr>
          <a:xfrm>
            <a:off x="1285875" y="58110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核函数：</a:t>
            </a:r>
            <a:endParaRPr kumimoji="1"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59AD28-75C0-394B-B066-6B23E2AC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62167"/>
            <a:ext cx="10744200" cy="3124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E6B194-C454-0849-BE88-D94EF719943C}"/>
              </a:ext>
            </a:extLst>
          </p:cNvPr>
          <p:cNvSpPr txBox="1"/>
          <p:nvPr/>
        </p:nvSpPr>
        <p:spPr>
          <a:xfrm>
            <a:off x="2906832" y="4944209"/>
            <a:ext cx="5339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Gamma</a:t>
            </a:r>
            <a:r>
              <a:rPr kumimoji="1" lang="zh-Hans" altLang="en-US" sz="2800" dirty="0"/>
              <a:t>越小，模型复杂度越低，</a:t>
            </a:r>
            <a:endParaRPr kumimoji="1" lang="en-US" altLang="zh-Hans" sz="2800" dirty="0"/>
          </a:p>
          <a:p>
            <a:r>
              <a:rPr kumimoji="1" lang="en-US" altLang="zh-Hans" sz="2800" dirty="0"/>
              <a:t>Gamma</a:t>
            </a:r>
            <a:r>
              <a:rPr kumimoji="1" lang="zh-Hans" altLang="en-US" sz="2800" dirty="0"/>
              <a:t>越大，模型复杂度越高</a:t>
            </a:r>
            <a:endParaRPr kumimoji="1" lang="zh-CN" altLang="en-US" sz="28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34A8D67-3A96-E646-8584-ABF496FDCFDC}"/>
              </a:ext>
            </a:extLst>
          </p:cNvPr>
          <p:cNvSpPr/>
          <p:nvPr/>
        </p:nvSpPr>
        <p:spPr>
          <a:xfrm>
            <a:off x="1004341" y="3024267"/>
            <a:ext cx="5786203" cy="5583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85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177</Words>
  <Application>Microsoft Macintosh PowerPoint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C：误差项惩罚系数 C越大，容错率越低，越易过拟合，低偏差，高方差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109</cp:revision>
  <dcterms:created xsi:type="dcterms:W3CDTF">2018-12-11T12:39:04Z</dcterms:created>
  <dcterms:modified xsi:type="dcterms:W3CDTF">2018-12-16T13:29:49Z</dcterms:modified>
</cp:coreProperties>
</file>