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5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0"/>
    <p:restoredTop sz="94702"/>
  </p:normalViewPr>
  <p:slideViewPr>
    <p:cSldViewPr snapToGrid="0" snapToObjects="1">
      <p:cViewPr varScale="1">
        <p:scale>
          <a:sx n="105" d="100"/>
          <a:sy n="105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E972-40B6-9E4B-894B-BCDE35B5D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1ED4C-8A7D-124D-889C-5E59B79D0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B8580-B202-754F-820B-6BBC2B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4587D-5673-B641-AD33-5AA46697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28D0EA-4DA2-A640-B523-2C6C35B7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3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87D16-4A75-684A-B2EE-5B7B9E00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3CA3321-DB7E-C14C-B907-3635A5A0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62502-173C-F049-B7B6-42003A4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22684-729A-5A4A-95BE-A049AC16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415DA6-35A7-CB4D-A57B-15A0FBE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4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0B754-3BFA-B344-8396-7CD61E54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4BA54A6-E5C0-AA4B-ADBE-76E41A11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9AA92-B7FC-7248-8386-A3DE6C2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5E7EA-B29F-C84D-B954-25D77E6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FD7501E-8319-5142-ABDF-D72D94DA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20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88A9F-3B9C-E74B-BBF4-5BF0A05E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F2475-2179-394A-87B7-270AEA8D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702A7-DAD0-4A4B-91E9-97176013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986FB-804B-504A-A3DB-DE2F647F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E9A8E-DDBB-E545-9591-BB6AB893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3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10C3E-8020-E04F-A39A-42F71E5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C82C2-2B33-624D-B0AB-4629ECA1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1BF1C-F4FC-284C-AFDA-BD0DA3A8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7FEC8-2C88-544B-9481-33F19FED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9FEA674-BDAF-9740-96DB-AA733285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2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6D867-DB6B-0149-9C6D-CA52CC1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DA1DA-BF4C-E74B-BF0B-5647B4CB4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C2833-8C92-8844-BD97-3CB7D899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F0912-A2E0-BB46-AF6A-0CDBB00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8DF09-92D4-BC4D-99F4-7BD37265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2C21300-5775-354A-99CF-0AD9A0A2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18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56942-3120-B045-9FCB-6005555C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818DC-61FC-F542-A79E-688C2D28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8F97A-7AE0-F641-B8C1-7C495AF11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650A4-E027-E943-B51C-CEAD63F39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08436-F18E-AD46-83EE-247C81F12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F6975-8702-B849-A565-5216737D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2D5E37-92C6-0C4A-A9EF-41E3771E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07FEDCF-C6D7-2240-8A54-FA33340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2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C1CCB-8AF3-7F49-83C0-21624D88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4E995-3ACF-D147-9B44-04083EC9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478A6D-77BD-7345-9E58-BA8E474D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CF010087-C5D1-D24D-A1F1-D88C44FB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3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93A7E5-22AE-4245-95F9-B825E27F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6B43F6-02F6-504E-B65B-1A98E7C1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A99D73C-05F1-CD4C-82E4-701C16D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5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D389-2E50-1344-AD52-A1C4E496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64D0-E724-3B4F-955F-C7340826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9C11D-1516-E346-891B-64CB6549C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FD71B-141C-DF47-A6F5-2B082F7C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4D12F-3FE5-0A4E-8CB8-4BDEFCEB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A868FA2-1C2F-F841-B027-EC9D176A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5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2197-974C-6742-AADE-5798553A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70DCC-95FE-F547-8441-BA18F575C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17257-D221-BF47-892B-E896014B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7F89E-A9B0-164B-AAC1-9B678B6B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5FB86-CEC5-A34D-9583-AB644EE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71525E72-A9A6-E84A-AD49-972EE563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6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850816-290B-044F-B9B5-108F2E7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0B681-9544-F74A-90EF-F5546AA9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66F8C-252E-E14E-9D2E-5E6C381B5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DE16-7056-BC43-BB4D-AC972F308FDA}" type="datetimeFigureOut">
              <a:rPr kumimoji="1" lang="zh-CN" altLang="en-US" smtClean="0"/>
              <a:t>2018/12/18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0EA9C-9911-2A43-BF74-04E0BADBD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518A271-C5ED-F642-8EA9-8D5F323C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0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4207870" y="2735377"/>
            <a:ext cx="4703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800" dirty="0" err="1"/>
              <a:t>kmeans</a:t>
            </a:r>
            <a:r>
              <a:rPr kumimoji="1" lang="en-US" altLang="zh-Hans" sz="4800" dirty="0"/>
              <a:t> and PCA</a:t>
            </a:r>
          </a:p>
        </p:txBody>
      </p:sp>
    </p:spTree>
    <p:extLst>
      <p:ext uri="{BB962C8B-B14F-4D97-AF65-F5344CB8AC3E}">
        <p14:creationId xmlns:p14="http://schemas.microsoft.com/office/powerpoint/2010/main" val="266062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293EA7-4176-144E-85B2-4BCA50832622}"/>
              </a:ext>
            </a:extLst>
          </p:cNvPr>
          <p:cNvSpPr txBox="1"/>
          <p:nvPr/>
        </p:nvSpPr>
        <p:spPr>
          <a:xfrm>
            <a:off x="4728722" y="1089343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Step5:</a:t>
            </a:r>
            <a:r>
              <a:rPr kumimoji="1" lang="zh-Hans" altLang="en-US" sz="2800" dirty="0"/>
              <a:t>还原数据</a:t>
            </a:r>
            <a:endParaRPr kumimoji="1"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800860-D8D2-C84B-996F-D98F0BF09818}"/>
              </a:ext>
            </a:extLst>
          </p:cNvPr>
          <p:cNvSpPr txBox="1"/>
          <p:nvPr/>
        </p:nvSpPr>
        <p:spPr>
          <a:xfrm>
            <a:off x="4950739" y="3684737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m,k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5900C9-3921-AD46-80E5-C56FB59A0764}"/>
              </a:ext>
            </a:extLst>
          </p:cNvPr>
          <p:cNvSpPr txBox="1"/>
          <p:nvPr/>
        </p:nvSpPr>
        <p:spPr>
          <a:xfrm>
            <a:off x="6381102" y="3684737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k,n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6E7FAA-7E2C-A64D-AC6E-94A83758BF6F}"/>
              </a:ext>
            </a:extLst>
          </p:cNvPr>
          <p:cNvSpPr txBox="1"/>
          <p:nvPr/>
        </p:nvSpPr>
        <p:spPr>
          <a:xfrm>
            <a:off x="7961043" y="1103406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X(</a:t>
            </a:r>
            <a:r>
              <a:rPr kumimoji="1" lang="en-US" altLang="zh-CN" sz="2800" dirty="0" err="1"/>
              <a:t>m,n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16C40C-CA34-AB4D-BC85-07C11124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10" y="2423108"/>
            <a:ext cx="9296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0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4400868" y="2717710"/>
            <a:ext cx="3435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 dirty="0"/>
              <a:t>一、</a:t>
            </a:r>
            <a:r>
              <a:rPr kumimoji="1" lang="en-US" altLang="zh-Hans" sz="4800" dirty="0" err="1"/>
              <a:t>kmeans</a:t>
            </a:r>
            <a:endParaRPr kumimoji="1" lang="en-US" altLang="zh-Hans" sz="4800" dirty="0"/>
          </a:p>
        </p:txBody>
      </p:sp>
    </p:spTree>
    <p:extLst>
      <p:ext uri="{BB962C8B-B14F-4D97-AF65-F5344CB8AC3E}">
        <p14:creationId xmlns:p14="http://schemas.microsoft.com/office/powerpoint/2010/main" val="359497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293EA7-4176-144E-85B2-4BCA50832622}"/>
              </a:ext>
            </a:extLst>
          </p:cNvPr>
          <p:cNvSpPr txBox="1"/>
          <p:nvPr/>
        </p:nvSpPr>
        <p:spPr>
          <a:xfrm>
            <a:off x="1257300" y="696919"/>
            <a:ext cx="6708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kmeans</a:t>
            </a:r>
            <a:r>
              <a:rPr kumimoji="1" lang="en-US" altLang="zh-CN" sz="2800" dirty="0"/>
              <a:t>:</a:t>
            </a:r>
            <a:r>
              <a:rPr kumimoji="1" lang="zh-Hans" altLang="en-US" sz="2800" dirty="0"/>
              <a:t>无监督分类算法，不需要标签集</a:t>
            </a:r>
            <a:endParaRPr kumimoji="1"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04E16C-35ED-2A42-BD5C-1C641BFD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2" y="1873281"/>
            <a:ext cx="5709586" cy="4198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3EF3A3-64EE-5040-A9A7-384F3580C77B}"/>
              </a:ext>
            </a:extLst>
          </p:cNvPr>
          <p:cNvSpPr txBox="1"/>
          <p:nvPr/>
        </p:nvSpPr>
        <p:spPr>
          <a:xfrm>
            <a:off x="1257300" y="1873281"/>
            <a:ext cx="449353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Hans" altLang="en-US" sz="2800"/>
              <a:t>随机选取</a:t>
            </a:r>
            <a:r>
              <a:rPr kumimoji="1" lang="en-US" altLang="zh-Hans" sz="2800"/>
              <a:t>k</a:t>
            </a:r>
            <a:r>
              <a:rPr kumimoji="1" lang="zh-Hans" altLang="en-US" sz="2800" dirty="0"/>
              <a:t>个类中心点</a:t>
            </a:r>
            <a:endParaRPr kumimoji="1" lang="en-US" altLang="zh-Hans" sz="2800" dirty="0"/>
          </a:p>
          <a:p>
            <a:pPr marL="514350" indent="-514350">
              <a:buAutoNum type="arabicPeriod"/>
            </a:pPr>
            <a:r>
              <a:rPr kumimoji="1" lang="zh-Hans" altLang="en-US" sz="2800" dirty="0"/>
              <a:t>遍历所有数据，将数据</a:t>
            </a:r>
            <a:endParaRPr kumimoji="1" lang="en-US" altLang="zh-Hans" sz="2800" dirty="0"/>
          </a:p>
          <a:p>
            <a:r>
              <a:rPr kumimoji="1" lang="zh-Hans" altLang="en-US" sz="2800" dirty="0"/>
              <a:t>划分到最近的那个类中心点</a:t>
            </a:r>
            <a:endParaRPr kumimoji="1" lang="en-US" altLang="zh-Hans" sz="2800" dirty="0"/>
          </a:p>
          <a:p>
            <a:pPr marL="514350" indent="-514350">
              <a:buAutoNum type="arabicPeriod" startAt="3"/>
            </a:pPr>
            <a:r>
              <a:rPr kumimoji="1" lang="zh-Hans" altLang="en-US" sz="2800" dirty="0"/>
              <a:t>计算所以类的平均值，</a:t>
            </a:r>
            <a:endParaRPr kumimoji="1" lang="en-US" altLang="zh-Hans" sz="2800" dirty="0"/>
          </a:p>
          <a:p>
            <a:r>
              <a:rPr kumimoji="1" lang="zh-Hans" altLang="en-US" sz="2800" dirty="0"/>
              <a:t>作为新的聚类中心点</a:t>
            </a:r>
            <a:endParaRPr kumimoji="1" lang="en-US" altLang="zh-Hans" sz="2800" dirty="0"/>
          </a:p>
          <a:p>
            <a:pPr marL="514350" indent="-514350">
              <a:buAutoNum type="arabicPeriod" startAt="4"/>
            </a:pPr>
            <a:r>
              <a:rPr kumimoji="1" lang="zh-Hans" altLang="en-US" sz="2800" dirty="0"/>
              <a:t>重复</a:t>
            </a:r>
            <a:r>
              <a:rPr kumimoji="1" lang="en-US" altLang="zh-Hans" sz="2800" dirty="0"/>
              <a:t>2.3</a:t>
            </a:r>
            <a:r>
              <a:rPr kumimoji="1" lang="zh-Hans" altLang="en-US" sz="2800" dirty="0"/>
              <a:t>，直到类中心点</a:t>
            </a:r>
            <a:endParaRPr kumimoji="1" lang="en-US" altLang="zh-Hans" sz="2800" dirty="0"/>
          </a:p>
          <a:p>
            <a:r>
              <a:rPr kumimoji="1" lang="zh-Hans" altLang="en-US" sz="2800" dirty="0"/>
              <a:t>不再变化，或者达到设定的</a:t>
            </a:r>
            <a:endParaRPr kumimoji="1" lang="en-US" altLang="zh-Hans" sz="2800" dirty="0"/>
          </a:p>
          <a:p>
            <a:r>
              <a:rPr kumimoji="1" lang="zh-Hans" altLang="en-US" sz="2800" dirty="0"/>
              <a:t>迭代次数。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54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293EA7-4176-144E-85B2-4BCA50832622}"/>
              </a:ext>
            </a:extLst>
          </p:cNvPr>
          <p:cNvSpPr txBox="1"/>
          <p:nvPr/>
        </p:nvSpPr>
        <p:spPr>
          <a:xfrm>
            <a:off x="2757232" y="1333587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计算每个样本点离每类聚类中心点距离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693BE5-BB6C-B546-B210-072509ED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03" y="1957878"/>
            <a:ext cx="7342791" cy="10259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C15892-6485-B043-911A-1B020BFD6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35" y="4324349"/>
            <a:ext cx="3051193" cy="12436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04EDB8-EBA2-8949-999E-B6D4740747D1}"/>
              </a:ext>
            </a:extLst>
          </p:cNvPr>
          <p:cNvSpPr txBox="1"/>
          <p:nvPr/>
        </p:nvSpPr>
        <p:spPr>
          <a:xfrm>
            <a:off x="3772335" y="389944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计算新的聚类中心点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452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2457769" y="2864667"/>
            <a:ext cx="6529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4800" dirty="0"/>
              <a:t>	</a:t>
            </a:r>
            <a:r>
              <a:rPr kumimoji="1" lang="zh-Hans" altLang="en-US" sz="4800" dirty="0"/>
              <a:t>二、</a:t>
            </a:r>
            <a:r>
              <a:rPr kumimoji="1" lang="en-US" altLang="zh-Hans" sz="4800" dirty="0"/>
              <a:t>PCA</a:t>
            </a:r>
            <a:r>
              <a:rPr kumimoji="1" lang="zh-Hans" altLang="en-US" sz="4800" dirty="0"/>
              <a:t>主成分分析</a:t>
            </a:r>
            <a:endParaRPr kumimoji="1" lang="en-US" altLang="zh-Hans" sz="4800" dirty="0"/>
          </a:p>
        </p:txBody>
      </p:sp>
    </p:spTree>
    <p:extLst>
      <p:ext uri="{BB962C8B-B14F-4D97-AF65-F5344CB8AC3E}">
        <p14:creationId xmlns:p14="http://schemas.microsoft.com/office/powerpoint/2010/main" val="6853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293EA7-4176-144E-85B2-4BCA50832622}"/>
              </a:ext>
            </a:extLst>
          </p:cNvPr>
          <p:cNvSpPr txBox="1"/>
          <p:nvPr/>
        </p:nvSpPr>
        <p:spPr>
          <a:xfrm>
            <a:off x="1257300" y="696919"/>
            <a:ext cx="9804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PCA</a:t>
            </a:r>
            <a:r>
              <a:rPr kumimoji="1" lang="zh-Hans" altLang="en-US" sz="2800" dirty="0"/>
              <a:t>：一种数据压缩的方法，可以实现高维数据的降维处理</a:t>
            </a:r>
            <a:endParaRPr kumimoji="1"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3EF3A3-64EE-5040-A9A7-384F3580C77B}"/>
              </a:ext>
            </a:extLst>
          </p:cNvPr>
          <p:cNvSpPr txBox="1"/>
          <p:nvPr/>
        </p:nvSpPr>
        <p:spPr>
          <a:xfrm>
            <a:off x="1257300" y="1873281"/>
            <a:ext cx="44935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Hans" altLang="en-US" sz="2800" dirty="0"/>
              <a:t>使得数据集更易使用</a:t>
            </a:r>
            <a:endParaRPr kumimoji="1" lang="en-US" altLang="zh-Hans" sz="2800" dirty="0"/>
          </a:p>
          <a:p>
            <a:pPr marL="514350" indent="-514350">
              <a:buAutoNum type="arabicPeriod"/>
            </a:pPr>
            <a:r>
              <a:rPr kumimoji="1" lang="zh-Hans" altLang="en-US" sz="2800" dirty="0"/>
              <a:t>降低算法的计算开销</a:t>
            </a:r>
            <a:endParaRPr kumimoji="1" lang="en-US" altLang="zh-Hans" sz="2800" dirty="0"/>
          </a:p>
          <a:p>
            <a:pPr marL="514350" indent="-514350">
              <a:buAutoNum type="arabicPeriod"/>
            </a:pPr>
            <a:r>
              <a:rPr kumimoji="1" lang="zh-Hans" altLang="en-US" sz="2800" dirty="0"/>
              <a:t>去除噪声</a:t>
            </a:r>
            <a:endParaRPr kumimoji="1" lang="en-US" altLang="zh-Hans" sz="2800" dirty="0"/>
          </a:p>
          <a:p>
            <a:pPr marL="514350" indent="-514350">
              <a:buAutoNum type="arabicPeriod"/>
            </a:pPr>
            <a:r>
              <a:rPr kumimoji="1" lang="zh-Hans" altLang="en-US" sz="2800" dirty="0"/>
              <a:t>使得结果更易理解</a:t>
            </a:r>
            <a:endParaRPr kumimoji="1" lang="en-US" altLang="zh-Hans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pPr marL="514350" indent="-514350">
              <a:buAutoNum type="arabicPeriod"/>
            </a:pPr>
            <a:endParaRPr kumimoji="1" lang="en-US" altLang="zh-CN" sz="2800" dirty="0"/>
          </a:p>
          <a:p>
            <a:r>
              <a:rPr kumimoji="1" lang="zh-Hans" altLang="en-US" sz="2800" dirty="0"/>
              <a:t>线性回归和神经网络算法，</a:t>
            </a:r>
            <a:endParaRPr kumimoji="1" lang="en-US" altLang="zh-Hans" sz="2800" dirty="0"/>
          </a:p>
          <a:p>
            <a:r>
              <a:rPr kumimoji="1" lang="zh-Hans" altLang="en-US" sz="2800" dirty="0"/>
              <a:t>都可以先使用</a:t>
            </a:r>
            <a:r>
              <a:rPr kumimoji="1" lang="en-US" altLang="zh-Hans" sz="2800" dirty="0"/>
              <a:t>PCA</a:t>
            </a:r>
            <a:r>
              <a:rPr kumimoji="1" lang="zh-Hans" altLang="en-US" sz="2800" dirty="0"/>
              <a:t>对特征</a:t>
            </a:r>
            <a:endParaRPr kumimoji="1" lang="en-US" altLang="zh-Hans" sz="2800" dirty="0"/>
          </a:p>
          <a:p>
            <a:r>
              <a:rPr kumimoji="1" lang="zh-Hans" altLang="en-US" sz="2800" dirty="0"/>
              <a:t>进行降维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D58CB5-1B05-F24D-AE1F-F7F2B9C8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838" y="1763393"/>
            <a:ext cx="4873697" cy="41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4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293EA7-4176-144E-85B2-4BCA50832622}"/>
              </a:ext>
            </a:extLst>
          </p:cNvPr>
          <p:cNvSpPr txBox="1"/>
          <p:nvPr/>
        </p:nvSpPr>
        <p:spPr>
          <a:xfrm>
            <a:off x="4332967" y="834773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Step1:</a:t>
            </a:r>
            <a:r>
              <a:rPr kumimoji="1" lang="zh-Hans" altLang="en-US" sz="2800" dirty="0"/>
              <a:t>去均值化</a:t>
            </a:r>
            <a:endParaRPr kumimoji="1"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E5640A-2C44-2344-8D26-1FA0EAFB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841500"/>
            <a:ext cx="5537200" cy="66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5F6D65B-DC80-3F4C-B0C1-FB56796B6A1B}"/>
              </a:ext>
            </a:extLst>
          </p:cNvPr>
          <p:cNvSpPr txBox="1"/>
          <p:nvPr/>
        </p:nvSpPr>
        <p:spPr>
          <a:xfrm>
            <a:off x="3783723" y="3851480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Step2:</a:t>
            </a:r>
            <a:r>
              <a:rPr kumimoji="1" lang="zh-Hans" altLang="en-US" sz="2800" dirty="0"/>
              <a:t>计算数据的协方差矩阵</a:t>
            </a:r>
            <a:endParaRPr kumimoji="1"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382404-84BD-7948-AB88-2FA89747E195}"/>
              </a:ext>
            </a:extLst>
          </p:cNvPr>
          <p:cNvSpPr txBox="1"/>
          <p:nvPr/>
        </p:nvSpPr>
        <p:spPr>
          <a:xfrm>
            <a:off x="7451275" y="5028206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X(</a:t>
            </a:r>
            <a:r>
              <a:rPr kumimoji="1" lang="en-US" altLang="zh-CN" sz="2800" dirty="0" err="1"/>
              <a:t>m,n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D1B3267-805D-4140-9326-521E39CA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77" y="4763263"/>
            <a:ext cx="2066472" cy="10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3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293EA7-4176-144E-85B2-4BCA50832622}"/>
              </a:ext>
            </a:extLst>
          </p:cNvPr>
          <p:cNvSpPr txBox="1"/>
          <p:nvPr/>
        </p:nvSpPr>
        <p:spPr>
          <a:xfrm>
            <a:off x="2961367" y="871977"/>
            <a:ext cx="7566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Step3:</a:t>
            </a:r>
            <a:r>
              <a:rPr kumimoji="1" lang="zh-Hans" altLang="en-US" sz="2800" dirty="0"/>
              <a:t>计算协方差矩阵特征值及对应的特征向量</a:t>
            </a:r>
            <a:endParaRPr kumimoji="1"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E760C6-843F-754C-A9A5-0B5044C4D478}"/>
              </a:ext>
            </a:extLst>
          </p:cNvPr>
          <p:cNvSpPr txBox="1"/>
          <p:nvPr/>
        </p:nvSpPr>
        <p:spPr>
          <a:xfrm>
            <a:off x="4601318" y="1663020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奇异值分解（</a:t>
            </a:r>
            <a:r>
              <a:rPr kumimoji="1" lang="en-US" altLang="zh-Hans" sz="2800" dirty="0"/>
              <a:t>SVD</a:t>
            </a:r>
            <a:r>
              <a:rPr kumimoji="1" lang="zh-Hans" altLang="en-US" sz="2800" dirty="0"/>
              <a:t>）</a:t>
            </a:r>
            <a:endParaRPr kumimoji="1"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E37E4B-2736-3548-BF55-1A36D5249F67}"/>
              </a:ext>
            </a:extLst>
          </p:cNvPr>
          <p:cNvSpPr txBox="1"/>
          <p:nvPr/>
        </p:nvSpPr>
        <p:spPr>
          <a:xfrm>
            <a:off x="4392386" y="4400551"/>
            <a:ext cx="20377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U: </a:t>
            </a:r>
            <a:r>
              <a:rPr kumimoji="1" lang="zh-Hans" altLang="en-US" sz="2800" dirty="0"/>
              <a:t>特征向量</a:t>
            </a:r>
            <a:endParaRPr kumimoji="1" lang="en-US" altLang="zh-Hans" sz="2800" dirty="0"/>
          </a:p>
          <a:p>
            <a:r>
              <a:rPr kumimoji="1" lang="en-US" altLang="zh-Hans" sz="2800" dirty="0"/>
              <a:t>S: </a:t>
            </a:r>
            <a:r>
              <a:rPr kumimoji="1" lang="zh-Hans" altLang="en-US" sz="2800" dirty="0"/>
              <a:t> 特征值</a:t>
            </a:r>
            <a:endParaRPr kumimoji="1" lang="en-US" altLang="zh-Hans" sz="2800" dirty="0"/>
          </a:p>
          <a:p>
            <a:endParaRPr kumimoji="1"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5EA5E8-16DE-FA4E-B051-5AF7C16F8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3092450"/>
            <a:ext cx="3632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5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293EA7-4176-144E-85B2-4BCA50832622}"/>
              </a:ext>
            </a:extLst>
          </p:cNvPr>
          <p:cNvSpPr txBox="1"/>
          <p:nvPr/>
        </p:nvSpPr>
        <p:spPr>
          <a:xfrm>
            <a:off x="3151051" y="1103406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800" dirty="0"/>
              <a:t>Step4:</a:t>
            </a:r>
            <a:r>
              <a:rPr kumimoji="1" lang="zh-Hans" altLang="en-US" sz="2800" dirty="0"/>
              <a:t>使用</a:t>
            </a:r>
            <a:r>
              <a:rPr kumimoji="1" lang="en-US" altLang="zh-Hans" sz="2800" dirty="0"/>
              <a:t>k</a:t>
            </a:r>
            <a:r>
              <a:rPr kumimoji="1" lang="zh-Hans" altLang="en-US" sz="2800" dirty="0"/>
              <a:t>个特征向量实现降维</a:t>
            </a:r>
            <a:endParaRPr kumimoji="1"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BCC6BD-F29E-ED4C-8310-E6BF0449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90" y="1950977"/>
            <a:ext cx="3644900" cy="800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800860-D8D2-C84B-996F-D98F0BF09818}"/>
              </a:ext>
            </a:extLst>
          </p:cNvPr>
          <p:cNvSpPr txBox="1"/>
          <p:nvPr/>
        </p:nvSpPr>
        <p:spPr>
          <a:xfrm>
            <a:off x="6251251" y="2788098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m,n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5900C9-3921-AD46-80E5-C56FB59A0764}"/>
              </a:ext>
            </a:extLst>
          </p:cNvPr>
          <p:cNvSpPr txBox="1"/>
          <p:nvPr/>
        </p:nvSpPr>
        <p:spPr>
          <a:xfrm>
            <a:off x="7681614" y="2788098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n,k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8163B53-D6A5-F344-9570-4B452310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3" y="3875528"/>
            <a:ext cx="5075577" cy="167821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1A28B8B-455B-5E4E-BCDB-4FDB0FAB7B4D}"/>
              </a:ext>
            </a:extLst>
          </p:cNvPr>
          <p:cNvSpPr txBox="1"/>
          <p:nvPr/>
        </p:nvSpPr>
        <p:spPr>
          <a:xfrm>
            <a:off x="7243693" y="4237581"/>
            <a:ext cx="4302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将特征值从大到小排序</a:t>
            </a:r>
            <a:endParaRPr kumimoji="1" lang="en-US" altLang="zh-Hans" sz="2800" dirty="0"/>
          </a:p>
          <a:p>
            <a:r>
              <a:rPr kumimoji="1" lang="zh-Hans" altLang="en-US" sz="2800" dirty="0"/>
              <a:t>选择前</a:t>
            </a:r>
            <a:r>
              <a:rPr kumimoji="1" lang="en-US" altLang="zh-Hans" sz="2800" dirty="0"/>
              <a:t>k</a:t>
            </a:r>
            <a:r>
              <a:rPr kumimoji="1" lang="zh-Hans" altLang="en-US" sz="2800" dirty="0"/>
              <a:t>个对应的特征向量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6E7FAA-7E2C-A64D-AC6E-94A83758BF6F}"/>
              </a:ext>
            </a:extLst>
          </p:cNvPr>
          <p:cNvSpPr txBox="1"/>
          <p:nvPr/>
        </p:nvSpPr>
        <p:spPr>
          <a:xfrm>
            <a:off x="8400804" y="112912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X(</a:t>
            </a:r>
            <a:r>
              <a:rPr kumimoji="1" lang="en-US" altLang="zh-CN" sz="2800" dirty="0" err="1"/>
              <a:t>m,</a:t>
            </a:r>
            <a:r>
              <a:rPr kumimoji="1" lang="en-US" altLang="zh-Hans" sz="2800" dirty="0" err="1"/>
              <a:t>k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508816-B62C-D542-8307-4BE42DE13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839" y="1977049"/>
            <a:ext cx="3390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243</Words>
  <Application>Microsoft Macintosh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138</cp:revision>
  <dcterms:created xsi:type="dcterms:W3CDTF">2018-12-11T12:39:04Z</dcterms:created>
  <dcterms:modified xsi:type="dcterms:W3CDTF">2018-12-18T08:12:33Z</dcterms:modified>
</cp:coreProperties>
</file>