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5" r:id="rId4"/>
    <p:sldId id="288" r:id="rId5"/>
    <p:sldId id="287" r:id="rId6"/>
    <p:sldId id="289" r:id="rId7"/>
    <p:sldId id="281" r:id="rId8"/>
    <p:sldId id="290" r:id="rId9"/>
    <p:sldId id="291" r:id="rId10"/>
    <p:sldId id="295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3B56-82A8-F748-84FB-F63FE9B6B7FF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1832-4489-5943-B7E2-39366DC97E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29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01832-4489-5943-B7E2-39366DC97E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70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3407770" y="281702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异常检测、推荐系统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4638900" y="78915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代价函数（正则项）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A48B2C-FFEE-D645-AA16-79F25EDB3F92}"/>
              </a:ext>
            </a:extLst>
          </p:cNvPr>
          <p:cNvSpPr txBox="1"/>
          <p:nvPr/>
        </p:nvSpPr>
        <p:spPr>
          <a:xfrm>
            <a:off x="4997974" y="353904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梯度（正则项）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FC6649-9441-F742-B5DE-140334D3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75" y="1505198"/>
            <a:ext cx="8407400" cy="1828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893168-EF1F-CA4E-89CA-E6CC83AA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34" y="4267312"/>
            <a:ext cx="5194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2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4956099" y="7888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均值归一化</a:t>
            </a:r>
            <a:endParaRPr kumimoji="1"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725E50-9C3F-1642-9985-518CD37CD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97629"/>
              </p:ext>
            </p:extLst>
          </p:nvPr>
        </p:nvGraphicFramePr>
        <p:xfrm>
          <a:off x="1681348" y="1584729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12008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73107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8531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4233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6190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9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7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7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186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A358A54-6FFA-A746-9FF8-5F8675C3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66657"/>
              </p:ext>
            </p:extLst>
          </p:nvPr>
        </p:nvGraphicFramePr>
        <p:xfrm>
          <a:off x="1681348" y="4097513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03610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12262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036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1745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4645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7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1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7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2277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9857FDE-3F3A-C745-8576-705F4EAD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7" y="2012537"/>
            <a:ext cx="996538" cy="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400868" y="271771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一、异常检测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35949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1291166" y="7307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异常检测算法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EF3A3-64EE-5040-A9A7-384F3580C77B}"/>
              </a:ext>
            </a:extLst>
          </p:cNvPr>
          <p:cNvSpPr txBox="1"/>
          <p:nvPr/>
        </p:nvSpPr>
        <p:spPr>
          <a:xfrm>
            <a:off x="653143" y="1922267"/>
            <a:ext cx="56364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根据</a:t>
            </a:r>
            <a:r>
              <a:rPr lang="zh-Hans" altLang="en-US" sz="2800" dirty="0"/>
              <a:t>训练</a:t>
            </a:r>
            <a:r>
              <a:rPr lang="zh-CN" altLang="en-US" sz="2800" dirty="0"/>
              <a:t>集数据，</a:t>
            </a:r>
            <a:r>
              <a:rPr lang="zh-Hans" altLang="en-US" sz="2800" dirty="0"/>
              <a:t>计算</a:t>
            </a:r>
            <a:r>
              <a:rPr lang="zh-CN" altLang="en-US" sz="2800" dirty="0"/>
              <a:t>特征的</a:t>
            </a:r>
            <a:endParaRPr lang="en-US" altLang="zh-CN" sz="2800" dirty="0"/>
          </a:p>
          <a:p>
            <a:r>
              <a:rPr lang="zh-CN" altLang="en-US" sz="2800" dirty="0"/>
              <a:t>平均值和方差</a:t>
            </a: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zh-CN" altLang="en-US" sz="2800" dirty="0"/>
              <a:t>构建</a:t>
            </a:r>
            <a:r>
              <a:rPr lang="en-US" altLang="zh-Hans" sz="2800" dirty="0"/>
              <a:t>p</a:t>
            </a:r>
            <a:r>
              <a:rPr lang="en-US" altLang="zh-CN" sz="2800" dirty="0"/>
              <a:t>(x)</a:t>
            </a:r>
            <a:r>
              <a:rPr lang="zh-Hans" altLang="en-US" sz="2800" dirty="0"/>
              <a:t>正态分布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zh-CN" altLang="en-US" sz="2800" dirty="0"/>
              <a:t>对交叉检验集，我们尝试使用</a:t>
            </a:r>
            <a:endParaRPr lang="en-US" altLang="zh-CN" sz="2800" dirty="0"/>
          </a:p>
          <a:p>
            <a:r>
              <a:rPr lang="zh-CN" altLang="en-US" sz="2800" dirty="0"/>
              <a:t>不同的</a:t>
            </a:r>
            <a:r>
              <a:rPr lang="el-GR" altLang="zh-CN" sz="2800" dirty="0"/>
              <a:t>ε</a:t>
            </a:r>
            <a:r>
              <a:rPr lang="zh-CN" altLang="en-US" sz="2800" dirty="0"/>
              <a:t>值作为阀值，预测数据</a:t>
            </a:r>
            <a:endParaRPr lang="en-US" altLang="zh-CN" sz="2800" dirty="0"/>
          </a:p>
          <a:p>
            <a:r>
              <a:rPr lang="zh-CN" altLang="en-US" sz="2800" dirty="0"/>
              <a:t>是否异常，根据</a:t>
            </a:r>
            <a:r>
              <a:rPr lang="en-US" altLang="zh-CN" sz="2800" dirty="0"/>
              <a:t>F1</a:t>
            </a:r>
            <a:r>
              <a:rPr lang="zh-CN" altLang="en-US" sz="2800" dirty="0"/>
              <a:t>值或者查准率与</a:t>
            </a:r>
            <a:endParaRPr lang="en-US" altLang="zh-CN" sz="2800" dirty="0"/>
          </a:p>
          <a:p>
            <a:r>
              <a:rPr lang="zh-CN" altLang="en-US" sz="2800" dirty="0"/>
              <a:t>查全率的比例来选择</a:t>
            </a:r>
            <a:r>
              <a:rPr lang="el-GR" altLang="zh-CN" sz="2800" dirty="0"/>
              <a:t>ε</a:t>
            </a:r>
            <a:endParaRPr lang="en-US" altLang="zh-CN" sz="2800" dirty="0"/>
          </a:p>
          <a:p>
            <a:r>
              <a:rPr kumimoji="1" lang="en-US" altLang="zh-Hans" sz="2800" dirty="0"/>
              <a:t>4.</a:t>
            </a:r>
            <a:r>
              <a:rPr lang="zh-CN" altLang="en-US" sz="2800" dirty="0"/>
              <a:t>选出</a:t>
            </a:r>
            <a:r>
              <a:rPr lang="el-GR" altLang="zh-CN" sz="2800" dirty="0"/>
              <a:t>ε</a:t>
            </a:r>
            <a:r>
              <a:rPr lang="zh-CN" altLang="en-US" sz="2800" dirty="0"/>
              <a:t>后，针对测试集进行预测，</a:t>
            </a:r>
            <a:endParaRPr lang="en-US" altLang="zh-CN" sz="2800" dirty="0"/>
          </a:p>
          <a:p>
            <a:r>
              <a:rPr lang="zh-CN" altLang="en-US" sz="2800" dirty="0"/>
              <a:t>计算异常检验系统的</a:t>
            </a:r>
            <a:r>
              <a:rPr lang="en-US" altLang="zh-CN" sz="2800" dirty="0"/>
              <a:t>F1</a:t>
            </a:r>
            <a:r>
              <a:rPr lang="zh-CN" altLang="en-US" sz="2800" dirty="0"/>
              <a:t>值。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959B94-42C3-4A4C-9BF3-540054B6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87" y="1680853"/>
            <a:ext cx="5477328" cy="41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4332967" y="834773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Step1:</a:t>
            </a:r>
            <a:r>
              <a:rPr kumimoji="1" lang="zh-Hans" altLang="en-US" sz="2800" dirty="0"/>
              <a:t>求均值和方差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418DB7-3AE0-E042-8012-810646ED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64" y="2481333"/>
            <a:ext cx="8089900" cy="1320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C51B40-87F2-164C-B41B-19DF767F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664" y="4138073"/>
            <a:ext cx="6400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3342851" y="1108280"/>
            <a:ext cx="493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Step2:</a:t>
            </a:r>
            <a:r>
              <a:rPr kumimoji="1" lang="zh-Hans" altLang="en-US" sz="2800" dirty="0"/>
              <a:t>计算正态分布密度函数</a:t>
            </a:r>
            <a:r>
              <a:rPr kumimoji="1" lang="en-US" altLang="zh-Hans" sz="2800" dirty="0"/>
              <a:t>p</a:t>
            </a:r>
            <a:endParaRPr kumimoji="1"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4838CB-2438-444F-8C7A-EBA9D8DA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07474"/>
            <a:ext cx="8698591" cy="11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4534836" y="1026637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Step3:</a:t>
            </a:r>
            <a:r>
              <a:rPr kumimoji="1" lang="zh-Hans" altLang="en-US" sz="2800" dirty="0"/>
              <a:t>求阈值</a:t>
            </a:r>
            <a:r>
              <a:rPr lang="el-GR" altLang="zh-CN" sz="2800" dirty="0"/>
              <a:t>ε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0B14BF-1F11-D44F-A608-A1741B55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62" y="2170207"/>
            <a:ext cx="2536835" cy="14871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A58BB0-A1F0-1B40-8F1F-3849F7F0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94" y="4364010"/>
            <a:ext cx="2693370" cy="887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913DF0-C08A-BF43-A365-F04B0718A7F6}"/>
              </a:ext>
            </a:extLst>
          </p:cNvPr>
          <p:cNvSpPr txBox="1"/>
          <p:nvPr/>
        </p:nvSpPr>
        <p:spPr>
          <a:xfrm>
            <a:off x="1697841" y="2421735"/>
            <a:ext cx="3653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TP: </a:t>
            </a:r>
            <a:r>
              <a:rPr lang="zh-CN" altLang="en-US" dirty="0"/>
              <a:t>预测为</a:t>
            </a:r>
            <a:r>
              <a:rPr lang="en-US" altLang="zh-CN" dirty="0"/>
              <a:t>1</a:t>
            </a:r>
            <a:r>
              <a:rPr lang="zh-CN" altLang="en-US" dirty="0"/>
              <a:t>， 实际为</a:t>
            </a:r>
            <a:r>
              <a:rPr lang="en-US" altLang="zh-CN" dirty="0"/>
              <a:t>1</a:t>
            </a:r>
            <a:r>
              <a:rPr lang="zh-CN" altLang="en-US" dirty="0"/>
              <a:t>，预测正确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FP: </a:t>
            </a:r>
            <a:r>
              <a:rPr lang="zh-CN" altLang="en-US" dirty="0"/>
              <a:t>预测为</a:t>
            </a:r>
            <a:r>
              <a:rPr lang="en-US" altLang="zh-CN" dirty="0"/>
              <a:t>1</a:t>
            </a:r>
            <a:r>
              <a:rPr lang="zh-CN" altLang="en-US" dirty="0"/>
              <a:t>， 实际为</a:t>
            </a:r>
            <a:r>
              <a:rPr lang="en-US" altLang="zh-CN" dirty="0"/>
              <a:t>0</a:t>
            </a:r>
            <a:r>
              <a:rPr lang="zh-CN" altLang="en-US" dirty="0"/>
              <a:t>，预测错误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TN: </a:t>
            </a:r>
            <a:r>
              <a:rPr lang="zh-CN" altLang="en-US" dirty="0"/>
              <a:t>预测为</a:t>
            </a:r>
            <a:r>
              <a:rPr lang="en-US" altLang="zh-CN" dirty="0"/>
              <a:t>0</a:t>
            </a:r>
            <a:r>
              <a:rPr lang="zh-CN" altLang="en-US" dirty="0"/>
              <a:t>，实际为</a:t>
            </a:r>
            <a:r>
              <a:rPr lang="en-US" altLang="zh-CN" dirty="0"/>
              <a:t>0</a:t>
            </a:r>
            <a:r>
              <a:rPr lang="zh-CN" altLang="en-US" dirty="0"/>
              <a:t>，预测正确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FN: </a:t>
            </a:r>
            <a:r>
              <a:rPr lang="zh-CN" altLang="en-US" dirty="0"/>
              <a:t>预测为</a:t>
            </a:r>
            <a:r>
              <a:rPr lang="en-US" altLang="zh-CN" dirty="0"/>
              <a:t>0</a:t>
            </a:r>
            <a:r>
              <a:rPr lang="zh-CN" altLang="en-US" dirty="0"/>
              <a:t>， 实际为</a:t>
            </a:r>
            <a:r>
              <a:rPr lang="en-US" altLang="zh-CN" dirty="0"/>
              <a:t>1</a:t>
            </a:r>
            <a:r>
              <a:rPr lang="zh-CN" altLang="en-US" dirty="0"/>
              <a:t>，预测错误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76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3185902" y="2847733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 dirty="0"/>
              <a:t>	</a:t>
            </a:r>
            <a:r>
              <a:rPr kumimoji="1" lang="zh-Hans" altLang="en-US" sz="4800" dirty="0"/>
              <a:t>二、推荐系统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685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76A31D-36B1-554E-9284-CBF277856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60778"/>
              </p:ext>
            </p:extLst>
          </p:nvPr>
        </p:nvGraphicFramePr>
        <p:xfrm>
          <a:off x="2317009" y="1163670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593597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626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38833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2949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0306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3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8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6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movie5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551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A967293-5CFB-4649-B832-96794939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63" y="3689515"/>
            <a:ext cx="503546" cy="453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E287B3-8730-504A-9E48-05D29C702DDE}"/>
              </a:ext>
            </a:extLst>
          </p:cNvPr>
          <p:cNvSpPr txBox="1"/>
          <p:nvPr/>
        </p:nvSpPr>
        <p:spPr>
          <a:xfrm>
            <a:off x="3075709" y="3721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：电影的数量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DA6A7C-1ABB-0741-AB59-3FDBA1B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63" y="4428561"/>
            <a:ext cx="420419" cy="4497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D5BF38-78BF-EC4E-8763-0E55D6686C0F}"/>
              </a:ext>
            </a:extLst>
          </p:cNvPr>
          <p:cNvSpPr txBox="1"/>
          <p:nvPr/>
        </p:nvSpPr>
        <p:spPr>
          <a:xfrm>
            <a:off x="3075709" y="44285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：参加评价用户的数量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80C35C-91FA-6D46-8481-73D1577DD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63" y="4993696"/>
            <a:ext cx="598219" cy="444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183D508-A140-AC4D-AD0B-5B1CCDBA9012}"/>
              </a:ext>
            </a:extLst>
          </p:cNvPr>
          <p:cNvSpPr txBox="1"/>
          <p:nvPr/>
        </p:nvSpPr>
        <p:spPr>
          <a:xfrm>
            <a:off x="3075709" y="503144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：用户</a:t>
            </a:r>
            <a:r>
              <a:rPr kumimoji="1" lang="en-US" altLang="zh-Hans" dirty="0"/>
              <a:t>j</a:t>
            </a:r>
            <a:r>
              <a:rPr kumimoji="1" lang="zh-Hans" altLang="en-US" dirty="0"/>
              <a:t>对电影</a:t>
            </a:r>
            <a:r>
              <a:rPr kumimoji="1" lang="en-US" altLang="zh-Hans" dirty="0" err="1"/>
              <a:t>i</a:t>
            </a:r>
            <a:r>
              <a:rPr kumimoji="1" lang="zh-Hans" altLang="en-US" dirty="0"/>
              <a:t>的评分（第</a:t>
            </a:r>
            <a:r>
              <a:rPr kumimoji="1" lang="en-US" altLang="zh-Hans" dirty="0" err="1"/>
              <a:t>i</a:t>
            </a:r>
            <a:r>
              <a:rPr kumimoji="1" lang="zh-Hans" altLang="en-US" dirty="0"/>
              <a:t>行，第</a:t>
            </a:r>
            <a:r>
              <a:rPr kumimoji="1" lang="en-US" altLang="zh-Hans" dirty="0"/>
              <a:t>j</a:t>
            </a:r>
            <a:r>
              <a:rPr kumimoji="1" lang="zh-Hans" altLang="en-US" dirty="0"/>
              <a:t>列）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DFA941-7E9A-C346-A6BF-F911CF0E2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163" y="5591423"/>
            <a:ext cx="705427" cy="4420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E96462E-BA77-1348-BD88-F5AEADA2EAED}"/>
              </a:ext>
            </a:extLst>
          </p:cNvPr>
          <p:cNvSpPr txBox="1"/>
          <p:nvPr/>
        </p:nvSpPr>
        <p:spPr>
          <a:xfrm>
            <a:off x="3075708" y="5629172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：用户</a:t>
            </a:r>
            <a:r>
              <a:rPr kumimoji="1" lang="en-US" altLang="zh-Hans" dirty="0"/>
              <a:t>j</a:t>
            </a:r>
            <a:r>
              <a:rPr kumimoji="1" lang="zh-Hans" altLang="en-US" dirty="0"/>
              <a:t>是否对电影</a:t>
            </a:r>
            <a:r>
              <a:rPr kumimoji="1" lang="en-US" altLang="zh-Hans" dirty="0" err="1"/>
              <a:t>i</a:t>
            </a:r>
            <a:r>
              <a:rPr kumimoji="1" lang="zh-Hans" altLang="en-US" dirty="0"/>
              <a:t>的做了评分（是为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，否为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3C5D88-831D-B940-8037-077D083F7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878" y="4993696"/>
            <a:ext cx="1198470" cy="4430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E0EB83-8FB0-8241-BF58-DB8DC1563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432" y="5591423"/>
            <a:ext cx="1310415" cy="4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4997974" y="7891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协同过滤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ADFCF-A0E0-484E-8B7C-B7D5134E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48" y="2065093"/>
            <a:ext cx="1423487" cy="4691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573733-491F-6146-9722-E7511787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28" y="2890682"/>
            <a:ext cx="1135737" cy="425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C59BAB-7613-744F-88B0-CF185CD2F7F4}"/>
              </a:ext>
            </a:extLst>
          </p:cNvPr>
          <p:cNvSpPr txBox="1"/>
          <p:nvPr/>
        </p:nvSpPr>
        <p:spPr>
          <a:xfrm>
            <a:off x="4615132" y="2065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：电影的特征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1DE3A6-18DA-5A4F-AB0A-6EBBB32409DE}"/>
              </a:ext>
            </a:extLst>
          </p:cNvPr>
          <p:cNvSpPr txBox="1"/>
          <p:nvPr/>
        </p:nvSpPr>
        <p:spPr>
          <a:xfrm>
            <a:off x="4615132" y="2946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：用户的特征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DD571A-9967-7D4C-8F72-15491D23F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31" y="2065093"/>
            <a:ext cx="2385733" cy="469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11CA7B-9584-7942-B273-538936997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82" y="2885427"/>
            <a:ext cx="2538030" cy="5420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78CD6B-D0B9-ED41-9C61-352B651B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288" y="4107364"/>
            <a:ext cx="3228670" cy="5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327</Words>
  <Application>Microsoft Macintosh PowerPoint</Application>
  <PresentationFormat>宽屏</PresentationFormat>
  <Paragraphs>121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157</cp:revision>
  <dcterms:created xsi:type="dcterms:W3CDTF">2018-12-11T12:39:04Z</dcterms:created>
  <dcterms:modified xsi:type="dcterms:W3CDTF">2018-12-21T07:09:29Z</dcterms:modified>
</cp:coreProperties>
</file>