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85830" autoAdjust="0"/>
  </p:normalViewPr>
  <p:slideViewPr>
    <p:cSldViewPr>
      <p:cViewPr varScale="1">
        <p:scale>
          <a:sx n="57" d="100"/>
          <a:sy n="57" d="100"/>
        </p:scale>
        <p:origin x="16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 custT="1"/>
      <dgm:spPr/>
      <dgm:t>
        <a:bodyPr/>
        <a:lstStyle/>
        <a:p>
          <a:pPr latinLnBrk="1"/>
          <a:r>
            <a:rPr lang="ko-KR" altLang="en-US" sz="2500" b="1" spc="0" dirty="0"/>
            <a:t>추세확인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 custT="1"/>
      <dgm:spPr/>
      <dgm:t>
        <a:bodyPr/>
        <a:lstStyle/>
        <a:p>
          <a:pPr latinLnBrk="1"/>
          <a:r>
            <a:rPr lang="ko-KR" altLang="en-US" sz="2500" b="1" spc="0" dirty="0"/>
            <a:t>분포확인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 custT="1"/>
      <dgm:spPr/>
      <dgm:t>
        <a:bodyPr/>
        <a:lstStyle/>
        <a:p>
          <a:pPr latinLnBrk="1"/>
          <a:r>
            <a:rPr lang="ko-KR" altLang="en-US" sz="2500" b="1" spc="0" dirty="0"/>
            <a:t>코로나 영향 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 custT="1"/>
      <dgm:spPr/>
      <dgm:t>
        <a:bodyPr/>
        <a:lstStyle/>
        <a:p>
          <a:pPr latinLnBrk="1"/>
          <a:r>
            <a:rPr lang="en-US" altLang="ko-KR" sz="2500" b="1" spc="0" dirty="0"/>
            <a:t>Reflection</a:t>
          </a:r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연도별 총 </a:t>
          </a:r>
          <a:r>
            <a:rPr lang="ko-KR" altLang="en-US" b="1" spc="0" dirty="0" err="1"/>
            <a:t>승하차인원</a:t>
          </a:r>
          <a:r>
            <a:rPr lang="ko-KR" altLang="en-US" b="1" spc="0" dirty="0"/>
            <a:t> 및 무임승하차인원의 변동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en-US" altLang="ko-KR" b="1" spc="0" dirty="0"/>
            <a:t>  </a:t>
          </a:r>
          <a:r>
            <a:rPr lang="ko-KR" altLang="en-US" b="1" spc="0" dirty="0"/>
            <a:t>무임승차자 </a:t>
          </a:r>
          <a:r>
            <a:rPr lang="ko-KR" altLang="en-US" b="1" spc="0" dirty="0" err="1"/>
            <a:t>다이용</a:t>
          </a:r>
          <a:r>
            <a:rPr lang="ko-KR" altLang="en-US" b="1" spc="0" dirty="0"/>
            <a:t> 역사에 노인 편의시설 보강제안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전년 동월대비 급격한 이용객 감소를 확인할 수 있음</a:t>
          </a:r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/>
            <a:t> 시각화 프로젝트를 통해 데이터 가공</a:t>
          </a:r>
          <a:r>
            <a:rPr lang="en-US" altLang="ko-KR" b="1" spc="0" dirty="0"/>
            <a:t>, </a:t>
          </a:r>
          <a:r>
            <a:rPr lang="ko-KR" altLang="en-US" b="1" spc="0" dirty="0"/>
            <a:t>시각화 자발 공부가능</a:t>
          </a:r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F33FC35C-929A-4A1A-AAD4-F06657AFA872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향후 이용승객의 변화 유추 가능</a:t>
          </a:r>
        </a:p>
      </dgm:t>
    </dgm:pt>
    <dgm:pt modelId="{5A997F99-07B7-4DFB-98C1-50B1898E1133}" type="parTrans" cxnId="{D7245D51-B631-48CD-9F44-A7B4980EB8F8}">
      <dgm:prSet/>
      <dgm:spPr/>
      <dgm:t>
        <a:bodyPr/>
        <a:lstStyle/>
        <a:p>
          <a:pPr latinLnBrk="1"/>
          <a:endParaRPr lang="ko-KR" altLang="en-US"/>
        </a:p>
      </dgm:t>
    </dgm:pt>
    <dgm:pt modelId="{836B7B0B-2E37-42AB-AFE4-6ED4CE2BA2E8}" type="sibTrans" cxnId="{D7245D51-B631-48CD-9F44-A7B4980EB8F8}">
      <dgm:prSet/>
      <dgm:spPr/>
      <dgm:t>
        <a:bodyPr/>
        <a:lstStyle/>
        <a:p>
          <a:pPr latinLnBrk="1"/>
          <a:endParaRPr lang="ko-KR" altLang="en-US"/>
        </a:p>
      </dgm:t>
    </dgm:pt>
    <dgm:pt modelId="{FA21E0EE-2A12-4ECC-94B7-11E766FAF1DA}">
      <dgm:prSet/>
      <dgm:spPr/>
      <dgm:t>
        <a:bodyPr/>
        <a:lstStyle/>
        <a:p>
          <a:pPr latinLnBrk="1"/>
          <a:r>
            <a:rPr lang="ko-KR" altLang="en-US" b="1" spc="0" dirty="0"/>
            <a:t>  주이용객 분류를 통해 역사내 입점 점포 선정에 반영 제안</a:t>
          </a:r>
        </a:p>
      </dgm:t>
    </dgm:pt>
    <dgm:pt modelId="{97769E4A-F96A-4CFE-B461-567F3AF6F8E6}" type="parTrans" cxnId="{BAAE8ABE-5951-43DB-B794-4D7BE2A56B21}">
      <dgm:prSet/>
      <dgm:spPr/>
      <dgm:t>
        <a:bodyPr/>
        <a:lstStyle/>
        <a:p>
          <a:pPr latinLnBrk="1"/>
          <a:endParaRPr lang="ko-KR" altLang="en-US"/>
        </a:p>
      </dgm:t>
    </dgm:pt>
    <dgm:pt modelId="{E5B23D78-6E65-4592-A9C1-A39E07CD6F50}" type="sibTrans" cxnId="{BAAE8ABE-5951-43DB-B794-4D7BE2A56B21}">
      <dgm:prSet/>
      <dgm:spPr/>
      <dgm:t>
        <a:bodyPr/>
        <a:lstStyle/>
        <a:p>
          <a:pPr latinLnBrk="1"/>
          <a:endParaRPr lang="ko-KR" altLang="en-US"/>
        </a:p>
      </dgm:t>
    </dgm:pt>
    <dgm:pt modelId="{12B899FA-6574-4F26-9592-C6C003F5A869}">
      <dgm:prSet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특히 무임승객의 감소가 비교적 더 두드러짐</a:t>
          </a:r>
        </a:p>
      </dgm:t>
    </dgm:pt>
    <dgm:pt modelId="{24766DA4-DA73-42D8-8F1F-9FB634403AB3}" type="parTrans" cxnId="{9D319208-AFBD-48FD-822E-B4DAB27F287A}">
      <dgm:prSet/>
      <dgm:spPr/>
      <dgm:t>
        <a:bodyPr/>
        <a:lstStyle/>
        <a:p>
          <a:pPr latinLnBrk="1"/>
          <a:endParaRPr lang="ko-KR" altLang="en-US"/>
        </a:p>
      </dgm:t>
    </dgm:pt>
    <dgm:pt modelId="{4D86DCA9-7C17-4547-B635-C7EF1D23BAEC}" type="sibTrans" cxnId="{9D319208-AFBD-48FD-822E-B4DAB27F287A}">
      <dgm:prSet/>
      <dgm:spPr/>
      <dgm:t>
        <a:bodyPr/>
        <a:lstStyle/>
        <a:p>
          <a:pPr latinLnBrk="1"/>
          <a:endParaRPr lang="ko-KR" altLang="en-US"/>
        </a:p>
      </dgm:t>
    </dgm:pt>
    <dgm:pt modelId="{5D90C62A-96D1-4447-B889-9AC32287FA7D}">
      <dgm:prSet/>
      <dgm:spPr/>
      <dgm:t>
        <a:bodyPr/>
        <a:lstStyle/>
        <a:p>
          <a:pPr latinLnBrk="1"/>
          <a:r>
            <a:rPr lang="ko-KR" altLang="en-US" b="1" spc="0" dirty="0"/>
            <a:t> 간단한 데이터를 통해서도 분석에 한계를 느꼈다</a:t>
          </a:r>
          <a:r>
            <a:rPr lang="en-US" altLang="ko-KR" b="1" spc="0" dirty="0"/>
            <a:t>.</a:t>
          </a:r>
          <a:endParaRPr lang="ko-KR" altLang="en-US" b="1" spc="0" dirty="0"/>
        </a:p>
      </dgm:t>
    </dgm:pt>
    <dgm:pt modelId="{A74FB51C-E5E5-46AF-83EF-C242B271EF53}" type="parTrans" cxnId="{B7C80557-287C-4EAC-AE86-300944DFA631}">
      <dgm:prSet/>
      <dgm:spPr/>
      <dgm:t>
        <a:bodyPr/>
        <a:lstStyle/>
        <a:p>
          <a:pPr latinLnBrk="1"/>
          <a:endParaRPr lang="ko-KR" altLang="en-US"/>
        </a:p>
      </dgm:t>
    </dgm:pt>
    <dgm:pt modelId="{F6647FB8-7F2A-4150-A191-149E8093D4D5}" type="sibTrans" cxnId="{B7C80557-287C-4EAC-AE86-300944DFA63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9D319208-AFBD-48FD-822E-B4DAB27F287A}" srcId="{D9CCD4CE-91E4-4FA1-B0D1-959FD7B2F9A8}" destId="{12B899FA-6574-4F26-9592-C6C003F5A869}" srcOrd="1" destOrd="0" parTransId="{24766DA4-DA73-42D8-8F1F-9FB634403AB3}" sibTransId="{4D86DCA9-7C17-4547-B635-C7EF1D23BAEC}"/>
    <dgm:cxn modelId="{66B47B1F-7241-4280-8935-3292D5064562}" type="presOf" srcId="{12B899FA-6574-4F26-9592-C6C003F5A869}" destId="{1352640B-BD9A-4EB6-9204-F6D0955D4FA3}" srcOrd="0" destOrd="1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DBD9904B-3A47-422B-BD08-2A503CE0BDAA}" type="presOf" srcId="{5D90C62A-96D1-4447-B889-9AC32287FA7D}" destId="{B99CF148-F226-427D-8253-0FCF5DEE009B}" srcOrd="0" destOrd="1" presId="urn:microsoft.com/office/officeart/2005/8/layout/vList5"/>
    <dgm:cxn modelId="{D7245D51-B631-48CD-9F44-A7B4980EB8F8}" srcId="{877AC949-F131-4921-8CF4-B93A246D6EF1}" destId="{F33FC35C-929A-4A1A-AAD4-F06657AFA872}" srcOrd="1" destOrd="0" parTransId="{5A997F99-07B7-4DFB-98C1-50B1898E1133}" sibTransId="{836B7B0B-2E37-42AB-AFE4-6ED4CE2BA2E8}"/>
    <dgm:cxn modelId="{B7C80557-287C-4EAC-AE86-300944DFA631}" srcId="{0F58A6F1-2A75-46E4-B454-B341342FA5FB}" destId="{5D90C62A-96D1-4447-B889-9AC32287FA7D}" srcOrd="1" destOrd="0" parTransId="{A74FB51C-E5E5-46AF-83EF-C242B271EF53}" sibTransId="{F6647FB8-7F2A-4150-A191-149E8093D4D5}"/>
    <dgm:cxn modelId="{2FDA5377-5063-4420-AF17-2FC50C0ABE34}" type="presOf" srcId="{F33FC35C-929A-4A1A-AAD4-F06657AFA872}" destId="{889090AD-663B-4ED0-A45A-A9C709CE8D63}" srcOrd="0" destOrd="1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59043DA4-77FE-4370-91ED-ED097C988D99}" type="presOf" srcId="{FA21E0EE-2A12-4ECC-94B7-11E766FAF1DA}" destId="{F84BF070-0916-463F-A778-9C5D3B8EA536}" srcOrd="0" destOrd="1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BAAE8ABE-5951-43DB-B794-4D7BE2A56B21}" srcId="{0F832752-6AC3-40D9-BC0E-B2B205FF2058}" destId="{FA21E0EE-2A12-4ECC-94B7-11E766FAF1DA}" srcOrd="1" destOrd="0" parTransId="{97769E4A-F96A-4CFE-B461-567F3AF6F8E6}" sibTransId="{E5B23D78-6E65-4592-A9C1-A39E07CD6F50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737584" y="-1874218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연도별 총 </a:t>
          </a:r>
          <a:r>
            <a:rPr lang="ko-KR" altLang="en-US" sz="1300" b="1" kern="1200" spc="0" dirty="0" err="1"/>
            <a:t>승하차인원</a:t>
          </a:r>
          <a:r>
            <a:rPr lang="ko-KR" altLang="en-US" sz="1300" b="1" kern="1200" spc="0" dirty="0"/>
            <a:t> 및 무임승하차인원의 변동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향후 이용승객의 변화 유추 가능</a:t>
          </a:r>
        </a:p>
      </dsp:txBody>
      <dsp:txXfrm rot="-5400000">
        <a:off x="2747825" y="159744"/>
        <a:ext cx="4840819" cy="817097"/>
      </dsp:txXfrm>
    </dsp:sp>
    <dsp:sp modelId="{D59B156A-B76E-465B-AC78-6FFB87E3D610}">
      <dsp:nvSpPr>
        <dsp:cNvPr id="0" name=""/>
        <dsp:cNvSpPr/>
      </dsp:nvSpPr>
      <dsp:spPr>
        <a:xfrm>
          <a:off x="0" y="2353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spc="0" dirty="0"/>
            <a:t>추세확인</a:t>
          </a:r>
        </a:p>
      </dsp:txBody>
      <dsp:txXfrm>
        <a:off x="55254" y="57607"/>
        <a:ext cx="2637317" cy="1021371"/>
      </dsp:txXfrm>
    </dsp:sp>
    <dsp:sp modelId="{F84BF070-0916-463F-A778-9C5D3B8EA536}">
      <dsp:nvSpPr>
        <dsp:cNvPr id="0" name=""/>
        <dsp:cNvSpPr/>
      </dsp:nvSpPr>
      <dsp:spPr>
        <a:xfrm rot="5400000">
          <a:off x="4737584" y="-685745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300" b="1" kern="1200" spc="0" dirty="0"/>
            <a:t>  </a:t>
          </a:r>
          <a:r>
            <a:rPr lang="ko-KR" altLang="en-US" sz="1300" b="1" kern="1200" spc="0" dirty="0"/>
            <a:t>무임승차자 </a:t>
          </a:r>
          <a:r>
            <a:rPr lang="ko-KR" altLang="en-US" sz="1300" b="1" kern="1200" spc="0" dirty="0" err="1"/>
            <a:t>다이용</a:t>
          </a:r>
          <a:r>
            <a:rPr lang="ko-KR" altLang="en-US" sz="1300" b="1" kern="1200" spc="0" dirty="0"/>
            <a:t> 역사에 노인 편의시설 보강제안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b="1" kern="1200" spc="0" dirty="0"/>
            <a:t>  주이용객 분류를 통해 역사내 입점 점포 선정에 반영 제안</a:t>
          </a:r>
        </a:p>
      </dsp:txBody>
      <dsp:txXfrm rot="-5400000">
        <a:off x="2747825" y="1348217"/>
        <a:ext cx="4840819" cy="817097"/>
      </dsp:txXfrm>
    </dsp:sp>
    <dsp:sp modelId="{52CE7F3C-B24D-43C6-A33A-C1F200B79BDA}">
      <dsp:nvSpPr>
        <dsp:cNvPr id="0" name=""/>
        <dsp:cNvSpPr/>
      </dsp:nvSpPr>
      <dsp:spPr>
        <a:xfrm>
          <a:off x="0" y="1190826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spc="0" dirty="0"/>
            <a:t>분포확인</a:t>
          </a:r>
        </a:p>
      </dsp:txBody>
      <dsp:txXfrm>
        <a:off x="55254" y="1246080"/>
        <a:ext cx="2637317" cy="1021371"/>
      </dsp:txXfrm>
    </dsp:sp>
    <dsp:sp modelId="{1352640B-BD9A-4EB6-9204-F6D0955D4FA3}">
      <dsp:nvSpPr>
        <dsp:cNvPr id="0" name=""/>
        <dsp:cNvSpPr/>
      </dsp:nvSpPr>
      <dsp:spPr>
        <a:xfrm rot="5400000">
          <a:off x="4737584" y="502728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전년 동월대비 급격한 이용객 감소를 확인할 수 있음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300" b="1" kern="1200" spc="0" dirty="0"/>
            <a:t> </a:t>
          </a:r>
          <a:r>
            <a:rPr lang="ko-KR" altLang="en-US" sz="1300" b="1" kern="1200" spc="0" dirty="0"/>
            <a:t>특히 무임승객의 감소가 비교적 더 두드러짐</a:t>
          </a:r>
        </a:p>
      </dsp:txBody>
      <dsp:txXfrm rot="-5400000">
        <a:off x="2747825" y="2536691"/>
        <a:ext cx="4840819" cy="817097"/>
      </dsp:txXfrm>
    </dsp:sp>
    <dsp:sp modelId="{0058D970-AB5F-4005-955F-6389A8C86A2B}">
      <dsp:nvSpPr>
        <dsp:cNvPr id="0" name=""/>
        <dsp:cNvSpPr/>
      </dsp:nvSpPr>
      <dsp:spPr>
        <a:xfrm>
          <a:off x="0" y="2379299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b="1" kern="1200" spc="0" dirty="0"/>
            <a:t>코로나 영향 </a:t>
          </a:r>
        </a:p>
      </dsp:txBody>
      <dsp:txXfrm>
        <a:off x="55254" y="2434553"/>
        <a:ext cx="2637317" cy="1021371"/>
      </dsp:txXfrm>
    </dsp:sp>
    <dsp:sp modelId="{B99CF148-F226-427D-8253-0FCF5DEE009B}">
      <dsp:nvSpPr>
        <dsp:cNvPr id="0" name=""/>
        <dsp:cNvSpPr/>
      </dsp:nvSpPr>
      <dsp:spPr>
        <a:xfrm rot="5400000">
          <a:off x="4737584" y="1691201"/>
          <a:ext cx="905503" cy="48850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b="1" kern="1200" spc="0" dirty="0"/>
            <a:t> 시각화 프로젝트를 통해 데이터 가공</a:t>
          </a:r>
          <a:r>
            <a:rPr lang="en-US" altLang="ko-KR" sz="1300" b="1" kern="1200" spc="0" dirty="0"/>
            <a:t>, </a:t>
          </a:r>
          <a:r>
            <a:rPr lang="ko-KR" altLang="en-US" sz="1300" b="1" kern="1200" spc="0" dirty="0"/>
            <a:t>시각화 자발 공부가능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b="1" kern="1200" spc="0" dirty="0"/>
            <a:t> 간단한 데이터를 통해서도 분석에 한계를 느꼈다</a:t>
          </a:r>
          <a:r>
            <a:rPr lang="en-US" altLang="ko-KR" sz="1300" b="1" kern="1200" spc="0" dirty="0"/>
            <a:t>.</a:t>
          </a:r>
          <a:endParaRPr lang="ko-KR" altLang="en-US" sz="1300" b="1" kern="1200" spc="0" dirty="0"/>
        </a:p>
      </dsp:txBody>
      <dsp:txXfrm rot="-5400000">
        <a:off x="2747825" y="3725164"/>
        <a:ext cx="4840819" cy="817097"/>
      </dsp:txXfrm>
    </dsp:sp>
    <dsp:sp modelId="{86A961B4-81A6-4386-9A79-8FC1FF3B4763}">
      <dsp:nvSpPr>
        <dsp:cNvPr id="0" name=""/>
        <dsp:cNvSpPr/>
      </dsp:nvSpPr>
      <dsp:spPr>
        <a:xfrm>
          <a:off x="0" y="3567773"/>
          <a:ext cx="2747825" cy="11318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b="1" kern="1200" spc="0" dirty="0"/>
            <a:t>Reflection</a:t>
          </a:r>
        </a:p>
      </dsp:txBody>
      <dsp:txXfrm>
        <a:off x="55254" y="3623027"/>
        <a:ext cx="2637317" cy="1021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5771C21-3757-4199-83DE-22960358A2A5}" type="datetimeFigureOut">
              <a:rPr lang="ko-KR" altLang="en-US" smtClean="0">
                <a:uFillTx/>
              </a:rPr>
              <a:pPr/>
              <a:t>2020-05-18</a:t>
            </a:fld>
            <a:endParaRPr lang="ko-KR" altLang="en-US">
              <a:uFillTx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04A4E647-5A0F-41E6-A0EF-B58D8C1C6CD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ko-KR" sz="1200" dirty="0">
                <a:uFillTx/>
              </a:rPr>
              <a:t>http://minheeblog.tistory.com/category/PPT</a:t>
            </a:r>
            <a:endParaRPr lang="ko-KR" altLang="en-US" sz="1200" dirty="0">
              <a:uFillTx/>
            </a:endParaRP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앞에서는 연도별 </a:t>
            </a:r>
            <a:r>
              <a:rPr lang="ko-KR" altLang="en-US" sz="1200" dirty="0" err="1">
                <a:uFillTx/>
              </a:rPr>
              <a:t>호선별</a:t>
            </a:r>
            <a:r>
              <a:rPr lang="ko-KR" altLang="en-US" sz="1200" dirty="0">
                <a:uFillTx/>
              </a:rPr>
              <a:t> 데이터를 확인해 봤다면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호선별로 </a:t>
            </a:r>
            <a:r>
              <a:rPr lang="ko-KR" altLang="en-US" sz="1200" dirty="0" err="1">
                <a:uFillTx/>
              </a:rPr>
              <a:t>무임승하차인원을</a:t>
            </a:r>
            <a:r>
              <a:rPr lang="ko-KR" altLang="en-US" sz="1200" dirty="0">
                <a:uFillTx/>
              </a:rPr>
              <a:t> 계산하여 막대그래프로 나타냄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 err="1">
                <a:uFillTx/>
              </a:rPr>
              <a:t>무임승하차인원은</a:t>
            </a:r>
            <a:r>
              <a:rPr lang="ko-KR" altLang="en-US" sz="1200" dirty="0">
                <a:uFillTx/>
              </a:rPr>
              <a:t> 각 역에서의 무임승차인원과 </a:t>
            </a:r>
            <a:r>
              <a:rPr lang="ko-KR" altLang="en-US" sz="1200" dirty="0" err="1">
                <a:uFillTx/>
              </a:rPr>
              <a:t>무임하차인원을</a:t>
            </a:r>
            <a:r>
              <a:rPr lang="ko-KR" altLang="en-US" sz="1200" dirty="0">
                <a:uFillTx/>
              </a:rPr>
              <a:t> 더한 값으로 우대용 교통카드를 사용하는 노인들의 유동인구를 보여주는 지표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해당 기간동안 </a:t>
            </a:r>
            <a:r>
              <a:rPr lang="en-US" altLang="ko-KR" sz="1200" dirty="0">
                <a:uFillTx/>
              </a:rPr>
              <a:t>1</a:t>
            </a:r>
            <a:r>
              <a:rPr lang="ko-KR" altLang="en-US" sz="1200" dirty="0">
                <a:uFillTx/>
              </a:rPr>
              <a:t>호선의 </a:t>
            </a:r>
            <a:r>
              <a:rPr lang="ko-KR" altLang="en-US" sz="1200" dirty="0" err="1">
                <a:uFillTx/>
              </a:rPr>
              <a:t>무임승하차인원은</a:t>
            </a:r>
            <a:r>
              <a:rPr lang="ko-KR" altLang="en-US" sz="1200" dirty="0">
                <a:uFillTx/>
              </a:rPr>
              <a:t> </a:t>
            </a:r>
            <a:r>
              <a:rPr lang="en-US" altLang="ko-KR" sz="1200" dirty="0">
                <a:uFillTx/>
              </a:rPr>
              <a:t>50</a:t>
            </a:r>
            <a:r>
              <a:rPr lang="ko-KR" altLang="en-US" sz="1200" dirty="0">
                <a:uFillTx/>
              </a:rPr>
              <a:t>만에 육박하여 노인들이 가장 많이 이용하는 호선인 것으로 보임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</a:rPr>
              <a:t>반대로 노인들이 가장 적게 이용하는 호선은 </a:t>
            </a:r>
            <a:r>
              <a:rPr lang="en-US" altLang="ko-KR" sz="1200" dirty="0">
                <a:uFillTx/>
              </a:rPr>
              <a:t>9</a:t>
            </a:r>
            <a:r>
              <a:rPr lang="ko-KR" altLang="en-US" sz="1200" dirty="0">
                <a:uFillTx/>
              </a:rPr>
              <a:t>호선이고</a:t>
            </a:r>
            <a:r>
              <a:rPr lang="en-US" altLang="ko-KR" sz="1200" dirty="0">
                <a:uFillTx/>
              </a:rPr>
              <a:t>, 6</a:t>
            </a:r>
            <a:r>
              <a:rPr lang="ko-KR" altLang="en-US" sz="1200" dirty="0">
                <a:uFillTx/>
              </a:rPr>
              <a:t>호선이</a:t>
            </a:r>
            <a:r>
              <a:rPr lang="ko-KR" altLang="en-US" sz="1200" baseline="0" dirty="0">
                <a:uFillTx/>
              </a:rPr>
              <a:t> 근사한 값으로 다음을 차지함</a:t>
            </a: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lang="en-US" altLang="ko-KR" sz="1200" dirty="0">
              <a:uFillTx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10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앞의 연도별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총승하차인원</a:t>
            </a:r>
            <a:r>
              <a:rPr lang="ko-KR" altLang="en-US" dirty="0">
                <a:uFillTx/>
              </a:rPr>
              <a:t> 막대그래프와 동일하나 시각화 과제이므로 다양한 플롯으로 </a:t>
            </a:r>
            <a:r>
              <a:rPr lang="ko-KR" altLang="en-US" dirty="0" err="1">
                <a:uFillTx/>
              </a:rPr>
              <a:t>표현해봄</a:t>
            </a:r>
            <a:endParaRPr lang="en-US" altLang="ko-KR" dirty="0">
              <a:uFillTx/>
            </a:endParaRPr>
          </a:p>
          <a:p>
            <a:r>
              <a:rPr lang="en-US" altLang="ko-KR" dirty="0" err="1">
                <a:uFillTx/>
              </a:rPr>
              <a:t>Barplot</a:t>
            </a:r>
            <a:r>
              <a:rPr lang="ko-KR" altLang="en-US" dirty="0">
                <a:uFillTx/>
              </a:rPr>
              <a:t>과 달리 </a:t>
            </a:r>
            <a:r>
              <a:rPr lang="en-US" altLang="ko-KR" dirty="0" err="1">
                <a:uFillTx/>
              </a:rPr>
              <a:t>lineplot</a:t>
            </a:r>
            <a:r>
              <a:rPr lang="ko-KR" altLang="en-US" dirty="0">
                <a:uFillTx/>
              </a:rPr>
              <a:t>으로 보니 추세의 </a:t>
            </a:r>
            <a:r>
              <a:rPr lang="ko-KR" altLang="en-US" dirty="0" err="1">
                <a:uFillTx/>
              </a:rPr>
              <a:t>꺽임이나</a:t>
            </a:r>
            <a:r>
              <a:rPr lang="ko-KR" altLang="en-US" dirty="0">
                <a:uFillTx/>
              </a:rPr>
              <a:t> 경사의 완만함 등으로 데이터의 변화 확인가능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비슷한 내용이므로 이 부분은 빠르게 </a:t>
            </a:r>
            <a:r>
              <a:rPr lang="ko-KR" altLang="en-US" dirty="0" err="1">
                <a:uFillTx/>
              </a:rPr>
              <a:t>넘어감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무임승하차인원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빠르게 </a:t>
            </a:r>
            <a:r>
              <a:rPr lang="ko-KR" altLang="en-US" dirty="0" err="1">
                <a:uFillTx/>
              </a:rPr>
              <a:t>넘어감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연도별 </a:t>
            </a:r>
            <a:r>
              <a:rPr lang="ko-KR" altLang="en-US" dirty="0" err="1">
                <a:uFillTx/>
              </a:rPr>
              <a:t>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 err="1">
                <a:uFillTx/>
              </a:rPr>
              <a:t>유임승하차인원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 err="1">
                <a:uFillTx/>
              </a:rPr>
              <a:t>무임승하차인원을</a:t>
            </a:r>
            <a:r>
              <a:rPr lang="ko-KR" altLang="en-US" dirty="0">
                <a:uFillTx/>
              </a:rPr>
              <a:t> 각각 </a:t>
            </a:r>
            <a:r>
              <a:rPr lang="en-US" altLang="ko-KR" dirty="0" err="1">
                <a:uFillTx/>
              </a:rPr>
              <a:t>swarmplot</a:t>
            </a:r>
            <a:r>
              <a:rPr lang="ko-KR" altLang="en-US" dirty="0">
                <a:uFillTx/>
              </a:rPr>
              <a:t>으로 그림</a:t>
            </a:r>
            <a:endParaRPr lang="en-US" altLang="ko-KR" dirty="0">
              <a:uFillTx/>
            </a:endParaRPr>
          </a:p>
          <a:p>
            <a:r>
              <a:rPr lang="en-US" altLang="ko-KR" dirty="0" err="1">
                <a:uFillTx/>
              </a:rPr>
              <a:t>Swarmplot</a:t>
            </a:r>
            <a:r>
              <a:rPr lang="ko-KR" altLang="en-US" dirty="0">
                <a:uFillTx/>
              </a:rPr>
              <a:t>은 각 카테고리별로 </a:t>
            </a:r>
            <a:r>
              <a:rPr lang="ko-KR" altLang="en-US" dirty="0" err="1">
                <a:uFillTx/>
              </a:rPr>
              <a:t>산점도를</a:t>
            </a:r>
            <a:r>
              <a:rPr lang="ko-KR" altLang="en-US" dirty="0">
                <a:uFillTx/>
              </a:rPr>
              <a:t> 그려 분포를 보여줌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연도별로 전체 이용객들의 분포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첫번째 그래프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는 모두 비슷한 형태를 띔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일반 이용객들의 분포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두번째 그래프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를 살펴보면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년의 이용객 수가 상대적으로 낮게 분포하고 있음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무임승차권을 사용하는 이용객들의 분포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세번째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에서는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년에 가장 많은 이용객의 수를 보유하고 있으며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이후의 해에서는 그 수가 절반도 되지 않음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따라서 연도별로 전체 이용객들의 차이는 없는 듯 보이지만</a:t>
            </a:r>
            <a:r>
              <a:rPr lang="en-US" altLang="ko-KR" dirty="0">
                <a:uFillTx/>
              </a:rPr>
              <a:t>, 2015</a:t>
            </a:r>
            <a:r>
              <a:rPr lang="ko-KR" altLang="en-US" dirty="0">
                <a:uFillTx/>
              </a:rPr>
              <a:t>년에는 나머지 연도에서의 </a:t>
            </a:r>
            <a:r>
              <a:rPr lang="ko-KR" altLang="en-US" dirty="0" err="1">
                <a:uFillTx/>
              </a:rPr>
              <a:t>유무임승하차인원의</a:t>
            </a:r>
            <a:r>
              <a:rPr lang="ko-KR" altLang="en-US" dirty="0">
                <a:uFillTx/>
              </a:rPr>
              <a:t> 비율과는 다르게 거의 비슷한 비를 가지고 있다고 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호선 및 연도별 </a:t>
            </a:r>
            <a:r>
              <a:rPr lang="ko-KR" altLang="en-US" dirty="0" err="1">
                <a:uFillTx/>
              </a:rPr>
              <a:t>승하차인원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히트맵</a:t>
            </a:r>
            <a:endParaRPr lang="en-US" altLang="ko-KR" dirty="0">
              <a:uFillTx/>
            </a:endParaRPr>
          </a:p>
          <a:p>
            <a:r>
              <a:rPr lang="ko-KR" altLang="en-US" dirty="0" err="1">
                <a:uFillTx/>
              </a:rPr>
              <a:t>유임승하차인원과</a:t>
            </a:r>
            <a:r>
              <a:rPr lang="ko-KR" altLang="en-US" dirty="0">
                <a:uFillTx/>
              </a:rPr>
              <a:t> 무임승하차인원을 구분 짓지 않고 모든 승하차인원의 연도 및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그래프를 보면 지하철 이용 승객들 중 가장 많이 이용하는 호선은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1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4</a:t>
            </a:r>
            <a:r>
              <a:rPr lang="ko-KR" altLang="en-US" dirty="0">
                <a:uFillTx/>
              </a:rPr>
              <a:t>호선 순으로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유임승하차인원의 경우 </a:t>
            </a:r>
            <a:r>
              <a:rPr lang="en-US" altLang="ko-KR" dirty="0">
                <a:uFillTx/>
              </a:rPr>
              <a:t>2016</a:t>
            </a:r>
            <a:r>
              <a:rPr lang="ko-KR" altLang="en-US" dirty="0">
                <a:uFillTx/>
              </a:rPr>
              <a:t>년부터 지하철 이용객들이 늘어났으며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전체 승하차인원의 </a:t>
            </a:r>
            <a:r>
              <a:rPr lang="ko-KR" altLang="en-US" dirty="0" err="1">
                <a:uFillTx/>
              </a:rPr>
              <a:t>이용순위와</a:t>
            </a:r>
            <a:r>
              <a:rPr lang="ko-KR" altLang="en-US" dirty="0">
                <a:uFillTx/>
              </a:rPr>
              <a:t> 유사하게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1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, 4</a:t>
            </a:r>
            <a:r>
              <a:rPr lang="ko-KR" altLang="en-US" dirty="0">
                <a:uFillTx/>
              </a:rPr>
              <a:t>호선을 가장 많이 이용하는 것으로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무임승하차인원의 경우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 이후의 지하철 이용객이 확연하게 줄어든 것을 볼 수 있으며</a:t>
            </a:r>
            <a:r>
              <a:rPr lang="en-US" altLang="ko-KR" dirty="0">
                <a:uFillTx/>
              </a:rPr>
              <a:t>, 1</a:t>
            </a:r>
            <a:r>
              <a:rPr lang="ko-KR" altLang="en-US" dirty="0">
                <a:uFillTx/>
              </a:rPr>
              <a:t>호선을 가장 많이 이용하는 것으로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무임승차권이</a:t>
            </a:r>
            <a:r>
              <a:rPr lang="ko-KR" altLang="en-US" baseline="0" dirty="0">
                <a:uFillTx/>
              </a:rPr>
              <a:t> 있는 노인들은 다른 이용객들과는 달리 </a:t>
            </a:r>
            <a:r>
              <a:rPr lang="en-US" altLang="ko-KR" baseline="0" dirty="0">
                <a:uFillTx/>
              </a:rPr>
              <a:t>1</a:t>
            </a:r>
            <a:r>
              <a:rPr lang="ko-KR" altLang="en-US" baseline="0" dirty="0">
                <a:uFillTx/>
              </a:rPr>
              <a:t>호선의 이용에 집중되어 있는 것을 볼 수 있음</a:t>
            </a:r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희경언니 코드로 </a:t>
            </a:r>
            <a:r>
              <a:rPr lang="ko-KR" altLang="en-US" dirty="0" err="1">
                <a:uFillTx/>
              </a:rPr>
              <a:t>응용해봤슴당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회색 큰 원이 전체승차인원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빨간색원이 </a:t>
            </a:r>
            <a:r>
              <a:rPr lang="ko-KR" altLang="en-US" dirty="0" err="1">
                <a:uFillTx/>
              </a:rPr>
              <a:t>무임승차인원이에요</a:t>
            </a:r>
            <a:r>
              <a:rPr lang="en-US" altLang="ko-KR" dirty="0">
                <a:uFillTx/>
              </a:rPr>
              <a:t>!! </a:t>
            </a:r>
          </a:p>
          <a:p>
            <a:r>
              <a:rPr lang="en-US" altLang="ko-KR" dirty="0">
                <a:uFillTx/>
              </a:rPr>
              <a:t>–</a:t>
            </a:r>
            <a:r>
              <a:rPr lang="ko-KR" altLang="en-US" dirty="0">
                <a:uFillTx/>
              </a:rPr>
              <a:t>예슬</a:t>
            </a:r>
            <a:r>
              <a:rPr lang="en-US" altLang="ko-KR" dirty="0">
                <a:uFillTx/>
              </a:rPr>
              <a:t>..</a:t>
            </a:r>
            <a:r>
              <a:rPr lang="ko-KR" altLang="en-US" dirty="0">
                <a:uFillTx/>
              </a:rPr>
              <a:t>총총</a:t>
            </a:r>
            <a:r>
              <a:rPr lang="en-US" altLang="ko-KR" dirty="0">
                <a:uFillTx/>
              </a:rPr>
              <a:t>..</a:t>
            </a:r>
          </a:p>
          <a:p>
            <a:r>
              <a:rPr lang="ko-KR" altLang="en-US" dirty="0">
                <a:uFillTx/>
              </a:rPr>
              <a:t>대단해요</a:t>
            </a:r>
            <a:r>
              <a:rPr lang="en-US" altLang="ko-KR" dirty="0">
                <a:uFillTx/>
              </a:rPr>
              <a:t>~^^(</a:t>
            </a:r>
            <a:r>
              <a:rPr lang="ko-KR" altLang="en-US" dirty="0">
                <a:uFillTx/>
              </a:rPr>
              <a:t>희경</a:t>
            </a:r>
            <a:r>
              <a:rPr lang="en-US" altLang="ko-KR" dirty="0">
                <a:uFillTx/>
              </a:rPr>
              <a:t>) </a:t>
            </a:r>
            <a:r>
              <a:rPr lang="ko-KR" altLang="en-US" dirty="0">
                <a:uFillTx/>
              </a:rPr>
              <a:t>난 아직도 </a:t>
            </a:r>
            <a:r>
              <a:rPr lang="ko-KR" altLang="en-US" dirty="0" err="1">
                <a:uFillTx/>
              </a:rPr>
              <a:t>못해쒀</a:t>
            </a:r>
            <a:r>
              <a:rPr lang="en-US" altLang="ko-KR" dirty="0">
                <a:uFillTx/>
              </a:rPr>
              <a:t>~^^;;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16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uFillTx/>
              </a:rPr>
              <a:t>총승하차인원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유임</a:t>
            </a:r>
            <a:r>
              <a:rPr lang="en-US" altLang="ko-KR" dirty="0">
                <a:uFillTx/>
              </a:rPr>
              <a:t>,</a:t>
            </a:r>
            <a:r>
              <a:rPr lang="ko-KR" altLang="en-US" dirty="0">
                <a:uFillTx/>
              </a:rPr>
              <a:t>무임 </a:t>
            </a:r>
            <a:r>
              <a:rPr lang="ko-KR" altLang="en-US" dirty="0" err="1">
                <a:uFillTx/>
              </a:rPr>
              <a:t>승하차인원의</a:t>
            </a:r>
            <a:r>
              <a:rPr lang="ko-KR" altLang="en-US" dirty="0">
                <a:uFillTx/>
              </a:rPr>
              <a:t> 누적분포를 </a:t>
            </a:r>
            <a:r>
              <a:rPr lang="en-US" altLang="ko-KR" dirty="0" err="1">
                <a:uFillTx/>
              </a:rPr>
              <a:t>distplot</a:t>
            </a:r>
            <a:r>
              <a:rPr lang="ko-KR" altLang="en-US" dirty="0">
                <a:uFillTx/>
              </a:rPr>
              <a:t>에서 막대를 제거하고 표현</a:t>
            </a:r>
            <a:endParaRPr lang="en-US" altLang="ko-KR" dirty="0">
              <a:uFillTx/>
            </a:endParaRP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17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uFillTx/>
              </a:rPr>
              <a:t>유임승하차인원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 err="1">
                <a:uFillTx/>
              </a:rPr>
              <a:t>무임승하차인원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총 </a:t>
            </a:r>
            <a:r>
              <a:rPr lang="ko-KR" altLang="en-US" dirty="0" err="1">
                <a:uFillTx/>
              </a:rPr>
              <a:t>승하차인원</a:t>
            </a:r>
            <a:r>
              <a:rPr lang="ko-KR" altLang="en-US" dirty="0">
                <a:uFillTx/>
              </a:rPr>
              <a:t> 세 변수의 </a:t>
            </a:r>
            <a:r>
              <a:rPr lang="en-US" altLang="ko-KR" dirty="0" err="1">
                <a:uFillTx/>
              </a:rPr>
              <a:t>pairplot</a:t>
            </a:r>
            <a:r>
              <a:rPr lang="en-US" altLang="ko-KR" dirty="0">
                <a:uFillTx/>
              </a:rPr>
              <a:t>.</a:t>
            </a:r>
          </a:p>
          <a:p>
            <a:r>
              <a:rPr lang="ko-KR" altLang="en-US" dirty="0">
                <a:uFillTx/>
              </a:rPr>
              <a:t>각 호선에 해당하는 색깔을 지정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모든 </a:t>
            </a:r>
            <a:r>
              <a:rPr lang="ko-KR" altLang="en-US" dirty="0" err="1">
                <a:uFillTx/>
              </a:rPr>
              <a:t>산점도에서</a:t>
            </a:r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초록색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의 분포가 가장 뚜렷하게 두 방향으로 </a:t>
            </a:r>
            <a:r>
              <a:rPr lang="ko-KR" altLang="en-US" dirty="0" err="1">
                <a:uFillTx/>
              </a:rPr>
              <a:t>나눠져있는</a:t>
            </a:r>
            <a:r>
              <a:rPr lang="ko-KR" altLang="en-US" dirty="0">
                <a:uFillTx/>
              </a:rPr>
              <a:t> 것을 볼 수 있음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대각선에 위치한 각 변수들의 분포에서도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호선의 분산이 가장 크게 보임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분포가 납작한 </a:t>
            </a:r>
            <a:r>
              <a:rPr lang="ko-KR" altLang="en-US" dirty="0" err="1">
                <a:uFillTx/>
              </a:rPr>
              <a:t>종모양</a:t>
            </a:r>
            <a:r>
              <a:rPr lang="en-US" altLang="ko-KR" dirty="0">
                <a:uFillTx/>
              </a:rPr>
              <a:t>)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18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앞서 전체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인원의 현황에 포커스해서 데이터를 파악했다면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이제 </a:t>
            </a:r>
            <a:r>
              <a:rPr lang="ko-KR" altLang="en-US" dirty="0" err="1">
                <a:uFillTx/>
              </a:rPr>
              <a:t>부터는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무임승하차에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포커싱해</a:t>
            </a:r>
            <a:r>
              <a:rPr lang="ko-KR" altLang="en-US" dirty="0">
                <a:uFillTx/>
              </a:rPr>
              <a:t> 보겠다</a:t>
            </a:r>
            <a:r>
              <a:rPr lang="en-US" altLang="ko-KR" dirty="0">
                <a:uFillTx/>
              </a:rPr>
              <a:t>.</a:t>
            </a:r>
          </a:p>
          <a:p>
            <a:r>
              <a:rPr lang="ko-KR" altLang="en-US" dirty="0">
                <a:uFillTx/>
              </a:rPr>
              <a:t>무임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인원이 총인원에서 차지하는 부분을 시각화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Seaborn</a:t>
            </a:r>
            <a:r>
              <a:rPr lang="ko-KR" altLang="en-US" dirty="0">
                <a:uFillTx/>
              </a:rPr>
              <a:t>에서 </a:t>
            </a:r>
            <a:r>
              <a:rPr lang="en-US" altLang="ko-KR" dirty="0">
                <a:uFillTx/>
              </a:rPr>
              <a:t>stack</a:t>
            </a:r>
            <a:r>
              <a:rPr lang="ko-KR" altLang="en-US" dirty="0">
                <a:uFillTx/>
              </a:rPr>
              <a:t>기능을 활용할 수 없어서 </a:t>
            </a:r>
            <a:r>
              <a:rPr lang="ko-KR" altLang="en-US" dirty="0" err="1">
                <a:uFillTx/>
              </a:rPr>
              <a:t>투명도있는</a:t>
            </a:r>
            <a:r>
              <a:rPr lang="ko-KR" altLang="en-US" dirty="0">
                <a:uFillTx/>
              </a:rPr>
              <a:t> 그래프에 추가하는 방법으로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19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각 역마다 하차하는 인원들 중 </a:t>
            </a:r>
            <a:r>
              <a:rPr lang="ko-KR" altLang="en-US" dirty="0" err="1">
                <a:uFillTx/>
              </a:rPr>
              <a:t>무임하차하는</a:t>
            </a:r>
            <a:r>
              <a:rPr lang="ko-KR" altLang="en-US" dirty="0">
                <a:uFillTx/>
              </a:rPr>
              <a:t> 비율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 err="1">
                <a:uFillTx/>
              </a:rPr>
              <a:t>무임하차율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을 연도별로 막대그래프로 나타냄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15</a:t>
            </a:r>
            <a:r>
              <a:rPr lang="ko-KR" altLang="en-US" dirty="0">
                <a:uFillTx/>
              </a:rPr>
              <a:t>년도는 </a:t>
            </a:r>
            <a:r>
              <a:rPr lang="ko-KR" altLang="en-US" dirty="0" err="1">
                <a:uFillTx/>
              </a:rPr>
              <a:t>무임하차율이</a:t>
            </a:r>
            <a:r>
              <a:rPr lang="ko-KR" altLang="en-US" dirty="0">
                <a:uFillTx/>
              </a:rPr>
              <a:t> 높은 상위 </a:t>
            </a:r>
            <a:r>
              <a:rPr lang="en-US" altLang="ko-KR" dirty="0">
                <a:uFillTx/>
              </a:rPr>
              <a:t>10</a:t>
            </a:r>
            <a:r>
              <a:rPr lang="ko-KR" altLang="en-US" dirty="0">
                <a:uFillTx/>
              </a:rPr>
              <a:t>개의 역들 모두 그 비율이 </a:t>
            </a:r>
            <a:r>
              <a:rPr lang="en-US" altLang="ko-KR" dirty="0">
                <a:uFillTx/>
              </a:rPr>
              <a:t>50%</a:t>
            </a:r>
            <a:r>
              <a:rPr lang="ko-KR" altLang="en-US" dirty="0">
                <a:uFillTx/>
              </a:rPr>
              <a:t>에 육박함</a:t>
            </a:r>
            <a:r>
              <a:rPr lang="en-US" altLang="ko-KR" dirty="0">
                <a:uFillTx/>
              </a:rPr>
              <a:t>/ </a:t>
            </a:r>
            <a:r>
              <a:rPr lang="ko-KR" altLang="en-US" dirty="0">
                <a:uFillTx/>
              </a:rPr>
              <a:t> 노인이용시설 </a:t>
            </a:r>
            <a:r>
              <a:rPr lang="ko-KR" altLang="en-US" dirty="0" err="1">
                <a:uFillTx/>
              </a:rPr>
              <a:t>추가배치고려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최근 </a:t>
            </a:r>
            <a:r>
              <a:rPr lang="en-US" altLang="ko-KR" dirty="0">
                <a:uFillTx/>
              </a:rPr>
              <a:t>5</a:t>
            </a:r>
            <a:r>
              <a:rPr lang="ko-KR" altLang="en-US" dirty="0">
                <a:uFillTx/>
              </a:rPr>
              <a:t>개년의 </a:t>
            </a:r>
            <a:r>
              <a:rPr lang="ko-KR" altLang="en-US" dirty="0" err="1">
                <a:uFillTx/>
              </a:rPr>
              <a:t>무임하차율이</a:t>
            </a:r>
            <a:r>
              <a:rPr lang="ko-KR" altLang="en-US" dirty="0">
                <a:uFillTx/>
              </a:rPr>
              <a:t> 가장 높은 역은 모두 제기동이 차지하였으며</a:t>
            </a:r>
            <a:r>
              <a:rPr lang="en-US" altLang="ko-KR" dirty="0">
                <a:uFillTx/>
              </a:rPr>
              <a:t>, </a:t>
            </a:r>
            <a:r>
              <a:rPr lang="ko-KR" altLang="en-US" dirty="0">
                <a:uFillTx/>
              </a:rPr>
              <a:t>제기동에서 하차하는 인원의 절반이상이 무임승차권을 사용한 노인들이다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이전페이지의 그래프에서 </a:t>
            </a:r>
            <a:r>
              <a:rPr lang="ko-KR" altLang="en-US" dirty="0" err="1">
                <a:uFillTx/>
              </a:rPr>
              <a:t>봤다시피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무임하차율은</a:t>
            </a:r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1</a:t>
            </a:r>
            <a:r>
              <a:rPr lang="ko-KR" altLang="en-US" dirty="0">
                <a:uFillTx/>
              </a:rPr>
              <a:t>호선이 가장 높았는데</a:t>
            </a:r>
            <a:r>
              <a:rPr lang="en-US" altLang="ko-KR" dirty="0">
                <a:uFillTx/>
              </a:rPr>
              <a:t>, </a:t>
            </a:r>
          </a:p>
          <a:p>
            <a:r>
              <a:rPr lang="ko-KR" altLang="en-US" dirty="0">
                <a:uFillTx/>
              </a:rPr>
              <a:t>호선에 관계없이 모든 역들 중 </a:t>
            </a:r>
            <a:r>
              <a:rPr lang="ko-KR" altLang="en-US" dirty="0" err="1">
                <a:uFillTx/>
              </a:rPr>
              <a:t>무임하차율이</a:t>
            </a:r>
            <a:r>
              <a:rPr lang="ko-KR" altLang="en-US" dirty="0">
                <a:uFillTx/>
              </a:rPr>
              <a:t> 가장 높은 </a:t>
            </a:r>
            <a:r>
              <a:rPr lang="en-US" altLang="ko-KR" dirty="0">
                <a:uFillTx/>
              </a:rPr>
              <a:t>3</a:t>
            </a:r>
            <a:r>
              <a:rPr lang="ko-KR" altLang="en-US" dirty="0">
                <a:uFillTx/>
              </a:rPr>
              <a:t>개의 역들을 연도별로 </a:t>
            </a:r>
            <a:r>
              <a:rPr lang="ko-KR" altLang="en-US" dirty="0" err="1">
                <a:uFillTx/>
              </a:rPr>
              <a:t>비교해봤을때</a:t>
            </a:r>
            <a:r>
              <a:rPr lang="en-US" altLang="ko-KR" dirty="0">
                <a:uFillTx/>
              </a:rPr>
              <a:t> 1</a:t>
            </a:r>
            <a:r>
              <a:rPr lang="ko-KR" altLang="en-US" dirty="0">
                <a:uFillTx/>
              </a:rPr>
              <a:t>호선이 대다수를 차지하는 것으로 보임</a:t>
            </a:r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20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  <a:ea typeface="맑은 고딕"/>
              </a:rPr>
              <a:t>무임 </a:t>
            </a:r>
            <a:r>
              <a:rPr lang="ko-KR" altLang="en-US" dirty="0" err="1">
                <a:uFillTx/>
                <a:ea typeface="맑은 고딕"/>
              </a:rPr>
              <a:t>승하차</a:t>
            </a:r>
            <a:r>
              <a:rPr lang="ko-KR" altLang="en-US" dirty="0">
                <a:uFillTx/>
                <a:ea typeface="맑은 고딕"/>
              </a:rPr>
              <a:t> 비율이 가장 높은 제기동역과 가장 낮은 홍대입구역을 비교해 보았다</a:t>
            </a:r>
            <a:r>
              <a:rPr lang="en-US" altLang="ko-KR" dirty="0">
                <a:uFillTx/>
                <a:ea typeface="맑은 고딕"/>
              </a:rPr>
              <a:t>.</a:t>
            </a:r>
          </a:p>
          <a:p>
            <a:r>
              <a:rPr lang="ko-KR" altLang="en-US" dirty="0">
                <a:uFillTx/>
                <a:ea typeface="맑은 고딕"/>
              </a:rPr>
              <a:t>제기동은 </a:t>
            </a:r>
            <a:r>
              <a:rPr lang="ko-KR" altLang="en-US" dirty="0" err="1">
                <a:uFillTx/>
                <a:ea typeface="맑은 고딕"/>
              </a:rPr>
              <a:t>노인유동인구가</a:t>
            </a:r>
            <a:r>
              <a:rPr lang="ko-KR" altLang="en-US" dirty="0">
                <a:uFillTx/>
                <a:ea typeface="맑은 고딕"/>
              </a:rPr>
              <a:t> 가장 많고 홍대입구는 청장년층의 유동인구가 많은 역이라고 생각해 볼 수 있다</a:t>
            </a:r>
            <a:r>
              <a:rPr lang="en-US" altLang="ko-KR" dirty="0">
                <a:uFillTx/>
                <a:ea typeface="맑은 고딕"/>
              </a:rPr>
              <a:t>.</a:t>
            </a:r>
          </a:p>
          <a:p>
            <a:endParaRPr lang="ko-KR" altLang="en-US" dirty="0">
              <a:uFillTx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그래프 설명 요청</a:t>
            </a:r>
            <a:r>
              <a:rPr lang="en-US" altLang="ko-KR" dirty="0">
                <a:uFillTx/>
              </a:rPr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uFillTx/>
              </a:rPr>
              <a:t>2018.12~2019.04, 2019.12~2020.04 </a:t>
            </a:r>
            <a:r>
              <a:rPr lang="ko-KR" altLang="en-US" sz="1200" dirty="0" err="1">
                <a:uFillTx/>
              </a:rPr>
              <a:t>승하차인원</a:t>
            </a:r>
            <a:r>
              <a:rPr lang="ko-KR" altLang="en-US" sz="1200" dirty="0">
                <a:uFillTx/>
              </a:rPr>
              <a:t> 변동 추이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uFillTx/>
              </a:rPr>
              <a:t>2018.12~2019.04 , 2019.12~2020.04 </a:t>
            </a:r>
            <a:r>
              <a:rPr lang="ko-KR" altLang="en-US" sz="1200" dirty="0" err="1">
                <a:uFillTx/>
              </a:rPr>
              <a:t>유임승하차인원</a:t>
            </a:r>
            <a:r>
              <a:rPr lang="ko-KR" altLang="en-US" sz="1200" dirty="0">
                <a:uFillTx/>
              </a:rPr>
              <a:t> 변동 추이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200" dirty="0">
                <a:uFillTx/>
              </a:rPr>
              <a:t>2018.12~2019.04 , 2019.12~2020.04 </a:t>
            </a:r>
            <a:r>
              <a:rPr lang="ko-KR" altLang="en-US" sz="1200" dirty="0" err="1">
                <a:uFillTx/>
              </a:rPr>
              <a:t>무임승하차인원</a:t>
            </a:r>
            <a:r>
              <a:rPr lang="ko-KR" altLang="en-US" sz="1200" dirty="0">
                <a:uFillTx/>
              </a:rPr>
              <a:t> 변동 추이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uFillTx/>
              </a:rPr>
              <a:t>전년동월대비 감소가 명확하며</a:t>
            </a:r>
            <a:r>
              <a:rPr lang="en-US" altLang="ko-KR" sz="1200" dirty="0">
                <a:uFillTx/>
              </a:rPr>
              <a:t>, </a:t>
            </a:r>
            <a:r>
              <a:rPr lang="ko-KR" altLang="en-US" sz="1200" dirty="0" err="1">
                <a:uFillTx/>
              </a:rPr>
              <a:t>무임승하차인원의</a:t>
            </a:r>
            <a:r>
              <a:rPr lang="ko-KR" altLang="en-US" sz="1200" dirty="0">
                <a:uFillTx/>
              </a:rPr>
              <a:t> 감소폭이 더 두드러지게 나타나는 것으로 보임</a:t>
            </a:r>
            <a:endParaRPr lang="en-US" altLang="ko-KR" sz="1200" dirty="0">
              <a:uFillTx/>
            </a:endParaRPr>
          </a:p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  <a:p>
            <a:r>
              <a:rPr lang="ko-KR" altLang="en-US" sz="1200" dirty="0">
                <a:uFillTx/>
                <a:ea typeface="맑은 고딕"/>
              </a:rPr>
              <a:t>전년에는 일수가 적은 </a:t>
            </a:r>
            <a:r>
              <a:rPr lang="en-US" altLang="ko-KR" sz="1200" dirty="0">
                <a:uFillTx/>
                <a:ea typeface="맑은 고딕"/>
              </a:rPr>
              <a:t>2</a:t>
            </a:r>
            <a:r>
              <a:rPr lang="ko-KR" altLang="en-US" sz="1200" dirty="0">
                <a:uFillTx/>
                <a:ea typeface="맑은 고딕"/>
              </a:rPr>
              <a:t>월을 제외하고 </a:t>
            </a:r>
            <a:r>
              <a:rPr lang="ko-KR" altLang="en-US" sz="1200" dirty="0" err="1">
                <a:uFillTx/>
                <a:ea typeface="맑은 고딕"/>
              </a:rPr>
              <a:t>승하차인원의</a:t>
            </a:r>
            <a:r>
              <a:rPr lang="ko-KR" altLang="en-US" sz="1200" dirty="0">
                <a:uFillTx/>
                <a:ea typeface="맑은 고딕"/>
              </a:rPr>
              <a:t> 차이가 크게 없으나</a:t>
            </a:r>
            <a:r>
              <a:rPr lang="en-US" altLang="ko-KR" sz="1200" dirty="0">
                <a:uFillTx/>
                <a:ea typeface="맑은 고딕"/>
              </a:rPr>
              <a:t>, </a:t>
            </a:r>
            <a:r>
              <a:rPr lang="ko-KR" altLang="en-US" sz="1200" dirty="0">
                <a:uFillTx/>
                <a:ea typeface="맑은 고딕"/>
              </a:rPr>
              <a:t>코로나 확산으로 인한 사회적 거리두기의 여파로 </a:t>
            </a:r>
            <a:r>
              <a:rPr lang="ko-KR" altLang="en-US" sz="1200" dirty="0" err="1">
                <a:uFillTx/>
                <a:ea typeface="맑은 고딕"/>
              </a:rPr>
              <a:t>승하차인원이</a:t>
            </a:r>
            <a:r>
              <a:rPr lang="ko-KR" altLang="en-US" sz="1200" dirty="0">
                <a:uFillTx/>
                <a:ea typeface="맑은 고딕"/>
              </a:rPr>
              <a:t> 눈에 띄게 줄어드는 것이 보인다</a:t>
            </a:r>
            <a:r>
              <a:rPr lang="en-US" altLang="ko-KR" sz="1200" dirty="0">
                <a:uFillTx/>
                <a:ea typeface="맑은 고딕"/>
              </a:rPr>
              <a:t>.</a:t>
            </a:r>
          </a:p>
          <a:p>
            <a:r>
              <a:rPr lang="ko-KR" altLang="en-US" sz="1200" dirty="0" err="1">
                <a:uFillTx/>
              </a:rPr>
              <a:t>확진자가</a:t>
            </a:r>
            <a:r>
              <a:rPr lang="ko-KR" altLang="en-US" sz="1200" dirty="0">
                <a:uFillTx/>
              </a:rPr>
              <a:t> 폭발적으로 증가한 </a:t>
            </a:r>
            <a:r>
              <a:rPr lang="en-US" altLang="ko-KR" sz="1200" dirty="0">
                <a:uFillTx/>
              </a:rPr>
              <a:t>2</a:t>
            </a:r>
            <a:r>
              <a:rPr lang="ko-KR" altLang="en-US" sz="1200" dirty="0">
                <a:uFillTx/>
              </a:rPr>
              <a:t>월의 영향으로 </a:t>
            </a:r>
            <a:r>
              <a:rPr lang="en-US" altLang="ko-KR" sz="1200" dirty="0">
                <a:uFillTx/>
              </a:rPr>
              <a:t>3</a:t>
            </a:r>
            <a:r>
              <a:rPr lang="ko-KR" altLang="en-US" sz="1200" dirty="0">
                <a:uFillTx/>
              </a:rPr>
              <a:t>월의 </a:t>
            </a:r>
            <a:r>
              <a:rPr lang="ko-KR" altLang="en-US" sz="1200" dirty="0" err="1">
                <a:uFillTx/>
              </a:rPr>
              <a:t>승하차인원이</a:t>
            </a:r>
            <a:r>
              <a:rPr lang="ko-KR" altLang="en-US" sz="1200" dirty="0">
                <a:uFillTx/>
              </a:rPr>
              <a:t> 최저점을 찍었으며</a:t>
            </a:r>
            <a:r>
              <a:rPr lang="en-US" altLang="ko-KR" sz="1200" dirty="0">
                <a:uFillTx/>
              </a:rPr>
              <a:t>, </a:t>
            </a:r>
            <a:r>
              <a:rPr lang="ko-KR" altLang="en-US" sz="1200" dirty="0" err="1">
                <a:uFillTx/>
              </a:rPr>
              <a:t>확진자가</a:t>
            </a:r>
            <a:r>
              <a:rPr lang="ko-KR" altLang="en-US" sz="1200" dirty="0">
                <a:uFillTx/>
              </a:rPr>
              <a:t> 감소하는 양상을 보이면서 </a:t>
            </a:r>
            <a:r>
              <a:rPr lang="en-US" altLang="ko-KR" sz="1200" dirty="0">
                <a:uFillTx/>
              </a:rPr>
              <a:t>4</a:t>
            </a:r>
            <a:r>
              <a:rPr lang="ko-KR" altLang="en-US" sz="1200" dirty="0">
                <a:uFillTx/>
              </a:rPr>
              <a:t>월의 </a:t>
            </a:r>
            <a:r>
              <a:rPr lang="ko-KR" altLang="en-US" sz="1200" dirty="0" err="1">
                <a:uFillTx/>
              </a:rPr>
              <a:t>승하차인원이</a:t>
            </a:r>
            <a:r>
              <a:rPr lang="ko-KR" altLang="en-US" sz="1200" dirty="0">
                <a:uFillTx/>
              </a:rPr>
              <a:t> 조금 늘어났다</a:t>
            </a:r>
            <a:r>
              <a:rPr lang="en-US" altLang="ko-KR" sz="1200" dirty="0">
                <a:uFillTx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ko-KR" altLang="en-US" sz="1200" dirty="0">
                <a:uFillTx/>
                <a:ea typeface="맑은 고딕"/>
              </a:rPr>
              <a:t>노약자인 무임승차대상자의 감소폭이 가파를 것이라는 예상과는 달리</a:t>
            </a:r>
            <a:r>
              <a:rPr lang="en-US" altLang="ko-KR" sz="1200" baseline="0" dirty="0">
                <a:uFillTx/>
                <a:ea typeface="맑은 고딕"/>
              </a:rPr>
              <a:t> </a:t>
            </a:r>
            <a:r>
              <a:rPr lang="ko-KR" altLang="en-US" sz="1200" dirty="0" err="1">
                <a:uFillTx/>
                <a:ea typeface="맑은 고딕"/>
              </a:rPr>
              <a:t>유임승하차인원</a:t>
            </a:r>
            <a:r>
              <a:rPr lang="en-US" altLang="ko-KR" sz="1200" dirty="0">
                <a:uFillTx/>
                <a:ea typeface="맑은 고딕"/>
              </a:rPr>
              <a:t>(</a:t>
            </a:r>
            <a:r>
              <a:rPr lang="ko-KR" altLang="en-US" sz="1200" dirty="0">
                <a:uFillTx/>
                <a:ea typeface="맑은 고딕"/>
              </a:rPr>
              <a:t>일반인</a:t>
            </a:r>
            <a:r>
              <a:rPr lang="en-US" altLang="ko-KR" sz="1200" dirty="0">
                <a:uFillTx/>
                <a:ea typeface="맑은 고딕"/>
              </a:rPr>
              <a:t>), </a:t>
            </a:r>
            <a:r>
              <a:rPr lang="ko-KR" altLang="en-US" sz="1200" dirty="0" err="1">
                <a:uFillTx/>
                <a:ea typeface="맑은 고딕"/>
              </a:rPr>
              <a:t>무임승하차인원</a:t>
            </a:r>
            <a:r>
              <a:rPr lang="en-US" altLang="ko-KR" sz="1200" dirty="0">
                <a:uFillTx/>
                <a:ea typeface="맑은 고딕"/>
              </a:rPr>
              <a:t>(</a:t>
            </a:r>
            <a:r>
              <a:rPr lang="ko-KR" altLang="en-US" sz="1200" dirty="0">
                <a:uFillTx/>
                <a:ea typeface="맑은 고딕"/>
              </a:rPr>
              <a:t>만</a:t>
            </a:r>
            <a:r>
              <a:rPr lang="en-US" altLang="ko-KR" sz="1200" dirty="0">
                <a:uFillTx/>
                <a:ea typeface="맑은 고딕"/>
              </a:rPr>
              <a:t>65</a:t>
            </a:r>
            <a:r>
              <a:rPr lang="ko-KR" altLang="en-US" sz="1200" dirty="0">
                <a:uFillTx/>
                <a:ea typeface="맑은 고딕"/>
              </a:rPr>
              <a:t>세이상노인</a:t>
            </a:r>
            <a:r>
              <a:rPr lang="en-US" altLang="ko-KR" sz="1200" dirty="0">
                <a:uFillTx/>
                <a:ea typeface="맑은 고딕"/>
              </a:rPr>
              <a:t>) </a:t>
            </a:r>
            <a:r>
              <a:rPr lang="ko-KR" altLang="en-US" sz="1200" dirty="0">
                <a:uFillTx/>
                <a:ea typeface="맑은 고딕"/>
              </a:rPr>
              <a:t>모두 코로나의 영향으로 감소하는 형태가 비슷하게 보인다</a:t>
            </a:r>
            <a:r>
              <a:rPr lang="en-US" altLang="ko-KR" sz="1200" dirty="0">
                <a:uFillTx/>
                <a:ea typeface="맑은 고딕"/>
              </a:rPr>
              <a:t>.</a:t>
            </a:r>
            <a:endParaRPr lang="ko-KR" altLang="en-US" dirty="0">
              <a:uFillTx/>
              <a:ea typeface="맑은 고딕"/>
            </a:endParaRPr>
          </a:p>
          <a:p>
            <a:endParaRPr lang="ko-KR" altLang="en-US" dirty="0">
              <a:uFillTx/>
            </a:endParaRPr>
          </a:p>
          <a:p>
            <a:endParaRPr lang="ko-KR" altLang="en-US" dirty="0">
              <a:uFillTx/>
              <a:ea typeface="맑은 고딕"/>
            </a:endParaRPr>
          </a:p>
          <a:p>
            <a:r>
              <a:rPr lang="ko-KR" altLang="en-US" dirty="0">
                <a:uFillTx/>
                <a:ea typeface="맑은 고딕"/>
              </a:rPr>
              <a:t>지) 주요한 분석 결과는 발표자께서 이야기 하시도록 기록하지 않음</a:t>
            </a: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위의 그래프를 </a:t>
            </a:r>
            <a:r>
              <a:rPr lang="ko-KR" altLang="en-US" dirty="0" err="1">
                <a:uFillTx/>
              </a:rPr>
              <a:t>무임승하차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최대역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제기동</a:t>
            </a:r>
            <a:r>
              <a:rPr lang="en-US" altLang="ko-KR" dirty="0">
                <a:uFillTx/>
              </a:rPr>
              <a:t>)</a:t>
            </a:r>
            <a:r>
              <a:rPr lang="ko-KR" altLang="en-US" dirty="0">
                <a:uFillTx/>
              </a:rPr>
              <a:t>과 </a:t>
            </a:r>
            <a:r>
              <a:rPr lang="ko-KR" altLang="en-US" dirty="0" err="1">
                <a:uFillTx/>
              </a:rPr>
              <a:t>최소역</a:t>
            </a:r>
            <a:r>
              <a:rPr lang="en-US" altLang="ko-KR" dirty="0">
                <a:uFillTx/>
              </a:rPr>
              <a:t>(</a:t>
            </a:r>
            <a:r>
              <a:rPr lang="ko-KR" altLang="en-US" dirty="0">
                <a:uFillTx/>
              </a:rPr>
              <a:t>홍대입구</a:t>
            </a:r>
            <a:r>
              <a:rPr lang="en-US" altLang="ko-KR" dirty="0">
                <a:uFillTx/>
              </a:rPr>
              <a:t>) </a:t>
            </a:r>
            <a:r>
              <a:rPr lang="ko-KR" altLang="en-US" dirty="0">
                <a:uFillTx/>
              </a:rPr>
              <a:t>비교</a:t>
            </a:r>
            <a:endParaRPr lang="en-US" altLang="ko-KR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ko-KR" sz="1200" dirty="0">
                <a:uFillTx/>
              </a:rPr>
              <a:t>http://minheeblog.tistory.com/category/PPT</a:t>
            </a:r>
            <a:endParaRPr lang="ko-KR" altLang="en-US" sz="1200" dirty="0">
              <a:uFillTx/>
            </a:endParaRP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26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200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6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연도별 </a:t>
            </a:r>
            <a:r>
              <a:rPr lang="ko-KR" altLang="en-US" dirty="0" err="1">
                <a:uFillTx/>
              </a:rPr>
              <a:t>호선별</a:t>
            </a:r>
            <a:r>
              <a:rPr lang="ko-KR" altLang="en-US" dirty="0">
                <a:uFillTx/>
              </a:rPr>
              <a:t> 총 </a:t>
            </a:r>
            <a:r>
              <a:rPr lang="ko-KR" altLang="en-US" dirty="0" err="1">
                <a:uFillTx/>
              </a:rPr>
              <a:t>승하차인원을</a:t>
            </a:r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seaborn</a:t>
            </a:r>
            <a:r>
              <a:rPr lang="ko-KR" altLang="en-US" dirty="0">
                <a:uFillTx/>
              </a:rPr>
              <a:t>의 </a:t>
            </a:r>
            <a:r>
              <a:rPr lang="en-US" altLang="ko-KR" dirty="0" err="1">
                <a:uFillTx/>
              </a:rPr>
              <a:t>barplot</a:t>
            </a:r>
            <a:r>
              <a:rPr lang="ko-KR" altLang="en-US" dirty="0">
                <a:uFillTx/>
              </a:rPr>
              <a:t>으로 표현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세계에서 가장 긴 순환선이라고 하는 </a:t>
            </a:r>
            <a:r>
              <a:rPr lang="en-US" altLang="ko-KR" dirty="0">
                <a:uFillTx/>
              </a:rPr>
              <a:t>2</a:t>
            </a:r>
            <a:r>
              <a:rPr lang="ko-KR" altLang="en-US" dirty="0">
                <a:uFillTx/>
              </a:rPr>
              <a:t>호선의 </a:t>
            </a:r>
            <a:r>
              <a:rPr lang="ko-KR" altLang="en-US" dirty="0" err="1">
                <a:uFillTx/>
              </a:rPr>
              <a:t>승하차인원이</a:t>
            </a:r>
            <a:r>
              <a:rPr lang="ko-KR" altLang="en-US" dirty="0">
                <a:uFillTx/>
              </a:rPr>
              <a:t> 매년 가장 높게 나타남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연도별 변동이 크지는 </a:t>
            </a:r>
            <a:r>
              <a:rPr lang="ko-KR" altLang="en-US" dirty="0" err="1">
                <a:uFillTx/>
              </a:rPr>
              <a:t>않아보임</a:t>
            </a:r>
            <a:r>
              <a:rPr lang="en-US" altLang="ko-KR" dirty="0">
                <a:uFillTx/>
              </a:rPr>
              <a:t>(2020</a:t>
            </a:r>
            <a:r>
              <a:rPr lang="ko-KR" altLang="en-US" dirty="0">
                <a:uFillTx/>
              </a:rPr>
              <a:t>년은 </a:t>
            </a:r>
            <a:r>
              <a:rPr lang="en-US" altLang="ko-KR" dirty="0">
                <a:uFillTx/>
              </a:rPr>
              <a:t>4</a:t>
            </a:r>
            <a:r>
              <a:rPr lang="ko-KR" altLang="en-US" dirty="0">
                <a:uFillTx/>
              </a:rPr>
              <a:t>월까지의 </a:t>
            </a:r>
            <a:r>
              <a:rPr lang="ko-KR" altLang="en-US" dirty="0" err="1">
                <a:uFillTx/>
              </a:rPr>
              <a:t>데이터므로</a:t>
            </a:r>
            <a:r>
              <a:rPr lang="ko-KR" altLang="en-US" dirty="0">
                <a:uFillTx/>
              </a:rPr>
              <a:t> 논외로 하고</a:t>
            </a:r>
            <a:r>
              <a:rPr lang="en-US" altLang="ko-KR" dirty="0">
                <a:uFillTx/>
              </a:rPr>
              <a:t>)</a:t>
            </a:r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7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uFillTx/>
              </a:rPr>
              <a:t>총 승하차와 달리 무임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인원은 </a:t>
            </a:r>
            <a:r>
              <a:rPr lang="en-US" altLang="ko-KR" dirty="0">
                <a:uFillTx/>
              </a:rPr>
              <a:t>1</a:t>
            </a:r>
            <a:r>
              <a:rPr lang="ko-KR" altLang="en-US" dirty="0">
                <a:uFillTx/>
              </a:rPr>
              <a:t>호선이 압도적으로 많음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18</a:t>
            </a:r>
            <a:r>
              <a:rPr lang="ko-KR" altLang="en-US" dirty="0">
                <a:uFillTx/>
              </a:rPr>
              <a:t>개의 환승역과 </a:t>
            </a:r>
            <a:r>
              <a:rPr lang="en-US" altLang="ko-KR" dirty="0">
                <a:uFillTx/>
              </a:rPr>
              <a:t>98</a:t>
            </a:r>
            <a:r>
              <a:rPr lang="ko-KR" altLang="en-US" dirty="0">
                <a:uFillTx/>
              </a:rPr>
              <a:t>개의역으로 구성된 장거리 노선의 영향이 있다고 </a:t>
            </a:r>
            <a:r>
              <a:rPr lang="ko-KR" altLang="en-US" dirty="0" err="1">
                <a:uFillTx/>
              </a:rPr>
              <a:t>보여짐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특이하게 </a:t>
            </a:r>
            <a:r>
              <a:rPr lang="ko-KR" altLang="en-US" dirty="0" err="1">
                <a:uFillTx/>
              </a:rPr>
              <a:t>무임승하차</a:t>
            </a:r>
            <a:r>
              <a:rPr lang="ko-KR" altLang="en-US" dirty="0">
                <a:uFillTx/>
              </a:rPr>
              <a:t> 인원의 데이터가 이상한 양상을 보임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2016</a:t>
            </a:r>
            <a:r>
              <a:rPr lang="ko-KR" altLang="en-US" dirty="0">
                <a:uFillTx/>
              </a:rPr>
              <a:t>년 </a:t>
            </a:r>
            <a:r>
              <a:rPr lang="en-US" altLang="ko-KR" dirty="0">
                <a:uFillTx/>
              </a:rPr>
              <a:t>~ 2020</a:t>
            </a:r>
            <a:r>
              <a:rPr lang="ko-KR" altLang="en-US" dirty="0">
                <a:uFillTx/>
              </a:rPr>
              <a:t>년의 그래프는 유사한 패턴을 가지나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 err="1">
                <a:uFillTx/>
              </a:rPr>
              <a:t>년데이터가</a:t>
            </a:r>
            <a:r>
              <a:rPr lang="ko-KR" altLang="en-US" dirty="0">
                <a:uFillTx/>
              </a:rPr>
              <a:t> </a:t>
            </a:r>
            <a:r>
              <a:rPr lang="ko-KR" altLang="en-US" dirty="0" err="1">
                <a:uFillTx/>
              </a:rPr>
              <a:t>무임승하차가</a:t>
            </a:r>
            <a:r>
              <a:rPr lang="ko-KR" altLang="en-US" dirty="0">
                <a:uFillTx/>
              </a:rPr>
              <a:t> 가장 </a:t>
            </a:r>
            <a:r>
              <a:rPr lang="ko-KR" altLang="en-US" dirty="0" err="1">
                <a:uFillTx/>
              </a:rPr>
              <a:t>많은것으로</a:t>
            </a:r>
            <a:r>
              <a:rPr lang="ko-KR" altLang="en-US" dirty="0">
                <a:uFillTx/>
              </a:rPr>
              <a:t> 표현됨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8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uFillTx/>
              </a:rPr>
              <a:t>무임승하차를</a:t>
            </a:r>
            <a:r>
              <a:rPr lang="ko-KR" altLang="en-US" dirty="0">
                <a:uFillTx/>
              </a:rPr>
              <a:t> 전체 </a:t>
            </a:r>
            <a:r>
              <a:rPr lang="ko-KR" altLang="en-US" dirty="0" err="1">
                <a:uFillTx/>
              </a:rPr>
              <a:t>승하차</a:t>
            </a:r>
            <a:r>
              <a:rPr lang="ko-KR" altLang="en-US" dirty="0">
                <a:uFillTx/>
              </a:rPr>
              <a:t> 대비 비율로 보여준 그래프</a:t>
            </a:r>
            <a:endParaRPr lang="en-US" altLang="ko-KR" dirty="0">
              <a:uFillTx/>
            </a:endParaRPr>
          </a:p>
          <a:p>
            <a:r>
              <a:rPr lang="ko-KR" altLang="en-US" dirty="0">
                <a:uFillTx/>
              </a:rPr>
              <a:t>앞의 그래프에서 본 것과 같이 </a:t>
            </a:r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년도의 데이터 </a:t>
            </a:r>
            <a:r>
              <a:rPr lang="ko-KR" altLang="en-US" dirty="0" err="1">
                <a:uFillTx/>
              </a:rPr>
              <a:t>무임승하차율이</a:t>
            </a:r>
            <a:r>
              <a:rPr lang="ko-KR" altLang="en-US" dirty="0">
                <a:uFillTx/>
              </a:rPr>
              <a:t> 전체 호선별로 압도적으로 높음</a:t>
            </a:r>
            <a:endParaRPr lang="en-US" altLang="ko-KR" dirty="0">
              <a:uFillTx/>
            </a:endParaRPr>
          </a:p>
          <a:p>
            <a:r>
              <a:rPr lang="en-US" altLang="ko-KR" dirty="0">
                <a:uFillTx/>
              </a:rPr>
              <a:t>2015</a:t>
            </a:r>
            <a:r>
              <a:rPr lang="ko-KR" altLang="en-US" dirty="0">
                <a:uFillTx/>
              </a:rPr>
              <a:t>년 이후 집계방식의 큰 변화가 있었던 것으로 보임</a:t>
            </a:r>
            <a:endParaRPr lang="en-US" altLang="ko-KR" dirty="0">
              <a:uFillTx/>
            </a:endParaRPr>
          </a:p>
          <a:p>
            <a:endParaRPr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uFillTx/>
              </a:rPr>
              <a:pPr/>
              <a:t>9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ko-KR" altLang="en-US">
                <a:uFillTx/>
              </a:rPr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068F-8350-4C2A-9D1E-88B3ADDCC089}" type="datetime1">
              <a:rPr lang="ko-KR" altLang="en-US" smtClean="0">
                <a:uFillTx/>
              </a:rPr>
              <a:t>2020-05-18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966E-54F4-4E66-BFDB-5ED681F577A3}" type="datetime1">
              <a:rPr lang="ko-KR" altLang="en-US" smtClean="0">
                <a:uFillTx/>
              </a:rPr>
              <a:t>2020-05-18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75E8-C99B-4FA9-82C8-271C3D674ECF}" type="datetime1">
              <a:rPr lang="ko-KR" altLang="en-US" smtClean="0">
                <a:uFillTx/>
              </a:rPr>
              <a:t>2020-05-18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49C-3757-4F1A-BBFA-F919F4B24E89}" type="datetime1">
              <a:rPr lang="ko-KR" altLang="en-US" smtClean="0">
                <a:uFillTx/>
              </a:rPr>
              <a:t>2020-05-18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006D-C141-41F4-ACBD-77E7AD1258E8}" type="datetime1">
              <a:rPr lang="ko-KR" altLang="en-US" smtClean="0">
                <a:uFillTx/>
              </a:rPr>
              <a:t>2020-05-18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09D-EB17-4B57-9B57-9CFC1BC394F1}" type="datetime1">
              <a:rPr lang="ko-KR" altLang="en-US" smtClean="0">
                <a:uFillTx/>
              </a:rPr>
              <a:t>2020-05-18</a:t>
            </a:fld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A0E-FD08-468D-A940-7FC715DBAF08}" type="datetime1">
              <a:rPr lang="ko-KR" altLang="en-US" smtClean="0">
                <a:uFillTx/>
              </a:rPr>
              <a:t>2020-05-18</a:t>
            </a:fld>
            <a:endParaRPr lang="ko-KR" altLang="en-US">
              <a:uFillTx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AFFD-A0A7-4A75-B51C-23D2BC182693}" type="datetime1">
              <a:rPr lang="ko-KR" altLang="en-US" smtClean="0">
                <a:uFillTx/>
              </a:rPr>
              <a:t>2020-05-18</a:t>
            </a:fld>
            <a:endParaRPr lang="ko-KR" altLang="en-US">
              <a:uFillTx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7EA6-AB31-4C53-AA8B-8450D1E4A7A7}" type="datetime1">
              <a:rPr lang="ko-KR" altLang="en-US" smtClean="0">
                <a:uFillTx/>
              </a:rPr>
              <a:t>2020-05-18</a:t>
            </a:fld>
            <a:endParaRPr lang="ko-KR" altLang="en-US">
              <a:uFillTx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37312"/>
            <a:ext cx="2133600" cy="365125"/>
          </a:xfrm>
        </p:spPr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r>
              <a:rPr lang="en-US" altLang="ko-KR" dirty="0">
                <a:uFillTx/>
              </a:rPr>
              <a:t>/26</a:t>
            </a:r>
            <a:endParaRPr lang="ko-KR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F18D-9B73-47D9-965B-80E7E0366E69}" type="datetime1">
              <a:rPr lang="ko-KR" altLang="en-US" smtClean="0">
                <a:uFillTx/>
              </a:rPr>
              <a:t>2020-05-18</a:t>
            </a:fld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B808-49E6-4456-930E-AD4950EF5B03}" type="datetime1">
              <a:rPr lang="ko-KR" altLang="en-US" smtClean="0">
                <a:uFillTx/>
              </a:rPr>
              <a:t>2020-05-18</a:t>
            </a:fld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uFillTx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>
                <a:uFillTx/>
              </a:rPr>
              <a:t>마스터 텍스트 스타일을 편집합니다</a:t>
            </a:r>
          </a:p>
          <a:p>
            <a:pPr lvl="1"/>
            <a:r>
              <a:rPr lang="ko-KR" altLang="en-US">
                <a:uFillTx/>
              </a:rPr>
              <a:t>둘째 수준</a:t>
            </a:r>
          </a:p>
          <a:p>
            <a:pPr lvl="2"/>
            <a:r>
              <a:rPr lang="ko-KR" altLang="en-US">
                <a:uFillTx/>
              </a:rPr>
              <a:t>셋째 수준</a:t>
            </a:r>
          </a:p>
          <a:p>
            <a:pPr lvl="3"/>
            <a:r>
              <a:rPr lang="ko-KR" altLang="en-US">
                <a:uFillTx/>
              </a:rPr>
              <a:t>넷째 수준</a:t>
            </a:r>
          </a:p>
          <a:p>
            <a:pPr lvl="4"/>
            <a:r>
              <a:rPr lang="ko-KR" altLang="en-US">
                <a:uFillTx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4C430B8C-8D4F-4557-9557-869FB5A25B55}" type="datetime1">
              <a:rPr lang="ko-KR" altLang="en-US" smtClean="0">
                <a:uFillTx/>
              </a:rPr>
              <a:t>2020-05-18</a:t>
            </a:fld>
            <a:endParaRPr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23731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77CD0F7-B239-41DD-B89C-138EEA1D13E4}" type="slidenum">
              <a:rPr lang="ko-KR" altLang="en-US" smtClean="0">
                <a:uFillTx/>
              </a:rPr>
              <a:pPr/>
              <a:t>‹#›</a:t>
            </a:fld>
            <a:r>
              <a:rPr lang="ko-KR" altLang="en-US" dirty="0">
                <a:uFillTx/>
              </a:rPr>
              <a:t> </a:t>
            </a:r>
            <a:r>
              <a:rPr lang="en-US" altLang="ko-KR" dirty="0">
                <a:uFillTx/>
              </a:rPr>
              <a:t>/ 26</a:t>
            </a:r>
            <a:endParaRPr lang="ko-KR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1143020" y="1988840"/>
            <a:ext cx="6885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  <a:uFillTx/>
              </a:rPr>
              <a:t>지하철 무임 승차현황 분석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865622" y="450912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  <a:uFillTx/>
              </a:rPr>
              <a:t>이 지 영</a:t>
            </a:r>
            <a:endParaRPr lang="en-US" altLang="ko-KR" sz="1600" b="1" dirty="0">
              <a:solidFill>
                <a:schemeClr val="bg1"/>
              </a:solidFill>
              <a:uFillTx/>
            </a:endParaRPr>
          </a:p>
          <a:p>
            <a:pPr algn="dist"/>
            <a:r>
              <a:rPr lang="ko-KR" altLang="en-US" sz="1600" b="1" dirty="0">
                <a:solidFill>
                  <a:schemeClr val="bg1"/>
                </a:solidFill>
                <a:uFillTx/>
              </a:rPr>
              <a:t>조 예 슬</a:t>
            </a:r>
            <a:endParaRPr lang="en-US" altLang="ko-KR" sz="1600" b="1" dirty="0">
              <a:solidFill>
                <a:schemeClr val="bg1"/>
              </a:solidFill>
              <a:uFillTx/>
            </a:endParaRPr>
          </a:p>
          <a:p>
            <a:pPr algn="dist"/>
            <a:r>
              <a:rPr lang="ko-KR" altLang="en-US" sz="1600" b="1" dirty="0">
                <a:solidFill>
                  <a:schemeClr val="bg1"/>
                </a:solidFill>
                <a:uFillTx/>
              </a:rPr>
              <a:t>최 희 경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483768" y="1484784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uFillTx/>
              </a:rPr>
              <a:t>빅데이터 분석결과 시각화</a:t>
            </a:r>
          </a:p>
        </p:txBody>
      </p:sp>
      <p:pic>
        <p:nvPicPr>
          <p:cNvPr id="6" name="그림 5" descr="그리기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354" y="6053768"/>
            <a:ext cx="1253300" cy="343295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6005641" y="5187063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uFillTx/>
                <a:ea typeface="+mn-lt"/>
                <a:cs typeface="+mn-lt"/>
              </a:rPr>
              <a:t>기간 </a:t>
            </a:r>
            <a:r>
              <a:rPr lang="en-US" altLang="ko-KR" sz="1200" dirty="0">
                <a:uFillTx/>
                <a:ea typeface="+mn-lt"/>
                <a:cs typeface="+mn-lt"/>
              </a:rPr>
              <a:t>: 2015</a:t>
            </a:r>
            <a:r>
              <a:rPr lang="ko-KR" sz="1200" dirty="0">
                <a:uFillTx/>
                <a:ea typeface="+mn-lt"/>
                <a:cs typeface="+mn-lt"/>
              </a:rPr>
              <a:t>년부터 </a:t>
            </a:r>
            <a:r>
              <a:rPr lang="en-US" altLang="ko-KR" sz="1200" dirty="0">
                <a:uFillTx/>
                <a:ea typeface="+mn-lt"/>
                <a:cs typeface="+mn-lt"/>
              </a:rPr>
              <a:t>2020</a:t>
            </a:r>
            <a:r>
              <a:rPr lang="ko-KR" sz="1200" dirty="0">
                <a:uFillTx/>
                <a:ea typeface="+mn-lt"/>
                <a:cs typeface="+mn-lt"/>
              </a:rPr>
              <a:t>년 </a:t>
            </a:r>
            <a:r>
              <a:rPr lang="en-US" altLang="ko-KR" sz="1200" dirty="0">
                <a:uFillTx/>
                <a:ea typeface="+mn-lt"/>
                <a:cs typeface="+mn-lt"/>
              </a:rPr>
              <a:t>4</a:t>
            </a:r>
            <a:r>
              <a:rPr lang="ko-KR" sz="1200" dirty="0">
                <a:uFillTx/>
                <a:ea typeface="+mn-lt"/>
                <a:cs typeface="+mn-lt"/>
              </a:rPr>
              <a:t>월까지</a:t>
            </a:r>
            <a:endParaRPr lang="ko-KR" sz="1200" dirty="0">
              <a:uFillTx/>
              <a:ea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7650" y="1638896"/>
            <a:ext cx="8146892" cy="3476159"/>
            <a:chOff x="447098" y="1440800"/>
            <a:chExt cx="8146892" cy="34761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098" y="1459216"/>
              <a:ext cx="3965098" cy="345774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7773" y="1440800"/>
              <a:ext cx="3986217" cy="3476159"/>
            </a:xfrm>
            <a:prstGeom prst="rect">
              <a:avLst/>
            </a:prstGeom>
          </p:spPr>
        </p:pic>
      </p:grp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10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87" y="1665428"/>
            <a:ext cx="8127026" cy="4355860"/>
          </a:xfrm>
          <a:prstGeom prst="rect">
            <a:avLst/>
          </a:prstGeom>
        </p:spPr>
      </p:pic>
      <p:sp>
        <p:nvSpPr>
          <p:cNvPr id="15" name="직사각형 14"/>
          <p:cNvSpPr>
            <a:spLocks/>
          </p:cNvSpPr>
          <p:nvPr/>
        </p:nvSpPr>
        <p:spPr>
          <a:xfrm>
            <a:off x="597934" y="1056291"/>
            <a:ext cx="2311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연도별 </a:t>
            </a:r>
            <a:r>
              <a:rPr lang="ko-KR" altLang="en-US" sz="1200" b="1" spc="-150" dirty="0" err="1">
                <a:uFillTx/>
              </a:rPr>
              <a:t>호선별</a:t>
            </a:r>
            <a:r>
              <a:rPr lang="ko-KR" altLang="en-US" sz="1200" b="1" spc="-150" dirty="0">
                <a:uFillTx/>
              </a:rPr>
              <a:t> </a:t>
            </a:r>
            <a:r>
              <a:rPr lang="ko-KR" altLang="en-US" sz="1200" b="1" spc="-150" dirty="0" err="1">
                <a:uFillTx/>
              </a:rPr>
              <a:t>승하차</a:t>
            </a:r>
            <a:r>
              <a:rPr lang="ko-KR" altLang="en-US" sz="1200" b="1" spc="-150" dirty="0">
                <a:uFillTx/>
              </a:rPr>
              <a:t> 인원 </a:t>
            </a:r>
            <a:r>
              <a:rPr lang="en-US" altLang="ko-KR" sz="1200" b="1" spc="-150" dirty="0">
                <a:uFillTx/>
              </a:rPr>
              <a:t>(line</a:t>
            </a:r>
            <a:r>
              <a:rPr lang="ko-KR" altLang="en-US" sz="1200" b="1" spc="-150" dirty="0">
                <a:uFillTx/>
              </a:rPr>
              <a:t> </a:t>
            </a:r>
            <a:r>
              <a:rPr lang="en-US" altLang="ko-KR" sz="1200" b="1" spc="-150" dirty="0">
                <a:uFillTx/>
              </a:rPr>
              <a:t>plot)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 descr="텍스트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3" y="1699726"/>
            <a:ext cx="8532440" cy="4138659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530610" y="1056291"/>
            <a:ext cx="2446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연도별 </a:t>
            </a:r>
            <a:r>
              <a:rPr lang="ko-KR" altLang="en-US" sz="1200" b="1" spc="-150" dirty="0" err="1">
                <a:uFillTx/>
              </a:rPr>
              <a:t>호선별</a:t>
            </a:r>
            <a:r>
              <a:rPr lang="ko-KR" altLang="en-US" sz="1200" b="1" spc="-150" dirty="0">
                <a:uFillTx/>
              </a:rPr>
              <a:t>  무임승하차율 </a:t>
            </a:r>
            <a:r>
              <a:rPr lang="en-US" altLang="ko-KR" sz="1200" b="1" spc="-150" dirty="0">
                <a:uFillTx/>
              </a:rPr>
              <a:t>(line plot)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 descr="텍스트, 지도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87" y="1787416"/>
            <a:ext cx="8431826" cy="4089856"/>
          </a:xfrm>
          <a:prstGeom prst="rect">
            <a:avLst/>
          </a:prstGeom>
        </p:spPr>
      </p:pic>
      <p:sp>
        <p:nvSpPr>
          <p:cNvPr id="14" name="직사각형 13"/>
          <p:cNvSpPr>
            <a:spLocks/>
          </p:cNvSpPr>
          <p:nvPr/>
        </p:nvSpPr>
        <p:spPr>
          <a:xfrm>
            <a:off x="530610" y="1056291"/>
            <a:ext cx="2446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연도별 </a:t>
            </a:r>
            <a:r>
              <a:rPr lang="ko-KR" altLang="en-US" sz="1200" b="1" spc="-150" dirty="0" err="1">
                <a:uFillTx/>
              </a:rPr>
              <a:t>호선별</a:t>
            </a:r>
            <a:r>
              <a:rPr lang="ko-KR" altLang="en-US" sz="1200" b="1" spc="-150" dirty="0">
                <a:uFillTx/>
              </a:rPr>
              <a:t>  유임승하차율 </a:t>
            </a:r>
            <a:r>
              <a:rPr lang="en-US" altLang="ko-KR" sz="1200" b="1" spc="-150" dirty="0">
                <a:uFillTx/>
              </a:rPr>
              <a:t>(line plot)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8" y="1869298"/>
            <a:ext cx="8746972" cy="2972925"/>
          </a:xfrm>
          <a:prstGeom prst="rect">
            <a:avLst/>
          </a:prstGeom>
        </p:spPr>
      </p:pic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668275" y="1056291"/>
            <a:ext cx="2171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연도별 승하차인원의 </a:t>
            </a:r>
            <a:r>
              <a:rPr lang="en-US" altLang="ko-KR" sz="1200" b="1" spc="-150" dirty="0">
                <a:uFillTx/>
              </a:rPr>
              <a:t> swarmplot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8" y="2163774"/>
            <a:ext cx="8316416" cy="2898035"/>
          </a:xfrm>
          <a:prstGeom prst="rect">
            <a:avLst/>
          </a:prstGeom>
        </p:spPr>
      </p:pic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43434" y="1056291"/>
            <a:ext cx="2420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연도별 </a:t>
            </a:r>
            <a:r>
              <a:rPr lang="ko-KR" altLang="en-US" sz="1200" b="1" spc="-150" dirty="0" err="1">
                <a:uFillTx/>
              </a:rPr>
              <a:t>호선별</a:t>
            </a:r>
            <a:r>
              <a:rPr lang="ko-KR" altLang="en-US" sz="1200" b="1" spc="-150" dirty="0">
                <a:uFillTx/>
              </a:rPr>
              <a:t>  </a:t>
            </a:r>
            <a:r>
              <a:rPr lang="ko-KR" altLang="en-US" sz="1200" b="1" spc="-150" dirty="0" err="1">
                <a:uFillTx/>
              </a:rPr>
              <a:t>승하차인원</a:t>
            </a:r>
            <a:r>
              <a:rPr lang="ko-KR" altLang="en-US" sz="1200" b="1" spc="-150" dirty="0">
                <a:uFillTx/>
              </a:rPr>
              <a:t> </a:t>
            </a:r>
            <a:r>
              <a:rPr lang="en-US" altLang="ko-KR" sz="1200" b="1" spc="-150" dirty="0">
                <a:uFillTx/>
              </a:rPr>
              <a:t>(heatmap)</a:t>
            </a:r>
            <a:endParaRPr lang="ko-KR" altLang="en-US" sz="1200" b="1" spc="-150" dirty="0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0" y="1151797"/>
            <a:ext cx="8410874" cy="5013507"/>
          </a:xfrm>
          <a:prstGeom prst="rect">
            <a:avLst/>
          </a:prstGeom>
        </p:spPr>
      </p:pic>
      <p:sp>
        <p:nvSpPr>
          <p:cNvPr id="11" name="직사각형 10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16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1137344" y="1056291"/>
            <a:ext cx="12330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누적 분포 그래프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pic>
        <p:nvPicPr>
          <p:cNvPr id="5" name="그림 4" descr="텍스트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07" y="1554593"/>
            <a:ext cx="7723360" cy="4992237"/>
          </a:xfrm>
          <a:prstGeom prst="rect">
            <a:avLst/>
          </a:prstGeom>
        </p:spPr>
      </p:pic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17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96752"/>
            <a:ext cx="5919202" cy="5265913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18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715758" y="1056291"/>
            <a:ext cx="2076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총 </a:t>
            </a:r>
            <a:r>
              <a:rPr lang="ko-KR" altLang="en-US" sz="1200" b="1" spc="-150" dirty="0" err="1">
                <a:uFillTx/>
              </a:rPr>
              <a:t>승하차</a:t>
            </a:r>
            <a:r>
              <a:rPr lang="ko-KR" altLang="en-US" sz="1200" b="1" spc="-150" dirty="0">
                <a:uFillTx/>
              </a:rPr>
              <a:t> 대비 무임승하차인원</a:t>
            </a:r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1" y="1412776"/>
            <a:ext cx="7977417" cy="4992237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19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uFillTx/>
              </a:rPr>
              <a:t>CONTENTS</a:t>
            </a:r>
            <a:endParaRPr lang="ko-KR" altLang="en-US" sz="2400" b="1" dirty="0">
              <a:solidFill>
                <a:schemeClr val="bg1"/>
              </a:solidFill>
              <a:uFillTx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7544" y="1772816"/>
            <a:ext cx="1440160" cy="3960440"/>
            <a:chOff x="467544" y="1772816"/>
            <a:chExt cx="1440160" cy="3960440"/>
          </a:xfrm>
        </p:grpSpPr>
        <p:sp>
          <p:nvSpPr>
            <p:cNvPr id="18" name="직사각형 17"/>
            <p:cNvSpPr>
              <a:spLocks/>
            </p:cNvSpPr>
            <p:nvPr/>
          </p:nvSpPr>
          <p:spPr>
            <a:xfrm>
              <a:off x="537129" y="3284984"/>
              <a:ext cx="1368152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500997" y="1772816"/>
              <a:ext cx="12544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01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03350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467544" y="284364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uFillTx/>
                  <a:latin typeface="+mj-ea"/>
                  <a:ea typeface="+mj-ea"/>
                </a:rPr>
                <a:t>데이터 이해</a:t>
              </a: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539552" y="3429000"/>
              <a:ext cx="13681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데이터 선정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데이터 수집</a:t>
              </a:r>
              <a:endParaRPr lang="en-US" altLang="ko-KR" sz="1200" b="1" spc="-150" dirty="0">
                <a:uFillTx/>
              </a:endParaRPr>
            </a:p>
            <a:p>
              <a:pPr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데이터관련 현황</a:t>
              </a:r>
            </a:p>
          </p:txBody>
        </p:sp>
      </p:grpSp>
      <p:sp>
        <p:nvSpPr>
          <p:cNvPr id="29" name="TextBox 28"/>
          <p:cNvSpPr txBox="1">
            <a:spLocks/>
          </p:cNvSpPr>
          <p:nvPr/>
        </p:nvSpPr>
        <p:spPr>
          <a:xfrm>
            <a:off x="6804248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uFillTx/>
                <a:latin typeface="+mj-ea"/>
              </a:rPr>
              <a:t>INSIGHT</a:t>
            </a:r>
            <a:endParaRPr lang="ko-KR" altLang="en-US" b="1" spc="-150" dirty="0">
              <a:solidFill>
                <a:schemeClr val="bg1"/>
              </a:solidFill>
              <a:uFillTx/>
              <a:latin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27783" y="1772816"/>
            <a:ext cx="1656185" cy="3960440"/>
            <a:chOff x="2627783" y="1772816"/>
            <a:chExt cx="1656185" cy="396044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771800" y="2708920"/>
              <a:ext cx="115212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>
              <a:spLocks/>
            </p:cNvSpPr>
            <p:nvPr/>
          </p:nvSpPr>
          <p:spPr>
            <a:xfrm>
              <a:off x="2771799" y="3284984"/>
              <a:ext cx="1368153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2771799" y="3429000"/>
              <a:ext cx="13681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분석 전 가설</a:t>
              </a:r>
              <a:endParaRPr lang="en-US" altLang="ko-KR" sz="1200" b="1" spc="-150" dirty="0">
                <a:uFillTx/>
              </a:endParaRP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파일 전 처리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변수 추가  확정</a:t>
              </a:r>
              <a:endParaRPr lang="en-US" altLang="ko-KR" sz="1200" b="1" spc="-150" dirty="0">
                <a:uFillTx/>
              </a:endParaRPr>
            </a:p>
            <a:p>
              <a:pPr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위치정보 </a:t>
              </a:r>
              <a:r>
                <a:rPr lang="ko-KR" altLang="en-US" sz="1200" b="1" spc="-150" dirty="0" err="1">
                  <a:uFillTx/>
                </a:rPr>
                <a:t>전처리</a:t>
              </a:r>
              <a:endParaRPr lang="ko-KR" altLang="en-US" sz="1200" b="1" spc="-150" dirty="0">
                <a:uFillTx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2627783" y="2843644"/>
              <a:ext cx="1656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uFillTx/>
                  <a:latin typeface="+mj-ea"/>
                </a:rPr>
                <a:t>분석 전 처리</a:t>
              </a: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2769377" y="1772816"/>
              <a:ext cx="1254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02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88024" y="1772816"/>
            <a:ext cx="1696936" cy="3960440"/>
            <a:chOff x="4788024" y="1772816"/>
            <a:chExt cx="1696936" cy="396044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5004048" y="2708920"/>
              <a:ext cx="11804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>
              <a:spLocks/>
            </p:cNvSpPr>
            <p:nvPr/>
          </p:nvSpPr>
          <p:spPr>
            <a:xfrm>
              <a:off x="4943190" y="3284984"/>
              <a:ext cx="1401817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4943190" y="3429000"/>
              <a:ext cx="140181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추세확인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분포확인</a:t>
              </a:r>
              <a:endParaRPr lang="en-US" altLang="ko-KR" sz="1200" b="1" spc="-150" dirty="0">
                <a:uFillTx/>
              </a:endParaRPr>
            </a:p>
            <a:p>
              <a:pPr marL="171450" indent="-171450"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 </a:t>
              </a:r>
              <a:r>
                <a:rPr lang="ko-KR" altLang="en-US" sz="1200" b="1" spc="-150" dirty="0">
                  <a:uFillTx/>
                </a:rPr>
                <a:t>상관관계</a:t>
              </a:r>
              <a:endParaRPr lang="en-US" altLang="ko-KR" sz="1200" b="1" spc="-150" dirty="0">
                <a:uFillTx/>
              </a:endParaRPr>
            </a:p>
            <a:p>
              <a:pPr>
                <a:buFontTx/>
                <a:buChar char="-"/>
              </a:pPr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코로나영향 확인</a:t>
              </a: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4788024" y="2843644"/>
              <a:ext cx="169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bg1"/>
                  </a:solidFill>
                  <a:uFillTx/>
                  <a:latin typeface="+mj-ea"/>
                </a:rPr>
                <a:t>EDA </a:t>
              </a:r>
              <a:r>
                <a:rPr lang="ko-KR" altLang="en-US" b="1" spc="-150" dirty="0">
                  <a:solidFill>
                    <a:schemeClr val="bg1"/>
                  </a:solidFill>
                  <a:uFillTx/>
                  <a:latin typeface="+mj-ea"/>
                </a:rPr>
                <a:t>및 시각화</a:t>
              </a:r>
            </a:p>
          </p:txBody>
        </p:sp>
        <p:sp>
          <p:nvSpPr>
            <p:cNvPr id="34" name="TextBox 33"/>
            <p:cNvSpPr txBox="1">
              <a:spLocks/>
            </p:cNvSpPr>
            <p:nvPr/>
          </p:nvSpPr>
          <p:spPr>
            <a:xfrm>
              <a:off x="4899272" y="1772816"/>
              <a:ext cx="1285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03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181226" y="1774439"/>
            <a:ext cx="1550985" cy="3958817"/>
            <a:chOff x="7181226" y="1774439"/>
            <a:chExt cx="1550985" cy="3958817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7236296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>
              <a:spLocks/>
            </p:cNvSpPr>
            <p:nvPr/>
          </p:nvSpPr>
          <p:spPr>
            <a:xfrm>
              <a:off x="7236296" y="3284984"/>
              <a:ext cx="1368152" cy="244827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uFillTx/>
              </a:endParaRPr>
            </a:p>
          </p:txBody>
        </p:sp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7220043" y="3429000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ko-KR" altLang="en-US" sz="1200" b="1" spc="-150" dirty="0">
                  <a:uFillTx/>
                </a:rPr>
                <a:t>시각화를 통한 통찰</a:t>
              </a:r>
            </a:p>
            <a:p>
              <a:endParaRPr lang="en-US" altLang="ko-KR" sz="1200" b="1" spc="-150" dirty="0">
                <a:uFillTx/>
              </a:endParaRPr>
            </a:p>
            <a:p>
              <a:r>
                <a:rPr lang="en-US" altLang="ko-KR" sz="1200" b="1" spc="-150" dirty="0">
                  <a:uFillTx/>
                </a:rPr>
                <a:t>- </a:t>
              </a:r>
              <a:r>
                <a:rPr lang="en-US" altLang="ko-KR" sz="1200" b="1" spc="-150" dirty="0"/>
                <a:t>Reflection</a:t>
              </a:r>
              <a:endParaRPr lang="ko-KR" altLang="en-US" sz="1200" b="1" spc="-150" dirty="0">
                <a:uFillTx/>
              </a:endParaRPr>
            </a:p>
          </p:txBody>
        </p:sp>
        <p:sp>
          <p:nvSpPr>
            <p:cNvPr id="35" name="TextBox 34"/>
            <p:cNvSpPr txBox="1">
              <a:spLocks/>
            </p:cNvSpPr>
            <p:nvPr/>
          </p:nvSpPr>
          <p:spPr>
            <a:xfrm>
              <a:off x="7181226" y="1774439"/>
              <a:ext cx="12544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uFillTx/>
                  <a:latin typeface="HY헤드라인M" pitchFamily="18" charset="-127"/>
                  <a:ea typeface="HY헤드라인M" pitchFamily="18" charset="-127"/>
                </a:rPr>
                <a:t>04</a:t>
              </a:r>
              <a:endParaRPr lang="ko-KR" altLang="en-US" sz="5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uFillTx/>
                <a:ea typeface="맑은 고딕"/>
              </a:rPr>
              <a:t>ㅜ</a:t>
            </a:r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75672" y="271681"/>
            <a:ext cx="184731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ko-KR" altLang="en-US" sz="1200" b="1" spc="-150">
              <a:solidFill>
                <a:schemeClr val="bg1"/>
              </a:solidFill>
              <a:uFillTx/>
              <a:ea typeface="맑은 고딕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794" y="1060284"/>
            <a:ext cx="4500238" cy="5609076"/>
          </a:xfrm>
          <a:prstGeom prst="rect">
            <a:avLst/>
          </a:prstGeom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4896929" y="1101306"/>
            <a:ext cx="3891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uFillTx/>
                <a:ea typeface="맑은 고딕"/>
              </a:rPr>
              <a:t>연도별 </a:t>
            </a:r>
            <a:r>
              <a:rPr lang="ko-KR" altLang="en-US" dirty="0" err="1">
                <a:uFillTx/>
                <a:ea typeface="맑은 고딕"/>
              </a:rPr>
              <a:t>무임하차율</a:t>
            </a:r>
            <a:r>
              <a:rPr lang="ko-KR" altLang="en-US" dirty="0">
                <a:uFillTx/>
                <a:ea typeface="맑은 고딕"/>
              </a:rPr>
              <a:t> 상위역사 현황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995772" y="2971025"/>
            <a:ext cx="3792747" cy="1473234"/>
            <a:chOff x="4995772" y="2295289"/>
            <a:chExt cx="3792747" cy="1473234"/>
          </a:xfrm>
        </p:grpSpPr>
        <p:sp>
          <p:nvSpPr>
            <p:cNvPr id="6" name="TextBox 5"/>
            <p:cNvSpPr txBox="1">
              <a:spLocks/>
            </p:cNvSpPr>
            <p:nvPr/>
          </p:nvSpPr>
          <p:spPr>
            <a:xfrm>
              <a:off x="4996671" y="2696293"/>
              <a:ext cx="274320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dirty="0">
                  <a:uFillTx/>
                  <a:ea typeface="맑은 고딕"/>
                </a:rPr>
                <a:t>15년도 상위 10개의 역 모두 </a:t>
              </a:r>
            </a:p>
            <a:p>
              <a:r>
                <a:rPr lang="ko-KR" altLang="en-US" sz="1400" dirty="0">
                  <a:uFillTx/>
                  <a:ea typeface="맑은 고딕"/>
                </a:rPr>
                <a:t>무임하차비율 50%에 이름 </a:t>
              </a:r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4995772" y="2295289"/>
              <a:ext cx="379274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>
                  <a:uFillTx/>
                  <a:ea typeface="맑은 고딕"/>
                </a:rPr>
                <a:t>최근 5개년 </a:t>
              </a:r>
              <a:r>
                <a:rPr lang="ko-KR" altLang="en-US" sz="1600" dirty="0" err="1">
                  <a:uFillTx/>
                  <a:ea typeface="맑은 고딕"/>
                </a:rPr>
                <a:t>무임하차율</a:t>
              </a:r>
              <a:r>
                <a:rPr lang="ko-KR" altLang="en-US" sz="1600" dirty="0">
                  <a:uFillTx/>
                  <a:ea typeface="맑은 고딕"/>
                </a:rPr>
                <a:t> 1위 역은? </a:t>
              </a:r>
            </a:p>
          </p:txBody>
        </p: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4996670" y="3214525"/>
              <a:ext cx="3156729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sz="1600" dirty="0">
                <a:uFillTx/>
                <a:ea typeface="맑은 고딕"/>
              </a:endParaRPr>
            </a:p>
            <a:p>
              <a:r>
                <a:rPr lang="ko-KR" altLang="en-US" sz="1400" dirty="0" err="1">
                  <a:uFillTx/>
                  <a:ea typeface="맑은 고딕"/>
                </a:rPr>
                <a:t>무임하차율</a:t>
              </a:r>
              <a:r>
                <a:rPr lang="ko-KR" altLang="en-US" sz="1400" dirty="0">
                  <a:uFillTx/>
                  <a:ea typeface="맑은 고딕"/>
                </a:rPr>
                <a:t> 순위 </a:t>
              </a:r>
              <a:r>
                <a:rPr lang="ko-KR" altLang="en-US" sz="1400" dirty="0" err="1">
                  <a:uFillTx/>
                  <a:ea typeface="맑은 고딕"/>
                </a:rPr>
                <a:t>상위역</a:t>
              </a:r>
              <a:r>
                <a:rPr lang="ko-KR" altLang="en-US" sz="1400" dirty="0">
                  <a:uFillTx/>
                  <a:ea typeface="맑은 고딕"/>
                </a:rPr>
                <a:t> 모두 1호선 </a:t>
              </a:r>
              <a:endParaRPr lang="ko-KR" sz="1400" dirty="0">
                <a:uFillTx/>
              </a:endParaRPr>
            </a:p>
          </p:txBody>
        </p:sp>
      </p:grpSp>
      <p:sp>
        <p:nvSpPr>
          <p:cNvPr id="16" name="직사각형 15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20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uFillTx/>
                <a:ea typeface="맑은 고딕"/>
              </a:rPr>
              <a:t>ㅜ</a:t>
            </a:r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75672" y="271681"/>
            <a:ext cx="184731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ko-KR" altLang="en-US" sz="1200" b="1" spc="-150">
              <a:solidFill>
                <a:schemeClr val="bg1"/>
              </a:solidFill>
              <a:uFillTx/>
              <a:ea typeface="맑은 고딕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4" descr="텍스트이(가) 표시된 사진  매우 높은 신뢰도로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32" y="1011344"/>
            <a:ext cx="5345501" cy="2405537"/>
          </a:xfrm>
          <a:prstGeom prst="rect">
            <a:avLst/>
          </a:prstGeom>
        </p:spPr>
      </p:pic>
      <p:pic>
        <p:nvPicPr>
          <p:cNvPr id="5" name="그림 5" descr="텍스트이(가) 표시된 사진  매우 높은 신뢰도로 생성된 설명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32" y="3752046"/>
            <a:ext cx="5345501" cy="2401910"/>
          </a:xfrm>
          <a:prstGeom prst="rect">
            <a:avLst/>
          </a:prstGeom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6496237" y="3139882"/>
            <a:ext cx="169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호선 </a:t>
            </a:r>
            <a:r>
              <a:rPr kumimoji="1" lang="ko-Kore-KR" altLang="en-US" sz="1200" dirty="0">
                <a:uFillTx/>
              </a:rPr>
              <a:t>제기동</a:t>
            </a:r>
            <a:r>
              <a:rPr kumimoji="1" lang="ko-KR" altLang="en-US" sz="1200" dirty="0">
                <a:uFillTx/>
              </a:rPr>
              <a:t> 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6496236" y="5797575"/>
            <a:ext cx="169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uFillTx/>
              </a:rPr>
              <a:t>2</a:t>
            </a:r>
            <a:r>
              <a:rPr kumimoji="1" lang="ko-KR" altLang="en-US" sz="1200" dirty="0">
                <a:uFillTx/>
              </a:rPr>
              <a:t>호선 </a:t>
            </a:r>
            <a:r>
              <a:rPr kumimoji="1" lang="ko-Kore-KR" altLang="en-US" sz="1200" dirty="0">
                <a:uFillTx/>
              </a:rPr>
              <a:t>홍대입구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21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uFillTx/>
                <a:ea typeface="맑은 고딕"/>
              </a:rPr>
              <a:t>ㅜ</a:t>
            </a:r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75672" y="271681"/>
            <a:ext cx="184731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ko-KR" altLang="en-US" sz="1200" b="1" spc="-150">
              <a:solidFill>
                <a:schemeClr val="bg1"/>
              </a:solidFill>
              <a:uFillTx/>
              <a:ea typeface="맑은 고딕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 descr="스크린샷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9" y="1210333"/>
            <a:ext cx="6439134" cy="2408430"/>
          </a:xfrm>
          <a:prstGeom prst="rect">
            <a:avLst/>
          </a:prstGeom>
        </p:spPr>
      </p:pic>
      <p:pic>
        <p:nvPicPr>
          <p:cNvPr id="18" name="그림 17" descr="스크린샷이(가) 표시된 사진  자동 생성된 설명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771264"/>
            <a:ext cx="6394940" cy="2409391"/>
          </a:xfrm>
          <a:prstGeom prst="rect">
            <a:avLst/>
          </a:prstGeom>
        </p:spPr>
      </p:pic>
      <p:sp>
        <p:nvSpPr>
          <p:cNvPr id="19" name="TextBox 18"/>
          <p:cNvSpPr txBox="1">
            <a:spLocks/>
          </p:cNvSpPr>
          <p:nvPr/>
        </p:nvSpPr>
        <p:spPr>
          <a:xfrm>
            <a:off x="6646460" y="3141765"/>
            <a:ext cx="169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호선 </a:t>
            </a:r>
            <a:r>
              <a:rPr kumimoji="1" lang="ko-Kore-KR" altLang="en-US" sz="1200" dirty="0">
                <a:uFillTx/>
              </a:rPr>
              <a:t>제기동</a:t>
            </a:r>
            <a:r>
              <a:rPr kumimoji="1" lang="ko-KR" altLang="en-US" sz="1200" dirty="0">
                <a:uFillTx/>
              </a:rPr>
              <a:t> 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646459" y="5688683"/>
            <a:ext cx="1690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uFillTx/>
              </a:rPr>
              <a:t>2</a:t>
            </a:r>
            <a:r>
              <a:rPr kumimoji="1" lang="ko-KR" altLang="en-US" sz="1200" dirty="0">
                <a:uFillTx/>
              </a:rPr>
              <a:t>호선 </a:t>
            </a:r>
            <a:r>
              <a:rPr kumimoji="1" lang="ko-Kore-KR" altLang="en-US" sz="1200" dirty="0">
                <a:uFillTx/>
              </a:rPr>
              <a:t>홍대입구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22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3506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485344"/>
            <a:ext cx="4116802" cy="50400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4932040" y="1681287"/>
            <a:ext cx="3505838" cy="4051969"/>
            <a:chOff x="4420678" y="1214527"/>
            <a:chExt cx="3505838" cy="4051969"/>
          </a:xfrm>
        </p:grpSpPr>
        <p:sp>
          <p:nvSpPr>
            <p:cNvPr id="7" name="TextBox 6"/>
            <p:cNvSpPr txBox="1">
              <a:spLocks/>
            </p:cNvSpPr>
            <p:nvPr/>
          </p:nvSpPr>
          <p:spPr>
            <a:xfrm>
              <a:off x="4680368" y="1301690"/>
              <a:ext cx="2743200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>
                <a:uFillTx/>
                <a:ea typeface="맑은 고딕"/>
              </a:endParaRPr>
            </a:p>
            <a:p>
              <a:r>
                <a:rPr lang="ko-KR" altLang="en-US" sz="1200">
                  <a:uFillTx/>
                  <a:ea typeface="맑은 고딕"/>
                </a:rPr>
                <a:t>좌)</a:t>
              </a:r>
              <a:r>
                <a:rPr lang="en-US" altLang="ko-KR" sz="1200">
                  <a:uFillTx/>
                  <a:ea typeface="+mn-lt"/>
                  <a:cs typeface="+mn-lt"/>
                </a:rPr>
                <a:t>2018.12~2019.04</a:t>
              </a:r>
            </a:p>
            <a:p>
              <a:r>
                <a:rPr lang="en-US" altLang="ko-KR" sz="1200">
                  <a:uFillTx/>
                  <a:ea typeface="맑은 고딕"/>
                </a:rPr>
                <a:t>우)</a:t>
              </a:r>
              <a:r>
                <a:rPr lang="en-US" sz="1200">
                  <a:uFillTx/>
                  <a:ea typeface="+mn-lt"/>
                  <a:cs typeface="+mn-lt"/>
                </a:rPr>
                <a:t>2019.12~2020.04 </a:t>
              </a:r>
            </a:p>
          </p:txBody>
        </p: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4420678" y="1214527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>
                  <a:uFillTx/>
                  <a:ea typeface="+mn-lt"/>
                  <a:cs typeface="+mn-lt"/>
                </a:rPr>
                <a:t> 1. </a:t>
              </a:r>
              <a:r>
                <a:rPr lang="ko-KR">
                  <a:uFillTx/>
                  <a:ea typeface="+mn-lt"/>
                  <a:cs typeface="+mn-lt"/>
                </a:rPr>
                <a:t>승하차인원 변동 추이</a:t>
              </a:r>
              <a:endParaRPr lang="ko-KR">
                <a:uFillTx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4534797" y="2881402"/>
              <a:ext cx="317335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uFillTx/>
                  <a:ea typeface="맑은 고딕"/>
                </a:rPr>
                <a:t>2. </a:t>
              </a:r>
              <a:r>
                <a:rPr lang="ko-KR" dirty="0">
                  <a:uFillTx/>
                  <a:ea typeface="+mn-lt"/>
                  <a:cs typeface="+mn-lt"/>
                </a:rPr>
                <a:t>유임승하차인원 변동 추이</a:t>
              </a:r>
              <a:endParaRPr lang="ko-KR" dirty="0">
                <a:uFillTx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4533899" y="4620165"/>
              <a:ext cx="339261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uFillTx/>
                  <a:ea typeface="맑은 고딕"/>
                </a:rPr>
                <a:t>3. </a:t>
              </a:r>
              <a:r>
                <a:rPr lang="ko-KR" dirty="0">
                  <a:uFillTx/>
                  <a:ea typeface="+mn-lt"/>
                  <a:cs typeface="+mn-lt"/>
                </a:rPr>
                <a:t>무임승하차인원 변동 추이</a:t>
              </a:r>
            </a:p>
            <a:p>
              <a:endParaRPr lang="ko-KR" altLang="en-US" dirty="0">
                <a:uFillTx/>
                <a:ea typeface="맑은 고딕"/>
              </a:endParaRPr>
            </a:p>
          </p:txBody>
        </p:sp>
      </p:grpSp>
      <p:sp>
        <p:nvSpPr>
          <p:cNvPr id="20" name="직사각형 19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478520" y="1056291"/>
            <a:ext cx="2550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코로나 영향에 따른 이용객 수 변동 추이</a:t>
            </a: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uFillTx/>
                <a:ea typeface="맑은 고딕"/>
              </a:rPr>
              <a:t>ㅜ</a:t>
            </a:r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75672" y="271681"/>
            <a:ext cx="184731" cy="27699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endParaRPr lang="ko-KR" altLang="en-US" sz="1200" b="1" spc="-150">
              <a:solidFill>
                <a:schemeClr val="bg1"/>
              </a:solidFill>
              <a:uFillTx/>
              <a:ea typeface="맑은 고딕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68257" y="1010204"/>
            <a:ext cx="8035709" cy="2575604"/>
            <a:chOff x="374993" y="1171413"/>
            <a:chExt cx="8173852" cy="2510001"/>
          </a:xfrm>
        </p:grpSpPr>
        <p:pic>
          <p:nvPicPr>
            <p:cNvPr id="5" name="그림 4" descr="텍스트, 지도이(가) 표시된 사진  자동 생성된 설명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0942" y="1171413"/>
              <a:ext cx="4027903" cy="2493935"/>
            </a:xfrm>
            <a:prstGeom prst="rect">
              <a:avLst/>
            </a:prstGeom>
          </p:spPr>
        </p:pic>
        <p:pic>
          <p:nvPicPr>
            <p:cNvPr id="7" name="그림 6" descr="지도이(가) 표시된 사진  자동 생성된 설명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993" y="1187479"/>
              <a:ext cx="4022476" cy="2493935"/>
            </a:xfrm>
            <a:prstGeom prst="rect">
              <a:avLst/>
            </a:prstGeom>
          </p:spPr>
        </p:pic>
      </p:grpSp>
      <p:sp>
        <p:nvSpPr>
          <p:cNvPr id="11" name="TextBox 10"/>
          <p:cNvSpPr txBox="1">
            <a:spLocks/>
          </p:cNvSpPr>
          <p:nvPr/>
        </p:nvSpPr>
        <p:spPr>
          <a:xfrm>
            <a:off x="4864546" y="861342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uFillTx/>
              </a:rPr>
              <a:t>제기동</a:t>
            </a:r>
            <a:r>
              <a:rPr kumimoji="1" lang="en-US" altLang="ko-KR" sz="1200" dirty="0">
                <a:uFillTx/>
              </a:rPr>
              <a:t>_2019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12</a:t>
            </a:r>
            <a:r>
              <a:rPr kumimoji="1" lang="ko-KR" altLang="en-US" sz="1200" dirty="0">
                <a:uFillTx/>
              </a:rPr>
              <a:t>월</a:t>
            </a:r>
            <a:r>
              <a:rPr kumimoji="1" lang="en-US" altLang="ko-KR" sz="1200" dirty="0">
                <a:uFillTx/>
              </a:rPr>
              <a:t>~2020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778065" y="811894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uFillTx/>
              </a:rPr>
              <a:t>제기동</a:t>
            </a:r>
            <a:r>
              <a:rPr kumimoji="1" lang="en-US" altLang="ko-KR" sz="1200" dirty="0">
                <a:uFillTx/>
              </a:rPr>
              <a:t>_2018</a:t>
            </a:r>
            <a:r>
              <a:rPr kumimoji="1" lang="ko-KR" altLang="en-US" sz="1200" dirty="0">
                <a:uFillTx/>
              </a:rPr>
              <a:t>년</a:t>
            </a:r>
            <a:r>
              <a:rPr kumimoji="1" lang="en-US" altLang="ko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월 </a:t>
            </a:r>
            <a:r>
              <a:rPr kumimoji="1" lang="en-US" altLang="ko-KR" sz="1200" dirty="0">
                <a:uFillTx/>
              </a:rPr>
              <a:t>~2019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95704" y="3965556"/>
            <a:ext cx="8008262" cy="2631796"/>
            <a:chOff x="268257" y="3878391"/>
            <a:chExt cx="8168425" cy="2512877"/>
          </a:xfrm>
        </p:grpSpPr>
        <p:pic>
          <p:nvPicPr>
            <p:cNvPr id="16" name="그림 15" descr="스크린샷이(가) 표시된 사진  자동 생성된 설명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8257" y="3897333"/>
              <a:ext cx="4022476" cy="2493935"/>
            </a:xfrm>
            <a:prstGeom prst="rect">
              <a:avLst/>
            </a:prstGeom>
          </p:spPr>
        </p:pic>
        <p:pic>
          <p:nvPicPr>
            <p:cNvPr id="18" name="그림 17" descr="스크린샷이(가) 표시된 사진  자동 생성된 설명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4206" y="3878391"/>
              <a:ext cx="4022476" cy="2493935"/>
            </a:xfrm>
            <a:prstGeom prst="rect">
              <a:avLst/>
            </a:prstGeom>
          </p:spPr>
        </p:pic>
      </p:grpSp>
      <p:sp>
        <p:nvSpPr>
          <p:cNvPr id="21" name="TextBox 20"/>
          <p:cNvSpPr txBox="1">
            <a:spLocks/>
          </p:cNvSpPr>
          <p:nvPr/>
        </p:nvSpPr>
        <p:spPr>
          <a:xfrm>
            <a:off x="827735" y="3772970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uFillTx/>
              </a:rPr>
              <a:t>홍대입구</a:t>
            </a:r>
            <a:r>
              <a:rPr kumimoji="1" lang="en-US" altLang="ko-KR" sz="1200" dirty="0">
                <a:uFillTx/>
              </a:rPr>
              <a:t>_2018</a:t>
            </a:r>
            <a:r>
              <a:rPr kumimoji="1" lang="ko-KR" altLang="en-US" sz="1200" dirty="0">
                <a:uFillTx/>
              </a:rPr>
              <a:t>년</a:t>
            </a:r>
            <a:r>
              <a:rPr kumimoji="1" lang="en-US" altLang="ko-KR" sz="1200" dirty="0">
                <a:uFillTx/>
              </a:rPr>
              <a:t>1</a:t>
            </a:r>
            <a:r>
              <a:rPr kumimoji="1" lang="ko-KR" altLang="en-US" sz="1200" dirty="0">
                <a:uFillTx/>
              </a:rPr>
              <a:t>월 </a:t>
            </a:r>
            <a:r>
              <a:rPr kumimoji="1" lang="en-US" altLang="ko-KR" sz="1200" dirty="0">
                <a:uFillTx/>
              </a:rPr>
              <a:t>~2019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4864546" y="3779768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uFillTx/>
              </a:rPr>
              <a:t>홍대입구</a:t>
            </a:r>
            <a:r>
              <a:rPr kumimoji="1" lang="en-US" altLang="ko-KR" sz="1200" dirty="0">
                <a:uFillTx/>
              </a:rPr>
              <a:t>_2019</a:t>
            </a:r>
            <a:r>
              <a:rPr kumimoji="1" lang="ko-KR" altLang="en-US" sz="1200" dirty="0">
                <a:uFillTx/>
              </a:rPr>
              <a:t>년</a:t>
            </a:r>
            <a:r>
              <a:rPr kumimoji="1" lang="en-US" altLang="ko-KR" sz="1200" dirty="0">
                <a:uFillTx/>
              </a:rPr>
              <a:t>12</a:t>
            </a:r>
            <a:r>
              <a:rPr kumimoji="1" lang="ko-KR" altLang="en-US" sz="1200" dirty="0">
                <a:uFillTx/>
              </a:rPr>
              <a:t>월 </a:t>
            </a:r>
            <a:r>
              <a:rPr kumimoji="1" lang="en-US" altLang="ko-KR" sz="1200" dirty="0">
                <a:uFillTx/>
              </a:rPr>
              <a:t>~2020</a:t>
            </a:r>
            <a:r>
              <a:rPr kumimoji="1" lang="ko-KR" altLang="en-US" sz="1200" dirty="0">
                <a:uFillTx/>
              </a:rPr>
              <a:t>년 </a:t>
            </a:r>
            <a:r>
              <a:rPr kumimoji="1" lang="en-US" altLang="ko-KR" sz="1200" dirty="0">
                <a:uFillTx/>
              </a:rPr>
              <a:t>4</a:t>
            </a:r>
            <a:r>
              <a:rPr kumimoji="1" lang="ko-KR" altLang="en-US" sz="1200" dirty="0">
                <a:uFillTx/>
              </a:rPr>
              <a:t>월</a:t>
            </a:r>
            <a:endParaRPr kumimoji="1" lang="ko-Kore-KR" altLang="en-US" sz="1200" dirty="0">
              <a:uFillTx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>
            <a:off x="250296" y="260648"/>
            <a:ext cx="16655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I N S I G H T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</a:t>
            </a:r>
            <a:r>
              <a:rPr lang="ko-KR" altLang="en-US" sz="1200" b="1" spc="-150" dirty="0">
                <a:solidFill>
                  <a:schemeClr val="bg1"/>
                </a:solidFill>
              </a:rPr>
              <a:t> </a:t>
            </a:r>
            <a:r>
              <a:rPr lang="en-US" altLang="ko-KR" sz="1200" b="1" spc="-150" dirty="0">
                <a:solidFill>
                  <a:schemeClr val="bg1"/>
                </a:solidFill>
              </a:rPr>
              <a:t>Reflection</a:t>
            </a:r>
            <a:endParaRPr lang="ko-KR" altLang="en-US" sz="1200" b="1" spc="-150" dirty="0">
              <a:solidFill>
                <a:schemeClr val="bg1"/>
              </a:solidFill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3128936461"/>
              </p:ext>
            </p:extLst>
          </p:nvPr>
        </p:nvGraphicFramePr>
        <p:xfrm>
          <a:off x="755576" y="1391290"/>
          <a:ext cx="7632848" cy="470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uFillTx/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uFillTx/>
              </a:rPr>
              <a:t>YOU</a:t>
            </a:r>
            <a:endParaRPr lang="ko-KR" altLang="en-US" sz="5400" b="1" dirty="0">
              <a:solidFill>
                <a:schemeClr val="bg1"/>
              </a:solidFill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uFillTx/>
              </a:rPr>
              <a:t>발표자 최 희 경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26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350911" y="271681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데 이 터  이 해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971600" y="105273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선정 방향성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019563" y="436510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현황</a:t>
            </a: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980747" y="263691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수집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324189" y="3066729"/>
            <a:ext cx="4910319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열린 데이터 광장</a:t>
            </a:r>
            <a:r>
              <a:rPr lang="ko-KR" altLang="en-US" sz="1400" dirty="0">
                <a:solidFill>
                  <a:schemeClr val="bg1"/>
                </a:solidFill>
                <a:uFillTx/>
              </a:rPr>
              <a:t> </a:t>
            </a:r>
            <a:r>
              <a:rPr lang="en-US" altLang="ko-KR" sz="1400" dirty="0">
                <a:uFillTx/>
              </a:rPr>
              <a:t>(</a:t>
            </a:r>
            <a:r>
              <a:rPr lang="en-US" altLang="ko-KR" sz="1400" dirty="0">
                <a:uFillTx/>
                <a:hlinkClick r:id="rId3"/>
              </a:rPr>
              <a:t>http://data.seoul.go.kr</a:t>
            </a:r>
            <a:r>
              <a:rPr lang="en-US" altLang="ko-KR" sz="1400" dirty="0">
                <a:uFillTx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지하철 </a:t>
            </a:r>
            <a:r>
              <a:rPr lang="ko-KR" altLang="en-US" sz="1400" dirty="0" err="1">
                <a:uFillTx/>
              </a:rPr>
              <a:t>호선별</a:t>
            </a:r>
            <a:r>
              <a:rPr lang="ko-KR" altLang="en-US" sz="1400" dirty="0">
                <a:uFillTx/>
              </a:rPr>
              <a:t> </a:t>
            </a:r>
            <a:r>
              <a:rPr lang="ko-KR" altLang="en-US" sz="1400" dirty="0" err="1">
                <a:uFillTx/>
              </a:rPr>
              <a:t>역별</a:t>
            </a:r>
            <a:r>
              <a:rPr lang="ko-KR" altLang="en-US" sz="1400" dirty="0">
                <a:uFillTx/>
              </a:rPr>
              <a:t> 유무임 </a:t>
            </a:r>
            <a:r>
              <a:rPr lang="ko-KR" altLang="en-US" sz="1400" dirty="0" err="1">
                <a:uFillTx/>
              </a:rPr>
              <a:t>승하차</a:t>
            </a:r>
            <a:r>
              <a:rPr lang="ko-KR" altLang="en-US" sz="1400" dirty="0">
                <a:uFillTx/>
              </a:rPr>
              <a:t> 인원정보</a:t>
            </a:r>
            <a:r>
              <a:rPr lang="en-US" altLang="ko-KR" sz="1400" dirty="0">
                <a:uFillTx/>
              </a:rPr>
              <a:t>.csv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역코드로 지하철역 위치 조회</a:t>
            </a:r>
            <a:r>
              <a:rPr lang="en-US" altLang="ko-KR" sz="1400" dirty="0">
                <a:uFillTx/>
              </a:rPr>
              <a:t>.csv</a:t>
            </a:r>
            <a:endParaRPr lang="ko-KR" altLang="en-US" sz="1400" dirty="0">
              <a:uFillTx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259632" y="1360513"/>
            <a:ext cx="5297284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이해하기 쉽고 사회적 이슈가 있는 데이터 선정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웹 </a:t>
            </a:r>
            <a:r>
              <a:rPr lang="ko-KR" altLang="en-US" sz="1400" dirty="0" err="1">
                <a:uFillTx/>
              </a:rPr>
              <a:t>스크래핑</a:t>
            </a:r>
            <a:r>
              <a:rPr lang="en-US" altLang="ko-KR" sz="1400" dirty="0">
                <a:uFillTx/>
              </a:rPr>
              <a:t>(web scraping)</a:t>
            </a:r>
            <a:r>
              <a:rPr lang="ko-KR" altLang="en-US" sz="1400" dirty="0">
                <a:uFillTx/>
              </a:rPr>
              <a:t> 보다는 제공된 공공</a:t>
            </a:r>
            <a:r>
              <a:rPr lang="en-US" altLang="ko-KR" sz="1400" dirty="0">
                <a:uFillTx/>
              </a:rPr>
              <a:t>API</a:t>
            </a:r>
            <a:r>
              <a:rPr lang="ko-KR" altLang="en-US" sz="1400" dirty="0">
                <a:uFillTx/>
              </a:rPr>
              <a:t>등을 이용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시대현황을 반영할 수 있는 데이터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1325112" y="4725144"/>
            <a:ext cx="4958409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지하철 </a:t>
            </a:r>
            <a:r>
              <a:rPr lang="ko-KR" altLang="en-US" sz="1400" dirty="0" err="1">
                <a:uFillTx/>
              </a:rPr>
              <a:t>호선별</a:t>
            </a:r>
            <a:r>
              <a:rPr lang="ko-KR" altLang="en-US" sz="1400" dirty="0">
                <a:uFillTx/>
              </a:rPr>
              <a:t> </a:t>
            </a:r>
            <a:r>
              <a:rPr lang="ko-KR" altLang="en-US" sz="1400" dirty="0" err="1">
                <a:uFillTx/>
              </a:rPr>
              <a:t>역별</a:t>
            </a:r>
            <a:r>
              <a:rPr lang="ko-KR" altLang="en-US" sz="1400" dirty="0">
                <a:uFillTx/>
              </a:rPr>
              <a:t> 유무임 </a:t>
            </a:r>
            <a:r>
              <a:rPr lang="ko-KR" altLang="en-US" sz="1400" dirty="0" err="1">
                <a:uFillTx/>
              </a:rPr>
              <a:t>승하차</a:t>
            </a:r>
            <a:r>
              <a:rPr lang="ko-KR" altLang="en-US" sz="1400" dirty="0">
                <a:uFillTx/>
              </a:rPr>
              <a:t> 인원정보</a:t>
            </a:r>
            <a:r>
              <a:rPr lang="en-US" altLang="ko-KR" sz="1400" dirty="0">
                <a:uFillTx/>
              </a:rPr>
              <a:t>.csv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uFillTx/>
              </a:rPr>
              <a:t>43687 </a:t>
            </a:r>
            <a:r>
              <a:rPr lang="ko-KR" altLang="en-US" sz="1400" dirty="0">
                <a:uFillTx/>
              </a:rPr>
              <a:t>건의 데이터가 </a:t>
            </a:r>
            <a:r>
              <a:rPr lang="en-US" altLang="ko-KR" sz="1400" dirty="0">
                <a:uFillTx/>
              </a:rPr>
              <a:t>8</a:t>
            </a:r>
            <a:r>
              <a:rPr lang="ko-KR" altLang="en-US" sz="1400" dirty="0">
                <a:uFillTx/>
              </a:rPr>
              <a:t>개의 변수로 이루어져 있음</a:t>
            </a:r>
            <a:endParaRPr lang="en-US" altLang="ko-KR" sz="1400" dirty="0">
              <a:uFillTx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uFillTx/>
              </a:rPr>
              <a:t>2015</a:t>
            </a:r>
            <a:r>
              <a:rPr lang="ko-KR" altLang="en-US" sz="1400" dirty="0">
                <a:uFillTx/>
              </a:rPr>
              <a:t>년</a:t>
            </a:r>
            <a:r>
              <a:rPr lang="en-US" altLang="ko-KR" sz="1400" dirty="0">
                <a:uFillTx/>
              </a:rPr>
              <a:t>1</a:t>
            </a:r>
            <a:r>
              <a:rPr lang="ko-KR" altLang="en-US" sz="1400" dirty="0">
                <a:uFillTx/>
              </a:rPr>
              <a:t>월 </a:t>
            </a:r>
            <a:r>
              <a:rPr lang="en-US" altLang="ko-KR" sz="1400" dirty="0">
                <a:uFillTx/>
              </a:rPr>
              <a:t>~ 2020</a:t>
            </a:r>
            <a:r>
              <a:rPr lang="ko-KR" altLang="en-US" sz="1400" dirty="0">
                <a:uFillTx/>
              </a:rPr>
              <a:t>년</a:t>
            </a:r>
            <a:r>
              <a:rPr lang="en-US" altLang="ko-KR" sz="1400" dirty="0">
                <a:uFillTx/>
              </a:rPr>
              <a:t>4</a:t>
            </a:r>
            <a:r>
              <a:rPr lang="ko-KR" altLang="en-US" sz="1400" dirty="0">
                <a:uFillTx/>
              </a:rPr>
              <a:t>월까지의 데이터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서울시 역코드로 지하철역 위치조회</a:t>
            </a:r>
            <a:r>
              <a:rPr lang="en-US" altLang="ko-KR" sz="1400" dirty="0">
                <a:uFillTx/>
              </a:rPr>
              <a:t>.csv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uFillTx/>
              </a:rPr>
              <a:t>929</a:t>
            </a:r>
            <a:r>
              <a:rPr lang="ko-KR" altLang="en-US" sz="1400" dirty="0">
                <a:uFillTx/>
              </a:rPr>
              <a:t>개의 전철역코드와 위도경도 정보</a:t>
            </a: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3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403810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분석 전 처리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89553" y="1052736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분석 전 가설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737516" y="2996952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현황</a:t>
            </a:r>
            <a:r>
              <a:rPr lang="en-US" altLang="ko-KR" sz="1400" b="1" dirty="0">
                <a:uFillTx/>
              </a:rPr>
              <a:t>(</a:t>
            </a:r>
            <a:r>
              <a:rPr lang="ko-KR" altLang="en-US" sz="1400" b="1" dirty="0">
                <a:uFillTx/>
              </a:rPr>
              <a:t>탐색</a:t>
            </a:r>
            <a:r>
              <a:rPr lang="en-US" altLang="ko-KR" sz="1400" b="1" dirty="0">
                <a:uFillTx/>
              </a:rPr>
              <a:t>)</a:t>
            </a:r>
            <a:endParaRPr lang="ko-KR" altLang="en-US" sz="1400" b="1" dirty="0">
              <a:uFillTx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977585" y="1360513"/>
            <a:ext cx="588334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uFillTx/>
              </a:rPr>
              <a:t>2015</a:t>
            </a:r>
            <a:r>
              <a:rPr lang="ko-KR" altLang="en-US" sz="1400" dirty="0">
                <a:uFillTx/>
              </a:rPr>
              <a:t>년 부터 현재까지의 시계열 변화 추이를 확인하여 추세예측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uFillTx/>
              </a:rPr>
              <a:t>2020</a:t>
            </a:r>
            <a:r>
              <a:rPr lang="ko-KR" altLang="en-US" sz="1400" dirty="0">
                <a:uFillTx/>
              </a:rPr>
              <a:t>년 </a:t>
            </a:r>
            <a:r>
              <a:rPr lang="en-US" altLang="ko-KR" sz="1400" dirty="0">
                <a:uFillTx/>
              </a:rPr>
              <a:t>2</a:t>
            </a:r>
            <a:r>
              <a:rPr lang="ko-KR" altLang="en-US" sz="1400" dirty="0">
                <a:uFillTx/>
              </a:rPr>
              <a:t>월</a:t>
            </a:r>
            <a:r>
              <a:rPr lang="en-US" altLang="ko-KR" sz="1400" dirty="0">
                <a:uFillTx/>
              </a:rPr>
              <a:t>~ 4</a:t>
            </a:r>
            <a:r>
              <a:rPr lang="ko-KR" altLang="en-US" sz="1400" dirty="0">
                <a:uFillTx/>
              </a:rPr>
              <a:t>월 자료를 분석하여 코로나 이후의 변화 추정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이용객이 많은 혼잡역사의 데이터 분석 후 대응방안 제안</a:t>
            </a:r>
            <a:endParaRPr lang="en-US" altLang="ko-KR" sz="1400" dirty="0">
              <a:uFillTx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uFillTx/>
              </a:rPr>
              <a:t>무임 승하차가 많은 역사의현황을 파악하고 역사 별 대응 계획 제안</a:t>
            </a:r>
          </a:p>
        </p:txBody>
      </p:sp>
      <p:pic>
        <p:nvPicPr>
          <p:cNvPr id="19" name="그림 18" descr="스크린샷이(가) 표시된 사진  자동 생성된 설명"/>
          <p:cNvPicPr>
            <a:picLocks noChangeAspect="1"/>
          </p:cNvPicPr>
          <p:nvPr/>
        </p:nvPicPr>
        <p:blipFill rotWithShape="1">
          <a:blip r:embed="rId3" cstate="print"/>
          <a:srcRect/>
          <a:stretch/>
        </p:blipFill>
        <p:spPr>
          <a:xfrm>
            <a:off x="1071392" y="3410315"/>
            <a:ext cx="7101008" cy="1630988"/>
          </a:xfrm>
          <a:prstGeom prst="rect">
            <a:avLst/>
          </a:prstGeom>
        </p:spPr>
      </p:pic>
      <p:pic>
        <p:nvPicPr>
          <p:cNvPr id="23" name="그림 22" descr="스크린샷이(가) 표시된 사진  자동 생성된 설명"/>
          <p:cNvPicPr>
            <a:picLocks noChangeAspect="1"/>
          </p:cNvPicPr>
          <p:nvPr/>
        </p:nvPicPr>
        <p:blipFill rotWithShape="1">
          <a:blip r:embed="rId4" cstate="print"/>
          <a:srcRect/>
          <a:stretch/>
        </p:blipFill>
        <p:spPr>
          <a:xfrm>
            <a:off x="1142429" y="5229200"/>
            <a:ext cx="6885955" cy="835969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4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403810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분석 전 처리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611560" y="99094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데이터 </a:t>
            </a:r>
            <a:r>
              <a:rPr lang="ko-KR" altLang="en-US" sz="1400" b="1" dirty="0" err="1">
                <a:uFillTx/>
              </a:rPr>
              <a:t>전처리</a:t>
            </a:r>
            <a:endParaRPr lang="ko-KR" altLang="en-US" sz="1400" b="1" dirty="0">
              <a:uFillTx/>
            </a:endParaRPr>
          </a:p>
        </p:txBody>
      </p:sp>
      <p:pic>
        <p:nvPicPr>
          <p:cNvPr id="15" name="그림 14" descr="스크린샷이(가) 표시된 사진  자동 생성된 설명"/>
          <p:cNvPicPr>
            <a:picLocks noChangeAspect="1"/>
          </p:cNvPicPr>
          <p:nvPr/>
        </p:nvPicPr>
        <p:blipFill rotWithShape="1">
          <a:blip r:embed="rId3" cstate="print"/>
          <a:srcRect b="-456"/>
          <a:stretch/>
        </p:blipFill>
        <p:spPr>
          <a:xfrm>
            <a:off x="680224" y="1484783"/>
            <a:ext cx="5400838" cy="4894121"/>
          </a:xfrm>
          <a:prstGeom prst="rect">
            <a:avLst/>
          </a:prstGeom>
        </p:spPr>
      </p:pic>
      <p:sp>
        <p:nvSpPr>
          <p:cNvPr id="16" name="TextBox 15"/>
          <p:cNvSpPr txBox="1">
            <a:spLocks/>
          </p:cNvSpPr>
          <p:nvPr/>
        </p:nvSpPr>
        <p:spPr>
          <a:xfrm>
            <a:off x="6188457" y="1943254"/>
            <a:ext cx="1314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필요 없는 </a:t>
            </a:r>
            <a:r>
              <a:rPr lang="ko-KR" altLang="en-US" sz="1100" dirty="0" err="1">
                <a:uFillTx/>
              </a:rPr>
              <a:t>열제거</a:t>
            </a:r>
            <a:endParaRPr lang="ko-KR" altLang="en-US" sz="1100" dirty="0">
              <a:uFillTx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6200780" y="251931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중복된 행 제거</a:t>
            </a:r>
            <a:r>
              <a:rPr lang="en-US" altLang="ko-KR" sz="1100" dirty="0">
                <a:uFillTx/>
              </a:rPr>
              <a:t>(</a:t>
            </a:r>
            <a:r>
              <a:rPr lang="ko-KR" altLang="en-US" sz="1100" dirty="0">
                <a:uFillTx/>
              </a:rPr>
              <a:t>시각화 중 발견</a:t>
            </a:r>
            <a:r>
              <a:rPr lang="en-US" altLang="ko-KR" sz="1100" dirty="0">
                <a:uFillTx/>
              </a:rPr>
              <a:t>)</a:t>
            </a:r>
            <a:endParaRPr lang="ko-KR" altLang="en-US" sz="1100" dirty="0">
              <a:uFillTx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6217033" y="3068960"/>
            <a:ext cx="2233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uFillTx/>
              </a:rPr>
              <a:t>사용년월</a:t>
            </a:r>
            <a:r>
              <a:rPr lang="ko-KR" altLang="en-US" sz="1100" dirty="0">
                <a:uFillTx/>
              </a:rPr>
              <a:t> </a:t>
            </a:r>
            <a:r>
              <a:rPr lang="en-US" altLang="ko-KR" sz="1100" dirty="0">
                <a:uFillTx/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uFillTx/>
                <a:sym typeface="Wingdings" panose="05000000000000000000" pitchFamily="2" charset="2"/>
              </a:rPr>
              <a:t>연도 와 월로 분리</a:t>
            </a:r>
            <a:r>
              <a:rPr lang="en-US" altLang="ko-KR" sz="1100" dirty="0">
                <a:uFillTx/>
                <a:sym typeface="Wingdings" panose="05000000000000000000" pitchFamily="2" charset="2"/>
              </a:rPr>
              <a:t> </a:t>
            </a:r>
          </a:p>
          <a:p>
            <a:r>
              <a:rPr lang="en-US" altLang="ko-KR" sz="1100" dirty="0">
                <a:uFillTx/>
                <a:sym typeface="Wingdings" panose="05000000000000000000" pitchFamily="2" charset="2"/>
              </a:rPr>
              <a:t>                 </a:t>
            </a:r>
            <a:r>
              <a:rPr lang="ko-KR" altLang="en-US" sz="1100" dirty="0">
                <a:uFillTx/>
                <a:sym typeface="Wingdings" panose="05000000000000000000" pitchFamily="2" charset="2"/>
              </a:rPr>
              <a:t>타입변경</a:t>
            </a:r>
            <a:r>
              <a:rPr lang="en-US" altLang="ko-KR" sz="1100" dirty="0">
                <a:uFillTx/>
                <a:sym typeface="Wingdings" panose="05000000000000000000" pitchFamily="2" charset="2"/>
              </a:rPr>
              <a:t>(category)</a:t>
            </a:r>
            <a:endParaRPr lang="ko-KR" altLang="en-US" sz="1100" dirty="0">
              <a:uFillTx/>
            </a:endParaRP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6228184" y="3767899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uFillTx/>
              </a:rPr>
              <a:t>9</a:t>
            </a:r>
            <a:r>
              <a:rPr lang="ko-KR" altLang="en-US" sz="1100" dirty="0">
                <a:uFillTx/>
              </a:rPr>
              <a:t>호선 개발단계별 다른 이름 통일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228184" y="4365104"/>
            <a:ext cx="1770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uFillTx/>
              </a:rPr>
              <a:t>1~ 9</a:t>
            </a:r>
            <a:r>
              <a:rPr lang="ko-KR" altLang="en-US" sz="1100" dirty="0">
                <a:uFillTx/>
              </a:rPr>
              <a:t>호선 데이터 활용</a:t>
            </a:r>
            <a:endParaRPr lang="en-US" altLang="ko-KR" sz="1100" dirty="0">
              <a:uFillTx/>
            </a:endParaRPr>
          </a:p>
          <a:p>
            <a:r>
              <a:rPr lang="en-US" altLang="ko-KR" sz="1100" dirty="0">
                <a:uFillTx/>
              </a:rPr>
              <a:t>  (</a:t>
            </a:r>
            <a:r>
              <a:rPr lang="ko-KR" altLang="en-US" sz="1100" dirty="0" err="1">
                <a:uFillTx/>
              </a:rPr>
              <a:t>경강선</a:t>
            </a:r>
            <a:r>
              <a:rPr lang="en-US" altLang="ko-KR" sz="1100" dirty="0">
                <a:uFillTx/>
              </a:rPr>
              <a:t>,</a:t>
            </a:r>
            <a:r>
              <a:rPr lang="ko-KR" altLang="en-US" sz="1100" dirty="0">
                <a:uFillTx/>
              </a:rPr>
              <a:t>중앙선 등 제외</a:t>
            </a:r>
            <a:r>
              <a:rPr lang="en-US" altLang="ko-KR" sz="1100" dirty="0">
                <a:uFillTx/>
              </a:rPr>
              <a:t>)</a:t>
            </a:r>
            <a:endParaRPr lang="ko-KR" altLang="en-US" sz="1100" dirty="0">
              <a:uFillTx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6228184" y="5805264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단위 조정</a:t>
            </a:r>
            <a:r>
              <a:rPr lang="en-US" altLang="ko-KR" sz="1100" dirty="0">
                <a:uFillTx/>
              </a:rPr>
              <a:t>(</a:t>
            </a:r>
            <a:r>
              <a:rPr lang="ko-KR" altLang="en-US" sz="1100" dirty="0">
                <a:uFillTx/>
              </a:rPr>
              <a:t>만명</a:t>
            </a:r>
            <a:r>
              <a:rPr lang="en-US" altLang="ko-KR" sz="1100" dirty="0">
                <a:uFillTx/>
              </a:rPr>
              <a:t>)</a:t>
            </a:r>
            <a:endParaRPr lang="ko-KR" altLang="en-US" sz="1100" dirty="0">
              <a:uFillTx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5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>
            <a:off x="403810" y="27168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분석 전 처리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611560" y="990940"/>
            <a:ext cx="3264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uFillTx/>
              </a:rPr>
              <a:t>지도 시각화 </a:t>
            </a:r>
            <a:r>
              <a:rPr lang="en-US" altLang="ko-KR" sz="1400" b="1" dirty="0">
                <a:uFillTx/>
              </a:rPr>
              <a:t>– </a:t>
            </a:r>
            <a:r>
              <a:rPr lang="ko-KR" altLang="en-US" sz="1400" b="1" dirty="0">
                <a:uFillTx/>
              </a:rPr>
              <a:t>위도경도 데이터 </a:t>
            </a:r>
            <a:r>
              <a:rPr lang="ko-KR" altLang="en-US" sz="1400" b="1" dirty="0" err="1">
                <a:uFillTx/>
              </a:rPr>
              <a:t>전처리</a:t>
            </a:r>
            <a:endParaRPr lang="ko-KR" altLang="en-US" sz="1400" b="1" dirty="0">
              <a:uFillTx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877928" y="1367190"/>
            <a:ext cx="2438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지하철역 위도</a:t>
            </a:r>
            <a:r>
              <a:rPr lang="en-US" altLang="ko-KR" sz="1100" dirty="0">
                <a:uFillTx/>
              </a:rPr>
              <a:t>, </a:t>
            </a:r>
            <a:r>
              <a:rPr lang="ko-KR" altLang="en-US" sz="1100" dirty="0">
                <a:uFillTx/>
              </a:rPr>
              <a:t>경도 정보 파일 확인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52120" y="2996952"/>
            <a:ext cx="3260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전철역명으로 </a:t>
            </a:r>
            <a:r>
              <a:rPr lang="en-US" altLang="ko-KR" sz="1100" dirty="0" err="1">
                <a:uFillTx/>
              </a:rPr>
              <a:t>groupby</a:t>
            </a:r>
            <a:r>
              <a:rPr lang="en-US" altLang="ko-KR" sz="1100" dirty="0">
                <a:uFillTx/>
              </a:rPr>
              <a:t> </a:t>
            </a:r>
            <a:r>
              <a:rPr lang="ko-KR" altLang="en-US" sz="1100" dirty="0">
                <a:uFillTx/>
              </a:rPr>
              <a:t>위도</a:t>
            </a:r>
            <a:r>
              <a:rPr lang="en-US" altLang="ko-KR" sz="1100" dirty="0">
                <a:uFillTx/>
              </a:rPr>
              <a:t>, </a:t>
            </a:r>
            <a:r>
              <a:rPr lang="ko-KR" altLang="en-US" sz="1100" dirty="0">
                <a:uFillTx/>
              </a:rPr>
              <a:t>경도 데이터만 취함</a:t>
            </a: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7050818" y="450912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uFillTx/>
              </a:rPr>
              <a:t>분석용 데이터와 결합</a:t>
            </a:r>
          </a:p>
        </p:txBody>
      </p:sp>
      <p:pic>
        <p:nvPicPr>
          <p:cNvPr id="5" name="그림 4" descr="스크린샷, 컴퓨터, 노트북이(가) 표시된 사진  자동 생성된 설명"/>
          <p:cNvPicPr>
            <a:picLocks noChangeAspect="1"/>
          </p:cNvPicPr>
          <p:nvPr/>
        </p:nvPicPr>
        <p:blipFill rotWithShape="1">
          <a:blip r:embed="rId3" cstate="print"/>
          <a:srcRect/>
          <a:stretch/>
        </p:blipFill>
        <p:spPr>
          <a:xfrm>
            <a:off x="651064" y="1340768"/>
            <a:ext cx="5269128" cy="1536613"/>
          </a:xfrm>
          <a:prstGeom prst="rect">
            <a:avLst/>
          </a:prstGeom>
        </p:spPr>
      </p:pic>
      <p:pic>
        <p:nvPicPr>
          <p:cNvPr id="8" name="그림 7" descr="스크린샷, 컴퓨터이(가) 표시된 사진  자동 생성된 설명"/>
          <p:cNvPicPr>
            <a:picLocks noChangeAspect="1"/>
          </p:cNvPicPr>
          <p:nvPr/>
        </p:nvPicPr>
        <p:blipFill rotWithShape="1">
          <a:blip r:embed="rId4" cstate="print"/>
          <a:srcRect/>
          <a:stretch/>
        </p:blipFill>
        <p:spPr>
          <a:xfrm>
            <a:off x="659401" y="2852936"/>
            <a:ext cx="2112399" cy="1521757"/>
          </a:xfrm>
          <a:prstGeom prst="rect">
            <a:avLst/>
          </a:prstGeom>
        </p:spPr>
      </p:pic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6</a:t>
            </a:fld>
            <a:endParaRPr lang="ko-KR" altLang="en-US">
              <a:uFillTx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25ADAC5-2271-4E78-8CA8-5FC4F2B3D9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8" t="38800" r="25588" b="39114"/>
          <a:stretch/>
        </p:blipFill>
        <p:spPr>
          <a:xfrm>
            <a:off x="694090" y="4446701"/>
            <a:ext cx="6428412" cy="1536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497044" y="1056291"/>
            <a:ext cx="2513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연도별 </a:t>
            </a:r>
            <a:r>
              <a:rPr lang="ko-KR" altLang="en-US" sz="1200" b="1" spc="-150" dirty="0" err="1">
                <a:uFillTx/>
              </a:rPr>
              <a:t>호선별</a:t>
            </a:r>
            <a:r>
              <a:rPr lang="ko-KR" altLang="en-US" sz="1200" b="1" spc="-150" dirty="0">
                <a:uFillTx/>
              </a:rPr>
              <a:t>  총 </a:t>
            </a:r>
            <a:r>
              <a:rPr lang="ko-KR" altLang="en-US" sz="1200" b="1" spc="-150" dirty="0" err="1">
                <a:uFillTx/>
              </a:rPr>
              <a:t>승하차</a:t>
            </a:r>
            <a:r>
              <a:rPr lang="ko-KR" altLang="en-US" sz="1200" b="1" spc="-150" dirty="0">
                <a:uFillTx/>
              </a:rPr>
              <a:t> 인원 </a:t>
            </a:r>
            <a:r>
              <a:rPr lang="en-US" altLang="ko-KR" sz="1200" b="1" spc="-150" dirty="0">
                <a:uFillTx/>
              </a:rPr>
              <a:t>(bar plot)</a:t>
            </a:r>
            <a:endParaRPr lang="ko-KR" altLang="en-US" sz="1200" b="1" spc="-150" dirty="0">
              <a:uFillTx/>
            </a:endParaRPr>
          </a:p>
        </p:txBody>
      </p:sp>
      <p:pic>
        <p:nvPicPr>
          <p:cNvPr id="6" name="그림 5" descr="문구, 연필, 줄지은, 채운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22" y="1748680"/>
            <a:ext cx="8635858" cy="42006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7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698122" y="1056291"/>
            <a:ext cx="2111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연도별 </a:t>
            </a:r>
            <a:r>
              <a:rPr lang="ko-KR" altLang="en-US" sz="1200" b="1" spc="-150" dirty="0" err="1">
                <a:uFillTx/>
              </a:rPr>
              <a:t>호선별</a:t>
            </a:r>
            <a:r>
              <a:rPr lang="ko-KR" altLang="en-US" sz="1200" b="1" spc="-150" dirty="0">
                <a:uFillTx/>
              </a:rPr>
              <a:t>  무임 </a:t>
            </a:r>
            <a:r>
              <a:rPr lang="ko-KR" altLang="en-US" sz="1200" b="1" spc="-150" dirty="0" err="1">
                <a:uFillTx/>
              </a:rPr>
              <a:t>승하차</a:t>
            </a:r>
            <a:r>
              <a:rPr lang="ko-KR" altLang="en-US" sz="1200" b="1" spc="-150" dirty="0">
                <a:uFillTx/>
              </a:rPr>
              <a:t> 인원</a:t>
            </a:r>
          </a:p>
        </p:txBody>
      </p:sp>
      <p:pic>
        <p:nvPicPr>
          <p:cNvPr id="6" name="그림 5" descr="문구, 연필, 자동차, 앉아있는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26" y="1718224"/>
            <a:ext cx="8547895" cy="4183216"/>
          </a:xfrm>
          <a:prstGeom prst="rect">
            <a:avLst/>
          </a:prstGeom>
        </p:spPr>
      </p:pic>
      <p:sp>
        <p:nvSpPr>
          <p:cNvPr id="16" name="직사각형 15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8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uFillTx/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>
            <a:spLocks/>
          </p:cNvSpPr>
          <p:nvPr/>
        </p:nvSpPr>
        <p:spPr>
          <a:xfrm>
            <a:off x="800713" y="1056291"/>
            <a:ext cx="19062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uFillTx/>
              </a:rPr>
              <a:t>연도별 </a:t>
            </a:r>
            <a:r>
              <a:rPr lang="ko-KR" altLang="en-US" sz="1200" b="1" spc="-150" dirty="0" err="1">
                <a:uFillTx/>
              </a:rPr>
              <a:t>호선별</a:t>
            </a:r>
            <a:r>
              <a:rPr lang="ko-KR" altLang="en-US" sz="1200" b="1" spc="-150" dirty="0">
                <a:uFillTx/>
              </a:rPr>
              <a:t>  무임승하차율</a:t>
            </a:r>
          </a:p>
        </p:txBody>
      </p:sp>
      <p:pic>
        <p:nvPicPr>
          <p:cNvPr id="5" name="그림 4" descr="문구, 연필, 다채로운, 줄지은이(가) 표시된 사진  자동 생성된 설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27" y="1759795"/>
            <a:ext cx="8514146" cy="4157410"/>
          </a:xfrm>
          <a:prstGeom prst="rect">
            <a:avLst/>
          </a:prstGeom>
        </p:spPr>
      </p:pic>
      <p:sp>
        <p:nvSpPr>
          <p:cNvPr id="13" name="직사각형 12"/>
          <p:cNvSpPr>
            <a:spLocks/>
          </p:cNvSpPr>
          <p:nvPr/>
        </p:nvSpPr>
        <p:spPr>
          <a:xfrm>
            <a:off x="329719" y="271681"/>
            <a:ext cx="1076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uFillTx/>
              </a:rPr>
              <a:t>EDA  </a:t>
            </a:r>
            <a:r>
              <a:rPr lang="ko-KR" altLang="en-US" sz="1200" b="1" spc="-150" dirty="0">
                <a:solidFill>
                  <a:schemeClr val="bg1"/>
                </a:solidFill>
                <a:uFillTx/>
              </a:rPr>
              <a:t>및 시각화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  <a:uFillTx/>
              </a:rPr>
              <a:t>빅데이터 분석결과 시각화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uFillTx/>
              </a:rPr>
              <a:pPr/>
              <a:t>9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1511</Words>
  <Application>Microsoft Office PowerPoint</Application>
  <PresentationFormat>화면 슬라이드 쇼(4:3)</PresentationFormat>
  <Paragraphs>308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banya</cp:lastModifiedBy>
  <cp:revision>77</cp:revision>
  <dcterms:created xsi:type="dcterms:W3CDTF">2016-11-03T20:47:04Z</dcterms:created>
  <dcterms:modified xsi:type="dcterms:W3CDTF">2020-05-18T14:23:38Z</dcterms:modified>
</cp:coreProperties>
</file>