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9" r:id="rId2"/>
    <p:sldId id="262" r:id="rId3"/>
    <p:sldId id="288" r:id="rId4"/>
    <p:sldId id="261" r:id="rId5"/>
    <p:sldId id="281" r:id="rId6"/>
    <p:sldId id="273" r:id="rId7"/>
    <p:sldId id="283" r:id="rId8"/>
    <p:sldId id="282" r:id="rId9"/>
    <p:sldId id="285" r:id="rId10"/>
    <p:sldId id="286" r:id="rId11"/>
    <p:sldId id="287" r:id="rId12"/>
    <p:sldId id="278" r:id="rId13"/>
    <p:sldId id="274" r:id="rId14"/>
    <p:sldId id="295" r:id="rId15"/>
    <p:sldId id="293" r:id="rId16"/>
    <p:sldId id="263" r:id="rId17"/>
    <p:sldId id="268" r:id="rId18"/>
    <p:sldId id="267" r:id="rId19"/>
    <p:sldId id="269" r:id="rId20"/>
    <p:sldId id="265" r:id="rId21"/>
    <p:sldId id="279" r:id="rId22"/>
    <p:sldId id="294" r:id="rId23"/>
    <p:sldId id="271" r:id="rId24"/>
    <p:sldId id="272" r:id="rId25"/>
    <p:sldId id="296" r:id="rId26"/>
    <p:sldId id="270" r:id="rId27"/>
    <p:sldId id="29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48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5670"/>
    <a:srgbClr val="E37F96"/>
    <a:srgbClr val="FA6C76"/>
    <a:srgbClr val="FF66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24" autoAdjust="0"/>
    <p:restoredTop sz="71049" autoAdjust="0"/>
  </p:normalViewPr>
  <p:slideViewPr>
    <p:cSldViewPr snapToGrid="0">
      <p:cViewPr varScale="1">
        <p:scale>
          <a:sx n="79" d="100"/>
          <a:sy n="79" d="100"/>
        </p:scale>
        <p:origin x="636" y="78"/>
      </p:cViewPr>
      <p:guideLst>
        <p:guide orient="horz" pos="2183"/>
        <p:guide pos="3840"/>
        <p:guide orient="horz" pos="4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BCAEC-978D-4B56-BDB7-8FEC86CB2E31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12C1D-96A7-4838-8D56-EB1971792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535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E307C-CF1C-4589-9644-721CB4C4CDAB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8D9DF-440B-48C1-A5B6-B7ABCB178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843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8D9DF-440B-48C1-A5B6-B7ABCB178A2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881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투수 능력을 대변하는 변수인 출루 </a:t>
            </a:r>
            <a:r>
              <a:rPr lang="ko-KR" altLang="en-US" dirty="0" err="1" smtClean="0"/>
              <a:t>허용율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피안타율의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바차트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그래프의 크기가 클 수록 성적이 좋지 않다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파란 라인은 평균 선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KT,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한화의 투수력이 낮음을 볼 수 있다</a:t>
            </a:r>
            <a:r>
              <a:rPr lang="en-US" altLang="ko-KR" baseline="0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8D9DF-440B-48C1-A5B6-B7ABCB178A2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440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타자 능력을 대변하는 변수인 타율 및 </a:t>
            </a:r>
            <a:r>
              <a:rPr lang="ko-KR" altLang="en-US" dirty="0" err="1" smtClean="0"/>
              <a:t>득점권타율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</a:t>
            </a:r>
            <a:r>
              <a:rPr lang="ko-KR" altLang="en-US" dirty="0" err="1" smtClean="0"/>
              <a:t>득점권</a:t>
            </a:r>
            <a:r>
              <a:rPr lang="ko-KR" altLang="en-US" dirty="0" smtClean="0"/>
              <a:t> 타율이 높다는 것은 찬스에 강하다는 것으로 볼 수 있다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그래프의 크기가 클 수록 성적이 좋다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파란 라인은 평균 선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전통적으로 강한 구단인 두산</a:t>
            </a:r>
            <a:r>
              <a:rPr lang="en-US" altLang="ko-KR" dirty="0" smtClean="0"/>
              <a:t>, NC</a:t>
            </a:r>
            <a:r>
              <a:rPr lang="ko-KR" altLang="en-US" dirty="0" smtClean="0"/>
              <a:t>의 경우 평균을 상회함을 볼 수 있다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향후 설명 하겠지만 </a:t>
            </a:r>
            <a:r>
              <a:rPr lang="en-US" altLang="ko-KR" dirty="0" smtClean="0"/>
              <a:t>KT</a:t>
            </a:r>
            <a:r>
              <a:rPr lang="ko-KR" altLang="en-US" dirty="0" smtClean="0"/>
              <a:t>의 경우 </a:t>
            </a:r>
            <a:r>
              <a:rPr lang="ko-KR" altLang="en-US" dirty="0" err="1" smtClean="0"/>
              <a:t>타격지표가</a:t>
            </a:r>
            <a:r>
              <a:rPr lang="ko-KR" altLang="en-US" dirty="0" smtClean="0"/>
              <a:t> 우수함에도 불구하고 순위는 하위권에 속한다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투수력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수비력이 약하기 때문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8D9DF-440B-48C1-A5B6-B7ABCB178A2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671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투수력의 상징이라 할 수 있는 평균자책점</a:t>
            </a:r>
            <a:r>
              <a:rPr lang="en-US" altLang="ko-KR" dirty="0" smtClean="0"/>
              <a:t>(</a:t>
            </a:r>
            <a:r>
              <a:rPr lang="ko-KR" altLang="en-US" dirty="0" smtClean="0"/>
              <a:t>낮으면 좋음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</a:t>
            </a:r>
            <a:endParaRPr lang="en-US" altLang="ko-KR" dirty="0" smtClean="0"/>
          </a:p>
          <a:p>
            <a:r>
              <a:rPr lang="ko-KR" altLang="en-US" dirty="0" err="1" smtClean="0"/>
              <a:t>타자력의</a:t>
            </a:r>
            <a:r>
              <a:rPr lang="ko-KR" altLang="en-US" dirty="0" smtClean="0"/>
              <a:t> 최근 지표인 </a:t>
            </a:r>
            <a:r>
              <a:rPr lang="en-US" altLang="ko-KR" dirty="0" smtClean="0"/>
              <a:t>OPS(</a:t>
            </a:r>
            <a:r>
              <a:rPr lang="ko-KR" altLang="en-US" dirty="0" err="1" smtClean="0"/>
              <a:t>출루율</a:t>
            </a:r>
            <a:r>
              <a:rPr lang="en-US" altLang="ko-KR" dirty="0" smtClean="0"/>
              <a:t>+</a:t>
            </a:r>
            <a:r>
              <a:rPr lang="ko-KR" altLang="en-US" dirty="0" err="1" smtClean="0"/>
              <a:t>장타율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비교하여 구단성적과의 관계를 보고자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 OPS : </a:t>
            </a:r>
            <a:r>
              <a:rPr lang="ko-KR" altLang="en-US" dirty="0" smtClean="0"/>
              <a:t>과거에는 </a:t>
            </a:r>
            <a:r>
              <a:rPr lang="ko-KR" altLang="en-US" dirty="0" err="1" smtClean="0"/>
              <a:t>타율위주의</a:t>
            </a:r>
            <a:r>
              <a:rPr lang="ko-KR" altLang="en-US" dirty="0" smtClean="0"/>
              <a:t> 평가를 하였으나 최근의 야구통계학자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세이브메트릭스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들이 중요하게 보는 요인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한국 기준은 없으나 메이저 기준으로 보면</a:t>
            </a:r>
            <a:endParaRPr lang="en-US" altLang="ko-KR" dirty="0" smtClean="0"/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 : Excellent(MVP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급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매우우수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 : Great(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0.8 : Above Average(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평균이상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0.73 : Average(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0.7 : Belowaverage(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평균이하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0.6 : Poor(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부족함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0.55 : Awful, Atrocious(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형편없음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dirty="0" smtClean="0"/>
          </a:p>
          <a:p>
            <a:r>
              <a:rPr lang="en-US" altLang="ko-KR" baseline="0" dirty="0" smtClean="0"/>
              <a:t>OPS</a:t>
            </a:r>
            <a:r>
              <a:rPr lang="ko-KR" altLang="en-US" baseline="0" dirty="0" smtClean="0"/>
              <a:t>우수 구단 </a:t>
            </a:r>
            <a:r>
              <a:rPr lang="en-US" altLang="ko-KR" baseline="0" dirty="0" smtClean="0"/>
              <a:t>: NC, </a:t>
            </a:r>
            <a:r>
              <a:rPr lang="ko-KR" altLang="en-US" baseline="0" dirty="0" smtClean="0"/>
              <a:t>히어로즈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삼성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두산 </a:t>
            </a:r>
            <a:r>
              <a:rPr lang="en-US" altLang="ko-KR" baseline="0" dirty="0" smtClean="0"/>
              <a:t>,KT</a:t>
            </a:r>
          </a:p>
          <a:p>
            <a:r>
              <a:rPr lang="ko-KR" altLang="en-US" dirty="0" smtClean="0"/>
              <a:t>투수력 우수 구단 </a:t>
            </a:r>
            <a:r>
              <a:rPr lang="en-US" altLang="ko-KR" dirty="0" smtClean="0"/>
              <a:t>: SK, </a:t>
            </a:r>
            <a:r>
              <a:rPr lang="ko-KR" altLang="en-US" dirty="0" smtClean="0"/>
              <a:t>두산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NC, </a:t>
            </a:r>
            <a:r>
              <a:rPr lang="ko-KR" altLang="en-US" baseline="0" dirty="0" smtClean="0"/>
              <a:t>삼성</a:t>
            </a:r>
            <a:endParaRPr lang="en-US" altLang="ko-KR" baseline="0" dirty="0" smtClean="0"/>
          </a:p>
          <a:p>
            <a:r>
              <a:rPr lang="en-US" altLang="ko-KR" baseline="0" dirty="0" smtClean="0"/>
              <a:t># KT</a:t>
            </a:r>
            <a:r>
              <a:rPr lang="ko-KR" altLang="en-US" baseline="0" dirty="0" smtClean="0"/>
              <a:t>가 타격이 좋음에도 불구하고 하위권에 </a:t>
            </a:r>
            <a:r>
              <a:rPr lang="ko-KR" altLang="en-US" baseline="0" dirty="0" err="1" smtClean="0"/>
              <a:t>랭크되는</a:t>
            </a:r>
            <a:r>
              <a:rPr lang="ko-KR" altLang="en-US" baseline="0" dirty="0" smtClean="0"/>
              <a:t> 이유는 투수력 부족임을 볼 수 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따라서 우수한 순위를 위해서는 타격 능력보다 투수 능력의 영향력이 더 큼을 알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8D9DF-440B-48C1-A5B6-B7ABCB178A2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939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구단데이터가 아닌 선수 개인 데이터를 활용하여 시각화 해 본 레이더 차트</a:t>
            </a:r>
            <a:r>
              <a:rPr lang="en-US" altLang="ko-KR" dirty="0" smtClean="0"/>
              <a:t>(radar chart)</a:t>
            </a:r>
          </a:p>
          <a:p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타자 </a:t>
            </a:r>
            <a:r>
              <a:rPr lang="en-US" altLang="ko-KR" dirty="0" smtClean="0"/>
              <a:t>top20</a:t>
            </a:r>
            <a:r>
              <a:rPr lang="ko-KR" altLang="en-US" dirty="0" smtClean="0"/>
              <a:t>의 선정 근거 </a:t>
            </a:r>
            <a:r>
              <a:rPr lang="en-US" altLang="ko-KR" dirty="0" smtClean="0"/>
              <a:t>: 100</a:t>
            </a:r>
            <a:r>
              <a:rPr lang="ko-KR" altLang="en-US" dirty="0" smtClean="0"/>
              <a:t>경기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타석 이상 출전 선수 중</a:t>
            </a:r>
            <a:r>
              <a:rPr lang="en-US" altLang="ko-KR" dirty="0" smtClean="0"/>
              <a:t>OPS</a:t>
            </a:r>
            <a:r>
              <a:rPr lang="ko-KR" altLang="en-US" dirty="0" smtClean="0"/>
              <a:t>기준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투수 </a:t>
            </a:r>
            <a:r>
              <a:rPr lang="en-US" altLang="ko-KR" dirty="0" smtClean="0"/>
              <a:t>top20</a:t>
            </a:r>
            <a:r>
              <a:rPr lang="ko-KR" altLang="en-US" dirty="0" smtClean="0"/>
              <a:t>의 선정 근거 </a:t>
            </a:r>
            <a:r>
              <a:rPr lang="en-US" altLang="ko-KR" dirty="0" smtClean="0"/>
              <a:t>: 10</a:t>
            </a:r>
            <a:r>
              <a:rPr lang="ko-KR" altLang="en-US" dirty="0" smtClean="0"/>
              <a:t>경기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이닝 이상 출전 선수 중 평균자책점 기준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타자의 경우 </a:t>
            </a:r>
            <a:r>
              <a:rPr lang="en-US" altLang="ko-KR" dirty="0" smtClean="0"/>
              <a:t>top20</a:t>
            </a:r>
            <a:r>
              <a:rPr lang="ko-KR" altLang="en-US" dirty="0" smtClean="0"/>
              <a:t>의 기록 대비 나머지 선수들의 기록이 크게 차이 나지 않음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투수의 경우 </a:t>
            </a:r>
            <a:r>
              <a:rPr lang="en-US" altLang="ko-KR" dirty="0" smtClean="0"/>
              <a:t>top20</a:t>
            </a:r>
            <a:r>
              <a:rPr lang="ko-KR" altLang="en-US" dirty="0" smtClean="0"/>
              <a:t>의 기록 대비 나머지 선수들의 기록에 차가 크다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볼넷을 제외한 나머지 변수들은 선수간 편차가 크다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8D9DF-440B-48C1-A5B6-B7ABCB178A2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950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2002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2020</a:t>
            </a:r>
            <a:r>
              <a:rPr lang="ko-KR" altLang="en-US" dirty="0" smtClean="0"/>
              <a:t>년</a:t>
            </a:r>
            <a:r>
              <a:rPr lang="en-US" altLang="ko-KR" dirty="0" smtClean="0"/>
              <a:t>(5/31)</a:t>
            </a:r>
            <a:r>
              <a:rPr lang="ko-KR" altLang="en-US" dirty="0" err="1" smtClean="0"/>
              <a:t>까지의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구단별</a:t>
            </a:r>
            <a:r>
              <a:rPr lang="ko-KR" altLang="en-US" dirty="0" smtClean="0"/>
              <a:t> 순위를 </a:t>
            </a:r>
            <a:r>
              <a:rPr lang="ko-KR" altLang="en-US" dirty="0" err="1" smtClean="0"/>
              <a:t>범프차트</a:t>
            </a:r>
            <a:r>
              <a:rPr lang="en-US" altLang="ko-KR" dirty="0" smtClean="0"/>
              <a:t>(bump</a:t>
            </a:r>
            <a:r>
              <a:rPr lang="en-US" altLang="ko-KR" baseline="0" dirty="0" smtClean="0"/>
              <a:t> chart)</a:t>
            </a:r>
            <a:r>
              <a:rPr lang="ko-KR" altLang="en-US" baseline="0" dirty="0" smtClean="0"/>
              <a:t>로 표현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2002</a:t>
            </a:r>
            <a:r>
              <a:rPr lang="ko-KR" altLang="en-US" baseline="0" dirty="0" smtClean="0"/>
              <a:t>년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위 삼성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위 </a:t>
            </a:r>
            <a:r>
              <a:rPr lang="en-US" altLang="ko-KR" baseline="0" dirty="0" smtClean="0"/>
              <a:t>LG, 3</a:t>
            </a:r>
            <a:r>
              <a:rPr lang="ko-KR" altLang="en-US" baseline="0" dirty="0" smtClean="0"/>
              <a:t>위 </a:t>
            </a:r>
            <a:r>
              <a:rPr lang="en-US" altLang="ko-KR" baseline="0" dirty="0" smtClean="0"/>
              <a:t>KIA…. </a:t>
            </a:r>
            <a:r>
              <a:rPr lang="ko-KR" altLang="en-US" baseline="0" dirty="0" smtClean="0"/>
              <a:t>였으나 연도별 결과를 따라가 보면 </a:t>
            </a:r>
            <a:endParaRPr lang="en-US" altLang="ko-KR" baseline="0" dirty="0" smtClean="0"/>
          </a:p>
          <a:p>
            <a:r>
              <a:rPr lang="ko-KR" altLang="en-US" baseline="0" dirty="0" smtClean="0"/>
              <a:t>삼성의 경우는 현재 하위권으로 내려앉았으며</a:t>
            </a:r>
            <a:endParaRPr lang="en-US" altLang="ko-KR" baseline="0" dirty="0" smtClean="0"/>
          </a:p>
          <a:p>
            <a:r>
              <a:rPr lang="ko-KR" altLang="en-US" baseline="0" dirty="0" smtClean="0"/>
              <a:t>창단 시기가 늦은 </a:t>
            </a:r>
            <a:r>
              <a:rPr lang="en-US" altLang="ko-KR" baseline="0" dirty="0" smtClean="0"/>
              <a:t>NC</a:t>
            </a:r>
            <a:r>
              <a:rPr lang="ko-KR" altLang="en-US" baseline="0" dirty="0" smtClean="0"/>
              <a:t>의 경우 </a:t>
            </a:r>
            <a:r>
              <a:rPr lang="en-US" altLang="ko-KR" baseline="0" dirty="0" smtClean="0"/>
              <a:t>2018</a:t>
            </a:r>
            <a:r>
              <a:rPr lang="ko-KR" altLang="en-US" baseline="0" dirty="0" smtClean="0"/>
              <a:t>년을 제외하면 상승세에 있다고 볼 수 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구단의 연도별 성적의 등락폭이 매우 크므로 </a:t>
            </a:r>
            <a:r>
              <a:rPr lang="ko-KR" altLang="en-US" baseline="0" dirty="0" err="1" smtClean="0"/>
              <a:t>구단별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순위예측에</a:t>
            </a:r>
            <a:r>
              <a:rPr lang="ko-KR" altLang="en-US" baseline="0" dirty="0" smtClean="0"/>
              <a:t> 어려움이 있었다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 </a:t>
            </a:r>
            <a:r>
              <a:rPr lang="ko-KR" altLang="en-US" baseline="0" dirty="0" smtClean="0">
                <a:sym typeface="Wingdings" panose="05000000000000000000" pitchFamily="2" charset="2"/>
              </a:rPr>
              <a:t>개선방안 </a:t>
            </a:r>
            <a:r>
              <a:rPr lang="en-US" altLang="ko-KR" baseline="0" dirty="0" smtClean="0">
                <a:sym typeface="Wingdings" panose="05000000000000000000" pitchFamily="2" charset="2"/>
              </a:rPr>
              <a:t>: </a:t>
            </a:r>
            <a:r>
              <a:rPr lang="ko-KR" altLang="en-US" baseline="0" dirty="0" smtClean="0">
                <a:sym typeface="Wingdings" panose="05000000000000000000" pitchFamily="2" charset="2"/>
              </a:rPr>
              <a:t>상위권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smtClean="0">
                <a:sym typeface="Wingdings" panose="05000000000000000000" pitchFamily="2" charset="2"/>
              </a:rPr>
              <a:t>중위권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smtClean="0">
                <a:sym typeface="Wingdings" panose="05000000000000000000" pitchFamily="2" charset="2"/>
              </a:rPr>
              <a:t>하위권으로 분류하는 예측을 진행했다</a:t>
            </a:r>
            <a:r>
              <a:rPr lang="en-US" altLang="ko-KR" baseline="0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8D9DF-440B-48C1-A5B6-B7ABCB178A2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439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68D9DF-440B-48C1-A5B6-B7ABCB178A2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9189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KNN (K-</a:t>
            </a:r>
            <a:r>
              <a:rPr lang="ko-KR" altLang="en-US" dirty="0" err="1" smtClean="0"/>
              <a:t>최근접이웃</a:t>
            </a:r>
            <a:r>
              <a:rPr lang="en-US" altLang="ko-KR" dirty="0" smtClean="0"/>
              <a:t>) </a:t>
            </a:r>
            <a:r>
              <a:rPr lang="ko-KR" altLang="en-US" dirty="0" smtClean="0"/>
              <a:t>분석 진행</a:t>
            </a:r>
            <a:endParaRPr lang="en-US" altLang="ko-KR" dirty="0" smtClean="0"/>
          </a:p>
          <a:p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Group</a:t>
            </a:r>
            <a:r>
              <a:rPr lang="ko-KR" altLang="en-US" dirty="0" smtClean="0"/>
              <a:t>구분 기준</a:t>
            </a:r>
            <a:r>
              <a:rPr lang="en-US" altLang="ko-KR" dirty="0" smtClean="0"/>
              <a:t> 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정규 리그 성적을 기준으로 </a:t>
            </a:r>
            <a:r>
              <a:rPr lang="en-US" altLang="ko-KR" baseline="0" dirty="0" smtClean="0"/>
              <a:t>1~3</a:t>
            </a:r>
            <a:r>
              <a:rPr lang="ko-KR" altLang="en-US" baseline="0" dirty="0" smtClean="0"/>
              <a:t>위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상위권</a:t>
            </a:r>
            <a:r>
              <a:rPr lang="en-US" altLang="ko-KR" baseline="0" dirty="0" smtClean="0"/>
              <a:t>(high),  4 ~ 6</a:t>
            </a:r>
            <a:r>
              <a:rPr lang="ko-KR" altLang="en-US" baseline="0" dirty="0" smtClean="0"/>
              <a:t>위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중위권</a:t>
            </a:r>
            <a:r>
              <a:rPr lang="en-US" altLang="ko-KR" baseline="0" dirty="0" smtClean="0"/>
              <a:t>(middle), 7</a:t>
            </a:r>
            <a:r>
              <a:rPr lang="ko-KR" altLang="en-US" baseline="0" dirty="0" smtClean="0"/>
              <a:t>위 이상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하위권</a:t>
            </a:r>
            <a:r>
              <a:rPr lang="en-US" altLang="ko-KR" baseline="0" dirty="0" smtClean="0"/>
              <a:t>(low)</a:t>
            </a:r>
            <a:r>
              <a:rPr lang="ko-KR" altLang="en-US" baseline="0" dirty="0" err="1" smtClean="0"/>
              <a:t>으로</a:t>
            </a:r>
            <a:r>
              <a:rPr lang="ko-KR" altLang="en-US" baseline="0" dirty="0" smtClean="0"/>
              <a:t> 설정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변수 선택 기준 </a:t>
            </a:r>
            <a:r>
              <a:rPr lang="en-US" altLang="ko-KR" baseline="0" dirty="0" smtClean="0"/>
              <a:t>: 56</a:t>
            </a:r>
            <a:r>
              <a:rPr lang="ko-KR" altLang="en-US" baseline="0" dirty="0" smtClean="0"/>
              <a:t>개의 변수 중 순위와의 상관계수 </a:t>
            </a:r>
            <a:r>
              <a:rPr lang="en-US" altLang="ko-KR" baseline="0" dirty="0" smtClean="0"/>
              <a:t>0.6 </a:t>
            </a:r>
            <a:r>
              <a:rPr lang="ko-KR" altLang="en-US" baseline="0" dirty="0" smtClean="0"/>
              <a:t>이상인 변수 선택 </a:t>
            </a:r>
            <a:r>
              <a:rPr lang="en-US" altLang="ko-KR" baseline="0" dirty="0" smtClean="0"/>
              <a:t>( </a:t>
            </a:r>
            <a:r>
              <a:rPr lang="ko-KR" altLang="en-US" baseline="0" dirty="0" smtClean="0"/>
              <a:t>전부 투수력과 관련된 변수임</a:t>
            </a:r>
            <a:r>
              <a:rPr lang="en-US" altLang="ko-KR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err="1" smtClean="0"/>
              <a:t>테스트셋의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예측정확도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= 0.5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예측 정확도를 </a:t>
            </a:r>
            <a:r>
              <a:rPr lang="ko-KR" altLang="en-US" baseline="0" dirty="0" err="1" smtClean="0"/>
              <a:t>높여보기</a:t>
            </a:r>
            <a:r>
              <a:rPr lang="ko-KR" altLang="en-US" baseline="0" dirty="0" smtClean="0"/>
              <a:t> 위해 앙상블 기법을 추가하였다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8D9DF-440B-48C1-A5B6-B7ABCB178A2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117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앙상블기법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랜덤포레스트</a:t>
            </a:r>
            <a:r>
              <a:rPr lang="en-US" altLang="ko-KR" dirty="0" smtClean="0"/>
              <a:t>) 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개짜리 </a:t>
            </a:r>
            <a:r>
              <a:rPr lang="en-US" altLang="ko-KR" baseline="0" dirty="0" smtClean="0"/>
              <a:t>100</a:t>
            </a:r>
            <a:r>
              <a:rPr lang="ko-KR" altLang="en-US" baseline="0" dirty="0" smtClean="0"/>
              <a:t>개의 의사결정트리를 만들어</a:t>
            </a:r>
            <a:r>
              <a:rPr lang="en-US" altLang="ko-KR" baseline="0" dirty="0" smtClean="0"/>
              <a:t>…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예측정확도가 </a:t>
            </a:r>
            <a:r>
              <a:rPr lang="en-US" altLang="ko-KR" baseline="0" dirty="0" smtClean="0"/>
              <a:t>0.809 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KNN</a:t>
            </a:r>
            <a:r>
              <a:rPr lang="ko-KR" altLang="en-US" baseline="0" dirty="0" smtClean="0"/>
              <a:t>대비 </a:t>
            </a:r>
            <a:r>
              <a:rPr lang="en-US" altLang="ko-KR" baseline="0" dirty="0" smtClean="0"/>
              <a:t>60% </a:t>
            </a:r>
            <a:r>
              <a:rPr lang="ko-KR" altLang="en-US" baseline="0" dirty="0" smtClean="0"/>
              <a:t>정도 상승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상관계수 </a:t>
            </a:r>
            <a:r>
              <a:rPr lang="en-US" altLang="ko-KR" baseline="0" dirty="0" smtClean="0"/>
              <a:t>0.6 </a:t>
            </a:r>
            <a:r>
              <a:rPr lang="ko-KR" altLang="en-US" baseline="0" dirty="0" smtClean="0"/>
              <a:t>이상인 변수만 사용했었으나 투수력 변수를 추가해서 돌려보았다</a:t>
            </a:r>
            <a:r>
              <a:rPr lang="en-US" altLang="ko-KR" baseline="0" dirty="0" smtClean="0"/>
              <a:t>.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 </a:t>
            </a:r>
            <a:r>
              <a:rPr lang="ko-KR" altLang="en-US" baseline="0" dirty="0" smtClean="0">
                <a:sym typeface="Wingdings" panose="05000000000000000000" pitchFamily="2" charset="2"/>
              </a:rPr>
              <a:t>예측정확도의 차이가 거의 없음</a:t>
            </a:r>
            <a:endParaRPr lang="en-US" altLang="ko-KR" baseline="0" dirty="0" smtClean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ko-KR" altLang="en-US" baseline="0" dirty="0" smtClean="0">
                <a:sym typeface="Wingdings" panose="05000000000000000000" pitchFamily="2" charset="2"/>
              </a:rPr>
              <a:t>따라서 앞서 확인했던 것과 같이 투수력이 순위에 큰 영향을 미친다고 볼 수 있다</a:t>
            </a:r>
            <a:r>
              <a:rPr lang="en-US" altLang="ko-KR" baseline="0" dirty="0" smtClean="0">
                <a:sym typeface="Wingdings" panose="05000000000000000000" pitchFamily="2" charset="2"/>
              </a:rPr>
              <a:t>.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8D9DF-440B-48C1-A5B6-B7ABCB178A2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33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최근 </a:t>
            </a:r>
            <a:r>
              <a:rPr lang="en-US" altLang="ko-KR" dirty="0" smtClean="0"/>
              <a:t>5</a:t>
            </a:r>
            <a:r>
              <a:rPr lang="ko-KR" altLang="en-US" dirty="0" smtClean="0"/>
              <a:t>년간 데이터</a:t>
            </a:r>
            <a:r>
              <a:rPr lang="en-US" altLang="ko-KR" dirty="0" smtClean="0"/>
              <a:t>(2014~2018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모델링한 결과</a:t>
            </a:r>
            <a:endParaRPr lang="en-US" altLang="ko-KR" dirty="0" smtClean="0"/>
          </a:p>
          <a:p>
            <a:r>
              <a:rPr lang="ko-KR" altLang="en-US" dirty="0" smtClean="0"/>
              <a:t>전체 기간</a:t>
            </a:r>
            <a:r>
              <a:rPr lang="en-US" altLang="ko-KR" dirty="0" smtClean="0"/>
              <a:t>(2002~2019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모델링한 결과 보다 성능 개선이 두드러진다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68D9DF-440B-48C1-A5B6-B7ABCB178A2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885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롯데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두산꺾고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연패 탈출</a:t>
            </a:r>
            <a:endParaRPr lang="en-US" altLang="ko-KR" dirty="0" smtClean="0"/>
          </a:p>
          <a:p>
            <a:r>
              <a:rPr lang="ko-KR" altLang="en-US" dirty="0" smtClean="0"/>
              <a:t>강정호 음주운전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아웃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스물스물</a:t>
            </a:r>
            <a:r>
              <a:rPr lang="ko-KR" altLang="en-US" dirty="0" smtClean="0"/>
              <a:t> 복귀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양현종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(KIA </a:t>
            </a:r>
            <a:r>
              <a:rPr lang="ko-KR" altLang="en-US" baseline="0" dirty="0" smtClean="0"/>
              <a:t>에이스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8D9DF-440B-48C1-A5B6-B7ABCB178A2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356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8D9DF-440B-48C1-A5B6-B7ABCB178A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079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68D9DF-440B-48C1-A5B6-B7ABCB178A2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410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68D9DF-440B-48C1-A5B6-B7ABCB178A2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146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8D9DF-440B-48C1-A5B6-B7ABCB178A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632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8D9DF-440B-48C1-A5B6-B7ABCB178A2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38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모기업 변경에 따른 </a:t>
            </a:r>
            <a:r>
              <a:rPr lang="ko-KR" altLang="en-US" dirty="0" err="1" smtClean="0"/>
              <a:t>구단명이</a:t>
            </a:r>
            <a:r>
              <a:rPr lang="ko-KR" altLang="en-US" dirty="0" smtClean="0"/>
              <a:t> 다르게 </a:t>
            </a:r>
            <a:r>
              <a:rPr lang="ko-KR" altLang="en-US" dirty="0" err="1" smtClean="0"/>
              <a:t>입력돼있는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원자료를</a:t>
            </a:r>
            <a:r>
              <a:rPr lang="ko-KR" altLang="en-US" dirty="0" smtClean="0"/>
              <a:t> 하나의 </a:t>
            </a:r>
            <a:r>
              <a:rPr lang="ko-KR" altLang="en-US" dirty="0" err="1" smtClean="0"/>
              <a:t>구단명으로</a:t>
            </a:r>
            <a:r>
              <a:rPr lang="ko-KR" altLang="en-US" dirty="0" smtClean="0"/>
              <a:t> 통합했다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8D9DF-440B-48C1-A5B6-B7ABCB178A2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883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8D9DF-440B-48C1-A5B6-B7ABCB178A2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14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68D9DF-440B-48C1-A5B6-B7ABCB178A2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3838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삼성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SK, NC, </a:t>
            </a:r>
            <a:r>
              <a:rPr lang="ko-KR" altLang="en-US" baseline="0" dirty="0" smtClean="0"/>
              <a:t>히어로즈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err="1" smtClean="0"/>
              <a:t>우승점수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1</a:t>
            </a:r>
            <a:r>
              <a:rPr lang="ko-KR" altLang="en-US" baseline="0" dirty="0" smtClean="0"/>
              <a:t>등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등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점 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순으로 차등 부여한 점수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역대로 상위권을 차지하는 구단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 삼성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두산</a:t>
            </a:r>
            <a:r>
              <a:rPr lang="en-US" altLang="ko-KR" baseline="0" dirty="0" smtClean="0"/>
              <a:t>, SK,NC 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삼성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삼성은 모기업의 투자 부족으로 과거에 비해 선수 구성의 질이 낮아졌음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SK</a:t>
            </a:r>
            <a:r>
              <a:rPr lang="ko-KR" altLang="en-US" baseline="0" dirty="0" smtClean="0"/>
              <a:t>는 연도별 편차가 큰 구단으로 볼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8D9DF-440B-48C1-A5B6-B7ABCB178A2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365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5CE6-2F1A-416C-8E6A-2AB08C2CA8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9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CB77-C9FD-42BA-A3BA-046F25DC8DF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7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1A0D-4A8A-4E9A-A888-50C1D912D12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1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A4B7-6BFF-4490-B21B-E89F623C1EF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2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3D23-46F2-492C-893C-CD39D70F676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2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DC90-8F64-4037-9EB1-BC12CA4A529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0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00EC-C942-496A-867A-51DB191FA11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7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0796-76E0-478B-BAF0-570B36581C6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2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9BB4-5A52-4E36-9CE5-7FF8F11869D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7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F651-B8B2-4CB3-8B3D-B8F6D4C7642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8154-CBFF-44FF-BAB9-56A0F785CD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5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2C60E-5EA0-4004-BCD4-A061245A1DA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koreabaseball.com/Default.aspx" TargetMode="External"/><Relationship Id="rId7" Type="http://schemas.openxmlformats.org/officeDocument/2006/relationships/hyperlink" Target="https://www.koreabaseball.com/Record/Team/Hitter/Basic1.asp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koreabaseball.com/Record/Player/HitterBasic/Basic1.aspx" TargetMode="External"/><Relationship Id="rId4" Type="http://schemas.openxmlformats.org/officeDocument/2006/relationships/image" Target="../media/image1.png"/><Relationship Id="rId9" Type="http://schemas.openxmlformats.org/officeDocument/2006/relationships/hyperlink" Target="https://sports.news.naver.com/kbaseball/index.nh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4324692" y="3982516"/>
            <a:ext cx="36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89055" y="2935781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942489" y="2352929"/>
            <a:ext cx="6364406" cy="156966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수집 프로젝트</a:t>
            </a:r>
            <a:r>
              <a:rPr lang="en-US" altLang="ko-KR" sz="28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3600" b="1" i="1" dirty="0" smtClean="0">
                <a:solidFill>
                  <a:srgbClr val="E05670"/>
                </a:solidFill>
              </a:rPr>
              <a:t>KBO </a:t>
            </a:r>
            <a:r>
              <a:rPr lang="ko-KR" altLang="en-US" sz="3600" b="1" i="1" dirty="0" smtClean="0">
                <a:solidFill>
                  <a:srgbClr val="E05670"/>
                </a:solidFill>
              </a:rPr>
              <a:t>데이터 분석</a:t>
            </a:r>
            <a:endParaRPr lang="ko-KR" altLang="en-US" sz="3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11435" y="3978812"/>
            <a:ext cx="2026517" cy="430887"/>
          </a:xfrm>
          <a:prstGeom prst="rect">
            <a:avLst/>
          </a:prstGeom>
          <a:solidFill>
            <a:srgbClr val="E05670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윤석민 이은지 </a:t>
            </a:r>
            <a:r>
              <a:rPr lang="ko-KR" altLang="en-US" sz="1100" b="1" dirty="0" smtClean="0">
                <a:solidFill>
                  <a:prstClr val="white"/>
                </a:solidFill>
              </a:rPr>
              <a:t>정민지 </a:t>
            </a:r>
            <a:r>
              <a:rPr lang="ko-KR" altLang="en-US" sz="1100" b="1" dirty="0" err="1" smtClean="0">
                <a:solidFill>
                  <a:prstClr val="white"/>
                </a:solidFill>
              </a:rPr>
              <a:t>최희경</a:t>
            </a:r>
            <a:endParaRPr lang="en-US" altLang="ko-KR" sz="1100" b="1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prstClr val="white"/>
                </a:solidFill>
              </a:rPr>
              <a:t>발표자 </a:t>
            </a:r>
            <a:r>
              <a:rPr lang="en-US" altLang="ko-KR" sz="1100" b="1" dirty="0" smtClean="0">
                <a:solidFill>
                  <a:prstClr val="white"/>
                </a:solidFill>
              </a:rPr>
              <a:t>: </a:t>
            </a:r>
            <a:r>
              <a:rPr lang="ko-KR" altLang="en-US" sz="1100" b="1" dirty="0" smtClean="0">
                <a:solidFill>
                  <a:prstClr val="white"/>
                </a:solidFill>
              </a:rPr>
              <a:t>이은지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72528" y="0"/>
            <a:ext cx="4519970" cy="574966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400" b="1" i="1" dirty="0" smtClean="0">
                <a:solidFill>
                  <a:srgbClr val="E05670"/>
                </a:solidFill>
              </a:rPr>
              <a:t>PRESENTATION</a:t>
            </a:r>
            <a:endParaRPr lang="en-US" altLang="ko-KR" sz="2400" b="1" i="1" dirty="0">
              <a:solidFill>
                <a:srgbClr val="E05670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872528" y="0"/>
            <a:ext cx="4519970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01. </a:t>
            </a:r>
            <a:r>
              <a:rPr lang="ko-KR" altLang="en-US" sz="2400" b="1" i="1" dirty="0" smtClean="0">
                <a:solidFill>
                  <a:srgbClr val="E05670"/>
                </a:solidFill>
              </a:rPr>
              <a:t>데이터 </a:t>
            </a:r>
            <a:r>
              <a:rPr lang="ko-KR" altLang="en-US" sz="2400" b="1" i="1" dirty="0" smtClean="0">
                <a:solidFill>
                  <a:srgbClr val="E05670"/>
                </a:solidFill>
              </a:rPr>
              <a:t>수</a:t>
            </a:r>
            <a:r>
              <a:rPr lang="ko-KR" altLang="en-US" sz="2400" b="1" i="1" dirty="0" smtClean="0">
                <a:solidFill>
                  <a:srgbClr val="E05670"/>
                </a:solidFill>
              </a:rPr>
              <a:t>집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0" y="753023"/>
            <a:ext cx="1219200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데이터 </a:t>
            </a:r>
            <a:r>
              <a:rPr lang="ko-KR" altLang="en-US" sz="1600" b="1" dirty="0" err="1" smtClean="0">
                <a:solidFill>
                  <a:srgbClr val="44546A">
                    <a:lumMod val="75000"/>
                  </a:srgbClr>
                </a:solidFill>
              </a:rPr>
              <a:t>크롤링</a:t>
            </a: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 코드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34962" y="1436657"/>
            <a:ext cx="299285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44546A">
                    <a:lumMod val="75000"/>
                  </a:srgbClr>
                </a:solidFill>
              </a:rPr>
              <a:t>함수</a:t>
            </a:r>
            <a:r>
              <a:rPr lang="en-US" altLang="ko-KR" sz="1200" b="1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1200" b="1" dirty="0">
                <a:solidFill>
                  <a:srgbClr val="44546A">
                    <a:lumMod val="75000"/>
                  </a:srgbClr>
                </a:solidFill>
              </a:rPr>
              <a:t>데이터 취합</a:t>
            </a:r>
            <a:r>
              <a:rPr lang="en-US" altLang="ko-KR" sz="12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  <a:endParaRPr lang="en-US" altLang="ko-KR" sz="12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302583" y="1436657"/>
            <a:ext cx="318619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44546A">
                    <a:lumMod val="75000"/>
                  </a:srgbClr>
                </a:solidFill>
              </a:rPr>
              <a:t>함수</a:t>
            </a:r>
            <a:r>
              <a:rPr lang="en-US" altLang="ko-KR" sz="1200" b="1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1200" b="1" dirty="0">
                <a:solidFill>
                  <a:srgbClr val="44546A">
                    <a:lumMod val="75000"/>
                  </a:srgbClr>
                </a:solidFill>
              </a:rPr>
              <a:t>데이터 취합</a:t>
            </a:r>
            <a:r>
              <a:rPr lang="en-US" altLang="ko-KR" sz="12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  <a:endParaRPr lang="en-US" altLang="ko-KR" sz="12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1" name="그림 10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88"/>
          <a:stretch/>
        </p:blipFill>
        <p:spPr bwMode="auto">
          <a:xfrm>
            <a:off x="334962" y="1911613"/>
            <a:ext cx="5496212" cy="43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9"/>
          <a:stretch/>
        </p:blipFill>
        <p:spPr bwMode="auto">
          <a:xfrm>
            <a:off x="6302584" y="1911613"/>
            <a:ext cx="5464696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7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72528" y="0"/>
            <a:ext cx="4519970" cy="574966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400" b="1" i="1" dirty="0" smtClean="0">
                <a:solidFill>
                  <a:srgbClr val="E05670"/>
                </a:solidFill>
              </a:rPr>
              <a:t>PRESENTATION</a:t>
            </a:r>
            <a:endParaRPr lang="en-US" altLang="ko-KR" sz="2400" b="1" i="1" dirty="0">
              <a:solidFill>
                <a:srgbClr val="E05670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872528" y="0"/>
            <a:ext cx="4519970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01. </a:t>
            </a:r>
            <a:r>
              <a:rPr lang="ko-KR" altLang="en-US" sz="2400" b="1" i="1" dirty="0" smtClean="0">
                <a:solidFill>
                  <a:srgbClr val="E05670"/>
                </a:solidFill>
              </a:rPr>
              <a:t>데이터 </a:t>
            </a:r>
            <a:r>
              <a:rPr lang="ko-KR" altLang="en-US" sz="2400" b="1" i="1" dirty="0" smtClean="0">
                <a:solidFill>
                  <a:srgbClr val="E05670"/>
                </a:solidFill>
              </a:rPr>
              <a:t>수</a:t>
            </a:r>
            <a:r>
              <a:rPr lang="ko-KR" altLang="en-US" sz="2400" b="1" i="1" dirty="0" smtClean="0">
                <a:solidFill>
                  <a:srgbClr val="E05670"/>
                </a:solidFill>
              </a:rPr>
              <a:t>집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0" y="753023"/>
            <a:ext cx="1219200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데이터 </a:t>
            </a:r>
            <a:r>
              <a:rPr lang="ko-KR" altLang="en-US" sz="1600" b="1" dirty="0" err="1" smtClean="0">
                <a:solidFill>
                  <a:srgbClr val="44546A">
                    <a:lumMod val="75000"/>
                  </a:srgbClr>
                </a:solidFill>
              </a:rPr>
              <a:t>크롤링</a:t>
            </a: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 코드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34962" y="1436657"/>
            <a:ext cx="299285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srgbClr val="44546A">
                    <a:lumMod val="75000"/>
                  </a:srgbClr>
                </a:solidFill>
              </a:rPr>
              <a:t>실행부</a:t>
            </a:r>
            <a:endParaRPr lang="en-US" altLang="ko-KR" sz="12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3" name="그림 1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2"/>
          <a:stretch/>
        </p:blipFill>
        <p:spPr bwMode="auto">
          <a:xfrm>
            <a:off x="334962" y="1939991"/>
            <a:ext cx="5466231" cy="41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r="3323" b="17692"/>
          <a:stretch/>
        </p:blipFill>
        <p:spPr bwMode="auto">
          <a:xfrm>
            <a:off x="6346658" y="1939991"/>
            <a:ext cx="5465591" cy="410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346658" y="1436657"/>
            <a:ext cx="2992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44546A">
                    <a:lumMod val="75000"/>
                  </a:srgbClr>
                </a:solidFill>
              </a:rPr>
              <a:t>데이터 샘플 </a:t>
            </a:r>
            <a:r>
              <a:rPr lang="en-US" altLang="ko-KR" sz="12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1200" b="1" dirty="0" smtClean="0">
                <a:solidFill>
                  <a:srgbClr val="44546A">
                    <a:lumMod val="75000"/>
                  </a:srgbClr>
                </a:solidFill>
              </a:rPr>
              <a:t>구단 타자</a:t>
            </a:r>
            <a:r>
              <a:rPr lang="en-US" altLang="ko-KR" sz="12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  <a:endParaRPr lang="en-US" altLang="ko-KR" sz="12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4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72528" y="0"/>
            <a:ext cx="4519970" cy="574966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400" b="1" i="1" dirty="0" smtClean="0">
                <a:solidFill>
                  <a:srgbClr val="E05670"/>
                </a:solidFill>
              </a:rPr>
              <a:t>PRESENTATION</a:t>
            </a:r>
            <a:endParaRPr lang="en-US" altLang="ko-KR" sz="2400" b="1" i="1" dirty="0">
              <a:solidFill>
                <a:srgbClr val="E05670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872528" y="0"/>
            <a:ext cx="4519970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01. </a:t>
            </a:r>
            <a:r>
              <a:rPr lang="ko-KR" altLang="en-US" sz="2400" b="1" i="1" dirty="0" smtClean="0">
                <a:solidFill>
                  <a:srgbClr val="E05670"/>
                </a:solidFill>
              </a:rPr>
              <a:t>데이터 </a:t>
            </a:r>
            <a:r>
              <a:rPr lang="ko-KR" altLang="en-US" sz="2400" b="1" i="1" dirty="0" smtClean="0">
                <a:solidFill>
                  <a:srgbClr val="E05670"/>
                </a:solidFill>
              </a:rPr>
              <a:t>수</a:t>
            </a:r>
            <a:r>
              <a:rPr lang="ko-KR" altLang="en-US" sz="2400" b="1" i="1" dirty="0" smtClean="0">
                <a:solidFill>
                  <a:srgbClr val="E05670"/>
                </a:solidFill>
              </a:rPr>
              <a:t>집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0" y="93103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KBO </a:t>
            </a: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데이터 전처리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9811" y="2460372"/>
            <a:ext cx="100203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8441" y="4277687"/>
            <a:ext cx="9759950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115264" y="2021275"/>
            <a:ext cx="253099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44546A">
                    <a:lumMod val="75000"/>
                  </a:srgbClr>
                </a:solidFill>
              </a:rPr>
              <a:t>1. </a:t>
            </a:r>
            <a:r>
              <a:rPr lang="ko-KR" altLang="en-US" sz="1400" b="1" dirty="0" smtClean="0">
                <a:solidFill>
                  <a:srgbClr val="44546A">
                    <a:lumMod val="75000"/>
                  </a:srgbClr>
                </a:solidFill>
              </a:rPr>
              <a:t>데이터 타입 변경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126989" y="3844209"/>
            <a:ext cx="348158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44546A">
                    <a:lumMod val="75000"/>
                  </a:srgbClr>
                </a:solidFill>
              </a:rPr>
              <a:t>2</a:t>
            </a:r>
            <a:r>
              <a:rPr lang="en-US" altLang="ko-KR" sz="1400" b="1" dirty="0" smtClean="0">
                <a:solidFill>
                  <a:srgbClr val="44546A">
                    <a:lumMod val="75000"/>
                  </a:srgbClr>
                </a:solidFill>
              </a:rPr>
              <a:t>. </a:t>
            </a:r>
            <a:r>
              <a:rPr lang="ko-KR" altLang="en-US" sz="1400" b="1" dirty="0" err="1" smtClean="0">
                <a:solidFill>
                  <a:srgbClr val="44546A">
                    <a:lumMod val="75000"/>
                  </a:srgbClr>
                </a:solidFill>
              </a:rPr>
              <a:t>구단명</a:t>
            </a:r>
            <a:r>
              <a:rPr lang="ko-KR" altLang="en-US" sz="1400" b="1" dirty="0" smtClean="0">
                <a:solidFill>
                  <a:srgbClr val="44546A">
                    <a:lumMod val="75000"/>
                  </a:srgbClr>
                </a:solidFill>
              </a:rPr>
              <a:t> 수정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72528" y="0"/>
            <a:ext cx="4519970" cy="574966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400" b="1" i="1" dirty="0" smtClean="0">
                <a:solidFill>
                  <a:srgbClr val="E05670"/>
                </a:solidFill>
              </a:rPr>
              <a:t>PRESENTATION</a:t>
            </a:r>
            <a:endParaRPr lang="en-US" altLang="ko-KR" sz="2400" b="1" i="1" dirty="0">
              <a:solidFill>
                <a:srgbClr val="E05670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872528" y="0"/>
            <a:ext cx="4519970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01. </a:t>
            </a:r>
            <a:r>
              <a:rPr lang="ko-KR" altLang="en-US" sz="2400" b="1" i="1" dirty="0" smtClean="0">
                <a:solidFill>
                  <a:srgbClr val="E05670"/>
                </a:solidFill>
              </a:rPr>
              <a:t>데이터 </a:t>
            </a:r>
            <a:r>
              <a:rPr lang="ko-KR" altLang="en-US" sz="2400" b="1" i="1" dirty="0" smtClean="0">
                <a:solidFill>
                  <a:srgbClr val="E05670"/>
                </a:solidFill>
              </a:rPr>
              <a:t>수</a:t>
            </a:r>
            <a:r>
              <a:rPr lang="ko-KR" altLang="en-US" sz="2400" b="1" i="1" dirty="0" smtClean="0">
                <a:solidFill>
                  <a:srgbClr val="E05670"/>
                </a:solidFill>
              </a:rPr>
              <a:t>집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" y="740636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 기사</a:t>
            </a: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데이터 수집 방법 </a:t>
            </a: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: </a:t>
            </a: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네이버 </a:t>
            </a: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야구 기사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9950"/>
          <a:stretch/>
        </p:blipFill>
        <p:spPr>
          <a:xfrm>
            <a:off x="1247983" y="1198830"/>
            <a:ext cx="4113816" cy="52905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26038" r="12161"/>
          <a:stretch/>
        </p:blipFill>
        <p:spPr>
          <a:xfrm>
            <a:off x="7257008" y="1187238"/>
            <a:ext cx="3505633" cy="530218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72528" y="0"/>
            <a:ext cx="4519970" cy="574966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POWER POINT </a:t>
            </a:r>
            <a:r>
              <a:rPr kumimoji="0" lang="en-US" altLang="ko-KR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0567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PRESENTATION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E0567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872528" y="0"/>
            <a:ext cx="4519970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01. </a:t>
            </a:r>
            <a:r>
              <a:rPr kumimoji="0" lang="ko-KR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0567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 수</a:t>
            </a:r>
            <a:r>
              <a:rPr kumimoji="0" lang="ko-KR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0567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집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" y="740636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기사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 수집 방법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네이버 야구 기사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770" y="1599619"/>
            <a:ext cx="4609076" cy="436104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t="-1" r="1519" b="26945"/>
          <a:stretch/>
        </p:blipFill>
        <p:spPr>
          <a:xfrm>
            <a:off x="491519" y="1599619"/>
            <a:ext cx="5592289" cy="4328160"/>
          </a:xfrm>
          <a:prstGeom prst="rect">
            <a:avLst/>
          </a:prstGeom>
        </p:spPr>
      </p:pic>
      <p:sp>
        <p:nvSpPr>
          <p:cNvPr id="6" name="이등변 삼각형 5"/>
          <p:cNvSpPr/>
          <p:nvPr/>
        </p:nvSpPr>
        <p:spPr>
          <a:xfrm rot="5400000">
            <a:off x="4263614" y="3666207"/>
            <a:ext cx="4228157" cy="216902"/>
          </a:xfrm>
          <a:prstGeom prst="triangle">
            <a:avLst/>
          </a:prstGeom>
          <a:solidFill>
            <a:srgbClr val="E37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1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4296000" y="3436861"/>
            <a:ext cx="36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89055" y="2935781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942489" y="2352929"/>
            <a:ext cx="6364406" cy="92333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3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0567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 시각화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6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72528" y="0"/>
            <a:ext cx="4519970" cy="574966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02. </a:t>
            </a:r>
            <a:r>
              <a:rPr lang="ko-KR" altLang="en-US" sz="2400" b="1" i="1" dirty="0" smtClean="0">
                <a:solidFill>
                  <a:srgbClr val="E05670"/>
                </a:solidFill>
              </a:rPr>
              <a:t>데이터 시각화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2" descr="C:\Users\jquf1\Desktop\untitl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678" y="1524366"/>
            <a:ext cx="9140337" cy="4982825"/>
          </a:xfrm>
          <a:prstGeom prst="rect">
            <a:avLst/>
          </a:prstGeom>
          <a:noFill/>
        </p:spPr>
      </p:pic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67255" y="1004122"/>
            <a:ext cx="865163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구단 별 </a:t>
            </a: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우승점수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4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72528" y="0"/>
            <a:ext cx="4519970" cy="574966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400" b="1" i="1" dirty="0" smtClean="0">
                <a:solidFill>
                  <a:srgbClr val="E05670"/>
                </a:solidFill>
              </a:rPr>
              <a:t>PRESENTATION</a:t>
            </a:r>
            <a:endParaRPr lang="en-US" altLang="ko-KR" sz="2400" b="1" i="1" dirty="0">
              <a:solidFill>
                <a:srgbClr val="E05670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67255" y="1004122"/>
            <a:ext cx="865163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구단 별 투수의 </a:t>
            </a: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이닝당 출루허용률 및 피안타율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9" name="Picture 2" descr="C:\Users\jquf1\Desktop\이닝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283" y="1468314"/>
            <a:ext cx="5810250" cy="5175739"/>
          </a:xfrm>
          <a:prstGeom prst="rect">
            <a:avLst/>
          </a:prstGeom>
          <a:noFill/>
        </p:spPr>
      </p:pic>
      <p:pic>
        <p:nvPicPr>
          <p:cNvPr id="10" name="Picture 4" descr="C:\Users\jquf1\Desktop\피안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42137" y="1485900"/>
            <a:ext cx="5857875" cy="519332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3872528" y="0"/>
            <a:ext cx="4519970" cy="574966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02. </a:t>
            </a:r>
            <a:r>
              <a:rPr lang="ko-KR" altLang="en-US" sz="2400" b="1" i="1" dirty="0" smtClean="0">
                <a:solidFill>
                  <a:srgbClr val="E05670"/>
                </a:solidFill>
              </a:rPr>
              <a:t>데이터 시각화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4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72528" y="0"/>
            <a:ext cx="4519970" cy="574966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400" b="1" i="1" dirty="0" smtClean="0">
                <a:solidFill>
                  <a:srgbClr val="E05670"/>
                </a:solidFill>
              </a:rPr>
              <a:t>PRESENTATION</a:t>
            </a:r>
            <a:endParaRPr lang="en-US" altLang="ko-KR" sz="2400" b="1" i="1" dirty="0">
              <a:solidFill>
                <a:srgbClr val="E05670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67255" y="1004122"/>
            <a:ext cx="8651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구단 별 타자의 </a:t>
            </a: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타율 및 </a:t>
            </a:r>
            <a:r>
              <a:rPr lang="ko-KR" altLang="en-US" sz="1600" b="1" dirty="0" err="1" smtClean="0">
                <a:solidFill>
                  <a:srgbClr val="44546A">
                    <a:lumMod val="75000"/>
                  </a:srgbClr>
                </a:solidFill>
              </a:rPr>
              <a:t>득점권타율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7" name="Picture 2" descr="C:\Users\jquf1\Desktop\타율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85" y="1518502"/>
            <a:ext cx="6049108" cy="5058140"/>
          </a:xfrm>
          <a:prstGeom prst="rect">
            <a:avLst/>
          </a:prstGeom>
          <a:noFill/>
        </p:spPr>
      </p:pic>
      <p:pic>
        <p:nvPicPr>
          <p:cNvPr id="8" name="Picture 3" descr="C:\Users\jquf1\Desktop\득점권차율드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5289" y="1529857"/>
            <a:ext cx="6065341" cy="5047763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3872528" y="0"/>
            <a:ext cx="4519970" cy="574966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02. </a:t>
            </a:r>
            <a:r>
              <a:rPr lang="ko-KR" altLang="en-US" sz="2400" b="1" i="1" dirty="0" smtClean="0">
                <a:solidFill>
                  <a:srgbClr val="E05670"/>
                </a:solidFill>
              </a:rPr>
              <a:t>데이터 시각화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4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72528" y="0"/>
            <a:ext cx="4519970" cy="574966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400" b="1" i="1" dirty="0" smtClean="0">
                <a:solidFill>
                  <a:srgbClr val="E05670"/>
                </a:solidFill>
              </a:rPr>
              <a:t>PRESENTATION</a:t>
            </a:r>
            <a:endParaRPr lang="en-US" altLang="ko-KR" sz="2400" b="1" i="1" dirty="0">
              <a:solidFill>
                <a:srgbClr val="E05670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67255" y="1004122"/>
            <a:ext cx="8651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구단 별 </a:t>
            </a: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OPS</a:t>
            </a: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와 평균자책점 비교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8" name="Picture 2" descr="C:\Users\jquf1\Desktop\cnff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1565032"/>
            <a:ext cx="5732585" cy="4994030"/>
          </a:xfrm>
          <a:prstGeom prst="rect">
            <a:avLst/>
          </a:prstGeom>
          <a:noFill/>
        </p:spPr>
      </p:pic>
      <p:pic>
        <p:nvPicPr>
          <p:cNvPr id="11" name="Picture 2" descr="C:\Users\jquf1\Desktop\untitl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63401" y="1573823"/>
            <a:ext cx="5662253" cy="4902813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3872528" y="0"/>
            <a:ext cx="4519970" cy="574966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02. </a:t>
            </a:r>
            <a:r>
              <a:rPr lang="ko-KR" altLang="en-US" sz="2400" b="1" i="1" dirty="0" smtClean="0">
                <a:solidFill>
                  <a:srgbClr val="E05670"/>
                </a:solidFill>
              </a:rPr>
              <a:t>데이터 시각화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4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72528" y="0"/>
            <a:ext cx="4519970" cy="990464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수집 프로젝트</a:t>
            </a:r>
            <a:r>
              <a:rPr lang="en-US" altLang="ko-KR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2400" b="1" i="1" dirty="0" smtClean="0">
              <a:solidFill>
                <a:srgbClr val="E0567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i="1" dirty="0" smtClean="0">
                <a:solidFill>
                  <a:srgbClr val="E05670"/>
                </a:solidFill>
              </a:rPr>
              <a:t>KBO </a:t>
            </a:r>
            <a:r>
              <a:rPr lang="ko-KR" altLang="en-US" sz="2400" b="1" i="1" dirty="0" smtClean="0">
                <a:solidFill>
                  <a:srgbClr val="E05670"/>
                </a:solidFill>
              </a:rPr>
              <a:t>데이터 분석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284171" y="2032892"/>
            <a:ext cx="2266950" cy="2266950"/>
          </a:xfrm>
          <a:prstGeom prst="ellipse">
            <a:avLst/>
          </a:prstGeom>
          <a:solidFill>
            <a:schemeClr val="bg1"/>
          </a:solidFill>
          <a:ln w="76200">
            <a:solidFill>
              <a:srgbClr val="034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02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시각화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91771" y="2032892"/>
            <a:ext cx="2266950" cy="2266950"/>
          </a:xfrm>
          <a:prstGeom prst="ellipse">
            <a:avLst/>
          </a:prstGeom>
          <a:solidFill>
            <a:schemeClr val="bg1"/>
          </a:solidFill>
          <a:ln w="76200">
            <a:solidFill>
              <a:srgbClr val="034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수집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이등변 삼각형 17"/>
          <p:cNvSpPr/>
          <p:nvPr/>
        </p:nvSpPr>
        <p:spPr>
          <a:xfrm rot="5400000">
            <a:off x="2815668" y="2862964"/>
            <a:ext cx="972312" cy="606806"/>
          </a:xfrm>
          <a:prstGeom prst="triangle">
            <a:avLst/>
          </a:prstGeom>
          <a:solidFill>
            <a:srgbClr val="EAEEFA"/>
          </a:solidFill>
          <a:ln>
            <a:noFill/>
          </a:ln>
          <a:effectLst>
            <a:outerShdw dist="38100" algn="l" rotWithShape="0">
              <a:srgbClr val="03436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22621" y="2032892"/>
            <a:ext cx="2266950" cy="2266950"/>
          </a:xfrm>
          <a:prstGeom prst="ellipse">
            <a:avLst/>
          </a:prstGeom>
          <a:solidFill>
            <a:schemeClr val="bg1"/>
          </a:solidFill>
          <a:ln w="76200">
            <a:solidFill>
              <a:srgbClr val="034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모델링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이등변 삼각형 33"/>
          <p:cNvSpPr/>
          <p:nvPr/>
        </p:nvSpPr>
        <p:spPr>
          <a:xfrm rot="5400000">
            <a:off x="5654118" y="2862964"/>
            <a:ext cx="972312" cy="606806"/>
          </a:xfrm>
          <a:prstGeom prst="triangle">
            <a:avLst/>
          </a:prstGeom>
          <a:solidFill>
            <a:srgbClr val="EAEEFA"/>
          </a:solidFill>
          <a:ln>
            <a:noFill/>
          </a:ln>
          <a:effectLst>
            <a:outerShdw dist="38100" algn="l" rotWithShape="0">
              <a:srgbClr val="03436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961071" y="2032892"/>
            <a:ext cx="2266950" cy="2266950"/>
          </a:xfrm>
          <a:prstGeom prst="ellipse">
            <a:avLst/>
          </a:prstGeom>
          <a:solidFill>
            <a:schemeClr val="bg1"/>
          </a:solidFill>
          <a:ln w="76200">
            <a:solidFill>
              <a:srgbClr val="034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04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기사 데이터 분석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이등변 삼각형 35"/>
          <p:cNvSpPr/>
          <p:nvPr/>
        </p:nvSpPr>
        <p:spPr>
          <a:xfrm rot="5400000">
            <a:off x="8492568" y="2862964"/>
            <a:ext cx="972312" cy="606806"/>
          </a:xfrm>
          <a:prstGeom prst="triangle">
            <a:avLst/>
          </a:prstGeom>
          <a:solidFill>
            <a:srgbClr val="EAEEFA"/>
          </a:solidFill>
          <a:ln>
            <a:noFill/>
          </a:ln>
          <a:effectLst>
            <a:outerShdw dist="38100" algn="l" rotWithShape="0">
              <a:srgbClr val="03436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59746" y="4719771"/>
            <a:ext cx="2530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소개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및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수집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(Web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craping)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152146" y="4710887"/>
            <a:ext cx="25309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결과 시각화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990596" y="4710886"/>
            <a:ext cx="2530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구단 분석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(Classification Model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생성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829046" y="4710885"/>
            <a:ext cx="2530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KBO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관련 기사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분석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(Word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loud)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3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72528" y="0"/>
            <a:ext cx="4519970" cy="574966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400" b="1" i="1" dirty="0" smtClean="0">
                <a:solidFill>
                  <a:srgbClr val="E05670"/>
                </a:solidFill>
              </a:rPr>
              <a:t>PRESENTATION</a:t>
            </a:r>
            <a:endParaRPr lang="en-US" altLang="ko-KR" sz="2400" b="1" i="1" dirty="0">
              <a:solidFill>
                <a:srgbClr val="E05670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:\Users\jquf1\Desktop\untitleVDZV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744" y="1519969"/>
            <a:ext cx="4955933" cy="4564308"/>
          </a:xfrm>
          <a:prstGeom prst="rect">
            <a:avLst/>
          </a:prstGeom>
          <a:noFill/>
        </p:spPr>
      </p:pic>
      <p:pic>
        <p:nvPicPr>
          <p:cNvPr id="17" name="Picture 3" descr="C:\Users\jquf1\Desktop\pitcher2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0297" y="1440837"/>
            <a:ext cx="4871589" cy="4608271"/>
          </a:xfrm>
          <a:prstGeom prst="rect">
            <a:avLst/>
          </a:prstGeom>
          <a:noFill/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495378" y="1004122"/>
            <a:ext cx="385768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타자 </a:t>
            </a: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Top20 </a:t>
            </a: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비교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090188" y="1007056"/>
            <a:ext cx="3857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투수 </a:t>
            </a: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Top20 </a:t>
            </a: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비교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72528" y="0"/>
            <a:ext cx="4519970" cy="574966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02. </a:t>
            </a:r>
            <a:r>
              <a:rPr lang="ko-KR" altLang="en-US" sz="2400" b="1" i="1" dirty="0" smtClean="0">
                <a:solidFill>
                  <a:srgbClr val="E05670"/>
                </a:solidFill>
              </a:rPr>
              <a:t>데이터 시각화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7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72528" y="0"/>
            <a:ext cx="4519970" cy="574966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0567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 시각화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67255" y="1004122"/>
            <a:ext cx="8651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구단 별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우승 현황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22" y="1720455"/>
            <a:ext cx="10826496" cy="425972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55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4296000" y="3436861"/>
            <a:ext cx="36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89055" y="2935781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942489" y="2352929"/>
            <a:ext cx="6364406" cy="92333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03. </a:t>
            </a:r>
            <a:r>
              <a:rPr kumimoji="0" lang="ko-KR" altLang="en-US" sz="3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0567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 모델링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05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72528" y="0"/>
            <a:ext cx="4519970" cy="574966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400" b="1" i="1" dirty="0" smtClean="0">
                <a:solidFill>
                  <a:srgbClr val="E05670"/>
                </a:solidFill>
              </a:rPr>
              <a:t>PRESENTATION</a:t>
            </a:r>
            <a:endParaRPr lang="en-US" altLang="ko-KR" sz="2400" b="1" i="1" dirty="0">
              <a:solidFill>
                <a:srgbClr val="E0567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72528" y="0"/>
            <a:ext cx="4519970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03. </a:t>
            </a:r>
            <a:r>
              <a:rPr lang="ko-KR" altLang="en-US" sz="2400" b="1" i="1" dirty="0" smtClean="0">
                <a:solidFill>
                  <a:srgbClr val="E05670"/>
                </a:solidFill>
              </a:rPr>
              <a:t>데이터 모델링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r="47384" b="16909"/>
          <a:stretch/>
        </p:blipFill>
        <p:spPr bwMode="auto">
          <a:xfrm>
            <a:off x="2270248" y="1795733"/>
            <a:ext cx="5247176" cy="3347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직선 연결선 10"/>
          <p:cNvCxnSpPr/>
          <p:nvPr/>
        </p:nvCxnSpPr>
        <p:spPr>
          <a:xfrm>
            <a:off x="6453964" y="3175272"/>
            <a:ext cx="2530999" cy="0"/>
          </a:xfrm>
          <a:prstGeom prst="line">
            <a:avLst/>
          </a:prstGeom>
          <a:ln>
            <a:solidFill>
              <a:srgbClr val="E0567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8984962" y="2466172"/>
            <a:ext cx="1521845" cy="1423228"/>
          </a:xfrm>
          <a:prstGeom prst="ellipse">
            <a:avLst/>
          </a:prstGeom>
          <a:solidFill>
            <a:schemeClr val="bg1"/>
          </a:solidFill>
          <a:ln w="57150">
            <a:solidFill>
              <a:srgbClr val="E056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순위와 </a:t>
            </a:r>
            <a:r>
              <a:rPr lang="en-US" altLang="ko-KR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correlation</a:t>
            </a:r>
            <a:r>
              <a:rPr lang="ko-KR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의 </a:t>
            </a:r>
            <a:endParaRPr lang="en-US" altLang="ko-KR" sz="9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절대값이</a:t>
            </a:r>
            <a:endParaRPr lang="en-US" altLang="ko-KR" sz="9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0.6 </a:t>
            </a:r>
            <a:r>
              <a:rPr lang="ko-KR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이상인 변수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67255" y="955354"/>
            <a:ext cx="865163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순위 그룹 예측</a:t>
            </a:r>
            <a:r>
              <a:rPr lang="en-US" altLang="ko-KR" sz="1600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- KNN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7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72528" y="0"/>
            <a:ext cx="4519970" cy="574966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400" b="1" i="1" dirty="0" smtClean="0">
                <a:solidFill>
                  <a:srgbClr val="E05670"/>
                </a:solidFill>
              </a:rPr>
              <a:t>PRESENTATION</a:t>
            </a:r>
            <a:endParaRPr lang="en-US" altLang="ko-KR" sz="2400" b="1" i="1" dirty="0">
              <a:solidFill>
                <a:srgbClr val="E0567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72528" y="0"/>
            <a:ext cx="4519970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03. </a:t>
            </a:r>
            <a:r>
              <a:rPr lang="ko-KR" altLang="en-US" sz="2400" b="1" i="1" dirty="0" smtClean="0">
                <a:solidFill>
                  <a:srgbClr val="E05670"/>
                </a:solidFill>
              </a:rPr>
              <a:t>데이터 모델링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0290" y="1708496"/>
            <a:ext cx="8538429" cy="4605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연결선 8"/>
          <p:cNvCxnSpPr/>
          <p:nvPr/>
        </p:nvCxnSpPr>
        <p:spPr>
          <a:xfrm flipH="1">
            <a:off x="1802189" y="4052007"/>
            <a:ext cx="826886" cy="758089"/>
          </a:xfrm>
          <a:prstGeom prst="line">
            <a:avLst/>
          </a:prstGeom>
          <a:ln>
            <a:solidFill>
              <a:srgbClr val="E0567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843051" y="4688131"/>
            <a:ext cx="1082230" cy="1045158"/>
          </a:xfrm>
          <a:prstGeom prst="ellipse">
            <a:avLst/>
          </a:prstGeom>
          <a:solidFill>
            <a:schemeClr val="bg1"/>
          </a:solidFill>
          <a:ln w="57150">
            <a:solidFill>
              <a:srgbClr val="E056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차이가</a:t>
            </a:r>
            <a:endParaRPr lang="en-US" altLang="ko-KR" sz="9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없다</a:t>
            </a:r>
            <a:r>
              <a:rPr lang="en-US" altLang="ko-KR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872527" y="5513480"/>
            <a:ext cx="785855" cy="695573"/>
          </a:xfrm>
          <a:prstGeom prst="line">
            <a:avLst/>
          </a:prstGeom>
          <a:ln>
            <a:solidFill>
              <a:srgbClr val="E0567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52104" y="6356350"/>
            <a:ext cx="2743200" cy="365125"/>
          </a:xfrm>
        </p:spPr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67255" y="1016314"/>
            <a:ext cx="8651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순위 그룹 예측</a:t>
            </a:r>
            <a:r>
              <a:rPr lang="en-US" altLang="ko-KR" sz="1600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– </a:t>
            </a: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앙상블 기법</a:t>
            </a: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(Randomforest)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7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72528" y="0"/>
            <a:ext cx="4519970" cy="574966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POWER POINT </a:t>
            </a:r>
            <a:r>
              <a:rPr kumimoji="0" lang="en-US" altLang="ko-KR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0567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PRESENTATION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E0567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72528" y="0"/>
            <a:ext cx="4519970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03. </a:t>
            </a:r>
            <a:r>
              <a:rPr kumimoji="0" lang="ko-KR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0567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 모델링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67255" y="1016314"/>
            <a:ext cx="8651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순위 그룹 예측</a:t>
            </a:r>
            <a:r>
              <a:rPr lang="en-US" altLang="ko-KR" sz="1600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– </a:t>
            </a: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앙상블 기법</a:t>
            </a: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(Randomforest) : </a:t>
            </a: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최근 </a:t>
            </a: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5</a:t>
            </a: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년 기록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806475" y="2197354"/>
            <a:ext cx="10604429" cy="3695700"/>
            <a:chOff x="843051" y="2660650"/>
            <a:chExt cx="10604429" cy="36957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l="9151"/>
            <a:stretch/>
          </p:blipFill>
          <p:spPr>
            <a:xfrm>
              <a:off x="2658382" y="2660650"/>
              <a:ext cx="8789098" cy="3695700"/>
            </a:xfrm>
            <a:prstGeom prst="rect">
              <a:avLst/>
            </a:prstGeom>
          </p:spPr>
        </p:pic>
        <p:sp>
          <p:nvSpPr>
            <p:cNvPr id="29" name="타원 28"/>
            <p:cNvSpPr/>
            <p:nvPr/>
          </p:nvSpPr>
          <p:spPr>
            <a:xfrm>
              <a:off x="843051" y="4688131"/>
              <a:ext cx="1082230" cy="104515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E05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모델</a:t>
              </a:r>
              <a:endPara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성능개선</a:t>
              </a:r>
              <a:endPara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 flipH="1" flipV="1">
              <a:off x="1872528" y="5513481"/>
              <a:ext cx="699984" cy="619095"/>
            </a:xfrm>
            <a:prstGeom prst="line">
              <a:avLst/>
            </a:prstGeom>
            <a:ln>
              <a:solidFill>
                <a:srgbClr val="E0567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538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72528" y="0"/>
            <a:ext cx="4519970" cy="574966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400" b="1" i="1" dirty="0" smtClean="0">
                <a:solidFill>
                  <a:srgbClr val="E05670"/>
                </a:solidFill>
              </a:rPr>
              <a:t>PRESENTATION</a:t>
            </a:r>
            <a:endParaRPr lang="en-US" altLang="ko-KR" sz="2400" b="1" i="1" dirty="0">
              <a:solidFill>
                <a:srgbClr val="E05670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872528" y="0"/>
            <a:ext cx="4519970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04. </a:t>
            </a:r>
            <a:r>
              <a:rPr lang="ko-KR" altLang="en-US" sz="2400" b="1" i="1" dirty="0" smtClean="0">
                <a:solidFill>
                  <a:srgbClr val="E05670"/>
                </a:solidFill>
              </a:rPr>
              <a:t>기사 데이터 분석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561" t="1134"/>
          <a:stretch/>
        </p:blipFill>
        <p:spPr>
          <a:xfrm>
            <a:off x="589055" y="1002006"/>
            <a:ext cx="4748301" cy="5380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055" y="2568152"/>
            <a:ext cx="5879295" cy="9897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055" y="984457"/>
            <a:ext cx="5879295" cy="14312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9055" y="3710343"/>
            <a:ext cx="5879295" cy="9369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9055" y="4799686"/>
            <a:ext cx="5879295" cy="1379835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7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4324692" y="3433876"/>
            <a:ext cx="36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89055" y="2935781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942489" y="2352929"/>
            <a:ext cx="6364406" cy="816249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0567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Thank you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24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4296000" y="3436861"/>
            <a:ext cx="36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89055" y="2935781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942489" y="2352929"/>
            <a:ext cx="6364406" cy="816249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01.</a:t>
            </a:r>
            <a:r>
              <a:rPr lang="en-US" altLang="ko-KR" sz="3600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0" lang="ko-KR" altLang="en-US" sz="3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0567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데이터 수집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1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72528" y="0"/>
            <a:ext cx="4519970" cy="574966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400" b="1" i="1" dirty="0" smtClean="0">
                <a:solidFill>
                  <a:srgbClr val="E05670"/>
                </a:solidFill>
              </a:rPr>
              <a:t>PRESENTATION</a:t>
            </a:r>
            <a:endParaRPr lang="en-US" altLang="ko-KR" sz="2400" b="1" i="1" dirty="0">
              <a:solidFill>
                <a:srgbClr val="E05670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원호 19"/>
          <p:cNvSpPr/>
          <p:nvPr/>
        </p:nvSpPr>
        <p:spPr>
          <a:xfrm>
            <a:off x="555173" y="1698173"/>
            <a:ext cx="4020458" cy="4020458"/>
          </a:xfrm>
          <a:prstGeom prst="arc">
            <a:avLst>
              <a:gd name="adj1" fmla="val 14128453"/>
              <a:gd name="adj2" fmla="val 7711014"/>
            </a:avLst>
          </a:prstGeom>
          <a:ln>
            <a:solidFill>
              <a:srgbClr val="E0567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299903" y="3085154"/>
            <a:ext cx="2530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데이터 내용 </a:t>
            </a: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: KBO DATA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hlinkClick r:id="rId3"/>
              </a:rPr>
              <a:t>https://www.koreabaseball.com/Default.aspx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000910" y="2301633"/>
            <a:ext cx="2530999" cy="0"/>
          </a:xfrm>
          <a:prstGeom prst="line">
            <a:avLst/>
          </a:prstGeom>
          <a:ln>
            <a:solidFill>
              <a:srgbClr val="E0567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6531909" y="1759587"/>
            <a:ext cx="1084091" cy="1084091"/>
          </a:xfrm>
          <a:prstGeom prst="ellipse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 w="57150">
            <a:solidFill>
              <a:srgbClr val="E056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선수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826956" y="1678384"/>
            <a:ext cx="306671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투수 타자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KBO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정규시즌의 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2002~2020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데이터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hlinkClick r:id="rId5"/>
              </a:rPr>
              <a:t>https://www.koreabaseball.com/Record/Player/HitterBasic/Basic1.aspx 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4575631" y="3708403"/>
            <a:ext cx="2530999" cy="0"/>
          </a:xfrm>
          <a:prstGeom prst="line">
            <a:avLst/>
          </a:prstGeom>
          <a:ln>
            <a:solidFill>
              <a:srgbClr val="E0567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7106630" y="3166357"/>
            <a:ext cx="1084091" cy="1084091"/>
          </a:xfrm>
          <a:prstGeom prst="ellipse">
            <a:avLst/>
          </a:prstGeom>
          <a:blipFill>
            <a:blip r:embed="rId6">
              <a:alphaModFix amt="30000"/>
            </a:blip>
            <a:stretch>
              <a:fillRect/>
            </a:stretch>
          </a:blipFill>
          <a:ln w="57150">
            <a:solidFill>
              <a:srgbClr val="E056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구단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401677" y="3085154"/>
            <a:ext cx="322175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투수 타자 수비 주루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KBO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정규시즌의 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2002~2020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데이터</a:t>
            </a:r>
            <a:r>
              <a:rPr lang="en-US" altLang="ko-KR" sz="1000" dirty="0" smtClean="0">
                <a:hlinkClick r:id="rId7"/>
              </a:rPr>
              <a:t> https://www.koreabaseball.com/Record/Team/Hitter/Basic1.aspx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4000910" y="5095385"/>
            <a:ext cx="2530999" cy="0"/>
          </a:xfrm>
          <a:prstGeom prst="line">
            <a:avLst/>
          </a:prstGeom>
          <a:ln>
            <a:solidFill>
              <a:srgbClr val="E0567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6531909" y="4553339"/>
            <a:ext cx="1084091" cy="1084091"/>
          </a:xfrm>
          <a:prstGeom prst="ellipse">
            <a:avLst/>
          </a:prstGeom>
          <a:blipFill>
            <a:blip r:embed="rId8">
              <a:alphaModFix amt="30000"/>
            </a:blip>
            <a:stretch>
              <a:fillRect/>
            </a:stretch>
          </a:blipFill>
          <a:ln w="57150">
            <a:solidFill>
              <a:srgbClr val="E056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기사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826956" y="4472136"/>
            <a:ext cx="32982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야구 기사 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네이버 야구 기사 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(5.28~06.01)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hlinkClick r:id="rId9"/>
              </a:rPr>
              <a:t>https://sports.news.naver.com/kbaseball/index.nhn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72528" y="0"/>
            <a:ext cx="4519970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01. </a:t>
            </a:r>
            <a:r>
              <a:rPr lang="ko-KR" altLang="en-US" sz="2400" b="1" i="1" dirty="0" smtClean="0">
                <a:solidFill>
                  <a:srgbClr val="E05670"/>
                </a:solidFill>
              </a:rPr>
              <a:t>데이터 </a:t>
            </a:r>
            <a:r>
              <a:rPr lang="ko-KR" altLang="en-US" sz="2400" b="1" i="1" dirty="0" smtClean="0">
                <a:solidFill>
                  <a:srgbClr val="E05670"/>
                </a:solidFill>
              </a:rPr>
              <a:t>수집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72528" y="0"/>
            <a:ext cx="4519970" cy="574966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POWER POINT </a:t>
            </a:r>
            <a:r>
              <a:rPr kumimoji="0" lang="en-US" altLang="ko-KR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0567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PRESENTATION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E0567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872528" y="0"/>
            <a:ext cx="4519970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01. </a:t>
            </a:r>
            <a:r>
              <a:rPr kumimoji="0" lang="ko-KR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0567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 수</a:t>
            </a:r>
            <a:r>
              <a:rPr kumimoji="0" lang="ko-KR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0567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집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23185"/>
          <a:stretch/>
        </p:blipFill>
        <p:spPr>
          <a:xfrm>
            <a:off x="743484" y="1241115"/>
            <a:ext cx="5044668" cy="378065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6514" y="651977"/>
            <a:ext cx="6095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KBO </a:t>
            </a: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기록실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10149" y="705455"/>
            <a:ext cx="59947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네이버 스포츠 뉴스 </a:t>
            </a: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야구</a:t>
            </a: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43484" y="5098780"/>
            <a:ext cx="2807613" cy="205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</a:rPr>
              <a:t>구단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ko-KR" altLang="en-US" sz="1200" dirty="0">
                <a:solidFill>
                  <a:prstClr val="black"/>
                </a:solidFill>
              </a:rPr>
              <a:t>타자</a:t>
            </a:r>
            <a:r>
              <a:rPr lang="en-US" altLang="ko-KR" sz="1200" dirty="0" smtClean="0">
                <a:solidFill>
                  <a:prstClr val="black"/>
                </a:solidFill>
              </a:rPr>
              <a:t>) </a:t>
            </a:r>
            <a:r>
              <a:rPr lang="ko-KR" altLang="en-US" sz="1200" dirty="0" smtClean="0">
                <a:solidFill>
                  <a:prstClr val="black"/>
                </a:solidFill>
              </a:rPr>
              <a:t>변수 </a:t>
            </a:r>
            <a:r>
              <a:rPr lang="en-US" altLang="ko-KR" sz="1200" dirty="0">
                <a:solidFill>
                  <a:prstClr val="black"/>
                </a:solidFill>
              </a:rPr>
              <a:t>28</a:t>
            </a:r>
            <a:r>
              <a:rPr lang="ko-KR" altLang="en-US" sz="1200" dirty="0" smtClean="0">
                <a:solidFill>
                  <a:prstClr val="black"/>
                </a:solidFill>
              </a:rPr>
              <a:t>개</a:t>
            </a:r>
            <a:r>
              <a:rPr lang="en-US" altLang="ko-KR" sz="1200" dirty="0" smtClean="0">
                <a:solidFill>
                  <a:prstClr val="black"/>
                </a:solidFill>
              </a:rPr>
              <a:t>, </a:t>
            </a:r>
            <a:r>
              <a:rPr lang="en-US" altLang="ko-KR" sz="1200" dirty="0">
                <a:solidFill>
                  <a:prstClr val="black"/>
                </a:solidFill>
              </a:rPr>
              <a:t>166</a:t>
            </a:r>
            <a:r>
              <a:rPr lang="ko-KR" altLang="en-US" sz="1200" dirty="0" smtClean="0">
                <a:solidFill>
                  <a:prstClr val="black"/>
                </a:solidFill>
              </a:rPr>
              <a:t>건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</a:rPr>
              <a:t>구단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ko-KR" altLang="en-US" sz="1200" dirty="0">
                <a:solidFill>
                  <a:prstClr val="black"/>
                </a:solidFill>
              </a:rPr>
              <a:t>투수</a:t>
            </a:r>
            <a:r>
              <a:rPr lang="en-US" altLang="ko-KR" sz="1200" dirty="0" smtClean="0">
                <a:solidFill>
                  <a:prstClr val="black"/>
                </a:solidFill>
              </a:rPr>
              <a:t>) </a:t>
            </a:r>
            <a:r>
              <a:rPr lang="ko-KR" altLang="en-US" sz="1200" dirty="0" smtClean="0">
                <a:solidFill>
                  <a:prstClr val="black"/>
                </a:solidFill>
              </a:rPr>
              <a:t>변수 </a:t>
            </a:r>
            <a:r>
              <a:rPr lang="en-US" altLang="ko-KR" sz="1200" dirty="0">
                <a:solidFill>
                  <a:prstClr val="black"/>
                </a:solidFill>
              </a:rPr>
              <a:t>32</a:t>
            </a:r>
            <a:r>
              <a:rPr lang="ko-KR" altLang="en-US" sz="1200" dirty="0" smtClean="0">
                <a:solidFill>
                  <a:prstClr val="black"/>
                </a:solidFill>
              </a:rPr>
              <a:t>개</a:t>
            </a:r>
            <a:r>
              <a:rPr lang="en-US" altLang="ko-KR" sz="1200" dirty="0" smtClean="0">
                <a:solidFill>
                  <a:prstClr val="black"/>
                </a:solidFill>
              </a:rPr>
              <a:t>,</a:t>
            </a:r>
            <a:r>
              <a:rPr lang="ko-KR" altLang="en-US" sz="12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166</a:t>
            </a:r>
            <a:r>
              <a:rPr lang="ko-KR" altLang="en-US" sz="1200" dirty="0" smtClean="0">
                <a:solidFill>
                  <a:prstClr val="black"/>
                </a:solidFill>
              </a:rPr>
              <a:t>건</a:t>
            </a:r>
            <a:endParaRPr lang="ko-KR" altLang="en-US" sz="800" dirty="0" smtClean="0">
              <a:solidFill>
                <a:prstClr val="black"/>
              </a:solidFill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</a:rPr>
              <a:t>구단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ko-KR" altLang="en-US" sz="1200" dirty="0">
                <a:solidFill>
                  <a:prstClr val="black"/>
                </a:solidFill>
              </a:rPr>
              <a:t>수비</a:t>
            </a:r>
            <a:r>
              <a:rPr lang="en-US" altLang="ko-KR" sz="1200" dirty="0">
                <a:solidFill>
                  <a:prstClr val="black"/>
                </a:solidFill>
              </a:rPr>
              <a:t>) </a:t>
            </a:r>
            <a:r>
              <a:rPr lang="ko-KR" altLang="en-US" sz="1200" dirty="0" smtClean="0">
                <a:solidFill>
                  <a:prstClr val="black"/>
                </a:solidFill>
              </a:rPr>
              <a:t>변수 </a:t>
            </a:r>
            <a:r>
              <a:rPr lang="en-US" altLang="ko-KR" sz="1200" dirty="0" smtClean="0">
                <a:solidFill>
                  <a:prstClr val="black"/>
                </a:solidFill>
              </a:rPr>
              <a:t>13</a:t>
            </a:r>
            <a:r>
              <a:rPr lang="ko-KR" altLang="en-US" sz="1200" dirty="0">
                <a:solidFill>
                  <a:prstClr val="black"/>
                </a:solidFill>
              </a:rPr>
              <a:t>개</a:t>
            </a:r>
            <a:r>
              <a:rPr lang="en-US" altLang="ko-KR" sz="1200" dirty="0">
                <a:solidFill>
                  <a:prstClr val="black"/>
                </a:solidFill>
              </a:rPr>
              <a:t>,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172</a:t>
            </a:r>
            <a:r>
              <a:rPr lang="ko-KR" altLang="en-US" sz="1200" dirty="0" smtClean="0">
                <a:solidFill>
                  <a:prstClr val="black"/>
                </a:solidFill>
              </a:rPr>
              <a:t>건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</a:rPr>
              <a:t>구단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ko-KR" altLang="en-US" sz="1200" dirty="0">
                <a:solidFill>
                  <a:prstClr val="black"/>
                </a:solidFill>
              </a:rPr>
              <a:t>주루</a:t>
            </a:r>
            <a:r>
              <a:rPr lang="en-US" altLang="ko-KR" sz="1200" dirty="0">
                <a:solidFill>
                  <a:prstClr val="black"/>
                </a:solidFill>
              </a:rPr>
              <a:t>) </a:t>
            </a:r>
            <a:r>
              <a:rPr lang="ko-KR" altLang="en-US" sz="1200" dirty="0">
                <a:solidFill>
                  <a:prstClr val="black"/>
                </a:solidFill>
              </a:rPr>
              <a:t>변수 </a:t>
            </a:r>
            <a:r>
              <a:rPr lang="en-US" altLang="ko-KR" sz="1200" dirty="0">
                <a:solidFill>
                  <a:prstClr val="black"/>
                </a:solidFill>
              </a:rPr>
              <a:t>9</a:t>
            </a:r>
            <a:r>
              <a:rPr lang="ko-KR" altLang="en-US" sz="1200" dirty="0">
                <a:solidFill>
                  <a:prstClr val="black"/>
                </a:solidFill>
              </a:rPr>
              <a:t>개</a:t>
            </a:r>
            <a:r>
              <a:rPr lang="en-US" altLang="ko-KR" sz="1200" dirty="0">
                <a:solidFill>
                  <a:prstClr val="black"/>
                </a:solidFill>
              </a:rPr>
              <a:t>,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172</a:t>
            </a:r>
            <a:r>
              <a:rPr lang="ko-KR" altLang="en-US" sz="1200" dirty="0">
                <a:solidFill>
                  <a:prstClr val="black"/>
                </a:solidFill>
              </a:rPr>
              <a:t>건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endParaRPr lang="en-US" altLang="ko-KR" sz="1200" dirty="0">
              <a:solidFill>
                <a:prstClr val="black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800" dirty="0">
              <a:solidFill>
                <a:prstClr val="black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435288" y="5153560"/>
            <a:ext cx="34476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네이버 기사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693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건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(05.28~06.01)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446126" y="1252155"/>
            <a:ext cx="4746130" cy="3777316"/>
            <a:chOff x="4745604" y="1473219"/>
            <a:chExt cx="2988370" cy="2884642"/>
          </a:xfrm>
        </p:grpSpPr>
        <p:pic>
          <p:nvPicPr>
            <p:cNvPr id="27" name="그림 26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6442"/>
            <a:stretch/>
          </p:blipFill>
          <p:spPr bwMode="auto">
            <a:xfrm>
              <a:off x="4745604" y="1473219"/>
              <a:ext cx="2988370" cy="23764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그림 43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58"/>
            <a:stretch/>
          </p:blipFill>
          <p:spPr bwMode="auto">
            <a:xfrm>
              <a:off x="4745604" y="3836560"/>
              <a:ext cx="2988370" cy="521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349929" y="5098780"/>
            <a:ext cx="2746071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</a:rPr>
              <a:t>선수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ko-KR" altLang="en-US" sz="1200" dirty="0">
                <a:solidFill>
                  <a:prstClr val="black"/>
                </a:solidFill>
              </a:rPr>
              <a:t>타자</a:t>
            </a:r>
            <a:r>
              <a:rPr lang="en-US" altLang="ko-KR" sz="1200" dirty="0">
                <a:solidFill>
                  <a:prstClr val="black"/>
                </a:solidFill>
              </a:rPr>
              <a:t>)</a:t>
            </a:r>
            <a:r>
              <a:rPr lang="ko-KR" altLang="en-US" sz="1200" dirty="0">
                <a:solidFill>
                  <a:prstClr val="black"/>
                </a:solidFill>
              </a:rPr>
              <a:t>변수 </a:t>
            </a:r>
            <a:r>
              <a:rPr lang="en-US" altLang="ko-KR" sz="1200" dirty="0">
                <a:solidFill>
                  <a:prstClr val="black"/>
                </a:solidFill>
              </a:rPr>
              <a:t>28</a:t>
            </a:r>
            <a:r>
              <a:rPr lang="ko-KR" altLang="en-US" sz="1200" dirty="0" smtClean="0">
                <a:solidFill>
                  <a:prstClr val="black"/>
                </a:solidFill>
              </a:rPr>
              <a:t>개</a:t>
            </a:r>
            <a:r>
              <a:rPr lang="en-US" altLang="ko-KR" sz="1200" dirty="0" smtClean="0">
                <a:solidFill>
                  <a:prstClr val="black"/>
                </a:solidFill>
              </a:rPr>
              <a:t>,</a:t>
            </a:r>
            <a:r>
              <a:rPr lang="ko-KR" altLang="en-US" sz="12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888</a:t>
            </a:r>
            <a:r>
              <a:rPr lang="ko-KR" altLang="en-US" sz="1200" dirty="0" smtClean="0">
                <a:solidFill>
                  <a:prstClr val="black"/>
                </a:solidFill>
              </a:rPr>
              <a:t>건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</a:rPr>
              <a:t>선수</a:t>
            </a:r>
            <a:r>
              <a:rPr lang="en-US" altLang="ko-KR" sz="1200" dirty="0" smtClean="0">
                <a:solidFill>
                  <a:prstClr val="black"/>
                </a:solidFill>
              </a:rPr>
              <a:t>(</a:t>
            </a:r>
            <a:r>
              <a:rPr lang="ko-KR" altLang="en-US" sz="1200" dirty="0" smtClean="0">
                <a:solidFill>
                  <a:prstClr val="black"/>
                </a:solidFill>
              </a:rPr>
              <a:t>투수</a:t>
            </a:r>
            <a:r>
              <a:rPr lang="en-US" altLang="ko-KR" sz="1200" dirty="0" smtClean="0">
                <a:solidFill>
                  <a:prstClr val="black"/>
                </a:solidFill>
              </a:rPr>
              <a:t>)</a:t>
            </a:r>
            <a:r>
              <a:rPr lang="ko-KR" altLang="en-US" sz="1200" dirty="0" smtClean="0">
                <a:solidFill>
                  <a:prstClr val="black"/>
                </a:solidFill>
              </a:rPr>
              <a:t>변수 </a:t>
            </a:r>
            <a:r>
              <a:rPr lang="en-US" altLang="ko-KR" sz="1200" dirty="0" smtClean="0">
                <a:solidFill>
                  <a:prstClr val="black"/>
                </a:solidFill>
              </a:rPr>
              <a:t>34</a:t>
            </a:r>
            <a:r>
              <a:rPr lang="ko-KR" altLang="en-US" sz="1200" dirty="0" smtClean="0">
                <a:solidFill>
                  <a:prstClr val="black"/>
                </a:solidFill>
              </a:rPr>
              <a:t>개</a:t>
            </a:r>
            <a:r>
              <a:rPr lang="en-US" altLang="ko-KR" sz="1200" dirty="0" smtClean="0">
                <a:solidFill>
                  <a:prstClr val="black"/>
                </a:solidFill>
              </a:rPr>
              <a:t>,</a:t>
            </a:r>
            <a:r>
              <a:rPr lang="ko-KR" altLang="en-US" sz="12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391</a:t>
            </a:r>
            <a:r>
              <a:rPr lang="ko-KR" altLang="en-US" sz="1200" dirty="0" smtClean="0">
                <a:solidFill>
                  <a:prstClr val="black"/>
                </a:solidFill>
              </a:rPr>
              <a:t>건</a:t>
            </a:r>
            <a:endParaRPr lang="ko-KR" altLang="en-US" sz="800" dirty="0">
              <a:solidFill>
                <a:prstClr val="black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800" dirty="0">
              <a:solidFill>
                <a:prstClr val="black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800" dirty="0">
              <a:solidFill>
                <a:prstClr val="black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39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72528" y="0"/>
            <a:ext cx="4519970" cy="574966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400" b="1" i="1" dirty="0" smtClean="0">
                <a:solidFill>
                  <a:srgbClr val="E05670"/>
                </a:solidFill>
              </a:rPr>
              <a:t>PRESENTATION</a:t>
            </a:r>
            <a:endParaRPr lang="en-US" altLang="ko-KR" sz="2400" b="1" i="1" dirty="0">
              <a:solidFill>
                <a:srgbClr val="E05670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872528" y="0"/>
            <a:ext cx="4519970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01. </a:t>
            </a:r>
            <a:r>
              <a:rPr lang="ko-KR" altLang="en-US" sz="2400" b="1" i="1" dirty="0" smtClean="0">
                <a:solidFill>
                  <a:srgbClr val="E05670"/>
                </a:solidFill>
              </a:rPr>
              <a:t>데이터 </a:t>
            </a:r>
            <a:r>
              <a:rPr lang="ko-KR" altLang="en-US" sz="2400" b="1" i="1" dirty="0" smtClean="0">
                <a:solidFill>
                  <a:srgbClr val="E05670"/>
                </a:solidFill>
              </a:rPr>
              <a:t>수</a:t>
            </a:r>
            <a:r>
              <a:rPr lang="ko-KR" altLang="en-US" sz="2400" b="1" i="1" dirty="0" smtClean="0">
                <a:solidFill>
                  <a:srgbClr val="E05670"/>
                </a:solidFill>
              </a:rPr>
              <a:t>집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0" y="679040"/>
            <a:ext cx="1219200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KBO </a:t>
            </a: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기록실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5" y="1311664"/>
            <a:ext cx="5506945" cy="480758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460489" y="1345063"/>
            <a:ext cx="49285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개요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수집 방법 </a:t>
            </a:r>
            <a:r>
              <a:rPr lang="en-US" altLang="ko-KR" sz="1400" dirty="0" smtClean="0"/>
              <a:t>: </a:t>
            </a:r>
            <a:r>
              <a:rPr lang="en-US" altLang="ko-KR" sz="1400" dirty="0"/>
              <a:t>Selenium + BeautifulSoup4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수집 </a:t>
            </a:r>
            <a:r>
              <a:rPr lang="ko-KR" altLang="en-US" sz="1400" dirty="0" smtClean="0"/>
              <a:t>데이터 </a:t>
            </a:r>
            <a:r>
              <a:rPr lang="en-US" altLang="ko-KR" sz="1400" dirty="0" smtClean="0"/>
              <a:t>: </a:t>
            </a:r>
            <a:r>
              <a:rPr lang="en-US" altLang="ko-KR" sz="1400" dirty="0"/>
              <a:t>2002 ~ 2020 </a:t>
            </a:r>
            <a:r>
              <a:rPr lang="ko-KR" altLang="en-US" sz="1400" dirty="0"/>
              <a:t>선수 </a:t>
            </a:r>
            <a:r>
              <a:rPr lang="en-US" altLang="ko-KR" sz="1400" dirty="0"/>
              <a:t>/ </a:t>
            </a:r>
            <a:r>
              <a:rPr lang="ko-KR" altLang="en-US" sz="1400" dirty="0" smtClean="0"/>
              <a:t>팀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460489" y="2683913"/>
            <a:ext cx="556387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b="1" dirty="0"/>
              <a:t>데이터 수집 </a:t>
            </a:r>
            <a:r>
              <a:rPr lang="ko-KR" altLang="ko-KR" sz="1400" b="1" dirty="0" smtClean="0"/>
              <a:t>프로세스</a:t>
            </a:r>
            <a:r>
              <a:rPr lang="en-US" altLang="ko-KR" sz="1400" b="1" dirty="0" smtClean="0"/>
              <a:t> </a:t>
            </a:r>
            <a:endParaRPr lang="en-US" altLang="ko-KR" sz="1400" dirty="0" smtClean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400" dirty="0"/>
              <a:t>페이지 이동하며 </a:t>
            </a:r>
            <a:r>
              <a:rPr lang="ko-KR" altLang="ko-KR" sz="1400" dirty="0" smtClean="0"/>
              <a:t>선수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정보 </a:t>
            </a:r>
            <a:r>
              <a:rPr lang="ko-KR" altLang="ko-KR" sz="1400" dirty="0"/>
              <a:t>수집</a:t>
            </a:r>
            <a:r>
              <a:rPr lang="en-US" altLang="ko-KR" sz="1400" dirty="0"/>
              <a:t>(</a:t>
            </a:r>
            <a:r>
              <a:rPr lang="ko-KR" altLang="ko-KR" sz="1400" dirty="0"/>
              <a:t>①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(BeautifulSoup4 + Selenium) </a:t>
            </a:r>
            <a:endParaRPr lang="ko-KR" altLang="ko-KR" sz="1400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400" dirty="0"/>
              <a:t>연도별 수집</a:t>
            </a:r>
            <a:r>
              <a:rPr lang="en-US" altLang="ko-KR" sz="1400" dirty="0"/>
              <a:t>(</a:t>
            </a:r>
            <a:r>
              <a:rPr lang="ko-KR" altLang="ko-KR" sz="1400" dirty="0"/>
              <a:t>②</a:t>
            </a:r>
            <a:r>
              <a:rPr lang="en-US" altLang="ko-KR" sz="1400" dirty="0"/>
              <a:t>)</a:t>
            </a:r>
            <a:endParaRPr lang="ko-KR" altLang="ko-KR" sz="1400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400" dirty="0" err="1"/>
              <a:t>기본기록</a:t>
            </a:r>
            <a:r>
              <a:rPr lang="en-US" altLang="ko-KR" sz="1400" dirty="0"/>
              <a:t>2 </a:t>
            </a:r>
            <a:r>
              <a:rPr lang="ko-KR" altLang="ko-KR" sz="1400" dirty="0"/>
              <a:t>항목 </a:t>
            </a:r>
            <a:r>
              <a:rPr lang="ko-KR" altLang="ko-KR" sz="1400" dirty="0" smtClean="0"/>
              <a:t>이동</a:t>
            </a:r>
            <a:r>
              <a:rPr lang="en-US" altLang="ko-KR" sz="1400" dirty="0" smtClean="0"/>
              <a:t>(</a:t>
            </a:r>
            <a:r>
              <a:rPr lang="ko-KR" altLang="ko-KR" sz="1400" dirty="0" smtClean="0"/>
              <a:t>③</a:t>
            </a:r>
            <a:r>
              <a:rPr lang="en-US" altLang="ko-KR" sz="1400" dirty="0" smtClean="0"/>
              <a:t>) </a:t>
            </a:r>
            <a:r>
              <a:rPr lang="ko-KR" altLang="ko-KR" sz="1400" dirty="0" smtClean="0"/>
              <a:t>후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과정 </a:t>
            </a:r>
            <a:r>
              <a:rPr lang="en-US" altLang="ko-KR" sz="1400" dirty="0" smtClean="0"/>
              <a:t>2~3 </a:t>
            </a:r>
            <a:r>
              <a:rPr lang="ko-KR" altLang="ko-KR" sz="1400" dirty="0" smtClean="0"/>
              <a:t>반복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400" dirty="0" err="1" smtClean="0"/>
              <a:t>기본기록</a:t>
            </a:r>
            <a:r>
              <a:rPr lang="en-US" altLang="ko-KR" sz="1400" dirty="0" smtClean="0"/>
              <a:t>1, </a:t>
            </a:r>
            <a:r>
              <a:rPr lang="ko-KR" altLang="ko-KR" sz="1400" dirty="0" err="1" smtClean="0"/>
              <a:t>기본기록</a:t>
            </a:r>
            <a:r>
              <a:rPr lang="en-US" altLang="ko-KR" sz="1400" dirty="0" smtClean="0"/>
              <a:t>2 </a:t>
            </a:r>
            <a:r>
              <a:rPr lang="ko-KR" altLang="ko-KR" sz="1400" dirty="0" err="1"/>
              <a:t>수집자료</a:t>
            </a:r>
            <a:r>
              <a:rPr lang="ko-KR" altLang="ko-KR" sz="1400" dirty="0"/>
              <a:t> 통합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400" dirty="0" smtClean="0"/>
              <a:t>포지션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별</a:t>
            </a:r>
            <a:r>
              <a:rPr lang="en-US" altLang="ko-KR" sz="1400" dirty="0"/>
              <a:t>(</a:t>
            </a:r>
            <a:r>
              <a:rPr lang="ko-KR" altLang="ko-KR" sz="1400" dirty="0"/>
              <a:t>타자</a:t>
            </a:r>
            <a:r>
              <a:rPr lang="en-US" altLang="ko-KR" sz="1400" dirty="0"/>
              <a:t>/</a:t>
            </a:r>
            <a:r>
              <a:rPr lang="ko-KR" altLang="ko-KR" sz="1400" dirty="0"/>
              <a:t>투수 등</a:t>
            </a:r>
            <a:r>
              <a:rPr lang="en-US" altLang="ko-KR" sz="1400" dirty="0"/>
              <a:t>) </a:t>
            </a:r>
            <a:r>
              <a:rPr lang="ko-KR" altLang="ko-KR" sz="1400" dirty="0"/>
              <a:t>이동</a:t>
            </a:r>
            <a:r>
              <a:rPr lang="en-US" altLang="ko-KR" sz="1400" dirty="0"/>
              <a:t>(</a:t>
            </a:r>
            <a:r>
              <a:rPr lang="ko-KR" altLang="ko-KR" sz="1400" dirty="0"/>
              <a:t>④</a:t>
            </a:r>
            <a:r>
              <a:rPr lang="en-US" altLang="ko-KR" sz="1400" dirty="0"/>
              <a:t>) </a:t>
            </a:r>
            <a:r>
              <a:rPr lang="ko-KR" altLang="ko-KR" sz="1400" dirty="0"/>
              <a:t>후</a:t>
            </a:r>
            <a:r>
              <a:rPr lang="en-US" altLang="ko-KR" sz="1400" dirty="0"/>
              <a:t>, </a:t>
            </a:r>
            <a:r>
              <a:rPr lang="ko-KR" altLang="ko-KR" sz="1400" dirty="0"/>
              <a:t>과정 </a:t>
            </a:r>
            <a:r>
              <a:rPr lang="en-US" altLang="ko-KR" sz="1400" dirty="0"/>
              <a:t>2~5 </a:t>
            </a:r>
            <a:r>
              <a:rPr lang="ko-KR" altLang="ko-KR" sz="1400" dirty="0"/>
              <a:t>반복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400" dirty="0"/>
              <a:t>수집 자료 </a:t>
            </a:r>
            <a:r>
              <a:rPr lang="ko-KR" altLang="ko-KR" sz="1400" dirty="0" smtClean="0"/>
              <a:t>다운로드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400" dirty="0" smtClean="0"/>
              <a:t>팀 </a:t>
            </a:r>
            <a:r>
              <a:rPr lang="ko-KR" altLang="ko-KR" sz="1400" dirty="0"/>
              <a:t>기록 동일 작업 과정 </a:t>
            </a:r>
            <a:r>
              <a:rPr lang="ko-KR" altLang="ko-KR" sz="1400" dirty="0" smtClean="0"/>
              <a:t>수행</a:t>
            </a:r>
            <a:endParaRPr lang="ko-KR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72528" y="0"/>
            <a:ext cx="4519970" cy="574966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400" b="1" i="1" dirty="0" smtClean="0">
                <a:solidFill>
                  <a:srgbClr val="E05670"/>
                </a:solidFill>
              </a:rPr>
              <a:t>PRESENTATION</a:t>
            </a:r>
            <a:endParaRPr lang="en-US" altLang="ko-KR" sz="2400" b="1" i="1" dirty="0">
              <a:solidFill>
                <a:srgbClr val="E05670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872528" y="0"/>
            <a:ext cx="4519970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01. </a:t>
            </a:r>
            <a:r>
              <a:rPr lang="ko-KR" altLang="en-US" sz="2400" b="1" i="1" dirty="0" smtClean="0">
                <a:solidFill>
                  <a:srgbClr val="E05670"/>
                </a:solidFill>
              </a:rPr>
              <a:t>데이터 </a:t>
            </a:r>
            <a:r>
              <a:rPr lang="ko-KR" altLang="en-US" sz="2400" b="1" i="1" dirty="0" smtClean="0">
                <a:solidFill>
                  <a:srgbClr val="E05670"/>
                </a:solidFill>
              </a:rPr>
              <a:t>수</a:t>
            </a:r>
            <a:r>
              <a:rPr lang="ko-KR" altLang="en-US" sz="2400" b="1" i="1" dirty="0" smtClean="0">
                <a:solidFill>
                  <a:srgbClr val="E05670"/>
                </a:solidFill>
              </a:rPr>
              <a:t>집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0" y="67904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네이버 스포츠 뉴스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60489" y="1345063"/>
            <a:ext cx="49285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개요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수집 방법 </a:t>
            </a:r>
            <a:r>
              <a:rPr lang="en-US" altLang="ko-KR" sz="1400" dirty="0" smtClean="0"/>
              <a:t>: </a:t>
            </a:r>
            <a:r>
              <a:rPr lang="en-US" altLang="ko-KR" sz="1400" dirty="0"/>
              <a:t>Selenium + BeautifulSoup4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수집 </a:t>
            </a:r>
            <a:r>
              <a:rPr lang="ko-KR" altLang="en-US" sz="1400" dirty="0" smtClean="0"/>
              <a:t>데이터 </a:t>
            </a:r>
            <a:r>
              <a:rPr lang="en-US" altLang="ko-KR" sz="1400" dirty="0" smtClean="0"/>
              <a:t>: </a:t>
            </a:r>
            <a:r>
              <a:rPr lang="en-US" altLang="ko-KR" sz="1400" dirty="0"/>
              <a:t>2002 ~ 2020 </a:t>
            </a:r>
            <a:r>
              <a:rPr lang="ko-KR" altLang="en-US" sz="1400" dirty="0"/>
              <a:t>선수 </a:t>
            </a:r>
            <a:r>
              <a:rPr lang="en-US" altLang="ko-KR" sz="1400" dirty="0"/>
              <a:t>/ </a:t>
            </a:r>
            <a:r>
              <a:rPr lang="ko-KR" altLang="en-US" sz="1400" dirty="0" smtClean="0"/>
              <a:t>팀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60489" y="2688444"/>
            <a:ext cx="55638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b="1" dirty="0"/>
              <a:t>데이터 수집 </a:t>
            </a:r>
            <a:r>
              <a:rPr lang="ko-KR" altLang="ko-KR" sz="1400" b="1" dirty="0" smtClean="0"/>
              <a:t>프로세스</a:t>
            </a:r>
            <a:r>
              <a:rPr lang="en-US" altLang="ko-KR" sz="1400" b="1" dirty="0" smtClean="0"/>
              <a:t> 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smtClean="0"/>
              <a:t>KBO </a:t>
            </a:r>
            <a:r>
              <a:rPr lang="ko-KR" altLang="en-US" sz="1400" dirty="0"/>
              <a:t>탭 선택 </a:t>
            </a:r>
            <a:r>
              <a:rPr lang="en-US" altLang="ko-KR" sz="1400" dirty="0"/>
              <a:t>(①)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해당 </a:t>
            </a:r>
            <a:r>
              <a:rPr lang="ko-KR" altLang="en-US" sz="1400" dirty="0"/>
              <a:t>페이지내 뉴스 기사 </a:t>
            </a:r>
            <a:r>
              <a:rPr lang="en-US" altLang="ko-KR" sz="1400" dirty="0"/>
              <a:t>URL </a:t>
            </a:r>
            <a:r>
              <a:rPr lang="ko-KR" altLang="en-US" sz="1400" dirty="0"/>
              <a:t>목록 </a:t>
            </a:r>
            <a:r>
              <a:rPr lang="ko-KR" altLang="en-US" sz="1400" dirty="0" smtClean="0"/>
              <a:t>작성 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BeautifulSoup4)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페이지 </a:t>
            </a:r>
            <a:r>
              <a:rPr lang="ko-KR" altLang="en-US" sz="1400" dirty="0"/>
              <a:t>이동하며 </a:t>
            </a:r>
            <a:r>
              <a:rPr lang="en-US" altLang="ko-KR" sz="1400" dirty="0"/>
              <a:t>URL </a:t>
            </a:r>
            <a:r>
              <a:rPr lang="ko-KR" altLang="en-US" sz="1400" dirty="0"/>
              <a:t>수집</a:t>
            </a:r>
            <a:r>
              <a:rPr lang="en-US" altLang="ko-KR" sz="1400" dirty="0"/>
              <a:t>(②</a:t>
            </a:r>
            <a:r>
              <a:rPr lang="en-US" altLang="ko-KR" sz="1400" dirty="0" smtClean="0"/>
              <a:t>) (</a:t>
            </a:r>
            <a:r>
              <a:rPr lang="en-US" altLang="ko-KR" sz="1400" dirty="0"/>
              <a:t>Selenium)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수집한 </a:t>
            </a:r>
            <a:r>
              <a:rPr lang="en-US" altLang="ko-KR" sz="1400" dirty="0"/>
              <a:t>URL </a:t>
            </a:r>
            <a:r>
              <a:rPr lang="ko-KR" altLang="en-US" sz="1400" dirty="0"/>
              <a:t>목록 순회하며 기사 제목</a:t>
            </a:r>
            <a:r>
              <a:rPr lang="en-US" altLang="ko-KR" sz="1400" dirty="0"/>
              <a:t>/</a:t>
            </a:r>
            <a:r>
              <a:rPr lang="ko-KR" altLang="en-US" sz="1400" dirty="0"/>
              <a:t>본문 </a:t>
            </a:r>
            <a:r>
              <a:rPr lang="ko-KR" altLang="en-US" sz="1400" dirty="0" err="1"/>
              <a:t>크롤링</a:t>
            </a:r>
            <a:endParaRPr lang="ko-KR" altLang="en-US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날짜 별로 </a:t>
            </a:r>
            <a:r>
              <a:rPr lang="en-US" altLang="ko-KR" sz="1400" dirty="0"/>
              <a:t>3-5 </a:t>
            </a:r>
            <a:r>
              <a:rPr lang="ko-KR" altLang="en-US" sz="1400" dirty="0"/>
              <a:t>과정 반복</a:t>
            </a:r>
            <a:r>
              <a:rPr lang="en-US" altLang="ko-KR" sz="1400" dirty="0"/>
              <a:t>(③)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수집된 </a:t>
            </a:r>
            <a:r>
              <a:rPr lang="ko-KR" altLang="en-US" sz="1400" dirty="0"/>
              <a:t>데이터 저장</a:t>
            </a:r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pic>
        <p:nvPicPr>
          <p:cNvPr id="11" name="그림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5" y="1262158"/>
            <a:ext cx="5506945" cy="492845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52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72528" y="0"/>
            <a:ext cx="4519970" cy="574966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400" b="1" i="1" dirty="0" smtClean="0">
                <a:solidFill>
                  <a:srgbClr val="E05670"/>
                </a:solidFill>
              </a:rPr>
              <a:t>PRESENTATION</a:t>
            </a:r>
            <a:endParaRPr lang="en-US" altLang="ko-KR" sz="2400" b="1" i="1" dirty="0">
              <a:solidFill>
                <a:srgbClr val="E05670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872528" y="0"/>
            <a:ext cx="4519970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01. </a:t>
            </a:r>
            <a:r>
              <a:rPr lang="ko-KR" altLang="en-US" sz="2400" b="1" i="1" dirty="0" smtClean="0">
                <a:solidFill>
                  <a:srgbClr val="E05670"/>
                </a:solidFill>
              </a:rPr>
              <a:t>데이터 </a:t>
            </a:r>
            <a:r>
              <a:rPr lang="ko-KR" altLang="en-US" sz="2400" b="1" i="1" dirty="0" smtClean="0">
                <a:solidFill>
                  <a:srgbClr val="E05670"/>
                </a:solidFill>
              </a:rPr>
              <a:t>수</a:t>
            </a:r>
            <a:r>
              <a:rPr lang="ko-KR" altLang="en-US" sz="2400" b="1" i="1" dirty="0" smtClean="0">
                <a:solidFill>
                  <a:srgbClr val="E05670"/>
                </a:solidFill>
              </a:rPr>
              <a:t>집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0" y="753023"/>
            <a:ext cx="1219200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데이터 </a:t>
            </a:r>
            <a:r>
              <a:rPr lang="ko-KR" altLang="en-US" sz="1600" b="1" dirty="0" err="1" smtClean="0">
                <a:solidFill>
                  <a:srgbClr val="44546A">
                    <a:lumMod val="75000"/>
                  </a:srgbClr>
                </a:solidFill>
              </a:rPr>
              <a:t>크롤링</a:t>
            </a: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 코드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9" name="그림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88"/>
          <a:stretch/>
        </p:blipFill>
        <p:spPr bwMode="auto">
          <a:xfrm>
            <a:off x="334962" y="1911613"/>
            <a:ext cx="5496212" cy="1114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그룹 1"/>
          <p:cNvGrpSpPr/>
          <p:nvPr/>
        </p:nvGrpSpPr>
        <p:grpSpPr>
          <a:xfrm>
            <a:off x="6302583" y="1911613"/>
            <a:ext cx="5539647" cy="3892072"/>
            <a:chOff x="6467474" y="1592101"/>
            <a:chExt cx="5539647" cy="3892072"/>
          </a:xfrm>
        </p:grpSpPr>
        <p:pic>
          <p:nvPicPr>
            <p:cNvPr id="10" name="그림 9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30" b="9512"/>
            <a:stretch/>
          </p:blipFill>
          <p:spPr bwMode="auto">
            <a:xfrm>
              <a:off x="6467474" y="1592101"/>
              <a:ext cx="5539647" cy="9653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그림 10"/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92" b="4658"/>
            <a:stretch/>
          </p:blipFill>
          <p:spPr bwMode="auto">
            <a:xfrm>
              <a:off x="6467476" y="2569055"/>
              <a:ext cx="5524656" cy="291511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34962" y="1436657"/>
            <a:ext cx="152549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44546A">
                    <a:lumMod val="75000"/>
                  </a:srgbClr>
                </a:solidFill>
              </a:rPr>
              <a:t>라이브러리 호출</a:t>
            </a:r>
            <a:endParaRPr lang="en-US" altLang="ko-KR" sz="12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302583" y="1436657"/>
            <a:ext cx="3186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44546A">
                    <a:lumMod val="75000"/>
                  </a:srgbClr>
                </a:solidFill>
              </a:rPr>
              <a:t>함수</a:t>
            </a:r>
            <a:r>
              <a:rPr lang="en-US" altLang="ko-KR" sz="12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1200" b="1" dirty="0" smtClean="0">
                <a:solidFill>
                  <a:srgbClr val="44546A">
                    <a:lumMod val="75000"/>
                  </a:srgbClr>
                </a:solidFill>
              </a:rPr>
              <a:t>페이지</a:t>
            </a:r>
            <a:r>
              <a:rPr lang="en-US" altLang="ko-KR" sz="1200" b="1" dirty="0" smtClean="0">
                <a:solidFill>
                  <a:srgbClr val="44546A">
                    <a:lumMod val="75000"/>
                  </a:srgbClr>
                </a:solidFill>
              </a:rPr>
              <a:t>, </a:t>
            </a:r>
            <a:r>
              <a:rPr lang="ko-KR" altLang="en-US" sz="1200" b="1" dirty="0" smtClean="0">
                <a:solidFill>
                  <a:srgbClr val="44546A">
                    <a:lumMod val="75000"/>
                  </a:srgbClr>
                </a:solidFill>
              </a:rPr>
              <a:t>연도 세팅</a:t>
            </a:r>
            <a:r>
              <a:rPr lang="en-US" altLang="ko-KR" sz="12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  <a:endParaRPr lang="en-US" altLang="ko-KR" sz="12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72528" y="0"/>
            <a:ext cx="4519970" cy="574966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400" b="1" i="1" dirty="0" smtClean="0">
                <a:solidFill>
                  <a:srgbClr val="E05670"/>
                </a:solidFill>
              </a:rPr>
              <a:t>PRESENTATION</a:t>
            </a:r>
            <a:endParaRPr lang="en-US" altLang="ko-KR" sz="2400" b="1" i="1" dirty="0">
              <a:solidFill>
                <a:srgbClr val="E05670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872528" y="0"/>
            <a:ext cx="4519970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01. </a:t>
            </a:r>
            <a:r>
              <a:rPr lang="ko-KR" altLang="en-US" sz="2400" b="1" i="1" dirty="0" smtClean="0">
                <a:solidFill>
                  <a:srgbClr val="E05670"/>
                </a:solidFill>
              </a:rPr>
              <a:t>데이터 </a:t>
            </a:r>
            <a:r>
              <a:rPr lang="ko-KR" altLang="en-US" sz="2400" b="1" i="1" dirty="0" smtClean="0">
                <a:solidFill>
                  <a:srgbClr val="E05670"/>
                </a:solidFill>
              </a:rPr>
              <a:t>수</a:t>
            </a:r>
            <a:r>
              <a:rPr lang="ko-KR" altLang="en-US" sz="2400" b="1" i="1" dirty="0" smtClean="0">
                <a:solidFill>
                  <a:srgbClr val="E05670"/>
                </a:solidFill>
              </a:rPr>
              <a:t>집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0" y="753023"/>
            <a:ext cx="1219200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데이터 </a:t>
            </a:r>
            <a:r>
              <a:rPr lang="ko-KR" altLang="en-US" sz="1600" b="1" dirty="0" err="1" smtClean="0">
                <a:solidFill>
                  <a:srgbClr val="44546A">
                    <a:lumMod val="75000"/>
                  </a:srgbClr>
                </a:solidFill>
              </a:rPr>
              <a:t>크롤링</a:t>
            </a: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 코드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34962" y="1436657"/>
            <a:ext cx="2992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44546A">
                    <a:lumMod val="75000"/>
                  </a:srgbClr>
                </a:solidFill>
              </a:rPr>
              <a:t>함수</a:t>
            </a:r>
            <a:r>
              <a:rPr lang="en-US" altLang="ko-KR" sz="1200" b="1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1200" b="1" dirty="0">
                <a:solidFill>
                  <a:srgbClr val="44546A">
                    <a:lumMod val="75000"/>
                  </a:srgbClr>
                </a:solidFill>
              </a:rPr>
              <a:t>데이터 추출</a:t>
            </a:r>
            <a:r>
              <a:rPr lang="en-US" altLang="ko-KR" sz="1200" b="1" dirty="0">
                <a:solidFill>
                  <a:srgbClr val="44546A">
                    <a:lumMod val="75000"/>
                  </a:srgbClr>
                </a:solidFill>
              </a:rPr>
              <a:t>, </a:t>
            </a:r>
            <a:r>
              <a:rPr lang="ko-KR" altLang="en-US" sz="1200" b="1" dirty="0">
                <a:solidFill>
                  <a:srgbClr val="44546A">
                    <a:lumMod val="75000"/>
                  </a:srgbClr>
                </a:solidFill>
              </a:rPr>
              <a:t>컬럼 추출</a:t>
            </a:r>
            <a:r>
              <a:rPr lang="en-US" altLang="ko-KR" sz="1200" b="1" dirty="0">
                <a:solidFill>
                  <a:srgbClr val="44546A">
                    <a:lumMod val="75000"/>
                  </a:srgbClr>
                </a:solidFill>
              </a:rPr>
              <a:t>)</a:t>
            </a:r>
            <a:endParaRPr lang="en-US" altLang="ko-KR" sz="12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302583" y="1436657"/>
            <a:ext cx="3186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44546A">
                    <a:lumMod val="75000"/>
                  </a:srgbClr>
                </a:solidFill>
              </a:rPr>
              <a:t>함수</a:t>
            </a:r>
            <a:r>
              <a:rPr lang="en-US" altLang="ko-KR" sz="1200" b="1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1200" b="1" dirty="0">
                <a:solidFill>
                  <a:srgbClr val="44546A">
                    <a:lumMod val="75000"/>
                  </a:srgbClr>
                </a:solidFill>
              </a:rPr>
              <a:t>데이터 추출</a:t>
            </a:r>
            <a:r>
              <a:rPr lang="en-US" altLang="ko-KR" sz="1200" b="1" dirty="0">
                <a:solidFill>
                  <a:srgbClr val="44546A">
                    <a:lumMod val="75000"/>
                  </a:srgbClr>
                </a:solidFill>
              </a:rPr>
              <a:t>, </a:t>
            </a:r>
            <a:r>
              <a:rPr lang="ko-KR" altLang="en-US" sz="1200" b="1" dirty="0">
                <a:solidFill>
                  <a:srgbClr val="44546A">
                    <a:lumMod val="75000"/>
                  </a:srgbClr>
                </a:solidFill>
              </a:rPr>
              <a:t>컬럼 </a:t>
            </a:r>
            <a:r>
              <a:rPr lang="ko-KR" altLang="en-US" sz="1200" b="1" dirty="0" smtClean="0">
                <a:solidFill>
                  <a:srgbClr val="44546A">
                    <a:lumMod val="75000"/>
                  </a:srgbClr>
                </a:solidFill>
              </a:rPr>
              <a:t>추출</a:t>
            </a:r>
            <a:r>
              <a:rPr lang="en-US" altLang="ko-KR" sz="12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  <a:endParaRPr lang="en-US" altLang="ko-KR" sz="12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3" name="그림 1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7"/>
          <a:stretch/>
        </p:blipFill>
        <p:spPr bwMode="auto">
          <a:xfrm>
            <a:off x="334962" y="1911613"/>
            <a:ext cx="5488820" cy="39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그림 1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7"/>
          <a:stretch/>
        </p:blipFill>
        <p:spPr bwMode="auto">
          <a:xfrm>
            <a:off x="6302584" y="1911613"/>
            <a:ext cx="5479686" cy="39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57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1338</Words>
  <Application>Microsoft Office PowerPoint</Application>
  <PresentationFormat>와이드스크린</PresentationFormat>
  <Paragraphs>259</Paragraphs>
  <Slides>27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Windows 사용자</cp:lastModifiedBy>
  <cp:revision>61</cp:revision>
  <dcterms:created xsi:type="dcterms:W3CDTF">2019-12-05T04:16:40Z</dcterms:created>
  <dcterms:modified xsi:type="dcterms:W3CDTF">2020-06-03T09:01:30Z</dcterms:modified>
</cp:coreProperties>
</file>