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6" r:id="rId2"/>
    <p:sldMasterId id="2147483709" r:id="rId3"/>
  </p:sldMasterIdLst>
  <p:notesMasterIdLst>
    <p:notesMasterId r:id="rId32"/>
  </p:notesMasterIdLst>
  <p:handoutMasterIdLst>
    <p:handoutMasterId r:id="rId33"/>
  </p:handoutMasterIdLst>
  <p:sldIdLst>
    <p:sldId id="256" r:id="rId4"/>
    <p:sldId id="904" r:id="rId5"/>
    <p:sldId id="891" r:id="rId6"/>
    <p:sldId id="879" r:id="rId7"/>
    <p:sldId id="893" r:id="rId8"/>
    <p:sldId id="894" r:id="rId9"/>
    <p:sldId id="895" r:id="rId10"/>
    <p:sldId id="880" r:id="rId11"/>
    <p:sldId id="905" r:id="rId12"/>
    <p:sldId id="881" r:id="rId13"/>
    <p:sldId id="882" r:id="rId14"/>
    <p:sldId id="884" r:id="rId15"/>
    <p:sldId id="885" r:id="rId16"/>
    <p:sldId id="883" r:id="rId17"/>
    <p:sldId id="886" r:id="rId18"/>
    <p:sldId id="887" r:id="rId19"/>
    <p:sldId id="888" r:id="rId20"/>
    <p:sldId id="902" r:id="rId21"/>
    <p:sldId id="906" r:id="rId22"/>
    <p:sldId id="903" r:id="rId23"/>
    <p:sldId id="897" r:id="rId24"/>
    <p:sldId id="898" r:id="rId25"/>
    <p:sldId id="899" r:id="rId26"/>
    <p:sldId id="889" r:id="rId27"/>
    <p:sldId id="907" r:id="rId28"/>
    <p:sldId id="900" r:id="rId29"/>
    <p:sldId id="336" r:id="rId30"/>
    <p:sldId id="901" r:id="rId31"/>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e-sun Seo" initials="JS" lastIdx="1" clrIdx="0"/>
  <p:cmAuthor id="2" name="Tong, Hanghang" initials="TH" lastIdx="1" clrIdx="1">
    <p:extLst>
      <p:ext uri="{19B8F6BF-5375-455C-9EA6-DF929625EA0E}">
        <p15:presenceInfo xmlns:p15="http://schemas.microsoft.com/office/powerpoint/2012/main" userId="S::htong@illinois.edu::3bc981f9-1701-41ac-a634-1d11ad4b3e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372C4"/>
    <a:srgbClr val="FF2B00"/>
    <a:srgbClr val="FF7401"/>
    <a:srgbClr val="FF5600"/>
    <a:srgbClr val="FF9B11"/>
    <a:srgbClr val="FF0000"/>
    <a:srgbClr val="0000FF"/>
    <a:srgbClr val="006600"/>
    <a:srgbClr val="0432FF"/>
    <a:srgbClr val="FC9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24" autoAdjust="0"/>
    <p:restoredTop sz="72368" autoAdjust="0"/>
  </p:normalViewPr>
  <p:slideViewPr>
    <p:cSldViewPr snapToGrid="0">
      <p:cViewPr varScale="1">
        <p:scale>
          <a:sx n="89" d="100"/>
          <a:sy n="89" d="100"/>
        </p:scale>
        <p:origin x="592" y="16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2273" cy="464681"/>
          </a:xfrm>
          <a:prstGeom prst="rect">
            <a:avLst/>
          </a:prstGeom>
        </p:spPr>
        <p:txBody>
          <a:bodyPr vert="horz" lIns="88240" tIns="44120" rIns="88240" bIns="44120" rtlCol="0"/>
          <a:lstStyle>
            <a:lvl1pPr algn="l">
              <a:defRPr sz="1200"/>
            </a:lvl1pPr>
          </a:lstStyle>
          <a:p>
            <a:endParaRPr lang="en-US"/>
          </a:p>
        </p:txBody>
      </p:sp>
      <p:sp>
        <p:nvSpPr>
          <p:cNvPr id="3" name="Date Placeholder 2"/>
          <p:cNvSpPr>
            <a:spLocks noGrp="1"/>
          </p:cNvSpPr>
          <p:nvPr>
            <p:ph type="dt" sz="quarter" idx="1"/>
          </p:nvPr>
        </p:nvSpPr>
        <p:spPr>
          <a:xfrm>
            <a:off x="3976129" y="0"/>
            <a:ext cx="3042273" cy="464681"/>
          </a:xfrm>
          <a:prstGeom prst="rect">
            <a:avLst/>
          </a:prstGeom>
        </p:spPr>
        <p:txBody>
          <a:bodyPr vert="horz" lIns="88240" tIns="44120" rIns="88240" bIns="44120" rtlCol="0"/>
          <a:lstStyle>
            <a:lvl1pPr algn="r">
              <a:defRPr sz="1200"/>
            </a:lvl1pPr>
          </a:lstStyle>
          <a:p>
            <a:fld id="{44798C35-8A6C-4669-B8EE-A35EDDA7209F}" type="datetimeFigureOut">
              <a:rPr lang="en-US" smtClean="0"/>
              <a:pPr/>
              <a:t>7/12/20</a:t>
            </a:fld>
            <a:endParaRPr lang="en-US"/>
          </a:p>
        </p:txBody>
      </p:sp>
      <p:sp>
        <p:nvSpPr>
          <p:cNvPr id="4" name="Footer Placeholder 3"/>
          <p:cNvSpPr>
            <a:spLocks noGrp="1"/>
          </p:cNvSpPr>
          <p:nvPr>
            <p:ph type="ftr" sz="quarter" idx="2"/>
          </p:nvPr>
        </p:nvSpPr>
        <p:spPr>
          <a:xfrm>
            <a:off x="0" y="8839707"/>
            <a:ext cx="3042273" cy="464681"/>
          </a:xfrm>
          <a:prstGeom prst="rect">
            <a:avLst/>
          </a:prstGeom>
        </p:spPr>
        <p:txBody>
          <a:bodyPr vert="horz" lIns="88240" tIns="44120" rIns="88240" bIns="44120" rtlCol="0" anchor="b"/>
          <a:lstStyle>
            <a:lvl1pPr algn="l">
              <a:defRPr sz="1200"/>
            </a:lvl1pPr>
          </a:lstStyle>
          <a:p>
            <a:endParaRPr lang="en-US"/>
          </a:p>
        </p:txBody>
      </p:sp>
      <p:sp>
        <p:nvSpPr>
          <p:cNvPr id="5" name="Slide Number Placeholder 4"/>
          <p:cNvSpPr>
            <a:spLocks noGrp="1"/>
          </p:cNvSpPr>
          <p:nvPr>
            <p:ph type="sldNum" sz="quarter" idx="3"/>
          </p:nvPr>
        </p:nvSpPr>
        <p:spPr>
          <a:xfrm>
            <a:off x="3976129" y="8839707"/>
            <a:ext cx="3042273" cy="464681"/>
          </a:xfrm>
          <a:prstGeom prst="rect">
            <a:avLst/>
          </a:prstGeom>
        </p:spPr>
        <p:txBody>
          <a:bodyPr vert="horz" lIns="88240" tIns="44120" rIns="88240" bIns="44120" rtlCol="0" anchor="b"/>
          <a:lstStyle>
            <a:lvl1pPr algn="r">
              <a:defRPr sz="1200"/>
            </a:lvl1pPr>
          </a:lstStyle>
          <a:p>
            <a:fld id="{58CE6271-78DE-4702-9874-34628AD802D2}" type="slidenum">
              <a:rPr lang="en-US" smtClean="0"/>
              <a:pPr/>
              <a:t>‹#›</a:t>
            </a:fld>
            <a:endParaRPr lang="en-US"/>
          </a:p>
        </p:txBody>
      </p:sp>
    </p:spTree>
    <p:extLst>
      <p:ext uri="{BB962C8B-B14F-4D97-AF65-F5344CB8AC3E}">
        <p14:creationId xmlns:p14="http://schemas.microsoft.com/office/powerpoint/2010/main" val="2065310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42273" cy="464681"/>
          </a:xfrm>
          <a:prstGeom prst="rect">
            <a:avLst/>
          </a:prstGeom>
          <a:noFill/>
          <a:ln w="9525">
            <a:noFill/>
            <a:miter lim="800000"/>
            <a:headEnd/>
            <a:tailEnd/>
          </a:ln>
          <a:effectLst/>
        </p:spPr>
        <p:txBody>
          <a:bodyPr vert="horz" wrap="square" lIns="93278" tIns="46639" rIns="93278" bIns="46639" numCol="1" anchor="t" anchorCtr="0" compatLnSpc="1">
            <a:prstTxWarp prst="textNoShape">
              <a:avLst/>
            </a:prstTxWarp>
          </a:bodyPr>
          <a:lstStyle>
            <a:lvl1pPr defTabSz="932950">
              <a:defRPr sz="1300"/>
            </a:lvl1pPr>
          </a:lstStyle>
          <a:p>
            <a:endParaRPr lang="en-US"/>
          </a:p>
        </p:txBody>
      </p:sp>
      <p:sp>
        <p:nvSpPr>
          <p:cNvPr id="17411" name="Rectangle 3"/>
          <p:cNvSpPr>
            <a:spLocks noGrp="1" noChangeArrowheads="1"/>
          </p:cNvSpPr>
          <p:nvPr>
            <p:ph type="dt" idx="1"/>
          </p:nvPr>
        </p:nvSpPr>
        <p:spPr bwMode="auto">
          <a:xfrm>
            <a:off x="3976129" y="0"/>
            <a:ext cx="3042273" cy="464681"/>
          </a:xfrm>
          <a:prstGeom prst="rect">
            <a:avLst/>
          </a:prstGeom>
          <a:noFill/>
          <a:ln w="9525">
            <a:noFill/>
            <a:miter lim="800000"/>
            <a:headEnd/>
            <a:tailEnd/>
          </a:ln>
          <a:effectLst/>
        </p:spPr>
        <p:txBody>
          <a:bodyPr vert="horz" wrap="square" lIns="93278" tIns="46639" rIns="93278" bIns="46639" numCol="1" anchor="t" anchorCtr="0" compatLnSpc="1">
            <a:prstTxWarp prst="textNoShape">
              <a:avLst/>
            </a:prstTxWarp>
          </a:bodyPr>
          <a:lstStyle>
            <a:lvl1pPr algn="r" defTabSz="932950">
              <a:defRPr sz="1300"/>
            </a:lvl1pPr>
          </a:lstStyle>
          <a:p>
            <a:endParaRPr lang="en-US"/>
          </a:p>
        </p:txBody>
      </p:sp>
      <p:sp>
        <p:nvSpPr>
          <p:cNvPr id="17412"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702299" y="4420624"/>
            <a:ext cx="5615331" cy="4186743"/>
          </a:xfrm>
          <a:prstGeom prst="rect">
            <a:avLst/>
          </a:prstGeom>
          <a:noFill/>
          <a:ln w="9525">
            <a:noFill/>
            <a:miter lim="800000"/>
            <a:headEnd/>
            <a:tailEnd/>
          </a:ln>
          <a:effectLst/>
        </p:spPr>
        <p:txBody>
          <a:bodyPr vert="horz" wrap="square" lIns="93278" tIns="46639" rIns="93278" bIns="4663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839707"/>
            <a:ext cx="3042273" cy="464681"/>
          </a:xfrm>
          <a:prstGeom prst="rect">
            <a:avLst/>
          </a:prstGeom>
          <a:noFill/>
          <a:ln w="9525">
            <a:noFill/>
            <a:miter lim="800000"/>
            <a:headEnd/>
            <a:tailEnd/>
          </a:ln>
          <a:effectLst/>
        </p:spPr>
        <p:txBody>
          <a:bodyPr vert="horz" wrap="square" lIns="93278" tIns="46639" rIns="93278" bIns="46639" numCol="1" anchor="b" anchorCtr="0" compatLnSpc="1">
            <a:prstTxWarp prst="textNoShape">
              <a:avLst/>
            </a:prstTxWarp>
          </a:bodyPr>
          <a:lstStyle>
            <a:lvl1pPr defTabSz="932950">
              <a:defRPr sz="1300"/>
            </a:lvl1pPr>
          </a:lstStyle>
          <a:p>
            <a:endParaRPr lang="en-US"/>
          </a:p>
        </p:txBody>
      </p:sp>
      <p:sp>
        <p:nvSpPr>
          <p:cNvPr id="17415" name="Rectangle 7"/>
          <p:cNvSpPr>
            <a:spLocks noGrp="1" noChangeArrowheads="1"/>
          </p:cNvSpPr>
          <p:nvPr>
            <p:ph type="sldNum" sz="quarter" idx="5"/>
          </p:nvPr>
        </p:nvSpPr>
        <p:spPr bwMode="auto">
          <a:xfrm>
            <a:off x="3976129" y="8839707"/>
            <a:ext cx="3042273" cy="464681"/>
          </a:xfrm>
          <a:prstGeom prst="rect">
            <a:avLst/>
          </a:prstGeom>
          <a:noFill/>
          <a:ln w="9525">
            <a:noFill/>
            <a:miter lim="800000"/>
            <a:headEnd/>
            <a:tailEnd/>
          </a:ln>
          <a:effectLst/>
        </p:spPr>
        <p:txBody>
          <a:bodyPr vert="horz" wrap="square" lIns="93278" tIns="46639" rIns="93278" bIns="46639" numCol="1" anchor="b" anchorCtr="0" compatLnSpc="1">
            <a:prstTxWarp prst="textNoShape">
              <a:avLst/>
            </a:prstTxWarp>
          </a:bodyPr>
          <a:lstStyle>
            <a:lvl1pPr algn="r" defTabSz="932950">
              <a:defRPr sz="1300"/>
            </a:lvl1pPr>
          </a:lstStyle>
          <a:p>
            <a:fld id="{010B8656-D7FE-42A6-B960-6CAAC4278E8D}" type="slidenum">
              <a:rPr lang="en-US"/>
              <a:pPr/>
              <a:t>‹#›</a:t>
            </a:fld>
            <a:endParaRPr lang="en-US"/>
          </a:p>
        </p:txBody>
      </p:sp>
    </p:spTree>
    <p:extLst>
      <p:ext uri="{BB962C8B-B14F-4D97-AF65-F5344CB8AC3E}">
        <p14:creationId xmlns:p14="http://schemas.microsoft.com/office/powerpoint/2010/main" val="2507400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Slide Number Placeholder 3"/>
          <p:cNvSpPr>
            <a:spLocks noGrp="1"/>
          </p:cNvSpPr>
          <p:nvPr>
            <p:ph type="sldNum" sz="quarter" idx="5"/>
          </p:nvPr>
        </p:nvSpPr>
        <p:spPr/>
        <p:txBody>
          <a:bodyPr/>
          <a:lstStyle/>
          <a:p>
            <a:fld id="{B8754CA4-4060-485A-88C8-0B0FD7A2F652}" type="slidenum">
              <a:rPr lang="en-US" smtClean="0"/>
              <a:t>1</a:t>
            </a:fld>
            <a:endParaRPr lang="en-US"/>
          </a:p>
        </p:txBody>
      </p:sp>
    </p:spTree>
    <p:extLst>
      <p:ext uri="{BB962C8B-B14F-4D97-AF65-F5344CB8AC3E}">
        <p14:creationId xmlns:p14="http://schemas.microsoft.com/office/powerpoint/2010/main" val="3047345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pulling process, at each round, the learner pulls an arm to obtain the reward. Then, updates its estimate and confidence interval.</a:t>
            </a:r>
          </a:p>
        </p:txBody>
      </p:sp>
      <p:sp>
        <p:nvSpPr>
          <p:cNvPr id="4" name="Slide Number Placeholder 3"/>
          <p:cNvSpPr>
            <a:spLocks noGrp="1"/>
          </p:cNvSpPr>
          <p:nvPr>
            <p:ph type="sldNum" sz="quarter" idx="5"/>
          </p:nvPr>
        </p:nvSpPr>
        <p:spPr/>
        <p:txBody>
          <a:bodyPr/>
          <a:lstStyle/>
          <a:p>
            <a:fld id="{010B8656-D7FE-42A6-B960-6CAAC4278E8D}" type="slidenum">
              <a:rPr lang="en-US" smtClean="0"/>
              <a:pPr/>
              <a:t>12</a:t>
            </a:fld>
            <a:endParaRPr lang="en-US"/>
          </a:p>
        </p:txBody>
      </p:sp>
    </p:spTree>
    <p:extLst>
      <p:ext uri="{BB962C8B-B14F-4D97-AF65-F5344CB8AC3E}">
        <p14:creationId xmlns:p14="http://schemas.microsoft.com/office/powerpoint/2010/main" val="196431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more pulls on each arm, we have more confidence to its estimate.</a:t>
            </a:r>
          </a:p>
          <a:p>
            <a:r>
              <a:rPr lang="en-US" dirty="0"/>
              <a:t>The confidence interval of each arm will become smaller and smaller.</a:t>
            </a:r>
          </a:p>
          <a:p>
            <a:endParaRPr lang="en-US" dirty="0"/>
          </a:p>
          <a:p>
            <a:endParaRPr lang="en-US" dirty="0"/>
          </a:p>
          <a:p>
            <a:r>
              <a:rPr lang="en-US" dirty="0"/>
              <a:t>Then We remove the edge if the connected two arms are not neighbors anymore.</a:t>
            </a:r>
          </a:p>
        </p:txBody>
      </p:sp>
      <p:sp>
        <p:nvSpPr>
          <p:cNvPr id="4" name="Slide Number Placeholder 3"/>
          <p:cNvSpPr>
            <a:spLocks noGrp="1"/>
          </p:cNvSpPr>
          <p:nvPr>
            <p:ph type="sldNum" sz="quarter" idx="5"/>
          </p:nvPr>
        </p:nvSpPr>
        <p:spPr/>
        <p:txBody>
          <a:bodyPr/>
          <a:lstStyle/>
          <a:p>
            <a:fld id="{010B8656-D7FE-42A6-B960-6CAAC4278E8D}" type="slidenum">
              <a:rPr lang="en-US" smtClean="0"/>
              <a:pPr/>
              <a:t>13</a:t>
            </a:fld>
            <a:endParaRPr lang="en-US"/>
          </a:p>
        </p:txBody>
      </p:sp>
    </p:spTree>
    <p:extLst>
      <p:ext uri="{BB962C8B-B14F-4D97-AF65-F5344CB8AC3E}">
        <p14:creationId xmlns:p14="http://schemas.microsoft.com/office/powerpoint/2010/main" val="400235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process, more and more edges are removed.</a:t>
            </a:r>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14</a:t>
            </a:fld>
            <a:endParaRPr lang="en-US"/>
          </a:p>
        </p:txBody>
      </p:sp>
    </p:spTree>
    <p:extLst>
      <p:ext uri="{BB962C8B-B14F-4D97-AF65-F5344CB8AC3E}">
        <p14:creationId xmlns:p14="http://schemas.microsoft.com/office/powerpoint/2010/main" val="3251795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new communities.</a:t>
            </a:r>
          </a:p>
        </p:txBody>
      </p:sp>
      <p:sp>
        <p:nvSpPr>
          <p:cNvPr id="4" name="Slide Number Placeholder 3"/>
          <p:cNvSpPr>
            <a:spLocks noGrp="1"/>
          </p:cNvSpPr>
          <p:nvPr>
            <p:ph type="sldNum" sz="quarter" idx="5"/>
          </p:nvPr>
        </p:nvSpPr>
        <p:spPr/>
        <p:txBody>
          <a:bodyPr/>
          <a:lstStyle/>
          <a:p>
            <a:fld id="{010B8656-D7FE-42A6-B960-6CAAC4278E8D}" type="slidenum">
              <a:rPr lang="en-US" smtClean="0"/>
              <a:pPr/>
              <a:t>15</a:t>
            </a:fld>
            <a:endParaRPr lang="en-US"/>
          </a:p>
        </p:txBody>
      </p:sp>
    </p:spTree>
    <p:extLst>
      <p:ext uri="{BB962C8B-B14F-4D97-AF65-F5344CB8AC3E}">
        <p14:creationId xmlns:p14="http://schemas.microsoft.com/office/powerpoint/2010/main" val="3802603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Because the outlier arm is far away from normal arms. The edges among outlier arm and normal arms tend to be removed first.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Based on this observation, we define the following two termination status.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First, The termination status of an arm is when its community’s size is smaller than n times one minus rho.</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1" dirty="0"/>
              <a:t>Second, The termination status of the algorithm is when the number of arms that have achieved the termination status is larger than n times one minus rho.</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1"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l-GR"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16</a:t>
            </a:fld>
            <a:endParaRPr lang="en-US"/>
          </a:p>
        </p:txBody>
      </p:sp>
    </p:spTree>
    <p:extLst>
      <p:ext uri="{BB962C8B-B14F-4D97-AF65-F5344CB8AC3E}">
        <p14:creationId xmlns:p14="http://schemas.microsoft.com/office/powerpoint/2010/main" val="1800179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However, given a set of arms, the specific number of outlier arms is usually unknown. Moreover, even given a set of outliers, the arm deviates most should have the priority to be inspected when the ground truth is not provided in practice. Therefore, instead of identifying a set of arms as outliers, we propose to rank order all the arms such that the outlier arms are ranked higher than the normal arms.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algorithm has a few good properties. First, the return set of arms are true outlier arms with probability at least one minus delta.</a:t>
            </a:r>
          </a:p>
          <a:p>
            <a:r>
              <a:rPr lang="en-US" dirty="0"/>
              <a:t>Second, the total number of pulls needed to terminate for this algorithm is upper bounded by this item.</a:t>
            </a:r>
          </a:p>
          <a:p>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17</a:t>
            </a:fld>
            <a:endParaRPr lang="en-US"/>
          </a:p>
        </p:txBody>
      </p:sp>
    </p:spTree>
    <p:extLst>
      <p:ext uri="{BB962C8B-B14F-4D97-AF65-F5344CB8AC3E}">
        <p14:creationId xmlns:p14="http://schemas.microsoft.com/office/powerpoint/2010/main" val="712665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we provide the upper bound of number of pulls needed by GOLD, to show that the proposed algorithm is efficient.</a:t>
            </a:r>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18</a:t>
            </a:fld>
            <a:endParaRPr lang="en-US"/>
          </a:p>
        </p:txBody>
      </p:sp>
    </p:spTree>
    <p:extLst>
      <p:ext uri="{BB962C8B-B14F-4D97-AF65-F5344CB8AC3E}">
        <p14:creationId xmlns:p14="http://schemas.microsoft.com/office/powerpoint/2010/main" val="1211949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the proposed algorithm both on synthetic and real-world datasets.</a:t>
            </a:r>
          </a:p>
          <a:p>
            <a:r>
              <a:rPr lang="en-US" dirty="0"/>
              <a:t>Frist, we inject two types of outlier arms.</a:t>
            </a:r>
          </a:p>
          <a:p>
            <a:r>
              <a:rPr lang="en-US" dirty="0"/>
              <a:t>The first type is the upper side outlier, which means the expected reward of outlier arm is much higher than normal arms.</a:t>
            </a:r>
          </a:p>
          <a:p>
            <a:r>
              <a:rPr lang="en-US" dirty="0"/>
              <a:t>The second type is the intermediate outlier whose expected reward is in the middle of normal arms.</a:t>
            </a:r>
          </a:p>
          <a:p>
            <a:r>
              <a:rPr lang="en-US" dirty="0"/>
              <a:t>In summary, GOLD outperforms all the baselines.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most </a:t>
            </a:r>
            <a:r>
              <a:rPr lang="en-US" sz="1200" b="0" i="0" u="none" strike="noStrike" kern="1200" dirty="0">
                <a:solidFill>
                  <a:schemeClr val="tx1"/>
                </a:solidFill>
                <a:effectLst/>
                <a:latin typeface="Arial" charset="0"/>
                <a:ea typeface="+mn-ea"/>
                <a:cs typeface="Arial" charset="0"/>
              </a:rPr>
              <a:t>competitive baselines are RR and WRR.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They have good performance on detecting upper while still worse than gold.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However, they are not able to detect intermediate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Because they simply use the k-sigma role, as the analysis before.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Because GOLD terminates  once it finds the outlier arms, saving the unnecessary pulls</a:t>
            </a:r>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20</a:t>
            </a:fld>
            <a:endParaRPr lang="en-US"/>
          </a:p>
        </p:txBody>
      </p:sp>
    </p:spTree>
    <p:extLst>
      <p:ext uri="{BB962C8B-B14F-4D97-AF65-F5344CB8AC3E}">
        <p14:creationId xmlns:p14="http://schemas.microsoft.com/office/powerpoint/2010/main" val="3178621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the proposed algorithm on both synthetic and real-world datasets.</a:t>
            </a:r>
          </a:p>
          <a:p>
            <a:r>
              <a:rPr lang="en-US" dirty="0"/>
              <a:t>Frist, we inject two types of outlier arms.</a:t>
            </a:r>
          </a:p>
          <a:p>
            <a:r>
              <a:rPr lang="en-US" dirty="0"/>
              <a:t>The first type is the upper side outlier, which means the expected reward of outlier arm is much higher than normal arms.</a:t>
            </a:r>
          </a:p>
          <a:p>
            <a:r>
              <a:rPr lang="en-US" dirty="0"/>
              <a:t>The second type is the intermediate outlier whose expected reward is in the middle of normal arms.</a:t>
            </a:r>
          </a:p>
          <a:p>
            <a:r>
              <a:rPr lang="en-US" dirty="0"/>
              <a:t>In summary, GOLD outperforms all the baselines.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most </a:t>
            </a:r>
            <a:r>
              <a:rPr lang="en-US" sz="1200" b="0" i="0" u="none" strike="noStrike" kern="1200" dirty="0">
                <a:solidFill>
                  <a:schemeClr val="tx1"/>
                </a:solidFill>
                <a:effectLst/>
                <a:latin typeface="Arial" charset="0"/>
                <a:ea typeface="+mn-ea"/>
                <a:cs typeface="Arial" charset="0"/>
              </a:rPr>
              <a:t>competitive baselines are RR and WRR.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They have good performance on detecting upper while still worse than gold.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However, they are not able to detect intermediate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Because they simply use the k-sigma role, as the analysis before.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Arial" charset="0"/>
              </a:rPr>
              <a:t>Because GOLD terminates  once it finds the outlier arms, saving the unnecessary pulls</a:t>
            </a:r>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21</a:t>
            </a:fld>
            <a:endParaRPr lang="en-US"/>
          </a:p>
        </p:txBody>
      </p:sp>
    </p:spTree>
    <p:extLst>
      <p:ext uri="{BB962C8B-B14F-4D97-AF65-F5344CB8AC3E}">
        <p14:creationId xmlns:p14="http://schemas.microsoft.com/office/powerpoint/2010/main" val="713449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In this application, each region corresponds to an arm. A region has an unknown probability of generating a tweet containing the keyword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In this application, each region corresponds to an arm. A region has an unknown probability of generating a tweet containing the keyword, which can be regarded as a Bernoulli distribution.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22</a:t>
            </a:fld>
            <a:endParaRPr lang="en-US"/>
          </a:p>
        </p:txBody>
      </p:sp>
    </p:spTree>
    <p:extLst>
      <p:ext uri="{BB962C8B-B14F-4D97-AF65-F5344CB8AC3E}">
        <p14:creationId xmlns:p14="http://schemas.microsoft.com/office/powerpoint/2010/main" val="71960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3</a:t>
            </a:fld>
            <a:endParaRPr lang="en-US"/>
          </a:p>
        </p:txBody>
      </p:sp>
    </p:spTree>
    <p:extLst>
      <p:ext uri="{BB962C8B-B14F-4D97-AF65-F5344CB8AC3E}">
        <p14:creationId xmlns:p14="http://schemas.microsoft.com/office/powerpoint/2010/main" val="960423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This is an online recommendation dataset.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Our goal is to detect outlier articles.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This is a large-scale clickstream data set provided by Yahoo </a:t>
            </a:r>
            <a:r>
              <a:rPr lang="en-US" sz="1200" kern="1200" dirty="0" err="1">
                <a:solidFill>
                  <a:schemeClr val="tx1"/>
                </a:solidFill>
                <a:effectLst/>
                <a:latin typeface="Arial" charset="0"/>
                <a:ea typeface="+mn-ea"/>
                <a:cs typeface="Arial" charset="0"/>
              </a:rPr>
              <a:t>Webscope</a:t>
            </a:r>
            <a:r>
              <a:rPr lang="en-US" sz="1200" kern="1200" dirty="0">
                <a:solidFill>
                  <a:schemeClr val="tx1"/>
                </a:solidFill>
                <a:effectLst/>
                <a:latin typeface="Arial" charset="0"/>
                <a:ea typeface="+mn-ea"/>
                <a:cs typeface="Arial" charset="0"/>
              </a:rPr>
              <a:t> program. </a:t>
            </a:r>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23</a:t>
            </a:fld>
            <a:endParaRPr lang="en-US"/>
          </a:p>
        </p:txBody>
      </p:sp>
    </p:spTree>
    <p:extLst>
      <p:ext uri="{BB962C8B-B14F-4D97-AF65-F5344CB8AC3E}">
        <p14:creationId xmlns:p14="http://schemas.microsoft.com/office/powerpoint/2010/main" val="2751558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This figure shows the number of pulls required by GOLD with varying </a:t>
            </a:r>
            <a:r>
              <a:rPr lang="el-GR" sz="1200" kern="1200" dirty="0">
                <a:solidFill>
                  <a:schemeClr val="tx1"/>
                </a:solidFill>
                <a:effectLst/>
                <a:latin typeface="Arial" charset="0"/>
                <a:ea typeface="+mn-ea"/>
                <a:cs typeface="Arial" charset="0"/>
              </a:rPr>
              <a:t>ε </a:t>
            </a:r>
            <a:r>
              <a:rPr lang="en-US" sz="1200" kern="1200" dirty="0">
                <a:solidFill>
                  <a:schemeClr val="tx1"/>
                </a:solidFill>
                <a:effectLst/>
                <a:latin typeface="Arial" charset="0"/>
                <a:ea typeface="+mn-ea"/>
                <a:cs typeface="Arial" charset="0"/>
              </a:rPr>
              <a:t>value. Here, we use the synthetic data set (Upper-side outlier, n = 100). Consistent with our analysis in Theorem 5.3, the number of pulls required by GOLD decreases as </a:t>
            </a:r>
            <a:r>
              <a:rPr lang="el-GR" sz="1200" kern="1200" dirty="0">
                <a:solidFill>
                  <a:schemeClr val="tx1"/>
                </a:solidFill>
                <a:effectLst/>
                <a:latin typeface="Arial" charset="0"/>
                <a:ea typeface="+mn-ea"/>
                <a:cs typeface="Arial" charset="0"/>
              </a:rPr>
              <a:t>ε </a:t>
            </a:r>
            <a:r>
              <a:rPr lang="en-US" sz="1200" kern="1200" dirty="0">
                <a:solidFill>
                  <a:schemeClr val="tx1"/>
                </a:solidFill>
                <a:effectLst/>
                <a:latin typeface="Arial" charset="0"/>
                <a:ea typeface="+mn-ea"/>
                <a:cs typeface="Arial" charset="0"/>
              </a:rPr>
              <a:t>increases. </a:t>
            </a:r>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24</a:t>
            </a:fld>
            <a:endParaRPr lang="en-US"/>
          </a:p>
        </p:txBody>
      </p:sp>
    </p:spTree>
    <p:extLst>
      <p:ext uri="{BB962C8B-B14F-4D97-AF65-F5344CB8AC3E}">
        <p14:creationId xmlns:p14="http://schemas.microsoft.com/office/powerpoint/2010/main" val="3555036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B8656-D7FE-42A6-B960-6CAAC4278E8D}" type="slidenum">
              <a:rPr lang="en-US" smtClean="0"/>
              <a:pPr/>
              <a:t>26</a:t>
            </a:fld>
            <a:endParaRPr lang="en-US"/>
          </a:p>
        </p:txBody>
      </p:sp>
    </p:spTree>
    <p:extLst>
      <p:ext uri="{BB962C8B-B14F-4D97-AF65-F5344CB8AC3E}">
        <p14:creationId xmlns:p14="http://schemas.microsoft.com/office/powerpoint/2010/main" val="288604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8754CA4-4060-485A-88C8-0B0FD7A2F652}" type="slidenum">
              <a:rPr lang="en-US" smtClean="0"/>
              <a:t>27</a:t>
            </a:fld>
            <a:endParaRPr lang="en-US"/>
          </a:p>
        </p:txBody>
      </p:sp>
    </p:spTree>
    <p:extLst>
      <p:ext uri="{BB962C8B-B14F-4D97-AF65-F5344CB8AC3E}">
        <p14:creationId xmlns:p14="http://schemas.microsoft.com/office/powerpoint/2010/main" val="125108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en-US" altLang="zh-CN" sz="1200" dirty="0"/>
                  <a:t>In</a:t>
                </a:r>
                <a:r>
                  <a:rPr lang="en-US" altLang="zh-CN" sz="1200" baseline="0" dirty="0"/>
                  <a:t> MAB setting,</a:t>
                </a:r>
                <a:r>
                  <a:rPr lang="zh-CN" altLang="en-US" sz="1200" dirty="0"/>
                  <a:t> </a:t>
                </a:r>
                <a:r>
                  <a:rPr lang="en-US" sz="1200" dirty="0"/>
                  <a:t>Given n</a:t>
                </a:r>
                <a14:m>
                  <m:oMath xmlns:m="http://schemas.openxmlformats.org/officeDocument/2006/math">
                    <m:r>
                      <a:rPr lang="en-US" sz="1200" b="0" i="1" smtClean="0">
                        <a:latin typeface="Cambria Math" panose="02040503050406030204" pitchFamily="18" charset="0"/>
                      </a:rPr>
                      <m:t> </m:t>
                    </m:r>
                  </m:oMath>
                </a14:m>
                <a:r>
                  <a:rPr lang="en-US" sz="1200" dirty="0"/>
                  <a:t>arms, each arm is associated with a probability distribution with an </a:t>
                </a:r>
                <a:r>
                  <a:rPr lang="en-US" sz="1200" b="1" dirty="0"/>
                  <a:t>expected reward,</a:t>
                </a:r>
                <a:r>
                  <a:rPr lang="en-US" sz="1200" b="1" baseline="0" dirty="0"/>
                  <a:t> which is unknown</a:t>
                </a:r>
                <a:r>
                  <a:rPr lang="en-US" sz="1200" dirty="0"/>
                  <a:t>. </a:t>
                </a:r>
              </a:p>
              <a:p>
                <a:pPr marL="0" marR="0" lvl="0" indent="0" algn="just" defTabSz="914400" rtl="0" eaLnBrk="1" fontAlgn="base" latinLnBrk="0" hangingPunct="1">
                  <a:lnSpc>
                    <a:spcPct val="100000"/>
                  </a:lnSpc>
                  <a:spcBef>
                    <a:spcPct val="30000"/>
                  </a:spcBef>
                  <a:spcAft>
                    <a:spcPct val="0"/>
                  </a:spcAft>
                  <a:buClrTx/>
                  <a:buSzTx/>
                  <a:buFontTx/>
                  <a:buNone/>
                  <a:tabLst/>
                  <a:defRPr/>
                </a:pPr>
                <a:r>
                  <a:rPr lang="en-US" sz="1200" dirty="0"/>
                  <a:t>In each round, a learner pulls an arm and receives a  sample reward drawn from this distribution, so that we can </a:t>
                </a:r>
                <a:r>
                  <a:rPr lang="en-US" sz="1200" b="0" i="0" u="none" strike="noStrike" kern="1200" dirty="0">
                    <a:solidFill>
                      <a:schemeClr val="tx1"/>
                    </a:solidFill>
                    <a:effectLst/>
                    <a:latin typeface="Arial" charset="0"/>
                    <a:ea typeface="+mn-ea"/>
                    <a:cs typeface="Arial" charset="0"/>
                  </a:rPr>
                  <a:t>calculate an estimate for its expected reward and build its confidence interval.</a:t>
                </a:r>
                <a:endParaRPr lang="en-US" sz="1200" dirty="0"/>
              </a:p>
              <a:p>
                <a:endParaRPr lang="en-US" dirty="0"/>
              </a:p>
            </p:txBody>
          </p:sp>
        </mc:Choice>
        <mc:Fallback xmlns="">
          <p:sp>
            <p:nvSpPr>
              <p:cNvPr id="3" name="Notes Placeholder 2"/>
              <p:cNvSpPr>
                <a:spLocks noGrp="1"/>
              </p:cNvSpPr>
              <p:nvPr>
                <p:ph type="body" idx="1"/>
              </p:nvPr>
            </p:nvSpPr>
            <p:spPr/>
            <p:txBody>
              <a:bodyPr/>
              <a:lstStyle/>
              <a:p>
                <a:pPr algn="just"/>
                <a:r>
                  <a:rPr lang="en-US" sz="1200" dirty="0"/>
                  <a:t>Given </a:t>
                </a:r>
                <a:r>
                  <a:rPr lang="en-US" sz="1200" b="0" i="0">
                    <a:latin typeface="Cambria Math" panose="02040503050406030204" pitchFamily="18" charset="0"/>
                  </a:rPr>
                  <a:t>𝑛 </a:t>
                </a:r>
                <a:r>
                  <a:rPr lang="en-US" sz="1200" dirty="0"/>
                  <a:t>arms, each arm is associated with a probability distribution with an </a:t>
                </a:r>
                <a:r>
                  <a:rPr lang="en-US" sz="1200" b="1" dirty="0"/>
                  <a:t>expected reward,</a:t>
                </a:r>
                <a:r>
                  <a:rPr lang="en-US" sz="1200" b="1" baseline="0" dirty="0"/>
                  <a:t> which is unknown</a:t>
                </a:r>
                <a:r>
                  <a:rPr lang="en-US" sz="1200" dirty="0"/>
                  <a:t>. </a:t>
                </a:r>
              </a:p>
              <a:p>
                <a:pPr marL="0" marR="0" lvl="0" indent="0" algn="just" defTabSz="914400" rtl="0" eaLnBrk="1" fontAlgn="base" latinLnBrk="0" hangingPunct="1">
                  <a:lnSpc>
                    <a:spcPct val="100000"/>
                  </a:lnSpc>
                  <a:spcBef>
                    <a:spcPct val="30000"/>
                  </a:spcBef>
                  <a:spcAft>
                    <a:spcPct val="0"/>
                  </a:spcAft>
                  <a:buClrTx/>
                  <a:buSzTx/>
                  <a:buFontTx/>
                  <a:buNone/>
                  <a:tabLst/>
                  <a:defRPr/>
                </a:pPr>
                <a:r>
                  <a:rPr lang="en-US" sz="1200" dirty="0"/>
                  <a:t>In each round, a learner pulls an arm and receives a  sample reward drawn from this distribution, so that we can </a:t>
                </a:r>
                <a:r>
                  <a:rPr lang="en-US" sz="1200" b="0" i="0" u="none" strike="noStrike" kern="1200" dirty="0">
                    <a:solidFill>
                      <a:schemeClr val="tx1"/>
                    </a:solidFill>
                    <a:effectLst/>
                    <a:latin typeface="Arial" charset="0"/>
                    <a:ea typeface="+mn-ea"/>
                    <a:cs typeface="Arial" charset="0"/>
                  </a:rPr>
                  <a:t>calculate an estimate for its expected reward and build its confidence interval.</a:t>
                </a: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010B8656-D7FE-42A6-B960-6CAAC4278E8D}" type="slidenum">
              <a:rPr lang="en-US" smtClean="0"/>
              <a:pPr/>
              <a:t>4</a:t>
            </a:fld>
            <a:endParaRPr lang="en-US"/>
          </a:p>
        </p:txBody>
      </p:sp>
    </p:spTree>
    <p:extLst>
      <p:ext uri="{BB962C8B-B14F-4D97-AF65-F5344CB8AC3E}">
        <p14:creationId xmlns:p14="http://schemas.microsoft.com/office/powerpoint/2010/main" val="11849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outlier are these arms whose expected rewards are far away from most of the other arms.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For example, in the left figure, the outlier arm represented by the red point deviates significantly from the normal arms denoted by the blue points.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Note that outlier arm is different from best arm detection, because the best arm is the arm with the highest reward while is not necessary being an outlier.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Furthermore, the expected reward of an outlier arm can be below the normal arms and even in the middle of normal arms. Outlier arm detection has various applications such as in medical test and online recommendation.</a:t>
            </a:r>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5</a:t>
            </a:fld>
            <a:endParaRPr lang="en-US"/>
          </a:p>
        </p:txBody>
      </p:sp>
    </p:spTree>
    <p:extLst>
      <p:ext uri="{BB962C8B-B14F-4D97-AF65-F5344CB8AC3E}">
        <p14:creationId xmlns:p14="http://schemas.microsoft.com/office/powerpoint/2010/main" val="187889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Consider the medical test.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medical researchers are testing the effectiveness of a biomarker X in distinguishing several different diseases.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 Each disease can be modeled as an arm and the leaner needs to observe presence of the biomarker with respect to certain disease.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So that our goal is to find the disease having an exceptional presence of the biomarker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Second, In the online recommendation, the learner needs to recommend an article to a user.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Each article can be modeled as an arm [24].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And the click- through rate is the expected reward of an arm.</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Our goal it to find the article with exceptional higher expected reward.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Which enables us to analyze the article with high popularity and recommend similar articles to certain users. </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6</a:t>
            </a:fld>
            <a:endParaRPr lang="en-US"/>
          </a:p>
        </p:txBody>
      </p:sp>
    </p:spTree>
    <p:extLst>
      <p:ext uri="{BB962C8B-B14F-4D97-AF65-F5344CB8AC3E}">
        <p14:creationId xmlns:p14="http://schemas.microsoft.com/office/powerpoint/2010/main" val="152310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The outlier arm detection problem was first studied by [39]. It classifies the arms whose expected rewards are above a threshold as the outliers. The threshold is defined by a general statistical rule, the mean of expected rewards of all arms plus k times standard deviation, called the k-sigma rule. Unfortunately, there are two major drawbacks of using the k-sigma rule to identify outlier arms. In this paper, we refer to the distribution of expected rewards of all arms as global distribution, which is the unknown prior knowledge.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First, the value of K is difficult to determine, because we do not the known then expected rewards of all arms.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For example, in this two figure, even though we use the same k, we cannot formulate outlier arm in a correct way.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Second,  it cannot detect the outlier arms whose expected reward is not high while being far away from most of the other arms.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Arial" charset="0"/>
              </a:rPr>
              <a:t>For example, in the figure, the red point obviously is an outlier but it is near to the mean.</a:t>
            </a: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7</a:t>
            </a:fld>
            <a:endParaRPr lang="en-US"/>
          </a:p>
        </p:txBody>
      </p:sp>
    </p:spTree>
    <p:extLst>
      <p:ext uri="{BB962C8B-B14F-4D97-AF65-F5344CB8AC3E}">
        <p14:creationId xmlns:p14="http://schemas.microsoft.com/office/powerpoint/2010/main" val="167539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Formally, we use two </a:t>
            </a:r>
            <a:r>
              <a:rPr lang="en-US" sz="1200" b="1" dirty="0"/>
              <a:t>constraints</a:t>
            </a:r>
            <a:r>
              <a:rPr lang="en-US" sz="1200" dirty="0"/>
              <a:t> to formulate an outlier arm. First, we use epsilon  to </a:t>
            </a:r>
            <a:r>
              <a:rPr lang="en-US" dirty="0"/>
              <a:t>define the shortest distance allowed between an outlier arm and normal arms. Second, we use rho to define the minimum proportion of normal arms, like the blue points in the figure.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 our objective is to  design a pulling algorithm, such that the returned set of arms satisfies the criteria of outlier arms with probability at least one minus delta </a:t>
            </a:r>
            <a:r>
              <a:rPr lang="el-GR" dirty="0"/>
              <a:t>.</a:t>
            </a:r>
            <a:r>
              <a:rPr lang="en-US" dirty="0"/>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sz="1200" dirty="0"/>
          </a:p>
        </p:txBody>
      </p:sp>
      <p:sp>
        <p:nvSpPr>
          <p:cNvPr id="4" name="Slide Number Placeholder 3"/>
          <p:cNvSpPr>
            <a:spLocks noGrp="1"/>
          </p:cNvSpPr>
          <p:nvPr>
            <p:ph type="sldNum" sz="quarter" idx="5"/>
          </p:nvPr>
        </p:nvSpPr>
        <p:spPr/>
        <p:txBody>
          <a:bodyPr/>
          <a:lstStyle/>
          <a:p>
            <a:fld id="{010B8656-D7FE-42A6-B960-6CAAC4278E8D}" type="slidenum">
              <a:rPr lang="en-US" smtClean="0"/>
              <a:pPr/>
              <a:t>8</a:t>
            </a:fld>
            <a:endParaRPr lang="en-US"/>
          </a:p>
        </p:txBody>
      </p:sp>
    </p:spTree>
    <p:extLst>
      <p:ext uri="{BB962C8B-B14F-4D97-AF65-F5344CB8AC3E}">
        <p14:creationId xmlns:p14="http://schemas.microsoft.com/office/powerpoint/2010/main" val="679316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propose an algorithm, gold, to solve this problem.</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We </a:t>
            </a:r>
            <a:r>
              <a:rPr lang="en-US" sz="1200" dirty="0">
                <a:solidFill>
                  <a:prstClr val="black"/>
                </a:solidFill>
                <a:latin typeface="Arial" panose="020B0604020202020204" pitchFamily="34" charset="0"/>
                <a:cs typeface="Arial" panose="020B0604020202020204" pitchFamily="34" charset="0"/>
              </a:rPr>
              <a:t>consider two arms as neighbors if their confidence intervals overlap, where Beta is the upper confidence bound.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solidFill>
                  <a:prstClr val="black"/>
                </a:solidFill>
                <a:latin typeface="Arial" panose="020B0604020202020204" pitchFamily="34" charset="0"/>
                <a:cs typeface="Arial" panose="020B0604020202020204" pitchFamily="34" charset="0"/>
              </a:rPr>
              <a:t>In other words, the neighbor arms need to satisfy this criterion, where b is a constant transformed by epsilon.</a:t>
            </a:r>
            <a:endParaRPr lang="en-US" dirty="0"/>
          </a:p>
          <a:p>
            <a:r>
              <a:rPr lang="en-US" dirty="0"/>
              <a:t>To observe the relation among arms, each arm can be thought as a node and we create an edge between two neighbor arms.</a:t>
            </a:r>
          </a:p>
        </p:txBody>
      </p:sp>
      <p:sp>
        <p:nvSpPr>
          <p:cNvPr id="4" name="Slide Number Placeholder 3"/>
          <p:cNvSpPr>
            <a:spLocks noGrp="1"/>
          </p:cNvSpPr>
          <p:nvPr>
            <p:ph type="sldNum" sz="quarter" idx="5"/>
          </p:nvPr>
        </p:nvSpPr>
        <p:spPr/>
        <p:txBody>
          <a:bodyPr/>
          <a:lstStyle/>
          <a:p>
            <a:fld id="{010B8656-D7FE-42A6-B960-6CAAC4278E8D}" type="slidenum">
              <a:rPr lang="en-US" smtClean="0"/>
              <a:pPr/>
              <a:t>10</a:t>
            </a:fld>
            <a:endParaRPr lang="en-US"/>
          </a:p>
        </p:txBody>
      </p:sp>
    </p:spTree>
    <p:extLst>
      <p:ext uri="{BB962C8B-B14F-4D97-AF65-F5344CB8AC3E}">
        <p14:creationId xmlns:p14="http://schemas.microsoft.com/office/powerpoint/2010/main" val="2748874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confidence interval of each arm is extremely large in the beginning,  a complete graph is formed by n arms. Also, we define a connected component of the graph a community. </a:t>
            </a:r>
          </a:p>
        </p:txBody>
      </p:sp>
      <p:sp>
        <p:nvSpPr>
          <p:cNvPr id="4" name="Slide Number Placeholder 3"/>
          <p:cNvSpPr>
            <a:spLocks noGrp="1"/>
          </p:cNvSpPr>
          <p:nvPr>
            <p:ph type="sldNum" sz="quarter" idx="5"/>
          </p:nvPr>
        </p:nvSpPr>
        <p:spPr/>
        <p:txBody>
          <a:bodyPr/>
          <a:lstStyle/>
          <a:p>
            <a:fld id="{010B8656-D7FE-42A6-B960-6CAAC4278E8D}" type="slidenum">
              <a:rPr lang="en-US" smtClean="0"/>
              <a:pPr/>
              <a:t>11</a:t>
            </a:fld>
            <a:endParaRPr lang="en-US"/>
          </a:p>
        </p:txBody>
      </p:sp>
    </p:spTree>
    <p:extLst>
      <p:ext uri="{BB962C8B-B14F-4D97-AF65-F5344CB8AC3E}">
        <p14:creationId xmlns:p14="http://schemas.microsoft.com/office/powerpoint/2010/main" val="2705963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685800" y="1577975"/>
            <a:ext cx="7772400" cy="1470025"/>
          </a:xfrm>
          <a:effectLst>
            <a:outerShdw dist="35921" dir="2700000" algn="ctr" rotWithShape="0">
              <a:srgbClr val="808080"/>
            </a:outerShdw>
          </a:effectLst>
        </p:spPr>
        <p:txBody>
          <a:bodyPr/>
          <a:lstStyle>
            <a:lvl1pPr>
              <a:defRPr/>
            </a:lvl1pPr>
          </a:lstStyle>
          <a:p>
            <a:r>
              <a:rPr lang="en-US"/>
              <a:t>Click to edit Master title style</a:t>
            </a:r>
          </a:p>
        </p:txBody>
      </p:sp>
      <p:sp>
        <p:nvSpPr>
          <p:cNvPr id="20483" name="Rectangle 3"/>
          <p:cNvSpPr>
            <a:spLocks noGrp="1" noChangeArrowheads="1"/>
          </p:cNvSpPr>
          <p:nvPr>
            <p:ph type="subTitle" idx="1"/>
          </p:nvPr>
        </p:nvSpPr>
        <p:spPr>
          <a:xfrm>
            <a:off x="2082800" y="3886200"/>
            <a:ext cx="5689600" cy="1752600"/>
          </a:xfrm>
        </p:spPr>
        <p:txBody>
          <a:bodyPr/>
          <a:lstStyle>
            <a:lvl1pPr marL="0" indent="0">
              <a:buFont typeface="Wingdings" pitchFamily="2" charset="2"/>
              <a:buNone/>
              <a:defRPr/>
            </a:lvl1pPr>
          </a:lstStyle>
          <a:p>
            <a:r>
              <a:rPr lang="en-US"/>
              <a:t>Click to edit Master subtitle style</a:t>
            </a:r>
          </a:p>
        </p:txBody>
      </p:sp>
      <p:sp>
        <p:nvSpPr>
          <p:cNvPr id="7" name="Line 14"/>
          <p:cNvSpPr>
            <a:spLocks noChangeShapeType="1"/>
          </p:cNvSpPr>
          <p:nvPr userDrawn="1"/>
        </p:nvSpPr>
        <p:spPr bwMode="auto">
          <a:xfrm>
            <a:off x="911225" y="6400800"/>
            <a:ext cx="8232775" cy="0"/>
          </a:xfrm>
          <a:prstGeom prst="line">
            <a:avLst/>
          </a:prstGeom>
          <a:noFill/>
          <a:ln w="25400">
            <a:solidFill>
              <a:srgbClr val="C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pic>
        <p:nvPicPr>
          <p:cNvPr id="11" name="Picture 10">
            <a:extLst>
              <a:ext uri="{FF2B5EF4-FFF2-40B4-BE49-F238E27FC236}">
                <a16:creationId xmlns:a16="http://schemas.microsoft.com/office/drawing/2014/main" id="{16119674-3D3E-FC4C-9FD4-0268306BFFD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00" t="10499" r="10761" b="10761"/>
          <a:stretch/>
        </p:blipFill>
        <p:spPr>
          <a:xfrm>
            <a:off x="8361184" y="30291"/>
            <a:ext cx="760592" cy="7606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0" y="0"/>
            <a:ext cx="9144000" cy="968685"/>
          </a:xfrm>
          <a:prstGeom prst="rect">
            <a:avLst/>
          </a:prstGeom>
        </p:spPr>
      </p:pic>
      <p:sp>
        <p:nvSpPr>
          <p:cNvPr id="20482" name="Rectangle 2"/>
          <p:cNvSpPr>
            <a:spLocks noGrp="1" noChangeArrowheads="1"/>
          </p:cNvSpPr>
          <p:nvPr>
            <p:ph type="ctrTitle"/>
          </p:nvPr>
        </p:nvSpPr>
        <p:spPr>
          <a:xfrm>
            <a:off x="685800" y="1577977"/>
            <a:ext cx="7772400" cy="1470025"/>
          </a:xfrm>
          <a:effectLst>
            <a:outerShdw dist="35921" dir="2700000" algn="ctr" rotWithShape="0">
              <a:srgbClr val="808080"/>
            </a:outerShdw>
          </a:effectLst>
        </p:spPr>
        <p:txBody>
          <a:bodyPr/>
          <a:lstStyle>
            <a:lvl1pPr>
              <a:defRPr/>
            </a:lvl1pPr>
          </a:lstStyle>
          <a:p>
            <a:r>
              <a:rPr lang="en-US"/>
              <a:t>Click to edit Master title style</a:t>
            </a:r>
          </a:p>
        </p:txBody>
      </p:sp>
      <p:sp>
        <p:nvSpPr>
          <p:cNvPr id="20483" name="Rectangle 3"/>
          <p:cNvSpPr>
            <a:spLocks noGrp="1" noChangeArrowheads="1"/>
          </p:cNvSpPr>
          <p:nvPr>
            <p:ph type="subTitle" idx="1"/>
          </p:nvPr>
        </p:nvSpPr>
        <p:spPr>
          <a:xfrm>
            <a:off x="2082801" y="3886200"/>
            <a:ext cx="5689600" cy="1752600"/>
          </a:xfrm>
        </p:spPr>
        <p:txBody>
          <a:bodyPr/>
          <a:lstStyle>
            <a:lvl1pPr marL="0" indent="0">
              <a:buFont typeface="Wingdings" pitchFamily="2" charset="2"/>
              <a:buNone/>
              <a:defRPr/>
            </a:lvl1pPr>
          </a:lstStyle>
          <a:p>
            <a:r>
              <a:rPr lang="en-US"/>
              <a:t>Click to edit Master subtitle style</a:t>
            </a:r>
          </a:p>
        </p:txBody>
      </p:sp>
      <p:sp>
        <p:nvSpPr>
          <p:cNvPr id="7" name="Line 14"/>
          <p:cNvSpPr>
            <a:spLocks noChangeShapeType="1"/>
          </p:cNvSpPr>
          <p:nvPr/>
        </p:nvSpPr>
        <p:spPr bwMode="auto">
          <a:xfrm>
            <a:off x="911226" y="6400800"/>
            <a:ext cx="8232775" cy="0"/>
          </a:xfrm>
          <a:prstGeom prst="line">
            <a:avLst/>
          </a:prstGeom>
          <a:noFill/>
          <a:ln w="25400">
            <a:solidFill>
              <a:srgbClr val="C00000"/>
            </a:solidFill>
            <a:round/>
            <a:headEnd/>
            <a:tailEnd/>
          </a:ln>
          <a:extLst>
            <a:ext uri="{909E8E84-426E-40dd-AFC4-6F175D3DCCD1}">
              <a14:hiddenFill xmlns="" xmlns:a14="http://schemas.microsoft.com/office/drawing/2010/main">
                <a:noFill/>
              </a14:hiddenFill>
            </a:ext>
          </a:extLst>
        </p:spPr>
        <p:txBody>
          <a:bodyPr/>
          <a:lstStyle/>
          <a:p>
            <a:pPr fontAlgn="auto">
              <a:spcBef>
                <a:spcPts val="0"/>
              </a:spcBef>
              <a:spcAft>
                <a:spcPts val="0"/>
              </a:spcAft>
            </a:pPr>
            <a:endParaRPr lang="en-US" sz="1350">
              <a:solidFill>
                <a:srgbClr val="000000"/>
              </a:solidFill>
              <a:latin typeface="Arial"/>
              <a:cs typeface="Arial"/>
            </a:endParaRPr>
          </a:p>
        </p:txBody>
      </p:sp>
      <p:sp>
        <p:nvSpPr>
          <p:cNvPr id="8"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pic>
        <p:nvPicPr>
          <p:cNvPr id="12" name="Picture 11">
            <a:extLst>
              <a:ext uri="{FF2B5EF4-FFF2-40B4-BE49-F238E27FC236}">
                <a16:creationId xmlns:a16="http://schemas.microsoft.com/office/drawing/2014/main" id="{EB36A052-506F-A54B-ADEC-9EBDBDFBD9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0500" t="10499" r="10761" b="10761"/>
          <a:stretch/>
        </p:blipFill>
        <p:spPr>
          <a:xfrm>
            <a:off x="8361184" y="30291"/>
            <a:ext cx="760592" cy="7606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6" name="Title 1">
            <a:extLst>
              <a:ext uri="{FF2B5EF4-FFF2-40B4-BE49-F238E27FC236}">
                <a16:creationId xmlns:a16="http://schemas.microsoft.com/office/drawing/2014/main" id="{0AE61617-028B-414E-B520-C25161B36F16}"/>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5"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7675" y="933450"/>
            <a:ext cx="40386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933450"/>
            <a:ext cx="4038600" cy="51069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7" name="Title 1">
            <a:extLst>
              <a:ext uri="{FF2B5EF4-FFF2-40B4-BE49-F238E27FC236}">
                <a16:creationId xmlns:a16="http://schemas.microsoft.com/office/drawing/2014/main" id="{F37940CD-0D65-E043-90F2-602AD2021D31}"/>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9" name="Title 1">
            <a:extLst>
              <a:ext uri="{FF2B5EF4-FFF2-40B4-BE49-F238E27FC236}">
                <a16:creationId xmlns:a16="http://schemas.microsoft.com/office/drawing/2014/main" id="{80F2576D-A12E-7E40-AAC1-D36D9CD71E60}"/>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4" name="Title 1">
            <a:extLst>
              <a:ext uri="{FF2B5EF4-FFF2-40B4-BE49-F238E27FC236}">
                <a16:creationId xmlns:a16="http://schemas.microsoft.com/office/drawing/2014/main" id="{F4C2A18B-2214-8945-A088-6F44CA4038F7}"/>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4" name="Title 1">
            <a:extLst>
              <a:ext uri="{FF2B5EF4-FFF2-40B4-BE49-F238E27FC236}">
                <a16:creationId xmlns:a16="http://schemas.microsoft.com/office/drawing/2014/main" id="{212E283B-8EC1-5B46-98F8-10BE26D2F141}"/>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47675" y="933450"/>
            <a:ext cx="40386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933450"/>
            <a:ext cx="40386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7" name="Title 1">
            <a:extLst>
              <a:ext uri="{FF2B5EF4-FFF2-40B4-BE49-F238E27FC236}">
                <a16:creationId xmlns:a16="http://schemas.microsoft.com/office/drawing/2014/main" id="{66E4BCB4-B5D1-534A-80B9-4C7336085DC4}"/>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47675" y="933450"/>
            <a:ext cx="4038600" cy="510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8675" y="933450"/>
            <a:ext cx="4038600" cy="2476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8675" y="3562350"/>
            <a:ext cx="4038600" cy="247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fld id="{76A53FA4-CC52-4B48-B160-DD8253CF3485}" type="slidenum">
              <a:rPr lang="en-US" smtClean="0"/>
              <a:pPr/>
              <a:t>‹#›</a:t>
            </a:fld>
            <a:endParaRPr lang="en-US"/>
          </a:p>
        </p:txBody>
      </p:sp>
      <p:sp>
        <p:nvSpPr>
          <p:cNvPr id="7" name="Title 1">
            <a:extLst>
              <a:ext uri="{FF2B5EF4-FFF2-40B4-BE49-F238E27FC236}">
                <a16:creationId xmlns:a16="http://schemas.microsoft.com/office/drawing/2014/main" id="{9B85417D-26E6-014A-B449-EB7B2504E84E}"/>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572570289"/>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6" name="Title 1">
            <a:extLst>
              <a:ext uri="{FF2B5EF4-FFF2-40B4-BE49-F238E27FC236}">
                <a16:creationId xmlns:a16="http://schemas.microsoft.com/office/drawing/2014/main" id="{542E40E4-BDBB-C942-B8F0-9861DB90026B}"/>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364533497"/>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40927710"/>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1629452147"/>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2010390349"/>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1028634789"/>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974356768"/>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1689577366"/>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642546342"/>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113516177"/>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6B8A7-413E-D940-9482-08C1992F1508}" type="slidenum">
              <a:rPr lang="en-US" smtClean="0"/>
              <a:t>‹#›</a:t>
            </a:fld>
            <a:endParaRPr lang="en-US"/>
          </a:p>
        </p:txBody>
      </p:sp>
    </p:spTree>
    <p:extLst>
      <p:ext uri="{BB962C8B-B14F-4D97-AF65-F5344CB8AC3E}">
        <p14:creationId xmlns:p14="http://schemas.microsoft.com/office/powerpoint/2010/main" val="3935844611"/>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1000" y="274638"/>
            <a:ext cx="8305800" cy="1143000"/>
          </a:xfrm>
          <a:prstGeom prst="rect">
            <a:avLst/>
          </a:prstGeom>
        </p:spPr>
        <p:txBody>
          <a:bodyPr/>
          <a:lstStyle/>
          <a:p>
            <a:pPr algn="l"/>
            <a:r>
              <a:rPr lang="en-US">
                <a:solidFill>
                  <a:srgbClr val="131F33"/>
                </a:solidFill>
              </a:rPr>
              <a:t>Click to edit Master title style</a:t>
            </a:r>
            <a:endParaRPr lang="en-US" dirty="0">
              <a:solidFill>
                <a:srgbClr val="131F33"/>
              </a:solidFill>
            </a:endParaRPr>
          </a:p>
        </p:txBody>
      </p:sp>
      <p:sp>
        <p:nvSpPr>
          <p:cNvPr id="5" name="Content Placeholder 2"/>
          <p:cNvSpPr>
            <a:spLocks noGrp="1"/>
          </p:cNvSpPr>
          <p:nvPr>
            <p:ph idx="1"/>
          </p:nvPr>
        </p:nvSpPr>
        <p:spPr>
          <a:xfrm>
            <a:off x="381000" y="1600202"/>
            <a:ext cx="8305800" cy="4525963"/>
          </a:xfrm>
          <a:prstGeom prst="rect">
            <a:avLst/>
          </a:prstGeom>
        </p:spPr>
        <p:txBody>
          <a:bodyPr/>
          <a:lstStyle/>
          <a:p>
            <a:pPr lvl="0" defTabSz="914400">
              <a:buFont typeface="Wingdings" charset="0"/>
              <a:buChar char=""/>
            </a:pPr>
            <a:r>
              <a:rPr lang="en-US" sz="2000">
                <a:solidFill>
                  <a:schemeClr val="bg1">
                    <a:lumMod val="50000"/>
                  </a:schemeClr>
                </a:solidFill>
                <a:latin typeface="Georgia"/>
                <a:cs typeface="Georgia"/>
              </a:rPr>
              <a:t>Click to edit Master text styles</a:t>
            </a:r>
          </a:p>
          <a:p>
            <a:pPr lvl="1" defTabSz="914400">
              <a:buFont typeface="Wingdings" charset="0"/>
              <a:buChar char=""/>
            </a:pPr>
            <a:r>
              <a:rPr lang="en-US" sz="2000">
                <a:solidFill>
                  <a:schemeClr val="bg1">
                    <a:lumMod val="50000"/>
                  </a:schemeClr>
                </a:solidFill>
                <a:latin typeface="Georgia"/>
                <a:cs typeface="Georgia"/>
              </a:rPr>
              <a:t>Second level</a:t>
            </a:r>
          </a:p>
          <a:p>
            <a:pPr lvl="2" defTabSz="914400">
              <a:buFont typeface="Wingdings" charset="0"/>
              <a:buChar char=""/>
            </a:pPr>
            <a:r>
              <a:rPr lang="en-US" sz="2000">
                <a:solidFill>
                  <a:schemeClr val="bg1">
                    <a:lumMod val="50000"/>
                  </a:schemeClr>
                </a:solidFill>
                <a:latin typeface="Georgia"/>
                <a:cs typeface="Georgia"/>
              </a:rPr>
              <a:t>Third level</a:t>
            </a:r>
          </a:p>
          <a:p>
            <a:pPr lvl="3" defTabSz="914400">
              <a:buFont typeface="Wingdings" charset="0"/>
              <a:buChar char=""/>
            </a:pPr>
            <a:r>
              <a:rPr lang="en-US" sz="2000">
                <a:solidFill>
                  <a:schemeClr val="bg1">
                    <a:lumMod val="50000"/>
                  </a:schemeClr>
                </a:solidFill>
                <a:latin typeface="Georgia"/>
                <a:cs typeface="Georgia"/>
              </a:rPr>
              <a:t>Fourth level</a:t>
            </a:r>
          </a:p>
          <a:p>
            <a:pPr lvl="4" defTabSz="914400">
              <a:buFont typeface="Wingdings" charset="0"/>
              <a:buChar char=""/>
            </a:pPr>
            <a:r>
              <a:rPr lang="en-US" sz="2000">
                <a:solidFill>
                  <a:schemeClr val="bg1">
                    <a:lumMod val="50000"/>
                  </a:schemeClr>
                </a:solidFill>
                <a:latin typeface="Georgia"/>
                <a:cs typeface="Georgia"/>
              </a:rPr>
              <a:t>Fifth level</a:t>
            </a:r>
            <a:endParaRPr lang="en-US" sz="2000" dirty="0">
              <a:solidFill>
                <a:schemeClr val="bg1">
                  <a:lumMod val="50000"/>
                </a:schemeClr>
              </a:solidFill>
              <a:latin typeface="Georgia"/>
              <a:cs typeface="Georgia"/>
            </a:endParaRPr>
          </a:p>
        </p:txBody>
      </p:sp>
      <p:sp>
        <p:nvSpPr>
          <p:cNvPr id="6" name="Date Placeholder 3">
            <a:extLst>
              <a:ext uri="{FF2B5EF4-FFF2-40B4-BE49-F238E27FC236}">
                <a16:creationId xmlns:a16="http://schemas.microsoft.com/office/drawing/2014/main" id="{DC09BF1E-A7C5-4644-9DEF-65CEBF0074EF}"/>
              </a:ext>
            </a:extLst>
          </p:cNvPr>
          <p:cNvSpPr>
            <a:spLocks noGrp="1"/>
          </p:cNvSpPr>
          <p:nvPr>
            <p:ph type="dt" sz="half" idx="10"/>
          </p:nvPr>
        </p:nvSpPr>
        <p:spPr>
          <a:xfrm>
            <a:off x="628650" y="6356351"/>
            <a:ext cx="2057400" cy="365125"/>
          </a:xfrm>
        </p:spPr>
        <p:txBody>
          <a:bodyPr/>
          <a:lstStyle/>
          <a:p>
            <a:endParaRPr lang="en-US"/>
          </a:p>
        </p:txBody>
      </p:sp>
      <p:sp>
        <p:nvSpPr>
          <p:cNvPr id="7" name="Footer Placeholder 4">
            <a:extLst>
              <a:ext uri="{FF2B5EF4-FFF2-40B4-BE49-F238E27FC236}">
                <a16:creationId xmlns:a16="http://schemas.microsoft.com/office/drawing/2014/main" id="{50ECC946-8B58-4E4E-BE85-FD76DF8755A7}"/>
              </a:ext>
            </a:extLst>
          </p:cNvPr>
          <p:cNvSpPr>
            <a:spLocks noGrp="1"/>
          </p:cNvSpPr>
          <p:nvPr>
            <p:ph type="ftr" sz="quarter" idx="11"/>
          </p:nvPr>
        </p:nvSpPr>
        <p:spPr>
          <a:xfrm>
            <a:off x="3028950" y="6356351"/>
            <a:ext cx="3086100" cy="365125"/>
          </a:xfrm>
        </p:spPr>
        <p:txBody>
          <a:bodyPr/>
          <a:lstStyle/>
          <a:p>
            <a:endParaRPr lang="en-US"/>
          </a:p>
        </p:txBody>
      </p:sp>
      <p:sp>
        <p:nvSpPr>
          <p:cNvPr id="8" name="Slide Number Placeholder 5">
            <a:extLst>
              <a:ext uri="{FF2B5EF4-FFF2-40B4-BE49-F238E27FC236}">
                <a16:creationId xmlns:a16="http://schemas.microsoft.com/office/drawing/2014/main" id="{CC732A3B-D82F-4BA9-9FCA-022D88002593}"/>
              </a:ext>
            </a:extLst>
          </p:cNvPr>
          <p:cNvSpPr>
            <a:spLocks noGrp="1"/>
          </p:cNvSpPr>
          <p:nvPr>
            <p:ph type="sldNum" sz="quarter" idx="12"/>
          </p:nvPr>
        </p:nvSpPr>
        <p:spPr>
          <a:xfrm>
            <a:off x="6457950" y="6356351"/>
            <a:ext cx="2057400" cy="365125"/>
          </a:xfrm>
        </p:spPr>
        <p:txBody>
          <a:bodyPr/>
          <a:lstStyle>
            <a:lvl1pPr>
              <a:defRPr>
                <a:solidFill>
                  <a:schemeClr val="bg1"/>
                </a:solidFill>
              </a:defRPr>
            </a:lvl1pPr>
          </a:lstStyle>
          <a:p>
            <a:fld id="{2376B8A7-413E-D940-9482-08C1992F1508}" type="slidenum">
              <a:rPr lang="en-US" smtClean="0"/>
              <a:pPr/>
              <a:t>‹#›</a:t>
            </a:fld>
            <a:endParaRPr lang="en-US" dirty="0"/>
          </a:p>
        </p:txBody>
      </p:sp>
    </p:spTree>
    <p:extLst>
      <p:ext uri="{BB962C8B-B14F-4D97-AF65-F5344CB8AC3E}">
        <p14:creationId xmlns:p14="http://schemas.microsoft.com/office/powerpoint/2010/main" val="3011701216"/>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6088" y="953"/>
            <a:ext cx="8229600" cy="800100"/>
          </a:xfrm>
        </p:spPr>
        <p:txBody>
          <a:bodyPr/>
          <a:lstStyle/>
          <a:p>
            <a:r>
              <a:rPr lang="en-US"/>
              <a:t>Click to edit Master title style</a:t>
            </a:r>
          </a:p>
        </p:txBody>
      </p:sp>
      <p:sp>
        <p:nvSpPr>
          <p:cNvPr id="3" name="Content Placeholder 2"/>
          <p:cNvSpPr>
            <a:spLocks noGrp="1"/>
          </p:cNvSpPr>
          <p:nvPr>
            <p:ph sz="half" idx="1"/>
          </p:nvPr>
        </p:nvSpPr>
        <p:spPr>
          <a:xfrm>
            <a:off x="447675" y="933450"/>
            <a:ext cx="4038600" cy="5106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933450"/>
            <a:ext cx="4038600" cy="5106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9" name="Title 1">
            <a:extLst>
              <a:ext uri="{FF2B5EF4-FFF2-40B4-BE49-F238E27FC236}">
                <a16:creationId xmlns:a16="http://schemas.microsoft.com/office/drawing/2014/main" id="{38116367-C41C-D747-B7C4-2A4DED4BE4E3}"/>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4" name="Title 1">
            <a:extLst>
              <a:ext uri="{FF2B5EF4-FFF2-40B4-BE49-F238E27FC236}">
                <a16:creationId xmlns:a16="http://schemas.microsoft.com/office/drawing/2014/main" id="{79B3592E-2E96-0847-A677-E10412BC0A91}"/>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4" name="Title 1">
            <a:extLst>
              <a:ext uri="{FF2B5EF4-FFF2-40B4-BE49-F238E27FC236}">
                <a16:creationId xmlns:a16="http://schemas.microsoft.com/office/drawing/2014/main" id="{D858B505-4133-3C45-956A-89C415BD4542}"/>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47675" y="933450"/>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8675" y="933450"/>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7" name="Title 1">
            <a:extLst>
              <a:ext uri="{FF2B5EF4-FFF2-40B4-BE49-F238E27FC236}">
                <a16:creationId xmlns:a16="http://schemas.microsoft.com/office/drawing/2014/main" id="{B4B6137D-996F-D74E-8B9C-91A721295930}"/>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47675" y="933450"/>
            <a:ext cx="4038600" cy="5106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8675" y="933450"/>
            <a:ext cx="4038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8675" y="3562350"/>
            <a:ext cx="4038600" cy="247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4"/>
          </p:nvPr>
        </p:nvSpPr>
        <p:spPr bwMode="auto">
          <a:xfrm>
            <a:off x="0" y="6486525"/>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a:t>- </a:t>
            </a:r>
            <a:fld id="{5702A24C-C4CD-4510-A1DD-CEB556D2535A}" type="slidenum">
              <a:rPr lang="en-US"/>
              <a:pPr>
                <a:defRPr/>
              </a:pPr>
              <a:t>‹#›</a:t>
            </a:fld>
            <a:r>
              <a:rPr lang="en-US"/>
              <a:t> -</a:t>
            </a:r>
          </a:p>
        </p:txBody>
      </p:sp>
      <p:sp>
        <p:nvSpPr>
          <p:cNvPr id="7" name="Title 1">
            <a:extLst>
              <a:ext uri="{FF2B5EF4-FFF2-40B4-BE49-F238E27FC236}">
                <a16:creationId xmlns:a16="http://schemas.microsoft.com/office/drawing/2014/main" id="{4E505834-F10B-6D45-9601-8F0DF5A38391}"/>
              </a:ext>
            </a:extLst>
          </p:cNvPr>
          <p:cNvSpPr>
            <a:spLocks noGrp="1"/>
          </p:cNvSpPr>
          <p:nvPr>
            <p:ph type="title"/>
          </p:nvPr>
        </p:nvSpPr>
        <p:spPr>
          <a:xfrm>
            <a:off x="446088" y="953"/>
            <a:ext cx="8229600" cy="800100"/>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1"/>
          <a:stretch>
            <a:fillRect/>
          </a:stretch>
        </p:blipFill>
        <p:spPr>
          <a:xfrm>
            <a:off x="0" y="1"/>
            <a:ext cx="9144000" cy="812800"/>
          </a:xfrm>
          <a:prstGeom prst="rect">
            <a:avLst/>
          </a:prstGeom>
        </p:spPr>
      </p:pic>
      <p:sp>
        <p:nvSpPr>
          <p:cNvPr id="1026" name="Rectangle 2"/>
          <p:cNvSpPr>
            <a:spLocks noGrp="1" noChangeArrowheads="1"/>
          </p:cNvSpPr>
          <p:nvPr>
            <p:ph type="title"/>
          </p:nvPr>
        </p:nvSpPr>
        <p:spPr bwMode="auto">
          <a:xfrm>
            <a:off x="446088" y="-9207"/>
            <a:ext cx="8229600" cy="800100"/>
          </a:xfrm>
          <a:prstGeom prst="rect">
            <a:avLst/>
          </a:prstGeom>
          <a:noFill/>
          <a:ln w="9525">
            <a:noFill/>
            <a:miter lim="800000"/>
            <a:headEnd/>
            <a:tailEnd/>
          </a:ln>
          <a:effectLst>
            <a:outerShdw blurRad="50800" dist="38100" dir="2700000" algn="tl" rotWithShape="0">
              <a:schemeClr val="tx1">
                <a:lumMod val="50000"/>
                <a:lumOff val="50000"/>
                <a:alpha val="40000"/>
              </a:schemeClr>
            </a:outerShdw>
          </a:effec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47675" y="933450"/>
            <a:ext cx="8229600" cy="510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14"/>
          <p:cNvSpPr>
            <a:spLocks noChangeShapeType="1"/>
          </p:cNvSpPr>
          <p:nvPr userDrawn="1"/>
        </p:nvSpPr>
        <p:spPr bwMode="auto">
          <a:xfrm>
            <a:off x="911225" y="6400800"/>
            <a:ext cx="8232775" cy="0"/>
          </a:xfrm>
          <a:prstGeom prst="line">
            <a:avLst/>
          </a:prstGeom>
          <a:noFill/>
          <a:ln w="25400">
            <a:solidFill>
              <a:srgbClr val="C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 name="Rectangle 6"/>
          <p:cNvSpPr>
            <a:spLocks noGrp="1" noChangeArrowheads="1"/>
          </p:cNvSpPr>
          <p:nvPr>
            <p:ph type="sldNum" sz="quarter" idx="4"/>
          </p:nvPr>
        </p:nvSpPr>
        <p:spPr bwMode="auto">
          <a:xfrm>
            <a:off x="0" y="6475094"/>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i="0">
                <a:solidFill>
                  <a:srgbClr val="808080"/>
                </a:solidFill>
              </a:defRPr>
            </a:lvl1pPr>
          </a:lstStyle>
          <a:p>
            <a:pPr>
              <a:defRPr/>
            </a:pPr>
            <a:r>
              <a:rPr lang="en-US" dirty="0"/>
              <a:t>- </a:t>
            </a:r>
            <a:fld id="{5702A24C-C4CD-4510-A1DD-CEB556D2535A}" type="slidenum">
              <a:rPr lang="en-US"/>
              <a:pPr>
                <a:defRPr/>
              </a:pPr>
              <a:t>‹#›</a:t>
            </a:fld>
            <a:r>
              <a:rPr lang="en-US" dirty="0"/>
              <a:t> -</a:t>
            </a:r>
          </a:p>
        </p:txBody>
      </p:sp>
      <p:pic>
        <p:nvPicPr>
          <p:cNvPr id="4" name="Picture 3">
            <a:extLst>
              <a:ext uri="{FF2B5EF4-FFF2-40B4-BE49-F238E27FC236}">
                <a16:creationId xmlns:a16="http://schemas.microsoft.com/office/drawing/2014/main" id="{B8448F23-348F-7B44-8F05-4483D0C05854}"/>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10500" t="10499" r="10761" b="10761"/>
          <a:stretch/>
        </p:blipFill>
        <p:spPr>
          <a:xfrm>
            <a:off x="8361184" y="30291"/>
            <a:ext cx="760592" cy="7606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Lst>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hf hdr="0" dt="0"/>
  <p:txStyles>
    <p:titleStyle>
      <a:lvl1pPr algn="l" rtl="0" fontAlgn="base">
        <a:spcBef>
          <a:spcPct val="0"/>
        </a:spcBef>
        <a:spcAft>
          <a:spcPct val="0"/>
        </a:spcAft>
        <a:defRPr sz="4000" b="1">
          <a:solidFill>
            <a:srgbClr val="FF0000"/>
          </a:solidFill>
          <a:effectLst/>
          <a:latin typeface="+mj-lt"/>
          <a:ea typeface="+mj-ea"/>
          <a:cs typeface="+mj-cs"/>
        </a:defRPr>
      </a:lvl1pPr>
      <a:lvl2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2pPr>
      <a:lvl3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3pPr>
      <a:lvl4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4pPr>
      <a:lvl5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fontAlgn="base">
        <a:lnSpc>
          <a:spcPct val="120000"/>
        </a:lnSpc>
        <a:spcBef>
          <a:spcPct val="20000"/>
        </a:spcBef>
        <a:spcAft>
          <a:spcPct val="0"/>
        </a:spcAft>
        <a:buClr>
          <a:srgbClr val="C00000"/>
        </a:buClr>
        <a:buSzPct val="110000"/>
        <a:buFont typeface="Wingdings" pitchFamily="2" charset="2"/>
        <a:buChar char="§"/>
        <a:defRPr sz="3200">
          <a:solidFill>
            <a:schemeClr val="tx1">
              <a:lumMod val="95000"/>
              <a:lumOff val="5000"/>
            </a:schemeClr>
          </a:solidFill>
          <a:latin typeface="+mn-lt"/>
          <a:ea typeface="+mn-ea"/>
          <a:cs typeface="+mn-cs"/>
        </a:defRPr>
      </a:lvl1pPr>
      <a:lvl2pPr marL="742950" indent="-285750" algn="l" rtl="0" fontAlgn="base">
        <a:lnSpc>
          <a:spcPct val="120000"/>
        </a:lnSpc>
        <a:spcBef>
          <a:spcPct val="20000"/>
        </a:spcBef>
        <a:spcAft>
          <a:spcPct val="0"/>
        </a:spcAft>
        <a:buClr>
          <a:srgbClr val="C00000"/>
        </a:buClr>
        <a:buSzPct val="90000"/>
        <a:buFont typeface="Arial" charset="0"/>
        <a:buChar char="–"/>
        <a:defRPr sz="2800">
          <a:solidFill>
            <a:schemeClr val="tx1">
              <a:lumMod val="95000"/>
              <a:lumOff val="5000"/>
            </a:schemeClr>
          </a:solidFill>
          <a:latin typeface="+mn-lt"/>
          <a:cs typeface="+mn-cs"/>
        </a:defRPr>
      </a:lvl2pPr>
      <a:lvl3pPr marL="1143000" indent="-228600" algn="l" rtl="0" fontAlgn="base">
        <a:lnSpc>
          <a:spcPct val="120000"/>
        </a:lnSpc>
        <a:spcBef>
          <a:spcPct val="20000"/>
        </a:spcBef>
        <a:spcAft>
          <a:spcPct val="0"/>
        </a:spcAft>
        <a:buChar char="•"/>
        <a:defRPr sz="2400">
          <a:solidFill>
            <a:schemeClr val="tx1">
              <a:lumMod val="95000"/>
              <a:lumOff val="5000"/>
            </a:schemeClr>
          </a:solidFill>
          <a:latin typeface="+mn-lt"/>
          <a:cs typeface="+mn-cs"/>
        </a:defRPr>
      </a:lvl3pPr>
      <a:lvl4pPr marL="1600200" indent="-228600" algn="l" rtl="0" fontAlgn="base">
        <a:lnSpc>
          <a:spcPct val="120000"/>
        </a:lnSpc>
        <a:spcBef>
          <a:spcPct val="20000"/>
        </a:spcBef>
        <a:spcAft>
          <a:spcPct val="0"/>
        </a:spcAft>
        <a:buChar char="–"/>
        <a:defRPr sz="2000">
          <a:solidFill>
            <a:schemeClr val="tx1">
              <a:lumMod val="95000"/>
              <a:lumOff val="5000"/>
            </a:schemeClr>
          </a:solidFill>
          <a:latin typeface="+mn-lt"/>
          <a:cs typeface="+mn-cs"/>
        </a:defRPr>
      </a:lvl4pPr>
      <a:lvl5pPr marL="2057400" indent="-228600" algn="l" rtl="0" fontAlgn="base">
        <a:lnSpc>
          <a:spcPct val="120000"/>
        </a:lnSpc>
        <a:spcBef>
          <a:spcPct val="20000"/>
        </a:spcBef>
        <a:spcAft>
          <a:spcPct val="0"/>
        </a:spcAft>
        <a:buChar char="»"/>
        <a:defRPr sz="2000">
          <a:solidFill>
            <a:schemeClr val="tx1">
              <a:lumMod val="95000"/>
              <a:lumOff val="5000"/>
            </a:schemeClr>
          </a:solidFill>
          <a:latin typeface="+mn-lt"/>
          <a:cs typeface="+mn-cs"/>
        </a:defRPr>
      </a:lvl5pPr>
      <a:lvl6pPr marL="2514600" indent="-228600" algn="l" rtl="0" fontAlgn="base">
        <a:lnSpc>
          <a:spcPct val="120000"/>
        </a:lnSpc>
        <a:spcBef>
          <a:spcPct val="20000"/>
        </a:spcBef>
        <a:spcAft>
          <a:spcPct val="0"/>
        </a:spcAft>
        <a:buChar char="»"/>
        <a:defRPr sz="2000">
          <a:solidFill>
            <a:schemeClr val="tx1"/>
          </a:solidFill>
          <a:latin typeface="+mn-lt"/>
          <a:cs typeface="+mn-cs"/>
        </a:defRPr>
      </a:lvl6pPr>
      <a:lvl7pPr marL="2971800" indent="-228600" algn="l" rtl="0" fontAlgn="base">
        <a:lnSpc>
          <a:spcPct val="120000"/>
        </a:lnSpc>
        <a:spcBef>
          <a:spcPct val="20000"/>
        </a:spcBef>
        <a:spcAft>
          <a:spcPct val="0"/>
        </a:spcAft>
        <a:buChar char="»"/>
        <a:defRPr sz="2000">
          <a:solidFill>
            <a:schemeClr val="tx1"/>
          </a:solidFill>
          <a:latin typeface="+mn-lt"/>
          <a:cs typeface="+mn-cs"/>
        </a:defRPr>
      </a:lvl7pPr>
      <a:lvl8pPr marL="3429000" indent="-228600" algn="l" rtl="0" fontAlgn="base">
        <a:lnSpc>
          <a:spcPct val="120000"/>
        </a:lnSpc>
        <a:spcBef>
          <a:spcPct val="20000"/>
        </a:spcBef>
        <a:spcAft>
          <a:spcPct val="0"/>
        </a:spcAft>
        <a:buChar char="»"/>
        <a:defRPr sz="2000">
          <a:solidFill>
            <a:schemeClr val="tx1"/>
          </a:solidFill>
          <a:latin typeface="+mn-lt"/>
          <a:cs typeface="+mn-cs"/>
        </a:defRPr>
      </a:lvl8pPr>
      <a:lvl9pPr marL="3886200" indent="-228600" algn="l" rtl="0" fontAlgn="base">
        <a:lnSpc>
          <a:spcPct val="120000"/>
        </a:lnSpc>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1"/>
          <a:stretch>
            <a:fillRect/>
          </a:stretch>
        </p:blipFill>
        <p:spPr>
          <a:xfrm>
            <a:off x="0" y="0"/>
            <a:ext cx="9144000" cy="811213"/>
          </a:xfrm>
          <a:prstGeom prst="rect">
            <a:avLst/>
          </a:prstGeom>
        </p:spPr>
      </p:pic>
      <p:sp>
        <p:nvSpPr>
          <p:cNvPr id="1026" name="Rectangle 2"/>
          <p:cNvSpPr>
            <a:spLocks noGrp="1" noChangeArrowheads="1"/>
          </p:cNvSpPr>
          <p:nvPr>
            <p:ph type="title"/>
          </p:nvPr>
        </p:nvSpPr>
        <p:spPr bwMode="auto">
          <a:xfrm>
            <a:off x="446088" y="-9207"/>
            <a:ext cx="8229600" cy="800100"/>
          </a:xfrm>
          <a:prstGeom prst="rect">
            <a:avLst/>
          </a:prstGeom>
          <a:noFill/>
          <a:ln w="9525">
            <a:noFill/>
            <a:miter lim="800000"/>
            <a:headEnd/>
            <a:tailEnd/>
          </a:ln>
          <a:effectLst>
            <a:outerShdw blurRad="50800" dist="38100" dir="2700000" algn="tl" rotWithShape="0">
              <a:schemeClr val="tx1">
                <a:lumMod val="50000"/>
                <a:lumOff val="50000"/>
                <a:alpha val="40000"/>
              </a:schemeClr>
            </a:outerShdw>
          </a:effectLst>
        </p:spPr>
        <p:txBody>
          <a:bodyPr vert="horz" wrap="square" lIns="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47675" y="933450"/>
            <a:ext cx="8229600" cy="510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Line 14"/>
          <p:cNvSpPr>
            <a:spLocks noChangeShapeType="1"/>
          </p:cNvSpPr>
          <p:nvPr/>
        </p:nvSpPr>
        <p:spPr bwMode="auto">
          <a:xfrm>
            <a:off x="911226" y="6400800"/>
            <a:ext cx="8232775" cy="0"/>
          </a:xfrm>
          <a:prstGeom prst="line">
            <a:avLst/>
          </a:prstGeom>
          <a:noFill/>
          <a:ln w="25400">
            <a:solidFill>
              <a:srgbClr val="C00000"/>
            </a:solidFill>
            <a:round/>
            <a:headEnd/>
            <a:tailEnd/>
          </a:ln>
          <a:extLst>
            <a:ext uri="{909E8E84-426E-40dd-AFC4-6F175D3DCCD1}">
              <a14:hiddenFill xmlns="" xmlns:a14="http://schemas.microsoft.com/office/drawing/2010/main">
                <a:noFill/>
              </a14:hiddenFill>
            </a:ext>
          </a:extLst>
        </p:spPr>
        <p:txBody>
          <a:bodyPr/>
          <a:lstStyle/>
          <a:p>
            <a:pPr fontAlgn="auto">
              <a:spcBef>
                <a:spcPts val="0"/>
              </a:spcBef>
              <a:spcAft>
                <a:spcPts val="0"/>
              </a:spcAft>
            </a:pPr>
            <a:endParaRPr lang="en-US" sz="1350">
              <a:solidFill>
                <a:srgbClr val="000000"/>
              </a:solidFill>
              <a:latin typeface="Arial"/>
              <a:cs typeface="Arial"/>
            </a:endParaRPr>
          </a:p>
        </p:txBody>
      </p:sp>
      <p:sp>
        <p:nvSpPr>
          <p:cNvPr id="11" name="Rectangle 6"/>
          <p:cNvSpPr>
            <a:spLocks noGrp="1" noChangeArrowheads="1"/>
          </p:cNvSpPr>
          <p:nvPr>
            <p:ph type="sldNum" sz="quarter" idx="4"/>
          </p:nvPr>
        </p:nvSpPr>
        <p:spPr bwMode="auto">
          <a:xfrm>
            <a:off x="1" y="6486527"/>
            <a:ext cx="684213" cy="37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i="0">
                <a:solidFill>
                  <a:srgbClr val="808080"/>
                </a:solidFill>
              </a:defRPr>
            </a:lvl1pPr>
          </a:lstStyle>
          <a:p>
            <a:pPr fontAlgn="auto">
              <a:spcBef>
                <a:spcPts val="0"/>
              </a:spcBef>
              <a:spcAft>
                <a:spcPts val="0"/>
              </a:spcAft>
            </a:pPr>
            <a:fld id="{76A53FA4-CC52-4B48-B160-DD8253CF3485}" type="slidenum">
              <a:rPr lang="en-US" smtClean="0">
                <a:latin typeface="Arial"/>
                <a:cs typeface="Arial"/>
              </a:rPr>
              <a:pPr fontAlgn="auto">
                <a:spcBef>
                  <a:spcPts val="0"/>
                </a:spcBef>
                <a:spcAft>
                  <a:spcPts val="0"/>
                </a:spcAft>
              </a:pPr>
              <a:t>‹#›</a:t>
            </a:fld>
            <a:endParaRPr lang="en-US">
              <a:latin typeface="Arial"/>
              <a:cs typeface="Arial"/>
            </a:endParaRPr>
          </a:p>
        </p:txBody>
      </p:sp>
      <p:pic>
        <p:nvPicPr>
          <p:cNvPr id="9" name="Picture 8">
            <a:extLst>
              <a:ext uri="{FF2B5EF4-FFF2-40B4-BE49-F238E27FC236}">
                <a16:creationId xmlns:a16="http://schemas.microsoft.com/office/drawing/2014/main" id="{BD52E15A-315C-6744-8C34-CDFEB7D80836}"/>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10500" t="10499" r="10761" b="10761"/>
          <a:stretch/>
        </p:blipFill>
        <p:spPr>
          <a:xfrm>
            <a:off x="8361184" y="30291"/>
            <a:ext cx="760592" cy="760602"/>
          </a:xfrm>
          <a:prstGeom prst="rect">
            <a:avLst/>
          </a:prstGeom>
        </p:spPr>
      </p:pic>
    </p:spTree>
    <p:extLst>
      <p:ext uri="{BB962C8B-B14F-4D97-AF65-F5344CB8AC3E}">
        <p14:creationId xmlns:p14="http://schemas.microsoft.com/office/powerpoint/2010/main" val="2164002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hf sldNum="0" hdr="0" dt="0"/>
  <p:txStyles>
    <p:titleStyle>
      <a:lvl1pPr algn="l" rtl="0" eaLnBrk="1" fontAlgn="base" hangingPunct="1">
        <a:spcBef>
          <a:spcPct val="0"/>
        </a:spcBef>
        <a:spcAft>
          <a:spcPct val="0"/>
        </a:spcAft>
        <a:defRPr sz="3000" b="1">
          <a:solidFill>
            <a:srgbClr val="FF0000"/>
          </a:solidFill>
          <a:effectLst/>
          <a:latin typeface="+mj-lt"/>
          <a:ea typeface="+mj-ea"/>
          <a:cs typeface="+mj-cs"/>
        </a:defRPr>
      </a:lvl1pPr>
      <a:lvl2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2pPr>
      <a:lvl3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3pPr>
      <a:lvl4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4pPr>
      <a:lvl5pPr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5pPr>
      <a:lvl6pPr marL="3429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6pPr>
      <a:lvl7pPr marL="6858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7pPr>
      <a:lvl8pPr marL="10287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8pPr>
      <a:lvl9pPr marL="1371600" algn="l" rtl="0" eaLnBrk="1" fontAlgn="base" hangingPunct="1">
        <a:spcBef>
          <a:spcPct val="0"/>
        </a:spcBef>
        <a:spcAft>
          <a:spcPct val="0"/>
        </a:spcAft>
        <a:defRPr sz="2700" b="1">
          <a:solidFill>
            <a:schemeClr val="tx2"/>
          </a:solidFill>
          <a:effectLst>
            <a:outerShdw blurRad="38100" dist="38100" dir="2700000" algn="tl">
              <a:srgbClr val="C0C0C0"/>
            </a:outerShdw>
          </a:effectLst>
          <a:latin typeface="Arial" charset="0"/>
          <a:cs typeface="Arial" charset="0"/>
        </a:defRPr>
      </a:lvl9pPr>
    </p:titleStyle>
    <p:bodyStyle>
      <a:lvl1pPr marL="257175" indent="-257175" algn="l" rtl="0" eaLnBrk="1" fontAlgn="base" hangingPunct="1">
        <a:lnSpc>
          <a:spcPct val="120000"/>
        </a:lnSpc>
        <a:spcBef>
          <a:spcPct val="20000"/>
        </a:spcBef>
        <a:spcAft>
          <a:spcPct val="0"/>
        </a:spcAft>
        <a:buClr>
          <a:srgbClr val="C00000"/>
        </a:buClr>
        <a:buSzPct val="110000"/>
        <a:buFont typeface="Wingdings" pitchFamily="2" charset="2"/>
        <a:buChar char="§"/>
        <a:defRPr sz="2400">
          <a:solidFill>
            <a:schemeClr val="tx1">
              <a:lumMod val="95000"/>
              <a:lumOff val="5000"/>
            </a:schemeClr>
          </a:solidFill>
          <a:latin typeface="+mn-lt"/>
          <a:ea typeface="+mn-ea"/>
          <a:cs typeface="+mn-cs"/>
        </a:defRPr>
      </a:lvl1pPr>
      <a:lvl2pPr marL="557213" indent="-214313" algn="l" rtl="0" eaLnBrk="1" fontAlgn="base" hangingPunct="1">
        <a:lnSpc>
          <a:spcPct val="120000"/>
        </a:lnSpc>
        <a:spcBef>
          <a:spcPct val="20000"/>
        </a:spcBef>
        <a:spcAft>
          <a:spcPct val="0"/>
        </a:spcAft>
        <a:buClr>
          <a:srgbClr val="C00000"/>
        </a:buClr>
        <a:buSzPct val="90000"/>
        <a:buFont typeface="Arial" charset="0"/>
        <a:buChar char="–"/>
        <a:defRPr sz="2100">
          <a:solidFill>
            <a:schemeClr val="tx1">
              <a:lumMod val="95000"/>
              <a:lumOff val="5000"/>
            </a:schemeClr>
          </a:solidFill>
          <a:latin typeface="+mn-lt"/>
          <a:cs typeface="+mn-cs"/>
        </a:defRPr>
      </a:lvl2pPr>
      <a:lvl3pPr marL="857250" indent="-171450" algn="l" rtl="0" eaLnBrk="1" fontAlgn="base" hangingPunct="1">
        <a:lnSpc>
          <a:spcPct val="120000"/>
        </a:lnSpc>
        <a:spcBef>
          <a:spcPct val="20000"/>
        </a:spcBef>
        <a:spcAft>
          <a:spcPct val="0"/>
        </a:spcAft>
        <a:buChar char="•"/>
        <a:defRPr sz="1800">
          <a:solidFill>
            <a:schemeClr val="tx1">
              <a:lumMod val="95000"/>
              <a:lumOff val="5000"/>
            </a:schemeClr>
          </a:solidFill>
          <a:latin typeface="+mn-lt"/>
          <a:cs typeface="+mn-cs"/>
        </a:defRPr>
      </a:lvl3pPr>
      <a:lvl4pPr marL="12001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4pPr>
      <a:lvl5pPr marL="1543050" indent="-171450" algn="l" rtl="0" eaLnBrk="1" fontAlgn="base" hangingPunct="1">
        <a:lnSpc>
          <a:spcPct val="120000"/>
        </a:lnSpc>
        <a:spcBef>
          <a:spcPct val="20000"/>
        </a:spcBef>
        <a:spcAft>
          <a:spcPct val="0"/>
        </a:spcAft>
        <a:buChar char="»"/>
        <a:defRPr sz="1500">
          <a:solidFill>
            <a:schemeClr val="tx1">
              <a:lumMod val="95000"/>
              <a:lumOff val="5000"/>
            </a:schemeClr>
          </a:solidFill>
          <a:latin typeface="+mn-lt"/>
          <a:cs typeface="+mn-cs"/>
        </a:defRPr>
      </a:lvl5pPr>
      <a:lvl6pPr marL="1885950" indent="-171450" algn="l" rtl="0" eaLnBrk="1" fontAlgn="base" hangingPunct="1">
        <a:lnSpc>
          <a:spcPct val="120000"/>
        </a:lnSpc>
        <a:spcBef>
          <a:spcPct val="20000"/>
        </a:spcBef>
        <a:spcAft>
          <a:spcPct val="0"/>
        </a:spcAft>
        <a:buChar char="»"/>
        <a:defRPr sz="1500">
          <a:solidFill>
            <a:schemeClr val="tx1"/>
          </a:solidFill>
          <a:latin typeface="+mn-lt"/>
          <a:cs typeface="+mn-cs"/>
        </a:defRPr>
      </a:lvl6pPr>
      <a:lvl7pPr marL="2228850" indent="-171450" algn="l" rtl="0" eaLnBrk="1" fontAlgn="base" hangingPunct="1">
        <a:lnSpc>
          <a:spcPct val="120000"/>
        </a:lnSpc>
        <a:spcBef>
          <a:spcPct val="20000"/>
        </a:spcBef>
        <a:spcAft>
          <a:spcPct val="0"/>
        </a:spcAft>
        <a:buChar char="»"/>
        <a:defRPr sz="1500">
          <a:solidFill>
            <a:schemeClr val="tx1"/>
          </a:solidFill>
          <a:latin typeface="+mn-lt"/>
          <a:cs typeface="+mn-cs"/>
        </a:defRPr>
      </a:lvl7pPr>
      <a:lvl8pPr marL="2571750" indent="-171450" algn="l" rtl="0" eaLnBrk="1" fontAlgn="base" hangingPunct="1">
        <a:lnSpc>
          <a:spcPct val="120000"/>
        </a:lnSpc>
        <a:spcBef>
          <a:spcPct val="20000"/>
        </a:spcBef>
        <a:spcAft>
          <a:spcPct val="0"/>
        </a:spcAft>
        <a:buChar char="»"/>
        <a:defRPr sz="1500">
          <a:solidFill>
            <a:schemeClr val="tx1"/>
          </a:solidFill>
          <a:latin typeface="+mn-lt"/>
          <a:cs typeface="+mn-cs"/>
        </a:defRPr>
      </a:lvl8pPr>
      <a:lvl9pPr marL="2914650" indent="-171450" algn="l" rtl="0" eaLnBrk="1" fontAlgn="base" hangingPunct="1">
        <a:lnSpc>
          <a:spcPct val="120000"/>
        </a:lnSpc>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6B8A7-413E-D940-9482-08C1992F1508}" type="slidenum">
              <a:rPr lang="en-US" smtClean="0"/>
              <a:t>‹#›</a:t>
            </a:fld>
            <a:endParaRPr lang="en-US"/>
          </a:p>
        </p:txBody>
      </p:sp>
    </p:spTree>
    <p:extLst>
      <p:ext uri="{BB962C8B-B14F-4D97-AF65-F5344CB8AC3E}">
        <p14:creationId xmlns:p14="http://schemas.microsoft.com/office/powerpoint/2010/main" val="148162425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Lst>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33.png"/><Relationship Id="rId1" Type="http://schemas.openxmlformats.org/officeDocument/2006/relationships/slideLayout" Target="../slideLayouts/slideLayout6.xml"/><Relationship Id="rId11" Type="http://schemas.openxmlformats.org/officeDocument/2006/relationships/image" Target="../media/image28.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31.png"/><Relationship Id="rId9" Type="http://schemas.openxmlformats.org/officeDocument/2006/relationships/image" Target="../media/image26.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7" Type="http://schemas.openxmlformats.org/officeDocument/2006/relationships/image" Target="../media/image2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2.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30.png"/><Relationship Id="rId11" Type="http://schemas.openxmlformats.org/officeDocument/2006/relationships/image" Target="../media/image34.png"/><Relationship Id="rId5" Type="http://schemas.openxmlformats.org/officeDocument/2006/relationships/image" Target="../media/image220.png"/><Relationship Id="rId10" Type="http://schemas.openxmlformats.org/officeDocument/2006/relationships/image" Target="../media/image27.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36.png"/><Relationship Id="rId7" Type="http://schemas.openxmlformats.org/officeDocument/2006/relationships/image" Target="../media/image220.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11" Type="http://schemas.openxmlformats.org/officeDocument/2006/relationships/image" Target="../media/image26.png"/><Relationship Id="rId10" Type="http://schemas.openxmlformats.org/officeDocument/2006/relationships/image" Target="../media/image27.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7" Type="http://schemas.openxmlformats.org/officeDocument/2006/relationships/image" Target="../media/image30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6.xml"/><Relationship Id="rId11" Type="http://schemas.openxmlformats.org/officeDocument/2006/relationships/image" Target="../media/image39.png"/><Relationship Id="rId10" Type="http://schemas.openxmlformats.org/officeDocument/2006/relationships/image" Target="../media/image37.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hyperlink" Target="http://www.hejingrui.org/" TargetMode="External"/><Relationship Id="rId3" Type="http://schemas.openxmlformats.org/officeDocument/2006/relationships/notesSlide" Target="../notesSlides/notesSlide23.xml"/><Relationship Id="rId7" Type="http://schemas.openxmlformats.org/officeDocument/2006/relationships/hyperlink" Target="http://www.banyikun.com/" TargetMode="Externa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openxmlformats.org/officeDocument/2006/relationships/notesSlide" Target="../notesSlides/notesSlide3.xml"/><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9.png"/><Relationship Id="rId11" Type="http://schemas.openxmlformats.org/officeDocument/2006/relationships/image" Target="../media/image12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8.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17.emf"/><Relationship Id="rId5" Type="http://schemas.openxmlformats.org/officeDocument/2006/relationships/image" Target="../media/image16.jpg"/><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8.emf"/><Relationship Id="rId5" Type="http://schemas.openxmlformats.org/officeDocument/2006/relationships/image" Target="../media/image15.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7.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17.png"/><Relationship Id="rId11" Type="http://schemas.openxmlformats.org/officeDocument/2006/relationships/image" Target="../media/image210.png"/><Relationship Id="rId5" Type="http://schemas.openxmlformats.org/officeDocument/2006/relationships/image" Target="../media/image16.png"/><Relationship Id="rId10" Type="http://schemas.openxmlformats.org/officeDocument/2006/relationships/image" Target="../media/image15.emf"/><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close up of a logo&#10;&#10;Description automatically generated">
            <a:extLst>
              <a:ext uri="{FF2B5EF4-FFF2-40B4-BE49-F238E27FC236}">
                <a16:creationId xmlns:a16="http://schemas.microsoft.com/office/drawing/2014/main" id="{8209FB42-A39F-4138-82B0-F1CA79BBE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0" y="-1"/>
            <a:ext cx="9160779" cy="1386349"/>
          </a:xfrm>
          <a:prstGeom prst="rect">
            <a:avLst/>
          </a:prstGeom>
        </p:spPr>
      </p:pic>
      <p:pic>
        <p:nvPicPr>
          <p:cNvPr id="32" name="Picture 31">
            <a:extLst>
              <a:ext uri="{FF2B5EF4-FFF2-40B4-BE49-F238E27FC236}">
                <a16:creationId xmlns:a16="http://schemas.microsoft.com/office/drawing/2014/main" id="{C69E7942-EA57-4766-B73A-B4075AFD48B0}"/>
              </a:ext>
            </a:extLst>
          </p:cNvPr>
          <p:cNvPicPr>
            <a:picLocks noChangeAspect="1"/>
          </p:cNvPicPr>
          <p:nvPr/>
        </p:nvPicPr>
        <p:blipFill rotWithShape="1">
          <a:blip r:embed="rId5">
            <a:extLst>
              <a:ext uri="{28A0092B-C50C-407E-A947-70E740481C1C}">
                <a14:useLocalDpi xmlns:a14="http://schemas.microsoft.com/office/drawing/2010/main" val="0"/>
              </a:ext>
            </a:extLst>
          </a:blip>
          <a:srcRect l="10500" t="10499" r="10761" b="10761"/>
          <a:stretch/>
        </p:blipFill>
        <p:spPr>
          <a:xfrm>
            <a:off x="8374427" y="6028159"/>
            <a:ext cx="752794" cy="752804"/>
          </a:xfrm>
          <a:prstGeom prst="rect">
            <a:avLst/>
          </a:prstGeom>
        </p:spPr>
      </p:pic>
      <p:pic>
        <p:nvPicPr>
          <p:cNvPr id="24" name="Picture 23">
            <a:extLst>
              <a:ext uri="{FF2B5EF4-FFF2-40B4-BE49-F238E27FC236}">
                <a16:creationId xmlns:a16="http://schemas.microsoft.com/office/drawing/2014/main" id="{37166110-1A9E-4739-84B9-E535B59A8723}"/>
              </a:ext>
            </a:extLst>
          </p:cNvPr>
          <p:cNvPicPr>
            <a:picLocks noChangeAspect="1"/>
          </p:cNvPicPr>
          <p:nvPr/>
        </p:nvPicPr>
        <p:blipFill>
          <a:blip r:embed="rId6"/>
          <a:stretch>
            <a:fillRect/>
          </a:stretch>
        </p:blipFill>
        <p:spPr>
          <a:xfrm>
            <a:off x="16779" y="6192654"/>
            <a:ext cx="1551191" cy="461664"/>
          </a:xfrm>
          <a:prstGeom prst="rect">
            <a:avLst/>
          </a:prstGeom>
        </p:spPr>
      </p:pic>
      <p:sp>
        <p:nvSpPr>
          <p:cNvPr id="21" name="Title 1">
            <a:extLst>
              <a:ext uri="{FF2B5EF4-FFF2-40B4-BE49-F238E27FC236}">
                <a16:creationId xmlns:a16="http://schemas.microsoft.com/office/drawing/2014/main" id="{7BC7668D-3E09-A54E-8C48-12D0488DD262}"/>
              </a:ext>
            </a:extLst>
          </p:cNvPr>
          <p:cNvSpPr txBox="1">
            <a:spLocks/>
          </p:cNvSpPr>
          <p:nvPr/>
        </p:nvSpPr>
        <p:spPr>
          <a:xfrm>
            <a:off x="-16779" y="1727012"/>
            <a:ext cx="9144000" cy="1470025"/>
          </a:xfrm>
          <a:prstGeom prst="rect">
            <a:avLst/>
          </a:prstGeom>
          <a:ln w="12700" cap="flat" cmpd="sng" algn="ctr">
            <a:no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A6300"/>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fontAlgn="auto">
              <a:spcAft>
                <a:spcPts val="0"/>
              </a:spcAft>
            </a:pPr>
            <a:r>
              <a:rPr lang="en-US" sz="4000" b="1" dirty="0">
                <a:solidFill>
                  <a:srgbClr val="FF0000"/>
                </a:solidFill>
                <a:latin typeface="Georgia" charset="0"/>
                <a:ea typeface="Georgia" charset="0"/>
                <a:cs typeface="Georgia" charset="0"/>
              </a:rPr>
              <a:t>Generic Outlier Detection in Multi-Armed Bandit</a:t>
            </a:r>
            <a:endParaRPr lang="en-US" sz="4800" b="1" dirty="0">
              <a:solidFill>
                <a:srgbClr val="FF0000"/>
              </a:solidFill>
              <a:latin typeface="Calibri"/>
              <a:cs typeface="Calibri"/>
            </a:endParaRPr>
          </a:p>
        </p:txBody>
      </p:sp>
      <p:sp>
        <p:nvSpPr>
          <p:cNvPr id="23" name="Rectangle 22">
            <a:extLst>
              <a:ext uri="{FF2B5EF4-FFF2-40B4-BE49-F238E27FC236}">
                <a16:creationId xmlns:a16="http://schemas.microsoft.com/office/drawing/2014/main" id="{56354FC6-0CC4-AA41-9E93-560E6F22CD92}"/>
              </a:ext>
            </a:extLst>
          </p:cNvPr>
          <p:cNvSpPr/>
          <p:nvPr/>
        </p:nvSpPr>
        <p:spPr>
          <a:xfrm>
            <a:off x="1480826" y="3587094"/>
            <a:ext cx="2805882" cy="830997"/>
          </a:xfrm>
          <a:prstGeom prst="rect">
            <a:avLst/>
          </a:prstGeom>
        </p:spPr>
        <p:txBody>
          <a:bodyPr wrap="square">
            <a:spAutoFit/>
          </a:bodyPr>
          <a:lstStyle/>
          <a:p>
            <a:pPr algn="ctr"/>
            <a:r>
              <a:rPr lang="en-US" sz="2400" dirty="0" err="1">
                <a:solidFill>
                  <a:srgbClr val="13294B"/>
                </a:solidFill>
                <a:latin typeface="Calibri" charset="0"/>
                <a:ea typeface="Calibri" charset="0"/>
                <a:cs typeface="Calibri" charset="0"/>
              </a:rPr>
              <a:t>Yikun</a:t>
            </a:r>
            <a:r>
              <a:rPr lang="en-US" sz="2400" dirty="0">
                <a:solidFill>
                  <a:srgbClr val="13294B"/>
                </a:solidFill>
                <a:latin typeface="Calibri" charset="0"/>
                <a:ea typeface="Calibri" charset="0"/>
                <a:cs typeface="Calibri" charset="0"/>
              </a:rPr>
              <a:t> Ban</a:t>
            </a:r>
            <a:r>
              <a:rPr lang="en-US" sz="2400" baseline="30000" dirty="0">
                <a:solidFill>
                  <a:srgbClr val="13294B"/>
                </a:solidFill>
                <a:latin typeface="Calibri" charset="0"/>
                <a:ea typeface="Calibri" charset="0"/>
                <a:cs typeface="Calibri" charset="0"/>
              </a:rPr>
              <a:t>1</a:t>
            </a:r>
          </a:p>
          <a:p>
            <a:pPr algn="ctr"/>
            <a:r>
              <a:rPr lang="en-US" sz="2400" dirty="0">
                <a:solidFill>
                  <a:srgbClr val="13294B"/>
                </a:solidFill>
                <a:latin typeface="Calibri" charset="0"/>
                <a:ea typeface="Calibri" charset="0"/>
                <a:cs typeface="Calibri" charset="0"/>
              </a:rPr>
              <a:t>Yikunb2@illinois.edu </a:t>
            </a:r>
          </a:p>
        </p:txBody>
      </p:sp>
      <p:sp>
        <p:nvSpPr>
          <p:cNvPr id="25" name="Rectangle 24">
            <a:extLst>
              <a:ext uri="{FF2B5EF4-FFF2-40B4-BE49-F238E27FC236}">
                <a16:creationId xmlns:a16="http://schemas.microsoft.com/office/drawing/2014/main" id="{758956C4-CCCA-504E-9486-AE927203702B}"/>
              </a:ext>
            </a:extLst>
          </p:cNvPr>
          <p:cNvSpPr/>
          <p:nvPr/>
        </p:nvSpPr>
        <p:spPr>
          <a:xfrm>
            <a:off x="4989988" y="3587093"/>
            <a:ext cx="2805882" cy="830997"/>
          </a:xfrm>
          <a:prstGeom prst="rect">
            <a:avLst/>
          </a:prstGeom>
        </p:spPr>
        <p:txBody>
          <a:bodyPr wrap="square">
            <a:spAutoFit/>
          </a:bodyPr>
          <a:lstStyle/>
          <a:p>
            <a:pPr algn="ctr"/>
            <a:r>
              <a:rPr lang="en-US" sz="2400" dirty="0" err="1">
                <a:solidFill>
                  <a:srgbClr val="13294B"/>
                </a:solidFill>
                <a:latin typeface="Calibri" charset="0"/>
                <a:ea typeface="Calibri" charset="0"/>
                <a:cs typeface="Calibri" charset="0"/>
              </a:rPr>
              <a:t>Jingrui</a:t>
            </a:r>
            <a:r>
              <a:rPr lang="en-US" sz="2400" dirty="0">
                <a:solidFill>
                  <a:srgbClr val="13294B"/>
                </a:solidFill>
                <a:latin typeface="Calibri" charset="0"/>
                <a:ea typeface="Calibri" charset="0"/>
                <a:cs typeface="Calibri" charset="0"/>
              </a:rPr>
              <a:t> He</a:t>
            </a:r>
            <a:r>
              <a:rPr lang="en-US" sz="2400" baseline="30000" dirty="0">
                <a:solidFill>
                  <a:srgbClr val="13294B"/>
                </a:solidFill>
                <a:latin typeface="Calibri" charset="0"/>
                <a:ea typeface="Calibri" charset="0"/>
                <a:cs typeface="Calibri" charset="0"/>
              </a:rPr>
              <a:t>1</a:t>
            </a:r>
          </a:p>
          <a:p>
            <a:pPr algn="ctr"/>
            <a:r>
              <a:rPr lang="en-US" sz="2400" dirty="0" err="1">
                <a:solidFill>
                  <a:srgbClr val="13294B"/>
                </a:solidFill>
                <a:latin typeface="Calibri" charset="0"/>
                <a:ea typeface="Calibri" charset="0"/>
                <a:cs typeface="Calibri" charset="0"/>
              </a:rPr>
              <a:t>Jingrui@illinois.edu</a:t>
            </a:r>
            <a:r>
              <a:rPr lang="en-US" sz="2400" dirty="0">
                <a:solidFill>
                  <a:srgbClr val="13294B"/>
                </a:solidFill>
                <a:latin typeface="Calibri" charset="0"/>
                <a:ea typeface="Calibri" charset="0"/>
                <a:cs typeface="Calibri" charset="0"/>
              </a:rPr>
              <a:t> </a:t>
            </a:r>
          </a:p>
        </p:txBody>
      </p:sp>
      <p:sp>
        <p:nvSpPr>
          <p:cNvPr id="26" name="TextBox 25">
            <a:extLst>
              <a:ext uri="{FF2B5EF4-FFF2-40B4-BE49-F238E27FC236}">
                <a16:creationId xmlns:a16="http://schemas.microsoft.com/office/drawing/2014/main" id="{DE2ABD45-5C8F-8243-9775-5F34AC74A2CA}"/>
              </a:ext>
            </a:extLst>
          </p:cNvPr>
          <p:cNvSpPr txBox="1"/>
          <p:nvPr/>
        </p:nvSpPr>
        <p:spPr>
          <a:xfrm>
            <a:off x="1662409" y="4607338"/>
            <a:ext cx="5785623" cy="738664"/>
          </a:xfrm>
          <a:prstGeom prst="rect">
            <a:avLst/>
          </a:prstGeom>
          <a:noFill/>
        </p:spPr>
        <p:txBody>
          <a:bodyPr wrap="none" rtlCol="0">
            <a:spAutoFit/>
          </a:bodyPr>
          <a:lstStyle/>
          <a:p>
            <a:r>
              <a:rPr lang="en-US" sz="2400" b="1" baseline="30000" dirty="0"/>
              <a:t>1</a:t>
            </a:r>
            <a:r>
              <a:rPr lang="en-US" sz="2400" b="1" dirty="0"/>
              <a:t> </a:t>
            </a:r>
            <a:r>
              <a:rPr lang="en-US" sz="2400" b="1" dirty="0">
                <a:solidFill>
                  <a:srgbClr val="13294B"/>
                </a:solidFill>
                <a:latin typeface="Calibri" charset="0"/>
                <a:ea typeface="Calibri" charset="0"/>
                <a:cs typeface="Calibri" charset="0"/>
              </a:rPr>
              <a:t>University of Illinois at Urbana-Champaign</a:t>
            </a:r>
          </a:p>
          <a:p>
            <a:endParaRPr lang="en-US" dirty="0"/>
          </a:p>
        </p:txBody>
      </p:sp>
    </p:spTree>
    <p:custDataLst>
      <p:tags r:id="rId1"/>
    </p:custDataLst>
    <p:extLst>
      <p:ext uri="{BB962C8B-B14F-4D97-AF65-F5344CB8AC3E}">
        <p14:creationId xmlns:p14="http://schemas.microsoft.com/office/powerpoint/2010/main" val="1884296575"/>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04142451-A304-1C49-8945-5C98662E2C29}"/>
              </a:ext>
            </a:extLst>
          </p:cNvPr>
          <p:cNvCxnSpPr>
            <a:cxnSpLocks/>
          </p:cNvCxnSpPr>
          <p:nvPr/>
        </p:nvCxnSpPr>
        <p:spPr>
          <a:xfrm>
            <a:off x="4824413" y="2573248"/>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26A6D2F-4124-8E48-B9C5-E59AB87CFFDB}"/>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10</a:t>
            </a:fld>
            <a:r>
              <a:rPr lang="en-US"/>
              <a:t> -</a:t>
            </a:r>
          </a:p>
        </p:txBody>
      </p:sp>
      <p:sp>
        <p:nvSpPr>
          <p:cNvPr id="3" name="Title 2">
            <a:extLst>
              <a:ext uri="{FF2B5EF4-FFF2-40B4-BE49-F238E27FC236}">
                <a16:creationId xmlns:a16="http://schemas.microsoft.com/office/drawing/2014/main" id="{063F20B2-4400-4646-B30A-7DA13E6B5D70}"/>
              </a:ext>
            </a:extLst>
          </p:cNvPr>
          <p:cNvSpPr>
            <a:spLocks noGrp="1"/>
          </p:cNvSpPr>
          <p:nvPr>
            <p:ph type="title"/>
          </p:nvPr>
        </p:nvSpPr>
        <p:spPr/>
        <p:txBody>
          <a:bodyPr/>
          <a:lstStyle/>
          <a:p>
            <a:r>
              <a:rPr lang="en-US" dirty="0"/>
              <a:t>Proposed Algorithm: GOLD</a:t>
            </a:r>
          </a:p>
        </p:txBody>
      </p:sp>
      <p:sp>
        <p:nvSpPr>
          <p:cNvPr id="119" name="TextBox 118">
            <a:extLst>
              <a:ext uri="{FF2B5EF4-FFF2-40B4-BE49-F238E27FC236}">
                <a16:creationId xmlns:a16="http://schemas.microsoft.com/office/drawing/2014/main" id="{C2B1A740-5CE4-7748-8BE4-6498CFC5DC6D}"/>
              </a:ext>
            </a:extLst>
          </p:cNvPr>
          <p:cNvSpPr txBox="1"/>
          <p:nvPr/>
        </p:nvSpPr>
        <p:spPr>
          <a:xfrm>
            <a:off x="371798" y="1287739"/>
            <a:ext cx="8018542" cy="400110"/>
          </a:xfrm>
          <a:prstGeom prst="rect">
            <a:avLst/>
          </a:prstGeom>
          <a:noFill/>
        </p:spPr>
        <p:txBody>
          <a:bodyPr wrap="none" rtlCol="0">
            <a:spAutoFit/>
          </a:bodyPr>
          <a:lstStyle/>
          <a:p>
            <a:pPr defTabSz="457200" fontAlgn="auto">
              <a:spcBef>
                <a:spcPts val="0"/>
              </a:spcBef>
              <a:spcAft>
                <a:spcPts val="0"/>
              </a:spcAft>
            </a:pPr>
            <a:r>
              <a:rPr lang="en-US" sz="2000" dirty="0">
                <a:solidFill>
                  <a:prstClr val="black"/>
                </a:solidFill>
                <a:latin typeface="Arial" panose="020B0604020202020204" pitchFamily="34" charset="0"/>
                <a:cs typeface="Arial" panose="020B0604020202020204" pitchFamily="34" charset="0"/>
              </a:rPr>
              <a:t>Consider two arms as neighbors if their confidence intervals overlap, </a:t>
            </a:r>
          </a:p>
        </p:txBody>
      </p:sp>
      <p:sp>
        <p:nvSpPr>
          <p:cNvPr id="90" name="TextBox 89">
            <a:extLst>
              <a:ext uri="{FF2B5EF4-FFF2-40B4-BE49-F238E27FC236}">
                <a16:creationId xmlns:a16="http://schemas.microsoft.com/office/drawing/2014/main" id="{8BC651C4-3CFF-D041-A6C6-E9EEFD24841C}"/>
              </a:ext>
            </a:extLst>
          </p:cNvPr>
          <p:cNvSpPr txBox="1"/>
          <p:nvPr/>
        </p:nvSpPr>
        <p:spPr>
          <a:xfrm>
            <a:off x="3053743" y="6041793"/>
            <a:ext cx="586189"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b="1" dirty="0">
                <a:solidFill>
                  <a:prstClr val="black"/>
                </a:solidFill>
                <a:latin typeface="Calibri" panose="020F0502020204030204"/>
                <a:cs typeface="+mn-cs"/>
              </a:rPr>
              <a:t>  </a:t>
            </a:r>
          </a:p>
        </p:txBody>
      </p:sp>
      <p:sp>
        <p:nvSpPr>
          <p:cNvPr id="91" name="TextBox 90">
            <a:extLst>
              <a:ext uri="{FF2B5EF4-FFF2-40B4-BE49-F238E27FC236}">
                <a16:creationId xmlns:a16="http://schemas.microsoft.com/office/drawing/2014/main" id="{EFC24B65-3F9A-0943-8080-B9710510A7C8}"/>
              </a:ext>
            </a:extLst>
          </p:cNvPr>
          <p:cNvSpPr txBox="1"/>
          <p:nvPr/>
        </p:nvSpPr>
        <p:spPr>
          <a:xfrm>
            <a:off x="5743131" y="6041793"/>
            <a:ext cx="590226"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dirty="0">
                <a:solidFill>
                  <a:prstClr val="black"/>
                </a:solidFill>
                <a:latin typeface="Calibri" panose="020F0502020204030204"/>
                <a:cs typeface="+mn-cs"/>
              </a:rPr>
              <a:t> </a:t>
            </a:r>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81082FC6-0E36-4446-9561-6C511EB292B8}"/>
                  </a:ext>
                </a:extLst>
              </p:cNvPr>
              <p:cNvSpPr txBox="1"/>
              <p:nvPr/>
            </p:nvSpPr>
            <p:spPr>
              <a:xfrm>
                <a:off x="3562503" y="6061695"/>
                <a:ext cx="137858"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cs typeface="+mn-cs"/>
                        </a:rPr>
                        <m:t>𝑖</m:t>
                      </m:r>
                    </m:oMath>
                  </m:oMathPara>
                </a14:m>
                <a:endParaRPr lang="en-US" dirty="0">
                  <a:solidFill>
                    <a:prstClr val="black"/>
                  </a:solidFill>
                  <a:latin typeface="Calibri" panose="020F0502020204030204"/>
                  <a:cs typeface="+mn-cs"/>
                </a:endParaRPr>
              </a:p>
            </p:txBody>
          </p:sp>
        </mc:Choice>
        <mc:Fallback xmlns="">
          <p:sp>
            <p:nvSpPr>
              <p:cNvPr id="101" name="TextBox 100">
                <a:extLst>
                  <a:ext uri="{FF2B5EF4-FFF2-40B4-BE49-F238E27FC236}">
                    <a16:creationId xmlns:a16="http://schemas.microsoft.com/office/drawing/2014/main" id="{81082FC6-0E36-4446-9561-6C511EB292B8}"/>
                  </a:ext>
                </a:extLst>
              </p:cNvPr>
              <p:cNvSpPr txBox="1">
                <a:spLocks noRot="1" noChangeAspect="1" noMove="1" noResize="1" noEditPoints="1" noAdjustHandles="1" noChangeArrowheads="1" noChangeShapeType="1" noTextEdit="1"/>
              </p:cNvSpPr>
              <p:nvPr/>
            </p:nvSpPr>
            <p:spPr>
              <a:xfrm>
                <a:off x="3562503" y="6061695"/>
                <a:ext cx="137858" cy="276999"/>
              </a:xfrm>
              <a:prstGeom prst="rect">
                <a:avLst/>
              </a:prstGeom>
              <a:blipFill>
                <a:blip r:embed="rId3"/>
                <a:stretch>
                  <a:fillRect l="-36364" r="-2727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2404B1A-B4E7-6D42-AA79-1F8610F094E6}"/>
                  </a:ext>
                </a:extLst>
              </p:cNvPr>
              <p:cNvSpPr txBox="1"/>
              <p:nvPr/>
            </p:nvSpPr>
            <p:spPr>
              <a:xfrm>
                <a:off x="6235684" y="6051883"/>
                <a:ext cx="140230"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cs typeface="+mn-cs"/>
                        </a:rPr>
                        <m:t>𝑗</m:t>
                      </m:r>
                    </m:oMath>
                  </m:oMathPara>
                </a14:m>
                <a:endParaRPr lang="en-US" dirty="0">
                  <a:solidFill>
                    <a:prstClr val="black"/>
                  </a:solidFill>
                  <a:latin typeface="Calibri" panose="020F0502020204030204"/>
                  <a:cs typeface="+mn-cs"/>
                </a:endParaRPr>
              </a:p>
            </p:txBody>
          </p:sp>
        </mc:Choice>
        <mc:Fallback xmlns="">
          <p:sp>
            <p:nvSpPr>
              <p:cNvPr id="110" name="TextBox 109">
                <a:extLst>
                  <a:ext uri="{FF2B5EF4-FFF2-40B4-BE49-F238E27FC236}">
                    <a16:creationId xmlns:a16="http://schemas.microsoft.com/office/drawing/2014/main" id="{62404B1A-B4E7-6D42-AA79-1F8610F094E6}"/>
                  </a:ext>
                </a:extLst>
              </p:cNvPr>
              <p:cNvSpPr txBox="1">
                <a:spLocks noRot="1" noChangeAspect="1" noMove="1" noResize="1" noEditPoints="1" noAdjustHandles="1" noChangeArrowheads="1" noChangeShapeType="1" noTextEdit="1"/>
              </p:cNvSpPr>
              <p:nvPr/>
            </p:nvSpPr>
            <p:spPr>
              <a:xfrm>
                <a:off x="6235684" y="6051883"/>
                <a:ext cx="140230" cy="276999"/>
              </a:xfrm>
              <a:prstGeom prst="rect">
                <a:avLst/>
              </a:prstGeom>
              <a:blipFill>
                <a:blip r:embed="rId4"/>
                <a:stretch>
                  <a:fillRect l="-50000" r="-41667" b="-31818"/>
                </a:stretch>
              </a:blipFill>
            </p:spPr>
            <p:txBody>
              <a:bodyPr/>
              <a:lstStyle/>
              <a:p>
                <a:r>
                  <a:rPr lang="en-US">
                    <a:noFill/>
                  </a:rPr>
                  <a:t> </a:t>
                </a:r>
              </a:p>
            </p:txBody>
          </p:sp>
        </mc:Fallback>
      </mc:AlternateContent>
      <p:grpSp>
        <p:nvGrpSpPr>
          <p:cNvPr id="84" name="Group 83">
            <a:extLst>
              <a:ext uri="{FF2B5EF4-FFF2-40B4-BE49-F238E27FC236}">
                <a16:creationId xmlns:a16="http://schemas.microsoft.com/office/drawing/2014/main" id="{0513117B-CB4B-794C-BAB9-6654C86067B0}"/>
              </a:ext>
            </a:extLst>
          </p:cNvPr>
          <p:cNvGrpSpPr/>
          <p:nvPr/>
        </p:nvGrpSpPr>
        <p:grpSpPr>
          <a:xfrm>
            <a:off x="3233439" y="5260630"/>
            <a:ext cx="412955" cy="631723"/>
            <a:chOff x="2113935" y="3429000"/>
            <a:chExt cx="412955" cy="631723"/>
          </a:xfrm>
        </p:grpSpPr>
        <p:sp>
          <p:nvSpPr>
            <p:cNvPr id="85" name="Rectangle 84">
              <a:extLst>
                <a:ext uri="{FF2B5EF4-FFF2-40B4-BE49-F238E27FC236}">
                  <a16:creationId xmlns:a16="http://schemas.microsoft.com/office/drawing/2014/main" id="{BD4F111F-901D-9D42-8102-C131A7F7583A}"/>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2929646F-8F19-6044-A575-EB3506A20164}"/>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7" name="Group 86">
            <a:extLst>
              <a:ext uri="{FF2B5EF4-FFF2-40B4-BE49-F238E27FC236}">
                <a16:creationId xmlns:a16="http://schemas.microsoft.com/office/drawing/2014/main" id="{2B20B63D-F280-8949-BBA8-81F42C32E494}"/>
              </a:ext>
            </a:extLst>
          </p:cNvPr>
          <p:cNvGrpSpPr/>
          <p:nvPr/>
        </p:nvGrpSpPr>
        <p:grpSpPr>
          <a:xfrm>
            <a:off x="5870181" y="5260630"/>
            <a:ext cx="412955" cy="631723"/>
            <a:chOff x="2113935" y="3429000"/>
            <a:chExt cx="412955" cy="631723"/>
          </a:xfrm>
        </p:grpSpPr>
        <p:sp>
          <p:nvSpPr>
            <p:cNvPr id="88" name="Rectangle 87">
              <a:extLst>
                <a:ext uri="{FF2B5EF4-FFF2-40B4-BE49-F238E27FC236}">
                  <a16:creationId xmlns:a16="http://schemas.microsoft.com/office/drawing/2014/main" id="{B760A465-0E88-8245-AECD-62EDE31CF4E3}"/>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8CB247E7-7D68-8845-A7D9-5640513DC78F}"/>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1" name="Group 130">
            <a:extLst>
              <a:ext uri="{FF2B5EF4-FFF2-40B4-BE49-F238E27FC236}">
                <a16:creationId xmlns:a16="http://schemas.microsoft.com/office/drawing/2014/main" id="{904563FA-E9DF-3F4F-9FF7-0E7078B3EC36}"/>
              </a:ext>
            </a:extLst>
          </p:cNvPr>
          <p:cNvGrpSpPr/>
          <p:nvPr/>
        </p:nvGrpSpPr>
        <p:grpSpPr>
          <a:xfrm>
            <a:off x="1398267" y="2889589"/>
            <a:ext cx="5750931" cy="2752681"/>
            <a:chOff x="1422330" y="2339448"/>
            <a:chExt cx="5750931" cy="2752681"/>
          </a:xfrm>
        </p:grpSpPr>
        <p:sp>
          <p:nvSpPr>
            <p:cNvPr id="98" name="TextBox 97">
              <a:extLst>
                <a:ext uri="{FF2B5EF4-FFF2-40B4-BE49-F238E27FC236}">
                  <a16:creationId xmlns:a16="http://schemas.microsoft.com/office/drawing/2014/main" id="{DDA1E7B5-9929-1C4C-B229-269C79306B43}"/>
                </a:ext>
              </a:extLst>
            </p:cNvPr>
            <p:cNvSpPr txBox="1"/>
            <p:nvPr/>
          </p:nvSpPr>
          <p:spPr>
            <a:xfrm>
              <a:off x="1885196" y="2425891"/>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1.0</a:t>
              </a:r>
            </a:p>
          </p:txBody>
        </p:sp>
        <p:cxnSp>
          <p:nvCxnSpPr>
            <p:cNvPr id="92" name="Straight Connector 91">
              <a:extLst>
                <a:ext uri="{FF2B5EF4-FFF2-40B4-BE49-F238E27FC236}">
                  <a16:creationId xmlns:a16="http://schemas.microsoft.com/office/drawing/2014/main" id="{46042EB2-3A37-4041-8123-A7647F402DF0}"/>
                </a:ext>
              </a:extLst>
            </p:cNvPr>
            <p:cNvCxnSpPr/>
            <p:nvPr/>
          </p:nvCxnSpPr>
          <p:spPr>
            <a:xfrm>
              <a:off x="2321754" y="2564392"/>
              <a:ext cx="0" cy="2389238"/>
            </a:xfrm>
            <a:prstGeom prst="line">
              <a:avLst/>
            </a:prstGeom>
            <a:noFill/>
            <a:ln w="25400" cap="flat" cmpd="sng" algn="ctr">
              <a:solidFill>
                <a:srgbClr val="4472C4"/>
              </a:solidFill>
              <a:prstDash val="solid"/>
              <a:miter lim="800000"/>
            </a:ln>
            <a:effectLst/>
          </p:spPr>
        </p:cxnSp>
        <p:cxnSp>
          <p:nvCxnSpPr>
            <p:cNvPr id="93" name="Straight Connector 92">
              <a:extLst>
                <a:ext uri="{FF2B5EF4-FFF2-40B4-BE49-F238E27FC236}">
                  <a16:creationId xmlns:a16="http://schemas.microsoft.com/office/drawing/2014/main" id="{E008F0FE-0413-4442-9D06-73771451F38C}"/>
                </a:ext>
              </a:extLst>
            </p:cNvPr>
            <p:cNvCxnSpPr>
              <a:cxnSpLocks/>
            </p:cNvCxnSpPr>
            <p:nvPr/>
          </p:nvCxnSpPr>
          <p:spPr>
            <a:xfrm>
              <a:off x="2266103" y="2564392"/>
              <a:ext cx="111185" cy="0"/>
            </a:xfrm>
            <a:prstGeom prst="line">
              <a:avLst/>
            </a:prstGeom>
            <a:noFill/>
            <a:ln w="22225" cap="flat" cmpd="sng" algn="ctr">
              <a:solidFill>
                <a:srgbClr val="4472C4"/>
              </a:solidFill>
              <a:prstDash val="solid"/>
              <a:miter lim="800000"/>
            </a:ln>
            <a:effectLst/>
          </p:spPr>
        </p:cxnSp>
        <p:cxnSp>
          <p:nvCxnSpPr>
            <p:cNvPr id="94" name="Straight Connector 93">
              <a:extLst>
                <a:ext uri="{FF2B5EF4-FFF2-40B4-BE49-F238E27FC236}">
                  <a16:creationId xmlns:a16="http://schemas.microsoft.com/office/drawing/2014/main" id="{50354A9E-8CF8-2746-915E-15E98780A265}"/>
                </a:ext>
              </a:extLst>
            </p:cNvPr>
            <p:cNvCxnSpPr>
              <a:cxnSpLocks/>
            </p:cNvCxnSpPr>
            <p:nvPr/>
          </p:nvCxnSpPr>
          <p:spPr>
            <a:xfrm>
              <a:off x="2266161" y="4953630"/>
              <a:ext cx="111185" cy="0"/>
            </a:xfrm>
            <a:prstGeom prst="line">
              <a:avLst/>
            </a:prstGeom>
            <a:noFill/>
            <a:ln w="22225" cap="flat" cmpd="sng" algn="ctr">
              <a:solidFill>
                <a:srgbClr val="4472C4"/>
              </a:solidFill>
              <a:prstDash val="solid"/>
              <a:miter lim="800000"/>
            </a:ln>
            <a:effectLst/>
          </p:spPr>
        </p:cxnSp>
        <p:cxnSp>
          <p:nvCxnSpPr>
            <p:cNvPr id="95" name="Straight Connector 94">
              <a:extLst>
                <a:ext uri="{FF2B5EF4-FFF2-40B4-BE49-F238E27FC236}">
                  <a16:creationId xmlns:a16="http://schemas.microsoft.com/office/drawing/2014/main" id="{04937A18-8C31-9647-97F5-1048543D69E0}"/>
                </a:ext>
              </a:extLst>
            </p:cNvPr>
            <p:cNvCxnSpPr>
              <a:cxnSpLocks/>
            </p:cNvCxnSpPr>
            <p:nvPr/>
          </p:nvCxnSpPr>
          <p:spPr>
            <a:xfrm>
              <a:off x="2266896" y="3721504"/>
              <a:ext cx="111185" cy="0"/>
            </a:xfrm>
            <a:prstGeom prst="line">
              <a:avLst/>
            </a:prstGeom>
            <a:noFill/>
            <a:ln w="22225" cap="flat" cmpd="sng" algn="ctr">
              <a:solidFill>
                <a:srgbClr val="4472C4"/>
              </a:solidFill>
              <a:prstDash val="solid"/>
              <a:miter lim="800000"/>
            </a:ln>
            <a:effectLst/>
          </p:spPr>
        </p:cxnSp>
        <p:sp>
          <p:nvSpPr>
            <p:cNvPr id="96" name="TextBox 95">
              <a:extLst>
                <a:ext uri="{FF2B5EF4-FFF2-40B4-BE49-F238E27FC236}">
                  <a16:creationId xmlns:a16="http://schemas.microsoft.com/office/drawing/2014/main" id="{322DE120-394D-1740-B791-579D8C765BB5}"/>
                </a:ext>
              </a:extLst>
            </p:cNvPr>
            <p:cNvSpPr txBox="1"/>
            <p:nvPr/>
          </p:nvSpPr>
          <p:spPr>
            <a:xfrm>
              <a:off x="1885196" y="4815130"/>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0.0</a:t>
              </a:r>
            </a:p>
          </p:txBody>
        </p:sp>
        <p:sp>
          <p:nvSpPr>
            <p:cNvPr id="97" name="TextBox 96">
              <a:extLst>
                <a:ext uri="{FF2B5EF4-FFF2-40B4-BE49-F238E27FC236}">
                  <a16:creationId xmlns:a16="http://schemas.microsoft.com/office/drawing/2014/main" id="{C030F340-B05D-0949-B54C-23E5D9B07BFD}"/>
                </a:ext>
              </a:extLst>
            </p:cNvPr>
            <p:cNvSpPr txBox="1"/>
            <p:nvPr/>
          </p:nvSpPr>
          <p:spPr>
            <a:xfrm>
              <a:off x="1885196" y="3583004"/>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0.5</a:t>
              </a:r>
            </a:p>
          </p:txBody>
        </p:sp>
        <p:sp>
          <p:nvSpPr>
            <p:cNvPr id="99" name="TextBox 98">
              <a:extLst>
                <a:ext uri="{FF2B5EF4-FFF2-40B4-BE49-F238E27FC236}">
                  <a16:creationId xmlns:a16="http://schemas.microsoft.com/office/drawing/2014/main" id="{A65B4CB9-B0E8-4748-9343-485EF65DDA32}"/>
                </a:ext>
              </a:extLst>
            </p:cNvPr>
            <p:cNvSpPr txBox="1"/>
            <p:nvPr/>
          </p:nvSpPr>
          <p:spPr>
            <a:xfrm rot="16200000">
              <a:off x="678258" y="3623993"/>
              <a:ext cx="1856021" cy="338554"/>
            </a:xfrm>
            <a:prstGeom prst="rect">
              <a:avLst/>
            </a:prstGeom>
            <a:noFill/>
          </p:spPr>
          <p:txBody>
            <a:bodyPr wrap="square" rtlCol="0">
              <a:spAutoFit/>
            </a:bodyPr>
            <a:lstStyle/>
            <a:p>
              <a:pPr defTabSz="457200" fontAlgn="auto">
                <a:spcBef>
                  <a:spcPts val="0"/>
                </a:spcBef>
                <a:spcAft>
                  <a:spcPts val="0"/>
                </a:spcAft>
              </a:pPr>
              <a:r>
                <a:rPr lang="en-US" sz="1600" dirty="0">
                  <a:solidFill>
                    <a:prstClr val="black"/>
                  </a:solidFill>
                  <a:latin typeface="Calibri" panose="020F0502020204030204"/>
                  <a:cs typeface="+mn-cs"/>
                </a:rPr>
                <a:t>Expected Reward</a:t>
              </a:r>
            </a:p>
          </p:txBody>
        </p:sp>
        <p:sp>
          <p:nvSpPr>
            <p:cNvPr id="100" name="Oval 99">
              <a:extLst>
                <a:ext uri="{FF2B5EF4-FFF2-40B4-BE49-F238E27FC236}">
                  <a16:creationId xmlns:a16="http://schemas.microsoft.com/office/drawing/2014/main" id="{53A1CC7C-D0B2-514F-A2DE-EEC3FDCB470E}"/>
                </a:ext>
              </a:extLst>
            </p:cNvPr>
            <p:cNvSpPr/>
            <p:nvPr/>
          </p:nvSpPr>
          <p:spPr>
            <a:xfrm rot="11142084">
              <a:off x="3395909" y="3946066"/>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4BAE02DA-2583-B341-A924-5CAF1218A5B4}"/>
                    </a:ext>
                  </a:extLst>
                </p:cNvPr>
                <p:cNvSpPr txBox="1"/>
                <p:nvPr/>
              </p:nvSpPr>
              <p:spPr>
                <a:xfrm>
                  <a:off x="3571255" y="3853286"/>
                  <a:ext cx="250389"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102" name="TextBox 101">
                  <a:extLst>
                    <a:ext uri="{FF2B5EF4-FFF2-40B4-BE49-F238E27FC236}">
                      <a16:creationId xmlns:a16="http://schemas.microsoft.com/office/drawing/2014/main" id="{4BAE02DA-2583-B341-A924-5CAF1218A5B4}"/>
                    </a:ext>
                  </a:extLst>
                </p:cNvPr>
                <p:cNvSpPr txBox="1">
                  <a:spLocks noRot="1" noChangeAspect="1" noMove="1" noResize="1" noEditPoints="1" noAdjustHandles="1" noChangeArrowheads="1" noChangeShapeType="1" noTextEdit="1"/>
                </p:cNvSpPr>
                <p:nvPr/>
              </p:nvSpPr>
              <p:spPr>
                <a:xfrm>
                  <a:off x="3571255" y="3853286"/>
                  <a:ext cx="250389" cy="276999"/>
                </a:xfrm>
                <a:prstGeom prst="rect">
                  <a:avLst/>
                </a:prstGeom>
                <a:blipFill>
                  <a:blip r:embed="rId7"/>
                  <a:stretch>
                    <a:fillRect l="-19048" r="-4762" b="-26087"/>
                  </a:stretch>
                </a:blipFill>
              </p:spPr>
              <p:txBody>
                <a:bodyPr/>
                <a:lstStyle/>
                <a:p>
                  <a:r>
                    <a:rPr lang="en-US">
                      <a:noFill/>
                    </a:rPr>
                    <a:t> </a:t>
                  </a:r>
                </a:p>
              </p:txBody>
            </p:sp>
          </mc:Fallback>
        </mc:AlternateContent>
        <p:sp>
          <p:nvSpPr>
            <p:cNvPr id="103" name="Left Brace 102">
              <a:extLst>
                <a:ext uri="{FF2B5EF4-FFF2-40B4-BE49-F238E27FC236}">
                  <a16:creationId xmlns:a16="http://schemas.microsoft.com/office/drawing/2014/main" id="{BB24E27B-21C6-9440-A156-9FFCA3266785}"/>
                </a:ext>
              </a:extLst>
            </p:cNvPr>
            <p:cNvSpPr/>
            <p:nvPr/>
          </p:nvSpPr>
          <p:spPr>
            <a:xfrm>
              <a:off x="3149166" y="2832841"/>
              <a:ext cx="227766" cy="1500326"/>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04" name="Picture 103">
              <a:extLst>
                <a:ext uri="{FF2B5EF4-FFF2-40B4-BE49-F238E27FC236}">
                  <a16:creationId xmlns:a16="http://schemas.microsoft.com/office/drawing/2014/main" id="{AABFD1BA-80DF-E64D-8580-1E0CE520E1A9}"/>
                </a:ext>
              </a:extLst>
            </p:cNvPr>
            <p:cNvPicPr>
              <a:picLocks noChangeAspect="1"/>
            </p:cNvPicPr>
            <p:nvPr/>
          </p:nvPicPr>
          <p:blipFill>
            <a:blip r:embed="rId8"/>
            <a:stretch>
              <a:fillRect/>
            </a:stretch>
          </p:blipFill>
          <p:spPr>
            <a:xfrm>
              <a:off x="3427786" y="2645527"/>
              <a:ext cx="787716" cy="276999"/>
            </a:xfrm>
            <a:prstGeom prst="rect">
              <a:avLst/>
            </a:prstGeom>
          </p:spPr>
        </p:pic>
        <p:pic>
          <p:nvPicPr>
            <p:cNvPr id="105" name="Picture 104">
              <a:extLst>
                <a:ext uri="{FF2B5EF4-FFF2-40B4-BE49-F238E27FC236}">
                  <a16:creationId xmlns:a16="http://schemas.microsoft.com/office/drawing/2014/main" id="{067B1BFB-EBB6-E142-96D0-C0A951A78B0F}"/>
                </a:ext>
              </a:extLst>
            </p:cNvPr>
            <p:cNvPicPr>
              <a:picLocks noChangeAspect="1"/>
            </p:cNvPicPr>
            <p:nvPr/>
          </p:nvPicPr>
          <p:blipFill>
            <a:blip r:embed="rId8"/>
            <a:stretch>
              <a:fillRect/>
            </a:stretch>
          </p:blipFill>
          <p:spPr>
            <a:xfrm>
              <a:off x="3416627" y="4165216"/>
              <a:ext cx="787716" cy="276999"/>
            </a:xfrm>
            <a:prstGeom prst="rect">
              <a:avLst/>
            </a:prstGeom>
          </p:spPr>
        </p:pic>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99E578D0-8BCD-C741-81BC-73DA8EE00986}"/>
                    </a:ext>
                  </a:extLst>
                </p:cNvPr>
                <p:cNvSpPr txBox="1"/>
                <p:nvPr/>
              </p:nvSpPr>
              <p:spPr>
                <a:xfrm rot="16200000">
                  <a:off x="1456378" y="2829874"/>
                  <a:ext cx="208903"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 </m:t>
                            </m:r>
                          </m:sub>
                        </m:sSub>
                      </m:oMath>
                    </m:oMathPara>
                  </a14:m>
                  <a:endParaRPr lang="en-US" dirty="0">
                    <a:solidFill>
                      <a:prstClr val="black"/>
                    </a:solidFill>
                    <a:latin typeface="Calibri" panose="020F0502020204030204"/>
                    <a:cs typeface="+mn-cs"/>
                  </a:endParaRPr>
                </a:p>
              </p:txBody>
            </p:sp>
          </mc:Choice>
          <mc:Fallback xmlns="">
            <p:sp>
              <p:nvSpPr>
                <p:cNvPr id="106" name="TextBox 105">
                  <a:extLst>
                    <a:ext uri="{FF2B5EF4-FFF2-40B4-BE49-F238E27FC236}">
                      <a16:creationId xmlns:a16="http://schemas.microsoft.com/office/drawing/2014/main" id="{99E578D0-8BCD-C741-81BC-73DA8EE00986}"/>
                    </a:ext>
                  </a:extLst>
                </p:cNvPr>
                <p:cNvSpPr txBox="1">
                  <a:spLocks noRot="1" noChangeAspect="1" noMove="1" noResize="1" noEditPoints="1" noAdjustHandles="1" noChangeArrowheads="1" noChangeShapeType="1" noTextEdit="1"/>
                </p:cNvSpPr>
                <p:nvPr/>
              </p:nvSpPr>
              <p:spPr>
                <a:xfrm rot="16200000">
                  <a:off x="1456378" y="2829874"/>
                  <a:ext cx="208903" cy="276999"/>
                </a:xfrm>
                <a:prstGeom prst="rect">
                  <a:avLst/>
                </a:prstGeom>
                <a:blipFill>
                  <a:blip r:embed="rId9"/>
                  <a:stretch>
                    <a:fillRect t="-23529" r="-34783" b="-23529"/>
                  </a:stretch>
                </a:blipFill>
              </p:spPr>
              <p:txBody>
                <a:bodyPr/>
                <a:lstStyle/>
                <a:p>
                  <a:r>
                    <a:rPr lang="en-US">
                      <a:noFill/>
                    </a:rPr>
                    <a:t> </a:t>
                  </a:r>
                </a:p>
              </p:txBody>
            </p:sp>
          </mc:Fallback>
        </mc:AlternateContent>
        <p:sp>
          <p:nvSpPr>
            <p:cNvPr id="107" name="Rectangle 106">
              <a:extLst>
                <a:ext uri="{FF2B5EF4-FFF2-40B4-BE49-F238E27FC236}">
                  <a16:creationId xmlns:a16="http://schemas.microsoft.com/office/drawing/2014/main" id="{55F72547-FD24-6048-8DCD-90B8CFADEA75}"/>
                </a:ext>
              </a:extLst>
            </p:cNvPr>
            <p:cNvSpPr/>
            <p:nvPr/>
          </p:nvSpPr>
          <p:spPr>
            <a:xfrm>
              <a:off x="3376932" y="3557579"/>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F6AC0091-FE6B-3B4A-B605-1A3559C09621}"/>
                    </a:ext>
                  </a:extLst>
                </p:cNvPr>
                <p:cNvSpPr txBox="1"/>
                <p:nvPr/>
              </p:nvSpPr>
              <p:spPr>
                <a:xfrm>
                  <a:off x="3582566" y="3453467"/>
                  <a:ext cx="227766" cy="276999"/>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108" name="TextBox 107">
                  <a:extLst>
                    <a:ext uri="{FF2B5EF4-FFF2-40B4-BE49-F238E27FC236}">
                      <a16:creationId xmlns:a16="http://schemas.microsoft.com/office/drawing/2014/main" id="{F6AC0091-FE6B-3B4A-B605-1A3559C09621}"/>
                    </a:ext>
                  </a:extLst>
                </p:cNvPr>
                <p:cNvSpPr txBox="1">
                  <a:spLocks noRot="1" noChangeAspect="1" noMove="1" noResize="1" noEditPoints="1" noAdjustHandles="1" noChangeArrowheads="1" noChangeShapeType="1" noTextEdit="1"/>
                </p:cNvSpPr>
                <p:nvPr/>
              </p:nvSpPr>
              <p:spPr>
                <a:xfrm>
                  <a:off x="3582566" y="3453467"/>
                  <a:ext cx="227766" cy="276999"/>
                </a:xfrm>
                <a:prstGeom prst="rect">
                  <a:avLst/>
                </a:prstGeom>
                <a:blipFill>
                  <a:blip r:embed="rId10"/>
                  <a:stretch>
                    <a:fillRect l="-26316" t="-13043" r="-10526" b="-21739"/>
                  </a:stretch>
                </a:blipFill>
              </p:spPr>
              <p:txBody>
                <a:bodyPr/>
                <a:lstStyle/>
                <a:p>
                  <a:r>
                    <a:rPr lang="en-US">
                      <a:noFill/>
                    </a:rPr>
                    <a:t> </a:t>
                  </a:r>
                </a:p>
              </p:txBody>
            </p:sp>
          </mc:Fallback>
        </mc:AlternateContent>
        <p:sp>
          <p:nvSpPr>
            <p:cNvPr id="109" name="TextBox 108">
              <a:extLst>
                <a:ext uri="{FF2B5EF4-FFF2-40B4-BE49-F238E27FC236}">
                  <a16:creationId xmlns:a16="http://schemas.microsoft.com/office/drawing/2014/main" id="{4C41B7FD-11CE-B74A-89BF-8F709CD0D121}"/>
                </a:ext>
              </a:extLst>
            </p:cNvPr>
            <p:cNvSpPr txBox="1"/>
            <p:nvPr/>
          </p:nvSpPr>
          <p:spPr>
            <a:xfrm>
              <a:off x="3791453" y="3490262"/>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sz="2400" b="1" dirty="0">
                <a:solidFill>
                  <a:prstClr val="black"/>
                </a:solidFill>
                <a:latin typeface="Calibri" panose="020F0502020204030204"/>
                <a:cs typeface="+mn-cs"/>
              </a:endParaRPr>
            </a:p>
          </p:txBody>
        </p:sp>
        <p:sp>
          <p:nvSpPr>
            <p:cNvPr id="111" name="Oval 110">
              <a:extLst>
                <a:ext uri="{FF2B5EF4-FFF2-40B4-BE49-F238E27FC236}">
                  <a16:creationId xmlns:a16="http://schemas.microsoft.com/office/drawing/2014/main" id="{1E7DA72B-2CAF-6043-8B66-8849B020828A}"/>
                </a:ext>
              </a:extLst>
            </p:cNvPr>
            <p:cNvSpPr/>
            <p:nvPr/>
          </p:nvSpPr>
          <p:spPr>
            <a:xfrm rot="11142084">
              <a:off x="5943258" y="3569704"/>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93E933C-94C2-FD43-97C4-0F314299BA56}"/>
                    </a:ext>
                  </a:extLst>
                </p:cNvPr>
                <p:cNvSpPr txBox="1"/>
                <p:nvPr/>
              </p:nvSpPr>
              <p:spPr>
                <a:xfrm>
                  <a:off x="6118604" y="3476924"/>
                  <a:ext cx="256352" cy="299313"/>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𝑗</m:t>
                            </m:r>
                          </m:sub>
                        </m:sSub>
                      </m:oMath>
                    </m:oMathPara>
                  </a14:m>
                  <a:endParaRPr lang="en-US" dirty="0">
                    <a:solidFill>
                      <a:prstClr val="black"/>
                    </a:solidFill>
                    <a:latin typeface="Calibri" panose="020F0502020204030204"/>
                    <a:cs typeface="+mn-cs"/>
                  </a:endParaRPr>
                </a:p>
              </p:txBody>
            </p:sp>
          </mc:Choice>
          <mc:Fallback xmlns="">
            <p:sp>
              <p:nvSpPr>
                <p:cNvPr id="112" name="TextBox 111">
                  <a:extLst>
                    <a:ext uri="{FF2B5EF4-FFF2-40B4-BE49-F238E27FC236}">
                      <a16:creationId xmlns:a16="http://schemas.microsoft.com/office/drawing/2014/main" id="{293E933C-94C2-FD43-97C4-0F314299BA56}"/>
                    </a:ext>
                  </a:extLst>
                </p:cNvPr>
                <p:cNvSpPr txBox="1">
                  <a:spLocks noRot="1" noChangeAspect="1" noMove="1" noResize="1" noEditPoints="1" noAdjustHandles="1" noChangeArrowheads="1" noChangeShapeType="1" noTextEdit="1"/>
                </p:cNvSpPr>
                <p:nvPr/>
              </p:nvSpPr>
              <p:spPr>
                <a:xfrm>
                  <a:off x="6118604" y="3476924"/>
                  <a:ext cx="256352" cy="299313"/>
                </a:xfrm>
                <a:prstGeom prst="rect">
                  <a:avLst/>
                </a:prstGeom>
                <a:blipFill>
                  <a:blip r:embed="rId11"/>
                  <a:stretch>
                    <a:fillRect l="-19048" r="-9524" b="-25000"/>
                  </a:stretch>
                </a:blipFill>
              </p:spPr>
              <p:txBody>
                <a:bodyPr/>
                <a:lstStyle/>
                <a:p>
                  <a:r>
                    <a:rPr lang="en-US">
                      <a:noFill/>
                    </a:rPr>
                    <a:t> </a:t>
                  </a:r>
                </a:p>
              </p:txBody>
            </p:sp>
          </mc:Fallback>
        </mc:AlternateContent>
        <p:sp>
          <p:nvSpPr>
            <p:cNvPr id="113" name="Left Brace 112">
              <a:extLst>
                <a:ext uri="{FF2B5EF4-FFF2-40B4-BE49-F238E27FC236}">
                  <a16:creationId xmlns:a16="http://schemas.microsoft.com/office/drawing/2014/main" id="{435A6C37-3FE9-8448-AB62-0FDFE8295479}"/>
                </a:ext>
              </a:extLst>
            </p:cNvPr>
            <p:cNvSpPr/>
            <p:nvPr/>
          </p:nvSpPr>
          <p:spPr>
            <a:xfrm>
              <a:off x="5672512" y="2469406"/>
              <a:ext cx="227766" cy="1500326"/>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113">
              <a:extLst>
                <a:ext uri="{FF2B5EF4-FFF2-40B4-BE49-F238E27FC236}">
                  <a16:creationId xmlns:a16="http://schemas.microsoft.com/office/drawing/2014/main" id="{8646A339-9CB4-7845-AE32-A813E60CFDAE}"/>
                </a:ext>
              </a:extLst>
            </p:cNvPr>
            <p:cNvSpPr/>
            <p:nvPr/>
          </p:nvSpPr>
          <p:spPr>
            <a:xfrm>
              <a:off x="5924281" y="3181217"/>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491349C-55A3-184B-B177-631CABE95DC3}"/>
                    </a:ext>
                  </a:extLst>
                </p:cNvPr>
                <p:cNvSpPr txBox="1"/>
                <p:nvPr/>
              </p:nvSpPr>
              <p:spPr>
                <a:xfrm>
                  <a:off x="6129915" y="3077105"/>
                  <a:ext cx="227766" cy="299313"/>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𝑗</m:t>
                            </m:r>
                          </m:sub>
                        </m:sSub>
                      </m:oMath>
                    </m:oMathPara>
                  </a14:m>
                  <a:endParaRPr lang="en-US" dirty="0">
                    <a:solidFill>
                      <a:prstClr val="black"/>
                    </a:solidFill>
                    <a:latin typeface="Calibri" panose="020F0502020204030204"/>
                    <a:cs typeface="+mn-cs"/>
                  </a:endParaRPr>
                </a:p>
              </p:txBody>
            </p:sp>
          </mc:Choice>
          <mc:Fallback xmlns="">
            <p:sp>
              <p:nvSpPr>
                <p:cNvPr id="115" name="TextBox 114">
                  <a:extLst>
                    <a:ext uri="{FF2B5EF4-FFF2-40B4-BE49-F238E27FC236}">
                      <a16:creationId xmlns:a16="http://schemas.microsoft.com/office/drawing/2014/main" id="{F491349C-55A3-184B-B177-631CABE95DC3}"/>
                    </a:ext>
                  </a:extLst>
                </p:cNvPr>
                <p:cNvSpPr txBox="1">
                  <a:spLocks noRot="1" noChangeAspect="1" noMove="1" noResize="1" noEditPoints="1" noAdjustHandles="1" noChangeArrowheads="1" noChangeShapeType="1" noTextEdit="1"/>
                </p:cNvSpPr>
                <p:nvPr/>
              </p:nvSpPr>
              <p:spPr>
                <a:xfrm>
                  <a:off x="6129915" y="3077105"/>
                  <a:ext cx="227766" cy="299313"/>
                </a:xfrm>
                <a:prstGeom prst="rect">
                  <a:avLst/>
                </a:prstGeom>
                <a:blipFill>
                  <a:blip r:embed="rId12"/>
                  <a:stretch>
                    <a:fillRect l="-26316" t="-8000" r="-15789" b="-24000"/>
                  </a:stretch>
                </a:blipFill>
              </p:spPr>
              <p:txBody>
                <a:bodyPr/>
                <a:lstStyle/>
                <a:p>
                  <a:r>
                    <a:rPr lang="en-US">
                      <a:noFill/>
                    </a:rPr>
                    <a:t> </a:t>
                  </a:r>
                </a:p>
              </p:txBody>
            </p:sp>
          </mc:Fallback>
        </mc:AlternateContent>
        <p:sp>
          <p:nvSpPr>
            <p:cNvPr id="116" name="TextBox 115">
              <a:extLst>
                <a:ext uri="{FF2B5EF4-FFF2-40B4-BE49-F238E27FC236}">
                  <a16:creationId xmlns:a16="http://schemas.microsoft.com/office/drawing/2014/main" id="{6B933671-9053-1541-97B6-00F9DC31BD81}"/>
                </a:ext>
              </a:extLst>
            </p:cNvPr>
            <p:cNvSpPr txBox="1"/>
            <p:nvPr/>
          </p:nvSpPr>
          <p:spPr>
            <a:xfrm>
              <a:off x="6338802" y="3113900"/>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b="1" dirty="0">
                <a:solidFill>
                  <a:prstClr val="black"/>
                </a:solidFill>
                <a:latin typeface="Calibri" panose="020F0502020204030204"/>
                <a:cs typeface="+mn-cs"/>
              </a:endParaRPr>
            </a:p>
          </p:txBody>
        </p:sp>
        <p:pic>
          <p:nvPicPr>
            <p:cNvPr id="117" name="Picture 116">
              <a:extLst>
                <a:ext uri="{FF2B5EF4-FFF2-40B4-BE49-F238E27FC236}">
                  <a16:creationId xmlns:a16="http://schemas.microsoft.com/office/drawing/2014/main" id="{E456BB56-289E-8248-AE1A-B68F4007B51B}"/>
                </a:ext>
              </a:extLst>
            </p:cNvPr>
            <p:cNvPicPr>
              <a:picLocks noChangeAspect="1"/>
            </p:cNvPicPr>
            <p:nvPr/>
          </p:nvPicPr>
          <p:blipFill>
            <a:blip r:embed="rId13"/>
            <a:stretch>
              <a:fillRect/>
            </a:stretch>
          </p:blipFill>
          <p:spPr>
            <a:xfrm>
              <a:off x="5960977" y="2339448"/>
              <a:ext cx="755650" cy="229980"/>
            </a:xfrm>
            <a:prstGeom prst="rect">
              <a:avLst/>
            </a:prstGeom>
          </p:spPr>
        </p:pic>
        <p:pic>
          <p:nvPicPr>
            <p:cNvPr id="118" name="Picture 117">
              <a:extLst>
                <a:ext uri="{FF2B5EF4-FFF2-40B4-BE49-F238E27FC236}">
                  <a16:creationId xmlns:a16="http://schemas.microsoft.com/office/drawing/2014/main" id="{A08924CA-27B4-BC4E-8CF2-1CDA86A8CA57}"/>
                </a:ext>
              </a:extLst>
            </p:cNvPr>
            <p:cNvPicPr>
              <a:picLocks noChangeAspect="1"/>
            </p:cNvPicPr>
            <p:nvPr/>
          </p:nvPicPr>
          <p:blipFill>
            <a:blip r:embed="rId13"/>
            <a:stretch>
              <a:fillRect/>
            </a:stretch>
          </p:blipFill>
          <p:spPr>
            <a:xfrm>
              <a:off x="5960977" y="3866581"/>
              <a:ext cx="755650" cy="229980"/>
            </a:xfrm>
            <a:prstGeom prst="rect">
              <a:avLst/>
            </a:prstGeom>
          </p:spPr>
        </p:pic>
      </p:grpSp>
      <p:grpSp>
        <p:nvGrpSpPr>
          <p:cNvPr id="132" name="Group 131">
            <a:extLst>
              <a:ext uri="{FF2B5EF4-FFF2-40B4-BE49-F238E27FC236}">
                <a16:creationId xmlns:a16="http://schemas.microsoft.com/office/drawing/2014/main" id="{2776794A-2766-FE4E-9A5B-BE2FB9B293A6}"/>
              </a:ext>
            </a:extLst>
          </p:cNvPr>
          <p:cNvGrpSpPr/>
          <p:nvPr/>
        </p:nvGrpSpPr>
        <p:grpSpPr>
          <a:xfrm>
            <a:off x="3639932" y="5216074"/>
            <a:ext cx="2223787" cy="390653"/>
            <a:chOff x="3639932" y="5047573"/>
            <a:chExt cx="2223787" cy="390653"/>
          </a:xfrm>
        </p:grpSpPr>
        <p:cxnSp>
          <p:nvCxnSpPr>
            <p:cNvPr id="121" name="Straight Connector 120">
              <a:extLst>
                <a:ext uri="{FF2B5EF4-FFF2-40B4-BE49-F238E27FC236}">
                  <a16:creationId xmlns:a16="http://schemas.microsoft.com/office/drawing/2014/main" id="{49E82D4D-E1D2-1647-8517-04CEFD786FA7}"/>
                </a:ext>
              </a:extLst>
            </p:cNvPr>
            <p:cNvCxnSpPr>
              <a:cxnSpLocks/>
            </p:cNvCxnSpPr>
            <p:nvPr/>
          </p:nvCxnSpPr>
          <p:spPr>
            <a:xfrm>
              <a:off x="3639932" y="5438226"/>
              <a:ext cx="2223787" cy="0"/>
            </a:xfrm>
            <a:prstGeom prst="line">
              <a:avLst/>
            </a:prstGeom>
            <a:noFill/>
            <a:ln w="22225" cap="flat" cmpd="sng" algn="ctr">
              <a:solidFill>
                <a:srgbClr val="4472C4"/>
              </a:solidFill>
              <a:prstDash val="solid"/>
              <a:miter lim="800000"/>
            </a:ln>
            <a:effectLst/>
          </p:spPr>
        </p:cxnSp>
        <p:sp>
          <p:nvSpPr>
            <p:cNvPr id="122" name="TextBox 121">
              <a:extLst>
                <a:ext uri="{FF2B5EF4-FFF2-40B4-BE49-F238E27FC236}">
                  <a16:creationId xmlns:a16="http://schemas.microsoft.com/office/drawing/2014/main" id="{B81DBE3D-62B7-AB47-8AB2-FB7C36AE6715}"/>
                </a:ext>
              </a:extLst>
            </p:cNvPr>
            <p:cNvSpPr txBox="1"/>
            <p:nvPr/>
          </p:nvSpPr>
          <p:spPr>
            <a:xfrm>
              <a:off x="4482753" y="5047573"/>
              <a:ext cx="697307" cy="369332"/>
            </a:xfrm>
            <a:prstGeom prst="rect">
              <a:avLst/>
            </a:prstGeom>
            <a:noFill/>
          </p:spPr>
          <p:txBody>
            <a:bodyPr wrap="none" rtlCol="0">
              <a:spAutoFit/>
            </a:bodyPr>
            <a:lstStyle/>
            <a:p>
              <a:pPr defTabSz="457200" fontAlgn="auto">
                <a:spcBef>
                  <a:spcPts val="0"/>
                </a:spcBef>
                <a:spcAft>
                  <a:spcPts val="0"/>
                </a:spcAft>
              </a:pPr>
              <a:r>
                <a:rPr lang="en-US" dirty="0">
                  <a:solidFill>
                    <a:prstClr val="black"/>
                  </a:solidFill>
                  <a:latin typeface="Calibri" panose="020F0502020204030204"/>
                  <a:cs typeface="+mn-cs"/>
                </a:rPr>
                <a:t>edge </a:t>
              </a:r>
            </a:p>
          </p:txBody>
        </p:sp>
      </p:grpSp>
      <p:sp>
        <p:nvSpPr>
          <p:cNvPr id="123" name="TextBox 122">
            <a:extLst>
              <a:ext uri="{FF2B5EF4-FFF2-40B4-BE49-F238E27FC236}">
                <a16:creationId xmlns:a16="http://schemas.microsoft.com/office/drawing/2014/main" id="{BA822E25-6A56-C94D-96F4-86791AA54FD9}"/>
              </a:ext>
            </a:extLst>
          </p:cNvPr>
          <p:cNvSpPr txBox="1"/>
          <p:nvPr/>
        </p:nvSpPr>
        <p:spPr>
          <a:xfrm>
            <a:off x="382761" y="2127730"/>
            <a:ext cx="4915769"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a:cs typeface="+mn-cs"/>
              </a:rPr>
              <a:t>Create an edge between two neighbor arms.</a:t>
            </a:r>
          </a:p>
        </p:txBody>
      </p:sp>
      <p:grpSp>
        <p:nvGrpSpPr>
          <p:cNvPr id="133" name="Group 132">
            <a:extLst>
              <a:ext uri="{FF2B5EF4-FFF2-40B4-BE49-F238E27FC236}">
                <a16:creationId xmlns:a16="http://schemas.microsoft.com/office/drawing/2014/main" id="{FAD5FD2C-ED8B-C44A-B3FC-4BC654CCE9D7}"/>
              </a:ext>
            </a:extLst>
          </p:cNvPr>
          <p:cNvGrpSpPr/>
          <p:nvPr/>
        </p:nvGrpSpPr>
        <p:grpSpPr>
          <a:xfrm>
            <a:off x="382761" y="1649672"/>
            <a:ext cx="8499055" cy="492454"/>
            <a:chOff x="446088" y="1493176"/>
            <a:chExt cx="8499055" cy="492454"/>
          </a:xfrm>
        </p:grpSpPr>
        <p:pic>
          <p:nvPicPr>
            <p:cNvPr id="120" name="Picture 119">
              <a:extLst>
                <a:ext uri="{FF2B5EF4-FFF2-40B4-BE49-F238E27FC236}">
                  <a16:creationId xmlns:a16="http://schemas.microsoft.com/office/drawing/2014/main" id="{2E399332-71F9-FC4B-AAE2-5FBD961C91C6}"/>
                </a:ext>
              </a:extLst>
            </p:cNvPr>
            <p:cNvPicPr>
              <a:picLocks noChangeAspect="1"/>
            </p:cNvPicPr>
            <p:nvPr/>
          </p:nvPicPr>
          <p:blipFill>
            <a:blip r:embed="rId14"/>
            <a:stretch>
              <a:fillRect/>
            </a:stretch>
          </p:blipFill>
          <p:spPr>
            <a:xfrm>
              <a:off x="889941" y="1493176"/>
              <a:ext cx="3851694" cy="492454"/>
            </a:xfrm>
            <a:prstGeom prst="rect">
              <a:avLst/>
            </a:prstGeom>
          </p:spPr>
        </p:pic>
        <p:sp>
          <p:nvSpPr>
            <p:cNvPr id="124" name="TextBox 123">
              <a:extLst>
                <a:ext uri="{FF2B5EF4-FFF2-40B4-BE49-F238E27FC236}">
                  <a16:creationId xmlns:a16="http://schemas.microsoft.com/office/drawing/2014/main" id="{3ED01ABC-65C5-EC4B-BACA-69C6BB116FCD}"/>
                </a:ext>
              </a:extLst>
            </p:cNvPr>
            <p:cNvSpPr txBox="1"/>
            <p:nvPr/>
          </p:nvSpPr>
          <p:spPr>
            <a:xfrm>
              <a:off x="446088" y="1557040"/>
              <a:ext cx="667170" cy="400110"/>
            </a:xfrm>
            <a:prstGeom prst="rect">
              <a:avLst/>
            </a:prstGeom>
            <a:noFill/>
          </p:spPr>
          <p:txBody>
            <a:bodyPr wrap="none" rtlCol="0">
              <a:spAutoFit/>
            </a:bodyPr>
            <a:lstStyle/>
            <a:p>
              <a:r>
                <a:rPr lang="en-US" sz="2000" dirty="0"/>
                <a:t>i.e., </a:t>
              </a:r>
            </a:p>
          </p:txBody>
        </p:sp>
        <p:grpSp>
          <p:nvGrpSpPr>
            <p:cNvPr id="128" name="Group 127">
              <a:extLst>
                <a:ext uri="{FF2B5EF4-FFF2-40B4-BE49-F238E27FC236}">
                  <a16:creationId xmlns:a16="http://schemas.microsoft.com/office/drawing/2014/main" id="{5E0343DF-8F61-404F-9C7B-B86DC729B6FC}"/>
                </a:ext>
              </a:extLst>
            </p:cNvPr>
            <p:cNvGrpSpPr/>
            <p:nvPr/>
          </p:nvGrpSpPr>
          <p:grpSpPr>
            <a:xfrm>
              <a:off x="4694818" y="1585816"/>
              <a:ext cx="4250325" cy="369332"/>
              <a:chOff x="4741635" y="1587493"/>
              <a:chExt cx="4250325" cy="369332"/>
            </a:xfrm>
          </p:grpSpPr>
          <p:sp>
            <p:nvSpPr>
              <p:cNvPr id="125" name="TextBox 124">
                <a:extLst>
                  <a:ext uri="{FF2B5EF4-FFF2-40B4-BE49-F238E27FC236}">
                    <a16:creationId xmlns:a16="http://schemas.microsoft.com/office/drawing/2014/main" id="{F44D7824-F9D9-E444-9CEF-2EDC23D911D3}"/>
                  </a:ext>
                </a:extLst>
              </p:cNvPr>
              <p:cNvSpPr txBox="1"/>
              <p:nvPr/>
            </p:nvSpPr>
            <p:spPr>
              <a:xfrm>
                <a:off x="4741635" y="1587493"/>
                <a:ext cx="4160113" cy="369332"/>
              </a:xfrm>
              <a:prstGeom prst="rect">
                <a:avLst/>
              </a:prstGeom>
              <a:noFill/>
            </p:spPr>
            <p:txBody>
              <a:bodyPr wrap="none" rtlCol="0">
                <a:spAutoFit/>
              </a:bodyPr>
              <a:lstStyle/>
              <a:p>
                <a:r>
                  <a:rPr lang="en-US" dirty="0"/>
                  <a:t>, where    is a constant transformed by </a:t>
                </a:r>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0C1B0897-A4BE-B94D-A12C-57B0E8A3C0D5}"/>
                      </a:ext>
                    </a:extLst>
                  </p:cNvPr>
                  <p:cNvSpPr txBox="1"/>
                  <p:nvPr/>
                </p:nvSpPr>
                <p:spPr>
                  <a:xfrm>
                    <a:off x="8741763" y="1604883"/>
                    <a:ext cx="2501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r>
                            <a:rPr lang="en-US" sz="2000" b="0" i="1" smtClean="0">
                              <a:latin typeface="Cambria Math" panose="02040503050406030204" pitchFamily="18" charset="0"/>
                            </a:rPr>
                            <m:t>.</m:t>
                          </m:r>
                        </m:oMath>
                      </m:oMathPara>
                    </a14:m>
                    <a:endParaRPr lang="en-US" sz="2000" dirty="0"/>
                  </a:p>
                </p:txBody>
              </p:sp>
            </mc:Choice>
            <mc:Fallback xmlns="">
              <p:sp>
                <p:nvSpPr>
                  <p:cNvPr id="126" name="TextBox 125">
                    <a:extLst>
                      <a:ext uri="{FF2B5EF4-FFF2-40B4-BE49-F238E27FC236}">
                        <a16:creationId xmlns:a16="http://schemas.microsoft.com/office/drawing/2014/main" id="{0C1B0897-A4BE-B94D-A12C-57B0E8A3C0D5}"/>
                      </a:ext>
                    </a:extLst>
                  </p:cNvPr>
                  <p:cNvSpPr txBox="1">
                    <a:spLocks noRot="1" noChangeAspect="1" noMove="1" noResize="1" noEditPoints="1" noAdjustHandles="1" noChangeArrowheads="1" noChangeShapeType="1" noTextEdit="1"/>
                  </p:cNvSpPr>
                  <p:nvPr/>
                </p:nvSpPr>
                <p:spPr>
                  <a:xfrm>
                    <a:off x="8741763" y="1604883"/>
                    <a:ext cx="250197" cy="307777"/>
                  </a:xfrm>
                  <a:prstGeom prst="rect">
                    <a:avLst/>
                  </a:prstGeom>
                  <a:blipFill>
                    <a:blip r:embed="rId15"/>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87033387-20F0-8B4B-8734-09DEDC1C5D5E}"/>
                      </a:ext>
                    </a:extLst>
                  </p:cNvPr>
                  <p:cNvSpPr txBox="1"/>
                  <p:nvPr/>
                </p:nvSpPr>
                <p:spPr>
                  <a:xfrm>
                    <a:off x="5559165" y="1650164"/>
                    <a:ext cx="245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𝑏</m:t>
                          </m:r>
                        </m:oMath>
                      </m:oMathPara>
                    </a14:m>
                    <a:endParaRPr lang="en-US" dirty="0"/>
                  </a:p>
                </p:txBody>
              </p:sp>
            </mc:Choice>
            <mc:Fallback xmlns="">
              <p:sp>
                <p:nvSpPr>
                  <p:cNvPr id="127" name="TextBox 126">
                    <a:extLst>
                      <a:ext uri="{FF2B5EF4-FFF2-40B4-BE49-F238E27FC236}">
                        <a16:creationId xmlns:a16="http://schemas.microsoft.com/office/drawing/2014/main" id="{87033387-20F0-8B4B-8734-09DEDC1C5D5E}"/>
                      </a:ext>
                    </a:extLst>
                  </p:cNvPr>
                  <p:cNvSpPr txBox="1">
                    <a:spLocks noRot="1" noChangeAspect="1" noMove="1" noResize="1" noEditPoints="1" noAdjustHandles="1" noChangeArrowheads="1" noChangeShapeType="1" noTextEdit="1"/>
                  </p:cNvSpPr>
                  <p:nvPr/>
                </p:nvSpPr>
                <p:spPr>
                  <a:xfrm>
                    <a:off x="5559165" y="1650164"/>
                    <a:ext cx="245516" cy="276999"/>
                  </a:xfrm>
                  <a:prstGeom prst="rect">
                    <a:avLst/>
                  </a:prstGeom>
                  <a:blipFill>
                    <a:blip r:embed="rId16"/>
                    <a:stretch>
                      <a:fillRect l="-30000" r="-15000" b="-39130"/>
                    </a:stretch>
                  </a:blipFill>
                </p:spPr>
                <p:txBody>
                  <a:bodyPr/>
                  <a:lstStyle/>
                  <a:p>
                    <a:r>
                      <a:rPr lang="en-US">
                        <a:noFill/>
                      </a:rPr>
                      <a:t> </a:t>
                    </a:r>
                  </a:p>
                </p:txBody>
              </p:sp>
            </mc:Fallback>
          </mc:AlternateContent>
        </p:grpSp>
      </p:grpSp>
      <p:cxnSp>
        <p:nvCxnSpPr>
          <p:cNvPr id="5" name="Straight Connector 4">
            <a:extLst>
              <a:ext uri="{FF2B5EF4-FFF2-40B4-BE49-F238E27FC236}">
                <a16:creationId xmlns:a16="http://schemas.microsoft.com/office/drawing/2014/main" id="{C6D8BB3F-5FAB-A148-BE96-FE54877CAB57}"/>
              </a:ext>
            </a:extLst>
          </p:cNvPr>
          <p:cNvCxnSpPr>
            <a:cxnSpLocks/>
          </p:cNvCxnSpPr>
          <p:nvPr/>
        </p:nvCxnSpPr>
        <p:spPr>
          <a:xfrm flipH="1">
            <a:off x="2829683" y="3276390"/>
            <a:ext cx="4093131" cy="1"/>
          </a:xfrm>
          <a:prstGeom prst="line">
            <a:avLst/>
          </a:prstGeom>
          <a:ln w="2222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86805B-959E-A94F-8F8C-6AE8AE81BCC8}"/>
              </a:ext>
            </a:extLst>
          </p:cNvPr>
          <p:cNvCxnSpPr>
            <a:cxnSpLocks/>
          </p:cNvCxnSpPr>
          <p:nvPr/>
        </p:nvCxnSpPr>
        <p:spPr>
          <a:xfrm flipH="1">
            <a:off x="2815788" y="4631701"/>
            <a:ext cx="4093131" cy="1"/>
          </a:xfrm>
          <a:prstGeom prst="line">
            <a:avLst/>
          </a:prstGeom>
          <a:ln w="22225">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EF559C-6FC5-3D47-8FBC-D9F7F5E6CA7D}"/>
              </a:ext>
            </a:extLst>
          </p:cNvPr>
          <p:cNvSpPr txBox="1"/>
          <p:nvPr/>
        </p:nvSpPr>
        <p:spPr>
          <a:xfrm>
            <a:off x="382761" y="914424"/>
            <a:ext cx="3203121" cy="400110"/>
          </a:xfrm>
          <a:prstGeom prst="rect">
            <a:avLst/>
          </a:prstGeom>
          <a:noFill/>
        </p:spPr>
        <p:txBody>
          <a:bodyPr wrap="none" rtlCol="0">
            <a:spAutoFit/>
          </a:bodyPr>
          <a:lstStyle/>
          <a:p>
            <a:r>
              <a:rPr lang="en-US" sz="2000" dirty="0"/>
              <a:t>Propose algorithm, </a:t>
            </a:r>
            <a:r>
              <a:rPr lang="en-US" sz="2000" b="1" dirty="0">
                <a:solidFill>
                  <a:srgbClr val="FF0000"/>
                </a:solidFill>
              </a:rPr>
              <a:t>GOLD</a:t>
            </a:r>
            <a:r>
              <a:rPr lang="en-US" sz="2000" dirty="0"/>
              <a:t>:</a:t>
            </a:r>
          </a:p>
        </p:txBody>
      </p:sp>
    </p:spTree>
    <p:extLst>
      <p:ext uri="{BB962C8B-B14F-4D97-AF65-F5344CB8AC3E}">
        <p14:creationId xmlns:p14="http://schemas.microsoft.com/office/powerpoint/2010/main" val="14045205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500"/>
                            </p:stCondLst>
                            <p:childTnLst>
                              <p:par>
                                <p:cTn id="9" presetID="22" presetClass="entr" presetSubtype="2"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right)">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dissolve">
                                      <p:cBhvr>
                                        <p:cTn id="16" dur="500"/>
                                        <p:tgtEl>
                                          <p:spTgt spid="13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3"/>
                                        </p:tgtEl>
                                        <p:attrNameLst>
                                          <p:attrName>style.visibility</p:attrName>
                                        </p:attrNameLst>
                                      </p:cBhvr>
                                      <p:to>
                                        <p:strVal val="visible"/>
                                      </p:to>
                                    </p:set>
                                    <p:animEffect transition="in" filter="dissolve">
                                      <p:cBhvr>
                                        <p:cTn id="21" dur="500"/>
                                        <p:tgtEl>
                                          <p:spTgt spid="12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32"/>
                                        </p:tgtEl>
                                        <p:attrNameLst>
                                          <p:attrName>style.visibility</p:attrName>
                                        </p:attrNameLst>
                                      </p:cBhvr>
                                      <p:to>
                                        <p:strVal val="visible"/>
                                      </p:to>
                                    </p:set>
                                    <p:animEffect transition="in" filter="wipe(left)">
                                      <p:cBhvr>
                                        <p:cTn id="25"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extLst>
    <p:ext uri="{E180D4A7-C9FB-4DFB-919C-405C955672EB}">
      <p14:showEvtLst xmlns:p14="http://schemas.microsoft.com/office/powerpoint/2010/main">
        <p14:playEvt time="518" objId="4"/>
        <p14:stopEvt time="26591" objId="4"/>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1D17C-F9C3-5A4F-9C69-48B30519C5E2}"/>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11</a:t>
            </a:fld>
            <a:r>
              <a:rPr lang="en-US"/>
              <a:t> -</a:t>
            </a:r>
          </a:p>
        </p:txBody>
      </p:sp>
      <p:sp>
        <p:nvSpPr>
          <p:cNvPr id="66" name="TextBox 65">
            <a:extLst>
              <a:ext uri="{FF2B5EF4-FFF2-40B4-BE49-F238E27FC236}">
                <a16:creationId xmlns:a16="http://schemas.microsoft.com/office/drawing/2014/main" id="{560405EB-95B3-7840-921F-7F3BF1DD7A32}"/>
              </a:ext>
            </a:extLst>
          </p:cNvPr>
          <p:cNvSpPr txBox="1"/>
          <p:nvPr/>
        </p:nvSpPr>
        <p:spPr>
          <a:xfrm>
            <a:off x="2168763" y="5453849"/>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1</a:t>
            </a:r>
          </a:p>
        </p:txBody>
      </p:sp>
      <p:sp>
        <p:nvSpPr>
          <p:cNvPr id="67" name="TextBox 66">
            <a:extLst>
              <a:ext uri="{FF2B5EF4-FFF2-40B4-BE49-F238E27FC236}">
                <a16:creationId xmlns:a16="http://schemas.microsoft.com/office/drawing/2014/main" id="{BD541043-DB7B-1144-A2DE-D0A80233697B}"/>
              </a:ext>
            </a:extLst>
          </p:cNvPr>
          <p:cNvSpPr txBox="1"/>
          <p:nvPr/>
        </p:nvSpPr>
        <p:spPr>
          <a:xfrm>
            <a:off x="3043845" y="5467488"/>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2</a:t>
            </a:r>
          </a:p>
        </p:txBody>
      </p:sp>
      <p:sp>
        <p:nvSpPr>
          <p:cNvPr id="68" name="TextBox 67">
            <a:extLst>
              <a:ext uri="{FF2B5EF4-FFF2-40B4-BE49-F238E27FC236}">
                <a16:creationId xmlns:a16="http://schemas.microsoft.com/office/drawing/2014/main" id="{E974108C-D204-094B-872D-34AEF40571D4}"/>
              </a:ext>
            </a:extLst>
          </p:cNvPr>
          <p:cNvSpPr txBox="1"/>
          <p:nvPr/>
        </p:nvSpPr>
        <p:spPr>
          <a:xfrm>
            <a:off x="3983354" y="5472039"/>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3</a:t>
            </a:r>
          </a:p>
        </p:txBody>
      </p:sp>
      <p:sp>
        <p:nvSpPr>
          <p:cNvPr id="69" name="TextBox 68">
            <a:extLst>
              <a:ext uri="{FF2B5EF4-FFF2-40B4-BE49-F238E27FC236}">
                <a16:creationId xmlns:a16="http://schemas.microsoft.com/office/drawing/2014/main" id="{3380B7AD-7D9C-FE41-8F92-1F2C16944776}"/>
              </a:ext>
            </a:extLst>
          </p:cNvPr>
          <p:cNvSpPr txBox="1"/>
          <p:nvPr/>
        </p:nvSpPr>
        <p:spPr>
          <a:xfrm>
            <a:off x="4948831" y="5467488"/>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4</a:t>
            </a:r>
          </a:p>
        </p:txBody>
      </p:sp>
      <p:sp>
        <p:nvSpPr>
          <p:cNvPr id="70" name="TextBox 69">
            <a:extLst>
              <a:ext uri="{FF2B5EF4-FFF2-40B4-BE49-F238E27FC236}">
                <a16:creationId xmlns:a16="http://schemas.microsoft.com/office/drawing/2014/main" id="{FE9E7734-29CB-BF40-BC98-3C1D781977DD}"/>
              </a:ext>
            </a:extLst>
          </p:cNvPr>
          <p:cNvSpPr txBox="1"/>
          <p:nvPr/>
        </p:nvSpPr>
        <p:spPr>
          <a:xfrm>
            <a:off x="6799207" y="5441400"/>
            <a:ext cx="1471878"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5 (Outlier)</a:t>
            </a:r>
          </a:p>
        </p:txBody>
      </p:sp>
      <p:sp>
        <p:nvSpPr>
          <p:cNvPr id="94" name="TextBox 93">
            <a:extLst>
              <a:ext uri="{FF2B5EF4-FFF2-40B4-BE49-F238E27FC236}">
                <a16:creationId xmlns:a16="http://schemas.microsoft.com/office/drawing/2014/main" id="{F3574DD0-E231-BA44-BF28-01A3262D3D3F}"/>
              </a:ext>
            </a:extLst>
          </p:cNvPr>
          <p:cNvSpPr txBox="1"/>
          <p:nvPr/>
        </p:nvSpPr>
        <p:spPr>
          <a:xfrm>
            <a:off x="1697459" y="864980"/>
            <a:ext cx="5450788"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pitchFamily="34" charset="0"/>
                <a:cs typeface="Calibri" panose="020F0502020204030204" pitchFamily="34" charset="0"/>
              </a:rPr>
              <a:t>Initialization</a:t>
            </a:r>
            <a:r>
              <a:rPr lang="en-US" sz="2000" dirty="0">
                <a:solidFill>
                  <a:prstClr val="black"/>
                </a:solidFill>
                <a:latin typeface="Calibri" panose="020F0502020204030204" pitchFamily="34" charset="0"/>
                <a:cs typeface="Calibri" panose="020F0502020204030204" pitchFamily="34" charset="0"/>
              </a:rPr>
              <a:t>: A complete graph formed by</a:t>
            </a:r>
            <a:r>
              <a:rPr lang="zh-CN" altLang="en-US" sz="2000" dirty="0">
                <a:solidFill>
                  <a:prstClr val="black"/>
                </a:solidFill>
                <a:latin typeface="Calibri" panose="020F0502020204030204" pitchFamily="34" charset="0"/>
                <a:ea typeface="等线" panose="02010600030101010101" pitchFamily="2" charset="-122"/>
                <a:cs typeface="Calibri" panose="020F0502020204030204" pitchFamily="34" charset="0"/>
              </a:rPr>
              <a:t> </a:t>
            </a:r>
            <a:r>
              <a:rPr lang="en-US" altLang="zh-CN" sz="2000" dirty="0">
                <a:solidFill>
                  <a:prstClr val="black"/>
                </a:solidFill>
                <a:latin typeface="Calibri" panose="020F0502020204030204" pitchFamily="34" charset="0"/>
                <a:ea typeface="等线" panose="02010600030101010101" pitchFamily="2" charset="-122"/>
                <a:cs typeface="Calibri" panose="020F0502020204030204" pitchFamily="34" charset="0"/>
              </a:rPr>
              <a:t>  </a:t>
            </a:r>
            <a:r>
              <a:rPr lang="en-US" sz="2000" dirty="0">
                <a:solidFill>
                  <a:prstClr val="black"/>
                </a:solidFill>
                <a:latin typeface="Calibri" panose="020F0502020204030204" pitchFamily="34" charset="0"/>
                <a:cs typeface="Calibri" panose="020F0502020204030204" pitchFamily="34" charset="0"/>
              </a:rPr>
              <a:t>  arms.</a:t>
            </a:r>
          </a:p>
        </p:txBody>
      </p:sp>
      <p:grpSp>
        <p:nvGrpSpPr>
          <p:cNvPr id="107" name="Group 106">
            <a:extLst>
              <a:ext uri="{FF2B5EF4-FFF2-40B4-BE49-F238E27FC236}">
                <a16:creationId xmlns:a16="http://schemas.microsoft.com/office/drawing/2014/main" id="{26D930EA-C5EF-244C-8D3B-F4AC788E1D31}"/>
              </a:ext>
            </a:extLst>
          </p:cNvPr>
          <p:cNvGrpSpPr/>
          <p:nvPr/>
        </p:nvGrpSpPr>
        <p:grpSpPr>
          <a:xfrm>
            <a:off x="263036" y="4621796"/>
            <a:ext cx="2000346" cy="570875"/>
            <a:chOff x="263036" y="4621796"/>
            <a:chExt cx="2000346" cy="570875"/>
          </a:xfrm>
        </p:grpSpPr>
        <p:sp>
          <p:nvSpPr>
            <p:cNvPr id="96" name="TextBox 95">
              <a:extLst>
                <a:ext uri="{FF2B5EF4-FFF2-40B4-BE49-F238E27FC236}">
                  <a16:creationId xmlns:a16="http://schemas.microsoft.com/office/drawing/2014/main" id="{3531F171-AE5D-E64E-BD70-06CB7860A045}"/>
                </a:ext>
              </a:extLst>
            </p:cNvPr>
            <p:cNvSpPr txBox="1"/>
            <p:nvPr/>
          </p:nvSpPr>
          <p:spPr>
            <a:xfrm>
              <a:off x="263036" y="4823339"/>
              <a:ext cx="1446230" cy="369332"/>
            </a:xfrm>
            <a:prstGeom prst="rect">
              <a:avLst/>
            </a:prstGeom>
            <a:noFill/>
          </p:spPr>
          <p:txBody>
            <a:bodyPr wrap="none" rtlCol="0">
              <a:spAutoFit/>
            </a:bodyPr>
            <a:lstStyle/>
            <a:p>
              <a:pPr defTabSz="457200" fontAlgn="auto">
                <a:spcBef>
                  <a:spcPts val="0"/>
                </a:spcBef>
                <a:spcAft>
                  <a:spcPts val="0"/>
                </a:spcAft>
              </a:pPr>
              <a:r>
                <a:rPr lang="en-US" dirty="0">
                  <a:solidFill>
                    <a:prstClr val="black"/>
                  </a:solidFill>
                  <a:latin typeface="Calibri" panose="020F0502020204030204"/>
                  <a:cs typeface="+mn-cs"/>
                </a:rPr>
                <a:t>Community 1</a:t>
              </a:r>
            </a:p>
          </p:txBody>
        </p:sp>
        <p:cxnSp>
          <p:nvCxnSpPr>
            <p:cNvPr id="97" name="Straight Arrow Connector 96">
              <a:extLst>
                <a:ext uri="{FF2B5EF4-FFF2-40B4-BE49-F238E27FC236}">
                  <a16:creationId xmlns:a16="http://schemas.microsoft.com/office/drawing/2014/main" id="{8103D5CD-7FD2-A44D-9134-F869CB8FD103}"/>
                </a:ext>
              </a:extLst>
            </p:cNvPr>
            <p:cNvCxnSpPr>
              <a:cxnSpLocks/>
              <a:stCxn id="96" idx="3"/>
            </p:cNvCxnSpPr>
            <p:nvPr/>
          </p:nvCxnSpPr>
          <p:spPr>
            <a:xfrm flipV="1">
              <a:off x="1709266" y="4621796"/>
              <a:ext cx="554116" cy="386209"/>
            </a:xfrm>
            <a:prstGeom prst="straightConnector1">
              <a:avLst/>
            </a:prstGeom>
            <a:noFill/>
            <a:ln w="31750" cap="flat" cmpd="sng" algn="ctr">
              <a:solidFill>
                <a:srgbClr val="4472C4"/>
              </a:solidFill>
              <a:prstDash val="solid"/>
              <a:miter lim="800000"/>
              <a:tailEnd type="triangle"/>
            </a:ln>
            <a:effectLst/>
          </p:spPr>
        </p:cxnSp>
      </p:gr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631AD65-D732-0740-8A1F-B755844BFEE3}"/>
                  </a:ext>
                </a:extLst>
              </p:cNvPr>
              <p:cNvSpPr txBox="1"/>
              <p:nvPr/>
            </p:nvSpPr>
            <p:spPr>
              <a:xfrm>
                <a:off x="6217920" y="919013"/>
                <a:ext cx="2011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p:txBody>
          </p:sp>
        </mc:Choice>
        <mc:Fallback xmlns="">
          <p:sp>
            <p:nvSpPr>
              <p:cNvPr id="98" name="TextBox 97">
                <a:extLst>
                  <a:ext uri="{FF2B5EF4-FFF2-40B4-BE49-F238E27FC236}">
                    <a16:creationId xmlns:a16="http://schemas.microsoft.com/office/drawing/2014/main" id="{D631AD65-D732-0740-8A1F-B755844BFEE3}"/>
                  </a:ext>
                </a:extLst>
              </p:cNvPr>
              <p:cNvSpPr txBox="1">
                <a:spLocks noRot="1" noChangeAspect="1" noMove="1" noResize="1" noEditPoints="1" noAdjustHandles="1" noChangeArrowheads="1" noChangeShapeType="1" noTextEdit="1"/>
              </p:cNvSpPr>
              <p:nvPr/>
            </p:nvSpPr>
            <p:spPr>
              <a:xfrm>
                <a:off x="6217920" y="919013"/>
                <a:ext cx="201144" cy="276999"/>
              </a:xfrm>
              <a:prstGeom prst="rect">
                <a:avLst/>
              </a:prstGeom>
              <a:blipFill>
                <a:blip r:embed="rId7"/>
                <a:stretch>
                  <a:fillRect l="-12500" r="-12500" b="-4545"/>
                </a:stretch>
              </a:blipFill>
            </p:spPr>
            <p:txBody>
              <a:bodyPr/>
              <a:lstStyle/>
              <a:p>
                <a:r>
                  <a:rPr lang="en-US">
                    <a:noFill/>
                  </a:rPr>
                  <a:t> </a:t>
                </a:r>
              </a:p>
            </p:txBody>
          </p:sp>
        </mc:Fallback>
      </mc:AlternateContent>
      <p:sp>
        <p:nvSpPr>
          <p:cNvPr id="99" name="Oval 98">
            <a:extLst>
              <a:ext uri="{FF2B5EF4-FFF2-40B4-BE49-F238E27FC236}">
                <a16:creationId xmlns:a16="http://schemas.microsoft.com/office/drawing/2014/main" id="{ED2A37DE-4180-8149-8201-C1926B15AAF4}"/>
              </a:ext>
            </a:extLst>
          </p:cNvPr>
          <p:cNvSpPr/>
          <p:nvPr/>
        </p:nvSpPr>
        <p:spPr>
          <a:xfrm>
            <a:off x="1541089" y="2293703"/>
            <a:ext cx="6039598" cy="2714302"/>
          </a:xfrm>
          <a:prstGeom prst="ellipse">
            <a:avLst/>
          </a:prstGeom>
          <a:noFill/>
          <a:ln>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98441BA5-573F-B840-B90A-C9CBC4341AC0}"/>
              </a:ext>
            </a:extLst>
          </p:cNvPr>
          <p:cNvSpPr txBox="1"/>
          <p:nvPr/>
        </p:nvSpPr>
        <p:spPr>
          <a:xfrm>
            <a:off x="1683256" y="1234874"/>
            <a:ext cx="5479192"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pitchFamily="34" charset="0"/>
                <a:cs typeface="Calibri" panose="020F0502020204030204" pitchFamily="34" charset="0"/>
              </a:rPr>
              <a:t>Community</a:t>
            </a:r>
            <a:r>
              <a:rPr lang="en-US" sz="2000" dirty="0">
                <a:solidFill>
                  <a:prstClr val="black"/>
                </a:solidFill>
                <a:latin typeface="Calibri" panose="020F0502020204030204" pitchFamily="34" charset="0"/>
                <a:cs typeface="Calibri" panose="020F0502020204030204" pitchFamily="34" charset="0"/>
              </a:rPr>
              <a:t>: A connected component of the graph.</a:t>
            </a:r>
          </a:p>
        </p:txBody>
      </p:sp>
      <p:grpSp>
        <p:nvGrpSpPr>
          <p:cNvPr id="17" name="Group 16">
            <a:extLst>
              <a:ext uri="{FF2B5EF4-FFF2-40B4-BE49-F238E27FC236}">
                <a16:creationId xmlns:a16="http://schemas.microsoft.com/office/drawing/2014/main" id="{C7363929-E901-EE4B-BE25-C704A4D3CDE9}"/>
              </a:ext>
            </a:extLst>
          </p:cNvPr>
          <p:cNvGrpSpPr/>
          <p:nvPr/>
        </p:nvGrpSpPr>
        <p:grpSpPr>
          <a:xfrm>
            <a:off x="2224212" y="2465305"/>
            <a:ext cx="4987950" cy="3006734"/>
            <a:chOff x="2224212" y="2465305"/>
            <a:chExt cx="4987950" cy="3006734"/>
          </a:xfrm>
        </p:grpSpPr>
        <p:grpSp>
          <p:nvGrpSpPr>
            <p:cNvPr id="103" name="Group 102">
              <a:extLst>
                <a:ext uri="{FF2B5EF4-FFF2-40B4-BE49-F238E27FC236}">
                  <a16:creationId xmlns:a16="http://schemas.microsoft.com/office/drawing/2014/main" id="{CF7B1799-23CD-F44C-9D86-ADC804D00B80}"/>
                </a:ext>
              </a:extLst>
            </p:cNvPr>
            <p:cNvGrpSpPr/>
            <p:nvPr/>
          </p:nvGrpSpPr>
          <p:grpSpPr>
            <a:xfrm>
              <a:off x="2224212" y="2465305"/>
              <a:ext cx="4987950" cy="2465865"/>
              <a:chOff x="2224212" y="2465305"/>
              <a:chExt cx="4987950" cy="2465865"/>
            </a:xfrm>
          </p:grpSpPr>
          <p:grpSp>
            <p:nvGrpSpPr>
              <p:cNvPr id="51" name="Group 50">
                <a:extLst>
                  <a:ext uri="{FF2B5EF4-FFF2-40B4-BE49-F238E27FC236}">
                    <a16:creationId xmlns:a16="http://schemas.microsoft.com/office/drawing/2014/main" id="{302A198B-982A-1F4F-ABA2-694161E29AD9}"/>
                  </a:ext>
                </a:extLst>
              </p:cNvPr>
              <p:cNvGrpSpPr/>
              <p:nvPr/>
            </p:nvGrpSpPr>
            <p:grpSpPr>
              <a:xfrm>
                <a:off x="2224212" y="3385620"/>
                <a:ext cx="412955" cy="631723"/>
                <a:chOff x="2113935" y="3429000"/>
                <a:chExt cx="412955" cy="631723"/>
              </a:xfrm>
            </p:grpSpPr>
            <p:sp>
              <p:nvSpPr>
                <p:cNvPr id="52" name="Rectangle 51">
                  <a:extLst>
                    <a:ext uri="{FF2B5EF4-FFF2-40B4-BE49-F238E27FC236}">
                      <a16:creationId xmlns:a16="http://schemas.microsoft.com/office/drawing/2014/main" id="{8C885E17-7770-2743-9A62-3B79B6A0F4F4}"/>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885DD8DB-8E9D-2C49-A073-DD238081F670}"/>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4" name="Group 53">
                <a:extLst>
                  <a:ext uri="{FF2B5EF4-FFF2-40B4-BE49-F238E27FC236}">
                    <a16:creationId xmlns:a16="http://schemas.microsoft.com/office/drawing/2014/main" id="{6ACB4136-2735-FD4E-B79E-4F28978C5C11}"/>
                  </a:ext>
                </a:extLst>
              </p:cNvPr>
              <p:cNvGrpSpPr/>
              <p:nvPr/>
            </p:nvGrpSpPr>
            <p:grpSpPr>
              <a:xfrm>
                <a:off x="3180398" y="2465305"/>
                <a:ext cx="412955" cy="631723"/>
                <a:chOff x="2113935" y="3429000"/>
                <a:chExt cx="412955" cy="631723"/>
              </a:xfrm>
            </p:grpSpPr>
            <p:sp>
              <p:nvSpPr>
                <p:cNvPr id="55" name="Rectangle 54">
                  <a:extLst>
                    <a:ext uri="{FF2B5EF4-FFF2-40B4-BE49-F238E27FC236}">
                      <a16:creationId xmlns:a16="http://schemas.microsoft.com/office/drawing/2014/main" id="{B1253B15-A138-A24A-82D7-9DBD10AE6393}"/>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6CB1B582-3074-0C40-B58D-2B9DE7A75842}"/>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7" name="Group 56">
                <a:extLst>
                  <a:ext uri="{FF2B5EF4-FFF2-40B4-BE49-F238E27FC236}">
                    <a16:creationId xmlns:a16="http://schemas.microsoft.com/office/drawing/2014/main" id="{EFF6026C-2041-124C-B0A0-EB09CBD156C2}"/>
                  </a:ext>
                </a:extLst>
              </p:cNvPr>
              <p:cNvGrpSpPr/>
              <p:nvPr/>
            </p:nvGrpSpPr>
            <p:grpSpPr>
              <a:xfrm>
                <a:off x="4132210" y="4299447"/>
                <a:ext cx="412955" cy="631723"/>
                <a:chOff x="2113935" y="3429000"/>
                <a:chExt cx="412955" cy="631723"/>
              </a:xfrm>
            </p:grpSpPr>
            <p:sp>
              <p:nvSpPr>
                <p:cNvPr id="58" name="Rectangle 57">
                  <a:extLst>
                    <a:ext uri="{FF2B5EF4-FFF2-40B4-BE49-F238E27FC236}">
                      <a16:creationId xmlns:a16="http://schemas.microsoft.com/office/drawing/2014/main" id="{D876DDF1-5CFA-244F-96A9-75C6D31C7D1F}"/>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17466219-9073-034F-80CF-9D4B8252079E}"/>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D22E46D7-CDBE-1F47-AFB5-1D428A0B0ACA}"/>
                  </a:ext>
                </a:extLst>
              </p:cNvPr>
              <p:cNvGrpSpPr/>
              <p:nvPr/>
            </p:nvGrpSpPr>
            <p:grpSpPr>
              <a:xfrm>
                <a:off x="5097687" y="3385617"/>
                <a:ext cx="412955" cy="631723"/>
                <a:chOff x="2113935" y="3429000"/>
                <a:chExt cx="412955" cy="631723"/>
              </a:xfrm>
            </p:grpSpPr>
            <p:sp>
              <p:nvSpPr>
                <p:cNvPr id="61" name="Rectangle 60">
                  <a:extLst>
                    <a:ext uri="{FF2B5EF4-FFF2-40B4-BE49-F238E27FC236}">
                      <a16:creationId xmlns:a16="http://schemas.microsoft.com/office/drawing/2014/main" id="{07B115D7-2BC9-974E-B269-8BFE9CCFA13E}"/>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5CFF7D65-28E0-4745-BEA1-9F5CE5EE603D}"/>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3" name="Group 62">
                <a:extLst>
                  <a:ext uri="{FF2B5EF4-FFF2-40B4-BE49-F238E27FC236}">
                    <a16:creationId xmlns:a16="http://schemas.microsoft.com/office/drawing/2014/main" id="{58F2CF6B-1BA2-B84F-ABF9-6051D5F3619C}"/>
                  </a:ext>
                </a:extLst>
              </p:cNvPr>
              <p:cNvGrpSpPr/>
              <p:nvPr/>
            </p:nvGrpSpPr>
            <p:grpSpPr>
              <a:xfrm>
                <a:off x="6799207" y="3390136"/>
                <a:ext cx="412955" cy="631723"/>
                <a:chOff x="2113935" y="3429000"/>
                <a:chExt cx="412955" cy="631723"/>
              </a:xfrm>
              <a:solidFill>
                <a:srgbClr val="FF0000"/>
              </a:solidFill>
            </p:grpSpPr>
            <p:sp>
              <p:nvSpPr>
                <p:cNvPr id="64" name="Rectangle 63">
                  <a:extLst>
                    <a:ext uri="{FF2B5EF4-FFF2-40B4-BE49-F238E27FC236}">
                      <a16:creationId xmlns:a16="http://schemas.microsoft.com/office/drawing/2014/main" id="{D1D36877-6C8E-B14D-8F25-2FE02D530A52}"/>
                    </a:ext>
                  </a:extLst>
                </p:cNvPr>
                <p:cNvSpPr/>
                <p:nvPr/>
              </p:nvSpPr>
              <p:spPr>
                <a:xfrm>
                  <a:off x="2113935" y="3429000"/>
                  <a:ext cx="412955" cy="631723"/>
                </a:xfrm>
                <a:prstGeom prst="rect">
                  <a:avLst/>
                </a:prstGeom>
                <a:grp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D88B3AB3-3B37-8848-80ED-8C1B38686AD3}"/>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87" name="Straight Connector 86">
                <a:extLst>
                  <a:ext uri="{FF2B5EF4-FFF2-40B4-BE49-F238E27FC236}">
                    <a16:creationId xmlns:a16="http://schemas.microsoft.com/office/drawing/2014/main" id="{438A83CD-340C-DF48-8782-A898974F6658}"/>
                  </a:ext>
                </a:extLst>
              </p:cNvPr>
              <p:cNvCxnSpPr>
                <a:cxnSpLocks/>
                <a:stCxn id="52" idx="3"/>
                <a:endCxn id="61" idx="1"/>
              </p:cNvCxnSpPr>
              <p:nvPr/>
            </p:nvCxnSpPr>
            <p:spPr>
              <a:xfrm flipV="1">
                <a:off x="2637167" y="3701479"/>
                <a:ext cx="2460520" cy="3"/>
              </a:xfrm>
              <a:prstGeom prst="line">
                <a:avLst/>
              </a:prstGeom>
              <a:noFill/>
              <a:ln w="31750" cap="flat" cmpd="sng" algn="ctr">
                <a:solidFill>
                  <a:srgbClr val="4472C4"/>
                </a:solidFill>
                <a:prstDash val="solid"/>
                <a:miter lim="800000"/>
              </a:ln>
              <a:effectLst/>
            </p:spPr>
          </p:cxnSp>
          <p:cxnSp>
            <p:nvCxnSpPr>
              <p:cNvPr id="89" name="Straight Connector 88">
                <a:extLst>
                  <a:ext uri="{FF2B5EF4-FFF2-40B4-BE49-F238E27FC236}">
                    <a16:creationId xmlns:a16="http://schemas.microsoft.com/office/drawing/2014/main" id="{B4D9A403-65CF-D64A-BD79-A93F0457F9F3}"/>
                  </a:ext>
                </a:extLst>
              </p:cNvPr>
              <p:cNvCxnSpPr>
                <a:cxnSpLocks/>
                <a:endCxn id="58" idx="3"/>
              </p:cNvCxnSpPr>
              <p:nvPr/>
            </p:nvCxnSpPr>
            <p:spPr>
              <a:xfrm flipH="1">
                <a:off x="4545165" y="4012742"/>
                <a:ext cx="756566" cy="602567"/>
              </a:xfrm>
              <a:prstGeom prst="line">
                <a:avLst/>
              </a:prstGeom>
              <a:noFill/>
              <a:ln w="31750" cap="flat" cmpd="sng" algn="ctr">
                <a:solidFill>
                  <a:srgbClr val="4472C4"/>
                </a:solidFill>
                <a:prstDash val="solid"/>
                <a:miter lim="800000"/>
              </a:ln>
              <a:effectLst/>
            </p:spPr>
          </p:cxnSp>
          <p:cxnSp>
            <p:nvCxnSpPr>
              <p:cNvPr id="90" name="Straight Connector 89">
                <a:extLst>
                  <a:ext uri="{FF2B5EF4-FFF2-40B4-BE49-F238E27FC236}">
                    <a16:creationId xmlns:a16="http://schemas.microsoft.com/office/drawing/2014/main" id="{46AC6F7C-1B2B-2E42-8F91-B9352EE13E47}"/>
                  </a:ext>
                </a:extLst>
              </p:cNvPr>
              <p:cNvCxnSpPr>
                <a:cxnSpLocks/>
                <a:stCxn id="64" idx="1"/>
              </p:cNvCxnSpPr>
              <p:nvPr/>
            </p:nvCxnSpPr>
            <p:spPr>
              <a:xfrm flipH="1" flipV="1">
                <a:off x="3593353" y="2795744"/>
                <a:ext cx="3205854" cy="910254"/>
              </a:xfrm>
              <a:prstGeom prst="line">
                <a:avLst/>
              </a:prstGeom>
              <a:noFill/>
              <a:ln w="31750" cap="flat" cmpd="sng" algn="ctr">
                <a:solidFill>
                  <a:srgbClr val="4472C4"/>
                </a:solidFill>
                <a:prstDash val="sysDash"/>
                <a:miter lim="800000"/>
              </a:ln>
              <a:effectLst/>
            </p:spPr>
          </p:cxnSp>
          <p:cxnSp>
            <p:nvCxnSpPr>
              <p:cNvPr id="91" name="Straight Connector 90">
                <a:extLst>
                  <a:ext uri="{FF2B5EF4-FFF2-40B4-BE49-F238E27FC236}">
                    <a16:creationId xmlns:a16="http://schemas.microsoft.com/office/drawing/2014/main" id="{BE045C72-A18D-5744-BCA7-854C80523B2D}"/>
                  </a:ext>
                </a:extLst>
              </p:cNvPr>
              <p:cNvCxnSpPr>
                <a:cxnSpLocks/>
                <a:stCxn id="64" idx="1"/>
                <a:endCxn id="61" idx="3"/>
              </p:cNvCxnSpPr>
              <p:nvPr/>
            </p:nvCxnSpPr>
            <p:spPr>
              <a:xfrm flipH="1" flipV="1">
                <a:off x="5510642" y="3701479"/>
                <a:ext cx="1288565" cy="4519"/>
              </a:xfrm>
              <a:prstGeom prst="line">
                <a:avLst/>
              </a:prstGeom>
              <a:noFill/>
              <a:ln w="31750" cap="flat" cmpd="sng" algn="ctr">
                <a:solidFill>
                  <a:srgbClr val="4472C4"/>
                </a:solidFill>
                <a:prstDash val="sysDash"/>
                <a:miter lim="800000"/>
              </a:ln>
              <a:effectLst/>
            </p:spPr>
          </p:cxnSp>
          <p:cxnSp>
            <p:nvCxnSpPr>
              <p:cNvPr id="84" name="Straight Connector 83">
                <a:extLst>
                  <a:ext uri="{FF2B5EF4-FFF2-40B4-BE49-F238E27FC236}">
                    <a16:creationId xmlns:a16="http://schemas.microsoft.com/office/drawing/2014/main" id="{E2DF3E0F-DA8F-C549-B9F6-1266847A6D45}"/>
                  </a:ext>
                </a:extLst>
              </p:cNvPr>
              <p:cNvCxnSpPr>
                <a:stCxn id="52" idx="3"/>
                <a:endCxn id="58" idx="1"/>
              </p:cNvCxnSpPr>
              <p:nvPr/>
            </p:nvCxnSpPr>
            <p:spPr>
              <a:xfrm>
                <a:off x="2637167" y="3701482"/>
                <a:ext cx="1495043" cy="913827"/>
              </a:xfrm>
              <a:prstGeom prst="line">
                <a:avLst/>
              </a:prstGeom>
              <a:noFill/>
              <a:ln w="31750" cap="flat" cmpd="sng" algn="ctr">
                <a:solidFill>
                  <a:srgbClr val="4472C4"/>
                </a:solidFill>
                <a:prstDash val="solid"/>
                <a:miter lim="800000"/>
              </a:ln>
              <a:effectLst/>
            </p:spPr>
          </p:cxnSp>
          <p:cxnSp>
            <p:nvCxnSpPr>
              <p:cNvPr id="85" name="Straight Connector 84">
                <a:extLst>
                  <a:ext uri="{FF2B5EF4-FFF2-40B4-BE49-F238E27FC236}">
                    <a16:creationId xmlns:a16="http://schemas.microsoft.com/office/drawing/2014/main" id="{F856DAEA-AF68-DE42-9398-F1C01E468E0E}"/>
                  </a:ext>
                </a:extLst>
              </p:cNvPr>
              <p:cNvCxnSpPr>
                <a:cxnSpLocks/>
                <a:stCxn id="55" idx="3"/>
                <a:endCxn id="61" idx="1"/>
              </p:cNvCxnSpPr>
              <p:nvPr/>
            </p:nvCxnSpPr>
            <p:spPr>
              <a:xfrm>
                <a:off x="3593353" y="2781167"/>
                <a:ext cx="1504334" cy="920312"/>
              </a:xfrm>
              <a:prstGeom prst="line">
                <a:avLst/>
              </a:prstGeom>
              <a:noFill/>
              <a:ln w="31750" cap="flat" cmpd="sng" algn="ctr">
                <a:solidFill>
                  <a:srgbClr val="4472C4"/>
                </a:solidFill>
                <a:prstDash val="solid"/>
                <a:miter lim="800000"/>
              </a:ln>
              <a:effectLst/>
            </p:spPr>
          </p:cxnSp>
          <p:cxnSp>
            <p:nvCxnSpPr>
              <p:cNvPr id="86" name="Straight Connector 85">
                <a:extLst>
                  <a:ext uri="{FF2B5EF4-FFF2-40B4-BE49-F238E27FC236}">
                    <a16:creationId xmlns:a16="http://schemas.microsoft.com/office/drawing/2014/main" id="{FF993BCE-4316-3447-800D-89373B1B35DC}"/>
                  </a:ext>
                </a:extLst>
              </p:cNvPr>
              <p:cNvCxnSpPr>
                <a:cxnSpLocks/>
                <a:stCxn id="55" idx="2"/>
                <a:endCxn id="58" idx="0"/>
              </p:cNvCxnSpPr>
              <p:nvPr/>
            </p:nvCxnSpPr>
            <p:spPr>
              <a:xfrm>
                <a:off x="3386876" y="3097028"/>
                <a:ext cx="951812" cy="1202419"/>
              </a:xfrm>
              <a:prstGeom prst="line">
                <a:avLst/>
              </a:prstGeom>
              <a:noFill/>
              <a:ln w="31750" cap="flat" cmpd="sng" algn="ctr">
                <a:solidFill>
                  <a:srgbClr val="4472C4"/>
                </a:solidFill>
                <a:prstDash val="solid"/>
                <a:miter lim="800000"/>
              </a:ln>
              <a:effectLst/>
            </p:spPr>
          </p:cxnSp>
          <p:cxnSp>
            <p:nvCxnSpPr>
              <p:cNvPr id="88" name="Straight Connector 87">
                <a:extLst>
                  <a:ext uri="{FF2B5EF4-FFF2-40B4-BE49-F238E27FC236}">
                    <a16:creationId xmlns:a16="http://schemas.microsoft.com/office/drawing/2014/main" id="{71D7F2A8-040C-E949-B877-6652338C6AFF}"/>
                  </a:ext>
                </a:extLst>
              </p:cNvPr>
              <p:cNvCxnSpPr>
                <a:cxnSpLocks/>
                <a:stCxn id="52" idx="0"/>
                <a:endCxn id="55" idx="1"/>
              </p:cNvCxnSpPr>
              <p:nvPr/>
            </p:nvCxnSpPr>
            <p:spPr>
              <a:xfrm flipV="1">
                <a:off x="2430690" y="2781167"/>
                <a:ext cx="749708" cy="604453"/>
              </a:xfrm>
              <a:prstGeom prst="line">
                <a:avLst/>
              </a:prstGeom>
              <a:noFill/>
              <a:ln w="31750" cap="flat" cmpd="sng" algn="ctr">
                <a:solidFill>
                  <a:srgbClr val="4472C4"/>
                </a:solidFill>
                <a:prstDash val="solid"/>
                <a:miter lim="800000"/>
              </a:ln>
              <a:effectLst/>
            </p:spPr>
          </p:cxnSp>
          <p:cxnSp>
            <p:nvCxnSpPr>
              <p:cNvPr id="92" name="Straight Connector 91">
                <a:extLst>
                  <a:ext uri="{FF2B5EF4-FFF2-40B4-BE49-F238E27FC236}">
                    <a16:creationId xmlns:a16="http://schemas.microsoft.com/office/drawing/2014/main" id="{E739DA45-7FF0-6D44-B687-4A28B338BCA2}"/>
                  </a:ext>
                </a:extLst>
              </p:cNvPr>
              <p:cNvCxnSpPr>
                <a:cxnSpLocks/>
                <a:stCxn id="64" idx="1"/>
                <a:endCxn id="58" idx="3"/>
              </p:cNvCxnSpPr>
              <p:nvPr/>
            </p:nvCxnSpPr>
            <p:spPr>
              <a:xfrm flipH="1">
                <a:off x="4545165" y="3705998"/>
                <a:ext cx="2254042" cy="909311"/>
              </a:xfrm>
              <a:prstGeom prst="line">
                <a:avLst/>
              </a:prstGeom>
              <a:noFill/>
              <a:ln w="31750" cap="flat" cmpd="sng" algn="ctr">
                <a:solidFill>
                  <a:srgbClr val="4472C4"/>
                </a:solidFill>
                <a:prstDash val="sysDash"/>
                <a:miter lim="800000"/>
              </a:ln>
              <a:effectLst/>
            </p:spPr>
          </p:cxnSp>
          <p:cxnSp>
            <p:nvCxnSpPr>
              <p:cNvPr id="93" name="Straight Connector 92">
                <a:extLst>
                  <a:ext uri="{FF2B5EF4-FFF2-40B4-BE49-F238E27FC236}">
                    <a16:creationId xmlns:a16="http://schemas.microsoft.com/office/drawing/2014/main" id="{83A81D12-3F44-5A4F-86B0-5B87E980FDF6}"/>
                  </a:ext>
                </a:extLst>
              </p:cNvPr>
              <p:cNvCxnSpPr>
                <a:cxnSpLocks/>
                <a:stCxn id="64" idx="1"/>
              </p:cNvCxnSpPr>
              <p:nvPr/>
            </p:nvCxnSpPr>
            <p:spPr>
              <a:xfrm flipH="1">
                <a:off x="2605899" y="3705998"/>
                <a:ext cx="4193308" cy="12316"/>
              </a:xfrm>
              <a:prstGeom prst="line">
                <a:avLst/>
              </a:prstGeom>
              <a:noFill/>
              <a:ln w="31750" cap="flat" cmpd="sng" algn="ctr">
                <a:solidFill>
                  <a:srgbClr val="4472C4"/>
                </a:solidFill>
                <a:prstDash val="sysDash"/>
                <a:miter lim="800000"/>
              </a:ln>
              <a:effectLst/>
            </p:spPr>
          </p:cxnSp>
        </p:grpSp>
        <p:cxnSp>
          <p:nvCxnSpPr>
            <p:cNvPr id="5" name="Straight Connector 4">
              <a:extLst>
                <a:ext uri="{FF2B5EF4-FFF2-40B4-BE49-F238E27FC236}">
                  <a16:creationId xmlns:a16="http://schemas.microsoft.com/office/drawing/2014/main" id="{37506F3D-749D-2D4E-8F39-A696CD715EDB}"/>
                </a:ext>
              </a:extLst>
            </p:cNvPr>
            <p:cNvCxnSpPr>
              <a:cxnSpLocks/>
              <a:stCxn id="52" idx="2"/>
            </p:cNvCxnSpPr>
            <p:nvPr/>
          </p:nvCxnSpPr>
          <p:spPr>
            <a:xfrm flipH="1">
              <a:off x="2420858" y="4017343"/>
              <a:ext cx="9832" cy="1436506"/>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7D13179-0290-D94E-91EE-1B832A695EB0}"/>
                </a:ext>
              </a:extLst>
            </p:cNvPr>
            <p:cNvCxnSpPr>
              <a:cxnSpLocks/>
              <a:stCxn id="55" idx="2"/>
              <a:endCxn id="67" idx="0"/>
            </p:cNvCxnSpPr>
            <p:nvPr/>
          </p:nvCxnSpPr>
          <p:spPr>
            <a:xfrm>
              <a:off x="3386876" y="3097028"/>
              <a:ext cx="7386" cy="2370460"/>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B3285C-C70F-C448-8BAC-0AF9B59C4179}"/>
                </a:ext>
              </a:extLst>
            </p:cNvPr>
            <p:cNvCxnSpPr>
              <a:cxnSpLocks/>
              <a:stCxn id="58" idx="2"/>
              <a:endCxn id="68" idx="0"/>
            </p:cNvCxnSpPr>
            <p:nvPr/>
          </p:nvCxnSpPr>
          <p:spPr>
            <a:xfrm flipH="1">
              <a:off x="4333771" y="4931170"/>
              <a:ext cx="4917" cy="540869"/>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E2E48E0-9E53-024B-93B7-8B3FA2305832}"/>
                </a:ext>
              </a:extLst>
            </p:cNvPr>
            <p:cNvCxnSpPr>
              <a:cxnSpLocks/>
              <a:stCxn id="61" idx="2"/>
              <a:endCxn id="69" idx="0"/>
            </p:cNvCxnSpPr>
            <p:nvPr/>
          </p:nvCxnSpPr>
          <p:spPr>
            <a:xfrm flipH="1">
              <a:off x="5299248" y="4017340"/>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4F32854-D0FC-7644-AB56-C5ED43FE7C89}"/>
                </a:ext>
              </a:extLst>
            </p:cNvPr>
            <p:cNvCxnSpPr>
              <a:cxnSpLocks/>
            </p:cNvCxnSpPr>
            <p:nvPr/>
          </p:nvCxnSpPr>
          <p:spPr>
            <a:xfrm flipH="1">
              <a:off x="7000768" y="4021859"/>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grpSp>
      <p:sp>
        <p:nvSpPr>
          <p:cNvPr id="73" name="Title 2">
            <a:extLst>
              <a:ext uri="{FF2B5EF4-FFF2-40B4-BE49-F238E27FC236}">
                <a16:creationId xmlns:a16="http://schemas.microsoft.com/office/drawing/2014/main" id="{4537B1AD-588C-0244-9D3C-824ED128DB28}"/>
              </a:ext>
            </a:extLst>
          </p:cNvPr>
          <p:cNvSpPr>
            <a:spLocks noGrp="1"/>
          </p:cNvSpPr>
          <p:nvPr>
            <p:ph type="title"/>
          </p:nvPr>
        </p:nvSpPr>
        <p:spPr/>
        <p:txBody>
          <a:bodyPr/>
          <a:lstStyle/>
          <a:p>
            <a:r>
              <a:rPr lang="en-US" dirty="0"/>
              <a:t>Proposed Algorithm: GOLD</a:t>
            </a:r>
          </a:p>
        </p:txBody>
      </p:sp>
    </p:spTree>
    <p:extLst>
      <p:ext uri="{BB962C8B-B14F-4D97-AF65-F5344CB8AC3E}">
        <p14:creationId xmlns:p14="http://schemas.microsoft.com/office/powerpoint/2010/main" val="31111313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p:bldLst>
  </p:timing>
  <p:extLst>
    <p:ext uri="{E180D4A7-C9FB-4DFB-919C-405C955672EB}">
      <p14:showEvtLst xmlns:p14="http://schemas.microsoft.com/office/powerpoint/2010/main">
        <p14:playEvt time="519" objId="4"/>
        <p14:stopEvt time="11008" objId="4"/>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7C5B9-658F-324D-B95C-9684F93EA5A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12</a:t>
            </a:fld>
            <a:r>
              <a:rPr lang="en-US"/>
              <a:t> -</a:t>
            </a:r>
          </a:p>
        </p:txBody>
      </p:sp>
      <p:sp>
        <p:nvSpPr>
          <p:cNvPr id="3" name="Title 2">
            <a:extLst>
              <a:ext uri="{FF2B5EF4-FFF2-40B4-BE49-F238E27FC236}">
                <a16:creationId xmlns:a16="http://schemas.microsoft.com/office/drawing/2014/main" id="{D158B103-954F-D848-A76C-FA5BF34288CE}"/>
              </a:ext>
            </a:extLst>
          </p:cNvPr>
          <p:cNvSpPr>
            <a:spLocks noGrp="1"/>
          </p:cNvSpPr>
          <p:nvPr>
            <p:ph type="title"/>
          </p:nvPr>
        </p:nvSpPr>
        <p:spPr/>
        <p:txBody>
          <a:bodyPr/>
          <a:lstStyle/>
          <a:p>
            <a:r>
              <a:rPr lang="en-US" dirty="0"/>
              <a:t>Proposed Algorithm: GOLD</a:t>
            </a:r>
          </a:p>
        </p:txBody>
      </p:sp>
      <p:grpSp>
        <p:nvGrpSpPr>
          <p:cNvPr id="47" name="Group 46">
            <a:extLst>
              <a:ext uri="{FF2B5EF4-FFF2-40B4-BE49-F238E27FC236}">
                <a16:creationId xmlns:a16="http://schemas.microsoft.com/office/drawing/2014/main" id="{4B5282C1-4C65-A54D-B97B-8616E52D7C1D}"/>
              </a:ext>
            </a:extLst>
          </p:cNvPr>
          <p:cNvGrpSpPr/>
          <p:nvPr/>
        </p:nvGrpSpPr>
        <p:grpSpPr>
          <a:xfrm>
            <a:off x="3053743" y="5092129"/>
            <a:ext cx="642707" cy="1119717"/>
            <a:chOff x="3053743" y="5092129"/>
            <a:chExt cx="642707" cy="1119717"/>
          </a:xfrm>
        </p:grpSpPr>
        <p:sp>
          <p:nvSpPr>
            <p:cNvPr id="6" name="TextBox 5">
              <a:extLst>
                <a:ext uri="{FF2B5EF4-FFF2-40B4-BE49-F238E27FC236}">
                  <a16:creationId xmlns:a16="http://schemas.microsoft.com/office/drawing/2014/main" id="{2EFE64A6-CD52-D749-9B75-1D408E691618}"/>
                </a:ext>
              </a:extLst>
            </p:cNvPr>
            <p:cNvSpPr txBox="1"/>
            <p:nvPr/>
          </p:nvSpPr>
          <p:spPr>
            <a:xfrm>
              <a:off x="3053743" y="5873292"/>
              <a:ext cx="586189"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dirty="0">
                  <a:solidFill>
                    <a:prstClr val="black"/>
                  </a:solidFill>
                  <a:latin typeface="Calibri" panose="020F0502020204030204"/>
                  <a:cs typeface="+mn-cs"/>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BBCD35-856E-FA49-91E3-F39DA0176A22}"/>
                    </a:ext>
                  </a:extLst>
                </p:cNvPr>
                <p:cNvSpPr txBox="1"/>
                <p:nvPr/>
              </p:nvSpPr>
              <p:spPr>
                <a:xfrm>
                  <a:off x="3562503" y="5893194"/>
                  <a:ext cx="133947"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cs typeface="+mn-cs"/>
                          </a:rPr>
                          <m:t>𝑖</m:t>
                        </m:r>
                      </m:oMath>
                    </m:oMathPara>
                  </a14:m>
                  <a:endParaRPr lang="en-US" dirty="0">
                    <a:solidFill>
                      <a:prstClr val="black"/>
                    </a:solidFill>
                    <a:latin typeface="Calibri" panose="020F0502020204030204"/>
                    <a:cs typeface="+mn-cs"/>
                  </a:endParaRPr>
                </a:p>
              </p:txBody>
            </p:sp>
          </mc:Choice>
          <mc:Fallback xmlns="">
            <p:sp>
              <p:nvSpPr>
                <p:cNvPr id="8" name="TextBox 7">
                  <a:extLst>
                    <a:ext uri="{FF2B5EF4-FFF2-40B4-BE49-F238E27FC236}">
                      <a16:creationId xmlns:a16="http://schemas.microsoft.com/office/drawing/2014/main" id="{45BBCD35-856E-FA49-91E3-F39DA0176A22}"/>
                    </a:ext>
                  </a:extLst>
                </p:cNvPr>
                <p:cNvSpPr txBox="1">
                  <a:spLocks noRot="1" noChangeAspect="1" noMove="1" noResize="1" noEditPoints="1" noAdjustHandles="1" noChangeArrowheads="1" noChangeShapeType="1" noTextEdit="1"/>
                </p:cNvSpPr>
                <p:nvPr/>
              </p:nvSpPr>
              <p:spPr>
                <a:xfrm>
                  <a:off x="3562503" y="5893194"/>
                  <a:ext cx="133947" cy="276999"/>
                </a:xfrm>
                <a:prstGeom prst="rect">
                  <a:avLst/>
                </a:prstGeom>
                <a:blipFill>
                  <a:blip r:embed="rId5"/>
                  <a:stretch>
                    <a:fillRect l="-36364" r="-27273" b="-4348"/>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8ECAC658-27AF-C741-B937-0E81CEF45EEA}"/>
                </a:ext>
              </a:extLst>
            </p:cNvPr>
            <p:cNvGrpSpPr/>
            <p:nvPr/>
          </p:nvGrpSpPr>
          <p:grpSpPr>
            <a:xfrm>
              <a:off x="3233439" y="5092129"/>
              <a:ext cx="412955" cy="631723"/>
              <a:chOff x="2113935" y="3429000"/>
              <a:chExt cx="412955" cy="631723"/>
            </a:xfrm>
          </p:grpSpPr>
          <p:sp>
            <p:nvSpPr>
              <p:cNvPr id="11" name="Rectangle 10">
                <a:extLst>
                  <a:ext uri="{FF2B5EF4-FFF2-40B4-BE49-F238E27FC236}">
                    <a16:creationId xmlns:a16="http://schemas.microsoft.com/office/drawing/2014/main" id="{07C20DC1-209E-634D-9809-744B1E194F0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417B0B9-9B4A-C54E-88F5-C55C9AE13C80}"/>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8" name="Group 47">
            <a:extLst>
              <a:ext uri="{FF2B5EF4-FFF2-40B4-BE49-F238E27FC236}">
                <a16:creationId xmlns:a16="http://schemas.microsoft.com/office/drawing/2014/main" id="{00E33733-3D93-4840-865F-DA2B6F3BD6EE}"/>
              </a:ext>
            </a:extLst>
          </p:cNvPr>
          <p:cNvGrpSpPr/>
          <p:nvPr/>
        </p:nvGrpSpPr>
        <p:grpSpPr>
          <a:xfrm>
            <a:off x="5743131" y="5092129"/>
            <a:ext cx="632783" cy="1119717"/>
            <a:chOff x="5743131" y="5092129"/>
            <a:chExt cx="632783" cy="1119717"/>
          </a:xfrm>
        </p:grpSpPr>
        <p:sp>
          <p:nvSpPr>
            <p:cNvPr id="7" name="TextBox 6">
              <a:extLst>
                <a:ext uri="{FF2B5EF4-FFF2-40B4-BE49-F238E27FC236}">
                  <a16:creationId xmlns:a16="http://schemas.microsoft.com/office/drawing/2014/main" id="{71F4689D-7EC7-DE4B-82A4-4345C6D25B2B}"/>
                </a:ext>
              </a:extLst>
            </p:cNvPr>
            <p:cNvSpPr txBox="1"/>
            <p:nvPr/>
          </p:nvSpPr>
          <p:spPr>
            <a:xfrm>
              <a:off x="5743131" y="5873292"/>
              <a:ext cx="590226"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b="1" dirty="0">
                  <a:solidFill>
                    <a:prstClr val="black"/>
                  </a:solidFill>
                  <a:latin typeface="Calibri" panose="020F0502020204030204"/>
                  <a:cs typeface="+mn-cs"/>
                </a:rPr>
                <a: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89B038-B985-2D42-A86D-E130B9EAF71E}"/>
                    </a:ext>
                  </a:extLst>
                </p:cNvPr>
                <p:cNvSpPr txBox="1"/>
                <p:nvPr/>
              </p:nvSpPr>
              <p:spPr>
                <a:xfrm>
                  <a:off x="6235684" y="5883382"/>
                  <a:ext cx="140230"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cs typeface="+mn-cs"/>
                          </a:rPr>
                          <m:t>𝑗</m:t>
                        </m:r>
                      </m:oMath>
                    </m:oMathPara>
                  </a14:m>
                  <a:endParaRPr lang="en-US" dirty="0">
                    <a:solidFill>
                      <a:prstClr val="black"/>
                    </a:solidFill>
                    <a:latin typeface="Calibri" panose="020F0502020204030204"/>
                    <a:cs typeface="+mn-cs"/>
                  </a:endParaRPr>
                </a:p>
              </p:txBody>
            </p:sp>
          </mc:Choice>
          <mc:Fallback xmlns="">
            <p:sp>
              <p:nvSpPr>
                <p:cNvPr id="9" name="TextBox 8">
                  <a:extLst>
                    <a:ext uri="{FF2B5EF4-FFF2-40B4-BE49-F238E27FC236}">
                      <a16:creationId xmlns:a16="http://schemas.microsoft.com/office/drawing/2014/main" id="{1889B038-B985-2D42-A86D-E130B9EAF71E}"/>
                    </a:ext>
                  </a:extLst>
                </p:cNvPr>
                <p:cNvSpPr txBox="1">
                  <a:spLocks noRot="1" noChangeAspect="1" noMove="1" noResize="1" noEditPoints="1" noAdjustHandles="1" noChangeArrowheads="1" noChangeShapeType="1" noTextEdit="1"/>
                </p:cNvSpPr>
                <p:nvPr/>
              </p:nvSpPr>
              <p:spPr>
                <a:xfrm>
                  <a:off x="6235684" y="5883382"/>
                  <a:ext cx="140230" cy="276999"/>
                </a:xfrm>
                <a:prstGeom prst="rect">
                  <a:avLst/>
                </a:prstGeom>
                <a:blipFill>
                  <a:blip r:embed="rId6"/>
                  <a:stretch>
                    <a:fillRect l="-50000" r="-41667" b="-30435"/>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A5D3AE0-01F2-554D-A6B4-6C23FB48D69D}"/>
                </a:ext>
              </a:extLst>
            </p:cNvPr>
            <p:cNvGrpSpPr/>
            <p:nvPr/>
          </p:nvGrpSpPr>
          <p:grpSpPr>
            <a:xfrm>
              <a:off x="5870181" y="5092129"/>
              <a:ext cx="412955" cy="631723"/>
              <a:chOff x="2113935" y="3429000"/>
              <a:chExt cx="412955" cy="631723"/>
            </a:xfrm>
          </p:grpSpPr>
          <p:sp>
            <p:nvSpPr>
              <p:cNvPr id="14" name="Rectangle 13">
                <a:extLst>
                  <a:ext uri="{FF2B5EF4-FFF2-40B4-BE49-F238E27FC236}">
                    <a16:creationId xmlns:a16="http://schemas.microsoft.com/office/drawing/2014/main" id="{CF529CA4-7630-0843-B7AE-44F9CC03F688}"/>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0079917-429F-AA41-9C9B-12A488EA3D2F}"/>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17" name="TextBox 16">
            <a:extLst>
              <a:ext uri="{FF2B5EF4-FFF2-40B4-BE49-F238E27FC236}">
                <a16:creationId xmlns:a16="http://schemas.microsoft.com/office/drawing/2014/main" id="{AC60EDB4-65B8-C442-9D74-A2000204CB15}"/>
              </a:ext>
            </a:extLst>
          </p:cNvPr>
          <p:cNvSpPr txBox="1"/>
          <p:nvPr/>
        </p:nvSpPr>
        <p:spPr>
          <a:xfrm>
            <a:off x="1885196" y="2425891"/>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1.0</a:t>
            </a:r>
          </a:p>
        </p:txBody>
      </p:sp>
      <p:cxnSp>
        <p:nvCxnSpPr>
          <p:cNvPr id="18" name="Straight Connector 17">
            <a:extLst>
              <a:ext uri="{FF2B5EF4-FFF2-40B4-BE49-F238E27FC236}">
                <a16:creationId xmlns:a16="http://schemas.microsoft.com/office/drawing/2014/main" id="{216FB738-C4EB-6943-B8A1-F65D97676957}"/>
              </a:ext>
            </a:extLst>
          </p:cNvPr>
          <p:cNvCxnSpPr/>
          <p:nvPr/>
        </p:nvCxnSpPr>
        <p:spPr>
          <a:xfrm>
            <a:off x="2321754" y="2564392"/>
            <a:ext cx="0" cy="2389238"/>
          </a:xfrm>
          <a:prstGeom prst="line">
            <a:avLst/>
          </a:prstGeom>
          <a:noFill/>
          <a:ln w="25400" cap="flat" cmpd="sng" algn="ctr">
            <a:solidFill>
              <a:srgbClr val="4472C4"/>
            </a:solidFill>
            <a:prstDash val="solid"/>
            <a:miter lim="800000"/>
          </a:ln>
          <a:effectLst/>
        </p:spPr>
      </p:cxnSp>
      <p:cxnSp>
        <p:nvCxnSpPr>
          <p:cNvPr id="19" name="Straight Connector 18">
            <a:extLst>
              <a:ext uri="{FF2B5EF4-FFF2-40B4-BE49-F238E27FC236}">
                <a16:creationId xmlns:a16="http://schemas.microsoft.com/office/drawing/2014/main" id="{53DEF4B7-1FAE-9B40-9CEC-33B407EE6792}"/>
              </a:ext>
            </a:extLst>
          </p:cNvPr>
          <p:cNvCxnSpPr>
            <a:cxnSpLocks/>
          </p:cNvCxnSpPr>
          <p:nvPr/>
        </p:nvCxnSpPr>
        <p:spPr>
          <a:xfrm>
            <a:off x="2266103" y="2564392"/>
            <a:ext cx="111185" cy="0"/>
          </a:xfrm>
          <a:prstGeom prst="line">
            <a:avLst/>
          </a:prstGeom>
          <a:noFill/>
          <a:ln w="22225" cap="flat" cmpd="sng" algn="ctr">
            <a:solidFill>
              <a:srgbClr val="4472C4"/>
            </a:solidFill>
            <a:prstDash val="solid"/>
            <a:miter lim="800000"/>
          </a:ln>
          <a:effectLst/>
        </p:spPr>
      </p:cxnSp>
      <p:cxnSp>
        <p:nvCxnSpPr>
          <p:cNvPr id="20" name="Straight Connector 19">
            <a:extLst>
              <a:ext uri="{FF2B5EF4-FFF2-40B4-BE49-F238E27FC236}">
                <a16:creationId xmlns:a16="http://schemas.microsoft.com/office/drawing/2014/main" id="{FAE9E5CF-CC92-6344-876E-8D5C519856A1}"/>
              </a:ext>
            </a:extLst>
          </p:cNvPr>
          <p:cNvCxnSpPr>
            <a:cxnSpLocks/>
          </p:cNvCxnSpPr>
          <p:nvPr/>
        </p:nvCxnSpPr>
        <p:spPr>
          <a:xfrm>
            <a:off x="2266161" y="4953630"/>
            <a:ext cx="111185" cy="0"/>
          </a:xfrm>
          <a:prstGeom prst="line">
            <a:avLst/>
          </a:prstGeom>
          <a:noFill/>
          <a:ln w="22225" cap="flat" cmpd="sng" algn="ctr">
            <a:solidFill>
              <a:srgbClr val="4472C4"/>
            </a:solidFill>
            <a:prstDash val="solid"/>
            <a:miter lim="800000"/>
          </a:ln>
          <a:effectLst/>
        </p:spPr>
      </p:cxnSp>
      <p:cxnSp>
        <p:nvCxnSpPr>
          <p:cNvPr id="21" name="Straight Connector 20">
            <a:extLst>
              <a:ext uri="{FF2B5EF4-FFF2-40B4-BE49-F238E27FC236}">
                <a16:creationId xmlns:a16="http://schemas.microsoft.com/office/drawing/2014/main" id="{6A785462-7422-D646-863B-DC14261A3A2C}"/>
              </a:ext>
            </a:extLst>
          </p:cNvPr>
          <p:cNvCxnSpPr>
            <a:cxnSpLocks/>
          </p:cNvCxnSpPr>
          <p:nvPr/>
        </p:nvCxnSpPr>
        <p:spPr>
          <a:xfrm>
            <a:off x="2266896" y="3721504"/>
            <a:ext cx="111185" cy="0"/>
          </a:xfrm>
          <a:prstGeom prst="line">
            <a:avLst/>
          </a:prstGeom>
          <a:noFill/>
          <a:ln w="22225" cap="flat" cmpd="sng" algn="ctr">
            <a:solidFill>
              <a:srgbClr val="4472C4"/>
            </a:solidFill>
            <a:prstDash val="solid"/>
            <a:miter lim="800000"/>
          </a:ln>
          <a:effectLst/>
        </p:spPr>
      </p:cxnSp>
      <p:sp>
        <p:nvSpPr>
          <p:cNvPr id="22" name="TextBox 21">
            <a:extLst>
              <a:ext uri="{FF2B5EF4-FFF2-40B4-BE49-F238E27FC236}">
                <a16:creationId xmlns:a16="http://schemas.microsoft.com/office/drawing/2014/main" id="{F060926B-4C86-7F45-8FED-233A38CF602D}"/>
              </a:ext>
            </a:extLst>
          </p:cNvPr>
          <p:cNvSpPr txBox="1"/>
          <p:nvPr/>
        </p:nvSpPr>
        <p:spPr>
          <a:xfrm>
            <a:off x="1885196" y="4815130"/>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0.0</a:t>
            </a:r>
          </a:p>
        </p:txBody>
      </p:sp>
      <p:sp>
        <p:nvSpPr>
          <p:cNvPr id="23" name="TextBox 22">
            <a:extLst>
              <a:ext uri="{FF2B5EF4-FFF2-40B4-BE49-F238E27FC236}">
                <a16:creationId xmlns:a16="http://schemas.microsoft.com/office/drawing/2014/main" id="{FB6D4C64-F44E-1344-B228-B494D72936CC}"/>
              </a:ext>
            </a:extLst>
          </p:cNvPr>
          <p:cNvSpPr txBox="1"/>
          <p:nvPr/>
        </p:nvSpPr>
        <p:spPr>
          <a:xfrm>
            <a:off x="1885196" y="3583004"/>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0.5</a:t>
            </a:r>
          </a:p>
        </p:txBody>
      </p:sp>
      <p:sp>
        <p:nvSpPr>
          <p:cNvPr id="24" name="TextBox 23">
            <a:extLst>
              <a:ext uri="{FF2B5EF4-FFF2-40B4-BE49-F238E27FC236}">
                <a16:creationId xmlns:a16="http://schemas.microsoft.com/office/drawing/2014/main" id="{B2587675-A34C-8145-B423-FBDEF5B7048A}"/>
              </a:ext>
            </a:extLst>
          </p:cNvPr>
          <p:cNvSpPr txBox="1"/>
          <p:nvPr/>
        </p:nvSpPr>
        <p:spPr>
          <a:xfrm rot="16200000">
            <a:off x="678258" y="3623993"/>
            <a:ext cx="1856021" cy="338554"/>
          </a:xfrm>
          <a:prstGeom prst="rect">
            <a:avLst/>
          </a:prstGeom>
          <a:noFill/>
        </p:spPr>
        <p:txBody>
          <a:bodyPr wrap="square" rtlCol="0">
            <a:spAutoFit/>
          </a:bodyPr>
          <a:lstStyle/>
          <a:p>
            <a:pPr defTabSz="457200" fontAlgn="auto">
              <a:spcBef>
                <a:spcPts val="0"/>
              </a:spcBef>
              <a:spcAft>
                <a:spcPts val="0"/>
              </a:spcAft>
            </a:pPr>
            <a:r>
              <a:rPr lang="en-US" sz="1600" dirty="0">
                <a:solidFill>
                  <a:prstClr val="black"/>
                </a:solidFill>
                <a:latin typeface="Calibri" panose="020F0502020204030204"/>
                <a:cs typeface="+mn-cs"/>
              </a:rPr>
              <a:t>Expected Reward</a:t>
            </a:r>
          </a:p>
        </p:txBody>
      </p:sp>
      <p:sp>
        <p:nvSpPr>
          <p:cNvPr id="25" name="Oval 24">
            <a:extLst>
              <a:ext uri="{FF2B5EF4-FFF2-40B4-BE49-F238E27FC236}">
                <a16:creationId xmlns:a16="http://schemas.microsoft.com/office/drawing/2014/main" id="{92A3403A-5B9F-B24B-82A0-5FB5ACD3F015}"/>
              </a:ext>
            </a:extLst>
          </p:cNvPr>
          <p:cNvSpPr/>
          <p:nvPr/>
        </p:nvSpPr>
        <p:spPr>
          <a:xfrm rot="11142084">
            <a:off x="3409263" y="4440345"/>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06CD061-2F4D-2342-BCFA-8959B2567804}"/>
                  </a:ext>
                </a:extLst>
              </p:cNvPr>
              <p:cNvSpPr txBox="1"/>
              <p:nvPr/>
            </p:nvSpPr>
            <p:spPr>
              <a:xfrm>
                <a:off x="3584609" y="4347565"/>
                <a:ext cx="250389"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26" name="TextBox 25">
                <a:extLst>
                  <a:ext uri="{FF2B5EF4-FFF2-40B4-BE49-F238E27FC236}">
                    <a16:creationId xmlns:a16="http://schemas.microsoft.com/office/drawing/2014/main" id="{806CD061-2F4D-2342-BCFA-8959B2567804}"/>
                  </a:ext>
                </a:extLst>
              </p:cNvPr>
              <p:cNvSpPr txBox="1">
                <a:spLocks noRot="1" noChangeAspect="1" noMove="1" noResize="1" noEditPoints="1" noAdjustHandles="1" noChangeArrowheads="1" noChangeShapeType="1" noTextEdit="1"/>
              </p:cNvSpPr>
              <p:nvPr/>
            </p:nvSpPr>
            <p:spPr>
              <a:xfrm>
                <a:off x="3584609" y="4347565"/>
                <a:ext cx="250389" cy="276999"/>
              </a:xfrm>
              <a:prstGeom prst="rect">
                <a:avLst/>
              </a:prstGeom>
              <a:blipFill>
                <a:blip r:embed="rId7"/>
                <a:stretch>
                  <a:fillRect l="-19048" r="-4762" b="-26087"/>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981075B6-4104-6949-83EA-225F37B30638}"/>
              </a:ext>
            </a:extLst>
          </p:cNvPr>
          <p:cNvSpPr/>
          <p:nvPr/>
        </p:nvSpPr>
        <p:spPr>
          <a:xfrm>
            <a:off x="3162520" y="3336082"/>
            <a:ext cx="227766" cy="1500326"/>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CDF4C174-35D2-064C-B65D-AFCBA69F93D3}"/>
              </a:ext>
            </a:extLst>
          </p:cNvPr>
          <p:cNvPicPr>
            <a:picLocks noChangeAspect="1"/>
          </p:cNvPicPr>
          <p:nvPr/>
        </p:nvPicPr>
        <p:blipFill>
          <a:blip r:embed="rId8"/>
          <a:stretch>
            <a:fillRect/>
          </a:stretch>
        </p:blipFill>
        <p:spPr>
          <a:xfrm>
            <a:off x="3429828" y="3151507"/>
            <a:ext cx="787716" cy="276999"/>
          </a:xfrm>
          <a:prstGeom prst="rect">
            <a:avLst/>
          </a:prstGeom>
        </p:spPr>
      </p:pic>
      <p:pic>
        <p:nvPicPr>
          <p:cNvPr id="29" name="Picture 28">
            <a:extLst>
              <a:ext uri="{FF2B5EF4-FFF2-40B4-BE49-F238E27FC236}">
                <a16:creationId xmlns:a16="http://schemas.microsoft.com/office/drawing/2014/main" id="{2454755C-B04C-7A4A-94E6-A53275009C2B}"/>
              </a:ext>
            </a:extLst>
          </p:cNvPr>
          <p:cNvPicPr>
            <a:picLocks noChangeAspect="1"/>
          </p:cNvPicPr>
          <p:nvPr/>
        </p:nvPicPr>
        <p:blipFill>
          <a:blip r:embed="rId8"/>
          <a:stretch>
            <a:fillRect/>
          </a:stretch>
        </p:blipFill>
        <p:spPr>
          <a:xfrm>
            <a:off x="3434305" y="4669289"/>
            <a:ext cx="787716" cy="276999"/>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A73411-66DF-D542-946F-B33165059B0C}"/>
                  </a:ext>
                </a:extLst>
              </p:cNvPr>
              <p:cNvSpPr txBox="1"/>
              <p:nvPr/>
            </p:nvSpPr>
            <p:spPr>
              <a:xfrm rot="16200000">
                <a:off x="1456378" y="2829874"/>
                <a:ext cx="208903"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 </m:t>
                          </m:r>
                        </m:sub>
                      </m:sSub>
                    </m:oMath>
                  </m:oMathPara>
                </a14:m>
                <a:endParaRPr lang="en-US" dirty="0">
                  <a:solidFill>
                    <a:prstClr val="black"/>
                  </a:solidFill>
                  <a:latin typeface="Calibri" panose="020F0502020204030204"/>
                  <a:cs typeface="+mn-cs"/>
                </a:endParaRPr>
              </a:p>
            </p:txBody>
          </p:sp>
        </mc:Choice>
        <mc:Fallback xmlns="">
          <p:sp>
            <p:nvSpPr>
              <p:cNvPr id="30" name="TextBox 29">
                <a:extLst>
                  <a:ext uri="{FF2B5EF4-FFF2-40B4-BE49-F238E27FC236}">
                    <a16:creationId xmlns:a16="http://schemas.microsoft.com/office/drawing/2014/main" id="{CFA73411-66DF-D542-946F-B33165059B0C}"/>
                  </a:ext>
                </a:extLst>
              </p:cNvPr>
              <p:cNvSpPr txBox="1">
                <a:spLocks noRot="1" noChangeAspect="1" noMove="1" noResize="1" noEditPoints="1" noAdjustHandles="1" noChangeArrowheads="1" noChangeShapeType="1" noTextEdit="1"/>
              </p:cNvSpPr>
              <p:nvPr/>
            </p:nvSpPr>
            <p:spPr>
              <a:xfrm rot="16200000">
                <a:off x="1456378" y="2829874"/>
                <a:ext cx="208903" cy="276999"/>
              </a:xfrm>
              <a:prstGeom prst="rect">
                <a:avLst/>
              </a:prstGeom>
              <a:blipFill>
                <a:blip r:embed="rId9"/>
                <a:stretch>
                  <a:fillRect t="-23529" r="-34783" b="-23529"/>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31DF14EA-703A-AA4D-BFD1-F4D54253B820}"/>
              </a:ext>
            </a:extLst>
          </p:cNvPr>
          <p:cNvGrpSpPr/>
          <p:nvPr/>
        </p:nvGrpSpPr>
        <p:grpSpPr>
          <a:xfrm>
            <a:off x="3390286" y="3947746"/>
            <a:ext cx="1248980" cy="344572"/>
            <a:chOff x="3376932" y="3453467"/>
            <a:chExt cx="1248980" cy="344572"/>
          </a:xfrm>
        </p:grpSpPr>
        <p:grpSp>
          <p:nvGrpSpPr>
            <p:cNvPr id="46" name="Group 45">
              <a:extLst>
                <a:ext uri="{FF2B5EF4-FFF2-40B4-BE49-F238E27FC236}">
                  <a16:creationId xmlns:a16="http://schemas.microsoft.com/office/drawing/2014/main" id="{3BA25764-13AD-5843-926B-ED00BB6832EB}"/>
                </a:ext>
              </a:extLst>
            </p:cNvPr>
            <p:cNvGrpSpPr/>
            <p:nvPr/>
          </p:nvGrpSpPr>
          <p:grpSpPr>
            <a:xfrm>
              <a:off x="3376932" y="3453467"/>
              <a:ext cx="433400" cy="276999"/>
              <a:chOff x="3376932" y="3453467"/>
              <a:chExt cx="433400" cy="276999"/>
            </a:xfrm>
          </p:grpSpPr>
          <p:sp>
            <p:nvSpPr>
              <p:cNvPr id="31" name="Rectangle 30">
                <a:extLst>
                  <a:ext uri="{FF2B5EF4-FFF2-40B4-BE49-F238E27FC236}">
                    <a16:creationId xmlns:a16="http://schemas.microsoft.com/office/drawing/2014/main" id="{F90268BE-3602-D845-8116-FE825EE0AFC7}"/>
                  </a:ext>
                </a:extLst>
              </p:cNvPr>
              <p:cNvSpPr/>
              <p:nvPr/>
            </p:nvSpPr>
            <p:spPr>
              <a:xfrm>
                <a:off x="3376932" y="3557579"/>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C1E48AF-094D-D243-A353-95B6D72E7271}"/>
                      </a:ext>
                    </a:extLst>
                  </p:cNvPr>
                  <p:cNvSpPr txBox="1"/>
                  <p:nvPr/>
                </p:nvSpPr>
                <p:spPr>
                  <a:xfrm>
                    <a:off x="3582566" y="3453467"/>
                    <a:ext cx="227766" cy="276999"/>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32" name="TextBox 31">
                    <a:extLst>
                      <a:ext uri="{FF2B5EF4-FFF2-40B4-BE49-F238E27FC236}">
                        <a16:creationId xmlns:a16="http://schemas.microsoft.com/office/drawing/2014/main" id="{7C1E48AF-094D-D243-A353-95B6D72E7271}"/>
                      </a:ext>
                    </a:extLst>
                  </p:cNvPr>
                  <p:cNvSpPr txBox="1">
                    <a:spLocks noRot="1" noChangeAspect="1" noMove="1" noResize="1" noEditPoints="1" noAdjustHandles="1" noChangeArrowheads="1" noChangeShapeType="1" noTextEdit="1"/>
                  </p:cNvSpPr>
                  <p:nvPr/>
                </p:nvSpPr>
                <p:spPr>
                  <a:xfrm>
                    <a:off x="3582566" y="3453467"/>
                    <a:ext cx="227766" cy="276999"/>
                  </a:xfrm>
                  <a:prstGeom prst="rect">
                    <a:avLst/>
                  </a:prstGeom>
                  <a:blipFill>
                    <a:blip r:embed="rId10"/>
                    <a:stretch>
                      <a:fillRect l="-26316" t="-13043" r="-10526" b="-21739"/>
                    </a:stretch>
                  </a:blipFill>
                </p:spPr>
                <p:txBody>
                  <a:bodyPr/>
                  <a:lstStyle/>
                  <a:p>
                    <a:r>
                      <a:rPr lang="en-US">
                        <a:noFill/>
                      </a:rPr>
                      <a:t> </a:t>
                    </a:r>
                  </a:p>
                </p:txBody>
              </p:sp>
            </mc:Fallback>
          </mc:AlternateContent>
        </p:grpSp>
        <p:sp>
          <p:nvSpPr>
            <p:cNvPr id="33" name="TextBox 32">
              <a:extLst>
                <a:ext uri="{FF2B5EF4-FFF2-40B4-BE49-F238E27FC236}">
                  <a16:creationId xmlns:a16="http://schemas.microsoft.com/office/drawing/2014/main" id="{8ECDC384-5F1F-094E-B78C-543AC15D4CF3}"/>
                </a:ext>
              </a:extLst>
            </p:cNvPr>
            <p:cNvSpPr txBox="1"/>
            <p:nvPr/>
          </p:nvSpPr>
          <p:spPr>
            <a:xfrm>
              <a:off x="3791453" y="3490262"/>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sz="2400" b="1" dirty="0">
                <a:solidFill>
                  <a:prstClr val="black"/>
                </a:solidFill>
                <a:latin typeface="Calibri" panose="020F0502020204030204"/>
                <a:cs typeface="+mn-cs"/>
              </a:endParaRPr>
            </a:p>
          </p:txBody>
        </p:sp>
      </p:grpSp>
      <p:sp>
        <p:nvSpPr>
          <p:cNvPr id="34" name="Oval 33">
            <a:extLst>
              <a:ext uri="{FF2B5EF4-FFF2-40B4-BE49-F238E27FC236}">
                <a16:creationId xmlns:a16="http://schemas.microsoft.com/office/drawing/2014/main" id="{0946A748-3639-B84B-9B8E-E2252770934A}"/>
              </a:ext>
            </a:extLst>
          </p:cNvPr>
          <p:cNvSpPr/>
          <p:nvPr/>
        </p:nvSpPr>
        <p:spPr>
          <a:xfrm rot="11142084">
            <a:off x="6003368" y="3456526"/>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975344-8C63-E44D-A6E0-D8787EDF989E}"/>
                  </a:ext>
                </a:extLst>
              </p:cNvPr>
              <p:cNvSpPr txBox="1"/>
              <p:nvPr/>
            </p:nvSpPr>
            <p:spPr>
              <a:xfrm>
                <a:off x="6178714" y="3363746"/>
                <a:ext cx="256352" cy="299313"/>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𝑗</m:t>
                          </m:r>
                        </m:sub>
                      </m:sSub>
                    </m:oMath>
                  </m:oMathPara>
                </a14:m>
                <a:endParaRPr lang="en-US" dirty="0">
                  <a:solidFill>
                    <a:prstClr val="black"/>
                  </a:solidFill>
                  <a:latin typeface="Calibri" panose="020F0502020204030204"/>
                  <a:cs typeface="+mn-cs"/>
                </a:endParaRPr>
              </a:p>
            </p:txBody>
          </p:sp>
        </mc:Choice>
        <mc:Fallback xmlns="">
          <p:sp>
            <p:nvSpPr>
              <p:cNvPr id="35" name="TextBox 34">
                <a:extLst>
                  <a:ext uri="{FF2B5EF4-FFF2-40B4-BE49-F238E27FC236}">
                    <a16:creationId xmlns:a16="http://schemas.microsoft.com/office/drawing/2014/main" id="{8E975344-8C63-E44D-A6E0-D8787EDF989E}"/>
                  </a:ext>
                </a:extLst>
              </p:cNvPr>
              <p:cNvSpPr txBox="1">
                <a:spLocks noRot="1" noChangeAspect="1" noMove="1" noResize="1" noEditPoints="1" noAdjustHandles="1" noChangeArrowheads="1" noChangeShapeType="1" noTextEdit="1"/>
              </p:cNvSpPr>
              <p:nvPr/>
            </p:nvSpPr>
            <p:spPr>
              <a:xfrm>
                <a:off x="6178714" y="3363746"/>
                <a:ext cx="256352" cy="299313"/>
              </a:xfrm>
              <a:prstGeom prst="rect">
                <a:avLst/>
              </a:prstGeom>
              <a:blipFill>
                <a:blip r:embed="rId11"/>
                <a:stretch>
                  <a:fillRect l="-23810" r="-9524" b="-25000"/>
                </a:stretch>
              </a:blipFill>
            </p:spPr>
            <p:txBody>
              <a:bodyPr/>
              <a:lstStyle/>
              <a:p>
                <a:r>
                  <a:rPr lang="en-US">
                    <a:noFill/>
                  </a:rPr>
                  <a:t> </a:t>
                </a:r>
              </a:p>
            </p:txBody>
          </p:sp>
        </mc:Fallback>
      </mc:AlternateContent>
      <p:sp>
        <p:nvSpPr>
          <p:cNvPr id="36" name="Left Brace 35">
            <a:extLst>
              <a:ext uri="{FF2B5EF4-FFF2-40B4-BE49-F238E27FC236}">
                <a16:creationId xmlns:a16="http://schemas.microsoft.com/office/drawing/2014/main" id="{71E0C952-C6F5-ED41-BDC5-6E10B17048F8}"/>
              </a:ext>
            </a:extLst>
          </p:cNvPr>
          <p:cNvSpPr/>
          <p:nvPr/>
        </p:nvSpPr>
        <p:spPr>
          <a:xfrm>
            <a:off x="5756625" y="2355436"/>
            <a:ext cx="227766" cy="1500326"/>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nvGrpSpPr>
          <p:cNvPr id="50" name="Group 49">
            <a:extLst>
              <a:ext uri="{FF2B5EF4-FFF2-40B4-BE49-F238E27FC236}">
                <a16:creationId xmlns:a16="http://schemas.microsoft.com/office/drawing/2014/main" id="{C46AEC5E-CF85-0C4D-9749-91EF23FF075B}"/>
              </a:ext>
            </a:extLst>
          </p:cNvPr>
          <p:cNvGrpSpPr/>
          <p:nvPr/>
        </p:nvGrpSpPr>
        <p:grpSpPr>
          <a:xfrm>
            <a:off x="5984391" y="2963927"/>
            <a:ext cx="1248980" cy="344572"/>
            <a:chOff x="5888736" y="2411697"/>
            <a:chExt cx="1248980" cy="344572"/>
          </a:xfrm>
        </p:grpSpPr>
        <p:sp>
          <p:nvSpPr>
            <p:cNvPr id="37" name="Rectangle 36">
              <a:extLst>
                <a:ext uri="{FF2B5EF4-FFF2-40B4-BE49-F238E27FC236}">
                  <a16:creationId xmlns:a16="http://schemas.microsoft.com/office/drawing/2014/main" id="{EBB2F2C9-B382-A34E-895D-EABE968DE0D4}"/>
                </a:ext>
              </a:extLst>
            </p:cNvPr>
            <p:cNvSpPr/>
            <p:nvPr/>
          </p:nvSpPr>
          <p:spPr>
            <a:xfrm>
              <a:off x="5888736" y="2515809"/>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22A2B04-C6E0-4046-B5C1-A26EF17FBA1C}"/>
                    </a:ext>
                  </a:extLst>
                </p:cNvPr>
                <p:cNvSpPr txBox="1"/>
                <p:nvPr/>
              </p:nvSpPr>
              <p:spPr>
                <a:xfrm>
                  <a:off x="6094370" y="2411697"/>
                  <a:ext cx="227766" cy="299313"/>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𝑗</m:t>
                            </m:r>
                          </m:sub>
                        </m:sSub>
                      </m:oMath>
                    </m:oMathPara>
                  </a14:m>
                  <a:endParaRPr lang="en-US" dirty="0">
                    <a:solidFill>
                      <a:prstClr val="black"/>
                    </a:solidFill>
                    <a:latin typeface="Calibri" panose="020F0502020204030204"/>
                    <a:cs typeface="+mn-cs"/>
                  </a:endParaRPr>
                </a:p>
              </p:txBody>
            </p:sp>
          </mc:Choice>
          <mc:Fallback xmlns="">
            <p:sp>
              <p:nvSpPr>
                <p:cNvPr id="38" name="TextBox 37">
                  <a:extLst>
                    <a:ext uri="{FF2B5EF4-FFF2-40B4-BE49-F238E27FC236}">
                      <a16:creationId xmlns:a16="http://schemas.microsoft.com/office/drawing/2014/main" id="{B22A2B04-C6E0-4046-B5C1-A26EF17FBA1C}"/>
                    </a:ext>
                  </a:extLst>
                </p:cNvPr>
                <p:cNvSpPr txBox="1">
                  <a:spLocks noRot="1" noChangeAspect="1" noMove="1" noResize="1" noEditPoints="1" noAdjustHandles="1" noChangeArrowheads="1" noChangeShapeType="1" noTextEdit="1"/>
                </p:cNvSpPr>
                <p:nvPr/>
              </p:nvSpPr>
              <p:spPr>
                <a:xfrm>
                  <a:off x="6094370" y="2411697"/>
                  <a:ext cx="227766" cy="299313"/>
                </a:xfrm>
                <a:prstGeom prst="rect">
                  <a:avLst/>
                </a:prstGeom>
                <a:blipFill>
                  <a:blip r:embed="rId12"/>
                  <a:stretch>
                    <a:fillRect l="-33333" t="-12500" r="-16667" b="-25000"/>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F5DEAF4-0041-5449-9C78-E9FD40419A49}"/>
                </a:ext>
              </a:extLst>
            </p:cNvPr>
            <p:cNvSpPr txBox="1"/>
            <p:nvPr/>
          </p:nvSpPr>
          <p:spPr>
            <a:xfrm>
              <a:off x="6303257" y="2448492"/>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b="1" dirty="0">
                <a:solidFill>
                  <a:prstClr val="black"/>
                </a:solidFill>
                <a:latin typeface="Calibri" panose="020F0502020204030204"/>
                <a:cs typeface="+mn-cs"/>
              </a:endParaRPr>
            </a:p>
          </p:txBody>
        </p:sp>
      </p:grpSp>
      <p:pic>
        <p:nvPicPr>
          <p:cNvPr id="40" name="Picture 39">
            <a:extLst>
              <a:ext uri="{FF2B5EF4-FFF2-40B4-BE49-F238E27FC236}">
                <a16:creationId xmlns:a16="http://schemas.microsoft.com/office/drawing/2014/main" id="{58CCD7BF-9700-B640-9CAB-7B02EC13F82B}"/>
              </a:ext>
            </a:extLst>
          </p:cNvPr>
          <p:cNvPicPr>
            <a:picLocks noChangeAspect="1"/>
          </p:cNvPicPr>
          <p:nvPr/>
        </p:nvPicPr>
        <p:blipFill>
          <a:blip r:embed="rId13"/>
          <a:stretch>
            <a:fillRect/>
          </a:stretch>
        </p:blipFill>
        <p:spPr>
          <a:xfrm>
            <a:off x="6021087" y="2238696"/>
            <a:ext cx="755650" cy="229980"/>
          </a:xfrm>
          <a:prstGeom prst="rect">
            <a:avLst/>
          </a:prstGeom>
        </p:spPr>
      </p:pic>
      <p:pic>
        <p:nvPicPr>
          <p:cNvPr id="41" name="Picture 40">
            <a:extLst>
              <a:ext uri="{FF2B5EF4-FFF2-40B4-BE49-F238E27FC236}">
                <a16:creationId xmlns:a16="http://schemas.microsoft.com/office/drawing/2014/main" id="{00E693E7-8E18-8149-8CD4-4EB6CCB22C1F}"/>
              </a:ext>
            </a:extLst>
          </p:cNvPr>
          <p:cNvPicPr>
            <a:picLocks noChangeAspect="1"/>
          </p:cNvPicPr>
          <p:nvPr/>
        </p:nvPicPr>
        <p:blipFill>
          <a:blip r:embed="rId13"/>
          <a:stretch>
            <a:fillRect/>
          </a:stretch>
        </p:blipFill>
        <p:spPr>
          <a:xfrm>
            <a:off x="6000966" y="3750756"/>
            <a:ext cx="755650" cy="229980"/>
          </a:xfrm>
          <a:prstGeom prst="rect">
            <a:avLst/>
          </a:prstGeom>
        </p:spPr>
      </p:pic>
      <p:grpSp>
        <p:nvGrpSpPr>
          <p:cNvPr id="42" name="Group 41">
            <a:extLst>
              <a:ext uri="{FF2B5EF4-FFF2-40B4-BE49-F238E27FC236}">
                <a16:creationId xmlns:a16="http://schemas.microsoft.com/office/drawing/2014/main" id="{3C276482-EE7D-5048-BD6B-D01E483C18B9}"/>
              </a:ext>
            </a:extLst>
          </p:cNvPr>
          <p:cNvGrpSpPr/>
          <p:nvPr/>
        </p:nvGrpSpPr>
        <p:grpSpPr>
          <a:xfrm>
            <a:off x="3639932" y="5047573"/>
            <a:ext cx="2223787" cy="390653"/>
            <a:chOff x="3639932" y="5047573"/>
            <a:chExt cx="2223787" cy="390653"/>
          </a:xfrm>
        </p:grpSpPr>
        <p:cxnSp>
          <p:nvCxnSpPr>
            <p:cNvPr id="43" name="Straight Connector 42">
              <a:extLst>
                <a:ext uri="{FF2B5EF4-FFF2-40B4-BE49-F238E27FC236}">
                  <a16:creationId xmlns:a16="http://schemas.microsoft.com/office/drawing/2014/main" id="{578230A7-0576-C147-A2D4-3272F5499822}"/>
                </a:ext>
              </a:extLst>
            </p:cNvPr>
            <p:cNvCxnSpPr>
              <a:cxnSpLocks/>
            </p:cNvCxnSpPr>
            <p:nvPr/>
          </p:nvCxnSpPr>
          <p:spPr>
            <a:xfrm>
              <a:off x="3639932" y="5438226"/>
              <a:ext cx="2223787" cy="0"/>
            </a:xfrm>
            <a:prstGeom prst="line">
              <a:avLst/>
            </a:prstGeom>
            <a:noFill/>
            <a:ln w="22225" cap="flat" cmpd="sng" algn="ctr">
              <a:solidFill>
                <a:srgbClr val="4472C4"/>
              </a:solidFill>
              <a:prstDash val="solid"/>
              <a:miter lim="800000"/>
            </a:ln>
            <a:effectLst/>
          </p:spPr>
        </p:cxnSp>
        <p:sp>
          <p:nvSpPr>
            <p:cNvPr id="44" name="TextBox 43">
              <a:extLst>
                <a:ext uri="{FF2B5EF4-FFF2-40B4-BE49-F238E27FC236}">
                  <a16:creationId xmlns:a16="http://schemas.microsoft.com/office/drawing/2014/main" id="{A0A1E5CD-2898-6A4D-9036-86B510422CCA}"/>
                </a:ext>
              </a:extLst>
            </p:cNvPr>
            <p:cNvSpPr txBox="1"/>
            <p:nvPr/>
          </p:nvSpPr>
          <p:spPr>
            <a:xfrm>
              <a:off x="4482753" y="5047573"/>
              <a:ext cx="697307" cy="369332"/>
            </a:xfrm>
            <a:prstGeom prst="rect">
              <a:avLst/>
            </a:prstGeom>
            <a:noFill/>
          </p:spPr>
          <p:txBody>
            <a:bodyPr wrap="none" rtlCol="0">
              <a:spAutoFit/>
            </a:bodyPr>
            <a:lstStyle/>
            <a:p>
              <a:pPr defTabSz="457200" fontAlgn="auto">
                <a:spcBef>
                  <a:spcPts val="0"/>
                </a:spcBef>
                <a:spcAft>
                  <a:spcPts val="0"/>
                </a:spcAft>
              </a:pPr>
              <a:r>
                <a:rPr lang="en-US" dirty="0">
                  <a:solidFill>
                    <a:prstClr val="black"/>
                  </a:solidFill>
                  <a:latin typeface="Calibri" panose="020F0502020204030204"/>
                  <a:cs typeface="+mn-cs"/>
                </a:rPr>
                <a:t>edge </a:t>
              </a:r>
            </a:p>
          </p:txBody>
        </p:sp>
      </p:grpSp>
      <p:sp>
        <p:nvSpPr>
          <p:cNvPr id="51" name="TextBox 50">
            <a:extLst>
              <a:ext uri="{FF2B5EF4-FFF2-40B4-BE49-F238E27FC236}">
                <a16:creationId xmlns:a16="http://schemas.microsoft.com/office/drawing/2014/main" id="{8615F3DA-5A35-2A46-A3E3-602111A31390}"/>
              </a:ext>
            </a:extLst>
          </p:cNvPr>
          <p:cNvSpPr txBox="1"/>
          <p:nvPr/>
        </p:nvSpPr>
        <p:spPr>
          <a:xfrm>
            <a:off x="511312" y="801053"/>
            <a:ext cx="8164376" cy="1015663"/>
          </a:xfrm>
          <a:prstGeom prst="rect">
            <a:avLst/>
          </a:prstGeom>
          <a:noFill/>
        </p:spPr>
        <p:txBody>
          <a:bodyPr wrap="square" rtlCol="0">
            <a:spAutoFit/>
          </a:bodyPr>
          <a:lstStyle/>
          <a:p>
            <a:pPr algn="just" defTabSz="457200" fontAlgn="auto">
              <a:spcBef>
                <a:spcPts val="0"/>
              </a:spcBef>
              <a:spcAft>
                <a:spcPts val="0"/>
              </a:spcAft>
            </a:pPr>
            <a:r>
              <a:rPr lang="en-US" sz="2000" b="1" dirty="0">
                <a:solidFill>
                  <a:prstClr val="black"/>
                </a:solidFill>
                <a:latin typeface="Calibri" panose="020F0502020204030204"/>
                <a:cs typeface="+mn-cs"/>
              </a:rPr>
              <a:t>Pulling process</a:t>
            </a:r>
            <a:r>
              <a:rPr lang="en-US" sz="2000" dirty="0">
                <a:solidFill>
                  <a:prstClr val="black"/>
                </a:solidFill>
                <a:latin typeface="Calibri" panose="020F0502020204030204"/>
                <a:cs typeface="+mn-cs"/>
              </a:rPr>
              <a:t>:  Pull each arm in a Round-Robin way. At each round, the learner pulls an arm to obtain the reward. Then, updates its estimate and confidence interval. </a:t>
            </a:r>
          </a:p>
        </p:txBody>
      </p:sp>
      <p:cxnSp>
        <p:nvCxnSpPr>
          <p:cNvPr id="54" name="Straight Connector 53">
            <a:extLst>
              <a:ext uri="{FF2B5EF4-FFF2-40B4-BE49-F238E27FC236}">
                <a16:creationId xmlns:a16="http://schemas.microsoft.com/office/drawing/2014/main" id="{C5DAD324-6196-D648-8307-FA940E5C3DA3}"/>
              </a:ext>
            </a:extLst>
          </p:cNvPr>
          <p:cNvCxnSpPr>
            <a:cxnSpLocks/>
          </p:cNvCxnSpPr>
          <p:nvPr/>
        </p:nvCxnSpPr>
        <p:spPr>
          <a:xfrm>
            <a:off x="4795838" y="2250272"/>
            <a:ext cx="0" cy="3921685"/>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98339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47"/>
                                        </p:tgtEl>
                                      </p:cBhvr>
                                    </p:animEffect>
                                    <p:animScale>
                                      <p:cBhvr>
                                        <p:cTn id="7" dur="500" autoRev="1" fill="hold"/>
                                        <p:tgtEl>
                                          <p:spTgt spid="47"/>
                                        </p:tgtEl>
                                      </p:cBhvr>
                                      <p:by x="105000" y="105000"/>
                                    </p:animScale>
                                  </p:childTnLst>
                                </p:cTn>
                              </p:par>
                            </p:childTnLst>
                          </p:cTn>
                        </p:par>
                        <p:par>
                          <p:cTn id="8" fill="hold">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48"/>
                                        </p:tgtEl>
                                      </p:cBhvr>
                                    </p:animEffect>
                                    <p:animScale>
                                      <p:cBhvr>
                                        <p:cTn id="11" dur="500" autoRev="1" fill="hold"/>
                                        <p:tgtEl>
                                          <p:spTgt spid="48"/>
                                        </p:tgtEl>
                                      </p:cBhvr>
                                      <p:by x="105000" y="105000"/>
                                    </p:animScale>
                                  </p:childTnLst>
                                </p:cTn>
                              </p:par>
                            </p:childTnLst>
                          </p:cTn>
                        </p:par>
                        <p:par>
                          <p:cTn id="12" fill="hold">
                            <p:stCondLst>
                              <p:cond delay="2000"/>
                            </p:stCondLst>
                            <p:childTnLst>
                              <p:par>
                                <p:cTn id="13" presetID="26" presetClass="emph" presetSubtype="0" fill="hold" nodeType="afterEffect">
                                  <p:stCondLst>
                                    <p:cond delay="0"/>
                                  </p:stCondLst>
                                  <p:childTnLst>
                                    <p:animEffect transition="out" filter="fade">
                                      <p:cBhvr>
                                        <p:cTn id="14" dur="1000" tmFilter="0, 0; .2, .5; .8, .5; 1, 0"/>
                                        <p:tgtEl>
                                          <p:spTgt spid="49"/>
                                        </p:tgtEl>
                                      </p:cBhvr>
                                    </p:animEffect>
                                    <p:animScale>
                                      <p:cBhvr>
                                        <p:cTn id="15" dur="500" autoRev="1" fill="hold"/>
                                        <p:tgtEl>
                                          <p:spTgt spid="49"/>
                                        </p:tgtEl>
                                      </p:cBhvr>
                                      <p:by x="105000" y="105000"/>
                                    </p:animScale>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1000" tmFilter="0, 0; .2, .5; .8, .5; 1, 0"/>
                                        <p:tgtEl>
                                          <p:spTgt spid="50"/>
                                        </p:tgtEl>
                                      </p:cBhvr>
                                    </p:animEffect>
                                    <p:animScale>
                                      <p:cBhvr>
                                        <p:cTn id="19" dur="500" autoRev="1" fill="hold"/>
                                        <p:tgtEl>
                                          <p:spTgt spid="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15" objId="5"/>
        <p14:stopEvt time="8675" objId="5"/>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57C5B9-658F-324D-B95C-9684F93EA5A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13</a:t>
            </a:fld>
            <a:r>
              <a:rPr lang="en-US"/>
              <a:t> -</a:t>
            </a:r>
          </a:p>
        </p:txBody>
      </p:sp>
      <p:sp>
        <p:nvSpPr>
          <p:cNvPr id="3" name="Title 2">
            <a:extLst>
              <a:ext uri="{FF2B5EF4-FFF2-40B4-BE49-F238E27FC236}">
                <a16:creationId xmlns:a16="http://schemas.microsoft.com/office/drawing/2014/main" id="{D158B103-954F-D848-A76C-FA5BF34288CE}"/>
              </a:ext>
            </a:extLst>
          </p:cNvPr>
          <p:cNvSpPr>
            <a:spLocks noGrp="1"/>
          </p:cNvSpPr>
          <p:nvPr>
            <p:ph type="title"/>
          </p:nvPr>
        </p:nvSpPr>
        <p:spPr/>
        <p:txBody>
          <a:bodyPr/>
          <a:lstStyle/>
          <a:p>
            <a:r>
              <a:rPr lang="en-US" dirty="0"/>
              <a:t>Proposed Algorithm: GOLD</a:t>
            </a:r>
          </a:p>
        </p:txBody>
      </p:sp>
      <p:sp>
        <p:nvSpPr>
          <p:cNvPr id="6" name="TextBox 5">
            <a:extLst>
              <a:ext uri="{FF2B5EF4-FFF2-40B4-BE49-F238E27FC236}">
                <a16:creationId xmlns:a16="http://schemas.microsoft.com/office/drawing/2014/main" id="{2EFE64A6-CD52-D749-9B75-1D408E691618}"/>
              </a:ext>
            </a:extLst>
          </p:cNvPr>
          <p:cNvSpPr txBox="1"/>
          <p:nvPr/>
        </p:nvSpPr>
        <p:spPr>
          <a:xfrm>
            <a:off x="3053743" y="5873292"/>
            <a:ext cx="586189"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dirty="0">
                <a:solidFill>
                  <a:prstClr val="black"/>
                </a:solidFill>
                <a:latin typeface="Calibri" panose="020F0502020204030204"/>
                <a:cs typeface="+mn-cs"/>
              </a:rPr>
              <a:t>  </a:t>
            </a:r>
          </a:p>
        </p:txBody>
      </p:sp>
      <p:sp>
        <p:nvSpPr>
          <p:cNvPr id="7" name="TextBox 6">
            <a:extLst>
              <a:ext uri="{FF2B5EF4-FFF2-40B4-BE49-F238E27FC236}">
                <a16:creationId xmlns:a16="http://schemas.microsoft.com/office/drawing/2014/main" id="{71F4689D-7EC7-DE4B-82A4-4345C6D25B2B}"/>
              </a:ext>
            </a:extLst>
          </p:cNvPr>
          <p:cNvSpPr txBox="1"/>
          <p:nvPr/>
        </p:nvSpPr>
        <p:spPr>
          <a:xfrm>
            <a:off x="5743131" y="5873292"/>
            <a:ext cx="590226"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a:t>
            </a:r>
            <a:r>
              <a:rPr lang="en-US" sz="1400" dirty="0">
                <a:solidFill>
                  <a:prstClr val="black"/>
                </a:solidFill>
                <a:latin typeface="Calibri" panose="020F0502020204030204"/>
                <a:cs typeface="+mn-cs"/>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BBCD35-856E-FA49-91E3-F39DA0176A22}"/>
                  </a:ext>
                </a:extLst>
              </p:cNvPr>
              <p:cNvSpPr txBox="1"/>
              <p:nvPr/>
            </p:nvSpPr>
            <p:spPr>
              <a:xfrm>
                <a:off x="3562503" y="5893194"/>
                <a:ext cx="133947"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cs typeface="+mn-cs"/>
                        </a:rPr>
                        <m:t>𝑖</m:t>
                      </m:r>
                    </m:oMath>
                  </m:oMathPara>
                </a14:m>
                <a:endParaRPr lang="en-US" dirty="0">
                  <a:solidFill>
                    <a:prstClr val="black"/>
                  </a:solidFill>
                  <a:latin typeface="Calibri" panose="020F0502020204030204"/>
                  <a:cs typeface="+mn-cs"/>
                </a:endParaRPr>
              </a:p>
            </p:txBody>
          </p:sp>
        </mc:Choice>
        <mc:Fallback xmlns="">
          <p:sp>
            <p:nvSpPr>
              <p:cNvPr id="8" name="TextBox 7">
                <a:extLst>
                  <a:ext uri="{FF2B5EF4-FFF2-40B4-BE49-F238E27FC236}">
                    <a16:creationId xmlns:a16="http://schemas.microsoft.com/office/drawing/2014/main" id="{45BBCD35-856E-FA49-91E3-F39DA0176A22}"/>
                  </a:ext>
                </a:extLst>
              </p:cNvPr>
              <p:cNvSpPr txBox="1">
                <a:spLocks noRot="1" noChangeAspect="1" noMove="1" noResize="1" noEditPoints="1" noAdjustHandles="1" noChangeArrowheads="1" noChangeShapeType="1" noTextEdit="1"/>
              </p:cNvSpPr>
              <p:nvPr/>
            </p:nvSpPr>
            <p:spPr>
              <a:xfrm>
                <a:off x="3562503" y="5893194"/>
                <a:ext cx="133947" cy="276999"/>
              </a:xfrm>
              <a:prstGeom prst="rect">
                <a:avLst/>
              </a:prstGeom>
              <a:blipFill>
                <a:blip r:embed="rId7"/>
                <a:stretch>
                  <a:fillRect l="-36364" r="-2727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89B038-B985-2D42-A86D-E130B9EAF71E}"/>
                  </a:ext>
                </a:extLst>
              </p:cNvPr>
              <p:cNvSpPr txBox="1"/>
              <p:nvPr/>
            </p:nvSpPr>
            <p:spPr>
              <a:xfrm>
                <a:off x="6235684" y="5883382"/>
                <a:ext cx="140230"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cs typeface="+mn-cs"/>
                        </a:rPr>
                        <m:t>𝑗</m:t>
                      </m:r>
                    </m:oMath>
                  </m:oMathPara>
                </a14:m>
                <a:endParaRPr lang="en-US" dirty="0">
                  <a:solidFill>
                    <a:prstClr val="black"/>
                  </a:solidFill>
                  <a:latin typeface="Calibri" panose="020F0502020204030204"/>
                  <a:cs typeface="+mn-cs"/>
                </a:endParaRPr>
              </a:p>
            </p:txBody>
          </p:sp>
        </mc:Choice>
        <mc:Fallback xmlns="">
          <p:sp>
            <p:nvSpPr>
              <p:cNvPr id="9" name="TextBox 8">
                <a:extLst>
                  <a:ext uri="{FF2B5EF4-FFF2-40B4-BE49-F238E27FC236}">
                    <a16:creationId xmlns:a16="http://schemas.microsoft.com/office/drawing/2014/main" id="{1889B038-B985-2D42-A86D-E130B9EAF71E}"/>
                  </a:ext>
                </a:extLst>
              </p:cNvPr>
              <p:cNvSpPr txBox="1">
                <a:spLocks noRot="1" noChangeAspect="1" noMove="1" noResize="1" noEditPoints="1" noAdjustHandles="1" noChangeArrowheads="1" noChangeShapeType="1" noTextEdit="1"/>
              </p:cNvSpPr>
              <p:nvPr/>
            </p:nvSpPr>
            <p:spPr>
              <a:xfrm>
                <a:off x="6235684" y="5883382"/>
                <a:ext cx="140230" cy="276999"/>
              </a:xfrm>
              <a:prstGeom prst="rect">
                <a:avLst/>
              </a:prstGeom>
              <a:blipFill>
                <a:blip r:embed="rId8"/>
                <a:stretch>
                  <a:fillRect l="-50000" r="-41667" b="-30435"/>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8ECAC658-27AF-C741-B937-0E81CEF45EEA}"/>
              </a:ext>
            </a:extLst>
          </p:cNvPr>
          <p:cNvGrpSpPr/>
          <p:nvPr/>
        </p:nvGrpSpPr>
        <p:grpSpPr>
          <a:xfrm>
            <a:off x="3233439" y="5092129"/>
            <a:ext cx="412955" cy="631723"/>
            <a:chOff x="2113935" y="3429000"/>
            <a:chExt cx="412955" cy="631723"/>
          </a:xfrm>
        </p:grpSpPr>
        <p:sp>
          <p:nvSpPr>
            <p:cNvPr id="11" name="Rectangle 10">
              <a:extLst>
                <a:ext uri="{FF2B5EF4-FFF2-40B4-BE49-F238E27FC236}">
                  <a16:creationId xmlns:a16="http://schemas.microsoft.com/office/drawing/2014/main" id="{07C20DC1-209E-634D-9809-744B1E194F0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417B0B9-9B4A-C54E-88F5-C55C9AE13C80}"/>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2A5D3AE0-01F2-554D-A6B4-6C23FB48D69D}"/>
              </a:ext>
            </a:extLst>
          </p:cNvPr>
          <p:cNvGrpSpPr/>
          <p:nvPr/>
        </p:nvGrpSpPr>
        <p:grpSpPr>
          <a:xfrm>
            <a:off x="5870181" y="5092129"/>
            <a:ext cx="412955" cy="631723"/>
            <a:chOff x="2113935" y="3429000"/>
            <a:chExt cx="412955" cy="631723"/>
          </a:xfrm>
        </p:grpSpPr>
        <p:sp>
          <p:nvSpPr>
            <p:cNvPr id="14" name="Rectangle 13">
              <a:extLst>
                <a:ext uri="{FF2B5EF4-FFF2-40B4-BE49-F238E27FC236}">
                  <a16:creationId xmlns:a16="http://schemas.microsoft.com/office/drawing/2014/main" id="{CF529CA4-7630-0843-B7AE-44F9CC03F688}"/>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0079917-429F-AA41-9C9B-12A488EA3D2F}"/>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7" name="TextBox 16">
            <a:extLst>
              <a:ext uri="{FF2B5EF4-FFF2-40B4-BE49-F238E27FC236}">
                <a16:creationId xmlns:a16="http://schemas.microsoft.com/office/drawing/2014/main" id="{AC60EDB4-65B8-C442-9D74-A2000204CB15}"/>
              </a:ext>
            </a:extLst>
          </p:cNvPr>
          <p:cNvSpPr txBox="1"/>
          <p:nvPr/>
        </p:nvSpPr>
        <p:spPr>
          <a:xfrm>
            <a:off x="1885196" y="2425891"/>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1.0</a:t>
            </a:r>
          </a:p>
        </p:txBody>
      </p:sp>
      <p:cxnSp>
        <p:nvCxnSpPr>
          <p:cNvPr id="18" name="Straight Connector 17">
            <a:extLst>
              <a:ext uri="{FF2B5EF4-FFF2-40B4-BE49-F238E27FC236}">
                <a16:creationId xmlns:a16="http://schemas.microsoft.com/office/drawing/2014/main" id="{216FB738-C4EB-6943-B8A1-F65D97676957}"/>
              </a:ext>
            </a:extLst>
          </p:cNvPr>
          <p:cNvCxnSpPr/>
          <p:nvPr/>
        </p:nvCxnSpPr>
        <p:spPr>
          <a:xfrm>
            <a:off x="2321754" y="2564392"/>
            <a:ext cx="0" cy="2389238"/>
          </a:xfrm>
          <a:prstGeom prst="line">
            <a:avLst/>
          </a:prstGeom>
          <a:noFill/>
          <a:ln w="25400" cap="flat" cmpd="sng" algn="ctr">
            <a:solidFill>
              <a:srgbClr val="4472C4"/>
            </a:solidFill>
            <a:prstDash val="solid"/>
            <a:miter lim="800000"/>
          </a:ln>
          <a:effectLst/>
        </p:spPr>
      </p:cxnSp>
      <p:cxnSp>
        <p:nvCxnSpPr>
          <p:cNvPr id="19" name="Straight Connector 18">
            <a:extLst>
              <a:ext uri="{FF2B5EF4-FFF2-40B4-BE49-F238E27FC236}">
                <a16:creationId xmlns:a16="http://schemas.microsoft.com/office/drawing/2014/main" id="{53DEF4B7-1FAE-9B40-9CEC-33B407EE6792}"/>
              </a:ext>
            </a:extLst>
          </p:cNvPr>
          <p:cNvCxnSpPr>
            <a:cxnSpLocks/>
          </p:cNvCxnSpPr>
          <p:nvPr/>
        </p:nvCxnSpPr>
        <p:spPr>
          <a:xfrm>
            <a:off x="2266103" y="2564392"/>
            <a:ext cx="111185" cy="0"/>
          </a:xfrm>
          <a:prstGeom prst="line">
            <a:avLst/>
          </a:prstGeom>
          <a:noFill/>
          <a:ln w="22225" cap="flat" cmpd="sng" algn="ctr">
            <a:solidFill>
              <a:srgbClr val="4472C4"/>
            </a:solidFill>
            <a:prstDash val="solid"/>
            <a:miter lim="800000"/>
          </a:ln>
          <a:effectLst/>
        </p:spPr>
      </p:cxnSp>
      <p:cxnSp>
        <p:nvCxnSpPr>
          <p:cNvPr id="20" name="Straight Connector 19">
            <a:extLst>
              <a:ext uri="{FF2B5EF4-FFF2-40B4-BE49-F238E27FC236}">
                <a16:creationId xmlns:a16="http://schemas.microsoft.com/office/drawing/2014/main" id="{FAE9E5CF-CC92-6344-876E-8D5C519856A1}"/>
              </a:ext>
            </a:extLst>
          </p:cNvPr>
          <p:cNvCxnSpPr>
            <a:cxnSpLocks/>
          </p:cNvCxnSpPr>
          <p:nvPr/>
        </p:nvCxnSpPr>
        <p:spPr>
          <a:xfrm>
            <a:off x="2266161" y="4953630"/>
            <a:ext cx="111185" cy="0"/>
          </a:xfrm>
          <a:prstGeom prst="line">
            <a:avLst/>
          </a:prstGeom>
          <a:noFill/>
          <a:ln w="22225" cap="flat" cmpd="sng" algn="ctr">
            <a:solidFill>
              <a:srgbClr val="4472C4"/>
            </a:solidFill>
            <a:prstDash val="solid"/>
            <a:miter lim="800000"/>
          </a:ln>
          <a:effectLst/>
        </p:spPr>
      </p:cxnSp>
      <p:cxnSp>
        <p:nvCxnSpPr>
          <p:cNvPr id="21" name="Straight Connector 20">
            <a:extLst>
              <a:ext uri="{FF2B5EF4-FFF2-40B4-BE49-F238E27FC236}">
                <a16:creationId xmlns:a16="http://schemas.microsoft.com/office/drawing/2014/main" id="{6A785462-7422-D646-863B-DC14261A3A2C}"/>
              </a:ext>
            </a:extLst>
          </p:cNvPr>
          <p:cNvCxnSpPr>
            <a:cxnSpLocks/>
          </p:cNvCxnSpPr>
          <p:nvPr/>
        </p:nvCxnSpPr>
        <p:spPr>
          <a:xfrm>
            <a:off x="2266896" y="3721504"/>
            <a:ext cx="111185" cy="0"/>
          </a:xfrm>
          <a:prstGeom prst="line">
            <a:avLst/>
          </a:prstGeom>
          <a:noFill/>
          <a:ln w="22225" cap="flat" cmpd="sng" algn="ctr">
            <a:solidFill>
              <a:srgbClr val="4472C4"/>
            </a:solidFill>
            <a:prstDash val="solid"/>
            <a:miter lim="800000"/>
          </a:ln>
          <a:effectLst/>
        </p:spPr>
      </p:cxnSp>
      <p:sp>
        <p:nvSpPr>
          <p:cNvPr id="22" name="TextBox 21">
            <a:extLst>
              <a:ext uri="{FF2B5EF4-FFF2-40B4-BE49-F238E27FC236}">
                <a16:creationId xmlns:a16="http://schemas.microsoft.com/office/drawing/2014/main" id="{F060926B-4C86-7F45-8FED-233A38CF602D}"/>
              </a:ext>
            </a:extLst>
          </p:cNvPr>
          <p:cNvSpPr txBox="1"/>
          <p:nvPr/>
        </p:nvSpPr>
        <p:spPr>
          <a:xfrm>
            <a:off x="1885196" y="4815130"/>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0.0</a:t>
            </a:r>
          </a:p>
        </p:txBody>
      </p:sp>
      <p:sp>
        <p:nvSpPr>
          <p:cNvPr id="23" name="TextBox 22">
            <a:extLst>
              <a:ext uri="{FF2B5EF4-FFF2-40B4-BE49-F238E27FC236}">
                <a16:creationId xmlns:a16="http://schemas.microsoft.com/office/drawing/2014/main" id="{FB6D4C64-F44E-1344-B228-B494D72936CC}"/>
              </a:ext>
            </a:extLst>
          </p:cNvPr>
          <p:cNvSpPr txBox="1"/>
          <p:nvPr/>
        </p:nvSpPr>
        <p:spPr>
          <a:xfrm>
            <a:off x="1885196" y="3583004"/>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0.5</a:t>
            </a:r>
          </a:p>
        </p:txBody>
      </p:sp>
      <p:sp>
        <p:nvSpPr>
          <p:cNvPr id="24" name="TextBox 23">
            <a:extLst>
              <a:ext uri="{FF2B5EF4-FFF2-40B4-BE49-F238E27FC236}">
                <a16:creationId xmlns:a16="http://schemas.microsoft.com/office/drawing/2014/main" id="{B2587675-A34C-8145-B423-FBDEF5B7048A}"/>
              </a:ext>
            </a:extLst>
          </p:cNvPr>
          <p:cNvSpPr txBox="1"/>
          <p:nvPr/>
        </p:nvSpPr>
        <p:spPr>
          <a:xfrm rot="16200000">
            <a:off x="678258" y="3623993"/>
            <a:ext cx="1856021" cy="338554"/>
          </a:xfrm>
          <a:prstGeom prst="rect">
            <a:avLst/>
          </a:prstGeom>
          <a:noFill/>
        </p:spPr>
        <p:txBody>
          <a:bodyPr wrap="square" rtlCol="0">
            <a:spAutoFit/>
          </a:bodyPr>
          <a:lstStyle/>
          <a:p>
            <a:pPr defTabSz="457200" fontAlgn="auto">
              <a:spcBef>
                <a:spcPts val="0"/>
              </a:spcBef>
              <a:spcAft>
                <a:spcPts val="0"/>
              </a:spcAft>
            </a:pPr>
            <a:r>
              <a:rPr lang="en-US" sz="1600" dirty="0">
                <a:solidFill>
                  <a:prstClr val="black"/>
                </a:solidFill>
                <a:latin typeface="Calibri" panose="020F0502020204030204"/>
                <a:cs typeface="+mn-cs"/>
              </a:rPr>
              <a:t>Expected Reward</a:t>
            </a:r>
          </a:p>
        </p:txBody>
      </p:sp>
      <p:sp>
        <p:nvSpPr>
          <p:cNvPr id="27" name="Left Brace 26">
            <a:extLst>
              <a:ext uri="{FF2B5EF4-FFF2-40B4-BE49-F238E27FC236}">
                <a16:creationId xmlns:a16="http://schemas.microsoft.com/office/drawing/2014/main" id="{981075B6-4104-6949-83EA-225F37B30638}"/>
              </a:ext>
            </a:extLst>
          </p:cNvPr>
          <p:cNvSpPr/>
          <p:nvPr/>
        </p:nvSpPr>
        <p:spPr>
          <a:xfrm>
            <a:off x="3226624" y="3721504"/>
            <a:ext cx="150307" cy="1020443"/>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CDF4C174-35D2-064C-B65D-AFCBA69F93D3}"/>
              </a:ext>
            </a:extLst>
          </p:cNvPr>
          <p:cNvPicPr>
            <a:picLocks noChangeAspect="1"/>
          </p:cNvPicPr>
          <p:nvPr/>
        </p:nvPicPr>
        <p:blipFill>
          <a:blip r:embed="rId9"/>
          <a:stretch>
            <a:fillRect/>
          </a:stretch>
        </p:blipFill>
        <p:spPr>
          <a:xfrm>
            <a:off x="3435000" y="3576509"/>
            <a:ext cx="787716" cy="276999"/>
          </a:xfrm>
          <a:prstGeom prst="rect">
            <a:avLst/>
          </a:prstGeom>
        </p:spPr>
      </p:pic>
      <p:pic>
        <p:nvPicPr>
          <p:cNvPr id="29" name="Picture 28">
            <a:extLst>
              <a:ext uri="{FF2B5EF4-FFF2-40B4-BE49-F238E27FC236}">
                <a16:creationId xmlns:a16="http://schemas.microsoft.com/office/drawing/2014/main" id="{2454755C-B04C-7A4A-94E6-A53275009C2B}"/>
              </a:ext>
            </a:extLst>
          </p:cNvPr>
          <p:cNvPicPr>
            <a:picLocks noChangeAspect="1"/>
          </p:cNvPicPr>
          <p:nvPr/>
        </p:nvPicPr>
        <p:blipFill>
          <a:blip r:embed="rId9"/>
          <a:stretch>
            <a:fillRect/>
          </a:stretch>
        </p:blipFill>
        <p:spPr>
          <a:xfrm>
            <a:off x="3397595" y="4586290"/>
            <a:ext cx="787716" cy="276999"/>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A73411-66DF-D542-946F-B33165059B0C}"/>
                  </a:ext>
                </a:extLst>
              </p:cNvPr>
              <p:cNvSpPr txBox="1"/>
              <p:nvPr/>
            </p:nvSpPr>
            <p:spPr>
              <a:xfrm rot="16200000">
                <a:off x="1456378" y="2829874"/>
                <a:ext cx="208903"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 </m:t>
                          </m:r>
                        </m:sub>
                      </m:sSub>
                    </m:oMath>
                  </m:oMathPara>
                </a14:m>
                <a:endParaRPr lang="en-US" dirty="0">
                  <a:solidFill>
                    <a:prstClr val="black"/>
                  </a:solidFill>
                  <a:latin typeface="Calibri" panose="020F0502020204030204"/>
                  <a:cs typeface="+mn-cs"/>
                </a:endParaRPr>
              </a:p>
            </p:txBody>
          </p:sp>
        </mc:Choice>
        <mc:Fallback xmlns="">
          <p:sp>
            <p:nvSpPr>
              <p:cNvPr id="30" name="TextBox 29">
                <a:extLst>
                  <a:ext uri="{FF2B5EF4-FFF2-40B4-BE49-F238E27FC236}">
                    <a16:creationId xmlns:a16="http://schemas.microsoft.com/office/drawing/2014/main" id="{CFA73411-66DF-D542-946F-B33165059B0C}"/>
                  </a:ext>
                </a:extLst>
              </p:cNvPr>
              <p:cNvSpPr txBox="1">
                <a:spLocks noRot="1" noChangeAspect="1" noMove="1" noResize="1" noEditPoints="1" noAdjustHandles="1" noChangeArrowheads="1" noChangeShapeType="1" noTextEdit="1"/>
              </p:cNvSpPr>
              <p:nvPr/>
            </p:nvSpPr>
            <p:spPr>
              <a:xfrm rot="16200000">
                <a:off x="1456378" y="2829874"/>
                <a:ext cx="208903" cy="276999"/>
              </a:xfrm>
              <a:prstGeom prst="rect">
                <a:avLst/>
              </a:prstGeom>
              <a:blipFill>
                <a:blip r:embed="rId11"/>
                <a:stretch>
                  <a:fillRect t="-23529" r="-34783" b="-23529"/>
                </a:stretch>
              </a:blipFill>
            </p:spPr>
            <p:txBody>
              <a:bodyPr/>
              <a:lstStyle/>
              <a:p>
                <a:r>
                  <a:rPr lang="en-US">
                    <a:noFill/>
                  </a:rPr>
                  <a:t> </a:t>
                </a:r>
              </a:p>
            </p:txBody>
          </p:sp>
        </mc:Fallback>
      </mc:AlternateContent>
      <p:sp>
        <p:nvSpPr>
          <p:cNvPr id="36" name="Left Brace 35">
            <a:extLst>
              <a:ext uri="{FF2B5EF4-FFF2-40B4-BE49-F238E27FC236}">
                <a16:creationId xmlns:a16="http://schemas.microsoft.com/office/drawing/2014/main" id="{71E0C952-C6F5-ED41-BDC5-6E10B17048F8}"/>
              </a:ext>
            </a:extLst>
          </p:cNvPr>
          <p:cNvSpPr/>
          <p:nvPr/>
        </p:nvSpPr>
        <p:spPr>
          <a:xfrm>
            <a:off x="5660970" y="2199852"/>
            <a:ext cx="209209" cy="1041239"/>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0" name="Picture 39">
            <a:extLst>
              <a:ext uri="{FF2B5EF4-FFF2-40B4-BE49-F238E27FC236}">
                <a16:creationId xmlns:a16="http://schemas.microsoft.com/office/drawing/2014/main" id="{58CCD7BF-9700-B640-9CAB-7B02EC13F82B}"/>
              </a:ext>
            </a:extLst>
          </p:cNvPr>
          <p:cNvPicPr>
            <a:picLocks noChangeAspect="1"/>
          </p:cNvPicPr>
          <p:nvPr/>
        </p:nvPicPr>
        <p:blipFill>
          <a:blip r:embed="rId12"/>
          <a:stretch>
            <a:fillRect/>
          </a:stretch>
        </p:blipFill>
        <p:spPr>
          <a:xfrm>
            <a:off x="5944311" y="2060534"/>
            <a:ext cx="755650" cy="229980"/>
          </a:xfrm>
          <a:prstGeom prst="rect">
            <a:avLst/>
          </a:prstGeom>
        </p:spPr>
      </p:pic>
      <p:pic>
        <p:nvPicPr>
          <p:cNvPr id="41" name="Picture 40">
            <a:extLst>
              <a:ext uri="{FF2B5EF4-FFF2-40B4-BE49-F238E27FC236}">
                <a16:creationId xmlns:a16="http://schemas.microsoft.com/office/drawing/2014/main" id="{00E693E7-8E18-8149-8CD4-4EB6CCB22C1F}"/>
              </a:ext>
            </a:extLst>
          </p:cNvPr>
          <p:cNvPicPr>
            <a:picLocks noChangeAspect="1"/>
          </p:cNvPicPr>
          <p:nvPr/>
        </p:nvPicPr>
        <p:blipFill>
          <a:blip r:embed="rId12"/>
          <a:stretch>
            <a:fillRect/>
          </a:stretch>
        </p:blipFill>
        <p:spPr>
          <a:xfrm>
            <a:off x="5975298" y="3132784"/>
            <a:ext cx="755650" cy="229980"/>
          </a:xfrm>
          <a:prstGeom prst="rect">
            <a:avLst/>
          </a:prstGeom>
        </p:spPr>
      </p:pic>
      <p:grpSp>
        <p:nvGrpSpPr>
          <p:cNvPr id="42" name="Group 41">
            <a:extLst>
              <a:ext uri="{FF2B5EF4-FFF2-40B4-BE49-F238E27FC236}">
                <a16:creationId xmlns:a16="http://schemas.microsoft.com/office/drawing/2014/main" id="{3C276482-EE7D-5048-BD6B-D01E483C18B9}"/>
              </a:ext>
            </a:extLst>
          </p:cNvPr>
          <p:cNvGrpSpPr/>
          <p:nvPr/>
        </p:nvGrpSpPr>
        <p:grpSpPr>
          <a:xfrm>
            <a:off x="3639932" y="5047573"/>
            <a:ext cx="2223787" cy="390653"/>
            <a:chOff x="3639932" y="5047573"/>
            <a:chExt cx="2223787" cy="390653"/>
          </a:xfrm>
        </p:grpSpPr>
        <p:cxnSp>
          <p:nvCxnSpPr>
            <p:cNvPr id="43" name="Straight Connector 42">
              <a:extLst>
                <a:ext uri="{FF2B5EF4-FFF2-40B4-BE49-F238E27FC236}">
                  <a16:creationId xmlns:a16="http://schemas.microsoft.com/office/drawing/2014/main" id="{578230A7-0576-C147-A2D4-3272F5499822}"/>
                </a:ext>
              </a:extLst>
            </p:cNvPr>
            <p:cNvCxnSpPr>
              <a:cxnSpLocks/>
            </p:cNvCxnSpPr>
            <p:nvPr/>
          </p:nvCxnSpPr>
          <p:spPr>
            <a:xfrm>
              <a:off x="3639932" y="5438226"/>
              <a:ext cx="2223787" cy="0"/>
            </a:xfrm>
            <a:prstGeom prst="line">
              <a:avLst/>
            </a:prstGeom>
            <a:noFill/>
            <a:ln w="22225" cap="flat" cmpd="sng" algn="ctr">
              <a:solidFill>
                <a:srgbClr val="4472C4"/>
              </a:solidFill>
              <a:prstDash val="solid"/>
              <a:miter lim="800000"/>
            </a:ln>
            <a:effectLst/>
          </p:spPr>
        </p:cxnSp>
        <p:sp>
          <p:nvSpPr>
            <p:cNvPr id="44" name="TextBox 43">
              <a:extLst>
                <a:ext uri="{FF2B5EF4-FFF2-40B4-BE49-F238E27FC236}">
                  <a16:creationId xmlns:a16="http://schemas.microsoft.com/office/drawing/2014/main" id="{A0A1E5CD-2898-6A4D-9036-86B510422CCA}"/>
                </a:ext>
              </a:extLst>
            </p:cNvPr>
            <p:cNvSpPr txBox="1"/>
            <p:nvPr/>
          </p:nvSpPr>
          <p:spPr>
            <a:xfrm>
              <a:off x="4482753" y="5047573"/>
              <a:ext cx="697307" cy="369332"/>
            </a:xfrm>
            <a:prstGeom prst="rect">
              <a:avLst/>
            </a:prstGeom>
            <a:noFill/>
          </p:spPr>
          <p:txBody>
            <a:bodyPr wrap="none" rtlCol="0">
              <a:spAutoFit/>
            </a:bodyPr>
            <a:lstStyle/>
            <a:p>
              <a:pPr defTabSz="457200" fontAlgn="auto">
                <a:spcBef>
                  <a:spcPts val="0"/>
                </a:spcBef>
                <a:spcAft>
                  <a:spcPts val="0"/>
                </a:spcAft>
              </a:pPr>
              <a:r>
                <a:rPr lang="en-US" dirty="0">
                  <a:solidFill>
                    <a:prstClr val="black"/>
                  </a:solidFill>
                  <a:latin typeface="Calibri" panose="020F0502020204030204"/>
                  <a:cs typeface="+mn-cs"/>
                </a:rPr>
                <a:t>edge </a:t>
              </a:r>
            </a:p>
          </p:txBody>
        </p:sp>
      </p:grpSp>
      <p:cxnSp>
        <p:nvCxnSpPr>
          <p:cNvPr id="45" name="Straight Connector 44">
            <a:extLst>
              <a:ext uri="{FF2B5EF4-FFF2-40B4-BE49-F238E27FC236}">
                <a16:creationId xmlns:a16="http://schemas.microsoft.com/office/drawing/2014/main" id="{2FA1A4D0-D25C-C842-9E4B-0B06CA6DBEBD}"/>
              </a:ext>
            </a:extLst>
          </p:cNvPr>
          <p:cNvCxnSpPr/>
          <p:nvPr/>
        </p:nvCxnSpPr>
        <p:spPr>
          <a:xfrm>
            <a:off x="3053743" y="3362764"/>
            <a:ext cx="455834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0017F87-0E62-E949-825D-246457C315F9}"/>
              </a:ext>
            </a:extLst>
          </p:cNvPr>
          <p:cNvCxnSpPr/>
          <p:nvPr/>
        </p:nvCxnSpPr>
        <p:spPr>
          <a:xfrm>
            <a:off x="3053743" y="3583004"/>
            <a:ext cx="455834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662BEB2-9009-9B4E-8793-4D52396DBEA6}"/>
              </a:ext>
            </a:extLst>
          </p:cNvPr>
          <p:cNvSpPr txBox="1"/>
          <p:nvPr/>
        </p:nvSpPr>
        <p:spPr>
          <a:xfrm>
            <a:off x="511312" y="801053"/>
            <a:ext cx="8164376" cy="1015663"/>
          </a:xfrm>
          <a:prstGeom prst="rect">
            <a:avLst/>
          </a:prstGeom>
          <a:noFill/>
        </p:spPr>
        <p:txBody>
          <a:bodyPr wrap="square" rtlCol="0">
            <a:spAutoFit/>
          </a:bodyPr>
          <a:lstStyle/>
          <a:p>
            <a:pPr algn="just" defTabSz="457200" fontAlgn="auto">
              <a:spcBef>
                <a:spcPts val="0"/>
              </a:spcBef>
              <a:spcAft>
                <a:spcPts val="0"/>
              </a:spcAft>
            </a:pPr>
            <a:r>
              <a:rPr lang="en-US" sz="2000" b="1" dirty="0">
                <a:solidFill>
                  <a:prstClr val="black"/>
                </a:solidFill>
                <a:latin typeface="Calibri" panose="020F0502020204030204"/>
                <a:cs typeface="+mn-cs"/>
              </a:rPr>
              <a:t>Pulling process</a:t>
            </a:r>
            <a:r>
              <a:rPr lang="en-US" sz="2000" dirty="0">
                <a:solidFill>
                  <a:prstClr val="black"/>
                </a:solidFill>
                <a:latin typeface="Calibri" panose="020F0502020204030204"/>
                <a:cs typeface="+mn-cs"/>
              </a:rPr>
              <a:t>:  Pull each arm in a Round-Robin way. At each round, the learner pulls an arm to obtain the reward. Then, updates its estimate and confidence interval. </a:t>
            </a:r>
          </a:p>
        </p:txBody>
      </p:sp>
      <p:sp>
        <p:nvSpPr>
          <p:cNvPr id="50" name="TextBox 49">
            <a:extLst>
              <a:ext uri="{FF2B5EF4-FFF2-40B4-BE49-F238E27FC236}">
                <a16:creationId xmlns:a16="http://schemas.microsoft.com/office/drawing/2014/main" id="{2559AC74-743A-7F4A-A2FF-8A4AE18FAF00}"/>
              </a:ext>
            </a:extLst>
          </p:cNvPr>
          <p:cNvSpPr txBox="1"/>
          <p:nvPr/>
        </p:nvSpPr>
        <p:spPr>
          <a:xfrm>
            <a:off x="511312" y="1823599"/>
            <a:ext cx="5307287"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a:cs typeface="+mn-cs"/>
              </a:rPr>
              <a:t>Remove edge </a:t>
            </a:r>
            <a:r>
              <a:rPr lang="en-US" sz="2000" dirty="0">
                <a:solidFill>
                  <a:prstClr val="black"/>
                </a:solidFill>
                <a:latin typeface="Calibri" panose="020F0502020204030204"/>
                <a:cs typeface="+mn-cs"/>
              </a:rPr>
              <a:t>if the two arms are not neighbors.</a:t>
            </a:r>
          </a:p>
        </p:txBody>
      </p:sp>
      <p:grpSp>
        <p:nvGrpSpPr>
          <p:cNvPr id="51" name="Group 50">
            <a:extLst>
              <a:ext uri="{FF2B5EF4-FFF2-40B4-BE49-F238E27FC236}">
                <a16:creationId xmlns:a16="http://schemas.microsoft.com/office/drawing/2014/main" id="{D77DD8C9-DA41-CD44-9975-15F10DFA434D}"/>
              </a:ext>
            </a:extLst>
          </p:cNvPr>
          <p:cNvGrpSpPr/>
          <p:nvPr/>
        </p:nvGrpSpPr>
        <p:grpSpPr>
          <a:xfrm>
            <a:off x="3397595" y="4107003"/>
            <a:ext cx="1248980" cy="344572"/>
            <a:chOff x="3376932" y="3453467"/>
            <a:chExt cx="1248980" cy="344572"/>
          </a:xfrm>
        </p:grpSpPr>
        <p:grpSp>
          <p:nvGrpSpPr>
            <p:cNvPr id="52" name="Group 51">
              <a:extLst>
                <a:ext uri="{FF2B5EF4-FFF2-40B4-BE49-F238E27FC236}">
                  <a16:creationId xmlns:a16="http://schemas.microsoft.com/office/drawing/2014/main" id="{775E03E8-C944-4B4C-B6B8-BE426A8A81DB}"/>
                </a:ext>
              </a:extLst>
            </p:cNvPr>
            <p:cNvGrpSpPr/>
            <p:nvPr/>
          </p:nvGrpSpPr>
          <p:grpSpPr>
            <a:xfrm>
              <a:off x="3376932" y="3453467"/>
              <a:ext cx="433400" cy="276999"/>
              <a:chOff x="3376932" y="3453467"/>
              <a:chExt cx="433400" cy="276999"/>
            </a:xfrm>
          </p:grpSpPr>
          <p:sp>
            <p:nvSpPr>
              <p:cNvPr id="54" name="Rectangle 53">
                <a:extLst>
                  <a:ext uri="{FF2B5EF4-FFF2-40B4-BE49-F238E27FC236}">
                    <a16:creationId xmlns:a16="http://schemas.microsoft.com/office/drawing/2014/main" id="{EED67F8C-1893-694A-ABA6-7883B565B831}"/>
                  </a:ext>
                </a:extLst>
              </p:cNvPr>
              <p:cNvSpPr/>
              <p:nvPr/>
            </p:nvSpPr>
            <p:spPr>
              <a:xfrm>
                <a:off x="3376932" y="3557579"/>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3CFFCF7-0D46-4147-804E-34607F3A1814}"/>
                      </a:ext>
                    </a:extLst>
                  </p:cNvPr>
                  <p:cNvSpPr txBox="1"/>
                  <p:nvPr/>
                </p:nvSpPr>
                <p:spPr>
                  <a:xfrm>
                    <a:off x="3582566" y="3453467"/>
                    <a:ext cx="227766" cy="276999"/>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32" name="TextBox 31">
                    <a:extLst>
                      <a:ext uri="{FF2B5EF4-FFF2-40B4-BE49-F238E27FC236}">
                        <a16:creationId xmlns:a16="http://schemas.microsoft.com/office/drawing/2014/main" id="{7C1E48AF-094D-D243-A353-95B6D72E7271}"/>
                      </a:ext>
                    </a:extLst>
                  </p:cNvPr>
                  <p:cNvSpPr txBox="1">
                    <a:spLocks noRot="1" noChangeAspect="1" noMove="1" noResize="1" noEditPoints="1" noAdjustHandles="1" noChangeArrowheads="1" noChangeShapeType="1" noTextEdit="1"/>
                  </p:cNvSpPr>
                  <p:nvPr/>
                </p:nvSpPr>
                <p:spPr>
                  <a:xfrm>
                    <a:off x="3582566" y="3453467"/>
                    <a:ext cx="227766" cy="276999"/>
                  </a:xfrm>
                  <a:prstGeom prst="rect">
                    <a:avLst/>
                  </a:prstGeom>
                  <a:blipFill>
                    <a:blip r:embed="rId10"/>
                    <a:stretch>
                      <a:fillRect l="-26316" t="-13043" r="-10526" b="-21739"/>
                    </a:stretch>
                  </a:blipFill>
                </p:spPr>
                <p:txBody>
                  <a:bodyPr/>
                  <a:lstStyle/>
                  <a:p>
                    <a:r>
                      <a:rPr lang="en-US">
                        <a:noFill/>
                      </a:rPr>
                      <a:t> </a:t>
                    </a:r>
                  </a:p>
                </p:txBody>
              </p:sp>
            </mc:Fallback>
          </mc:AlternateContent>
        </p:grpSp>
        <p:sp>
          <p:nvSpPr>
            <p:cNvPr id="53" name="TextBox 52">
              <a:extLst>
                <a:ext uri="{FF2B5EF4-FFF2-40B4-BE49-F238E27FC236}">
                  <a16:creationId xmlns:a16="http://schemas.microsoft.com/office/drawing/2014/main" id="{DC35ACE8-2BEC-0348-9D62-87C269D85C8E}"/>
                </a:ext>
              </a:extLst>
            </p:cNvPr>
            <p:cNvSpPr txBox="1"/>
            <p:nvPr/>
          </p:nvSpPr>
          <p:spPr>
            <a:xfrm>
              <a:off x="3791453" y="3490262"/>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sz="2400" b="1" dirty="0">
                <a:solidFill>
                  <a:prstClr val="black"/>
                </a:solidFill>
                <a:latin typeface="Calibri" panose="020F0502020204030204"/>
                <a:cs typeface="+mn-cs"/>
              </a:endParaRPr>
            </a:p>
          </p:txBody>
        </p:sp>
      </p:grpSp>
      <p:grpSp>
        <p:nvGrpSpPr>
          <p:cNvPr id="56" name="Group 55">
            <a:extLst>
              <a:ext uri="{FF2B5EF4-FFF2-40B4-BE49-F238E27FC236}">
                <a16:creationId xmlns:a16="http://schemas.microsoft.com/office/drawing/2014/main" id="{E2C6C5E3-DA6A-F149-A3E9-C241B252CF05}"/>
              </a:ext>
            </a:extLst>
          </p:cNvPr>
          <p:cNvGrpSpPr/>
          <p:nvPr/>
        </p:nvGrpSpPr>
        <p:grpSpPr>
          <a:xfrm>
            <a:off x="5975298" y="2555090"/>
            <a:ext cx="1248980" cy="344572"/>
            <a:chOff x="5888736" y="2411697"/>
            <a:chExt cx="1248980" cy="344572"/>
          </a:xfrm>
        </p:grpSpPr>
        <p:sp>
          <p:nvSpPr>
            <p:cNvPr id="57" name="Rectangle 56">
              <a:extLst>
                <a:ext uri="{FF2B5EF4-FFF2-40B4-BE49-F238E27FC236}">
                  <a16:creationId xmlns:a16="http://schemas.microsoft.com/office/drawing/2014/main" id="{F65DAEE0-3B23-5840-8F08-9A287ACCE19E}"/>
                </a:ext>
              </a:extLst>
            </p:cNvPr>
            <p:cNvSpPr/>
            <p:nvPr/>
          </p:nvSpPr>
          <p:spPr>
            <a:xfrm>
              <a:off x="5888736" y="2515809"/>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8CE0475-906A-D14C-95FC-65C7A2A0C562}"/>
                    </a:ext>
                  </a:extLst>
                </p:cNvPr>
                <p:cNvSpPr txBox="1"/>
                <p:nvPr/>
              </p:nvSpPr>
              <p:spPr>
                <a:xfrm>
                  <a:off x="6094370" y="2411697"/>
                  <a:ext cx="227766" cy="299313"/>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𝑗</m:t>
                            </m:r>
                          </m:sub>
                        </m:sSub>
                      </m:oMath>
                    </m:oMathPara>
                  </a14:m>
                  <a:endParaRPr lang="en-US" dirty="0">
                    <a:solidFill>
                      <a:prstClr val="black"/>
                    </a:solidFill>
                    <a:latin typeface="Calibri" panose="020F0502020204030204"/>
                    <a:cs typeface="+mn-cs"/>
                  </a:endParaRPr>
                </a:p>
              </p:txBody>
            </p:sp>
          </mc:Choice>
          <mc:Fallback xmlns="">
            <p:sp>
              <p:nvSpPr>
                <p:cNvPr id="38" name="TextBox 37">
                  <a:extLst>
                    <a:ext uri="{FF2B5EF4-FFF2-40B4-BE49-F238E27FC236}">
                      <a16:creationId xmlns:a16="http://schemas.microsoft.com/office/drawing/2014/main" id="{B22A2B04-C6E0-4046-B5C1-A26EF17FBA1C}"/>
                    </a:ext>
                  </a:extLst>
                </p:cNvPr>
                <p:cNvSpPr txBox="1">
                  <a:spLocks noRot="1" noChangeAspect="1" noMove="1" noResize="1" noEditPoints="1" noAdjustHandles="1" noChangeArrowheads="1" noChangeShapeType="1" noTextEdit="1"/>
                </p:cNvSpPr>
                <p:nvPr/>
              </p:nvSpPr>
              <p:spPr>
                <a:xfrm>
                  <a:off x="6094370" y="2411697"/>
                  <a:ext cx="227766" cy="299313"/>
                </a:xfrm>
                <a:prstGeom prst="rect">
                  <a:avLst/>
                </a:prstGeom>
                <a:blipFill>
                  <a:blip r:embed="rId13"/>
                  <a:stretch>
                    <a:fillRect l="-33333" t="-12500" r="-16667" b="-25000"/>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BB70B307-CFEF-A44C-AA1B-77C7FD613F9B}"/>
                </a:ext>
              </a:extLst>
            </p:cNvPr>
            <p:cNvSpPr txBox="1"/>
            <p:nvPr/>
          </p:nvSpPr>
          <p:spPr>
            <a:xfrm>
              <a:off x="6303257" y="2448492"/>
              <a:ext cx="83445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b="1" dirty="0">
                <a:solidFill>
                  <a:prstClr val="black"/>
                </a:solidFill>
                <a:latin typeface="Calibri" panose="020F0502020204030204"/>
                <a:cs typeface="+mn-cs"/>
              </a:endParaRPr>
            </a:p>
          </p:txBody>
        </p:sp>
      </p:grpSp>
      <p:cxnSp>
        <p:nvCxnSpPr>
          <p:cNvPr id="47" name="Straight Connector 46">
            <a:extLst>
              <a:ext uri="{FF2B5EF4-FFF2-40B4-BE49-F238E27FC236}">
                <a16:creationId xmlns:a16="http://schemas.microsoft.com/office/drawing/2014/main" id="{3DC9514A-9AB2-C54C-A5D1-093D137A9E46}"/>
              </a:ext>
            </a:extLst>
          </p:cNvPr>
          <p:cNvCxnSpPr>
            <a:cxnSpLocks/>
          </p:cNvCxnSpPr>
          <p:nvPr/>
        </p:nvCxnSpPr>
        <p:spPr>
          <a:xfrm>
            <a:off x="4795838" y="2250272"/>
            <a:ext cx="0" cy="3921685"/>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908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par>
                          <p:cTn id="8" fill="hold">
                            <p:stCondLst>
                              <p:cond delay="1500"/>
                            </p:stCondLst>
                            <p:childTnLst>
                              <p:par>
                                <p:cTn id="9" presetID="9"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dissolve">
                                      <p:cBhvr>
                                        <p:cTn id="11" dur="500"/>
                                        <p:tgtEl>
                                          <p:spTgt spid="45"/>
                                        </p:tgtEl>
                                      </p:cBhvr>
                                    </p:animEffect>
                                  </p:childTnLst>
                                </p:cTn>
                              </p:par>
                              <p:par>
                                <p:cTn id="12" presetID="9"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par>
                          <p:cTn id="15" fill="hold">
                            <p:stCondLst>
                              <p:cond delay="2000"/>
                            </p:stCondLst>
                            <p:childTnLst>
                              <p:par>
                                <p:cTn id="16" presetID="22" presetClass="exit" presetSubtype="2" fill="hold" nodeType="afterEffect">
                                  <p:stCondLst>
                                    <p:cond delay="500"/>
                                  </p:stCondLst>
                                  <p:childTnLst>
                                    <p:animEffect transition="out" filter="wipe(right)">
                                      <p:cBhvr>
                                        <p:cTn id="17" dur="1000"/>
                                        <p:tgtEl>
                                          <p:spTgt spid="42"/>
                                        </p:tgtEl>
                                      </p:cBhvr>
                                    </p:animEffect>
                                    <p:set>
                                      <p:cBhvr>
                                        <p:cTn id="18" dur="1" fill="hold">
                                          <p:stCondLst>
                                            <p:cond delay="9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extLst>
    <p:ext uri="{E180D4A7-C9FB-4DFB-919C-405C955672EB}">
      <p14:showEvtLst xmlns:p14="http://schemas.microsoft.com/office/powerpoint/2010/main">
        <p14:playEvt time="520" objId="4"/>
        <p14:stopEvt time="4420" objId="4"/>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3FB5D609-0A48-4648-873F-B92C32794A1E}"/>
              </a:ext>
            </a:extLst>
          </p:cNvPr>
          <p:cNvCxnSpPr>
            <a:cxnSpLocks/>
          </p:cNvCxnSpPr>
          <p:nvPr/>
        </p:nvCxnSpPr>
        <p:spPr>
          <a:xfrm flipH="1">
            <a:off x="6568276" y="4355385"/>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0987A87-9F9F-9D45-BE35-EF5977CEB8E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14</a:t>
            </a:fld>
            <a:r>
              <a:rPr lang="en-US"/>
              <a:t> -</a:t>
            </a:r>
          </a:p>
        </p:txBody>
      </p:sp>
      <p:sp>
        <p:nvSpPr>
          <p:cNvPr id="3" name="Title 2">
            <a:extLst>
              <a:ext uri="{FF2B5EF4-FFF2-40B4-BE49-F238E27FC236}">
                <a16:creationId xmlns:a16="http://schemas.microsoft.com/office/drawing/2014/main" id="{69708ED2-9BE2-5F44-99F6-F64D04A611C0}"/>
              </a:ext>
            </a:extLst>
          </p:cNvPr>
          <p:cNvSpPr>
            <a:spLocks noGrp="1"/>
          </p:cNvSpPr>
          <p:nvPr>
            <p:ph type="title"/>
          </p:nvPr>
        </p:nvSpPr>
        <p:spPr/>
        <p:txBody>
          <a:bodyPr/>
          <a:lstStyle/>
          <a:p>
            <a:r>
              <a:rPr lang="en-US" dirty="0"/>
              <a:t>Proposed Algorithm: GOLD</a:t>
            </a:r>
          </a:p>
        </p:txBody>
      </p:sp>
      <p:grpSp>
        <p:nvGrpSpPr>
          <p:cNvPr id="40" name="Group 39">
            <a:extLst>
              <a:ext uri="{FF2B5EF4-FFF2-40B4-BE49-F238E27FC236}">
                <a16:creationId xmlns:a16="http://schemas.microsoft.com/office/drawing/2014/main" id="{8B024EAA-463E-1849-8B53-2E805A0BA4E0}"/>
              </a:ext>
            </a:extLst>
          </p:cNvPr>
          <p:cNvGrpSpPr/>
          <p:nvPr/>
        </p:nvGrpSpPr>
        <p:grpSpPr>
          <a:xfrm>
            <a:off x="1784418" y="3866878"/>
            <a:ext cx="412955" cy="631723"/>
            <a:chOff x="2113935" y="3429000"/>
            <a:chExt cx="412955" cy="631723"/>
          </a:xfrm>
        </p:grpSpPr>
        <p:sp>
          <p:nvSpPr>
            <p:cNvPr id="41" name="Rectangle 40">
              <a:extLst>
                <a:ext uri="{FF2B5EF4-FFF2-40B4-BE49-F238E27FC236}">
                  <a16:creationId xmlns:a16="http://schemas.microsoft.com/office/drawing/2014/main" id="{88E96999-35C9-3C4F-B1BC-6B2A89AD5D4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333CE91-1C59-724F-BC29-261A296D1298}"/>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19A36722-382C-A245-BA0A-A79BF199E53A}"/>
              </a:ext>
            </a:extLst>
          </p:cNvPr>
          <p:cNvGrpSpPr/>
          <p:nvPr/>
        </p:nvGrpSpPr>
        <p:grpSpPr>
          <a:xfrm>
            <a:off x="2740604" y="2946563"/>
            <a:ext cx="412955" cy="631723"/>
            <a:chOff x="2113935" y="3429000"/>
            <a:chExt cx="412955" cy="631723"/>
          </a:xfrm>
        </p:grpSpPr>
        <p:sp>
          <p:nvSpPr>
            <p:cNvPr id="44" name="Rectangle 43">
              <a:extLst>
                <a:ext uri="{FF2B5EF4-FFF2-40B4-BE49-F238E27FC236}">
                  <a16:creationId xmlns:a16="http://schemas.microsoft.com/office/drawing/2014/main" id="{198CA11C-5F1B-604E-BA10-B91DA6849401}"/>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C417A2E4-3EF5-5449-BB2A-432E9D32C9C4}"/>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90A4C70E-59F4-1345-9267-49723478AB8E}"/>
              </a:ext>
            </a:extLst>
          </p:cNvPr>
          <p:cNvGrpSpPr/>
          <p:nvPr/>
        </p:nvGrpSpPr>
        <p:grpSpPr>
          <a:xfrm>
            <a:off x="3692416" y="4780705"/>
            <a:ext cx="412955" cy="631723"/>
            <a:chOff x="2113935" y="3429000"/>
            <a:chExt cx="412955" cy="631723"/>
          </a:xfrm>
        </p:grpSpPr>
        <p:sp>
          <p:nvSpPr>
            <p:cNvPr id="47" name="Rectangle 46">
              <a:extLst>
                <a:ext uri="{FF2B5EF4-FFF2-40B4-BE49-F238E27FC236}">
                  <a16:creationId xmlns:a16="http://schemas.microsoft.com/office/drawing/2014/main" id="{35715E77-B632-8D49-80D8-DE031D894CD7}"/>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E4162051-8C82-624C-A1B2-6EAA7AA3BF37}"/>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FA8978C-5235-2041-B5FF-658AEEA4195D}"/>
              </a:ext>
            </a:extLst>
          </p:cNvPr>
          <p:cNvGrpSpPr/>
          <p:nvPr/>
        </p:nvGrpSpPr>
        <p:grpSpPr>
          <a:xfrm>
            <a:off x="4657893" y="3866875"/>
            <a:ext cx="412955" cy="631723"/>
            <a:chOff x="2113935" y="3429000"/>
            <a:chExt cx="412955" cy="631723"/>
          </a:xfrm>
        </p:grpSpPr>
        <p:sp>
          <p:nvSpPr>
            <p:cNvPr id="50" name="Rectangle 49">
              <a:extLst>
                <a:ext uri="{FF2B5EF4-FFF2-40B4-BE49-F238E27FC236}">
                  <a16:creationId xmlns:a16="http://schemas.microsoft.com/office/drawing/2014/main" id="{B45816DF-80BA-BD45-A4C6-84DCCBD5D9B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CF74319E-D9CF-2643-9178-99D648E458CC}"/>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106C0749-6636-EE48-99A0-5F1CF9E71482}"/>
              </a:ext>
            </a:extLst>
          </p:cNvPr>
          <p:cNvGrpSpPr/>
          <p:nvPr/>
        </p:nvGrpSpPr>
        <p:grpSpPr>
          <a:xfrm>
            <a:off x="6359413" y="3871394"/>
            <a:ext cx="412955" cy="631723"/>
            <a:chOff x="2113935" y="3429000"/>
            <a:chExt cx="412955" cy="631723"/>
          </a:xfrm>
          <a:solidFill>
            <a:srgbClr val="FF0000"/>
          </a:solidFill>
        </p:grpSpPr>
        <p:sp>
          <p:nvSpPr>
            <p:cNvPr id="53" name="Rectangle 52">
              <a:extLst>
                <a:ext uri="{FF2B5EF4-FFF2-40B4-BE49-F238E27FC236}">
                  <a16:creationId xmlns:a16="http://schemas.microsoft.com/office/drawing/2014/main" id="{52F43008-6130-FB44-BA10-C235A4DD7333}"/>
                </a:ext>
              </a:extLst>
            </p:cNvPr>
            <p:cNvSpPr/>
            <p:nvPr/>
          </p:nvSpPr>
          <p:spPr>
            <a:xfrm>
              <a:off x="2113935" y="3429000"/>
              <a:ext cx="412955" cy="631723"/>
            </a:xfrm>
            <a:prstGeom prst="rect">
              <a:avLst/>
            </a:prstGeom>
            <a:grp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F8671B86-F1DC-8040-A17C-71AEB2D6171D}"/>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55" name="TextBox 54">
            <a:extLst>
              <a:ext uri="{FF2B5EF4-FFF2-40B4-BE49-F238E27FC236}">
                <a16:creationId xmlns:a16="http://schemas.microsoft.com/office/drawing/2014/main" id="{064690C0-9B14-0945-ADE5-551772AF911C}"/>
              </a:ext>
            </a:extLst>
          </p:cNvPr>
          <p:cNvSpPr txBox="1"/>
          <p:nvPr/>
        </p:nvSpPr>
        <p:spPr>
          <a:xfrm>
            <a:off x="1672766" y="5748477"/>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1</a:t>
            </a:r>
          </a:p>
        </p:txBody>
      </p:sp>
      <p:sp>
        <p:nvSpPr>
          <p:cNvPr id="56" name="TextBox 55">
            <a:extLst>
              <a:ext uri="{FF2B5EF4-FFF2-40B4-BE49-F238E27FC236}">
                <a16:creationId xmlns:a16="http://schemas.microsoft.com/office/drawing/2014/main" id="{1747C430-BD9C-6D42-B2A4-772BD88CB739}"/>
              </a:ext>
            </a:extLst>
          </p:cNvPr>
          <p:cNvSpPr txBox="1"/>
          <p:nvPr/>
        </p:nvSpPr>
        <p:spPr>
          <a:xfrm>
            <a:off x="2632951" y="5758571"/>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2</a:t>
            </a:r>
          </a:p>
        </p:txBody>
      </p:sp>
      <p:sp>
        <p:nvSpPr>
          <p:cNvPr id="57" name="TextBox 56">
            <a:extLst>
              <a:ext uri="{FF2B5EF4-FFF2-40B4-BE49-F238E27FC236}">
                <a16:creationId xmlns:a16="http://schemas.microsoft.com/office/drawing/2014/main" id="{56677310-D1D3-124C-9DAE-FE6038957882}"/>
              </a:ext>
            </a:extLst>
          </p:cNvPr>
          <p:cNvSpPr txBox="1"/>
          <p:nvPr/>
        </p:nvSpPr>
        <p:spPr>
          <a:xfrm>
            <a:off x="359040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3</a:t>
            </a:r>
          </a:p>
        </p:txBody>
      </p:sp>
      <p:sp>
        <p:nvSpPr>
          <p:cNvPr id="58" name="TextBox 57">
            <a:extLst>
              <a:ext uri="{FF2B5EF4-FFF2-40B4-BE49-F238E27FC236}">
                <a16:creationId xmlns:a16="http://schemas.microsoft.com/office/drawing/2014/main" id="{526FA766-0530-C046-A48B-178348FB48E0}"/>
              </a:ext>
            </a:extLst>
          </p:cNvPr>
          <p:cNvSpPr txBox="1"/>
          <p:nvPr/>
        </p:nvSpPr>
        <p:spPr>
          <a:xfrm>
            <a:off x="451528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4</a:t>
            </a:r>
          </a:p>
        </p:txBody>
      </p:sp>
      <p:cxnSp>
        <p:nvCxnSpPr>
          <p:cNvPr id="61" name="Straight Connector 60">
            <a:extLst>
              <a:ext uri="{FF2B5EF4-FFF2-40B4-BE49-F238E27FC236}">
                <a16:creationId xmlns:a16="http://schemas.microsoft.com/office/drawing/2014/main" id="{9E843CD0-3CC0-8045-B020-1EED2BB5A073}"/>
              </a:ext>
            </a:extLst>
          </p:cNvPr>
          <p:cNvCxnSpPr>
            <a:stCxn id="41" idx="3"/>
            <a:endCxn id="47" idx="1"/>
          </p:cNvCxnSpPr>
          <p:nvPr/>
        </p:nvCxnSpPr>
        <p:spPr>
          <a:xfrm>
            <a:off x="2197373" y="4182740"/>
            <a:ext cx="1495043" cy="913827"/>
          </a:xfrm>
          <a:prstGeom prst="line">
            <a:avLst/>
          </a:prstGeom>
          <a:noFill/>
          <a:ln w="31750" cap="flat" cmpd="sng" algn="ctr">
            <a:solidFill>
              <a:srgbClr val="4472C4"/>
            </a:solidFill>
            <a:prstDash val="solid"/>
            <a:miter lim="800000"/>
          </a:ln>
          <a:effectLst/>
        </p:spPr>
      </p:cxnSp>
      <p:cxnSp>
        <p:nvCxnSpPr>
          <p:cNvPr id="62" name="Straight Connector 61">
            <a:extLst>
              <a:ext uri="{FF2B5EF4-FFF2-40B4-BE49-F238E27FC236}">
                <a16:creationId xmlns:a16="http://schemas.microsoft.com/office/drawing/2014/main" id="{3B709F80-593F-C54E-B9B3-87F7B3EEE90E}"/>
              </a:ext>
            </a:extLst>
          </p:cNvPr>
          <p:cNvCxnSpPr>
            <a:cxnSpLocks/>
            <a:stCxn id="44" idx="3"/>
            <a:endCxn id="50" idx="1"/>
          </p:cNvCxnSpPr>
          <p:nvPr/>
        </p:nvCxnSpPr>
        <p:spPr>
          <a:xfrm>
            <a:off x="3153559" y="3262425"/>
            <a:ext cx="1504334" cy="920312"/>
          </a:xfrm>
          <a:prstGeom prst="line">
            <a:avLst/>
          </a:prstGeom>
          <a:noFill/>
          <a:ln w="31750" cap="flat" cmpd="sng" algn="ctr">
            <a:solidFill>
              <a:srgbClr val="4472C4"/>
            </a:solidFill>
            <a:prstDash val="solid"/>
            <a:miter lim="800000"/>
          </a:ln>
          <a:effectLst/>
        </p:spPr>
      </p:cxnSp>
      <p:cxnSp>
        <p:nvCxnSpPr>
          <p:cNvPr id="63" name="Straight Connector 62">
            <a:extLst>
              <a:ext uri="{FF2B5EF4-FFF2-40B4-BE49-F238E27FC236}">
                <a16:creationId xmlns:a16="http://schemas.microsoft.com/office/drawing/2014/main" id="{85094673-3351-A040-8A34-30022ABE27D7}"/>
              </a:ext>
            </a:extLst>
          </p:cNvPr>
          <p:cNvCxnSpPr>
            <a:cxnSpLocks/>
            <a:stCxn id="44" idx="2"/>
            <a:endCxn id="47" idx="0"/>
          </p:cNvCxnSpPr>
          <p:nvPr/>
        </p:nvCxnSpPr>
        <p:spPr>
          <a:xfrm>
            <a:off x="2947082" y="3578286"/>
            <a:ext cx="951812" cy="1202419"/>
          </a:xfrm>
          <a:prstGeom prst="line">
            <a:avLst/>
          </a:prstGeom>
          <a:noFill/>
          <a:ln w="31750" cap="flat" cmpd="sng" algn="ctr">
            <a:solidFill>
              <a:srgbClr val="4472C4"/>
            </a:solidFill>
            <a:prstDash val="solid"/>
            <a:miter lim="800000"/>
          </a:ln>
          <a:effectLst/>
        </p:spPr>
      </p:cxnSp>
      <p:cxnSp>
        <p:nvCxnSpPr>
          <p:cNvPr id="64" name="Straight Connector 63">
            <a:extLst>
              <a:ext uri="{FF2B5EF4-FFF2-40B4-BE49-F238E27FC236}">
                <a16:creationId xmlns:a16="http://schemas.microsoft.com/office/drawing/2014/main" id="{3E4C24E1-A4F1-D340-9670-0895D014903F}"/>
              </a:ext>
            </a:extLst>
          </p:cNvPr>
          <p:cNvCxnSpPr>
            <a:cxnSpLocks/>
            <a:stCxn id="41" idx="3"/>
            <a:endCxn id="50" idx="1"/>
          </p:cNvCxnSpPr>
          <p:nvPr/>
        </p:nvCxnSpPr>
        <p:spPr>
          <a:xfrm flipV="1">
            <a:off x="2197373" y="4182737"/>
            <a:ext cx="2460520" cy="3"/>
          </a:xfrm>
          <a:prstGeom prst="line">
            <a:avLst/>
          </a:prstGeom>
          <a:noFill/>
          <a:ln w="31750" cap="flat" cmpd="sng" algn="ctr">
            <a:solidFill>
              <a:srgbClr val="4472C4"/>
            </a:solidFill>
            <a:prstDash val="solid"/>
            <a:miter lim="800000"/>
          </a:ln>
          <a:effectLst/>
        </p:spPr>
      </p:cxnSp>
      <p:cxnSp>
        <p:nvCxnSpPr>
          <p:cNvPr id="65" name="Straight Connector 64">
            <a:extLst>
              <a:ext uri="{FF2B5EF4-FFF2-40B4-BE49-F238E27FC236}">
                <a16:creationId xmlns:a16="http://schemas.microsoft.com/office/drawing/2014/main" id="{68344D29-4EB6-E84A-918F-A44A9CFF6302}"/>
              </a:ext>
            </a:extLst>
          </p:cNvPr>
          <p:cNvCxnSpPr>
            <a:cxnSpLocks/>
            <a:stCxn id="41" idx="0"/>
            <a:endCxn id="44" idx="1"/>
          </p:cNvCxnSpPr>
          <p:nvPr/>
        </p:nvCxnSpPr>
        <p:spPr>
          <a:xfrm flipV="1">
            <a:off x="1990896" y="3262425"/>
            <a:ext cx="749708" cy="604453"/>
          </a:xfrm>
          <a:prstGeom prst="line">
            <a:avLst/>
          </a:prstGeom>
          <a:noFill/>
          <a:ln w="31750" cap="flat" cmpd="sng" algn="ctr">
            <a:solidFill>
              <a:srgbClr val="4472C4"/>
            </a:solidFill>
            <a:prstDash val="solid"/>
            <a:miter lim="800000"/>
          </a:ln>
          <a:effectLst/>
        </p:spPr>
      </p:cxnSp>
      <p:cxnSp>
        <p:nvCxnSpPr>
          <p:cNvPr id="66" name="Straight Connector 65">
            <a:extLst>
              <a:ext uri="{FF2B5EF4-FFF2-40B4-BE49-F238E27FC236}">
                <a16:creationId xmlns:a16="http://schemas.microsoft.com/office/drawing/2014/main" id="{8705B7BA-65D9-0746-B515-A49816709D93}"/>
              </a:ext>
            </a:extLst>
          </p:cNvPr>
          <p:cNvCxnSpPr>
            <a:cxnSpLocks/>
            <a:endCxn id="47" idx="3"/>
          </p:cNvCxnSpPr>
          <p:nvPr/>
        </p:nvCxnSpPr>
        <p:spPr>
          <a:xfrm flipH="1">
            <a:off x="4105371" y="4494000"/>
            <a:ext cx="756566" cy="602567"/>
          </a:xfrm>
          <a:prstGeom prst="line">
            <a:avLst/>
          </a:prstGeom>
          <a:noFill/>
          <a:ln w="31750" cap="flat" cmpd="sng" algn="ctr">
            <a:solidFill>
              <a:srgbClr val="4472C4"/>
            </a:solidFill>
            <a:prstDash val="solid"/>
            <a:miter lim="800000"/>
          </a:ln>
          <a:effectLst/>
        </p:spPr>
      </p:cxnSp>
      <p:cxnSp>
        <p:nvCxnSpPr>
          <p:cNvPr id="67" name="Straight Connector 66">
            <a:extLst>
              <a:ext uri="{FF2B5EF4-FFF2-40B4-BE49-F238E27FC236}">
                <a16:creationId xmlns:a16="http://schemas.microsoft.com/office/drawing/2014/main" id="{986756AE-E8D5-3143-B142-7EAA0D09B50D}"/>
              </a:ext>
            </a:extLst>
          </p:cNvPr>
          <p:cNvCxnSpPr>
            <a:cxnSpLocks/>
            <a:stCxn id="53" idx="1"/>
            <a:endCxn id="50" idx="3"/>
          </p:cNvCxnSpPr>
          <p:nvPr/>
        </p:nvCxnSpPr>
        <p:spPr>
          <a:xfrm flipH="1" flipV="1">
            <a:off x="5070848" y="4182737"/>
            <a:ext cx="1288565" cy="4519"/>
          </a:xfrm>
          <a:prstGeom prst="line">
            <a:avLst/>
          </a:prstGeom>
          <a:noFill/>
          <a:ln w="31750" cap="flat" cmpd="sng" algn="ctr">
            <a:solidFill>
              <a:srgbClr val="4472C4"/>
            </a:solidFill>
            <a:prstDash val="sysDash"/>
            <a:miter lim="800000"/>
          </a:ln>
          <a:effectLst/>
        </p:spPr>
      </p:cxnSp>
      <p:cxnSp>
        <p:nvCxnSpPr>
          <p:cNvPr id="69" name="Straight Connector 68">
            <a:extLst>
              <a:ext uri="{FF2B5EF4-FFF2-40B4-BE49-F238E27FC236}">
                <a16:creationId xmlns:a16="http://schemas.microsoft.com/office/drawing/2014/main" id="{6824756F-E510-E74D-B471-FD447D50485B}"/>
              </a:ext>
            </a:extLst>
          </p:cNvPr>
          <p:cNvCxnSpPr>
            <a:cxnSpLocks/>
          </p:cNvCxnSpPr>
          <p:nvPr/>
        </p:nvCxnSpPr>
        <p:spPr>
          <a:xfrm flipH="1" flipV="1">
            <a:off x="3153559" y="3277002"/>
            <a:ext cx="3205854" cy="910254"/>
          </a:xfrm>
          <a:prstGeom prst="line">
            <a:avLst/>
          </a:prstGeom>
          <a:noFill/>
          <a:ln w="31750" cap="flat" cmpd="sng" algn="ctr">
            <a:solidFill>
              <a:srgbClr val="4472C4"/>
            </a:solidFill>
            <a:prstDash val="sysDash"/>
            <a:miter lim="800000"/>
          </a:ln>
          <a:effectLst/>
        </p:spPr>
      </p:cxnSp>
      <p:cxnSp>
        <p:nvCxnSpPr>
          <p:cNvPr id="70" name="Straight Connector 69">
            <a:extLst>
              <a:ext uri="{FF2B5EF4-FFF2-40B4-BE49-F238E27FC236}">
                <a16:creationId xmlns:a16="http://schemas.microsoft.com/office/drawing/2014/main" id="{7CE0CD09-C6FE-2244-834E-F0E704B2AC0A}"/>
              </a:ext>
            </a:extLst>
          </p:cNvPr>
          <p:cNvCxnSpPr>
            <a:cxnSpLocks/>
          </p:cNvCxnSpPr>
          <p:nvPr/>
        </p:nvCxnSpPr>
        <p:spPr>
          <a:xfrm flipH="1">
            <a:off x="4105371" y="4187256"/>
            <a:ext cx="2254042" cy="909311"/>
          </a:xfrm>
          <a:prstGeom prst="line">
            <a:avLst/>
          </a:prstGeom>
          <a:noFill/>
          <a:ln w="31750" cap="flat" cmpd="sng" algn="ctr">
            <a:solidFill>
              <a:srgbClr val="4472C4"/>
            </a:solidFill>
            <a:prstDash val="sysDash"/>
            <a:miter lim="800000"/>
          </a:ln>
          <a:effectLst/>
        </p:spPr>
      </p:cxnSp>
      <p:cxnSp>
        <p:nvCxnSpPr>
          <p:cNvPr id="71" name="Straight Connector 70">
            <a:extLst>
              <a:ext uri="{FF2B5EF4-FFF2-40B4-BE49-F238E27FC236}">
                <a16:creationId xmlns:a16="http://schemas.microsoft.com/office/drawing/2014/main" id="{E279A80A-C9C3-554B-8F91-4AC1B46B863E}"/>
              </a:ext>
            </a:extLst>
          </p:cNvPr>
          <p:cNvCxnSpPr>
            <a:cxnSpLocks/>
          </p:cNvCxnSpPr>
          <p:nvPr/>
        </p:nvCxnSpPr>
        <p:spPr>
          <a:xfrm flipH="1">
            <a:off x="2166105" y="4187256"/>
            <a:ext cx="4193308" cy="12316"/>
          </a:xfrm>
          <a:prstGeom prst="line">
            <a:avLst/>
          </a:prstGeom>
          <a:noFill/>
          <a:ln w="31750" cap="flat" cmpd="sng" algn="ctr">
            <a:solidFill>
              <a:srgbClr val="4472C4"/>
            </a:solidFill>
            <a:prstDash val="sysDash"/>
            <a:miter lim="800000"/>
          </a:ln>
          <a:effectLst/>
        </p:spPr>
      </p:cxnSp>
      <p:cxnSp>
        <p:nvCxnSpPr>
          <p:cNvPr id="77" name="Straight Arrow Connector 76">
            <a:extLst>
              <a:ext uri="{FF2B5EF4-FFF2-40B4-BE49-F238E27FC236}">
                <a16:creationId xmlns:a16="http://schemas.microsoft.com/office/drawing/2014/main" id="{6133CD4F-F373-CC43-9173-F3230F590FAD}"/>
              </a:ext>
            </a:extLst>
          </p:cNvPr>
          <p:cNvCxnSpPr/>
          <p:nvPr/>
        </p:nvCxnSpPr>
        <p:spPr>
          <a:xfrm flipH="1">
            <a:off x="5324408" y="3065997"/>
            <a:ext cx="368490" cy="675500"/>
          </a:xfrm>
          <a:prstGeom prst="straightConnector1">
            <a:avLst/>
          </a:prstGeom>
          <a:noFill/>
          <a:ln w="31750" cap="flat" cmpd="sng" algn="ctr">
            <a:solidFill>
              <a:srgbClr val="4472C4"/>
            </a:solidFill>
            <a:prstDash val="solid"/>
            <a:miter lim="800000"/>
            <a:tailEnd type="triangle"/>
          </a:ln>
          <a:effectLst/>
        </p:spPr>
      </p:cxnSp>
      <p:sp>
        <p:nvSpPr>
          <p:cNvPr id="81" name="TextBox 80">
            <a:extLst>
              <a:ext uri="{FF2B5EF4-FFF2-40B4-BE49-F238E27FC236}">
                <a16:creationId xmlns:a16="http://schemas.microsoft.com/office/drawing/2014/main" id="{43EC4CC5-3968-6A43-ABC1-6E24C18DF456}"/>
              </a:ext>
            </a:extLst>
          </p:cNvPr>
          <p:cNvSpPr txBox="1"/>
          <p:nvPr/>
        </p:nvSpPr>
        <p:spPr>
          <a:xfrm>
            <a:off x="511312" y="1823599"/>
            <a:ext cx="5307287"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a:cs typeface="+mn-cs"/>
              </a:rPr>
              <a:t>Remove edge </a:t>
            </a:r>
            <a:r>
              <a:rPr lang="en-US" sz="2000" dirty="0">
                <a:solidFill>
                  <a:prstClr val="black"/>
                </a:solidFill>
                <a:latin typeface="Calibri" panose="020F0502020204030204"/>
                <a:cs typeface="+mn-cs"/>
              </a:rPr>
              <a:t>if the two arms are not neighbors.</a:t>
            </a:r>
          </a:p>
        </p:txBody>
      </p:sp>
      <p:sp>
        <p:nvSpPr>
          <p:cNvPr id="82" name="TextBox 81">
            <a:extLst>
              <a:ext uri="{FF2B5EF4-FFF2-40B4-BE49-F238E27FC236}">
                <a16:creationId xmlns:a16="http://schemas.microsoft.com/office/drawing/2014/main" id="{55D40E2A-6FE1-FB4F-B84E-440CD7F1F8B0}"/>
              </a:ext>
            </a:extLst>
          </p:cNvPr>
          <p:cNvSpPr txBox="1"/>
          <p:nvPr/>
        </p:nvSpPr>
        <p:spPr>
          <a:xfrm>
            <a:off x="511312" y="801053"/>
            <a:ext cx="8164376" cy="1015663"/>
          </a:xfrm>
          <a:prstGeom prst="rect">
            <a:avLst/>
          </a:prstGeom>
          <a:noFill/>
        </p:spPr>
        <p:txBody>
          <a:bodyPr wrap="square" rtlCol="0">
            <a:spAutoFit/>
          </a:bodyPr>
          <a:lstStyle/>
          <a:p>
            <a:pPr algn="just" defTabSz="457200" fontAlgn="auto">
              <a:spcBef>
                <a:spcPts val="0"/>
              </a:spcBef>
              <a:spcAft>
                <a:spcPts val="0"/>
              </a:spcAft>
            </a:pPr>
            <a:r>
              <a:rPr lang="en-US" sz="2000" b="1" dirty="0">
                <a:solidFill>
                  <a:prstClr val="black"/>
                </a:solidFill>
                <a:latin typeface="Calibri" panose="020F0502020204030204"/>
                <a:cs typeface="+mn-cs"/>
              </a:rPr>
              <a:t>Pulling process</a:t>
            </a:r>
            <a:r>
              <a:rPr lang="en-US" sz="2000" dirty="0">
                <a:solidFill>
                  <a:prstClr val="black"/>
                </a:solidFill>
                <a:latin typeface="Calibri" panose="020F0502020204030204"/>
                <a:cs typeface="+mn-cs"/>
              </a:rPr>
              <a:t>:  Pull each arm in a Round-Robin way. At each round, the learner pulls an arm to obtain the reward. Then, updates its estimate and confidence interval. </a:t>
            </a:r>
          </a:p>
        </p:txBody>
      </p:sp>
      <p:sp>
        <p:nvSpPr>
          <p:cNvPr id="83" name="TextBox 82">
            <a:extLst>
              <a:ext uri="{FF2B5EF4-FFF2-40B4-BE49-F238E27FC236}">
                <a16:creationId xmlns:a16="http://schemas.microsoft.com/office/drawing/2014/main" id="{A7349E7C-9600-3046-BA45-F091A8DABC10}"/>
              </a:ext>
            </a:extLst>
          </p:cNvPr>
          <p:cNvSpPr txBox="1"/>
          <p:nvPr/>
        </p:nvSpPr>
        <p:spPr>
          <a:xfrm>
            <a:off x="625553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5</a:t>
            </a:r>
          </a:p>
        </p:txBody>
      </p:sp>
      <p:sp>
        <p:nvSpPr>
          <p:cNvPr id="85" name="TextBox 84">
            <a:extLst>
              <a:ext uri="{FF2B5EF4-FFF2-40B4-BE49-F238E27FC236}">
                <a16:creationId xmlns:a16="http://schemas.microsoft.com/office/drawing/2014/main" id="{44006A32-932E-AD49-ADA2-888032F26BE9}"/>
              </a:ext>
            </a:extLst>
          </p:cNvPr>
          <p:cNvSpPr txBox="1"/>
          <p:nvPr/>
        </p:nvSpPr>
        <p:spPr>
          <a:xfrm>
            <a:off x="6885939" y="5743181"/>
            <a:ext cx="1495043"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Outlier</a:t>
            </a:r>
          </a:p>
        </p:txBody>
      </p:sp>
      <p:cxnSp>
        <p:nvCxnSpPr>
          <p:cNvPr id="39" name="Straight Connector 38">
            <a:extLst>
              <a:ext uri="{FF2B5EF4-FFF2-40B4-BE49-F238E27FC236}">
                <a16:creationId xmlns:a16="http://schemas.microsoft.com/office/drawing/2014/main" id="{FDE4FBC1-8E10-164A-85D5-DE24B7881104}"/>
              </a:ext>
            </a:extLst>
          </p:cNvPr>
          <p:cNvCxnSpPr>
            <a:cxnSpLocks/>
          </p:cNvCxnSpPr>
          <p:nvPr/>
        </p:nvCxnSpPr>
        <p:spPr>
          <a:xfrm flipH="1">
            <a:off x="1988366" y="4350869"/>
            <a:ext cx="9832" cy="1436506"/>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33CC2D-EF79-0D42-89A6-1165614B6F28}"/>
              </a:ext>
            </a:extLst>
          </p:cNvPr>
          <p:cNvCxnSpPr>
            <a:cxnSpLocks/>
          </p:cNvCxnSpPr>
          <p:nvPr/>
        </p:nvCxnSpPr>
        <p:spPr>
          <a:xfrm>
            <a:off x="2954384" y="3430554"/>
            <a:ext cx="7386" cy="2370460"/>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1942C19-F4C0-B445-9678-4210058EF040}"/>
              </a:ext>
            </a:extLst>
          </p:cNvPr>
          <p:cNvCxnSpPr>
            <a:cxnSpLocks/>
          </p:cNvCxnSpPr>
          <p:nvPr/>
        </p:nvCxnSpPr>
        <p:spPr>
          <a:xfrm flipH="1">
            <a:off x="3901279" y="5264696"/>
            <a:ext cx="4917" cy="540869"/>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1AB671-7C80-9049-9EDB-E50E59A29FE1}"/>
              </a:ext>
            </a:extLst>
          </p:cNvPr>
          <p:cNvCxnSpPr>
            <a:cxnSpLocks/>
          </p:cNvCxnSpPr>
          <p:nvPr/>
        </p:nvCxnSpPr>
        <p:spPr>
          <a:xfrm flipH="1">
            <a:off x="4866756" y="4350866"/>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68098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7"/>
                                        </p:tgtEl>
                                      </p:cBhvr>
                                    </p:animEffect>
                                    <p:set>
                                      <p:cBhvr>
                                        <p:cTn id="7" dur="1" fill="hold">
                                          <p:stCondLst>
                                            <p:cond delay="499"/>
                                          </p:stCondLst>
                                        </p:cTn>
                                        <p:tgtEl>
                                          <p:spTgt spid="77"/>
                                        </p:tgtEl>
                                        <p:attrNameLst>
                                          <p:attrName>style.visibility</p:attrName>
                                        </p:attrNameLst>
                                      </p:cBhvr>
                                      <p:to>
                                        <p:strVal val="hidden"/>
                                      </p:to>
                                    </p:set>
                                  </p:childTnLst>
                                </p:cTn>
                              </p:par>
                            </p:childTnLst>
                          </p:cTn>
                        </p:par>
                        <p:par>
                          <p:cTn id="8" fill="hold">
                            <p:stCondLst>
                              <p:cond delay="500"/>
                            </p:stCondLst>
                            <p:childTnLst>
                              <p:par>
                                <p:cTn id="9" presetID="9" presetClass="exit" presetSubtype="0" fill="hold" nodeType="afterEffect">
                                  <p:stCondLst>
                                    <p:cond delay="0"/>
                                  </p:stCondLst>
                                  <p:childTnLst>
                                    <p:animEffect transition="out" filter="dissolve">
                                      <p:cBhvr>
                                        <p:cTn id="10" dur="1000"/>
                                        <p:tgtEl>
                                          <p:spTgt spid="69"/>
                                        </p:tgtEl>
                                      </p:cBhvr>
                                    </p:animEffect>
                                    <p:set>
                                      <p:cBhvr>
                                        <p:cTn id="11" dur="1" fill="hold">
                                          <p:stCondLst>
                                            <p:cond delay="999"/>
                                          </p:stCondLst>
                                        </p:cTn>
                                        <p:tgtEl>
                                          <p:spTgt spid="69"/>
                                        </p:tgtEl>
                                        <p:attrNameLst>
                                          <p:attrName>style.visibility</p:attrName>
                                        </p:attrNameLst>
                                      </p:cBhvr>
                                      <p:to>
                                        <p:strVal val="hidden"/>
                                      </p:to>
                                    </p:set>
                                  </p:childTnLst>
                                </p:cTn>
                              </p:par>
                            </p:childTnLst>
                          </p:cTn>
                        </p:par>
                        <p:par>
                          <p:cTn id="12" fill="hold">
                            <p:stCondLst>
                              <p:cond delay="1500"/>
                            </p:stCondLst>
                            <p:childTnLst>
                              <p:par>
                                <p:cTn id="13" presetID="9" presetClass="exit" presetSubtype="0" fill="hold" nodeType="afterEffect">
                                  <p:stCondLst>
                                    <p:cond delay="0"/>
                                  </p:stCondLst>
                                  <p:childTnLst>
                                    <p:animEffect transition="out" filter="dissolve">
                                      <p:cBhvr>
                                        <p:cTn id="14" dur="1000"/>
                                        <p:tgtEl>
                                          <p:spTgt spid="70"/>
                                        </p:tgtEl>
                                      </p:cBhvr>
                                    </p:animEffect>
                                    <p:set>
                                      <p:cBhvr>
                                        <p:cTn id="15" dur="1" fill="hold">
                                          <p:stCondLst>
                                            <p:cond delay="999"/>
                                          </p:stCondLst>
                                        </p:cTn>
                                        <p:tgtEl>
                                          <p:spTgt spid="70"/>
                                        </p:tgtEl>
                                        <p:attrNameLst>
                                          <p:attrName>style.visibility</p:attrName>
                                        </p:attrNameLst>
                                      </p:cBhvr>
                                      <p:to>
                                        <p:strVal val="hidden"/>
                                      </p:to>
                                    </p:set>
                                  </p:childTnLst>
                                </p:cTn>
                              </p:par>
                            </p:childTnLst>
                          </p:cTn>
                        </p:par>
                        <p:par>
                          <p:cTn id="16" fill="hold">
                            <p:stCondLst>
                              <p:cond delay="2500"/>
                            </p:stCondLst>
                            <p:childTnLst>
                              <p:par>
                                <p:cTn id="17" presetID="9" presetClass="exit" presetSubtype="0" fill="hold" nodeType="afterEffect">
                                  <p:stCondLst>
                                    <p:cond delay="0"/>
                                  </p:stCondLst>
                                  <p:childTnLst>
                                    <p:animEffect transition="out" filter="dissolve">
                                      <p:cBhvr>
                                        <p:cTn id="18" dur="1000"/>
                                        <p:tgtEl>
                                          <p:spTgt spid="71"/>
                                        </p:tgtEl>
                                      </p:cBhvr>
                                    </p:animEffect>
                                    <p:set>
                                      <p:cBhvr>
                                        <p:cTn id="19" dur="1" fill="hold">
                                          <p:stCondLst>
                                            <p:cond delay="9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06" objId="4"/>
        <p14:stopEvt time="3469" objId="4"/>
      </p14:showEvt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68E19C6C-FF9F-A24B-B212-8C19B648C8B4}"/>
              </a:ext>
            </a:extLst>
          </p:cNvPr>
          <p:cNvCxnSpPr>
            <a:cxnSpLocks/>
          </p:cNvCxnSpPr>
          <p:nvPr/>
        </p:nvCxnSpPr>
        <p:spPr>
          <a:xfrm flipH="1">
            <a:off x="1988366" y="4350869"/>
            <a:ext cx="9832" cy="1436506"/>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66A0C37-0188-384B-A186-36CD7FE11673}"/>
              </a:ext>
            </a:extLst>
          </p:cNvPr>
          <p:cNvCxnSpPr>
            <a:cxnSpLocks/>
          </p:cNvCxnSpPr>
          <p:nvPr/>
        </p:nvCxnSpPr>
        <p:spPr>
          <a:xfrm>
            <a:off x="2954384" y="3430554"/>
            <a:ext cx="7386" cy="2370460"/>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00CAA42-B6FB-6345-818A-46003080756C}"/>
              </a:ext>
            </a:extLst>
          </p:cNvPr>
          <p:cNvCxnSpPr>
            <a:cxnSpLocks/>
          </p:cNvCxnSpPr>
          <p:nvPr/>
        </p:nvCxnSpPr>
        <p:spPr>
          <a:xfrm flipH="1">
            <a:off x="3901279" y="5264696"/>
            <a:ext cx="4917" cy="540869"/>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16268BE-0E51-694D-89DF-55BBA797E2DE}"/>
              </a:ext>
            </a:extLst>
          </p:cNvPr>
          <p:cNvCxnSpPr>
            <a:cxnSpLocks/>
          </p:cNvCxnSpPr>
          <p:nvPr/>
        </p:nvCxnSpPr>
        <p:spPr>
          <a:xfrm flipH="1">
            <a:off x="4866756" y="4350866"/>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84DF13F-D464-434A-A469-CB3853CFE27D}"/>
              </a:ext>
            </a:extLst>
          </p:cNvPr>
          <p:cNvCxnSpPr>
            <a:cxnSpLocks/>
          </p:cNvCxnSpPr>
          <p:nvPr/>
        </p:nvCxnSpPr>
        <p:spPr>
          <a:xfrm flipH="1">
            <a:off x="6568276" y="4355385"/>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D0987A87-9F9F-9D45-BE35-EF5977CEB8E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15</a:t>
            </a:fld>
            <a:r>
              <a:rPr lang="en-US"/>
              <a:t> -</a:t>
            </a:r>
          </a:p>
        </p:txBody>
      </p:sp>
      <p:sp>
        <p:nvSpPr>
          <p:cNvPr id="3" name="Title 2">
            <a:extLst>
              <a:ext uri="{FF2B5EF4-FFF2-40B4-BE49-F238E27FC236}">
                <a16:creationId xmlns:a16="http://schemas.microsoft.com/office/drawing/2014/main" id="{69708ED2-9BE2-5F44-99F6-F64D04A611C0}"/>
              </a:ext>
            </a:extLst>
          </p:cNvPr>
          <p:cNvSpPr>
            <a:spLocks noGrp="1"/>
          </p:cNvSpPr>
          <p:nvPr>
            <p:ph type="title"/>
          </p:nvPr>
        </p:nvSpPr>
        <p:spPr/>
        <p:txBody>
          <a:bodyPr/>
          <a:lstStyle/>
          <a:p>
            <a:r>
              <a:rPr lang="en-US" dirty="0"/>
              <a:t>Proposed Algorithm: GOLD</a:t>
            </a:r>
          </a:p>
        </p:txBody>
      </p:sp>
      <p:grpSp>
        <p:nvGrpSpPr>
          <p:cNvPr id="40" name="Group 39">
            <a:extLst>
              <a:ext uri="{FF2B5EF4-FFF2-40B4-BE49-F238E27FC236}">
                <a16:creationId xmlns:a16="http://schemas.microsoft.com/office/drawing/2014/main" id="{8B024EAA-463E-1849-8B53-2E805A0BA4E0}"/>
              </a:ext>
            </a:extLst>
          </p:cNvPr>
          <p:cNvGrpSpPr/>
          <p:nvPr/>
        </p:nvGrpSpPr>
        <p:grpSpPr>
          <a:xfrm>
            <a:off x="1784418" y="3866878"/>
            <a:ext cx="412955" cy="631723"/>
            <a:chOff x="2113935" y="3429000"/>
            <a:chExt cx="412955" cy="631723"/>
          </a:xfrm>
        </p:grpSpPr>
        <p:sp>
          <p:nvSpPr>
            <p:cNvPr id="41" name="Rectangle 40">
              <a:extLst>
                <a:ext uri="{FF2B5EF4-FFF2-40B4-BE49-F238E27FC236}">
                  <a16:creationId xmlns:a16="http://schemas.microsoft.com/office/drawing/2014/main" id="{88E96999-35C9-3C4F-B1BC-6B2A89AD5D4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333CE91-1C59-724F-BC29-261A296D1298}"/>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3" name="Group 42">
            <a:extLst>
              <a:ext uri="{FF2B5EF4-FFF2-40B4-BE49-F238E27FC236}">
                <a16:creationId xmlns:a16="http://schemas.microsoft.com/office/drawing/2014/main" id="{19A36722-382C-A245-BA0A-A79BF199E53A}"/>
              </a:ext>
            </a:extLst>
          </p:cNvPr>
          <p:cNvGrpSpPr/>
          <p:nvPr/>
        </p:nvGrpSpPr>
        <p:grpSpPr>
          <a:xfrm>
            <a:off x="2740604" y="2946563"/>
            <a:ext cx="412955" cy="631723"/>
            <a:chOff x="2113935" y="3429000"/>
            <a:chExt cx="412955" cy="631723"/>
          </a:xfrm>
        </p:grpSpPr>
        <p:sp>
          <p:nvSpPr>
            <p:cNvPr id="44" name="Rectangle 43">
              <a:extLst>
                <a:ext uri="{FF2B5EF4-FFF2-40B4-BE49-F238E27FC236}">
                  <a16:creationId xmlns:a16="http://schemas.microsoft.com/office/drawing/2014/main" id="{198CA11C-5F1B-604E-BA10-B91DA6849401}"/>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C417A2E4-3EF5-5449-BB2A-432E9D32C9C4}"/>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90A4C70E-59F4-1345-9267-49723478AB8E}"/>
              </a:ext>
            </a:extLst>
          </p:cNvPr>
          <p:cNvGrpSpPr/>
          <p:nvPr/>
        </p:nvGrpSpPr>
        <p:grpSpPr>
          <a:xfrm>
            <a:off x="3692416" y="4780705"/>
            <a:ext cx="412955" cy="631723"/>
            <a:chOff x="2113935" y="3429000"/>
            <a:chExt cx="412955" cy="631723"/>
          </a:xfrm>
        </p:grpSpPr>
        <p:sp>
          <p:nvSpPr>
            <p:cNvPr id="47" name="Rectangle 46">
              <a:extLst>
                <a:ext uri="{FF2B5EF4-FFF2-40B4-BE49-F238E27FC236}">
                  <a16:creationId xmlns:a16="http://schemas.microsoft.com/office/drawing/2014/main" id="{35715E77-B632-8D49-80D8-DE031D894CD7}"/>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E4162051-8C82-624C-A1B2-6EAA7AA3BF37}"/>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9" name="Group 48">
            <a:extLst>
              <a:ext uri="{FF2B5EF4-FFF2-40B4-BE49-F238E27FC236}">
                <a16:creationId xmlns:a16="http://schemas.microsoft.com/office/drawing/2014/main" id="{6FA8978C-5235-2041-B5FF-658AEEA4195D}"/>
              </a:ext>
            </a:extLst>
          </p:cNvPr>
          <p:cNvGrpSpPr/>
          <p:nvPr/>
        </p:nvGrpSpPr>
        <p:grpSpPr>
          <a:xfrm>
            <a:off x="4657893" y="3866875"/>
            <a:ext cx="412955" cy="631723"/>
            <a:chOff x="2113935" y="3429000"/>
            <a:chExt cx="412955" cy="631723"/>
          </a:xfrm>
        </p:grpSpPr>
        <p:sp>
          <p:nvSpPr>
            <p:cNvPr id="50" name="Rectangle 49">
              <a:extLst>
                <a:ext uri="{FF2B5EF4-FFF2-40B4-BE49-F238E27FC236}">
                  <a16:creationId xmlns:a16="http://schemas.microsoft.com/office/drawing/2014/main" id="{B45816DF-80BA-BD45-A4C6-84DCCBD5D9B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CF74319E-D9CF-2643-9178-99D648E458CC}"/>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52" name="Group 51">
            <a:extLst>
              <a:ext uri="{FF2B5EF4-FFF2-40B4-BE49-F238E27FC236}">
                <a16:creationId xmlns:a16="http://schemas.microsoft.com/office/drawing/2014/main" id="{106C0749-6636-EE48-99A0-5F1CF9E71482}"/>
              </a:ext>
            </a:extLst>
          </p:cNvPr>
          <p:cNvGrpSpPr/>
          <p:nvPr/>
        </p:nvGrpSpPr>
        <p:grpSpPr>
          <a:xfrm>
            <a:off x="6359413" y="3871394"/>
            <a:ext cx="412955" cy="631723"/>
            <a:chOff x="2113935" y="3429000"/>
            <a:chExt cx="412955" cy="631723"/>
          </a:xfrm>
          <a:solidFill>
            <a:srgbClr val="FF0000"/>
          </a:solidFill>
        </p:grpSpPr>
        <p:sp>
          <p:nvSpPr>
            <p:cNvPr id="53" name="Rectangle 52">
              <a:extLst>
                <a:ext uri="{FF2B5EF4-FFF2-40B4-BE49-F238E27FC236}">
                  <a16:creationId xmlns:a16="http://schemas.microsoft.com/office/drawing/2014/main" id="{52F43008-6130-FB44-BA10-C235A4DD7333}"/>
                </a:ext>
              </a:extLst>
            </p:cNvPr>
            <p:cNvSpPr/>
            <p:nvPr/>
          </p:nvSpPr>
          <p:spPr>
            <a:xfrm>
              <a:off x="2113935" y="3429000"/>
              <a:ext cx="412955" cy="631723"/>
            </a:xfrm>
            <a:prstGeom prst="rect">
              <a:avLst/>
            </a:prstGeom>
            <a:grp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F8671B86-F1DC-8040-A17C-71AEB2D6171D}"/>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61" name="Straight Connector 60">
            <a:extLst>
              <a:ext uri="{FF2B5EF4-FFF2-40B4-BE49-F238E27FC236}">
                <a16:creationId xmlns:a16="http://schemas.microsoft.com/office/drawing/2014/main" id="{9E843CD0-3CC0-8045-B020-1EED2BB5A073}"/>
              </a:ext>
            </a:extLst>
          </p:cNvPr>
          <p:cNvCxnSpPr>
            <a:stCxn id="41" idx="3"/>
            <a:endCxn id="47" idx="1"/>
          </p:cNvCxnSpPr>
          <p:nvPr/>
        </p:nvCxnSpPr>
        <p:spPr>
          <a:xfrm>
            <a:off x="2197373" y="4182740"/>
            <a:ext cx="1495043" cy="913827"/>
          </a:xfrm>
          <a:prstGeom prst="line">
            <a:avLst/>
          </a:prstGeom>
          <a:noFill/>
          <a:ln w="31750" cap="flat" cmpd="sng" algn="ctr">
            <a:solidFill>
              <a:srgbClr val="4472C4"/>
            </a:solidFill>
            <a:prstDash val="solid"/>
            <a:miter lim="800000"/>
          </a:ln>
          <a:effectLst/>
        </p:spPr>
      </p:cxnSp>
      <p:cxnSp>
        <p:nvCxnSpPr>
          <p:cNvPr id="62" name="Straight Connector 61">
            <a:extLst>
              <a:ext uri="{FF2B5EF4-FFF2-40B4-BE49-F238E27FC236}">
                <a16:creationId xmlns:a16="http://schemas.microsoft.com/office/drawing/2014/main" id="{3B709F80-593F-C54E-B9B3-87F7B3EEE90E}"/>
              </a:ext>
            </a:extLst>
          </p:cNvPr>
          <p:cNvCxnSpPr>
            <a:cxnSpLocks/>
            <a:stCxn id="44" idx="3"/>
            <a:endCxn id="50" idx="1"/>
          </p:cNvCxnSpPr>
          <p:nvPr/>
        </p:nvCxnSpPr>
        <p:spPr>
          <a:xfrm>
            <a:off x="3153559" y="3262425"/>
            <a:ext cx="1504334" cy="920312"/>
          </a:xfrm>
          <a:prstGeom prst="line">
            <a:avLst/>
          </a:prstGeom>
          <a:noFill/>
          <a:ln w="31750" cap="flat" cmpd="sng" algn="ctr">
            <a:solidFill>
              <a:srgbClr val="4472C4"/>
            </a:solidFill>
            <a:prstDash val="solid"/>
            <a:miter lim="800000"/>
          </a:ln>
          <a:effectLst/>
        </p:spPr>
      </p:cxnSp>
      <p:cxnSp>
        <p:nvCxnSpPr>
          <p:cNvPr id="63" name="Straight Connector 62">
            <a:extLst>
              <a:ext uri="{FF2B5EF4-FFF2-40B4-BE49-F238E27FC236}">
                <a16:creationId xmlns:a16="http://schemas.microsoft.com/office/drawing/2014/main" id="{85094673-3351-A040-8A34-30022ABE27D7}"/>
              </a:ext>
            </a:extLst>
          </p:cNvPr>
          <p:cNvCxnSpPr>
            <a:cxnSpLocks/>
            <a:stCxn id="44" idx="2"/>
            <a:endCxn id="47" idx="0"/>
          </p:cNvCxnSpPr>
          <p:nvPr/>
        </p:nvCxnSpPr>
        <p:spPr>
          <a:xfrm>
            <a:off x="2947082" y="3578286"/>
            <a:ext cx="951812" cy="1202419"/>
          </a:xfrm>
          <a:prstGeom prst="line">
            <a:avLst/>
          </a:prstGeom>
          <a:noFill/>
          <a:ln w="31750" cap="flat" cmpd="sng" algn="ctr">
            <a:solidFill>
              <a:srgbClr val="4472C4"/>
            </a:solidFill>
            <a:prstDash val="solid"/>
            <a:miter lim="800000"/>
          </a:ln>
          <a:effectLst/>
        </p:spPr>
      </p:cxnSp>
      <p:cxnSp>
        <p:nvCxnSpPr>
          <p:cNvPr id="64" name="Straight Connector 63">
            <a:extLst>
              <a:ext uri="{FF2B5EF4-FFF2-40B4-BE49-F238E27FC236}">
                <a16:creationId xmlns:a16="http://schemas.microsoft.com/office/drawing/2014/main" id="{3E4C24E1-A4F1-D340-9670-0895D014903F}"/>
              </a:ext>
            </a:extLst>
          </p:cNvPr>
          <p:cNvCxnSpPr>
            <a:cxnSpLocks/>
            <a:stCxn id="41" idx="3"/>
            <a:endCxn id="50" idx="1"/>
          </p:cNvCxnSpPr>
          <p:nvPr/>
        </p:nvCxnSpPr>
        <p:spPr>
          <a:xfrm flipV="1">
            <a:off x="2197373" y="4182737"/>
            <a:ext cx="2460520" cy="3"/>
          </a:xfrm>
          <a:prstGeom prst="line">
            <a:avLst/>
          </a:prstGeom>
          <a:noFill/>
          <a:ln w="31750" cap="flat" cmpd="sng" algn="ctr">
            <a:solidFill>
              <a:srgbClr val="4472C4"/>
            </a:solidFill>
            <a:prstDash val="solid"/>
            <a:miter lim="800000"/>
          </a:ln>
          <a:effectLst/>
        </p:spPr>
      </p:cxnSp>
      <p:cxnSp>
        <p:nvCxnSpPr>
          <p:cNvPr id="65" name="Straight Connector 64">
            <a:extLst>
              <a:ext uri="{FF2B5EF4-FFF2-40B4-BE49-F238E27FC236}">
                <a16:creationId xmlns:a16="http://schemas.microsoft.com/office/drawing/2014/main" id="{68344D29-4EB6-E84A-918F-A44A9CFF6302}"/>
              </a:ext>
            </a:extLst>
          </p:cNvPr>
          <p:cNvCxnSpPr>
            <a:cxnSpLocks/>
            <a:stCxn id="41" idx="0"/>
            <a:endCxn id="44" idx="1"/>
          </p:cNvCxnSpPr>
          <p:nvPr/>
        </p:nvCxnSpPr>
        <p:spPr>
          <a:xfrm flipV="1">
            <a:off x="1990896" y="3262425"/>
            <a:ext cx="749708" cy="604453"/>
          </a:xfrm>
          <a:prstGeom prst="line">
            <a:avLst/>
          </a:prstGeom>
          <a:noFill/>
          <a:ln w="31750" cap="flat" cmpd="sng" algn="ctr">
            <a:solidFill>
              <a:srgbClr val="4472C4"/>
            </a:solidFill>
            <a:prstDash val="solid"/>
            <a:miter lim="800000"/>
          </a:ln>
          <a:effectLst/>
        </p:spPr>
      </p:cxnSp>
      <p:cxnSp>
        <p:nvCxnSpPr>
          <p:cNvPr id="66" name="Straight Connector 65">
            <a:extLst>
              <a:ext uri="{FF2B5EF4-FFF2-40B4-BE49-F238E27FC236}">
                <a16:creationId xmlns:a16="http://schemas.microsoft.com/office/drawing/2014/main" id="{8705B7BA-65D9-0746-B515-A49816709D93}"/>
              </a:ext>
            </a:extLst>
          </p:cNvPr>
          <p:cNvCxnSpPr>
            <a:cxnSpLocks/>
            <a:endCxn id="47" idx="3"/>
          </p:cNvCxnSpPr>
          <p:nvPr/>
        </p:nvCxnSpPr>
        <p:spPr>
          <a:xfrm flipH="1">
            <a:off x="4105371" y="4494000"/>
            <a:ext cx="756566" cy="602567"/>
          </a:xfrm>
          <a:prstGeom prst="line">
            <a:avLst/>
          </a:prstGeom>
          <a:noFill/>
          <a:ln w="31750" cap="flat" cmpd="sng" algn="ctr">
            <a:solidFill>
              <a:srgbClr val="4472C4"/>
            </a:solidFill>
            <a:prstDash val="solid"/>
            <a:miter lim="800000"/>
          </a:ln>
          <a:effectLst/>
        </p:spPr>
      </p:cxnSp>
      <p:cxnSp>
        <p:nvCxnSpPr>
          <p:cNvPr id="67" name="Straight Connector 66">
            <a:extLst>
              <a:ext uri="{FF2B5EF4-FFF2-40B4-BE49-F238E27FC236}">
                <a16:creationId xmlns:a16="http://schemas.microsoft.com/office/drawing/2014/main" id="{986756AE-E8D5-3143-B142-7EAA0D09B50D}"/>
              </a:ext>
            </a:extLst>
          </p:cNvPr>
          <p:cNvCxnSpPr>
            <a:cxnSpLocks/>
            <a:stCxn id="53" idx="1"/>
            <a:endCxn id="50" idx="3"/>
          </p:cNvCxnSpPr>
          <p:nvPr/>
        </p:nvCxnSpPr>
        <p:spPr>
          <a:xfrm flipH="1" flipV="1">
            <a:off x="5070848" y="4182737"/>
            <a:ext cx="1288565" cy="4519"/>
          </a:xfrm>
          <a:prstGeom prst="line">
            <a:avLst/>
          </a:prstGeom>
          <a:noFill/>
          <a:ln w="31750" cap="flat" cmpd="sng" algn="ctr">
            <a:solidFill>
              <a:srgbClr val="4472C4"/>
            </a:solidFill>
            <a:prstDash val="sysDash"/>
            <a:miter lim="800000"/>
          </a:ln>
          <a:effectLst/>
        </p:spPr>
      </p:cxnSp>
      <p:sp>
        <p:nvSpPr>
          <p:cNvPr id="38" name="TextBox 37">
            <a:extLst>
              <a:ext uri="{FF2B5EF4-FFF2-40B4-BE49-F238E27FC236}">
                <a16:creationId xmlns:a16="http://schemas.microsoft.com/office/drawing/2014/main" id="{FFF2BC01-3663-274F-9B05-9065C17B4FB8}"/>
              </a:ext>
            </a:extLst>
          </p:cNvPr>
          <p:cNvSpPr txBox="1"/>
          <p:nvPr/>
        </p:nvSpPr>
        <p:spPr>
          <a:xfrm>
            <a:off x="511312" y="2292778"/>
            <a:ext cx="2839945"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a:cs typeface="+mn-cs"/>
              </a:rPr>
              <a:t>Form new communities.</a:t>
            </a:r>
            <a:endParaRPr lang="en-US" sz="2000" dirty="0">
              <a:solidFill>
                <a:prstClr val="black"/>
              </a:solidFill>
              <a:latin typeface="Calibri" panose="020F0502020204030204"/>
              <a:cs typeface="+mn-cs"/>
            </a:endParaRPr>
          </a:p>
        </p:txBody>
      </p:sp>
      <p:sp>
        <p:nvSpPr>
          <p:cNvPr id="4" name="Oval 3">
            <a:extLst>
              <a:ext uri="{FF2B5EF4-FFF2-40B4-BE49-F238E27FC236}">
                <a16:creationId xmlns:a16="http://schemas.microsoft.com/office/drawing/2014/main" id="{3CEB8612-EBD8-0D46-A98A-54D09DD44077}"/>
              </a:ext>
            </a:extLst>
          </p:cNvPr>
          <p:cNvSpPr/>
          <p:nvPr/>
        </p:nvSpPr>
        <p:spPr>
          <a:xfrm>
            <a:off x="1496290" y="2755075"/>
            <a:ext cx="3828117" cy="2905789"/>
          </a:xfrm>
          <a:prstGeom prst="ellipse">
            <a:avLst/>
          </a:prstGeom>
          <a:noFill/>
          <a:ln>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452B1CA-2511-7D4E-807D-1D8F11488E73}"/>
              </a:ext>
            </a:extLst>
          </p:cNvPr>
          <p:cNvSpPr/>
          <p:nvPr/>
        </p:nvSpPr>
        <p:spPr>
          <a:xfrm>
            <a:off x="6108065" y="3629601"/>
            <a:ext cx="915652" cy="1080378"/>
          </a:xfrm>
          <a:prstGeom prst="ellipse">
            <a:avLst/>
          </a:prstGeom>
          <a:noFill/>
          <a:ln>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5042C62F-E91A-704C-934D-C64CBA87BDCD}"/>
              </a:ext>
            </a:extLst>
          </p:cNvPr>
          <p:cNvSpPr txBox="1"/>
          <p:nvPr/>
        </p:nvSpPr>
        <p:spPr>
          <a:xfrm>
            <a:off x="196405" y="2786166"/>
            <a:ext cx="1446230"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Community 1</a:t>
            </a:r>
          </a:p>
        </p:txBody>
      </p:sp>
      <p:cxnSp>
        <p:nvCxnSpPr>
          <p:cNvPr id="80" name="Straight Arrow Connector 79">
            <a:extLst>
              <a:ext uri="{FF2B5EF4-FFF2-40B4-BE49-F238E27FC236}">
                <a16:creationId xmlns:a16="http://schemas.microsoft.com/office/drawing/2014/main" id="{F683E538-016F-824A-B7AA-C5C39C4A906B}"/>
              </a:ext>
            </a:extLst>
          </p:cNvPr>
          <p:cNvCxnSpPr>
            <a:cxnSpLocks/>
          </p:cNvCxnSpPr>
          <p:nvPr/>
        </p:nvCxnSpPr>
        <p:spPr>
          <a:xfrm>
            <a:off x="1547627" y="3121085"/>
            <a:ext cx="236791" cy="213144"/>
          </a:xfrm>
          <a:prstGeom prst="straightConnector1">
            <a:avLst/>
          </a:prstGeom>
          <a:noFill/>
          <a:ln w="25400" cap="flat" cmpd="sng" algn="ctr">
            <a:solidFill>
              <a:srgbClr val="4472C4"/>
            </a:solidFill>
            <a:prstDash val="solid"/>
            <a:miter lim="800000"/>
            <a:tailEnd type="triangle"/>
          </a:ln>
          <a:effectLst/>
        </p:spPr>
      </p:cxnSp>
      <p:sp>
        <p:nvSpPr>
          <p:cNvPr id="81" name="TextBox 80">
            <a:extLst>
              <a:ext uri="{FF2B5EF4-FFF2-40B4-BE49-F238E27FC236}">
                <a16:creationId xmlns:a16="http://schemas.microsoft.com/office/drawing/2014/main" id="{BE74DDE9-B63B-6342-9098-2E895395A328}"/>
              </a:ext>
            </a:extLst>
          </p:cNvPr>
          <p:cNvSpPr txBox="1"/>
          <p:nvPr/>
        </p:nvSpPr>
        <p:spPr>
          <a:xfrm>
            <a:off x="7460765" y="4339462"/>
            <a:ext cx="1446230"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Community 2</a:t>
            </a:r>
          </a:p>
        </p:txBody>
      </p:sp>
      <p:cxnSp>
        <p:nvCxnSpPr>
          <p:cNvPr id="82" name="Straight Arrow Connector 81">
            <a:extLst>
              <a:ext uri="{FF2B5EF4-FFF2-40B4-BE49-F238E27FC236}">
                <a16:creationId xmlns:a16="http://schemas.microsoft.com/office/drawing/2014/main" id="{F5C8E4AE-1097-0745-9C7E-3409548D4053}"/>
              </a:ext>
            </a:extLst>
          </p:cNvPr>
          <p:cNvCxnSpPr>
            <a:cxnSpLocks/>
          </p:cNvCxnSpPr>
          <p:nvPr/>
        </p:nvCxnSpPr>
        <p:spPr>
          <a:xfrm flipH="1" flipV="1">
            <a:off x="7089569" y="4371771"/>
            <a:ext cx="314972" cy="171278"/>
          </a:xfrm>
          <a:prstGeom prst="straightConnector1">
            <a:avLst/>
          </a:prstGeom>
          <a:noFill/>
          <a:ln w="25400" cap="flat" cmpd="sng" algn="ctr">
            <a:solidFill>
              <a:srgbClr val="4472C4"/>
            </a:solidFill>
            <a:prstDash val="solid"/>
            <a:miter lim="800000"/>
            <a:tailEnd type="triangle"/>
          </a:ln>
          <a:effectLst/>
        </p:spPr>
      </p:cxnSp>
      <p:sp>
        <p:nvSpPr>
          <p:cNvPr id="69" name="TextBox 68">
            <a:extLst>
              <a:ext uri="{FF2B5EF4-FFF2-40B4-BE49-F238E27FC236}">
                <a16:creationId xmlns:a16="http://schemas.microsoft.com/office/drawing/2014/main" id="{58BC1BC9-77FB-DA49-AC21-A6EDB87274BA}"/>
              </a:ext>
            </a:extLst>
          </p:cNvPr>
          <p:cNvSpPr txBox="1"/>
          <p:nvPr/>
        </p:nvSpPr>
        <p:spPr>
          <a:xfrm>
            <a:off x="511312" y="1823599"/>
            <a:ext cx="5307287" cy="400110"/>
          </a:xfrm>
          <a:prstGeom prst="rect">
            <a:avLst/>
          </a:prstGeom>
          <a:noFill/>
        </p:spPr>
        <p:txBody>
          <a:bodyPr wrap="none" rtlCol="0">
            <a:spAutoFit/>
          </a:bodyPr>
          <a:lstStyle/>
          <a:p>
            <a:pPr defTabSz="457200" fontAlgn="auto">
              <a:spcBef>
                <a:spcPts val="0"/>
              </a:spcBef>
              <a:spcAft>
                <a:spcPts val="0"/>
              </a:spcAft>
            </a:pPr>
            <a:r>
              <a:rPr lang="en-US" sz="2000" b="1" dirty="0">
                <a:solidFill>
                  <a:prstClr val="black"/>
                </a:solidFill>
                <a:latin typeface="Calibri" panose="020F0502020204030204"/>
                <a:cs typeface="+mn-cs"/>
              </a:rPr>
              <a:t>Remove edge </a:t>
            </a:r>
            <a:r>
              <a:rPr lang="en-US" sz="2000" dirty="0">
                <a:solidFill>
                  <a:prstClr val="black"/>
                </a:solidFill>
                <a:latin typeface="Calibri" panose="020F0502020204030204"/>
                <a:cs typeface="+mn-cs"/>
              </a:rPr>
              <a:t>if the two arms are not neighbors.</a:t>
            </a:r>
          </a:p>
        </p:txBody>
      </p:sp>
      <p:sp>
        <p:nvSpPr>
          <p:cNvPr id="70" name="TextBox 69">
            <a:extLst>
              <a:ext uri="{FF2B5EF4-FFF2-40B4-BE49-F238E27FC236}">
                <a16:creationId xmlns:a16="http://schemas.microsoft.com/office/drawing/2014/main" id="{065A5FD7-1703-D145-A5F6-6BE7B11A2320}"/>
              </a:ext>
            </a:extLst>
          </p:cNvPr>
          <p:cNvSpPr txBox="1"/>
          <p:nvPr/>
        </p:nvSpPr>
        <p:spPr>
          <a:xfrm>
            <a:off x="511312" y="801053"/>
            <a:ext cx="8164376" cy="1015663"/>
          </a:xfrm>
          <a:prstGeom prst="rect">
            <a:avLst/>
          </a:prstGeom>
          <a:noFill/>
        </p:spPr>
        <p:txBody>
          <a:bodyPr wrap="square" rtlCol="0">
            <a:spAutoFit/>
          </a:bodyPr>
          <a:lstStyle/>
          <a:p>
            <a:pPr algn="just" defTabSz="457200" fontAlgn="auto">
              <a:spcBef>
                <a:spcPts val="0"/>
              </a:spcBef>
              <a:spcAft>
                <a:spcPts val="0"/>
              </a:spcAft>
            </a:pPr>
            <a:r>
              <a:rPr lang="en-US" sz="2000" b="1" dirty="0">
                <a:solidFill>
                  <a:prstClr val="black"/>
                </a:solidFill>
                <a:latin typeface="Calibri" panose="020F0502020204030204"/>
                <a:cs typeface="+mn-cs"/>
              </a:rPr>
              <a:t>Pulling process</a:t>
            </a:r>
            <a:r>
              <a:rPr lang="en-US" sz="2000" dirty="0">
                <a:solidFill>
                  <a:prstClr val="black"/>
                </a:solidFill>
                <a:latin typeface="Calibri" panose="020F0502020204030204"/>
                <a:cs typeface="+mn-cs"/>
              </a:rPr>
              <a:t>:  Pull each arm in a Round-Robin way. At each round, the learner pulls an arm to obtain the reward. Then, updates its estimate and confidence interval. </a:t>
            </a:r>
          </a:p>
        </p:txBody>
      </p:sp>
      <p:sp>
        <p:nvSpPr>
          <p:cNvPr id="71" name="TextBox 70">
            <a:extLst>
              <a:ext uri="{FF2B5EF4-FFF2-40B4-BE49-F238E27FC236}">
                <a16:creationId xmlns:a16="http://schemas.microsoft.com/office/drawing/2014/main" id="{B1F48190-7CDA-A346-A885-71929D4AC349}"/>
              </a:ext>
            </a:extLst>
          </p:cNvPr>
          <p:cNvSpPr txBox="1"/>
          <p:nvPr/>
        </p:nvSpPr>
        <p:spPr>
          <a:xfrm>
            <a:off x="1672766" y="5748477"/>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1</a:t>
            </a:r>
          </a:p>
        </p:txBody>
      </p:sp>
      <p:sp>
        <p:nvSpPr>
          <p:cNvPr id="72" name="TextBox 71">
            <a:extLst>
              <a:ext uri="{FF2B5EF4-FFF2-40B4-BE49-F238E27FC236}">
                <a16:creationId xmlns:a16="http://schemas.microsoft.com/office/drawing/2014/main" id="{315E6161-0C77-4A43-B8B7-DE515AC1A553}"/>
              </a:ext>
            </a:extLst>
          </p:cNvPr>
          <p:cNvSpPr txBox="1"/>
          <p:nvPr/>
        </p:nvSpPr>
        <p:spPr>
          <a:xfrm>
            <a:off x="2632951" y="5758571"/>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2</a:t>
            </a:r>
          </a:p>
        </p:txBody>
      </p:sp>
      <p:sp>
        <p:nvSpPr>
          <p:cNvPr id="73" name="TextBox 72">
            <a:extLst>
              <a:ext uri="{FF2B5EF4-FFF2-40B4-BE49-F238E27FC236}">
                <a16:creationId xmlns:a16="http://schemas.microsoft.com/office/drawing/2014/main" id="{3FF20D62-0E54-7E49-BE3E-9EEC574B8B25}"/>
              </a:ext>
            </a:extLst>
          </p:cNvPr>
          <p:cNvSpPr txBox="1"/>
          <p:nvPr/>
        </p:nvSpPr>
        <p:spPr>
          <a:xfrm>
            <a:off x="359040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3</a:t>
            </a:r>
          </a:p>
        </p:txBody>
      </p:sp>
      <p:sp>
        <p:nvSpPr>
          <p:cNvPr id="74" name="TextBox 73">
            <a:extLst>
              <a:ext uri="{FF2B5EF4-FFF2-40B4-BE49-F238E27FC236}">
                <a16:creationId xmlns:a16="http://schemas.microsoft.com/office/drawing/2014/main" id="{7841E0C2-038A-EE4E-BCFF-8579BDB5EA15}"/>
              </a:ext>
            </a:extLst>
          </p:cNvPr>
          <p:cNvSpPr txBox="1"/>
          <p:nvPr/>
        </p:nvSpPr>
        <p:spPr>
          <a:xfrm>
            <a:off x="451528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4</a:t>
            </a:r>
          </a:p>
        </p:txBody>
      </p:sp>
      <p:sp>
        <p:nvSpPr>
          <p:cNvPr id="75" name="TextBox 74">
            <a:extLst>
              <a:ext uri="{FF2B5EF4-FFF2-40B4-BE49-F238E27FC236}">
                <a16:creationId xmlns:a16="http://schemas.microsoft.com/office/drawing/2014/main" id="{B7012F5B-AA1A-604D-B160-063C9E0C99A0}"/>
              </a:ext>
            </a:extLst>
          </p:cNvPr>
          <p:cNvSpPr txBox="1"/>
          <p:nvPr/>
        </p:nvSpPr>
        <p:spPr>
          <a:xfrm>
            <a:off x="625553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5</a:t>
            </a:r>
          </a:p>
        </p:txBody>
      </p:sp>
      <p:sp>
        <p:nvSpPr>
          <p:cNvPr id="77" name="TextBox 76">
            <a:extLst>
              <a:ext uri="{FF2B5EF4-FFF2-40B4-BE49-F238E27FC236}">
                <a16:creationId xmlns:a16="http://schemas.microsoft.com/office/drawing/2014/main" id="{3AF9A296-4C47-2449-8FF3-A9B563DF6D5F}"/>
              </a:ext>
            </a:extLst>
          </p:cNvPr>
          <p:cNvSpPr txBox="1"/>
          <p:nvPr/>
        </p:nvSpPr>
        <p:spPr>
          <a:xfrm>
            <a:off x="6909423" y="5758570"/>
            <a:ext cx="1495043"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Outlier</a:t>
            </a:r>
          </a:p>
        </p:txBody>
      </p:sp>
    </p:spTree>
    <p:extLst>
      <p:ext uri="{BB962C8B-B14F-4D97-AF65-F5344CB8AC3E}">
        <p14:creationId xmlns:p14="http://schemas.microsoft.com/office/powerpoint/2010/main" val="326902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withEffect">
                                  <p:stCondLst>
                                    <p:cond delay="0"/>
                                  </p:stCondLst>
                                  <p:childTnLst>
                                    <p:animEffect transition="out" filter="dissolve">
                                      <p:cBhvr>
                                        <p:cTn id="6" dur="1000"/>
                                        <p:tgtEl>
                                          <p:spTgt spid="67"/>
                                        </p:tgtEl>
                                      </p:cBhvr>
                                    </p:animEffect>
                                    <p:set>
                                      <p:cBhvr>
                                        <p:cTn id="7" dur="1" fill="hold">
                                          <p:stCondLst>
                                            <p:cond delay="999"/>
                                          </p:stCondLst>
                                        </p:cTn>
                                        <p:tgtEl>
                                          <p:spTgt spid="67"/>
                                        </p:tgtEl>
                                        <p:attrNameLst>
                                          <p:attrName>style.visibility</p:attrName>
                                        </p:attrNameLst>
                                      </p:cBhvr>
                                      <p:to>
                                        <p:strVal val="hidden"/>
                                      </p:to>
                                    </p:se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1000"/>
                                        <p:tgtEl>
                                          <p:spTgt spid="4"/>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1000"/>
                                        <p:tgtEl>
                                          <p:spTgt spid="68"/>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1000"/>
                                        <p:tgtEl>
                                          <p:spTgt spid="38"/>
                                        </p:tgtEl>
                                      </p:cBhvr>
                                    </p:animEffect>
                                  </p:childTnLst>
                                </p:cTn>
                              </p:par>
                            </p:childTnLst>
                          </p:cTn>
                        </p:par>
                        <p:par>
                          <p:cTn id="20" fill="hold">
                            <p:stCondLst>
                              <p:cond delay="4000"/>
                            </p:stCondLst>
                            <p:childTnLst>
                              <p:par>
                                <p:cTn id="21" presetID="9" presetClass="entr" presetSubtype="0" fill="hold" nodeType="after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dissolve">
                                      <p:cBhvr>
                                        <p:cTn id="23" dur="1000"/>
                                        <p:tgtEl>
                                          <p:spTgt spid="8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dissolve">
                                      <p:cBhvr>
                                        <p:cTn id="26" dur="1000"/>
                                        <p:tgtEl>
                                          <p:spTgt spid="76"/>
                                        </p:tgtEl>
                                      </p:cBhvr>
                                    </p:animEffect>
                                  </p:childTnLst>
                                </p:cTn>
                              </p:par>
                              <p:par>
                                <p:cTn id="27" presetID="9"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dissolve">
                                      <p:cBhvr>
                                        <p:cTn id="29" dur="1000"/>
                                        <p:tgtEl>
                                          <p:spTgt spid="8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dissolve">
                                      <p:cBhvr>
                                        <p:cTn id="32"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animBg="1"/>
      <p:bldP spid="68" grpId="0" animBg="1"/>
      <p:bldP spid="76" grpId="0"/>
      <p:bldP spid="81" grpId="0"/>
    </p:bldLst>
  </p:timing>
  <p:extLst>
    <p:ext uri="{E180D4A7-C9FB-4DFB-919C-405C955672EB}">
      <p14:showEvtLst xmlns:p14="http://schemas.microsoft.com/office/powerpoint/2010/main">
        <p14:playEvt time="2522" objId="5"/>
        <p14:stopEvt time="4103" objId="5"/>
      </p14:showEvt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87A87-9F9F-9D45-BE35-EF5977CEB8E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16</a:t>
            </a:fld>
            <a:r>
              <a:rPr lang="en-US"/>
              <a:t> -</a:t>
            </a:r>
          </a:p>
        </p:txBody>
      </p:sp>
      <p:sp>
        <p:nvSpPr>
          <p:cNvPr id="3" name="Title 2">
            <a:extLst>
              <a:ext uri="{FF2B5EF4-FFF2-40B4-BE49-F238E27FC236}">
                <a16:creationId xmlns:a16="http://schemas.microsoft.com/office/drawing/2014/main" id="{69708ED2-9BE2-5F44-99F6-F64D04A611C0}"/>
              </a:ext>
            </a:extLst>
          </p:cNvPr>
          <p:cNvSpPr>
            <a:spLocks noGrp="1"/>
          </p:cNvSpPr>
          <p:nvPr>
            <p:ph type="title"/>
          </p:nvPr>
        </p:nvSpPr>
        <p:spPr/>
        <p:txBody>
          <a:bodyPr/>
          <a:lstStyle/>
          <a:p>
            <a:r>
              <a:rPr lang="en-US" dirty="0"/>
              <a:t>Proposed Algorithm: GOLD</a:t>
            </a:r>
          </a:p>
        </p:txBody>
      </p:sp>
      <p:sp>
        <p:nvSpPr>
          <p:cNvPr id="69" name="TextBox 68">
            <a:extLst>
              <a:ext uri="{FF2B5EF4-FFF2-40B4-BE49-F238E27FC236}">
                <a16:creationId xmlns:a16="http://schemas.microsoft.com/office/drawing/2014/main" id="{17433FA9-D52E-684A-87C3-F98F164092B1}"/>
              </a:ext>
            </a:extLst>
          </p:cNvPr>
          <p:cNvSpPr txBox="1"/>
          <p:nvPr/>
        </p:nvSpPr>
        <p:spPr>
          <a:xfrm>
            <a:off x="489597" y="878256"/>
            <a:ext cx="8164805" cy="369332"/>
          </a:xfrm>
          <a:prstGeom prst="rect">
            <a:avLst/>
          </a:prstGeom>
          <a:noFill/>
        </p:spPr>
        <p:txBody>
          <a:bodyPr wrap="square" rtlCol="0">
            <a:spAutoFit/>
          </a:bodyPr>
          <a:lstStyle/>
          <a:p>
            <a:r>
              <a:rPr lang="en-US" b="1" dirty="0"/>
              <a:t>Termination status of an arm:</a:t>
            </a:r>
            <a:r>
              <a:rPr lang="en-US" dirty="0"/>
              <a:t> Its community’s size is smaller than n × (1−   </a:t>
            </a:r>
            <a:r>
              <a:rPr lang="el-GR" dirty="0"/>
              <a:t>). </a:t>
            </a:r>
          </a:p>
        </p:txBody>
      </p:sp>
      <p:grpSp>
        <p:nvGrpSpPr>
          <p:cNvPr id="6" name="Group 5">
            <a:extLst>
              <a:ext uri="{FF2B5EF4-FFF2-40B4-BE49-F238E27FC236}">
                <a16:creationId xmlns:a16="http://schemas.microsoft.com/office/drawing/2014/main" id="{2167E629-6C58-8F4C-9DC0-59CE43374B7E}"/>
              </a:ext>
            </a:extLst>
          </p:cNvPr>
          <p:cNvGrpSpPr/>
          <p:nvPr/>
        </p:nvGrpSpPr>
        <p:grpSpPr>
          <a:xfrm>
            <a:off x="489597" y="1335169"/>
            <a:ext cx="8164805" cy="646331"/>
            <a:chOff x="489597" y="1335169"/>
            <a:chExt cx="8164805" cy="646331"/>
          </a:xfrm>
        </p:grpSpPr>
        <p:sp>
          <p:nvSpPr>
            <p:cNvPr id="70" name="TextBox 69">
              <a:extLst>
                <a:ext uri="{FF2B5EF4-FFF2-40B4-BE49-F238E27FC236}">
                  <a16:creationId xmlns:a16="http://schemas.microsoft.com/office/drawing/2014/main" id="{0DFA0C66-2EB6-3D48-A707-D06639EFC44D}"/>
                </a:ext>
              </a:extLst>
            </p:cNvPr>
            <p:cNvSpPr txBox="1"/>
            <p:nvPr/>
          </p:nvSpPr>
          <p:spPr>
            <a:xfrm>
              <a:off x="489597" y="1335169"/>
              <a:ext cx="8164805" cy="646331"/>
            </a:xfrm>
            <a:prstGeom prst="rect">
              <a:avLst/>
            </a:prstGeom>
            <a:noFill/>
          </p:spPr>
          <p:txBody>
            <a:bodyPr wrap="square" rtlCol="0">
              <a:spAutoFit/>
            </a:bodyPr>
            <a:lstStyle/>
            <a:p>
              <a:r>
                <a:rPr lang="en-US" b="1" dirty="0"/>
                <a:t>Termination status of the algorithm: </a:t>
              </a:r>
              <a:r>
                <a:rPr lang="en-US" dirty="0"/>
                <a:t>The number of arms that have already achieved the termination status is larger than n × (1 −   </a:t>
              </a:r>
              <a:r>
                <a:rPr lang="el-GR" dirty="0"/>
                <a:t>).</a:t>
              </a:r>
              <a:r>
                <a:rPr lang="en-US" dirty="0"/>
                <a:t> </a:t>
              </a:r>
              <a:endParaRPr lang="el-GR"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D5D9DF6-D04F-4340-B3E2-FC2462DA3B94}"/>
                    </a:ext>
                  </a:extLst>
                </p:cNvPr>
                <p:cNvSpPr txBox="1"/>
                <p:nvPr/>
              </p:nvSpPr>
              <p:spPr>
                <a:xfrm>
                  <a:off x="5989635" y="1632199"/>
                  <a:ext cx="236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 </m:t>
                        </m:r>
                      </m:oMath>
                    </m:oMathPara>
                  </a14:m>
                  <a:endParaRPr lang="en-US" dirty="0"/>
                </a:p>
              </p:txBody>
            </p:sp>
          </mc:Choice>
          <mc:Fallback xmlns="">
            <p:sp>
              <p:nvSpPr>
                <p:cNvPr id="72" name="TextBox 71">
                  <a:extLst>
                    <a:ext uri="{FF2B5EF4-FFF2-40B4-BE49-F238E27FC236}">
                      <a16:creationId xmlns:a16="http://schemas.microsoft.com/office/drawing/2014/main" id="{9D5D9DF6-D04F-4340-B3E2-FC2462DA3B94}"/>
                    </a:ext>
                  </a:extLst>
                </p:cNvPr>
                <p:cNvSpPr txBox="1">
                  <a:spLocks noRot="1" noChangeAspect="1" noMove="1" noResize="1" noEditPoints="1" noAdjustHandles="1" noChangeArrowheads="1" noChangeShapeType="1" noTextEdit="1"/>
                </p:cNvSpPr>
                <p:nvPr/>
              </p:nvSpPr>
              <p:spPr>
                <a:xfrm>
                  <a:off x="5989635" y="1632199"/>
                  <a:ext cx="236860" cy="276999"/>
                </a:xfrm>
                <a:prstGeom prst="rect">
                  <a:avLst/>
                </a:prstGeom>
                <a:blipFill>
                  <a:blip r:embed="rId7"/>
                  <a:stretch>
                    <a:fillRect l="-21053" t="-4545" r="-36842" b="-4090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E16EDD3-F480-E346-9B6A-597FAF14A008}"/>
                  </a:ext>
                </a:extLst>
              </p:cNvPr>
              <p:cNvSpPr txBox="1"/>
              <p:nvPr/>
            </p:nvSpPr>
            <p:spPr>
              <a:xfrm>
                <a:off x="8183880" y="882768"/>
                <a:ext cx="236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 </m:t>
                      </m:r>
                    </m:oMath>
                  </m:oMathPara>
                </a14:m>
                <a:endParaRPr lang="en-US" dirty="0"/>
              </a:p>
            </p:txBody>
          </p:sp>
        </mc:Choice>
        <mc:Fallback xmlns="">
          <p:sp>
            <p:nvSpPr>
              <p:cNvPr id="73" name="TextBox 72">
                <a:extLst>
                  <a:ext uri="{FF2B5EF4-FFF2-40B4-BE49-F238E27FC236}">
                    <a16:creationId xmlns:a16="http://schemas.microsoft.com/office/drawing/2014/main" id="{7E16EDD3-F480-E346-9B6A-597FAF14A008}"/>
                  </a:ext>
                </a:extLst>
              </p:cNvPr>
              <p:cNvSpPr txBox="1">
                <a:spLocks noRot="1" noChangeAspect="1" noMove="1" noResize="1" noEditPoints="1" noAdjustHandles="1" noChangeArrowheads="1" noChangeShapeType="1" noTextEdit="1"/>
              </p:cNvSpPr>
              <p:nvPr/>
            </p:nvSpPr>
            <p:spPr>
              <a:xfrm>
                <a:off x="8183880" y="882768"/>
                <a:ext cx="236860" cy="276999"/>
              </a:xfrm>
              <a:prstGeom prst="rect">
                <a:avLst/>
              </a:prstGeom>
              <a:blipFill>
                <a:blip r:embed="rId8"/>
                <a:stretch>
                  <a:fillRect l="-20000" t="-4545" r="-35000" b="-40909"/>
                </a:stretch>
              </a:blipFill>
            </p:spPr>
            <p:txBody>
              <a:bodyPr/>
              <a:lstStyle/>
              <a:p>
                <a:r>
                  <a:rPr lang="en-US">
                    <a:noFill/>
                  </a:rPr>
                  <a:t> </a:t>
                </a:r>
              </a:p>
            </p:txBody>
          </p:sp>
        </mc:Fallback>
      </mc:AlternateContent>
      <p:cxnSp>
        <p:nvCxnSpPr>
          <p:cNvPr id="67" name="Straight Connector 66">
            <a:extLst>
              <a:ext uri="{FF2B5EF4-FFF2-40B4-BE49-F238E27FC236}">
                <a16:creationId xmlns:a16="http://schemas.microsoft.com/office/drawing/2014/main" id="{09E777BF-7BC3-754C-88D5-30ACA979AE1A}"/>
              </a:ext>
            </a:extLst>
          </p:cNvPr>
          <p:cNvCxnSpPr>
            <a:cxnSpLocks/>
          </p:cNvCxnSpPr>
          <p:nvPr/>
        </p:nvCxnSpPr>
        <p:spPr>
          <a:xfrm flipH="1">
            <a:off x="1988366" y="4350869"/>
            <a:ext cx="9832" cy="1436506"/>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A6209F3-BB69-5D4D-A5B0-5F5B8BD0D525}"/>
              </a:ext>
            </a:extLst>
          </p:cNvPr>
          <p:cNvCxnSpPr>
            <a:cxnSpLocks/>
          </p:cNvCxnSpPr>
          <p:nvPr/>
        </p:nvCxnSpPr>
        <p:spPr>
          <a:xfrm>
            <a:off x="2954384" y="3430554"/>
            <a:ext cx="7386" cy="2370460"/>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DE1E3AD-21FD-4F45-B8EC-BC52A8C6DC66}"/>
              </a:ext>
            </a:extLst>
          </p:cNvPr>
          <p:cNvCxnSpPr>
            <a:cxnSpLocks/>
          </p:cNvCxnSpPr>
          <p:nvPr/>
        </p:nvCxnSpPr>
        <p:spPr>
          <a:xfrm flipH="1">
            <a:off x="3901279" y="5264696"/>
            <a:ext cx="4917" cy="540869"/>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C9E5388-8CCC-8E4C-8260-59B941E83EC3}"/>
              </a:ext>
            </a:extLst>
          </p:cNvPr>
          <p:cNvCxnSpPr>
            <a:cxnSpLocks/>
          </p:cNvCxnSpPr>
          <p:nvPr/>
        </p:nvCxnSpPr>
        <p:spPr>
          <a:xfrm flipH="1">
            <a:off x="4866756" y="4350866"/>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325DE36-1FE8-4347-8605-507E03452804}"/>
              </a:ext>
            </a:extLst>
          </p:cNvPr>
          <p:cNvCxnSpPr>
            <a:cxnSpLocks/>
          </p:cNvCxnSpPr>
          <p:nvPr/>
        </p:nvCxnSpPr>
        <p:spPr>
          <a:xfrm flipH="1">
            <a:off x="6568276" y="4355385"/>
            <a:ext cx="4917" cy="1450148"/>
          </a:xfrm>
          <a:prstGeom prst="line">
            <a:avLst/>
          </a:prstGeom>
          <a:ln w="19050">
            <a:solidFill>
              <a:srgbClr val="4372C4"/>
            </a:solidFill>
            <a:prstDash val="sysDot"/>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9660907-0BC7-C247-9A3C-40E7345937F8}"/>
              </a:ext>
            </a:extLst>
          </p:cNvPr>
          <p:cNvGrpSpPr/>
          <p:nvPr/>
        </p:nvGrpSpPr>
        <p:grpSpPr>
          <a:xfrm>
            <a:off x="1784418" y="3866878"/>
            <a:ext cx="412955" cy="631723"/>
            <a:chOff x="2113935" y="3429000"/>
            <a:chExt cx="412955" cy="631723"/>
          </a:xfrm>
        </p:grpSpPr>
        <p:sp>
          <p:nvSpPr>
            <p:cNvPr id="79" name="Rectangle 78">
              <a:extLst>
                <a:ext uri="{FF2B5EF4-FFF2-40B4-BE49-F238E27FC236}">
                  <a16:creationId xmlns:a16="http://schemas.microsoft.com/office/drawing/2014/main" id="{9973001F-4F3E-8E4F-B577-5B39E3919B24}"/>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3" name="Rectangle 82">
              <a:extLst>
                <a:ext uri="{FF2B5EF4-FFF2-40B4-BE49-F238E27FC236}">
                  <a16:creationId xmlns:a16="http://schemas.microsoft.com/office/drawing/2014/main" id="{EA129912-7C20-0747-BC81-55C6CB18190D}"/>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4" name="Group 83">
            <a:extLst>
              <a:ext uri="{FF2B5EF4-FFF2-40B4-BE49-F238E27FC236}">
                <a16:creationId xmlns:a16="http://schemas.microsoft.com/office/drawing/2014/main" id="{5F26A28B-39D6-1E41-9E60-46BD3224A127}"/>
              </a:ext>
            </a:extLst>
          </p:cNvPr>
          <p:cNvGrpSpPr/>
          <p:nvPr/>
        </p:nvGrpSpPr>
        <p:grpSpPr>
          <a:xfrm>
            <a:off x="2740604" y="2946563"/>
            <a:ext cx="412955" cy="631723"/>
            <a:chOff x="2113935" y="3429000"/>
            <a:chExt cx="412955" cy="631723"/>
          </a:xfrm>
        </p:grpSpPr>
        <p:sp>
          <p:nvSpPr>
            <p:cNvPr id="85" name="Rectangle 84">
              <a:extLst>
                <a:ext uri="{FF2B5EF4-FFF2-40B4-BE49-F238E27FC236}">
                  <a16:creationId xmlns:a16="http://schemas.microsoft.com/office/drawing/2014/main" id="{16DCCCBD-D50E-CF4C-840F-2971C3882DD8}"/>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ECD44973-8B79-AA49-A583-DB2C7EA05E35}"/>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7" name="Group 86">
            <a:extLst>
              <a:ext uri="{FF2B5EF4-FFF2-40B4-BE49-F238E27FC236}">
                <a16:creationId xmlns:a16="http://schemas.microsoft.com/office/drawing/2014/main" id="{4B1A550D-AE28-A340-A17F-8EC3BF96F093}"/>
              </a:ext>
            </a:extLst>
          </p:cNvPr>
          <p:cNvGrpSpPr/>
          <p:nvPr/>
        </p:nvGrpSpPr>
        <p:grpSpPr>
          <a:xfrm>
            <a:off x="3692416" y="4780705"/>
            <a:ext cx="412955" cy="631723"/>
            <a:chOff x="2113935" y="3429000"/>
            <a:chExt cx="412955" cy="631723"/>
          </a:xfrm>
        </p:grpSpPr>
        <p:sp>
          <p:nvSpPr>
            <p:cNvPr id="88" name="Rectangle 87">
              <a:extLst>
                <a:ext uri="{FF2B5EF4-FFF2-40B4-BE49-F238E27FC236}">
                  <a16:creationId xmlns:a16="http://schemas.microsoft.com/office/drawing/2014/main" id="{58DD80AF-CD7B-F245-9D1D-AFF4763B5AAC}"/>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D4A3A0D5-3880-3C4F-8106-DA8DFD456825}"/>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0" name="Group 89">
            <a:extLst>
              <a:ext uri="{FF2B5EF4-FFF2-40B4-BE49-F238E27FC236}">
                <a16:creationId xmlns:a16="http://schemas.microsoft.com/office/drawing/2014/main" id="{221C4EE7-02D3-E448-8DF7-3D28151E147D}"/>
              </a:ext>
            </a:extLst>
          </p:cNvPr>
          <p:cNvGrpSpPr/>
          <p:nvPr/>
        </p:nvGrpSpPr>
        <p:grpSpPr>
          <a:xfrm>
            <a:off x="4657893" y="3866875"/>
            <a:ext cx="412955" cy="631723"/>
            <a:chOff x="2113935" y="3429000"/>
            <a:chExt cx="412955" cy="631723"/>
          </a:xfrm>
        </p:grpSpPr>
        <p:sp>
          <p:nvSpPr>
            <p:cNvPr id="91" name="Rectangle 90">
              <a:extLst>
                <a:ext uri="{FF2B5EF4-FFF2-40B4-BE49-F238E27FC236}">
                  <a16:creationId xmlns:a16="http://schemas.microsoft.com/office/drawing/2014/main" id="{FCF344DC-56F6-DD4B-92A6-CA651B42FE2E}"/>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428D97CC-E810-6644-BD76-30DB67FB76C9}"/>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93" name="Group 92">
            <a:extLst>
              <a:ext uri="{FF2B5EF4-FFF2-40B4-BE49-F238E27FC236}">
                <a16:creationId xmlns:a16="http://schemas.microsoft.com/office/drawing/2014/main" id="{6C5B5B1B-D7A7-2946-8BEE-C828CD96C12D}"/>
              </a:ext>
            </a:extLst>
          </p:cNvPr>
          <p:cNvGrpSpPr/>
          <p:nvPr/>
        </p:nvGrpSpPr>
        <p:grpSpPr>
          <a:xfrm>
            <a:off x="6359413" y="3871394"/>
            <a:ext cx="412955" cy="631723"/>
            <a:chOff x="2113935" y="3429000"/>
            <a:chExt cx="412955" cy="631723"/>
          </a:xfrm>
          <a:solidFill>
            <a:srgbClr val="FF0000"/>
          </a:solidFill>
        </p:grpSpPr>
        <p:sp>
          <p:nvSpPr>
            <p:cNvPr id="94" name="Rectangle 93">
              <a:extLst>
                <a:ext uri="{FF2B5EF4-FFF2-40B4-BE49-F238E27FC236}">
                  <a16:creationId xmlns:a16="http://schemas.microsoft.com/office/drawing/2014/main" id="{BC6A9AC8-6DA8-8447-A23F-1C6E2F448CEB}"/>
                </a:ext>
              </a:extLst>
            </p:cNvPr>
            <p:cNvSpPr/>
            <p:nvPr/>
          </p:nvSpPr>
          <p:spPr>
            <a:xfrm>
              <a:off x="2113935" y="3429000"/>
              <a:ext cx="412955" cy="631723"/>
            </a:xfrm>
            <a:prstGeom prst="rect">
              <a:avLst/>
            </a:prstGeom>
            <a:grp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8EB7B8C6-2088-8843-AAE8-D1A1020D72F9}"/>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96" name="Straight Connector 95">
            <a:extLst>
              <a:ext uri="{FF2B5EF4-FFF2-40B4-BE49-F238E27FC236}">
                <a16:creationId xmlns:a16="http://schemas.microsoft.com/office/drawing/2014/main" id="{7809AE95-D77D-444D-8C92-8D5E76200320}"/>
              </a:ext>
            </a:extLst>
          </p:cNvPr>
          <p:cNvCxnSpPr>
            <a:stCxn id="79" idx="3"/>
            <a:endCxn id="88" idx="1"/>
          </p:cNvCxnSpPr>
          <p:nvPr/>
        </p:nvCxnSpPr>
        <p:spPr>
          <a:xfrm>
            <a:off x="2197373" y="4182740"/>
            <a:ext cx="1495043" cy="913827"/>
          </a:xfrm>
          <a:prstGeom prst="line">
            <a:avLst/>
          </a:prstGeom>
          <a:noFill/>
          <a:ln w="31750" cap="flat" cmpd="sng" algn="ctr">
            <a:solidFill>
              <a:srgbClr val="4472C4"/>
            </a:solidFill>
            <a:prstDash val="solid"/>
            <a:miter lim="800000"/>
          </a:ln>
          <a:effectLst/>
        </p:spPr>
      </p:cxnSp>
      <p:cxnSp>
        <p:nvCxnSpPr>
          <p:cNvPr id="97" name="Straight Connector 96">
            <a:extLst>
              <a:ext uri="{FF2B5EF4-FFF2-40B4-BE49-F238E27FC236}">
                <a16:creationId xmlns:a16="http://schemas.microsoft.com/office/drawing/2014/main" id="{1F93EFE4-CE0D-0A44-8A0C-3D4A04FF5E9A}"/>
              </a:ext>
            </a:extLst>
          </p:cNvPr>
          <p:cNvCxnSpPr>
            <a:cxnSpLocks/>
            <a:stCxn id="85" idx="3"/>
            <a:endCxn id="91" idx="1"/>
          </p:cNvCxnSpPr>
          <p:nvPr/>
        </p:nvCxnSpPr>
        <p:spPr>
          <a:xfrm>
            <a:off x="3153559" y="3262425"/>
            <a:ext cx="1504334" cy="920312"/>
          </a:xfrm>
          <a:prstGeom prst="line">
            <a:avLst/>
          </a:prstGeom>
          <a:noFill/>
          <a:ln w="31750" cap="flat" cmpd="sng" algn="ctr">
            <a:solidFill>
              <a:srgbClr val="4472C4"/>
            </a:solidFill>
            <a:prstDash val="solid"/>
            <a:miter lim="800000"/>
          </a:ln>
          <a:effectLst/>
        </p:spPr>
      </p:cxnSp>
      <p:cxnSp>
        <p:nvCxnSpPr>
          <p:cNvPr id="98" name="Straight Connector 97">
            <a:extLst>
              <a:ext uri="{FF2B5EF4-FFF2-40B4-BE49-F238E27FC236}">
                <a16:creationId xmlns:a16="http://schemas.microsoft.com/office/drawing/2014/main" id="{5D109554-A9FE-1846-9628-88FCF5BE41E9}"/>
              </a:ext>
            </a:extLst>
          </p:cNvPr>
          <p:cNvCxnSpPr>
            <a:cxnSpLocks/>
            <a:stCxn id="85" idx="2"/>
            <a:endCxn id="88" idx="0"/>
          </p:cNvCxnSpPr>
          <p:nvPr/>
        </p:nvCxnSpPr>
        <p:spPr>
          <a:xfrm>
            <a:off x="2947082" y="3578286"/>
            <a:ext cx="951812" cy="1202419"/>
          </a:xfrm>
          <a:prstGeom prst="line">
            <a:avLst/>
          </a:prstGeom>
          <a:noFill/>
          <a:ln w="31750" cap="flat" cmpd="sng" algn="ctr">
            <a:solidFill>
              <a:srgbClr val="4472C4"/>
            </a:solidFill>
            <a:prstDash val="solid"/>
            <a:miter lim="800000"/>
          </a:ln>
          <a:effectLst/>
        </p:spPr>
      </p:cxnSp>
      <p:cxnSp>
        <p:nvCxnSpPr>
          <p:cNvPr id="99" name="Straight Connector 98">
            <a:extLst>
              <a:ext uri="{FF2B5EF4-FFF2-40B4-BE49-F238E27FC236}">
                <a16:creationId xmlns:a16="http://schemas.microsoft.com/office/drawing/2014/main" id="{E5189A89-2CBE-0741-B2B9-D54F5DED9DC0}"/>
              </a:ext>
            </a:extLst>
          </p:cNvPr>
          <p:cNvCxnSpPr>
            <a:cxnSpLocks/>
            <a:stCxn id="79" idx="3"/>
            <a:endCxn id="91" idx="1"/>
          </p:cNvCxnSpPr>
          <p:nvPr/>
        </p:nvCxnSpPr>
        <p:spPr>
          <a:xfrm flipV="1">
            <a:off x="2197373" y="4182737"/>
            <a:ext cx="2460520" cy="3"/>
          </a:xfrm>
          <a:prstGeom prst="line">
            <a:avLst/>
          </a:prstGeom>
          <a:noFill/>
          <a:ln w="31750" cap="flat" cmpd="sng" algn="ctr">
            <a:solidFill>
              <a:srgbClr val="4472C4"/>
            </a:solidFill>
            <a:prstDash val="solid"/>
            <a:miter lim="800000"/>
          </a:ln>
          <a:effectLst/>
        </p:spPr>
      </p:cxnSp>
      <p:cxnSp>
        <p:nvCxnSpPr>
          <p:cNvPr id="100" name="Straight Connector 99">
            <a:extLst>
              <a:ext uri="{FF2B5EF4-FFF2-40B4-BE49-F238E27FC236}">
                <a16:creationId xmlns:a16="http://schemas.microsoft.com/office/drawing/2014/main" id="{DEF0E081-85D1-B949-81AE-2F3BF1EA74FF}"/>
              </a:ext>
            </a:extLst>
          </p:cNvPr>
          <p:cNvCxnSpPr>
            <a:cxnSpLocks/>
            <a:stCxn id="79" idx="0"/>
            <a:endCxn id="85" idx="1"/>
          </p:cNvCxnSpPr>
          <p:nvPr/>
        </p:nvCxnSpPr>
        <p:spPr>
          <a:xfrm flipV="1">
            <a:off x="1990896" y="3262425"/>
            <a:ext cx="749708" cy="604453"/>
          </a:xfrm>
          <a:prstGeom prst="line">
            <a:avLst/>
          </a:prstGeom>
          <a:noFill/>
          <a:ln w="31750" cap="flat" cmpd="sng" algn="ctr">
            <a:solidFill>
              <a:srgbClr val="4472C4"/>
            </a:solidFill>
            <a:prstDash val="solid"/>
            <a:miter lim="800000"/>
          </a:ln>
          <a:effectLst/>
        </p:spPr>
      </p:cxnSp>
      <p:cxnSp>
        <p:nvCxnSpPr>
          <p:cNvPr id="101" name="Straight Connector 100">
            <a:extLst>
              <a:ext uri="{FF2B5EF4-FFF2-40B4-BE49-F238E27FC236}">
                <a16:creationId xmlns:a16="http://schemas.microsoft.com/office/drawing/2014/main" id="{95878800-DE1C-5F40-8953-90CEAFCFF9B1}"/>
              </a:ext>
            </a:extLst>
          </p:cNvPr>
          <p:cNvCxnSpPr>
            <a:cxnSpLocks/>
            <a:endCxn id="88" idx="3"/>
          </p:cNvCxnSpPr>
          <p:nvPr/>
        </p:nvCxnSpPr>
        <p:spPr>
          <a:xfrm flipH="1">
            <a:off x="4105371" y="4494000"/>
            <a:ext cx="756566" cy="602567"/>
          </a:xfrm>
          <a:prstGeom prst="line">
            <a:avLst/>
          </a:prstGeom>
          <a:noFill/>
          <a:ln w="31750" cap="flat" cmpd="sng" algn="ctr">
            <a:solidFill>
              <a:srgbClr val="4472C4"/>
            </a:solidFill>
            <a:prstDash val="solid"/>
            <a:miter lim="800000"/>
          </a:ln>
          <a:effectLst/>
        </p:spPr>
      </p:cxnSp>
      <p:sp>
        <p:nvSpPr>
          <p:cNvPr id="103" name="Oval 102">
            <a:extLst>
              <a:ext uri="{FF2B5EF4-FFF2-40B4-BE49-F238E27FC236}">
                <a16:creationId xmlns:a16="http://schemas.microsoft.com/office/drawing/2014/main" id="{BFAF654E-9E2E-5C4D-8C80-3AB15DCB7BE8}"/>
              </a:ext>
            </a:extLst>
          </p:cNvPr>
          <p:cNvSpPr/>
          <p:nvPr/>
        </p:nvSpPr>
        <p:spPr>
          <a:xfrm>
            <a:off x="1496290" y="2755075"/>
            <a:ext cx="3828117" cy="2905789"/>
          </a:xfrm>
          <a:prstGeom prst="ellipse">
            <a:avLst/>
          </a:prstGeom>
          <a:noFill/>
          <a:ln>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00C66B8-D877-614B-A55A-DF2DBDDFA675}"/>
              </a:ext>
            </a:extLst>
          </p:cNvPr>
          <p:cNvSpPr/>
          <p:nvPr/>
        </p:nvSpPr>
        <p:spPr>
          <a:xfrm>
            <a:off x="6108065" y="3629601"/>
            <a:ext cx="915652" cy="1080378"/>
          </a:xfrm>
          <a:prstGeom prst="ellipse">
            <a:avLst/>
          </a:prstGeom>
          <a:noFill/>
          <a:ln>
            <a:solidFill>
              <a:srgbClr val="43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65AD7CBB-3017-B34A-B8B2-DBBFE131D026}"/>
              </a:ext>
            </a:extLst>
          </p:cNvPr>
          <p:cNvSpPr txBox="1"/>
          <p:nvPr/>
        </p:nvSpPr>
        <p:spPr>
          <a:xfrm>
            <a:off x="196405" y="2786166"/>
            <a:ext cx="1446230"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Community 1</a:t>
            </a:r>
          </a:p>
        </p:txBody>
      </p:sp>
      <p:cxnSp>
        <p:nvCxnSpPr>
          <p:cNvPr id="106" name="Straight Arrow Connector 105">
            <a:extLst>
              <a:ext uri="{FF2B5EF4-FFF2-40B4-BE49-F238E27FC236}">
                <a16:creationId xmlns:a16="http://schemas.microsoft.com/office/drawing/2014/main" id="{71006654-D997-9D4F-9ED3-B20EB252B4FC}"/>
              </a:ext>
            </a:extLst>
          </p:cNvPr>
          <p:cNvCxnSpPr>
            <a:cxnSpLocks/>
          </p:cNvCxnSpPr>
          <p:nvPr/>
        </p:nvCxnSpPr>
        <p:spPr>
          <a:xfrm>
            <a:off x="1547627" y="3121085"/>
            <a:ext cx="236791" cy="213144"/>
          </a:xfrm>
          <a:prstGeom prst="straightConnector1">
            <a:avLst/>
          </a:prstGeom>
          <a:noFill/>
          <a:ln w="25400" cap="flat" cmpd="sng" algn="ctr">
            <a:solidFill>
              <a:srgbClr val="4472C4"/>
            </a:solidFill>
            <a:prstDash val="solid"/>
            <a:miter lim="800000"/>
            <a:tailEnd type="triangle"/>
          </a:ln>
          <a:effectLst/>
        </p:spPr>
      </p:cxnSp>
      <p:sp>
        <p:nvSpPr>
          <p:cNvPr id="107" name="TextBox 106">
            <a:extLst>
              <a:ext uri="{FF2B5EF4-FFF2-40B4-BE49-F238E27FC236}">
                <a16:creationId xmlns:a16="http://schemas.microsoft.com/office/drawing/2014/main" id="{976C2F03-49AA-134F-9BC4-82C293997409}"/>
              </a:ext>
            </a:extLst>
          </p:cNvPr>
          <p:cNvSpPr txBox="1"/>
          <p:nvPr/>
        </p:nvSpPr>
        <p:spPr>
          <a:xfrm>
            <a:off x="7460765" y="4339462"/>
            <a:ext cx="1446230"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Community 2</a:t>
            </a:r>
          </a:p>
        </p:txBody>
      </p:sp>
      <p:cxnSp>
        <p:nvCxnSpPr>
          <p:cNvPr id="108" name="Straight Arrow Connector 107">
            <a:extLst>
              <a:ext uri="{FF2B5EF4-FFF2-40B4-BE49-F238E27FC236}">
                <a16:creationId xmlns:a16="http://schemas.microsoft.com/office/drawing/2014/main" id="{B7CA67EA-3479-5D45-9047-305C2BECBB1D}"/>
              </a:ext>
            </a:extLst>
          </p:cNvPr>
          <p:cNvCxnSpPr>
            <a:cxnSpLocks/>
          </p:cNvCxnSpPr>
          <p:nvPr/>
        </p:nvCxnSpPr>
        <p:spPr>
          <a:xfrm flipH="1" flipV="1">
            <a:off x="7089569" y="4371771"/>
            <a:ext cx="314972" cy="171278"/>
          </a:xfrm>
          <a:prstGeom prst="straightConnector1">
            <a:avLst/>
          </a:prstGeom>
          <a:noFill/>
          <a:ln w="25400" cap="flat" cmpd="sng" algn="ctr">
            <a:solidFill>
              <a:srgbClr val="4472C4"/>
            </a:solidFill>
            <a:prstDash val="solid"/>
            <a:miter lim="800000"/>
            <a:tailEnd type="triangle"/>
          </a:ln>
          <a:effectLst/>
        </p:spPr>
      </p:cxnSp>
      <p:sp>
        <p:nvSpPr>
          <p:cNvPr id="109" name="TextBox 108">
            <a:extLst>
              <a:ext uri="{FF2B5EF4-FFF2-40B4-BE49-F238E27FC236}">
                <a16:creationId xmlns:a16="http://schemas.microsoft.com/office/drawing/2014/main" id="{29F52197-BA64-374D-8314-D317091EA89C}"/>
              </a:ext>
            </a:extLst>
          </p:cNvPr>
          <p:cNvSpPr txBox="1"/>
          <p:nvPr/>
        </p:nvSpPr>
        <p:spPr>
          <a:xfrm>
            <a:off x="1672766" y="5748477"/>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1</a:t>
            </a:r>
          </a:p>
        </p:txBody>
      </p:sp>
      <p:sp>
        <p:nvSpPr>
          <p:cNvPr id="110" name="TextBox 109">
            <a:extLst>
              <a:ext uri="{FF2B5EF4-FFF2-40B4-BE49-F238E27FC236}">
                <a16:creationId xmlns:a16="http://schemas.microsoft.com/office/drawing/2014/main" id="{AAE80B7E-3112-8046-9230-9E228F331302}"/>
              </a:ext>
            </a:extLst>
          </p:cNvPr>
          <p:cNvSpPr txBox="1"/>
          <p:nvPr/>
        </p:nvSpPr>
        <p:spPr>
          <a:xfrm>
            <a:off x="2632951" y="5758571"/>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2</a:t>
            </a:r>
          </a:p>
        </p:txBody>
      </p:sp>
      <p:sp>
        <p:nvSpPr>
          <p:cNvPr id="111" name="TextBox 110">
            <a:extLst>
              <a:ext uri="{FF2B5EF4-FFF2-40B4-BE49-F238E27FC236}">
                <a16:creationId xmlns:a16="http://schemas.microsoft.com/office/drawing/2014/main" id="{87ADACAC-2B3D-B646-A98F-58BDD07C9A66}"/>
              </a:ext>
            </a:extLst>
          </p:cNvPr>
          <p:cNvSpPr txBox="1"/>
          <p:nvPr/>
        </p:nvSpPr>
        <p:spPr>
          <a:xfrm>
            <a:off x="359040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3</a:t>
            </a:r>
          </a:p>
        </p:txBody>
      </p:sp>
      <p:sp>
        <p:nvSpPr>
          <p:cNvPr id="112" name="TextBox 111">
            <a:extLst>
              <a:ext uri="{FF2B5EF4-FFF2-40B4-BE49-F238E27FC236}">
                <a16:creationId xmlns:a16="http://schemas.microsoft.com/office/drawing/2014/main" id="{37DE93C8-150A-DB4F-A741-430BEE7197DD}"/>
              </a:ext>
            </a:extLst>
          </p:cNvPr>
          <p:cNvSpPr txBox="1"/>
          <p:nvPr/>
        </p:nvSpPr>
        <p:spPr>
          <a:xfrm>
            <a:off x="451528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4</a:t>
            </a:r>
          </a:p>
        </p:txBody>
      </p:sp>
      <p:sp>
        <p:nvSpPr>
          <p:cNvPr id="113" name="TextBox 112">
            <a:extLst>
              <a:ext uri="{FF2B5EF4-FFF2-40B4-BE49-F238E27FC236}">
                <a16:creationId xmlns:a16="http://schemas.microsoft.com/office/drawing/2014/main" id="{3E6A190B-7C1D-9E40-A573-FD380282F2E3}"/>
              </a:ext>
            </a:extLst>
          </p:cNvPr>
          <p:cNvSpPr txBox="1"/>
          <p:nvPr/>
        </p:nvSpPr>
        <p:spPr>
          <a:xfrm>
            <a:off x="6255530" y="5758570"/>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5</a:t>
            </a:r>
          </a:p>
        </p:txBody>
      </p:sp>
      <p:sp>
        <p:nvSpPr>
          <p:cNvPr id="114" name="TextBox 113">
            <a:extLst>
              <a:ext uri="{FF2B5EF4-FFF2-40B4-BE49-F238E27FC236}">
                <a16:creationId xmlns:a16="http://schemas.microsoft.com/office/drawing/2014/main" id="{9AC3821E-4C65-C94E-9641-D970998DC84A}"/>
              </a:ext>
            </a:extLst>
          </p:cNvPr>
          <p:cNvSpPr txBox="1"/>
          <p:nvPr/>
        </p:nvSpPr>
        <p:spPr>
          <a:xfrm>
            <a:off x="6909423" y="5758570"/>
            <a:ext cx="1495043"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Outlier</a:t>
            </a:r>
          </a:p>
        </p:txBody>
      </p:sp>
    </p:spTree>
    <p:extLst>
      <p:ext uri="{BB962C8B-B14F-4D97-AF65-F5344CB8AC3E}">
        <p14:creationId xmlns:p14="http://schemas.microsoft.com/office/powerpoint/2010/main" val="1713295806"/>
      </p:ext>
    </p:extLst>
  </p:cSld>
  <p:clrMapOvr>
    <a:masterClrMapping/>
  </p:clrMapOvr>
  <mc:AlternateContent xmlns:mc="http://schemas.openxmlformats.org/markup-compatibility/2006" xmlns:p14="http://schemas.microsoft.com/office/powerpoint/2010/main">
    <mc:Choice Requires="p14">
      <p:transition spd="med" p14:dur="700" advClick="0" advTm="16050">
        <p:fade/>
      </p:transition>
    </mc:Choice>
    <mc:Fallback xmlns="">
      <p:transition spd="med" advClick="0" advTm="160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19" objId="5"/>
        <p14:stopEvt time="14463" objId="5"/>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6FF177-84F0-F64F-A556-2BBC638055B8}"/>
              </a:ext>
            </a:extLst>
          </p:cNvPr>
          <p:cNvSpPr>
            <a:spLocks noGrp="1"/>
          </p:cNvSpPr>
          <p:nvPr>
            <p:ph type="sldNum" sz="quarter" idx="4"/>
          </p:nvPr>
        </p:nvSpPr>
        <p:spPr/>
        <p:txBody>
          <a:bodyPr/>
          <a:lstStyle/>
          <a:p>
            <a:pPr>
              <a:defRPr/>
            </a:pPr>
            <a:r>
              <a:rPr lang="en-US" dirty="0"/>
              <a:t>- </a:t>
            </a:r>
            <a:fld id="{5702A24C-C4CD-4510-A1DD-CEB556D2535A}" type="slidenum">
              <a:rPr lang="en-US" smtClean="0"/>
              <a:pPr>
                <a:defRPr/>
              </a:pPr>
              <a:t>17</a:t>
            </a:fld>
            <a:r>
              <a:rPr lang="en-US" dirty="0"/>
              <a:t> -</a:t>
            </a:r>
          </a:p>
        </p:txBody>
      </p:sp>
      <p:sp>
        <p:nvSpPr>
          <p:cNvPr id="3" name="Title 2">
            <a:extLst>
              <a:ext uri="{FF2B5EF4-FFF2-40B4-BE49-F238E27FC236}">
                <a16:creationId xmlns:a16="http://schemas.microsoft.com/office/drawing/2014/main" id="{693D266C-22BA-944C-B9F5-2C9C78868C2E}"/>
              </a:ext>
            </a:extLst>
          </p:cNvPr>
          <p:cNvSpPr>
            <a:spLocks noGrp="1"/>
          </p:cNvSpPr>
          <p:nvPr>
            <p:ph type="title"/>
          </p:nvPr>
        </p:nvSpPr>
        <p:spPr/>
        <p:txBody>
          <a:bodyPr/>
          <a:lstStyle/>
          <a:p>
            <a:r>
              <a:rPr lang="en-US" dirty="0"/>
              <a:t>Theoretical Analysis</a:t>
            </a:r>
          </a:p>
        </p:txBody>
      </p:sp>
      <p:grpSp>
        <p:nvGrpSpPr>
          <p:cNvPr id="15" name="Group 14">
            <a:extLst>
              <a:ext uri="{FF2B5EF4-FFF2-40B4-BE49-F238E27FC236}">
                <a16:creationId xmlns:a16="http://schemas.microsoft.com/office/drawing/2014/main" id="{F1762BC8-1301-464C-AD16-2756D6901526}"/>
              </a:ext>
            </a:extLst>
          </p:cNvPr>
          <p:cNvGrpSpPr/>
          <p:nvPr/>
        </p:nvGrpSpPr>
        <p:grpSpPr>
          <a:xfrm>
            <a:off x="446088" y="3109201"/>
            <a:ext cx="8034956" cy="3026338"/>
            <a:chOff x="446088" y="3109201"/>
            <a:chExt cx="8034956" cy="3026338"/>
          </a:xfrm>
        </p:grpSpPr>
        <p:sp>
          <p:nvSpPr>
            <p:cNvPr id="4" name="TextBox 3">
              <a:extLst>
                <a:ext uri="{FF2B5EF4-FFF2-40B4-BE49-F238E27FC236}">
                  <a16:creationId xmlns:a16="http://schemas.microsoft.com/office/drawing/2014/main" id="{B380F64A-A3E4-1349-9DB9-3355463A6554}"/>
                </a:ext>
              </a:extLst>
            </p:cNvPr>
            <p:cNvSpPr txBox="1"/>
            <p:nvPr/>
          </p:nvSpPr>
          <p:spPr>
            <a:xfrm>
              <a:off x="446088" y="3109201"/>
              <a:ext cx="8003153" cy="369332"/>
            </a:xfrm>
            <a:prstGeom prst="rect">
              <a:avLst/>
            </a:prstGeom>
            <a:noFill/>
          </p:spPr>
          <p:txBody>
            <a:bodyPr wrap="none" rtlCol="0">
              <a:spAutoFit/>
            </a:bodyPr>
            <a:lstStyle/>
            <a:p>
              <a:r>
                <a:rPr lang="en-US" dirty="0"/>
                <a:t>(1) </a:t>
              </a:r>
              <a:r>
                <a:rPr lang="en-US" b="1" dirty="0"/>
                <a:t>Correctness</a:t>
              </a:r>
              <a:r>
                <a:rPr lang="en-US" dirty="0"/>
                <a:t>: The returned result is correct with probability at least 1-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D883D8-FADA-7A41-ABC1-8C80FF38D1F3}"/>
                    </a:ext>
                  </a:extLst>
                </p:cNvPr>
                <p:cNvSpPr txBox="1"/>
                <p:nvPr/>
              </p:nvSpPr>
              <p:spPr>
                <a:xfrm>
                  <a:off x="7909560" y="3152001"/>
                  <a:ext cx="1859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δ</m:t>
                        </m:r>
                      </m:oMath>
                    </m:oMathPara>
                  </a14:m>
                  <a:endParaRPr lang="en-US" b="0" dirty="0"/>
                </a:p>
              </p:txBody>
            </p:sp>
          </mc:Choice>
          <mc:Fallback xmlns="">
            <p:sp>
              <p:nvSpPr>
                <p:cNvPr id="5" name="TextBox 4">
                  <a:extLst>
                    <a:ext uri="{FF2B5EF4-FFF2-40B4-BE49-F238E27FC236}">
                      <a16:creationId xmlns:a16="http://schemas.microsoft.com/office/drawing/2014/main" id="{95D883D8-FADA-7A41-ABC1-8C80FF38D1F3}"/>
                    </a:ext>
                  </a:extLst>
                </p:cNvPr>
                <p:cNvSpPr txBox="1">
                  <a:spLocks noRot="1" noChangeAspect="1" noMove="1" noResize="1" noEditPoints="1" noAdjustHandles="1" noChangeArrowheads="1" noChangeShapeType="1" noTextEdit="1"/>
                </p:cNvSpPr>
                <p:nvPr/>
              </p:nvSpPr>
              <p:spPr>
                <a:xfrm>
                  <a:off x="7909560" y="3152001"/>
                  <a:ext cx="185948" cy="276999"/>
                </a:xfrm>
                <a:prstGeom prst="rect">
                  <a:avLst/>
                </a:prstGeom>
                <a:blipFill>
                  <a:blip r:embed="rId3"/>
                  <a:stretch>
                    <a:fillRect l="-26667" r="-26667" b="-13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16625F0-EDF2-5B47-ACC5-E93AEBDC6E48}"/>
                </a:ext>
              </a:extLst>
            </p:cNvPr>
            <p:cNvPicPr>
              <a:picLocks noChangeAspect="1"/>
            </p:cNvPicPr>
            <p:nvPr/>
          </p:nvPicPr>
          <p:blipFill rotWithShape="1">
            <a:blip r:embed="rId4"/>
            <a:srcRect t="3230"/>
            <a:stretch/>
          </p:blipFill>
          <p:spPr>
            <a:xfrm>
              <a:off x="965699" y="3530705"/>
              <a:ext cx="7515345" cy="2604834"/>
            </a:xfrm>
            <a:prstGeom prst="rect">
              <a:avLst/>
            </a:prstGeom>
          </p:spPr>
        </p:pic>
      </p:grpSp>
      <p:sp>
        <p:nvSpPr>
          <p:cNvPr id="16" name="TextBox 15">
            <a:extLst>
              <a:ext uri="{FF2B5EF4-FFF2-40B4-BE49-F238E27FC236}">
                <a16:creationId xmlns:a16="http://schemas.microsoft.com/office/drawing/2014/main" id="{50E93CA5-BBE9-884E-81C9-9FED72DB67B3}"/>
              </a:ext>
            </a:extLst>
          </p:cNvPr>
          <p:cNvSpPr txBox="1"/>
          <p:nvPr/>
        </p:nvSpPr>
        <p:spPr>
          <a:xfrm>
            <a:off x="684213" y="1061806"/>
            <a:ext cx="7334059" cy="87197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t>Number of outlier arms is unknown.</a:t>
            </a:r>
          </a:p>
          <a:p>
            <a:pPr marL="285750" indent="-285750">
              <a:lnSpc>
                <a:spcPct val="150000"/>
              </a:lnSpc>
              <a:buFont typeface="Arial" panose="020B0604020202020204" pitchFamily="34" charset="0"/>
              <a:buChar char="•"/>
            </a:pPr>
            <a:r>
              <a:rPr lang="en-US" dirty="0"/>
              <a:t>Arm deviates most should have the priority to be investigated first. </a:t>
            </a:r>
          </a:p>
        </p:txBody>
      </p:sp>
      <p:sp>
        <p:nvSpPr>
          <p:cNvPr id="17" name="TextBox 16">
            <a:extLst>
              <a:ext uri="{FF2B5EF4-FFF2-40B4-BE49-F238E27FC236}">
                <a16:creationId xmlns:a16="http://schemas.microsoft.com/office/drawing/2014/main" id="{51CE668D-6757-AC4D-B193-43E842074A13}"/>
              </a:ext>
            </a:extLst>
          </p:cNvPr>
          <p:cNvSpPr txBox="1"/>
          <p:nvPr/>
        </p:nvSpPr>
        <p:spPr>
          <a:xfrm>
            <a:off x="684212" y="1967694"/>
            <a:ext cx="7559676" cy="646331"/>
          </a:xfrm>
          <a:prstGeom prst="rect">
            <a:avLst/>
          </a:prstGeom>
          <a:noFill/>
        </p:spPr>
        <p:txBody>
          <a:bodyPr wrap="square" rtlCol="0">
            <a:spAutoFit/>
          </a:bodyPr>
          <a:lstStyle/>
          <a:p>
            <a:r>
              <a:rPr lang="en-US" dirty="0"/>
              <a:t>Therefore, instead of detecting a set of outlier arms, we propose to </a:t>
            </a:r>
            <a:r>
              <a:rPr lang="en-US" b="1" dirty="0"/>
              <a:t>rank</a:t>
            </a:r>
            <a:r>
              <a:rPr lang="en-US" dirty="0"/>
              <a:t> all the arms: </a:t>
            </a:r>
          </a:p>
        </p:txBody>
      </p:sp>
      <p:sp>
        <p:nvSpPr>
          <p:cNvPr id="18" name="TextBox 17">
            <a:extLst>
              <a:ext uri="{FF2B5EF4-FFF2-40B4-BE49-F238E27FC236}">
                <a16:creationId xmlns:a16="http://schemas.microsoft.com/office/drawing/2014/main" id="{EB4EEF6C-36F3-B043-862B-DA0715986481}"/>
              </a:ext>
            </a:extLst>
          </p:cNvPr>
          <p:cNvSpPr txBox="1"/>
          <p:nvPr/>
        </p:nvSpPr>
        <p:spPr>
          <a:xfrm>
            <a:off x="684212" y="2663083"/>
            <a:ext cx="6019597" cy="369332"/>
          </a:xfrm>
          <a:prstGeom prst="rect">
            <a:avLst/>
          </a:prstGeom>
          <a:noFill/>
        </p:spPr>
        <p:txBody>
          <a:bodyPr wrap="none" rtlCol="0">
            <a:spAutoFit/>
          </a:bodyPr>
          <a:lstStyle/>
          <a:p>
            <a:r>
              <a:rPr lang="en-US" b="1" dirty="0"/>
              <a:t>Outlier arms are ranked higher than the normal arms.</a:t>
            </a:r>
          </a:p>
        </p:txBody>
      </p:sp>
    </p:spTree>
    <p:extLst>
      <p:ext uri="{BB962C8B-B14F-4D97-AF65-F5344CB8AC3E}">
        <p14:creationId xmlns:p14="http://schemas.microsoft.com/office/powerpoint/2010/main" val="734437236"/>
      </p:ext>
    </p:extLst>
  </p:cSld>
  <p:clrMapOvr>
    <a:masterClrMapping/>
  </p:clrMapOvr>
  <mc:AlternateContent xmlns:mc="http://schemas.openxmlformats.org/markup-compatibility/2006" xmlns:p14="http://schemas.microsoft.com/office/powerpoint/2010/main">
    <mc:Choice Requires="p14">
      <p:transition spd="med" p14:dur="700" advClick="0" advTm="15993">
        <p:fade/>
      </p:transition>
    </mc:Choice>
    <mc:Fallback xmlns="">
      <p:transition spd="med" advClick="0" advTm="159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19" objId="10"/>
        <p14:stopEvt time="15047" objId="10"/>
      </p14:showEvt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07AF84-BF15-014C-BFE8-DEB5096CB143}"/>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18</a:t>
            </a:fld>
            <a:r>
              <a:rPr lang="en-US"/>
              <a:t> -</a:t>
            </a:r>
          </a:p>
        </p:txBody>
      </p:sp>
      <p:sp>
        <p:nvSpPr>
          <p:cNvPr id="3" name="Title 2">
            <a:extLst>
              <a:ext uri="{FF2B5EF4-FFF2-40B4-BE49-F238E27FC236}">
                <a16:creationId xmlns:a16="http://schemas.microsoft.com/office/drawing/2014/main" id="{131322A8-BCC8-DE4D-B11B-24C5C77DFDAF}"/>
              </a:ext>
            </a:extLst>
          </p:cNvPr>
          <p:cNvSpPr>
            <a:spLocks noGrp="1"/>
          </p:cNvSpPr>
          <p:nvPr>
            <p:ph type="title"/>
          </p:nvPr>
        </p:nvSpPr>
        <p:spPr/>
        <p:txBody>
          <a:bodyPr/>
          <a:lstStyle/>
          <a:p>
            <a:r>
              <a:rPr lang="en-US" dirty="0"/>
              <a:t>Theoretical Analysis</a:t>
            </a:r>
          </a:p>
        </p:txBody>
      </p:sp>
      <p:grpSp>
        <p:nvGrpSpPr>
          <p:cNvPr id="9" name="Group 8">
            <a:extLst>
              <a:ext uri="{FF2B5EF4-FFF2-40B4-BE49-F238E27FC236}">
                <a16:creationId xmlns:a16="http://schemas.microsoft.com/office/drawing/2014/main" id="{4CAA6E82-8A41-904C-84F9-24FB878BC42B}"/>
              </a:ext>
            </a:extLst>
          </p:cNvPr>
          <p:cNvGrpSpPr/>
          <p:nvPr/>
        </p:nvGrpSpPr>
        <p:grpSpPr>
          <a:xfrm>
            <a:off x="217517" y="1987880"/>
            <a:ext cx="8926483" cy="2882239"/>
            <a:chOff x="342106" y="3295231"/>
            <a:chExt cx="8926483" cy="2882239"/>
          </a:xfrm>
        </p:grpSpPr>
        <p:grpSp>
          <p:nvGrpSpPr>
            <p:cNvPr id="4" name="Group 3">
              <a:extLst>
                <a:ext uri="{FF2B5EF4-FFF2-40B4-BE49-F238E27FC236}">
                  <a16:creationId xmlns:a16="http://schemas.microsoft.com/office/drawing/2014/main" id="{994BFDCC-F35A-8D4F-BAFB-AF984F3BD185}"/>
                </a:ext>
              </a:extLst>
            </p:cNvPr>
            <p:cNvGrpSpPr/>
            <p:nvPr/>
          </p:nvGrpSpPr>
          <p:grpSpPr>
            <a:xfrm>
              <a:off x="342106" y="3295231"/>
              <a:ext cx="8926483" cy="2882239"/>
              <a:chOff x="342106" y="3295231"/>
              <a:chExt cx="8926483" cy="2882239"/>
            </a:xfrm>
          </p:grpSpPr>
          <p:sp>
            <p:nvSpPr>
              <p:cNvPr id="5" name="TextBox 4">
                <a:extLst>
                  <a:ext uri="{FF2B5EF4-FFF2-40B4-BE49-F238E27FC236}">
                    <a16:creationId xmlns:a16="http://schemas.microsoft.com/office/drawing/2014/main" id="{46F8E123-7B81-EB4A-98DD-C4166C651711}"/>
                  </a:ext>
                </a:extLst>
              </p:cNvPr>
              <p:cNvSpPr txBox="1"/>
              <p:nvPr/>
            </p:nvSpPr>
            <p:spPr>
              <a:xfrm>
                <a:off x="342106" y="3295231"/>
                <a:ext cx="8926483" cy="369332"/>
              </a:xfrm>
              <a:prstGeom prst="rect">
                <a:avLst/>
              </a:prstGeom>
              <a:noFill/>
            </p:spPr>
            <p:txBody>
              <a:bodyPr wrap="none" rtlCol="0">
                <a:spAutoFit/>
              </a:bodyPr>
              <a:lstStyle/>
              <a:p>
                <a:r>
                  <a:rPr lang="en-US" dirty="0"/>
                  <a:t>(2) </a:t>
                </a:r>
                <a:r>
                  <a:rPr lang="en-US" b="1" dirty="0"/>
                  <a:t>Upper bound</a:t>
                </a:r>
                <a:r>
                  <a:rPr lang="en-US" dirty="0"/>
                  <a:t>: The total number of pulls needed to terminate with probability 1-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4DEFA5-6A91-0F46-A6EB-231CDE473B22}"/>
                      </a:ext>
                    </a:extLst>
                  </p:cNvPr>
                  <p:cNvSpPr txBox="1"/>
                  <p:nvPr/>
                </p:nvSpPr>
                <p:spPr>
                  <a:xfrm>
                    <a:off x="8801894" y="3341397"/>
                    <a:ext cx="1747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δ</m:t>
                          </m:r>
                        </m:oMath>
                      </m:oMathPara>
                    </a14:m>
                    <a:endParaRPr lang="en-US" b="0" dirty="0"/>
                  </a:p>
                </p:txBody>
              </p:sp>
            </mc:Choice>
            <mc:Fallback xmlns="">
              <p:sp>
                <p:nvSpPr>
                  <p:cNvPr id="8" name="TextBox 7">
                    <a:extLst>
                      <a:ext uri="{FF2B5EF4-FFF2-40B4-BE49-F238E27FC236}">
                        <a16:creationId xmlns:a16="http://schemas.microsoft.com/office/drawing/2014/main" id="{509E697C-C945-044D-8429-4394EE86DCF3}"/>
                      </a:ext>
                    </a:extLst>
                  </p:cNvPr>
                  <p:cNvSpPr txBox="1">
                    <a:spLocks noRot="1" noChangeAspect="1" noMove="1" noResize="1" noEditPoints="1" noAdjustHandles="1" noChangeArrowheads="1" noChangeShapeType="1" noTextEdit="1"/>
                  </p:cNvSpPr>
                  <p:nvPr/>
                </p:nvSpPr>
                <p:spPr>
                  <a:xfrm>
                    <a:off x="8801894" y="3341397"/>
                    <a:ext cx="174728" cy="276999"/>
                  </a:xfrm>
                  <a:prstGeom prst="rect">
                    <a:avLst/>
                  </a:prstGeom>
                  <a:blipFill>
                    <a:blip r:embed="rId9"/>
                    <a:stretch>
                      <a:fillRect l="-26667" r="-26667" b="-1304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50720BA-4D1B-DE47-ADDD-B4E56DEACAAB}"/>
                  </a:ext>
                </a:extLst>
              </p:cNvPr>
              <p:cNvPicPr>
                <a:picLocks noChangeAspect="1"/>
              </p:cNvPicPr>
              <p:nvPr/>
            </p:nvPicPr>
            <p:blipFill rotWithShape="1">
              <a:blip r:embed="rId10"/>
              <a:srcRect t="8725"/>
              <a:stretch/>
            </p:blipFill>
            <p:spPr>
              <a:xfrm>
                <a:off x="1817218" y="3766356"/>
                <a:ext cx="5232400" cy="2411114"/>
              </a:xfrm>
              <a:prstGeom prst="rect">
                <a:avLst/>
              </a:prstGeom>
            </p:spPr>
          </p:pic>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65DDB9-D4E0-B34E-8F04-CDAE02AD833D}"/>
                    </a:ext>
                  </a:extLst>
                </p:cNvPr>
                <p:cNvSpPr txBox="1"/>
                <p:nvPr/>
              </p:nvSpPr>
              <p:spPr>
                <a:xfrm>
                  <a:off x="6350324" y="4501682"/>
                  <a:ext cx="14370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 </m:t>
                            </m:r>
                          </m:e>
                        </m:func>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6665DDB9-D4E0-B34E-8F04-CDAE02AD833D}"/>
                    </a:ext>
                  </a:extLst>
                </p:cNvPr>
                <p:cNvSpPr txBox="1">
                  <a:spLocks noRot="1" noChangeAspect="1" noMove="1" noResize="1" noEditPoints="1" noAdjustHandles="1" noChangeArrowheads="1" noChangeShapeType="1" noTextEdit="1"/>
                </p:cNvSpPr>
                <p:nvPr/>
              </p:nvSpPr>
              <p:spPr>
                <a:xfrm>
                  <a:off x="6350324" y="4501682"/>
                  <a:ext cx="1437060" cy="276999"/>
                </a:xfrm>
                <a:prstGeom prst="rect">
                  <a:avLst/>
                </a:prstGeom>
                <a:blipFill>
                  <a:blip r:embed="rId11"/>
                  <a:stretch>
                    <a:fillRect t="-9524" r="-5263" b="-42857"/>
                  </a:stretch>
                </a:blipFill>
              </p:spPr>
              <p:txBody>
                <a:bodyPr/>
                <a:lstStyle/>
                <a:p>
                  <a:r>
                    <a:rPr lang="en-US">
                      <a:noFill/>
                    </a:rPr>
                    <a:t> </a:t>
                  </a:r>
                </a:p>
              </p:txBody>
            </p:sp>
          </mc:Fallback>
        </mc:AlternateContent>
      </p:grpSp>
      <p:sp>
        <p:nvSpPr>
          <p:cNvPr id="10" name="TextBox 9">
            <a:extLst>
              <a:ext uri="{FF2B5EF4-FFF2-40B4-BE49-F238E27FC236}">
                <a16:creationId xmlns:a16="http://schemas.microsoft.com/office/drawing/2014/main" id="{EE335215-A01B-0B45-9579-5725E28E6340}"/>
              </a:ext>
            </a:extLst>
          </p:cNvPr>
          <p:cNvSpPr txBox="1"/>
          <p:nvPr/>
        </p:nvSpPr>
        <p:spPr>
          <a:xfrm>
            <a:off x="553584" y="1424647"/>
            <a:ext cx="5711820" cy="369332"/>
          </a:xfrm>
          <a:prstGeom prst="rect">
            <a:avLst/>
          </a:prstGeom>
          <a:noFill/>
        </p:spPr>
        <p:txBody>
          <a:bodyPr wrap="none" rtlCol="0">
            <a:spAutoFit/>
          </a:bodyPr>
          <a:lstStyle/>
          <a:p>
            <a:r>
              <a:rPr lang="en-US" dirty="0"/>
              <a:t>Required number of pulls for GOLD is proportional to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9D00AA-43EE-2941-9AF1-8F7248E3BA1C}"/>
                  </a:ext>
                </a:extLst>
              </p:cNvPr>
              <p:cNvSpPr txBox="1"/>
              <p:nvPr/>
            </p:nvSpPr>
            <p:spPr>
              <a:xfrm>
                <a:off x="6019069" y="1499672"/>
                <a:ext cx="11140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4A9D00AA-43EE-2941-9AF1-8F7248E3BA1C}"/>
                  </a:ext>
                </a:extLst>
              </p:cNvPr>
              <p:cNvSpPr txBox="1">
                <a:spLocks noRot="1" noChangeAspect="1" noMove="1" noResize="1" noEditPoints="1" noAdjustHandles="1" noChangeArrowheads="1" noChangeShapeType="1" noTextEdit="1"/>
              </p:cNvSpPr>
              <p:nvPr/>
            </p:nvSpPr>
            <p:spPr>
              <a:xfrm>
                <a:off x="6019069" y="1499672"/>
                <a:ext cx="1114088" cy="276999"/>
              </a:xfrm>
              <a:prstGeom prst="rect">
                <a:avLst/>
              </a:prstGeom>
              <a:blipFill>
                <a:blip r:embed="rId12"/>
                <a:stretch>
                  <a:fillRect l="-3371" b="-34783"/>
                </a:stretch>
              </a:blipFill>
            </p:spPr>
            <p:txBody>
              <a:bodyPr/>
              <a:lstStyle/>
              <a:p>
                <a:r>
                  <a:rPr lang="en-US">
                    <a:noFill/>
                  </a:rPr>
                  <a:t> </a:t>
                </a:r>
              </a:p>
            </p:txBody>
          </p:sp>
        </mc:Fallback>
      </mc:AlternateContent>
    </p:spTree>
    <p:extLst>
      <p:ext uri="{BB962C8B-B14F-4D97-AF65-F5344CB8AC3E}">
        <p14:creationId xmlns:p14="http://schemas.microsoft.com/office/powerpoint/2010/main" val="1429048614"/>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D7CB90-5DC1-854E-8395-13833E7E7DBB}"/>
              </a:ext>
            </a:extLst>
          </p:cNvPr>
          <p:cNvSpPr>
            <a:spLocks noGrp="1"/>
          </p:cNvSpPr>
          <p:nvPr>
            <p:ph idx="1"/>
          </p:nvPr>
        </p:nvSpPr>
        <p:spPr>
          <a:xfrm>
            <a:off x="446088" y="1604962"/>
            <a:ext cx="5767388" cy="3238500"/>
          </a:xfrm>
        </p:spPr>
        <p:txBody>
          <a:bodyPr/>
          <a:lstStyle/>
          <a:p>
            <a:r>
              <a:rPr lang="en-US" dirty="0">
                <a:solidFill>
                  <a:schemeClr val="bg2"/>
                </a:solidFill>
              </a:rPr>
              <a:t>Problem Definition</a:t>
            </a:r>
          </a:p>
          <a:p>
            <a:r>
              <a:rPr lang="en-US" dirty="0">
                <a:solidFill>
                  <a:schemeClr val="bg2"/>
                </a:solidFill>
              </a:rPr>
              <a:t>Proposed Algorithm</a:t>
            </a:r>
          </a:p>
          <a:p>
            <a:r>
              <a:rPr lang="en-US" b="1" dirty="0">
                <a:solidFill>
                  <a:schemeClr val="tx1"/>
                </a:solidFill>
              </a:rPr>
              <a:t>Experiments</a:t>
            </a:r>
          </a:p>
          <a:p>
            <a:r>
              <a:rPr lang="en-US" dirty="0">
                <a:solidFill>
                  <a:schemeClr val="bg2"/>
                </a:solidFill>
              </a:rPr>
              <a:t>Conclusion</a:t>
            </a:r>
          </a:p>
        </p:txBody>
      </p:sp>
      <p:sp>
        <p:nvSpPr>
          <p:cNvPr id="3" name="Slide Number Placeholder 2">
            <a:extLst>
              <a:ext uri="{FF2B5EF4-FFF2-40B4-BE49-F238E27FC236}">
                <a16:creationId xmlns:a16="http://schemas.microsoft.com/office/drawing/2014/main" id="{BFD6BA57-7588-7E4B-BC27-D8F43925B73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19</a:t>
            </a:fld>
            <a:r>
              <a:rPr lang="en-US"/>
              <a:t> -</a:t>
            </a:r>
          </a:p>
        </p:txBody>
      </p:sp>
      <p:sp>
        <p:nvSpPr>
          <p:cNvPr id="4" name="Title 3">
            <a:extLst>
              <a:ext uri="{FF2B5EF4-FFF2-40B4-BE49-F238E27FC236}">
                <a16:creationId xmlns:a16="http://schemas.microsoft.com/office/drawing/2014/main" id="{16B02316-0E31-C240-864A-CEF10C0D2318}"/>
              </a:ext>
            </a:extLst>
          </p:cNvPr>
          <p:cNvSpPr>
            <a:spLocks noGrp="1"/>
          </p:cNvSpPr>
          <p:nvPr>
            <p:ph type="title"/>
          </p:nvPr>
        </p:nvSpPr>
        <p:spPr/>
        <p:txBody>
          <a:bodyPr/>
          <a:lstStyle/>
          <a:p>
            <a:r>
              <a:rPr lang="en-US" dirty="0"/>
              <a:t>Roadmap</a:t>
            </a:r>
          </a:p>
        </p:txBody>
      </p:sp>
      <p:sp>
        <p:nvSpPr>
          <p:cNvPr id="5" name="Left Arrow 4">
            <a:extLst>
              <a:ext uri="{FF2B5EF4-FFF2-40B4-BE49-F238E27FC236}">
                <a16:creationId xmlns:a16="http://schemas.microsoft.com/office/drawing/2014/main" id="{E4D6AB21-AAE4-AE4E-AF25-1C3BF45A1EC7}"/>
              </a:ext>
            </a:extLst>
          </p:cNvPr>
          <p:cNvSpPr/>
          <p:nvPr/>
        </p:nvSpPr>
        <p:spPr>
          <a:xfrm>
            <a:off x="3643312" y="3108960"/>
            <a:ext cx="928688" cy="385763"/>
          </a:xfrm>
          <a:prstGeom prst="leftArrow">
            <a:avLst/>
          </a:prstGeom>
          <a:solidFill>
            <a:srgbClr val="43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bg2"/>
              </a:solidFill>
            </a:endParaRPr>
          </a:p>
        </p:txBody>
      </p:sp>
    </p:spTree>
    <p:extLst>
      <p:ext uri="{BB962C8B-B14F-4D97-AF65-F5344CB8AC3E}">
        <p14:creationId xmlns:p14="http://schemas.microsoft.com/office/powerpoint/2010/main" val="3481032546"/>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D7CB90-5DC1-854E-8395-13833E7E7DBB}"/>
              </a:ext>
            </a:extLst>
          </p:cNvPr>
          <p:cNvSpPr>
            <a:spLocks noGrp="1"/>
          </p:cNvSpPr>
          <p:nvPr>
            <p:ph idx="1"/>
          </p:nvPr>
        </p:nvSpPr>
        <p:spPr>
          <a:xfrm>
            <a:off x="446088" y="1604962"/>
            <a:ext cx="5767388" cy="3238500"/>
          </a:xfrm>
        </p:spPr>
        <p:txBody>
          <a:bodyPr/>
          <a:lstStyle/>
          <a:p>
            <a:r>
              <a:rPr lang="en-US" b="1" dirty="0"/>
              <a:t>Problem Definition</a:t>
            </a:r>
          </a:p>
          <a:p>
            <a:r>
              <a:rPr lang="en-US" dirty="0">
                <a:solidFill>
                  <a:schemeClr val="bg2"/>
                </a:solidFill>
              </a:rPr>
              <a:t>Proposed Algorithm</a:t>
            </a:r>
          </a:p>
          <a:p>
            <a:r>
              <a:rPr lang="en-US" dirty="0">
                <a:solidFill>
                  <a:schemeClr val="bg2"/>
                </a:solidFill>
              </a:rPr>
              <a:t>Experiments</a:t>
            </a:r>
          </a:p>
          <a:p>
            <a:r>
              <a:rPr lang="en-US" dirty="0">
                <a:solidFill>
                  <a:schemeClr val="bg2"/>
                </a:solidFill>
              </a:rPr>
              <a:t>Conclusion</a:t>
            </a:r>
          </a:p>
        </p:txBody>
      </p:sp>
      <p:sp>
        <p:nvSpPr>
          <p:cNvPr id="3" name="Slide Number Placeholder 2">
            <a:extLst>
              <a:ext uri="{FF2B5EF4-FFF2-40B4-BE49-F238E27FC236}">
                <a16:creationId xmlns:a16="http://schemas.microsoft.com/office/drawing/2014/main" id="{BFD6BA57-7588-7E4B-BC27-D8F43925B73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a:t>
            </a:fld>
            <a:r>
              <a:rPr lang="en-US"/>
              <a:t> -</a:t>
            </a:r>
          </a:p>
        </p:txBody>
      </p:sp>
      <p:sp>
        <p:nvSpPr>
          <p:cNvPr id="4" name="Title 3">
            <a:extLst>
              <a:ext uri="{FF2B5EF4-FFF2-40B4-BE49-F238E27FC236}">
                <a16:creationId xmlns:a16="http://schemas.microsoft.com/office/drawing/2014/main" id="{16B02316-0E31-C240-864A-CEF10C0D2318}"/>
              </a:ext>
            </a:extLst>
          </p:cNvPr>
          <p:cNvSpPr>
            <a:spLocks noGrp="1"/>
          </p:cNvSpPr>
          <p:nvPr>
            <p:ph type="title"/>
          </p:nvPr>
        </p:nvSpPr>
        <p:spPr/>
        <p:txBody>
          <a:bodyPr/>
          <a:lstStyle/>
          <a:p>
            <a:r>
              <a:rPr lang="en-US" dirty="0"/>
              <a:t>Roadmap</a:t>
            </a:r>
          </a:p>
        </p:txBody>
      </p:sp>
      <p:sp>
        <p:nvSpPr>
          <p:cNvPr id="5" name="Left Arrow 4">
            <a:extLst>
              <a:ext uri="{FF2B5EF4-FFF2-40B4-BE49-F238E27FC236}">
                <a16:creationId xmlns:a16="http://schemas.microsoft.com/office/drawing/2014/main" id="{E4D6AB21-AAE4-AE4E-AF25-1C3BF45A1EC7}"/>
              </a:ext>
            </a:extLst>
          </p:cNvPr>
          <p:cNvSpPr/>
          <p:nvPr/>
        </p:nvSpPr>
        <p:spPr>
          <a:xfrm>
            <a:off x="4757738" y="1771650"/>
            <a:ext cx="928688" cy="385763"/>
          </a:xfrm>
          <a:prstGeom prst="leftArrow">
            <a:avLst/>
          </a:prstGeom>
          <a:solidFill>
            <a:srgbClr val="43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bg2"/>
              </a:solidFill>
            </a:endParaRPr>
          </a:p>
        </p:txBody>
      </p:sp>
    </p:spTree>
    <p:extLst>
      <p:ext uri="{BB962C8B-B14F-4D97-AF65-F5344CB8AC3E}">
        <p14:creationId xmlns:p14="http://schemas.microsoft.com/office/powerpoint/2010/main" val="1472031158"/>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A8DC5F-56B1-5545-A59B-36E513F0F88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20</a:t>
            </a:fld>
            <a:r>
              <a:rPr lang="en-US"/>
              <a:t> -</a:t>
            </a:r>
          </a:p>
        </p:txBody>
      </p:sp>
      <p:sp>
        <p:nvSpPr>
          <p:cNvPr id="3" name="Title 2">
            <a:extLst>
              <a:ext uri="{FF2B5EF4-FFF2-40B4-BE49-F238E27FC236}">
                <a16:creationId xmlns:a16="http://schemas.microsoft.com/office/drawing/2014/main" id="{E7B5C195-460F-6E47-9240-CB68CCE7F508}"/>
              </a:ext>
            </a:extLst>
          </p:cNvPr>
          <p:cNvSpPr>
            <a:spLocks noGrp="1"/>
          </p:cNvSpPr>
          <p:nvPr>
            <p:ph type="title"/>
          </p:nvPr>
        </p:nvSpPr>
        <p:spPr/>
        <p:txBody>
          <a:bodyPr/>
          <a:lstStyle/>
          <a:p>
            <a:r>
              <a:rPr lang="en-US" dirty="0"/>
              <a:t>Experiments-Synthetic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FFAD0D-88F0-C646-A33F-97C2BC45E032}"/>
                  </a:ext>
                </a:extLst>
              </p:cNvPr>
              <p:cNvSpPr txBox="1"/>
              <p:nvPr/>
            </p:nvSpPr>
            <p:spPr>
              <a:xfrm>
                <a:off x="446088" y="1001805"/>
                <a:ext cx="27945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=20, 50, 100, 200, 400</m:t>
                      </m:r>
                    </m:oMath>
                  </m:oMathPara>
                </a14:m>
                <a:endParaRPr lang="en-US" dirty="0"/>
              </a:p>
            </p:txBody>
          </p:sp>
        </mc:Choice>
        <mc:Fallback xmlns="">
          <p:sp>
            <p:nvSpPr>
              <p:cNvPr id="5" name="TextBox 4">
                <a:extLst>
                  <a:ext uri="{FF2B5EF4-FFF2-40B4-BE49-F238E27FC236}">
                    <a16:creationId xmlns:a16="http://schemas.microsoft.com/office/drawing/2014/main" id="{ADFFAD0D-88F0-C646-A33F-97C2BC45E032}"/>
                  </a:ext>
                </a:extLst>
              </p:cNvPr>
              <p:cNvSpPr txBox="1">
                <a:spLocks noRot="1" noChangeAspect="1" noMove="1" noResize="1" noEditPoints="1" noAdjustHandles="1" noChangeArrowheads="1" noChangeShapeType="1" noTextEdit="1"/>
              </p:cNvSpPr>
              <p:nvPr/>
            </p:nvSpPr>
            <p:spPr>
              <a:xfrm>
                <a:off x="446088" y="1001805"/>
                <a:ext cx="2794548" cy="307777"/>
              </a:xfrm>
              <a:prstGeom prst="rect">
                <a:avLst/>
              </a:prstGeom>
              <a:blipFill>
                <a:blip r:embed="rId3"/>
                <a:stretch>
                  <a:fillRect l="-452" r="-1357"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AE90D1-DDAD-CF44-BA59-D3E029E372C2}"/>
                  </a:ext>
                </a:extLst>
              </p:cNvPr>
              <p:cNvSpPr txBox="1"/>
              <p:nvPr/>
            </p:nvSpPr>
            <p:spPr>
              <a:xfrm>
                <a:off x="446088" y="1341056"/>
                <a:ext cx="11087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r>
                        <a:rPr lang="en-US" sz="2000" b="0" i="1" smtClean="0">
                          <a:latin typeface="Cambria Math" panose="02040503050406030204" pitchFamily="18" charset="0"/>
                        </a:rPr>
                        <m:t>=2.5, 5</m:t>
                      </m:r>
                    </m:oMath>
                  </m:oMathPara>
                </a14:m>
                <a:endParaRPr lang="en-US" dirty="0"/>
              </a:p>
            </p:txBody>
          </p:sp>
        </mc:Choice>
        <mc:Fallback xmlns="">
          <p:sp>
            <p:nvSpPr>
              <p:cNvPr id="6" name="TextBox 5">
                <a:extLst>
                  <a:ext uri="{FF2B5EF4-FFF2-40B4-BE49-F238E27FC236}">
                    <a16:creationId xmlns:a16="http://schemas.microsoft.com/office/drawing/2014/main" id="{BCAE90D1-DDAD-CF44-BA59-D3E029E372C2}"/>
                  </a:ext>
                </a:extLst>
              </p:cNvPr>
              <p:cNvSpPr txBox="1">
                <a:spLocks noRot="1" noChangeAspect="1" noMove="1" noResize="1" noEditPoints="1" noAdjustHandles="1" noChangeArrowheads="1" noChangeShapeType="1" noTextEdit="1"/>
              </p:cNvSpPr>
              <p:nvPr/>
            </p:nvSpPr>
            <p:spPr>
              <a:xfrm>
                <a:off x="446088" y="1341056"/>
                <a:ext cx="1108701" cy="307777"/>
              </a:xfrm>
              <a:prstGeom prst="rect">
                <a:avLst/>
              </a:prstGeom>
              <a:blipFill>
                <a:blip r:embed="rId4"/>
                <a:stretch>
                  <a:fillRect l="-1136" r="-4545"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4D0544-69AB-6646-B1AF-D22B130AA3CC}"/>
                  </a:ext>
                </a:extLst>
              </p:cNvPr>
              <p:cNvSpPr txBox="1"/>
              <p:nvPr/>
            </p:nvSpPr>
            <p:spPr>
              <a:xfrm>
                <a:off x="446088" y="1680307"/>
                <a:ext cx="8910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=0.9</m:t>
                      </m:r>
                    </m:oMath>
                  </m:oMathPara>
                </a14:m>
                <a:endParaRPr lang="en-US" dirty="0"/>
              </a:p>
            </p:txBody>
          </p:sp>
        </mc:Choice>
        <mc:Fallback xmlns="">
          <p:sp>
            <p:nvSpPr>
              <p:cNvPr id="7" name="TextBox 6">
                <a:extLst>
                  <a:ext uri="{FF2B5EF4-FFF2-40B4-BE49-F238E27FC236}">
                    <a16:creationId xmlns:a16="http://schemas.microsoft.com/office/drawing/2014/main" id="{274D0544-69AB-6646-B1AF-D22B130AA3CC}"/>
                  </a:ext>
                </a:extLst>
              </p:cNvPr>
              <p:cNvSpPr txBox="1">
                <a:spLocks noRot="1" noChangeAspect="1" noMove="1" noResize="1" noEditPoints="1" noAdjustHandles="1" noChangeArrowheads="1" noChangeShapeType="1" noTextEdit="1"/>
              </p:cNvSpPr>
              <p:nvPr/>
            </p:nvSpPr>
            <p:spPr>
              <a:xfrm>
                <a:off x="446088" y="1680307"/>
                <a:ext cx="891013" cy="307777"/>
              </a:xfrm>
              <a:prstGeom prst="rect">
                <a:avLst/>
              </a:prstGeom>
              <a:blipFill>
                <a:blip r:embed="rId5"/>
                <a:stretch>
                  <a:fillRect l="-4225" r="-4225" b="-20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74892A2-F5FB-304F-8D15-61198A00AE56}"/>
              </a:ext>
            </a:extLst>
          </p:cNvPr>
          <p:cNvSpPr txBox="1"/>
          <p:nvPr/>
        </p:nvSpPr>
        <p:spPr>
          <a:xfrm>
            <a:off x="3713599" y="909471"/>
            <a:ext cx="5054845" cy="400110"/>
          </a:xfrm>
          <a:prstGeom prst="rect">
            <a:avLst/>
          </a:prstGeom>
          <a:noFill/>
        </p:spPr>
        <p:txBody>
          <a:bodyPr wrap="none" rtlCol="0">
            <a:spAutoFit/>
          </a:bodyPr>
          <a:lstStyle/>
          <a:p>
            <a:r>
              <a:rPr lang="en-US" sz="2000" dirty="0"/>
              <a:t>Upper-side outlier: Above the normal arms.</a:t>
            </a:r>
          </a:p>
        </p:txBody>
      </p:sp>
      <p:sp>
        <p:nvSpPr>
          <p:cNvPr id="9" name="TextBox 8">
            <a:extLst>
              <a:ext uri="{FF2B5EF4-FFF2-40B4-BE49-F238E27FC236}">
                <a16:creationId xmlns:a16="http://schemas.microsoft.com/office/drawing/2014/main" id="{96CF5C48-622D-224F-A984-F068EAD444F3}"/>
              </a:ext>
            </a:extLst>
          </p:cNvPr>
          <p:cNvSpPr txBox="1"/>
          <p:nvPr/>
        </p:nvSpPr>
        <p:spPr>
          <a:xfrm>
            <a:off x="3713599" y="1395224"/>
            <a:ext cx="5088294" cy="707886"/>
          </a:xfrm>
          <a:prstGeom prst="rect">
            <a:avLst/>
          </a:prstGeom>
          <a:noFill/>
        </p:spPr>
        <p:txBody>
          <a:bodyPr wrap="square" rtlCol="0">
            <a:spAutoFit/>
          </a:bodyPr>
          <a:lstStyle/>
          <a:p>
            <a:r>
              <a:rPr lang="en-US" sz="2000" dirty="0"/>
              <a:t>Intermediate outlier: In the middle of normal arms.</a:t>
            </a:r>
          </a:p>
        </p:txBody>
      </p:sp>
      <p:grpSp>
        <p:nvGrpSpPr>
          <p:cNvPr id="17" name="Group 16">
            <a:extLst>
              <a:ext uri="{FF2B5EF4-FFF2-40B4-BE49-F238E27FC236}">
                <a16:creationId xmlns:a16="http://schemas.microsoft.com/office/drawing/2014/main" id="{FE6A19E8-9EE8-AC41-A139-D373A2ED144C}"/>
              </a:ext>
            </a:extLst>
          </p:cNvPr>
          <p:cNvGrpSpPr/>
          <p:nvPr/>
        </p:nvGrpSpPr>
        <p:grpSpPr>
          <a:xfrm>
            <a:off x="276812" y="2084003"/>
            <a:ext cx="8049000" cy="4232547"/>
            <a:chOff x="276812" y="2084003"/>
            <a:chExt cx="8049000" cy="4232547"/>
          </a:xfrm>
        </p:grpSpPr>
        <p:grpSp>
          <p:nvGrpSpPr>
            <p:cNvPr id="16" name="Group 15">
              <a:extLst>
                <a:ext uri="{FF2B5EF4-FFF2-40B4-BE49-F238E27FC236}">
                  <a16:creationId xmlns:a16="http://schemas.microsoft.com/office/drawing/2014/main" id="{A8989D99-BF99-E443-ADEA-379DC85A38CE}"/>
                </a:ext>
              </a:extLst>
            </p:cNvPr>
            <p:cNvGrpSpPr/>
            <p:nvPr/>
          </p:nvGrpSpPr>
          <p:grpSpPr>
            <a:xfrm>
              <a:off x="276812" y="2084003"/>
              <a:ext cx="8049000" cy="4232547"/>
              <a:chOff x="276812" y="2084003"/>
              <a:chExt cx="8049000" cy="4232547"/>
            </a:xfrm>
          </p:grpSpPr>
          <p:pic>
            <p:nvPicPr>
              <p:cNvPr id="10" name="Picture 9">
                <a:extLst>
                  <a:ext uri="{FF2B5EF4-FFF2-40B4-BE49-F238E27FC236}">
                    <a16:creationId xmlns:a16="http://schemas.microsoft.com/office/drawing/2014/main" id="{66F9E4E6-33E1-F247-8FED-C5F5C54DACEB}"/>
                  </a:ext>
                </a:extLst>
              </p:cNvPr>
              <p:cNvPicPr>
                <a:picLocks noChangeAspect="1"/>
              </p:cNvPicPr>
              <p:nvPr/>
            </p:nvPicPr>
            <p:blipFill>
              <a:blip r:embed="rId6"/>
              <a:stretch>
                <a:fillRect/>
              </a:stretch>
            </p:blipFill>
            <p:spPr>
              <a:xfrm>
                <a:off x="751288" y="2084003"/>
                <a:ext cx="7574524" cy="4232547"/>
              </a:xfrm>
              <a:prstGeom prst="rect">
                <a:avLst/>
              </a:prstGeom>
            </p:spPr>
          </p:pic>
          <p:sp>
            <p:nvSpPr>
              <p:cNvPr id="4" name="Right Arrow 3">
                <a:extLst>
                  <a:ext uri="{FF2B5EF4-FFF2-40B4-BE49-F238E27FC236}">
                    <a16:creationId xmlns:a16="http://schemas.microsoft.com/office/drawing/2014/main" id="{F108D01D-50A2-3343-ACDB-30588AC1518C}"/>
                  </a:ext>
                </a:extLst>
              </p:cNvPr>
              <p:cNvSpPr/>
              <p:nvPr/>
            </p:nvSpPr>
            <p:spPr>
              <a:xfrm rot="162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3E38E01-2858-9640-99F4-9C97E2DE2BA9}"/>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grpSp>
        <p:sp>
          <p:nvSpPr>
            <p:cNvPr id="15" name="Rectangle 14">
              <a:extLst>
                <a:ext uri="{FF2B5EF4-FFF2-40B4-BE49-F238E27FC236}">
                  <a16:creationId xmlns:a16="http://schemas.microsoft.com/office/drawing/2014/main" id="{D95D1819-59F5-E045-80C2-404BD0D2EF47}"/>
                </a:ext>
              </a:extLst>
            </p:cNvPr>
            <p:cNvSpPr/>
            <p:nvPr/>
          </p:nvSpPr>
          <p:spPr>
            <a:xfrm>
              <a:off x="5758562" y="2222098"/>
              <a:ext cx="798648" cy="2536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3238257"/>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A8DC5F-56B1-5545-A59B-36E513F0F88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21</a:t>
            </a:fld>
            <a:r>
              <a:rPr lang="en-US"/>
              <a:t> -</a:t>
            </a:r>
          </a:p>
        </p:txBody>
      </p:sp>
      <p:sp>
        <p:nvSpPr>
          <p:cNvPr id="3" name="Title 2">
            <a:extLst>
              <a:ext uri="{FF2B5EF4-FFF2-40B4-BE49-F238E27FC236}">
                <a16:creationId xmlns:a16="http://schemas.microsoft.com/office/drawing/2014/main" id="{E7B5C195-460F-6E47-9240-CB68CCE7F508}"/>
              </a:ext>
            </a:extLst>
          </p:cNvPr>
          <p:cNvSpPr>
            <a:spLocks noGrp="1"/>
          </p:cNvSpPr>
          <p:nvPr>
            <p:ph type="title"/>
          </p:nvPr>
        </p:nvSpPr>
        <p:spPr/>
        <p:txBody>
          <a:bodyPr/>
          <a:lstStyle/>
          <a:p>
            <a:r>
              <a:rPr lang="en-US" dirty="0"/>
              <a:t>Experiments-Synthetic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FFAD0D-88F0-C646-A33F-97C2BC45E032}"/>
                  </a:ext>
                </a:extLst>
              </p:cNvPr>
              <p:cNvSpPr txBox="1"/>
              <p:nvPr/>
            </p:nvSpPr>
            <p:spPr>
              <a:xfrm>
                <a:off x="446088" y="1001805"/>
                <a:ext cx="27945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=20, 50, 100, 200, 400</m:t>
                      </m:r>
                    </m:oMath>
                  </m:oMathPara>
                </a14:m>
                <a:endParaRPr lang="en-US" dirty="0"/>
              </a:p>
            </p:txBody>
          </p:sp>
        </mc:Choice>
        <mc:Fallback xmlns="">
          <p:sp>
            <p:nvSpPr>
              <p:cNvPr id="5" name="TextBox 4">
                <a:extLst>
                  <a:ext uri="{FF2B5EF4-FFF2-40B4-BE49-F238E27FC236}">
                    <a16:creationId xmlns:a16="http://schemas.microsoft.com/office/drawing/2014/main" id="{ADFFAD0D-88F0-C646-A33F-97C2BC45E032}"/>
                  </a:ext>
                </a:extLst>
              </p:cNvPr>
              <p:cNvSpPr txBox="1">
                <a:spLocks noRot="1" noChangeAspect="1" noMove="1" noResize="1" noEditPoints="1" noAdjustHandles="1" noChangeArrowheads="1" noChangeShapeType="1" noTextEdit="1"/>
              </p:cNvSpPr>
              <p:nvPr/>
            </p:nvSpPr>
            <p:spPr>
              <a:xfrm>
                <a:off x="446088" y="1001805"/>
                <a:ext cx="2794548" cy="307777"/>
              </a:xfrm>
              <a:prstGeom prst="rect">
                <a:avLst/>
              </a:prstGeom>
              <a:blipFill>
                <a:blip r:embed="rId3"/>
                <a:stretch>
                  <a:fillRect l="-452" r="-1357"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AE90D1-DDAD-CF44-BA59-D3E029E372C2}"/>
                  </a:ext>
                </a:extLst>
              </p:cNvPr>
              <p:cNvSpPr txBox="1"/>
              <p:nvPr/>
            </p:nvSpPr>
            <p:spPr>
              <a:xfrm>
                <a:off x="446088" y="1341056"/>
                <a:ext cx="110870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r>
                        <a:rPr lang="en-US" sz="2000" b="0" i="1" smtClean="0">
                          <a:latin typeface="Cambria Math" panose="02040503050406030204" pitchFamily="18" charset="0"/>
                        </a:rPr>
                        <m:t>=2.5, 5</m:t>
                      </m:r>
                    </m:oMath>
                  </m:oMathPara>
                </a14:m>
                <a:endParaRPr lang="en-US" dirty="0"/>
              </a:p>
            </p:txBody>
          </p:sp>
        </mc:Choice>
        <mc:Fallback xmlns="">
          <p:sp>
            <p:nvSpPr>
              <p:cNvPr id="6" name="TextBox 5">
                <a:extLst>
                  <a:ext uri="{FF2B5EF4-FFF2-40B4-BE49-F238E27FC236}">
                    <a16:creationId xmlns:a16="http://schemas.microsoft.com/office/drawing/2014/main" id="{BCAE90D1-DDAD-CF44-BA59-D3E029E372C2}"/>
                  </a:ext>
                </a:extLst>
              </p:cNvPr>
              <p:cNvSpPr txBox="1">
                <a:spLocks noRot="1" noChangeAspect="1" noMove="1" noResize="1" noEditPoints="1" noAdjustHandles="1" noChangeArrowheads="1" noChangeShapeType="1" noTextEdit="1"/>
              </p:cNvSpPr>
              <p:nvPr/>
            </p:nvSpPr>
            <p:spPr>
              <a:xfrm>
                <a:off x="446088" y="1341056"/>
                <a:ext cx="1108701" cy="307777"/>
              </a:xfrm>
              <a:prstGeom prst="rect">
                <a:avLst/>
              </a:prstGeom>
              <a:blipFill>
                <a:blip r:embed="rId4"/>
                <a:stretch>
                  <a:fillRect l="-1136" r="-4545"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4D0544-69AB-6646-B1AF-D22B130AA3CC}"/>
                  </a:ext>
                </a:extLst>
              </p:cNvPr>
              <p:cNvSpPr txBox="1"/>
              <p:nvPr/>
            </p:nvSpPr>
            <p:spPr>
              <a:xfrm>
                <a:off x="446088" y="1680307"/>
                <a:ext cx="89101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=0.9</m:t>
                      </m:r>
                    </m:oMath>
                  </m:oMathPara>
                </a14:m>
                <a:endParaRPr lang="en-US" dirty="0"/>
              </a:p>
            </p:txBody>
          </p:sp>
        </mc:Choice>
        <mc:Fallback xmlns="">
          <p:sp>
            <p:nvSpPr>
              <p:cNvPr id="7" name="TextBox 6">
                <a:extLst>
                  <a:ext uri="{FF2B5EF4-FFF2-40B4-BE49-F238E27FC236}">
                    <a16:creationId xmlns:a16="http://schemas.microsoft.com/office/drawing/2014/main" id="{274D0544-69AB-6646-B1AF-D22B130AA3CC}"/>
                  </a:ext>
                </a:extLst>
              </p:cNvPr>
              <p:cNvSpPr txBox="1">
                <a:spLocks noRot="1" noChangeAspect="1" noMove="1" noResize="1" noEditPoints="1" noAdjustHandles="1" noChangeArrowheads="1" noChangeShapeType="1" noTextEdit="1"/>
              </p:cNvSpPr>
              <p:nvPr/>
            </p:nvSpPr>
            <p:spPr>
              <a:xfrm>
                <a:off x="446088" y="1680307"/>
                <a:ext cx="891013" cy="307777"/>
              </a:xfrm>
              <a:prstGeom prst="rect">
                <a:avLst/>
              </a:prstGeom>
              <a:blipFill>
                <a:blip r:embed="rId5"/>
                <a:stretch>
                  <a:fillRect l="-4225" r="-4225" b="-20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74892A2-F5FB-304F-8D15-61198A00AE56}"/>
              </a:ext>
            </a:extLst>
          </p:cNvPr>
          <p:cNvSpPr txBox="1"/>
          <p:nvPr/>
        </p:nvSpPr>
        <p:spPr>
          <a:xfrm>
            <a:off x="3713599" y="909471"/>
            <a:ext cx="5054845" cy="400110"/>
          </a:xfrm>
          <a:prstGeom prst="rect">
            <a:avLst/>
          </a:prstGeom>
          <a:noFill/>
        </p:spPr>
        <p:txBody>
          <a:bodyPr wrap="none" rtlCol="0">
            <a:spAutoFit/>
          </a:bodyPr>
          <a:lstStyle/>
          <a:p>
            <a:r>
              <a:rPr lang="en-US" sz="2000" dirty="0"/>
              <a:t>Upper-side outlier: Above the normal arms.</a:t>
            </a:r>
          </a:p>
        </p:txBody>
      </p:sp>
      <p:sp>
        <p:nvSpPr>
          <p:cNvPr id="9" name="TextBox 8">
            <a:extLst>
              <a:ext uri="{FF2B5EF4-FFF2-40B4-BE49-F238E27FC236}">
                <a16:creationId xmlns:a16="http://schemas.microsoft.com/office/drawing/2014/main" id="{96CF5C48-622D-224F-A984-F068EAD444F3}"/>
              </a:ext>
            </a:extLst>
          </p:cNvPr>
          <p:cNvSpPr txBox="1"/>
          <p:nvPr/>
        </p:nvSpPr>
        <p:spPr>
          <a:xfrm>
            <a:off x="3713599" y="1395224"/>
            <a:ext cx="5088294" cy="707886"/>
          </a:xfrm>
          <a:prstGeom prst="rect">
            <a:avLst/>
          </a:prstGeom>
          <a:noFill/>
        </p:spPr>
        <p:txBody>
          <a:bodyPr wrap="square" rtlCol="0">
            <a:spAutoFit/>
          </a:bodyPr>
          <a:lstStyle/>
          <a:p>
            <a:r>
              <a:rPr lang="en-US" sz="2000" dirty="0"/>
              <a:t>Intermediate outlier: In the middle of normal arms.</a:t>
            </a:r>
          </a:p>
        </p:txBody>
      </p:sp>
      <p:grpSp>
        <p:nvGrpSpPr>
          <p:cNvPr id="17" name="Group 16">
            <a:extLst>
              <a:ext uri="{FF2B5EF4-FFF2-40B4-BE49-F238E27FC236}">
                <a16:creationId xmlns:a16="http://schemas.microsoft.com/office/drawing/2014/main" id="{DAE07A03-E1A2-4C49-BEFB-AA27CF86D38A}"/>
              </a:ext>
            </a:extLst>
          </p:cNvPr>
          <p:cNvGrpSpPr/>
          <p:nvPr/>
        </p:nvGrpSpPr>
        <p:grpSpPr>
          <a:xfrm>
            <a:off x="276812" y="2658979"/>
            <a:ext cx="8714588" cy="2787880"/>
            <a:chOff x="276812" y="2658979"/>
            <a:chExt cx="8714588" cy="2787880"/>
          </a:xfrm>
        </p:grpSpPr>
        <p:grpSp>
          <p:nvGrpSpPr>
            <p:cNvPr id="14" name="Group 13">
              <a:extLst>
                <a:ext uri="{FF2B5EF4-FFF2-40B4-BE49-F238E27FC236}">
                  <a16:creationId xmlns:a16="http://schemas.microsoft.com/office/drawing/2014/main" id="{F7FA0B9B-FF93-DE43-86F2-92B4673F2DA8}"/>
                </a:ext>
              </a:extLst>
            </p:cNvPr>
            <p:cNvGrpSpPr/>
            <p:nvPr/>
          </p:nvGrpSpPr>
          <p:grpSpPr>
            <a:xfrm>
              <a:off x="276812" y="2658979"/>
              <a:ext cx="8714588" cy="2787880"/>
              <a:chOff x="276812" y="2658979"/>
              <a:chExt cx="8714588" cy="2787880"/>
            </a:xfrm>
          </p:grpSpPr>
          <p:sp>
            <p:nvSpPr>
              <p:cNvPr id="4" name="Right Arrow 3">
                <a:extLst>
                  <a:ext uri="{FF2B5EF4-FFF2-40B4-BE49-F238E27FC236}">
                    <a16:creationId xmlns:a16="http://schemas.microsoft.com/office/drawing/2014/main" id="{F108D01D-50A2-3343-ACDB-30588AC1518C}"/>
                  </a:ext>
                </a:extLst>
              </p:cNvPr>
              <p:cNvSpPr/>
              <p:nvPr/>
            </p:nvSpPr>
            <p:spPr>
              <a:xfrm rot="54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3E38E01-2858-9640-99F4-9C97E2DE2BA9}"/>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pic>
            <p:nvPicPr>
              <p:cNvPr id="11" name="Picture 10">
                <a:extLst>
                  <a:ext uri="{FF2B5EF4-FFF2-40B4-BE49-F238E27FC236}">
                    <a16:creationId xmlns:a16="http://schemas.microsoft.com/office/drawing/2014/main" id="{C0A94826-40BA-F540-AD42-32269F785B3C}"/>
                  </a:ext>
                </a:extLst>
              </p:cNvPr>
              <p:cNvPicPr>
                <a:picLocks noChangeAspect="1"/>
              </p:cNvPicPr>
              <p:nvPr/>
            </p:nvPicPr>
            <p:blipFill>
              <a:blip r:embed="rId6"/>
              <a:stretch>
                <a:fillRect/>
              </a:stretch>
            </p:blipFill>
            <p:spPr>
              <a:xfrm>
                <a:off x="962977" y="2658979"/>
                <a:ext cx="8028423" cy="2787880"/>
              </a:xfrm>
              <a:prstGeom prst="rect">
                <a:avLst/>
              </a:prstGeom>
            </p:spPr>
          </p:pic>
        </p:grpSp>
        <p:sp>
          <p:nvSpPr>
            <p:cNvPr id="15" name="Rectangle 14">
              <a:extLst>
                <a:ext uri="{FF2B5EF4-FFF2-40B4-BE49-F238E27FC236}">
                  <a16:creationId xmlns:a16="http://schemas.microsoft.com/office/drawing/2014/main" id="{DA587E34-7094-EF41-A91A-0E62709230E4}"/>
                </a:ext>
              </a:extLst>
            </p:cNvPr>
            <p:cNvSpPr/>
            <p:nvPr/>
          </p:nvSpPr>
          <p:spPr>
            <a:xfrm>
              <a:off x="3917730" y="2816842"/>
              <a:ext cx="798648" cy="2536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11E9C4B-6A4E-764C-8598-943ADFB235D7}"/>
                </a:ext>
              </a:extLst>
            </p:cNvPr>
            <p:cNvSpPr/>
            <p:nvPr/>
          </p:nvSpPr>
          <p:spPr>
            <a:xfrm>
              <a:off x="7781699" y="2812776"/>
              <a:ext cx="798648" cy="253658"/>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92368133"/>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C6AC06-C881-6749-B58E-BDD9505F4375}"/>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22</a:t>
            </a:fld>
            <a:r>
              <a:rPr lang="en-US"/>
              <a:t> -</a:t>
            </a:r>
          </a:p>
        </p:txBody>
      </p:sp>
      <p:sp>
        <p:nvSpPr>
          <p:cNvPr id="3" name="Title 2">
            <a:extLst>
              <a:ext uri="{FF2B5EF4-FFF2-40B4-BE49-F238E27FC236}">
                <a16:creationId xmlns:a16="http://schemas.microsoft.com/office/drawing/2014/main" id="{191BC3B0-2A2C-384E-8B9B-2B635B71F2B7}"/>
              </a:ext>
            </a:extLst>
          </p:cNvPr>
          <p:cNvSpPr>
            <a:spLocks noGrp="1"/>
          </p:cNvSpPr>
          <p:nvPr>
            <p:ph type="title"/>
          </p:nvPr>
        </p:nvSpPr>
        <p:spPr/>
        <p:txBody>
          <a:bodyPr/>
          <a:lstStyle/>
          <a:p>
            <a:r>
              <a:rPr lang="en-US" dirty="0"/>
              <a:t>Experiments-Twitter</a:t>
            </a:r>
          </a:p>
        </p:txBody>
      </p:sp>
      <p:sp>
        <p:nvSpPr>
          <p:cNvPr id="4" name="TextBox 3">
            <a:extLst>
              <a:ext uri="{FF2B5EF4-FFF2-40B4-BE49-F238E27FC236}">
                <a16:creationId xmlns:a16="http://schemas.microsoft.com/office/drawing/2014/main" id="{AA892711-E64D-8148-BE26-FC2539C8960E}"/>
              </a:ext>
            </a:extLst>
          </p:cNvPr>
          <p:cNvSpPr txBox="1"/>
          <p:nvPr/>
        </p:nvSpPr>
        <p:spPr>
          <a:xfrm>
            <a:off x="446088" y="963168"/>
            <a:ext cx="8355805" cy="400110"/>
          </a:xfrm>
          <a:prstGeom prst="rect">
            <a:avLst/>
          </a:prstGeom>
          <a:noFill/>
        </p:spPr>
        <p:txBody>
          <a:bodyPr wrap="square" rtlCol="0">
            <a:spAutoFit/>
          </a:bodyPr>
          <a:lstStyle/>
          <a:p>
            <a:r>
              <a:rPr lang="en-US" sz="2000" dirty="0"/>
              <a:t>47 regions can be thought of as the arms with a Bernoulli distribution.</a:t>
            </a:r>
          </a:p>
        </p:txBody>
      </p:sp>
      <p:sp>
        <p:nvSpPr>
          <p:cNvPr id="5" name="TextBox 4">
            <a:extLst>
              <a:ext uri="{FF2B5EF4-FFF2-40B4-BE49-F238E27FC236}">
                <a16:creationId xmlns:a16="http://schemas.microsoft.com/office/drawing/2014/main" id="{66B39E77-5CB7-3E43-9B4F-73CAA7B4D7C5}"/>
              </a:ext>
            </a:extLst>
          </p:cNvPr>
          <p:cNvSpPr txBox="1"/>
          <p:nvPr/>
        </p:nvSpPr>
        <p:spPr>
          <a:xfrm>
            <a:off x="446088" y="1428654"/>
            <a:ext cx="6522940" cy="400110"/>
          </a:xfrm>
          <a:prstGeom prst="rect">
            <a:avLst/>
          </a:prstGeom>
          <a:noFill/>
        </p:spPr>
        <p:txBody>
          <a:bodyPr wrap="none" rtlCol="0">
            <a:spAutoFit/>
          </a:bodyPr>
          <a:lstStyle/>
          <a:p>
            <a:r>
              <a:rPr lang="en-US" sz="2000" dirty="0"/>
              <a:t>Reward is 1 if the selected region contains the keyword.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32FB22-7EF6-1042-B45A-ABA44B751450}"/>
                  </a:ext>
                </a:extLst>
              </p:cNvPr>
              <p:cNvSpPr txBox="1"/>
              <p:nvPr/>
            </p:nvSpPr>
            <p:spPr>
              <a:xfrm>
                <a:off x="505245" y="1960101"/>
                <a:ext cx="281929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=47, </m:t>
                      </m:r>
                      <m:r>
                        <a:rPr lang="en-US" sz="2000" b="0" i="1" smtClean="0">
                          <a:latin typeface="Cambria Math" panose="02040503050406030204" pitchFamily="18" charset="0"/>
                        </a:rPr>
                        <m:t>𝜖</m:t>
                      </m:r>
                      <m:r>
                        <a:rPr lang="en-US" sz="2000" b="0" i="1" smtClean="0">
                          <a:latin typeface="Cambria Math" panose="02040503050406030204" pitchFamily="18" charset="0"/>
                        </a:rPr>
                        <m:t>=2.5, </m:t>
                      </m:r>
                      <m:r>
                        <a:rPr lang="en-US" sz="2000" b="0" i="1" smtClean="0">
                          <a:latin typeface="Cambria Math" panose="02040503050406030204" pitchFamily="18" charset="0"/>
                        </a:rPr>
                        <m:t>𝜌</m:t>
                      </m:r>
                      <m:r>
                        <a:rPr lang="en-US" sz="2000" b="0" i="1" smtClean="0">
                          <a:latin typeface="Cambria Math" panose="02040503050406030204" pitchFamily="18" charset="0"/>
                        </a:rPr>
                        <m:t>=0.9.   </m:t>
                      </m:r>
                    </m:oMath>
                  </m:oMathPara>
                </a14:m>
                <a:endParaRPr lang="en-US" dirty="0"/>
              </a:p>
            </p:txBody>
          </p:sp>
        </mc:Choice>
        <mc:Fallback xmlns="">
          <p:sp>
            <p:nvSpPr>
              <p:cNvPr id="6" name="TextBox 5">
                <a:extLst>
                  <a:ext uri="{FF2B5EF4-FFF2-40B4-BE49-F238E27FC236}">
                    <a16:creationId xmlns:a16="http://schemas.microsoft.com/office/drawing/2014/main" id="{5C32FB22-7EF6-1042-B45A-ABA44B751450}"/>
                  </a:ext>
                </a:extLst>
              </p:cNvPr>
              <p:cNvSpPr txBox="1">
                <a:spLocks noRot="1" noChangeAspect="1" noMove="1" noResize="1" noEditPoints="1" noAdjustHandles="1" noChangeArrowheads="1" noChangeShapeType="1" noTextEdit="1"/>
              </p:cNvSpPr>
              <p:nvPr/>
            </p:nvSpPr>
            <p:spPr>
              <a:xfrm>
                <a:off x="505245" y="1960101"/>
                <a:ext cx="2819298" cy="307777"/>
              </a:xfrm>
              <a:prstGeom prst="rect">
                <a:avLst/>
              </a:prstGeom>
              <a:blipFill>
                <a:blip r:embed="rId3"/>
                <a:stretch>
                  <a:fillRect l="-448" t="-3846" r="-2691" b="-3461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1DCD693-2955-7943-B253-D1D6172C7483}"/>
              </a:ext>
            </a:extLst>
          </p:cNvPr>
          <p:cNvSpPr txBox="1"/>
          <p:nvPr/>
        </p:nvSpPr>
        <p:spPr>
          <a:xfrm>
            <a:off x="682021" y="5399169"/>
            <a:ext cx="8119872" cy="400110"/>
          </a:xfrm>
          <a:prstGeom prst="rect">
            <a:avLst/>
          </a:prstGeom>
          <a:noFill/>
        </p:spPr>
        <p:txBody>
          <a:bodyPr wrap="square" rtlCol="0">
            <a:spAutoFit/>
          </a:bodyPr>
          <a:lstStyle/>
          <a:p>
            <a:r>
              <a:rPr lang="en-US" sz="2000" b="1" dirty="0"/>
              <a:t>Achieves 98% accuracy while saving 89% cost on average. </a:t>
            </a:r>
          </a:p>
        </p:txBody>
      </p:sp>
      <p:grpSp>
        <p:nvGrpSpPr>
          <p:cNvPr id="15" name="Group 14">
            <a:extLst>
              <a:ext uri="{FF2B5EF4-FFF2-40B4-BE49-F238E27FC236}">
                <a16:creationId xmlns:a16="http://schemas.microsoft.com/office/drawing/2014/main" id="{5197A8EC-2730-9D47-AE46-2D417075612E}"/>
              </a:ext>
            </a:extLst>
          </p:cNvPr>
          <p:cNvGrpSpPr/>
          <p:nvPr/>
        </p:nvGrpSpPr>
        <p:grpSpPr>
          <a:xfrm>
            <a:off x="47976" y="2820542"/>
            <a:ext cx="9025824" cy="2235090"/>
            <a:chOff x="44347" y="3053245"/>
            <a:chExt cx="9025824" cy="2235090"/>
          </a:xfrm>
        </p:grpSpPr>
        <p:pic>
          <p:nvPicPr>
            <p:cNvPr id="7" name="Picture 6">
              <a:extLst>
                <a:ext uri="{FF2B5EF4-FFF2-40B4-BE49-F238E27FC236}">
                  <a16:creationId xmlns:a16="http://schemas.microsoft.com/office/drawing/2014/main" id="{25EBA83F-7764-6648-83C9-DD39C77B468A}"/>
                </a:ext>
              </a:extLst>
            </p:cNvPr>
            <p:cNvPicPr>
              <a:picLocks noChangeAspect="1"/>
            </p:cNvPicPr>
            <p:nvPr/>
          </p:nvPicPr>
          <p:blipFill>
            <a:blip r:embed="rId4"/>
            <a:stretch>
              <a:fillRect/>
            </a:stretch>
          </p:blipFill>
          <p:spPr>
            <a:xfrm>
              <a:off x="553868" y="3053246"/>
              <a:ext cx="7983854" cy="2235089"/>
            </a:xfrm>
            <a:prstGeom prst="rect">
              <a:avLst/>
            </a:prstGeom>
          </p:spPr>
        </p:pic>
        <p:grpSp>
          <p:nvGrpSpPr>
            <p:cNvPr id="8" name="Group 7">
              <a:extLst>
                <a:ext uri="{FF2B5EF4-FFF2-40B4-BE49-F238E27FC236}">
                  <a16:creationId xmlns:a16="http://schemas.microsoft.com/office/drawing/2014/main" id="{A0D0B1BF-E4FB-0847-BF88-91D0367740FB}"/>
                </a:ext>
              </a:extLst>
            </p:cNvPr>
            <p:cNvGrpSpPr/>
            <p:nvPr/>
          </p:nvGrpSpPr>
          <p:grpSpPr>
            <a:xfrm>
              <a:off x="44347" y="3053245"/>
              <a:ext cx="509521" cy="1863876"/>
              <a:chOff x="276812" y="3271034"/>
              <a:chExt cx="560002" cy="1758167"/>
            </a:xfrm>
          </p:grpSpPr>
          <p:sp>
            <p:nvSpPr>
              <p:cNvPr id="10" name="Right Arrow 9">
                <a:extLst>
                  <a:ext uri="{FF2B5EF4-FFF2-40B4-BE49-F238E27FC236}">
                    <a16:creationId xmlns:a16="http://schemas.microsoft.com/office/drawing/2014/main" id="{BFAF08B7-618E-7640-8077-D5C1072CCD8C}"/>
                  </a:ext>
                </a:extLst>
              </p:cNvPr>
              <p:cNvSpPr/>
              <p:nvPr/>
            </p:nvSpPr>
            <p:spPr>
              <a:xfrm rot="162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EA3126-9BFB-604E-96AF-B5302BDEC439}"/>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grpSp>
        <p:grpSp>
          <p:nvGrpSpPr>
            <p:cNvPr id="12" name="Group 11">
              <a:extLst>
                <a:ext uri="{FF2B5EF4-FFF2-40B4-BE49-F238E27FC236}">
                  <a16:creationId xmlns:a16="http://schemas.microsoft.com/office/drawing/2014/main" id="{A0122ECA-6E3E-9543-A750-90E86C1D7CA0}"/>
                </a:ext>
              </a:extLst>
            </p:cNvPr>
            <p:cNvGrpSpPr/>
            <p:nvPr/>
          </p:nvGrpSpPr>
          <p:grpSpPr>
            <a:xfrm>
              <a:off x="8560650" y="3053246"/>
              <a:ext cx="509521" cy="1863876"/>
              <a:chOff x="276812" y="3271034"/>
              <a:chExt cx="560002" cy="1758167"/>
            </a:xfrm>
          </p:grpSpPr>
          <p:sp>
            <p:nvSpPr>
              <p:cNvPr id="13" name="Right Arrow 12">
                <a:extLst>
                  <a:ext uri="{FF2B5EF4-FFF2-40B4-BE49-F238E27FC236}">
                    <a16:creationId xmlns:a16="http://schemas.microsoft.com/office/drawing/2014/main" id="{CE6BD5A7-8A30-1A4F-8DBC-3779972A0368}"/>
                  </a:ext>
                </a:extLst>
              </p:cNvPr>
              <p:cNvSpPr/>
              <p:nvPr/>
            </p:nvSpPr>
            <p:spPr>
              <a:xfrm rot="54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83D5E1F-E9FD-264B-B9AC-424DFFE6B47C}"/>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grpSp>
      </p:grpSp>
    </p:spTree>
    <p:extLst>
      <p:ext uri="{BB962C8B-B14F-4D97-AF65-F5344CB8AC3E}">
        <p14:creationId xmlns:p14="http://schemas.microsoft.com/office/powerpoint/2010/main" val="1057859694"/>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DBA0A-B828-C944-A54F-90DE0ECFB8BA}"/>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23</a:t>
            </a:fld>
            <a:r>
              <a:rPr lang="en-US"/>
              <a:t> -</a:t>
            </a:r>
          </a:p>
        </p:txBody>
      </p:sp>
      <p:sp>
        <p:nvSpPr>
          <p:cNvPr id="3" name="Title 2">
            <a:extLst>
              <a:ext uri="{FF2B5EF4-FFF2-40B4-BE49-F238E27FC236}">
                <a16:creationId xmlns:a16="http://schemas.microsoft.com/office/drawing/2014/main" id="{F2528846-06ED-1542-A62A-ABA31496765B}"/>
              </a:ext>
            </a:extLst>
          </p:cNvPr>
          <p:cNvSpPr>
            <a:spLocks noGrp="1"/>
          </p:cNvSpPr>
          <p:nvPr>
            <p:ph type="title"/>
          </p:nvPr>
        </p:nvSpPr>
        <p:spPr/>
        <p:txBody>
          <a:bodyPr/>
          <a:lstStyle/>
          <a:p>
            <a:r>
              <a:rPr lang="en-US" dirty="0"/>
              <a:t>Experiments-Yahoo! </a:t>
            </a:r>
          </a:p>
        </p:txBody>
      </p:sp>
      <p:sp>
        <p:nvSpPr>
          <p:cNvPr id="4" name="TextBox 3">
            <a:extLst>
              <a:ext uri="{FF2B5EF4-FFF2-40B4-BE49-F238E27FC236}">
                <a16:creationId xmlns:a16="http://schemas.microsoft.com/office/drawing/2014/main" id="{8F42B711-6F18-3644-83EA-BB5E01A89A1E}"/>
              </a:ext>
            </a:extLst>
          </p:cNvPr>
          <p:cNvSpPr txBox="1"/>
          <p:nvPr/>
        </p:nvSpPr>
        <p:spPr>
          <a:xfrm>
            <a:off x="446088" y="938784"/>
            <a:ext cx="7742825" cy="677108"/>
          </a:xfrm>
          <a:prstGeom prst="rect">
            <a:avLst/>
          </a:prstGeom>
          <a:noFill/>
        </p:spPr>
        <p:txBody>
          <a:bodyPr wrap="none" rtlCol="0">
            <a:spAutoFit/>
          </a:bodyPr>
          <a:lstStyle/>
          <a:p>
            <a:r>
              <a:rPr lang="en-US" sz="2000" dirty="0"/>
              <a:t>An article can be regarded as an arm and recommended to a user </a:t>
            </a:r>
          </a:p>
          <a:p>
            <a:endParaRPr lang="en-US" dirty="0"/>
          </a:p>
        </p:txBody>
      </p:sp>
      <p:sp>
        <p:nvSpPr>
          <p:cNvPr id="6" name="TextBox 5">
            <a:extLst>
              <a:ext uri="{FF2B5EF4-FFF2-40B4-BE49-F238E27FC236}">
                <a16:creationId xmlns:a16="http://schemas.microsoft.com/office/drawing/2014/main" id="{66A75315-E081-5841-ACDD-BD42EE91CFFA}"/>
              </a:ext>
            </a:extLst>
          </p:cNvPr>
          <p:cNvSpPr txBox="1"/>
          <p:nvPr/>
        </p:nvSpPr>
        <p:spPr>
          <a:xfrm>
            <a:off x="682021" y="5399169"/>
            <a:ext cx="8119872" cy="400110"/>
          </a:xfrm>
          <a:prstGeom prst="rect">
            <a:avLst/>
          </a:prstGeom>
          <a:noFill/>
        </p:spPr>
        <p:txBody>
          <a:bodyPr wrap="square" rtlCol="0">
            <a:spAutoFit/>
          </a:bodyPr>
          <a:lstStyle/>
          <a:p>
            <a:r>
              <a:rPr lang="en-US" sz="2000" b="1" dirty="0"/>
              <a:t>Achieves 9</a:t>
            </a:r>
            <a:r>
              <a:rPr lang="en-US" altLang="zh-CN" sz="2000" b="1" dirty="0"/>
              <a:t>7</a:t>
            </a:r>
            <a:r>
              <a:rPr lang="en-US" sz="2000" b="1" dirty="0"/>
              <a:t>% accuracy while saving 78% cost on average.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43FF7B-35A5-0540-97E9-3BAFAA69E2CC}"/>
                  </a:ext>
                </a:extLst>
              </p:cNvPr>
              <p:cNvSpPr txBox="1"/>
              <p:nvPr/>
            </p:nvSpPr>
            <p:spPr>
              <a:xfrm>
                <a:off x="541821" y="1461641"/>
                <a:ext cx="195162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r>
                        <a:rPr lang="en-US" sz="2000" b="0" i="1" smtClean="0">
                          <a:latin typeface="Cambria Math" panose="02040503050406030204" pitchFamily="18" charset="0"/>
                        </a:rPr>
                        <m:t>=2.5, </m:t>
                      </m:r>
                      <m:r>
                        <a:rPr lang="en-US" sz="2000" b="0" i="1" smtClean="0">
                          <a:latin typeface="Cambria Math" panose="02040503050406030204" pitchFamily="18" charset="0"/>
                        </a:rPr>
                        <m:t>𝜌</m:t>
                      </m:r>
                      <m:r>
                        <a:rPr lang="en-US" sz="2000" b="0" i="1" smtClean="0">
                          <a:latin typeface="Cambria Math" panose="02040503050406030204" pitchFamily="18" charset="0"/>
                        </a:rPr>
                        <m:t>=0.9.   </m:t>
                      </m:r>
                    </m:oMath>
                  </m:oMathPara>
                </a14:m>
                <a:endParaRPr lang="en-US" dirty="0"/>
              </a:p>
            </p:txBody>
          </p:sp>
        </mc:Choice>
        <mc:Fallback xmlns="">
          <p:sp>
            <p:nvSpPr>
              <p:cNvPr id="7" name="TextBox 6">
                <a:extLst>
                  <a:ext uri="{FF2B5EF4-FFF2-40B4-BE49-F238E27FC236}">
                    <a16:creationId xmlns:a16="http://schemas.microsoft.com/office/drawing/2014/main" id="{C643FF7B-35A5-0540-97E9-3BAFAA69E2CC}"/>
                  </a:ext>
                </a:extLst>
              </p:cNvPr>
              <p:cNvSpPr txBox="1">
                <a:spLocks noRot="1" noChangeAspect="1" noMove="1" noResize="1" noEditPoints="1" noAdjustHandles="1" noChangeArrowheads="1" noChangeShapeType="1" noTextEdit="1"/>
              </p:cNvSpPr>
              <p:nvPr/>
            </p:nvSpPr>
            <p:spPr>
              <a:xfrm>
                <a:off x="541821" y="1461641"/>
                <a:ext cx="1951625" cy="307777"/>
              </a:xfrm>
              <a:prstGeom prst="rect">
                <a:avLst/>
              </a:prstGeom>
              <a:blipFill>
                <a:blip r:embed="rId3"/>
                <a:stretch>
                  <a:fillRect l="-1299" t="-4000" r="-4545" b="-36000"/>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EFB5D1B2-4CE8-2744-A603-4873895E40BF}"/>
              </a:ext>
            </a:extLst>
          </p:cNvPr>
          <p:cNvGrpSpPr/>
          <p:nvPr/>
        </p:nvGrpSpPr>
        <p:grpSpPr>
          <a:xfrm>
            <a:off x="59088" y="2328250"/>
            <a:ext cx="9025824" cy="2358560"/>
            <a:chOff x="82481" y="2605062"/>
            <a:chExt cx="9025824" cy="2358560"/>
          </a:xfrm>
        </p:grpSpPr>
        <p:pic>
          <p:nvPicPr>
            <p:cNvPr id="5" name="Picture 4">
              <a:extLst>
                <a:ext uri="{FF2B5EF4-FFF2-40B4-BE49-F238E27FC236}">
                  <a16:creationId xmlns:a16="http://schemas.microsoft.com/office/drawing/2014/main" id="{757B9B0C-BD72-6747-B59A-4ACEE8D01B25}"/>
                </a:ext>
              </a:extLst>
            </p:cNvPr>
            <p:cNvPicPr>
              <a:picLocks noChangeAspect="1"/>
            </p:cNvPicPr>
            <p:nvPr/>
          </p:nvPicPr>
          <p:blipFill>
            <a:blip r:embed="rId4"/>
            <a:stretch>
              <a:fillRect/>
            </a:stretch>
          </p:blipFill>
          <p:spPr>
            <a:xfrm>
              <a:off x="753201" y="2605062"/>
              <a:ext cx="7615374" cy="2358560"/>
            </a:xfrm>
            <a:prstGeom prst="rect">
              <a:avLst/>
            </a:prstGeom>
          </p:spPr>
        </p:pic>
        <p:grpSp>
          <p:nvGrpSpPr>
            <p:cNvPr id="8" name="Group 7">
              <a:extLst>
                <a:ext uri="{FF2B5EF4-FFF2-40B4-BE49-F238E27FC236}">
                  <a16:creationId xmlns:a16="http://schemas.microsoft.com/office/drawing/2014/main" id="{EEB15574-3E64-274E-92AB-85E650BCC7B4}"/>
                </a:ext>
              </a:extLst>
            </p:cNvPr>
            <p:cNvGrpSpPr/>
            <p:nvPr/>
          </p:nvGrpSpPr>
          <p:grpSpPr>
            <a:xfrm>
              <a:off x="82481" y="2944961"/>
              <a:ext cx="509521" cy="1863876"/>
              <a:chOff x="276812" y="3271034"/>
              <a:chExt cx="560002" cy="1758167"/>
            </a:xfrm>
          </p:grpSpPr>
          <p:sp>
            <p:nvSpPr>
              <p:cNvPr id="9" name="Right Arrow 8">
                <a:extLst>
                  <a:ext uri="{FF2B5EF4-FFF2-40B4-BE49-F238E27FC236}">
                    <a16:creationId xmlns:a16="http://schemas.microsoft.com/office/drawing/2014/main" id="{382E0F48-CBF2-2A42-B5A1-78F33CA8DE15}"/>
                  </a:ext>
                </a:extLst>
              </p:cNvPr>
              <p:cNvSpPr/>
              <p:nvPr/>
            </p:nvSpPr>
            <p:spPr>
              <a:xfrm rot="162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798A9F3-4C92-284B-8A6B-072368B077E2}"/>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grpSp>
        <p:grpSp>
          <p:nvGrpSpPr>
            <p:cNvPr id="11" name="Group 10">
              <a:extLst>
                <a:ext uri="{FF2B5EF4-FFF2-40B4-BE49-F238E27FC236}">
                  <a16:creationId xmlns:a16="http://schemas.microsoft.com/office/drawing/2014/main" id="{06E70E1F-01B7-BC43-AE86-F2A1516B1B55}"/>
                </a:ext>
              </a:extLst>
            </p:cNvPr>
            <p:cNvGrpSpPr/>
            <p:nvPr/>
          </p:nvGrpSpPr>
          <p:grpSpPr>
            <a:xfrm>
              <a:off x="8598784" y="2944962"/>
              <a:ext cx="509521" cy="1863876"/>
              <a:chOff x="276812" y="3271034"/>
              <a:chExt cx="560002" cy="1758167"/>
            </a:xfrm>
          </p:grpSpPr>
          <p:sp>
            <p:nvSpPr>
              <p:cNvPr id="12" name="Right Arrow 11">
                <a:extLst>
                  <a:ext uri="{FF2B5EF4-FFF2-40B4-BE49-F238E27FC236}">
                    <a16:creationId xmlns:a16="http://schemas.microsoft.com/office/drawing/2014/main" id="{36A91640-0EA1-0E4F-BCD7-6F06CD5083E7}"/>
                  </a:ext>
                </a:extLst>
              </p:cNvPr>
              <p:cNvSpPr/>
              <p:nvPr/>
            </p:nvSpPr>
            <p:spPr>
              <a:xfrm rot="5400000">
                <a:off x="-194870" y="3997518"/>
                <a:ext cx="1758167" cy="305200"/>
              </a:xfrm>
              <a:prstGeom prst="rightArrow">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A4300CF-1B47-A74C-B8EC-BEB1A16B96AD}"/>
                  </a:ext>
                </a:extLst>
              </p:cNvPr>
              <p:cNvSpPr txBox="1"/>
              <p:nvPr/>
            </p:nvSpPr>
            <p:spPr>
              <a:xfrm rot="16200000">
                <a:off x="57200" y="3979694"/>
                <a:ext cx="777777" cy="338554"/>
              </a:xfrm>
              <a:prstGeom prst="rect">
                <a:avLst/>
              </a:prstGeom>
              <a:noFill/>
            </p:spPr>
            <p:txBody>
              <a:bodyPr wrap="none" rtlCol="0">
                <a:spAutoFit/>
              </a:bodyPr>
              <a:lstStyle/>
              <a:p>
                <a:r>
                  <a:rPr lang="en-US" sz="1600" b="1" dirty="0"/>
                  <a:t>Better</a:t>
                </a:r>
              </a:p>
            </p:txBody>
          </p:sp>
        </p:grpSp>
      </p:grpSp>
    </p:spTree>
    <p:extLst>
      <p:ext uri="{BB962C8B-B14F-4D97-AF65-F5344CB8AC3E}">
        <p14:creationId xmlns:p14="http://schemas.microsoft.com/office/powerpoint/2010/main" val="3100637234"/>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7D9823-CA6F-D64E-AEF9-1CA5ED0A2AB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24</a:t>
            </a:fld>
            <a:r>
              <a:rPr lang="en-US"/>
              <a:t> -</a:t>
            </a:r>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592A9508-8F19-1045-812F-87B4FD4C98ED}"/>
                  </a:ext>
                </a:extLst>
              </p:cNvPr>
              <p:cNvSpPr>
                <a:spLocks noGrp="1"/>
              </p:cNvSpPr>
              <p:nvPr>
                <p:ph type="title"/>
              </p:nvPr>
            </p:nvSpPr>
            <p:spPr>
              <a:xfrm>
                <a:off x="558800" y="-82698"/>
                <a:ext cx="1638500" cy="800100"/>
              </a:xfrm>
            </p:spPr>
            <p:txBody>
              <a:bodyPr/>
              <a:lstStyle/>
              <a:p>
                <a14:m>
                  <m:oMath xmlns:m="http://schemas.openxmlformats.org/officeDocument/2006/math">
                    <m:r>
                      <a:rPr lang="en-US" b="1" i="1" smtClean="0">
                        <a:latin typeface="Cambria Math" panose="02040503050406030204" pitchFamily="18" charset="0"/>
                      </a:rPr>
                      <m:t>𝝐</m:t>
                    </m:r>
                  </m:oMath>
                </a14:m>
                <a:r>
                  <a:rPr lang="en-US" dirty="0"/>
                  <a:t> -</a:t>
                </a:r>
              </a:p>
            </p:txBody>
          </p:sp>
        </mc:Choice>
        <mc:Fallback xmlns="">
          <p:sp>
            <p:nvSpPr>
              <p:cNvPr id="3" name="Title 2">
                <a:extLst>
                  <a:ext uri="{FF2B5EF4-FFF2-40B4-BE49-F238E27FC236}">
                    <a16:creationId xmlns:a16="http://schemas.microsoft.com/office/drawing/2014/main" id="{592A9508-8F19-1045-812F-87B4FD4C98ED}"/>
                  </a:ext>
                </a:extLst>
              </p:cNvPr>
              <p:cNvSpPr>
                <a:spLocks noGrp="1" noRot="1" noChangeAspect="1" noMove="1" noResize="1" noEditPoints="1" noAdjustHandles="1" noChangeArrowheads="1" noChangeShapeType="1" noTextEdit="1"/>
              </p:cNvSpPr>
              <p:nvPr>
                <p:ph type="title"/>
              </p:nvPr>
            </p:nvSpPr>
            <p:spPr>
              <a:xfrm>
                <a:off x="558800" y="-82698"/>
                <a:ext cx="1638500" cy="800100"/>
              </a:xfrm>
              <a:blipFill>
                <a:blip r:embed="rId3"/>
                <a:stretch>
                  <a:fillRect/>
                </a:stretch>
              </a:blipFill>
            </p:spPr>
            <p:txBody>
              <a:bodyPr/>
              <a:lstStyle/>
              <a:p>
                <a:r>
                  <a:rPr lang="en-US">
                    <a:noFill/>
                  </a:rPr>
                  <a:t> </a:t>
                </a:r>
              </a:p>
            </p:txBody>
          </p:sp>
        </mc:Fallback>
      </mc:AlternateContent>
      <p:sp>
        <p:nvSpPr>
          <p:cNvPr id="13" name="Title 2">
            <a:extLst>
              <a:ext uri="{FF2B5EF4-FFF2-40B4-BE49-F238E27FC236}">
                <a16:creationId xmlns:a16="http://schemas.microsoft.com/office/drawing/2014/main" id="{4A154CA1-CD48-5C4D-84A3-6A7DC5B88510}"/>
              </a:ext>
            </a:extLst>
          </p:cNvPr>
          <p:cNvSpPr txBox="1">
            <a:spLocks/>
          </p:cNvSpPr>
          <p:nvPr/>
        </p:nvSpPr>
        <p:spPr bwMode="auto">
          <a:xfrm>
            <a:off x="1285126" y="-52481"/>
            <a:ext cx="2473672" cy="800100"/>
          </a:xfrm>
          <a:prstGeom prst="rect">
            <a:avLst/>
          </a:prstGeom>
          <a:noFill/>
          <a:ln w="9525">
            <a:noFill/>
            <a:miter lim="800000"/>
            <a:headEnd/>
            <a:tailEnd/>
          </a:ln>
          <a:effectLst>
            <a:outerShdw blurRad="50800" dist="38100" dir="2700000" algn="tl" rotWithShape="0">
              <a:schemeClr val="tx1">
                <a:lumMod val="50000"/>
                <a:lumOff val="50000"/>
                <a:alpha val="40000"/>
              </a:schemeClr>
            </a:outerShdw>
          </a:effectLst>
        </p:spPr>
        <p:txBody>
          <a:bodyPr vert="horz" wrap="square" lIns="0" tIns="0" rIns="0" bIns="0" numCol="1" anchor="ctr" anchorCtr="0" compatLnSpc="1">
            <a:prstTxWarp prst="textNoShape">
              <a:avLst/>
            </a:prstTxWarp>
          </a:bodyPr>
          <a:lstStyle>
            <a:lvl1pPr algn="l" rtl="0" fontAlgn="base">
              <a:spcBef>
                <a:spcPct val="0"/>
              </a:spcBef>
              <a:spcAft>
                <a:spcPct val="0"/>
              </a:spcAft>
              <a:defRPr sz="4000" b="1">
                <a:solidFill>
                  <a:srgbClr val="FF0000"/>
                </a:solidFill>
                <a:effectLst/>
                <a:latin typeface="+mj-lt"/>
                <a:ea typeface="+mj-ea"/>
                <a:cs typeface="+mj-cs"/>
              </a:defRPr>
            </a:lvl1pPr>
            <a:lvl2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2pPr>
            <a:lvl3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3pPr>
            <a:lvl4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4pPr>
            <a:lvl5pPr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5pPr>
            <a:lvl6pPr marL="4572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6pPr>
            <a:lvl7pPr marL="9144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7pPr>
            <a:lvl8pPr marL="13716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8pPr>
            <a:lvl9pPr marL="1828800" algn="l" rtl="0" fontAlgn="base">
              <a:spcBef>
                <a:spcPct val="0"/>
              </a:spcBef>
              <a:spcAft>
                <a:spcPct val="0"/>
              </a:spcAft>
              <a:defRPr sz="3600" b="1">
                <a:solidFill>
                  <a:schemeClr val="tx2"/>
                </a:solidFill>
                <a:effectLst>
                  <a:outerShdw blurRad="38100" dist="38100" dir="2700000" algn="tl">
                    <a:srgbClr val="C0C0C0"/>
                  </a:outerShdw>
                </a:effectLst>
                <a:latin typeface="Arial" charset="0"/>
                <a:cs typeface="Arial" charset="0"/>
              </a:defRPr>
            </a:lvl9pPr>
          </a:lstStyle>
          <a:p>
            <a:r>
              <a:rPr lang="en-US" kern="0" dirty="0"/>
              <a:t>Effect</a:t>
            </a:r>
          </a:p>
        </p:txBody>
      </p:sp>
      <p:pic>
        <p:nvPicPr>
          <p:cNvPr id="15" name="Picture 14">
            <a:extLst>
              <a:ext uri="{FF2B5EF4-FFF2-40B4-BE49-F238E27FC236}">
                <a16:creationId xmlns:a16="http://schemas.microsoft.com/office/drawing/2014/main" id="{CD60295D-A189-6B4C-9FF6-D077046E233E}"/>
              </a:ext>
            </a:extLst>
          </p:cNvPr>
          <p:cNvPicPr>
            <a:picLocks noChangeAspect="1"/>
          </p:cNvPicPr>
          <p:nvPr/>
        </p:nvPicPr>
        <p:blipFill>
          <a:blip r:embed="rId4"/>
          <a:stretch>
            <a:fillRect/>
          </a:stretch>
        </p:blipFill>
        <p:spPr>
          <a:xfrm>
            <a:off x="1285126" y="1699794"/>
            <a:ext cx="6591300" cy="2717800"/>
          </a:xfrm>
          <a:prstGeom prst="rect">
            <a:avLst/>
          </a:prstGeom>
        </p:spPr>
      </p:pic>
      <p:sp>
        <p:nvSpPr>
          <p:cNvPr id="16" name="TextBox 15">
            <a:extLst>
              <a:ext uri="{FF2B5EF4-FFF2-40B4-BE49-F238E27FC236}">
                <a16:creationId xmlns:a16="http://schemas.microsoft.com/office/drawing/2014/main" id="{2A97D2A0-BE6A-4143-8F66-12CBDAFDE181}"/>
              </a:ext>
            </a:extLst>
          </p:cNvPr>
          <p:cNvSpPr txBox="1"/>
          <p:nvPr/>
        </p:nvSpPr>
        <p:spPr>
          <a:xfrm>
            <a:off x="448987" y="973898"/>
            <a:ext cx="6125588" cy="400110"/>
          </a:xfrm>
          <a:prstGeom prst="rect">
            <a:avLst/>
          </a:prstGeom>
          <a:noFill/>
        </p:spPr>
        <p:txBody>
          <a:bodyPr wrap="none" rtlCol="0">
            <a:spAutoFit/>
          </a:bodyPr>
          <a:lstStyle/>
          <a:p>
            <a:r>
              <a:rPr lang="en-US" sz="2000" dirty="0"/>
              <a:t>Effect of     on the number of pulls required by GOLD</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1C9053F-888F-4549-8CD9-4504A406EB8F}"/>
                  </a:ext>
                </a:extLst>
              </p:cNvPr>
              <p:cNvSpPr txBox="1"/>
              <p:nvPr/>
            </p:nvSpPr>
            <p:spPr>
              <a:xfrm>
                <a:off x="1542803" y="1014386"/>
                <a:ext cx="1972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xmlns="">
          <p:sp>
            <p:nvSpPr>
              <p:cNvPr id="17" name="TextBox 16">
                <a:extLst>
                  <a:ext uri="{FF2B5EF4-FFF2-40B4-BE49-F238E27FC236}">
                    <a16:creationId xmlns:a16="http://schemas.microsoft.com/office/drawing/2014/main" id="{31C9053F-888F-4549-8CD9-4504A406EB8F}"/>
                  </a:ext>
                </a:extLst>
              </p:cNvPr>
              <p:cNvSpPr txBox="1">
                <a:spLocks noRot="1" noChangeAspect="1" noMove="1" noResize="1" noEditPoints="1" noAdjustHandles="1" noChangeArrowheads="1" noChangeShapeType="1" noTextEdit="1"/>
              </p:cNvSpPr>
              <p:nvPr/>
            </p:nvSpPr>
            <p:spPr>
              <a:xfrm>
                <a:off x="1542803" y="1014386"/>
                <a:ext cx="197297" cy="307777"/>
              </a:xfrm>
              <a:prstGeom prst="rect">
                <a:avLst/>
              </a:prstGeom>
              <a:blipFill>
                <a:blip r:embed="rId5"/>
                <a:stretch>
                  <a:fillRect l="-5882" r="-588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9C8DE5CC-64AB-EF42-9BA4-F5D595463D7F}"/>
              </a:ext>
            </a:extLst>
          </p:cNvPr>
          <p:cNvSpPr/>
          <p:nvPr/>
        </p:nvSpPr>
        <p:spPr>
          <a:xfrm>
            <a:off x="558800" y="4865079"/>
            <a:ext cx="8377936"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Consistent with our upper bound analysis, the number of pulls required by GOLD decreases as    </a:t>
            </a:r>
            <a:r>
              <a:rPr lang="el-GR"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increases.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70C23C-59A2-1843-9036-12539C78C607}"/>
                  </a:ext>
                </a:extLst>
              </p:cNvPr>
              <p:cNvSpPr txBox="1"/>
              <p:nvPr/>
            </p:nvSpPr>
            <p:spPr>
              <a:xfrm>
                <a:off x="3360874" y="5200179"/>
                <a:ext cx="1972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sz="2000" dirty="0"/>
              </a:p>
            </p:txBody>
          </p:sp>
        </mc:Choice>
        <mc:Fallback xmlns="">
          <p:sp>
            <p:nvSpPr>
              <p:cNvPr id="19" name="TextBox 18">
                <a:extLst>
                  <a:ext uri="{FF2B5EF4-FFF2-40B4-BE49-F238E27FC236}">
                    <a16:creationId xmlns:a16="http://schemas.microsoft.com/office/drawing/2014/main" id="{8670C23C-59A2-1843-9036-12539C78C607}"/>
                  </a:ext>
                </a:extLst>
              </p:cNvPr>
              <p:cNvSpPr txBox="1">
                <a:spLocks noRot="1" noChangeAspect="1" noMove="1" noResize="1" noEditPoints="1" noAdjustHandles="1" noChangeArrowheads="1" noChangeShapeType="1" noTextEdit="1"/>
              </p:cNvSpPr>
              <p:nvPr/>
            </p:nvSpPr>
            <p:spPr>
              <a:xfrm>
                <a:off x="3360874" y="5200179"/>
                <a:ext cx="197297" cy="307777"/>
              </a:xfrm>
              <a:prstGeom prst="rect">
                <a:avLst/>
              </a:prstGeom>
              <a:blipFill>
                <a:blip r:embed="rId6"/>
                <a:stretch>
                  <a:fillRect l="-12500" r="-6250"/>
                </a:stretch>
              </a:blipFill>
            </p:spPr>
            <p:txBody>
              <a:bodyPr/>
              <a:lstStyle/>
              <a:p>
                <a:r>
                  <a:rPr lang="en-US">
                    <a:noFill/>
                  </a:rPr>
                  <a:t> </a:t>
                </a:r>
              </a:p>
            </p:txBody>
          </p:sp>
        </mc:Fallback>
      </mc:AlternateContent>
    </p:spTree>
    <p:extLst>
      <p:ext uri="{BB962C8B-B14F-4D97-AF65-F5344CB8AC3E}">
        <p14:creationId xmlns:p14="http://schemas.microsoft.com/office/powerpoint/2010/main" val="1935816422"/>
      </p:ext>
    </p:extLst>
  </p:cSld>
  <p:clrMapOvr>
    <a:masterClrMapping/>
  </p:clrMapOvr>
  <mc:AlternateContent xmlns:mc="http://schemas.openxmlformats.org/markup-compatibility/2006" xmlns:p14="http://schemas.microsoft.com/office/powerpoint/2010/main">
    <mc:Choice Requires="p14">
      <p:transition spd="med" p14:dur="700" advClick="0" advTm="15913">
        <p:fade/>
      </p:transition>
    </mc:Choice>
    <mc:Fallback xmlns="">
      <p:transition spd="med" advClick="0" advTm="15913">
        <p:fade/>
      </p:transition>
    </mc:Fallback>
  </mc:AlternateContent>
  <p:extLst>
    <p:ext uri="{E180D4A7-C9FB-4DFB-919C-405C955672EB}">
      <p14:showEvtLst xmlns:p14="http://schemas.microsoft.com/office/powerpoint/2010/main">
        <p14:playEvt time="518" objId="10"/>
        <p14:stopEvt time="14746" objId="10"/>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D7CB90-5DC1-854E-8395-13833E7E7DBB}"/>
              </a:ext>
            </a:extLst>
          </p:cNvPr>
          <p:cNvSpPr>
            <a:spLocks noGrp="1"/>
          </p:cNvSpPr>
          <p:nvPr>
            <p:ph idx="1"/>
          </p:nvPr>
        </p:nvSpPr>
        <p:spPr>
          <a:xfrm>
            <a:off x="446088" y="1604962"/>
            <a:ext cx="5767388" cy="3238500"/>
          </a:xfrm>
        </p:spPr>
        <p:txBody>
          <a:bodyPr/>
          <a:lstStyle/>
          <a:p>
            <a:r>
              <a:rPr lang="en-US" dirty="0">
                <a:solidFill>
                  <a:schemeClr val="bg2"/>
                </a:solidFill>
              </a:rPr>
              <a:t>Problem Definition</a:t>
            </a:r>
          </a:p>
          <a:p>
            <a:r>
              <a:rPr lang="en-US" dirty="0">
                <a:solidFill>
                  <a:schemeClr val="bg2"/>
                </a:solidFill>
              </a:rPr>
              <a:t>Proposed Algorithm</a:t>
            </a:r>
          </a:p>
          <a:p>
            <a:r>
              <a:rPr lang="en-US" dirty="0">
                <a:solidFill>
                  <a:schemeClr val="bg2"/>
                </a:solidFill>
              </a:rPr>
              <a:t>Experiments</a:t>
            </a:r>
          </a:p>
          <a:p>
            <a:r>
              <a:rPr lang="en-US" b="1" dirty="0">
                <a:solidFill>
                  <a:schemeClr val="tx1"/>
                </a:solidFill>
              </a:rPr>
              <a:t>Conclusion</a:t>
            </a:r>
          </a:p>
        </p:txBody>
      </p:sp>
      <p:sp>
        <p:nvSpPr>
          <p:cNvPr id="3" name="Slide Number Placeholder 2">
            <a:extLst>
              <a:ext uri="{FF2B5EF4-FFF2-40B4-BE49-F238E27FC236}">
                <a16:creationId xmlns:a16="http://schemas.microsoft.com/office/drawing/2014/main" id="{BFD6BA57-7588-7E4B-BC27-D8F43925B73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25</a:t>
            </a:fld>
            <a:r>
              <a:rPr lang="en-US"/>
              <a:t> -</a:t>
            </a:r>
          </a:p>
        </p:txBody>
      </p:sp>
      <p:sp>
        <p:nvSpPr>
          <p:cNvPr id="4" name="Title 3">
            <a:extLst>
              <a:ext uri="{FF2B5EF4-FFF2-40B4-BE49-F238E27FC236}">
                <a16:creationId xmlns:a16="http://schemas.microsoft.com/office/drawing/2014/main" id="{16B02316-0E31-C240-864A-CEF10C0D2318}"/>
              </a:ext>
            </a:extLst>
          </p:cNvPr>
          <p:cNvSpPr>
            <a:spLocks noGrp="1"/>
          </p:cNvSpPr>
          <p:nvPr>
            <p:ph type="title"/>
          </p:nvPr>
        </p:nvSpPr>
        <p:spPr/>
        <p:txBody>
          <a:bodyPr/>
          <a:lstStyle/>
          <a:p>
            <a:r>
              <a:rPr lang="en-US" dirty="0"/>
              <a:t>Roadmap</a:t>
            </a:r>
          </a:p>
        </p:txBody>
      </p:sp>
      <p:sp>
        <p:nvSpPr>
          <p:cNvPr id="5" name="Left Arrow 4">
            <a:extLst>
              <a:ext uri="{FF2B5EF4-FFF2-40B4-BE49-F238E27FC236}">
                <a16:creationId xmlns:a16="http://schemas.microsoft.com/office/drawing/2014/main" id="{E4D6AB21-AAE4-AE4E-AF25-1C3BF45A1EC7}"/>
              </a:ext>
            </a:extLst>
          </p:cNvPr>
          <p:cNvSpPr/>
          <p:nvPr/>
        </p:nvSpPr>
        <p:spPr>
          <a:xfrm>
            <a:off x="3329782" y="3823335"/>
            <a:ext cx="928688" cy="385763"/>
          </a:xfrm>
          <a:prstGeom prst="leftArrow">
            <a:avLst/>
          </a:prstGeom>
          <a:solidFill>
            <a:srgbClr val="43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bg2"/>
              </a:solidFill>
            </a:endParaRPr>
          </a:p>
        </p:txBody>
      </p:sp>
    </p:spTree>
    <p:extLst>
      <p:ext uri="{BB962C8B-B14F-4D97-AF65-F5344CB8AC3E}">
        <p14:creationId xmlns:p14="http://schemas.microsoft.com/office/powerpoint/2010/main" val="1432539923"/>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810E29-3FBA-2147-A0C3-F3CDA3F0E82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26</a:t>
            </a:fld>
            <a:r>
              <a:rPr lang="en-US"/>
              <a:t> -</a:t>
            </a:r>
          </a:p>
        </p:txBody>
      </p:sp>
      <p:sp>
        <p:nvSpPr>
          <p:cNvPr id="3" name="Title 2">
            <a:extLst>
              <a:ext uri="{FF2B5EF4-FFF2-40B4-BE49-F238E27FC236}">
                <a16:creationId xmlns:a16="http://schemas.microsoft.com/office/drawing/2014/main" id="{66786847-C694-434E-A32D-EFD6333D0909}"/>
              </a:ext>
            </a:extLst>
          </p:cNvPr>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BE605B23-FFB5-C44A-ACFE-F8E3C793F542}"/>
              </a:ext>
            </a:extLst>
          </p:cNvPr>
          <p:cNvSpPr txBox="1"/>
          <p:nvPr/>
        </p:nvSpPr>
        <p:spPr>
          <a:xfrm>
            <a:off x="630819" y="953539"/>
            <a:ext cx="8631935" cy="1292662"/>
          </a:xfrm>
          <a:prstGeom prst="rect">
            <a:avLst/>
          </a:prstGeom>
          <a:noFill/>
        </p:spPr>
        <p:txBody>
          <a:bodyPr wrap="square" rtlCol="0">
            <a:spAutoFit/>
          </a:bodyPr>
          <a:lstStyle/>
          <a:p>
            <a:endParaRPr lang="en-US" dirty="0"/>
          </a:p>
          <a:p>
            <a:r>
              <a:rPr lang="en-US" sz="2000" dirty="0"/>
              <a:t>(1) Introduced a new outlier detection problem in MAB:</a:t>
            </a:r>
          </a:p>
          <a:p>
            <a:pPr marL="742950" lvl="1" indent="-285750">
              <a:buFont typeface="Arial" panose="020B0604020202020204" pitchFamily="34" charset="0"/>
              <a:buChar char="•"/>
            </a:pPr>
            <a:r>
              <a:rPr lang="en-US" sz="2000" dirty="0"/>
              <a:t>	Formulate outlier arms more accurately with a broader coverage;</a:t>
            </a:r>
          </a:p>
          <a:p>
            <a:pPr marL="742950" lvl="1" indent="-285750">
              <a:buFont typeface="Arial" panose="020B0604020202020204" pitchFamily="34" charset="0"/>
              <a:buChar char="•"/>
            </a:pPr>
            <a:r>
              <a:rPr lang="en-US" sz="2000" dirty="0"/>
              <a:t>	Comprehensive parameters.</a:t>
            </a:r>
          </a:p>
        </p:txBody>
      </p:sp>
      <p:sp>
        <p:nvSpPr>
          <p:cNvPr id="6" name="TextBox 5">
            <a:extLst>
              <a:ext uri="{FF2B5EF4-FFF2-40B4-BE49-F238E27FC236}">
                <a16:creationId xmlns:a16="http://schemas.microsoft.com/office/drawing/2014/main" id="{BC183F78-7B74-EC4B-A7AE-03E96B9053C6}"/>
              </a:ext>
            </a:extLst>
          </p:cNvPr>
          <p:cNvSpPr txBox="1"/>
          <p:nvPr/>
        </p:nvSpPr>
        <p:spPr>
          <a:xfrm>
            <a:off x="597409" y="2628126"/>
            <a:ext cx="7082580" cy="1015663"/>
          </a:xfrm>
          <a:prstGeom prst="rect">
            <a:avLst/>
          </a:prstGeom>
          <a:noFill/>
        </p:spPr>
        <p:txBody>
          <a:bodyPr wrap="none" rtlCol="0">
            <a:spAutoFit/>
          </a:bodyPr>
          <a:lstStyle/>
          <a:p>
            <a:r>
              <a:rPr lang="en-US" sz="2000" dirty="0"/>
              <a:t>(2) Proposed an algorithm, GOLD:</a:t>
            </a:r>
          </a:p>
          <a:p>
            <a:pPr marL="742950" lvl="1" indent="-285750">
              <a:buFont typeface="Arial" panose="020B0604020202020204" pitchFamily="34" charset="0"/>
              <a:buChar char="•"/>
            </a:pPr>
            <a:r>
              <a:rPr lang="en-US" sz="2000" dirty="0"/>
              <a:t>	Theoretical guarantee of correctness (effectiveness);</a:t>
            </a:r>
          </a:p>
          <a:p>
            <a:pPr marL="742950" lvl="1" indent="-285750">
              <a:buFont typeface="Arial" panose="020B0604020202020204" pitchFamily="34" charset="0"/>
              <a:buChar char="•"/>
            </a:pPr>
            <a:r>
              <a:rPr lang="en-US" sz="2000" dirty="0"/>
              <a:t> 	Upper bound of termination (efficiency).</a:t>
            </a:r>
          </a:p>
        </p:txBody>
      </p:sp>
      <p:sp>
        <p:nvSpPr>
          <p:cNvPr id="7" name="TextBox 6">
            <a:extLst>
              <a:ext uri="{FF2B5EF4-FFF2-40B4-BE49-F238E27FC236}">
                <a16:creationId xmlns:a16="http://schemas.microsoft.com/office/drawing/2014/main" id="{5C321268-7554-9F49-A644-80051DCBF170}"/>
              </a:ext>
            </a:extLst>
          </p:cNvPr>
          <p:cNvSpPr txBox="1"/>
          <p:nvPr/>
        </p:nvSpPr>
        <p:spPr>
          <a:xfrm>
            <a:off x="597409" y="4150679"/>
            <a:ext cx="7388561" cy="1292662"/>
          </a:xfrm>
          <a:prstGeom prst="rect">
            <a:avLst/>
          </a:prstGeom>
          <a:noFill/>
        </p:spPr>
        <p:txBody>
          <a:bodyPr wrap="none" rtlCol="0">
            <a:spAutoFit/>
          </a:bodyPr>
          <a:lstStyle/>
          <a:p>
            <a:r>
              <a:rPr lang="en-US" sz="2000" dirty="0"/>
              <a:t>(3) Evaluated GOLD on both synthetic and real-world data sets:</a:t>
            </a:r>
          </a:p>
          <a:p>
            <a:pPr marL="742950" lvl="1" indent="-285750">
              <a:buFont typeface="Arial" panose="020B0604020202020204" pitchFamily="34" charset="0"/>
              <a:buChar char="•"/>
            </a:pPr>
            <a:r>
              <a:rPr lang="en-US" sz="2000" dirty="0"/>
              <a:t>	Achieve 98% accuracy on average;</a:t>
            </a:r>
          </a:p>
          <a:p>
            <a:pPr marL="742950" lvl="1" indent="-285750">
              <a:buFont typeface="Arial" panose="020B0604020202020204" pitchFamily="34" charset="0"/>
              <a:buChar char="•"/>
            </a:pPr>
            <a:r>
              <a:rPr lang="en-US" sz="2000" dirty="0"/>
              <a:t>	Save 83% exploration cost on average. </a:t>
            </a:r>
          </a:p>
          <a:p>
            <a:endParaRPr lang="en-US" dirty="0"/>
          </a:p>
        </p:txBody>
      </p:sp>
    </p:spTree>
    <p:extLst>
      <p:ext uri="{BB962C8B-B14F-4D97-AF65-F5344CB8AC3E}">
        <p14:creationId xmlns:p14="http://schemas.microsoft.com/office/powerpoint/2010/main" val="875609890"/>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A close up of a logo&#10;&#10;Description automatically generated">
            <a:extLst>
              <a:ext uri="{FF2B5EF4-FFF2-40B4-BE49-F238E27FC236}">
                <a16:creationId xmlns:a16="http://schemas.microsoft.com/office/drawing/2014/main" id="{8209FB42-A39F-4138-82B0-F1CA79BBE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0" y="-1"/>
            <a:ext cx="9160779" cy="1386349"/>
          </a:xfrm>
          <a:prstGeom prst="rect">
            <a:avLst/>
          </a:prstGeom>
        </p:spPr>
      </p:pic>
      <p:pic>
        <p:nvPicPr>
          <p:cNvPr id="32" name="Picture 31">
            <a:extLst>
              <a:ext uri="{FF2B5EF4-FFF2-40B4-BE49-F238E27FC236}">
                <a16:creationId xmlns:a16="http://schemas.microsoft.com/office/drawing/2014/main" id="{C69E7942-EA57-4766-B73A-B4075AFD48B0}"/>
              </a:ext>
            </a:extLst>
          </p:cNvPr>
          <p:cNvPicPr>
            <a:picLocks noChangeAspect="1"/>
          </p:cNvPicPr>
          <p:nvPr/>
        </p:nvPicPr>
        <p:blipFill rotWithShape="1">
          <a:blip r:embed="rId5">
            <a:extLst>
              <a:ext uri="{28A0092B-C50C-407E-A947-70E740481C1C}">
                <a14:useLocalDpi xmlns:a14="http://schemas.microsoft.com/office/drawing/2010/main" val="0"/>
              </a:ext>
            </a:extLst>
          </a:blip>
          <a:srcRect l="10500" t="10499" r="10761" b="10761"/>
          <a:stretch/>
        </p:blipFill>
        <p:spPr>
          <a:xfrm>
            <a:off x="8374427" y="6028159"/>
            <a:ext cx="752794" cy="752804"/>
          </a:xfrm>
          <a:prstGeom prst="rect">
            <a:avLst/>
          </a:prstGeom>
        </p:spPr>
      </p:pic>
      <p:pic>
        <p:nvPicPr>
          <p:cNvPr id="18" name="Picture 17">
            <a:extLst>
              <a:ext uri="{FF2B5EF4-FFF2-40B4-BE49-F238E27FC236}">
                <a16:creationId xmlns:a16="http://schemas.microsoft.com/office/drawing/2014/main" id="{0111A951-83AB-470F-999D-E9D434CCF0A9}"/>
              </a:ext>
            </a:extLst>
          </p:cNvPr>
          <p:cNvPicPr>
            <a:picLocks noChangeAspect="1"/>
          </p:cNvPicPr>
          <p:nvPr/>
        </p:nvPicPr>
        <p:blipFill>
          <a:blip r:embed="rId6"/>
          <a:stretch>
            <a:fillRect/>
          </a:stretch>
        </p:blipFill>
        <p:spPr>
          <a:xfrm>
            <a:off x="16779" y="6192654"/>
            <a:ext cx="1551191" cy="461664"/>
          </a:xfrm>
          <a:prstGeom prst="rect">
            <a:avLst/>
          </a:prstGeom>
        </p:spPr>
      </p:pic>
      <p:sp>
        <p:nvSpPr>
          <p:cNvPr id="24" name="标题 1">
            <a:extLst>
              <a:ext uri="{FF2B5EF4-FFF2-40B4-BE49-F238E27FC236}">
                <a16:creationId xmlns:a16="http://schemas.microsoft.com/office/drawing/2014/main" id="{E04E71B1-475C-4588-B9B6-B96545B83AB2}"/>
              </a:ext>
            </a:extLst>
          </p:cNvPr>
          <p:cNvSpPr txBox="1">
            <a:spLocks/>
          </p:cNvSpPr>
          <p:nvPr/>
        </p:nvSpPr>
        <p:spPr>
          <a:xfrm>
            <a:off x="289047" y="1589267"/>
            <a:ext cx="8622890" cy="1439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C00000"/>
                </a:solidFill>
                <a:latin typeface="Comic Sans MS" panose="030F0702030302020204" pitchFamily="66" charset="0"/>
                <a:ea typeface="+mj-ea"/>
                <a:cs typeface="+mj-cs"/>
              </a:defRPr>
            </a:lvl1pPr>
          </a:lstStyle>
          <a:p>
            <a:r>
              <a:rPr lang="en-US" altLang="zh-CN" dirty="0">
                <a:latin typeface="AR BERKLEY" panose="02000000000000000000" pitchFamily="2" charset="0"/>
                <a:ea typeface="+mn-ea"/>
                <a:cs typeface="+mn-cs"/>
              </a:rPr>
              <a:t>Thank You!</a:t>
            </a:r>
            <a:endParaRPr lang="en-US" dirty="0">
              <a:latin typeface="AR BERKLEY" panose="02000000000000000000" pitchFamily="2" charset="0"/>
              <a:ea typeface="+mn-ea"/>
              <a:cs typeface="+mn-cs"/>
            </a:endParaRPr>
          </a:p>
        </p:txBody>
      </p:sp>
      <p:sp>
        <p:nvSpPr>
          <p:cNvPr id="25" name="Subtitle 2">
            <a:extLst>
              <a:ext uri="{FF2B5EF4-FFF2-40B4-BE49-F238E27FC236}">
                <a16:creationId xmlns:a16="http://schemas.microsoft.com/office/drawing/2014/main" id="{12052AEC-CC53-2740-B497-BF047E7E9A0E}"/>
              </a:ext>
            </a:extLst>
          </p:cNvPr>
          <p:cNvSpPr txBox="1">
            <a:spLocks/>
          </p:cNvSpPr>
          <p:nvPr/>
        </p:nvSpPr>
        <p:spPr>
          <a:xfrm>
            <a:off x="531904" y="3521142"/>
            <a:ext cx="8137176" cy="9250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pPr>
            <a:r>
              <a:rPr lang="en-US" altLang="zh-CN" sz="2400" dirty="0">
                <a:solidFill>
                  <a:srgbClr val="002060"/>
                </a:solidFill>
                <a:latin typeface="Calibri" panose="020F0502020204030204"/>
                <a:ea typeface="等线" panose="02010600030101010101" pitchFamily="2" charset="-122"/>
              </a:rPr>
              <a:t>Generic Outlier Detection in Multi-Armed Bandit</a:t>
            </a:r>
          </a:p>
          <a:p>
            <a:pPr marL="0" indent="0" algn="ctr" fontAlgn="auto">
              <a:spcAft>
                <a:spcPts val="0"/>
              </a:spcAft>
              <a:buFont typeface="Arial" panose="020B0604020202020204" pitchFamily="34" charset="0"/>
              <a:buNone/>
            </a:pPr>
            <a:r>
              <a:rPr lang="en-US" altLang="zh-CN" sz="2400" dirty="0" err="1">
                <a:solidFill>
                  <a:srgbClr val="002060"/>
                </a:solidFill>
                <a:latin typeface="Calibri" panose="020F0502020204030204"/>
                <a:ea typeface="等线" panose="02010600030101010101" pitchFamily="2" charset="-122"/>
              </a:rPr>
              <a:t>Yikun</a:t>
            </a:r>
            <a:r>
              <a:rPr lang="en-US" altLang="zh-CN" sz="2400" dirty="0">
                <a:solidFill>
                  <a:srgbClr val="002060"/>
                </a:solidFill>
                <a:latin typeface="Calibri" panose="020F0502020204030204"/>
                <a:ea typeface="等线" panose="02010600030101010101" pitchFamily="2" charset="-122"/>
              </a:rPr>
              <a:t> Ban (</a:t>
            </a:r>
            <a:r>
              <a:rPr lang="en-US" altLang="zh-CN" sz="2400" dirty="0">
                <a:solidFill>
                  <a:srgbClr val="002060"/>
                </a:solidFill>
                <a:latin typeface="Calibri" panose="020F0502020204030204"/>
                <a:ea typeface="等线" panose="02010600030101010101" pitchFamily="2" charset="-122"/>
                <a:hlinkClick r:id="rId7"/>
              </a:rPr>
              <a:t>www.banyikun.com</a:t>
            </a:r>
            <a:r>
              <a:rPr lang="en-US" altLang="zh-CN" sz="2400" dirty="0">
                <a:solidFill>
                  <a:srgbClr val="002060"/>
                </a:solidFill>
                <a:latin typeface="Calibri" panose="020F0502020204030204"/>
                <a:ea typeface="等线" panose="02010600030101010101" pitchFamily="2" charset="-122"/>
              </a:rPr>
              <a:t>),  </a:t>
            </a:r>
            <a:r>
              <a:rPr lang="en-US" altLang="zh-CN" sz="2400" dirty="0" err="1">
                <a:solidFill>
                  <a:srgbClr val="002060"/>
                </a:solidFill>
                <a:latin typeface="Calibri" panose="020F0502020204030204"/>
                <a:ea typeface="等线" panose="02010600030101010101" pitchFamily="2" charset="-122"/>
              </a:rPr>
              <a:t>Jingrui</a:t>
            </a:r>
            <a:r>
              <a:rPr lang="en-US" altLang="zh-CN" sz="2400" dirty="0">
                <a:solidFill>
                  <a:srgbClr val="002060"/>
                </a:solidFill>
                <a:latin typeface="Calibri" panose="020F0502020204030204"/>
                <a:ea typeface="等线" panose="02010600030101010101" pitchFamily="2" charset="-122"/>
              </a:rPr>
              <a:t> He (</a:t>
            </a:r>
            <a:r>
              <a:rPr lang="en-US" altLang="zh-CN" sz="2400" dirty="0">
                <a:solidFill>
                  <a:srgbClr val="002060"/>
                </a:solidFill>
                <a:latin typeface="Calibri" panose="020F0502020204030204"/>
                <a:ea typeface="等线" panose="02010600030101010101" pitchFamily="2" charset="-122"/>
                <a:hlinkClick r:id="rId8"/>
              </a:rPr>
              <a:t>www.hejingrui.org</a:t>
            </a:r>
            <a:r>
              <a:rPr lang="en-US" altLang="zh-CN" sz="2400" dirty="0">
                <a:solidFill>
                  <a:srgbClr val="002060"/>
                </a:solidFill>
                <a:latin typeface="Calibri" panose="020F0502020204030204"/>
                <a:ea typeface="等线" panose="02010600030101010101" pitchFamily="2" charset="-122"/>
              </a:rPr>
              <a:t>)</a:t>
            </a:r>
          </a:p>
          <a:p>
            <a:pPr marL="0" indent="0" algn="ctr" fontAlgn="auto">
              <a:spcAft>
                <a:spcPts val="0"/>
              </a:spcAft>
              <a:buFont typeface="Arial" panose="020B0604020202020204" pitchFamily="34" charset="0"/>
              <a:buNone/>
            </a:pPr>
            <a:r>
              <a:rPr lang="en-US" altLang="zh-CN" sz="2400" dirty="0">
                <a:solidFill>
                  <a:srgbClr val="002060"/>
                </a:solidFill>
                <a:latin typeface="Calibri" panose="020F0502020204030204"/>
                <a:ea typeface="等线" panose="02010600030101010101" pitchFamily="2" charset="-122"/>
              </a:rPr>
              <a:t>University of Illinois at Urbana-Champaign</a:t>
            </a:r>
            <a:endParaRPr lang="en-US" altLang="zh-CN" sz="2400" dirty="0">
              <a:solidFill>
                <a:prstClr val="black"/>
              </a:solidFill>
              <a:latin typeface="Calibri" panose="020F0502020204030204"/>
              <a:ea typeface="等线" panose="02010600030101010101" pitchFamily="2" charset="-122"/>
            </a:endParaRPr>
          </a:p>
          <a:p>
            <a:pPr algn="ctr" fontAlgn="auto">
              <a:spcAft>
                <a:spcPts val="0"/>
              </a:spcAft>
            </a:pPr>
            <a:endParaRPr lang="en-US" altLang="zh-CN" sz="2400" dirty="0">
              <a:solidFill>
                <a:prstClr val="black"/>
              </a:solidFill>
              <a:latin typeface="Calibri" panose="020F0502020204030204"/>
              <a:ea typeface="等线" panose="02010600030101010101" pitchFamily="2" charset="-122"/>
            </a:endParaRPr>
          </a:p>
          <a:p>
            <a:pPr marL="0" indent="0" algn="ctr" fontAlgn="auto">
              <a:spcAft>
                <a:spcPts val="0"/>
              </a:spcAft>
              <a:buNone/>
            </a:pPr>
            <a:endParaRPr lang="en-US" dirty="0">
              <a:solidFill>
                <a:prstClr val="black"/>
              </a:solidFill>
              <a:latin typeface="Calibri" panose="020F0502020204030204"/>
            </a:endParaRPr>
          </a:p>
        </p:txBody>
      </p:sp>
    </p:spTree>
    <p:custDataLst>
      <p:tags r:id="rId1"/>
    </p:custDataLst>
    <p:extLst>
      <p:ext uri="{BB962C8B-B14F-4D97-AF65-F5344CB8AC3E}">
        <p14:creationId xmlns:p14="http://schemas.microsoft.com/office/powerpoint/2010/main" val="2743942552"/>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139D06-131B-AB45-8842-176B81C3F44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28</a:t>
            </a:fld>
            <a:r>
              <a:rPr lang="en-US"/>
              <a:t> -</a:t>
            </a:r>
          </a:p>
        </p:txBody>
      </p:sp>
      <p:sp>
        <p:nvSpPr>
          <p:cNvPr id="3" name="Title 2">
            <a:extLst>
              <a:ext uri="{FF2B5EF4-FFF2-40B4-BE49-F238E27FC236}">
                <a16:creationId xmlns:a16="http://schemas.microsoft.com/office/drawing/2014/main" id="{1D6BB957-A921-5749-860D-76A6C3B14BE7}"/>
              </a:ext>
            </a:extLst>
          </p:cNvPr>
          <p:cNvSpPr>
            <a:spLocks noGrp="1"/>
          </p:cNvSpPr>
          <p:nvPr>
            <p:ph type="title"/>
          </p:nvPr>
        </p:nvSpPr>
        <p:spPr/>
        <p:txBody>
          <a:bodyPr/>
          <a:lstStyle/>
          <a:p>
            <a:r>
              <a:rPr lang="en-US" dirty="0"/>
              <a:t>Reference</a:t>
            </a:r>
          </a:p>
        </p:txBody>
      </p:sp>
      <p:sp>
        <p:nvSpPr>
          <p:cNvPr id="4" name="TextBox 3">
            <a:extLst>
              <a:ext uri="{FF2B5EF4-FFF2-40B4-BE49-F238E27FC236}">
                <a16:creationId xmlns:a16="http://schemas.microsoft.com/office/drawing/2014/main" id="{103F0085-FE24-5843-988C-043C9C893BA9}"/>
              </a:ext>
            </a:extLst>
          </p:cNvPr>
          <p:cNvSpPr txBox="1"/>
          <p:nvPr/>
        </p:nvSpPr>
        <p:spPr>
          <a:xfrm>
            <a:off x="342106" y="1128712"/>
            <a:ext cx="8658224" cy="3970318"/>
          </a:xfrm>
          <a:prstGeom prst="rect">
            <a:avLst/>
          </a:prstGeom>
          <a:noFill/>
        </p:spPr>
        <p:txBody>
          <a:bodyPr wrap="square" rtlCol="0">
            <a:spAutoFit/>
          </a:bodyPr>
          <a:lstStyle/>
          <a:p>
            <a:r>
              <a:rPr lang="en-US" dirty="0" err="1"/>
              <a:t>Honglei</a:t>
            </a:r>
            <a:r>
              <a:rPr lang="en-US" dirty="0"/>
              <a:t> Zhuang, Chi Wang, and </a:t>
            </a:r>
            <a:r>
              <a:rPr lang="en-US" dirty="0" err="1"/>
              <a:t>Yifan</a:t>
            </a:r>
            <a:r>
              <a:rPr lang="en-US" dirty="0"/>
              <a:t> Wang. 2017. Identifying outlier arms in multi-armed bandit. </a:t>
            </a:r>
            <a:r>
              <a:rPr lang="en-US" i="1" dirty="0"/>
              <a:t>In Advances in Neural Information Processing Systems</a:t>
            </a:r>
            <a:r>
              <a:rPr lang="en-US" dirty="0"/>
              <a:t> (NIPS). 5204–5213. </a:t>
            </a:r>
          </a:p>
          <a:p>
            <a:endParaRPr lang="en-US" dirty="0"/>
          </a:p>
          <a:p>
            <a:r>
              <a:rPr lang="en-US" dirty="0"/>
              <a:t>Lihong Li, Wei Chu, John Langford, and Robert E </a:t>
            </a:r>
            <a:r>
              <a:rPr lang="en-US" dirty="0" err="1"/>
              <a:t>Schapire</a:t>
            </a:r>
            <a:r>
              <a:rPr lang="en-US" dirty="0"/>
              <a:t>. 2010. A contextual- bandit approach to personalized news article recommendation. </a:t>
            </a:r>
            <a:r>
              <a:rPr lang="en-US" i="1" dirty="0"/>
              <a:t>In Proceedings of the 19th international conference on World wide web</a:t>
            </a:r>
            <a:r>
              <a:rPr lang="en-US" dirty="0"/>
              <a:t>. ACM, 661–670. </a:t>
            </a:r>
          </a:p>
          <a:p>
            <a:endParaRPr lang="en-US" dirty="0"/>
          </a:p>
          <a:p>
            <a:r>
              <a:rPr lang="en-US" dirty="0"/>
              <a:t>William R Thompson. 1933. On the likelihood that one unknown probability exceeds another in view of the evidence of two samples. </a:t>
            </a:r>
            <a:r>
              <a:rPr lang="en-US" i="1" dirty="0" err="1"/>
              <a:t>Biometrika</a:t>
            </a:r>
            <a:r>
              <a:rPr lang="en-US" dirty="0"/>
              <a:t> 25, 3/4 (1933), 285–294. </a:t>
            </a:r>
          </a:p>
          <a:p>
            <a:endParaRPr lang="en-US" dirty="0"/>
          </a:p>
          <a:p>
            <a:endParaRPr lang="en-US" dirty="0"/>
          </a:p>
          <a:p>
            <a:endParaRPr lang="en-US" dirty="0"/>
          </a:p>
        </p:txBody>
      </p:sp>
    </p:spTree>
    <p:extLst>
      <p:ext uri="{BB962C8B-B14F-4D97-AF65-F5344CB8AC3E}">
        <p14:creationId xmlns:p14="http://schemas.microsoft.com/office/powerpoint/2010/main" val="1306965329"/>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9761CF88-B6D3-814F-AFD3-43AE8A3C49FD}"/>
              </a:ext>
            </a:extLst>
          </p:cNvPr>
          <p:cNvCxnSpPr>
            <a:cxnSpLocks/>
          </p:cNvCxnSpPr>
          <p:nvPr/>
        </p:nvCxnSpPr>
        <p:spPr>
          <a:xfrm>
            <a:off x="5815012" y="4010588"/>
            <a:ext cx="0" cy="2217726"/>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A5D4DEEE-41CC-B440-9755-5BD7952CC71A}"/>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3</a:t>
            </a:fld>
            <a:r>
              <a:rPr lang="en-US"/>
              <a:t> -</a:t>
            </a:r>
          </a:p>
        </p:txBody>
      </p:sp>
      <p:sp>
        <p:nvSpPr>
          <p:cNvPr id="3" name="Title 2">
            <a:extLst>
              <a:ext uri="{FF2B5EF4-FFF2-40B4-BE49-F238E27FC236}">
                <a16:creationId xmlns:a16="http://schemas.microsoft.com/office/drawing/2014/main" id="{ADB8255F-80D3-1046-9C1B-E7A973597DA0}"/>
              </a:ext>
            </a:extLst>
          </p:cNvPr>
          <p:cNvSpPr>
            <a:spLocks noGrp="1"/>
          </p:cNvSpPr>
          <p:nvPr>
            <p:ph type="title"/>
          </p:nvPr>
        </p:nvSpPr>
        <p:spPr/>
        <p:txBody>
          <a:bodyPr/>
          <a:lstStyle/>
          <a:p>
            <a:r>
              <a:rPr lang="en-US" dirty="0"/>
              <a:t>Multi-Armed Bandit (MAB)</a:t>
            </a:r>
          </a:p>
        </p:txBody>
      </p:sp>
      <p:sp>
        <p:nvSpPr>
          <p:cNvPr id="5" name="TextBox 4">
            <a:extLst>
              <a:ext uri="{FF2B5EF4-FFF2-40B4-BE49-F238E27FC236}">
                <a16:creationId xmlns:a16="http://schemas.microsoft.com/office/drawing/2014/main" id="{B526E2C2-3E3A-5D4C-A11A-3F9AFA778BD5}"/>
              </a:ext>
            </a:extLst>
          </p:cNvPr>
          <p:cNvSpPr txBox="1"/>
          <p:nvPr/>
        </p:nvSpPr>
        <p:spPr>
          <a:xfrm>
            <a:off x="394529" y="979809"/>
            <a:ext cx="8835336" cy="461665"/>
          </a:xfrm>
          <a:prstGeom prst="rect">
            <a:avLst/>
          </a:prstGeom>
          <a:noFill/>
        </p:spPr>
        <p:txBody>
          <a:bodyPr wrap="square" rtlCol="0">
            <a:spAutoFit/>
          </a:bodyPr>
          <a:lstStyle/>
          <a:p>
            <a:pPr algn="just"/>
            <a:r>
              <a:rPr lang="en-US" sz="2400" dirty="0"/>
              <a:t>MAB is a well-known tool for online decision making.</a:t>
            </a:r>
          </a:p>
        </p:txBody>
      </p:sp>
      <p:sp>
        <p:nvSpPr>
          <p:cNvPr id="6" name="TextBox 5">
            <a:extLst>
              <a:ext uri="{FF2B5EF4-FFF2-40B4-BE49-F238E27FC236}">
                <a16:creationId xmlns:a16="http://schemas.microsoft.com/office/drawing/2014/main" id="{94216FCF-6C49-D943-907F-7B8D0A5FEE90}"/>
              </a:ext>
            </a:extLst>
          </p:cNvPr>
          <p:cNvSpPr txBox="1"/>
          <p:nvPr/>
        </p:nvSpPr>
        <p:spPr>
          <a:xfrm>
            <a:off x="927752" y="1410057"/>
            <a:ext cx="8033368" cy="14202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Works on MAB date back to (</a:t>
            </a:r>
            <a:r>
              <a:rPr lang="en-US" sz="2000" dirty="0" err="1"/>
              <a:t>Tompsom</a:t>
            </a:r>
            <a:r>
              <a:rPr lang="en-US" sz="2000" dirty="0"/>
              <a:t>, 1933);</a:t>
            </a:r>
          </a:p>
          <a:p>
            <a:pPr marL="285750" indent="-285750">
              <a:lnSpc>
                <a:spcPct val="150000"/>
              </a:lnSpc>
              <a:buFont typeface="Arial" panose="020B0604020202020204" pitchFamily="34" charset="0"/>
              <a:buChar char="•"/>
            </a:pPr>
            <a:r>
              <a:rPr lang="en-US" sz="2000" dirty="0"/>
              <a:t>Various problems have been studied (e.g., best arm, top-K arms)</a:t>
            </a:r>
            <a:r>
              <a:rPr lang="zh-CN" altLang="en-US" sz="2000" dirty="0"/>
              <a:t>；</a:t>
            </a:r>
            <a:endParaRPr lang="en-US" sz="2000" dirty="0"/>
          </a:p>
          <a:p>
            <a:pPr marL="285750" indent="-285750">
              <a:lnSpc>
                <a:spcPct val="150000"/>
              </a:lnSpc>
              <a:buFont typeface="Arial" panose="020B0604020202020204" pitchFamily="34" charset="0"/>
              <a:buChar char="•"/>
            </a:pPr>
            <a:r>
              <a:rPr lang="en-US" sz="2000" dirty="0"/>
              <a:t>Broad applications (e.g., online recommendation, crowdsourcing).</a:t>
            </a:r>
          </a:p>
        </p:txBody>
      </p:sp>
      <p:sp>
        <p:nvSpPr>
          <p:cNvPr id="7" name="TextBox 6">
            <a:extLst>
              <a:ext uri="{FF2B5EF4-FFF2-40B4-BE49-F238E27FC236}">
                <a16:creationId xmlns:a16="http://schemas.microsoft.com/office/drawing/2014/main" id="{AFF2F1FA-C035-404C-930B-FA089E1EC33F}"/>
              </a:ext>
            </a:extLst>
          </p:cNvPr>
          <p:cNvSpPr txBox="1"/>
          <p:nvPr/>
        </p:nvSpPr>
        <p:spPr>
          <a:xfrm>
            <a:off x="465486" y="3147377"/>
            <a:ext cx="6766468" cy="461665"/>
          </a:xfrm>
          <a:prstGeom prst="rect">
            <a:avLst/>
          </a:prstGeom>
          <a:noFill/>
        </p:spPr>
        <p:txBody>
          <a:bodyPr wrap="none" rtlCol="0">
            <a:spAutoFit/>
          </a:bodyPr>
          <a:lstStyle/>
          <a:p>
            <a:r>
              <a:rPr lang="en-US" sz="2400" dirty="0"/>
              <a:t>In this paper, we study outlier detection in MAB.</a:t>
            </a:r>
          </a:p>
        </p:txBody>
      </p:sp>
      <p:grpSp>
        <p:nvGrpSpPr>
          <p:cNvPr id="25" name="Group 24">
            <a:extLst>
              <a:ext uri="{FF2B5EF4-FFF2-40B4-BE49-F238E27FC236}">
                <a16:creationId xmlns:a16="http://schemas.microsoft.com/office/drawing/2014/main" id="{18A18055-4195-2044-8ED8-9D2366993D43}"/>
              </a:ext>
            </a:extLst>
          </p:cNvPr>
          <p:cNvGrpSpPr/>
          <p:nvPr/>
        </p:nvGrpSpPr>
        <p:grpSpPr>
          <a:xfrm>
            <a:off x="2523043" y="5260993"/>
            <a:ext cx="412955" cy="631723"/>
            <a:chOff x="2113935" y="3429000"/>
            <a:chExt cx="412955" cy="631723"/>
          </a:xfrm>
        </p:grpSpPr>
        <p:sp>
          <p:nvSpPr>
            <p:cNvPr id="26" name="Rectangle 25">
              <a:extLst>
                <a:ext uri="{FF2B5EF4-FFF2-40B4-BE49-F238E27FC236}">
                  <a16:creationId xmlns:a16="http://schemas.microsoft.com/office/drawing/2014/main" id="{D9D6420C-E956-904D-8995-1F784107A73A}"/>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28A554B5-7E98-464F-BD15-51D86FA6270E}"/>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E7E37821-E589-1140-BE6D-7080C73457E1}"/>
              </a:ext>
            </a:extLst>
          </p:cNvPr>
          <p:cNvGrpSpPr/>
          <p:nvPr/>
        </p:nvGrpSpPr>
        <p:grpSpPr>
          <a:xfrm>
            <a:off x="3479229" y="5260993"/>
            <a:ext cx="412955" cy="631723"/>
            <a:chOff x="2113935" y="3429000"/>
            <a:chExt cx="412955" cy="631723"/>
          </a:xfrm>
        </p:grpSpPr>
        <p:sp>
          <p:nvSpPr>
            <p:cNvPr id="29" name="Rectangle 28">
              <a:extLst>
                <a:ext uri="{FF2B5EF4-FFF2-40B4-BE49-F238E27FC236}">
                  <a16:creationId xmlns:a16="http://schemas.microsoft.com/office/drawing/2014/main" id="{2BB0BE50-3D7B-CE42-8B0C-C99B11CBA364}"/>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D5F15E97-5759-3142-9AA4-ABF1E0B2B19A}"/>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B9F53C6D-C4DB-034E-B36D-644900D79F7E}"/>
              </a:ext>
            </a:extLst>
          </p:cNvPr>
          <p:cNvGrpSpPr/>
          <p:nvPr/>
        </p:nvGrpSpPr>
        <p:grpSpPr>
          <a:xfrm>
            <a:off x="7017561" y="5251384"/>
            <a:ext cx="412955" cy="631723"/>
            <a:chOff x="2113935" y="3429000"/>
            <a:chExt cx="412955" cy="631723"/>
          </a:xfrm>
        </p:grpSpPr>
        <p:sp>
          <p:nvSpPr>
            <p:cNvPr id="35" name="Rectangle 34">
              <a:extLst>
                <a:ext uri="{FF2B5EF4-FFF2-40B4-BE49-F238E27FC236}">
                  <a16:creationId xmlns:a16="http://schemas.microsoft.com/office/drawing/2014/main" id="{EBC7FABC-D9AC-8F4E-8F0E-F3FD62FD6C59}"/>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8EE211A5-ED3E-9440-B2C1-A0DDAB954A8B}"/>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7" name="Group 36">
            <a:extLst>
              <a:ext uri="{FF2B5EF4-FFF2-40B4-BE49-F238E27FC236}">
                <a16:creationId xmlns:a16="http://schemas.microsoft.com/office/drawing/2014/main" id="{9699EE24-56EF-C741-A501-DC1197DFF625}"/>
              </a:ext>
            </a:extLst>
          </p:cNvPr>
          <p:cNvGrpSpPr/>
          <p:nvPr/>
        </p:nvGrpSpPr>
        <p:grpSpPr>
          <a:xfrm>
            <a:off x="1405893" y="5260996"/>
            <a:ext cx="700833" cy="1092197"/>
            <a:chOff x="2155557" y="5107401"/>
            <a:chExt cx="700833" cy="1092197"/>
          </a:xfrm>
        </p:grpSpPr>
        <p:grpSp>
          <p:nvGrpSpPr>
            <p:cNvPr id="38" name="Group 37">
              <a:extLst>
                <a:ext uri="{FF2B5EF4-FFF2-40B4-BE49-F238E27FC236}">
                  <a16:creationId xmlns:a16="http://schemas.microsoft.com/office/drawing/2014/main" id="{A9D3503B-3ACD-AB40-BED6-D6494C9C17E4}"/>
                </a:ext>
              </a:extLst>
            </p:cNvPr>
            <p:cNvGrpSpPr/>
            <p:nvPr/>
          </p:nvGrpSpPr>
          <p:grpSpPr>
            <a:xfrm>
              <a:off x="2311604" y="5107401"/>
              <a:ext cx="412955" cy="631723"/>
              <a:chOff x="2113935" y="3429000"/>
              <a:chExt cx="412955" cy="631723"/>
            </a:xfrm>
          </p:grpSpPr>
          <p:sp>
            <p:nvSpPr>
              <p:cNvPr id="40" name="Rectangle 39">
                <a:extLst>
                  <a:ext uri="{FF2B5EF4-FFF2-40B4-BE49-F238E27FC236}">
                    <a16:creationId xmlns:a16="http://schemas.microsoft.com/office/drawing/2014/main" id="{D9F5CF27-546D-904B-B814-2659F515789E}"/>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43C936F6-FED2-B04E-9470-492EBA978FFD}"/>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39" name="TextBox 38">
              <a:extLst>
                <a:ext uri="{FF2B5EF4-FFF2-40B4-BE49-F238E27FC236}">
                  <a16:creationId xmlns:a16="http://schemas.microsoft.com/office/drawing/2014/main" id="{191283BB-F117-0F46-B342-3C1AD135E607}"/>
                </a:ext>
              </a:extLst>
            </p:cNvPr>
            <p:cNvSpPr txBox="1"/>
            <p:nvPr/>
          </p:nvSpPr>
          <p:spPr>
            <a:xfrm>
              <a:off x="2155557" y="5861044"/>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1</a:t>
              </a:r>
            </a:p>
          </p:txBody>
        </p:sp>
      </p:grpSp>
      <p:grpSp>
        <p:nvGrpSpPr>
          <p:cNvPr id="42" name="Group 41">
            <a:extLst>
              <a:ext uri="{FF2B5EF4-FFF2-40B4-BE49-F238E27FC236}">
                <a16:creationId xmlns:a16="http://schemas.microsoft.com/office/drawing/2014/main" id="{700D81BF-E969-974A-80EC-A6CED00C73C7}"/>
              </a:ext>
            </a:extLst>
          </p:cNvPr>
          <p:cNvGrpSpPr/>
          <p:nvPr/>
        </p:nvGrpSpPr>
        <p:grpSpPr>
          <a:xfrm>
            <a:off x="3484146" y="5260994"/>
            <a:ext cx="412955" cy="631723"/>
            <a:chOff x="2113935" y="3429000"/>
            <a:chExt cx="412955" cy="631723"/>
          </a:xfrm>
        </p:grpSpPr>
        <p:sp>
          <p:nvSpPr>
            <p:cNvPr id="43" name="Rectangle 42">
              <a:extLst>
                <a:ext uri="{FF2B5EF4-FFF2-40B4-BE49-F238E27FC236}">
                  <a16:creationId xmlns:a16="http://schemas.microsoft.com/office/drawing/2014/main" id="{6F27B808-FE33-5844-9839-598817C598DF}"/>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E14724D-5D12-984F-BB72-68C4994FA10C}"/>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5" name="TextBox 44">
            <a:extLst>
              <a:ext uri="{FF2B5EF4-FFF2-40B4-BE49-F238E27FC236}">
                <a16:creationId xmlns:a16="http://schemas.microsoft.com/office/drawing/2014/main" id="{A5C5195C-ECD2-DB4F-B475-632390282B47}"/>
              </a:ext>
            </a:extLst>
          </p:cNvPr>
          <p:cNvSpPr txBox="1"/>
          <p:nvPr/>
        </p:nvSpPr>
        <p:spPr>
          <a:xfrm>
            <a:off x="2379798" y="6032826"/>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2</a:t>
            </a:r>
          </a:p>
        </p:txBody>
      </p:sp>
      <p:sp>
        <p:nvSpPr>
          <p:cNvPr id="46" name="TextBox 45">
            <a:extLst>
              <a:ext uri="{FF2B5EF4-FFF2-40B4-BE49-F238E27FC236}">
                <a16:creationId xmlns:a16="http://schemas.microsoft.com/office/drawing/2014/main" id="{AD2E7156-BF58-7444-BCFD-BF3B65DA2AB8}"/>
              </a:ext>
            </a:extLst>
          </p:cNvPr>
          <p:cNvSpPr txBox="1"/>
          <p:nvPr/>
        </p:nvSpPr>
        <p:spPr>
          <a:xfrm>
            <a:off x="3345817" y="6032826"/>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3</a:t>
            </a:r>
          </a:p>
        </p:txBody>
      </p:sp>
      <p:grpSp>
        <p:nvGrpSpPr>
          <p:cNvPr id="54" name="Group 53">
            <a:extLst>
              <a:ext uri="{FF2B5EF4-FFF2-40B4-BE49-F238E27FC236}">
                <a16:creationId xmlns:a16="http://schemas.microsoft.com/office/drawing/2014/main" id="{BC570758-0498-F249-BDF7-6AB2DA9667BB}"/>
              </a:ext>
            </a:extLst>
          </p:cNvPr>
          <p:cNvGrpSpPr/>
          <p:nvPr/>
        </p:nvGrpSpPr>
        <p:grpSpPr>
          <a:xfrm>
            <a:off x="4686095" y="4084970"/>
            <a:ext cx="700833" cy="1103015"/>
            <a:chOff x="4686095" y="4084970"/>
            <a:chExt cx="700833" cy="1103015"/>
          </a:xfrm>
        </p:grpSpPr>
        <p:grpSp>
          <p:nvGrpSpPr>
            <p:cNvPr id="31" name="Group 30">
              <a:extLst>
                <a:ext uri="{FF2B5EF4-FFF2-40B4-BE49-F238E27FC236}">
                  <a16:creationId xmlns:a16="http://schemas.microsoft.com/office/drawing/2014/main" id="{E943A1B8-B404-854B-8A7B-D71E81B3A2B4}"/>
                </a:ext>
              </a:extLst>
            </p:cNvPr>
            <p:cNvGrpSpPr/>
            <p:nvPr/>
          </p:nvGrpSpPr>
          <p:grpSpPr>
            <a:xfrm>
              <a:off x="4782529" y="4084970"/>
              <a:ext cx="412955" cy="631723"/>
              <a:chOff x="2113935" y="3429000"/>
              <a:chExt cx="412955" cy="631723"/>
            </a:xfrm>
          </p:grpSpPr>
          <p:sp>
            <p:nvSpPr>
              <p:cNvPr id="32" name="Rectangle 31">
                <a:extLst>
                  <a:ext uri="{FF2B5EF4-FFF2-40B4-BE49-F238E27FC236}">
                    <a16:creationId xmlns:a16="http://schemas.microsoft.com/office/drawing/2014/main" id="{F6210124-F266-0447-86FA-C9D120ABB482}"/>
                  </a:ext>
                </a:extLst>
              </p:cNvPr>
              <p:cNvSpPr/>
              <p:nvPr/>
            </p:nvSpPr>
            <p:spPr>
              <a:xfrm>
                <a:off x="2113935" y="3429000"/>
                <a:ext cx="412955" cy="631723"/>
              </a:xfrm>
              <a:prstGeom prst="rect">
                <a:avLst/>
              </a:prstGeom>
              <a:solidFill>
                <a:srgbClr val="FF0000"/>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6E083AE6-7F90-C24E-A68F-796B552FDFE6}"/>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DF06F004-5028-5948-BBDE-EDAA5BB086D4}"/>
                </a:ext>
              </a:extLst>
            </p:cNvPr>
            <p:cNvSpPr txBox="1"/>
            <p:nvPr/>
          </p:nvSpPr>
          <p:spPr>
            <a:xfrm>
              <a:off x="4686095" y="4849431"/>
              <a:ext cx="700833"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4</a:t>
              </a:r>
            </a:p>
          </p:txBody>
        </p:sp>
      </p:grpSp>
      <p:sp>
        <p:nvSpPr>
          <p:cNvPr id="48" name="TextBox 47">
            <a:extLst>
              <a:ext uri="{FF2B5EF4-FFF2-40B4-BE49-F238E27FC236}">
                <a16:creationId xmlns:a16="http://schemas.microsoft.com/office/drawing/2014/main" id="{41CF37CA-2547-EF4E-BE24-B7EF7384C2ED}"/>
              </a:ext>
            </a:extLst>
          </p:cNvPr>
          <p:cNvSpPr txBox="1"/>
          <p:nvPr/>
        </p:nvSpPr>
        <p:spPr>
          <a:xfrm>
            <a:off x="6872713" y="5977975"/>
            <a:ext cx="707245" cy="338554"/>
          </a:xfrm>
          <a:prstGeom prst="rect">
            <a:avLst/>
          </a:prstGeom>
          <a:noFill/>
        </p:spPr>
        <p:txBody>
          <a:bodyPr wrap="non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Arm n</a:t>
            </a:r>
          </a:p>
        </p:txBody>
      </p:sp>
      <p:sp>
        <p:nvSpPr>
          <p:cNvPr id="49" name="TextBox 48">
            <a:extLst>
              <a:ext uri="{FF2B5EF4-FFF2-40B4-BE49-F238E27FC236}">
                <a16:creationId xmlns:a16="http://schemas.microsoft.com/office/drawing/2014/main" id="{8F1ECD38-AA58-5043-AED0-6557C6D4AE09}"/>
              </a:ext>
            </a:extLst>
          </p:cNvPr>
          <p:cNvSpPr txBox="1"/>
          <p:nvPr/>
        </p:nvSpPr>
        <p:spPr>
          <a:xfrm>
            <a:off x="6083190" y="5382579"/>
            <a:ext cx="637253"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 . . .  </a:t>
            </a:r>
          </a:p>
        </p:txBody>
      </p:sp>
      <p:sp>
        <p:nvSpPr>
          <p:cNvPr id="50" name="TextBox 49">
            <a:extLst>
              <a:ext uri="{FF2B5EF4-FFF2-40B4-BE49-F238E27FC236}">
                <a16:creationId xmlns:a16="http://schemas.microsoft.com/office/drawing/2014/main" id="{F7742860-3456-8B4A-81A9-8E9E3A6B3AFD}"/>
              </a:ext>
            </a:extLst>
          </p:cNvPr>
          <p:cNvSpPr txBox="1"/>
          <p:nvPr/>
        </p:nvSpPr>
        <p:spPr>
          <a:xfrm>
            <a:off x="6108693" y="5931036"/>
            <a:ext cx="637253"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 . . .  </a:t>
            </a:r>
          </a:p>
        </p:txBody>
      </p:sp>
      <p:sp>
        <p:nvSpPr>
          <p:cNvPr id="51" name="Oval 50">
            <a:extLst>
              <a:ext uri="{FF2B5EF4-FFF2-40B4-BE49-F238E27FC236}">
                <a16:creationId xmlns:a16="http://schemas.microsoft.com/office/drawing/2014/main" id="{E2362183-D84F-5C4B-B3FA-A651DD9E309A}"/>
              </a:ext>
            </a:extLst>
          </p:cNvPr>
          <p:cNvSpPr/>
          <p:nvPr/>
        </p:nvSpPr>
        <p:spPr>
          <a:xfrm>
            <a:off x="4460972" y="3862080"/>
            <a:ext cx="1048512" cy="14874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808F1F0F-6541-3843-999D-41F734B045F9}"/>
              </a:ext>
            </a:extLst>
          </p:cNvPr>
          <p:cNvSpPr txBox="1"/>
          <p:nvPr/>
        </p:nvSpPr>
        <p:spPr>
          <a:xfrm>
            <a:off x="6315456" y="3862080"/>
            <a:ext cx="928459" cy="369332"/>
          </a:xfrm>
          <a:prstGeom prst="rect">
            <a:avLst/>
          </a:prstGeom>
          <a:noFill/>
        </p:spPr>
        <p:txBody>
          <a:bodyPr wrap="none" rtlCol="0">
            <a:spAutoFit/>
          </a:bodyPr>
          <a:lstStyle/>
          <a:p>
            <a:r>
              <a:rPr lang="en-US" b="1" dirty="0"/>
              <a:t>Outlier</a:t>
            </a:r>
          </a:p>
        </p:txBody>
      </p:sp>
      <p:sp>
        <p:nvSpPr>
          <p:cNvPr id="53" name="Down Arrow 52">
            <a:extLst>
              <a:ext uri="{FF2B5EF4-FFF2-40B4-BE49-F238E27FC236}">
                <a16:creationId xmlns:a16="http://schemas.microsoft.com/office/drawing/2014/main" id="{2083D382-2A64-824C-B64C-BCE190F86F78}"/>
              </a:ext>
            </a:extLst>
          </p:cNvPr>
          <p:cNvSpPr/>
          <p:nvPr/>
        </p:nvSpPr>
        <p:spPr>
          <a:xfrm rot="4791423">
            <a:off x="5784454" y="3950824"/>
            <a:ext cx="256032" cy="5387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D0D1E790-D4F3-F544-A9D6-B6D0F903CD90}"/>
              </a:ext>
            </a:extLst>
          </p:cNvPr>
          <p:cNvCxnSpPr>
            <a:cxnSpLocks/>
          </p:cNvCxnSpPr>
          <p:nvPr/>
        </p:nvCxnSpPr>
        <p:spPr>
          <a:xfrm>
            <a:off x="2252662" y="4046745"/>
            <a:ext cx="0" cy="2217726"/>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3CD067C-13FD-2647-9B1E-CEBFB6F1752F}"/>
              </a:ext>
            </a:extLst>
          </p:cNvPr>
          <p:cNvCxnSpPr>
            <a:cxnSpLocks/>
          </p:cNvCxnSpPr>
          <p:nvPr/>
        </p:nvCxnSpPr>
        <p:spPr>
          <a:xfrm>
            <a:off x="3219449" y="4084970"/>
            <a:ext cx="0" cy="2217726"/>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F8CE967-9EA9-4B44-AAE8-AFCF85F2ED40}"/>
              </a:ext>
            </a:extLst>
          </p:cNvPr>
          <p:cNvCxnSpPr>
            <a:cxnSpLocks/>
          </p:cNvCxnSpPr>
          <p:nvPr/>
        </p:nvCxnSpPr>
        <p:spPr>
          <a:xfrm>
            <a:off x="4214811" y="4046745"/>
            <a:ext cx="0" cy="2217726"/>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648043244"/>
      </p:ext>
    </p:extLst>
  </p:cSld>
  <p:clrMapOvr>
    <a:masterClrMapping/>
  </p:clrMapOvr>
  <mc:AlternateContent xmlns:mc="http://schemas.openxmlformats.org/markup-compatibility/2006" xmlns:p14="http://schemas.microsoft.com/office/powerpoint/2010/main">
    <mc:Choice Requires="p14">
      <p:transition spd="med" p14:dur="700" advClick="0" advTm="30906">
        <p:fade/>
      </p:transition>
    </mc:Choice>
    <mc:Fallback xmlns="">
      <p:transition spd="med" advClick="0" advTm="3090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dissolve">
                                      <p:cBhvr>
                                        <p:cTn id="23" dur="500"/>
                                        <p:tgtEl>
                                          <p:spTgt spid="5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dissolve">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1" grpId="0" animBg="1"/>
      <p:bldP spid="52" grpId="0"/>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EFAC6C57-9596-8940-8E76-C1E8C2313191}"/>
              </a:ext>
            </a:extLst>
          </p:cNvPr>
          <p:cNvCxnSpPr>
            <a:cxnSpLocks/>
          </p:cNvCxnSpPr>
          <p:nvPr/>
        </p:nvCxnSpPr>
        <p:spPr>
          <a:xfrm>
            <a:off x="3024188" y="2400748"/>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CF83896F-C61D-9743-851D-9CA964DA3AE8}"/>
              </a:ext>
            </a:extLst>
          </p:cNvPr>
          <p:cNvSpPr>
            <a:spLocks noGrp="1"/>
          </p:cNvSpPr>
          <p:nvPr>
            <p:ph type="title"/>
          </p:nvPr>
        </p:nvSpPr>
        <p:spPr/>
        <p:txBody>
          <a:bodyPr/>
          <a:lstStyle/>
          <a:p>
            <a:r>
              <a:rPr lang="en-US" dirty="0"/>
              <a:t>Multi-Armed Bandit (MAB)</a:t>
            </a:r>
          </a:p>
        </p:txBody>
      </p:sp>
      <p:sp>
        <p:nvSpPr>
          <p:cNvPr id="2" name="Slide Number Placeholder 1">
            <a:extLst>
              <a:ext uri="{FF2B5EF4-FFF2-40B4-BE49-F238E27FC236}">
                <a16:creationId xmlns:a16="http://schemas.microsoft.com/office/drawing/2014/main" id="{046FC2F6-F5D9-104C-BC74-DA8B334E4297}"/>
              </a:ext>
            </a:extLst>
          </p:cNvPr>
          <p:cNvSpPr>
            <a:spLocks noGrp="1"/>
          </p:cNvSpPr>
          <p:nvPr>
            <p:ph type="sldNum" sz="quarter" idx="4"/>
          </p:nvPr>
        </p:nvSpPr>
        <p:spPr/>
        <p:txBody>
          <a:bodyPr/>
          <a:lstStyle/>
          <a:p>
            <a:pPr>
              <a:defRPr/>
            </a:pPr>
            <a:r>
              <a:rPr lang="en-US" dirty="0"/>
              <a:t>- </a:t>
            </a:r>
            <a:fld id="{5702A24C-C4CD-4510-A1DD-CEB556D2535A}" type="slidenum">
              <a:rPr lang="en-US" smtClean="0"/>
              <a:pPr>
                <a:defRPr/>
              </a:pPr>
              <a:t>4</a:t>
            </a:fld>
            <a:r>
              <a:rPr lang="en-US" dirty="0"/>
              <a:t> -</a:t>
            </a:r>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A88EF04-F388-7E4F-882F-86E0135C6FB9}"/>
                  </a:ext>
                </a:extLst>
              </p:cNvPr>
              <p:cNvSpPr txBox="1"/>
              <p:nvPr/>
            </p:nvSpPr>
            <p:spPr>
              <a:xfrm>
                <a:off x="154331" y="881034"/>
                <a:ext cx="8835336" cy="707886"/>
              </a:xfrm>
              <a:prstGeom prst="rect">
                <a:avLst/>
              </a:prstGeom>
              <a:noFill/>
            </p:spPr>
            <p:txBody>
              <a:bodyPr wrap="square" rtlCol="0">
                <a:spAutoFit/>
              </a:bodyPr>
              <a:lstStyle/>
              <a:p>
                <a:pPr algn="just"/>
                <a:r>
                  <a:rPr lang="en-US" sz="2000" dirty="0"/>
                  <a:t>Given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arms, each arm is associated with a probability distribution with an </a:t>
                </a:r>
                <a:r>
                  <a:rPr lang="en-US" sz="2000" b="1" dirty="0"/>
                  <a:t>expected reward</a:t>
                </a:r>
                <a:r>
                  <a:rPr lang="zh-CN" altLang="en-US" sz="2000" b="1" dirty="0"/>
                  <a:t>  </a:t>
                </a:r>
                <a14:m>
                  <m:oMath xmlns:m="http://schemas.openxmlformats.org/officeDocument/2006/math">
                    <m:r>
                      <a:rPr lang="en-US" altLang="zh-CN" sz="2000" b="0" i="1" dirty="0">
                        <a:latin typeface="Cambria Math" panose="02040503050406030204" pitchFamily="18" charset="0"/>
                      </a:rPr>
                      <m:t>𝑦</m:t>
                    </m:r>
                  </m:oMath>
                </a14:m>
                <a:r>
                  <a:rPr lang="en-US" sz="2000" b="1" dirty="0"/>
                  <a:t> </a:t>
                </a:r>
                <a:r>
                  <a:rPr lang="en-US" sz="2000" dirty="0"/>
                  <a:t>(unknown). </a:t>
                </a:r>
              </a:p>
            </p:txBody>
          </p:sp>
        </mc:Choice>
        <mc:Fallback xmlns="">
          <p:sp>
            <p:nvSpPr>
              <p:cNvPr id="99" name="TextBox 98">
                <a:extLst>
                  <a:ext uri="{FF2B5EF4-FFF2-40B4-BE49-F238E27FC236}">
                    <a16:creationId xmlns:a16="http://schemas.microsoft.com/office/drawing/2014/main" id="{6A88EF04-F388-7E4F-882F-86E0135C6FB9}"/>
                  </a:ext>
                </a:extLst>
              </p:cNvPr>
              <p:cNvSpPr txBox="1">
                <a:spLocks noRot="1" noChangeAspect="1" noMove="1" noResize="1" noEditPoints="1" noAdjustHandles="1" noChangeArrowheads="1" noChangeShapeType="1" noTextEdit="1"/>
              </p:cNvSpPr>
              <p:nvPr/>
            </p:nvSpPr>
            <p:spPr>
              <a:xfrm>
                <a:off x="154331" y="881034"/>
                <a:ext cx="8835336" cy="707886"/>
              </a:xfrm>
              <a:prstGeom prst="rect">
                <a:avLst/>
              </a:prstGeom>
              <a:blipFill>
                <a:blip r:embed="rId4"/>
                <a:stretch>
                  <a:fillRect l="-718" t="-3509" r="-575" b="-14035"/>
                </a:stretch>
              </a:blipFill>
            </p:spPr>
            <p:txBody>
              <a:bodyPr/>
              <a:lstStyle/>
              <a:p>
                <a:r>
                  <a:rPr lang="en-US">
                    <a:noFill/>
                  </a:rPr>
                  <a:t> </a:t>
                </a:r>
              </a:p>
            </p:txBody>
          </p:sp>
        </mc:Fallback>
      </mc:AlternateContent>
      <p:grpSp>
        <p:nvGrpSpPr>
          <p:cNvPr id="146" name="Group 145">
            <a:extLst>
              <a:ext uri="{FF2B5EF4-FFF2-40B4-BE49-F238E27FC236}">
                <a16:creationId xmlns:a16="http://schemas.microsoft.com/office/drawing/2014/main" id="{CE1C5E75-B6D7-1540-946C-34CDD6ABF31B}"/>
              </a:ext>
            </a:extLst>
          </p:cNvPr>
          <p:cNvGrpSpPr/>
          <p:nvPr/>
        </p:nvGrpSpPr>
        <p:grpSpPr>
          <a:xfrm>
            <a:off x="3272707" y="5107398"/>
            <a:ext cx="412955" cy="631723"/>
            <a:chOff x="2113935" y="3429000"/>
            <a:chExt cx="412955" cy="631723"/>
          </a:xfrm>
        </p:grpSpPr>
        <p:sp>
          <p:nvSpPr>
            <p:cNvPr id="147" name="Rectangle 146">
              <a:extLst>
                <a:ext uri="{FF2B5EF4-FFF2-40B4-BE49-F238E27FC236}">
                  <a16:creationId xmlns:a16="http://schemas.microsoft.com/office/drawing/2014/main" id="{D6889AE1-5C5B-614E-818A-44B7CAE9495C}"/>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Rectangle 147">
              <a:extLst>
                <a:ext uri="{FF2B5EF4-FFF2-40B4-BE49-F238E27FC236}">
                  <a16:creationId xmlns:a16="http://schemas.microsoft.com/office/drawing/2014/main" id="{A45BDAB0-A7AC-714B-9250-DF541A8F70E3}"/>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9" name="Group 148">
            <a:extLst>
              <a:ext uri="{FF2B5EF4-FFF2-40B4-BE49-F238E27FC236}">
                <a16:creationId xmlns:a16="http://schemas.microsoft.com/office/drawing/2014/main" id="{984A1701-F6BC-0140-B850-2B6B72FBE732}"/>
              </a:ext>
            </a:extLst>
          </p:cNvPr>
          <p:cNvGrpSpPr/>
          <p:nvPr/>
        </p:nvGrpSpPr>
        <p:grpSpPr>
          <a:xfrm>
            <a:off x="4228893" y="5107398"/>
            <a:ext cx="412955" cy="631723"/>
            <a:chOff x="2113935" y="3429000"/>
            <a:chExt cx="412955" cy="631723"/>
          </a:xfrm>
        </p:grpSpPr>
        <p:sp>
          <p:nvSpPr>
            <p:cNvPr id="150" name="Rectangle 149">
              <a:extLst>
                <a:ext uri="{FF2B5EF4-FFF2-40B4-BE49-F238E27FC236}">
                  <a16:creationId xmlns:a16="http://schemas.microsoft.com/office/drawing/2014/main" id="{DF856CD1-7A20-BF43-A2A8-5D5A0F9E2BF2}"/>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Rectangle 150">
              <a:extLst>
                <a:ext uri="{FF2B5EF4-FFF2-40B4-BE49-F238E27FC236}">
                  <a16:creationId xmlns:a16="http://schemas.microsoft.com/office/drawing/2014/main" id="{CF925259-64D4-394B-9E1B-05674798FDB4}"/>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2" name="Group 151">
            <a:extLst>
              <a:ext uri="{FF2B5EF4-FFF2-40B4-BE49-F238E27FC236}">
                <a16:creationId xmlns:a16="http://schemas.microsoft.com/office/drawing/2014/main" id="{45321991-5B2D-1646-A4EF-9A3ACBF9423A}"/>
              </a:ext>
            </a:extLst>
          </p:cNvPr>
          <p:cNvGrpSpPr/>
          <p:nvPr/>
        </p:nvGrpSpPr>
        <p:grpSpPr>
          <a:xfrm>
            <a:off x="5185079" y="5107398"/>
            <a:ext cx="412955" cy="631723"/>
            <a:chOff x="2113935" y="3429000"/>
            <a:chExt cx="412955" cy="631723"/>
          </a:xfrm>
        </p:grpSpPr>
        <p:sp>
          <p:nvSpPr>
            <p:cNvPr id="153" name="Rectangle 152">
              <a:extLst>
                <a:ext uri="{FF2B5EF4-FFF2-40B4-BE49-F238E27FC236}">
                  <a16:creationId xmlns:a16="http://schemas.microsoft.com/office/drawing/2014/main" id="{52033990-85D7-7A4D-897C-5D475994F31D}"/>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A16154DC-FE9F-0849-A171-3525CFF22A3E}"/>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AD8E3E9F-4DC8-EF4D-B544-5DC1F16378BE}"/>
              </a:ext>
            </a:extLst>
          </p:cNvPr>
          <p:cNvGrpSpPr/>
          <p:nvPr/>
        </p:nvGrpSpPr>
        <p:grpSpPr>
          <a:xfrm>
            <a:off x="6913101" y="5107398"/>
            <a:ext cx="412955" cy="631723"/>
            <a:chOff x="2113935" y="3429000"/>
            <a:chExt cx="412955" cy="631723"/>
          </a:xfrm>
        </p:grpSpPr>
        <p:sp>
          <p:nvSpPr>
            <p:cNvPr id="156" name="Rectangle 155">
              <a:extLst>
                <a:ext uri="{FF2B5EF4-FFF2-40B4-BE49-F238E27FC236}">
                  <a16:creationId xmlns:a16="http://schemas.microsoft.com/office/drawing/2014/main" id="{D44F0BC0-6E2A-104C-AB12-F7F5E4CCBBA3}"/>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Rectangle 156">
              <a:extLst>
                <a:ext uri="{FF2B5EF4-FFF2-40B4-BE49-F238E27FC236}">
                  <a16:creationId xmlns:a16="http://schemas.microsoft.com/office/drawing/2014/main" id="{6CA4EA6E-BFE9-644A-A497-E9873991487B}"/>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89" name="Group 188">
            <a:extLst>
              <a:ext uri="{FF2B5EF4-FFF2-40B4-BE49-F238E27FC236}">
                <a16:creationId xmlns:a16="http://schemas.microsoft.com/office/drawing/2014/main" id="{345828CF-DF74-5045-870E-39FD7A65BEEE}"/>
              </a:ext>
            </a:extLst>
          </p:cNvPr>
          <p:cNvGrpSpPr/>
          <p:nvPr/>
        </p:nvGrpSpPr>
        <p:grpSpPr>
          <a:xfrm>
            <a:off x="2200419" y="5107401"/>
            <a:ext cx="635110" cy="1072237"/>
            <a:chOff x="2200419" y="5107401"/>
            <a:chExt cx="635110" cy="1072237"/>
          </a:xfrm>
        </p:grpSpPr>
        <p:grpSp>
          <p:nvGrpSpPr>
            <p:cNvPr id="143" name="Group 142">
              <a:extLst>
                <a:ext uri="{FF2B5EF4-FFF2-40B4-BE49-F238E27FC236}">
                  <a16:creationId xmlns:a16="http://schemas.microsoft.com/office/drawing/2014/main" id="{59E52863-B8C7-EB46-BD19-11FBCDC10A4C}"/>
                </a:ext>
              </a:extLst>
            </p:cNvPr>
            <p:cNvGrpSpPr/>
            <p:nvPr/>
          </p:nvGrpSpPr>
          <p:grpSpPr>
            <a:xfrm>
              <a:off x="2311604" y="5107401"/>
              <a:ext cx="412955" cy="631723"/>
              <a:chOff x="2113935" y="3429000"/>
              <a:chExt cx="412955" cy="631723"/>
            </a:xfrm>
          </p:grpSpPr>
          <p:sp>
            <p:nvSpPr>
              <p:cNvPr id="144" name="Rectangle 143">
                <a:extLst>
                  <a:ext uri="{FF2B5EF4-FFF2-40B4-BE49-F238E27FC236}">
                    <a16:creationId xmlns:a16="http://schemas.microsoft.com/office/drawing/2014/main" id="{70FCCA1D-E64E-8F47-91B7-D0CA5F9CA28B}"/>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Rectangle 144">
                <a:extLst>
                  <a:ext uri="{FF2B5EF4-FFF2-40B4-BE49-F238E27FC236}">
                    <a16:creationId xmlns:a16="http://schemas.microsoft.com/office/drawing/2014/main" id="{C5D1ABFD-70B6-FA44-95B3-EC07FB9EB46F}"/>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58" name="TextBox 157">
              <a:extLst>
                <a:ext uri="{FF2B5EF4-FFF2-40B4-BE49-F238E27FC236}">
                  <a16:creationId xmlns:a16="http://schemas.microsoft.com/office/drawing/2014/main" id="{C09092BC-FAEA-2040-B430-40091B07371E}"/>
                </a:ext>
              </a:extLst>
            </p:cNvPr>
            <p:cNvSpPr txBox="1"/>
            <p:nvPr/>
          </p:nvSpPr>
          <p:spPr>
            <a:xfrm>
              <a:off x="2200419" y="5871861"/>
              <a:ext cx="635110"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Arm 1</a:t>
              </a:r>
            </a:p>
          </p:txBody>
        </p:sp>
      </p:grpSp>
      <p:grpSp>
        <p:nvGrpSpPr>
          <p:cNvPr id="159" name="Group 158">
            <a:extLst>
              <a:ext uri="{FF2B5EF4-FFF2-40B4-BE49-F238E27FC236}">
                <a16:creationId xmlns:a16="http://schemas.microsoft.com/office/drawing/2014/main" id="{14BFC05F-7EC2-FF44-8CEF-B3F0972F770E}"/>
              </a:ext>
            </a:extLst>
          </p:cNvPr>
          <p:cNvGrpSpPr/>
          <p:nvPr/>
        </p:nvGrpSpPr>
        <p:grpSpPr>
          <a:xfrm>
            <a:off x="4233810" y="5107399"/>
            <a:ext cx="412955" cy="631723"/>
            <a:chOff x="2113935" y="3429000"/>
            <a:chExt cx="412955" cy="631723"/>
          </a:xfrm>
        </p:grpSpPr>
        <p:sp>
          <p:nvSpPr>
            <p:cNvPr id="160" name="Rectangle 159">
              <a:extLst>
                <a:ext uri="{FF2B5EF4-FFF2-40B4-BE49-F238E27FC236}">
                  <a16:creationId xmlns:a16="http://schemas.microsoft.com/office/drawing/2014/main" id="{5411CB46-6794-5243-B9A0-75EE8357D105}"/>
                </a:ext>
              </a:extLst>
            </p:cNvPr>
            <p:cNvSpPr/>
            <p:nvPr/>
          </p:nvSpPr>
          <p:spPr>
            <a:xfrm>
              <a:off x="2113935" y="3429000"/>
              <a:ext cx="412955" cy="63172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1" name="Rectangle 160">
              <a:extLst>
                <a:ext uri="{FF2B5EF4-FFF2-40B4-BE49-F238E27FC236}">
                  <a16:creationId xmlns:a16="http://schemas.microsoft.com/office/drawing/2014/main" id="{6552DA58-2AF3-3940-AF7F-94FF7EBB2074}"/>
                </a:ext>
              </a:extLst>
            </p:cNvPr>
            <p:cNvSpPr/>
            <p:nvPr/>
          </p:nvSpPr>
          <p:spPr>
            <a:xfrm>
              <a:off x="2222090" y="3569110"/>
              <a:ext cx="186813" cy="68825"/>
            </a:xfrm>
            <a:prstGeom prst="rect">
              <a:avLst/>
            </a:prstGeom>
            <a:solidFill>
              <a:sysClr val="window" lastClr="FFFFFF"/>
            </a:solidFill>
            <a:ln w="12700" cap="flat" cmpd="sng" algn="ctr">
              <a:solidFill>
                <a:srgbClr val="4472C4">
                  <a:shade val="50000"/>
                </a:srgb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62" name="TextBox 161">
            <a:extLst>
              <a:ext uri="{FF2B5EF4-FFF2-40B4-BE49-F238E27FC236}">
                <a16:creationId xmlns:a16="http://schemas.microsoft.com/office/drawing/2014/main" id="{4C19F0F1-8E19-B34A-8E23-A65077D9250A}"/>
              </a:ext>
            </a:extLst>
          </p:cNvPr>
          <p:cNvSpPr txBox="1"/>
          <p:nvPr/>
        </p:nvSpPr>
        <p:spPr>
          <a:xfrm>
            <a:off x="3161522" y="5871860"/>
            <a:ext cx="635110"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Arm 2</a:t>
            </a:r>
          </a:p>
        </p:txBody>
      </p:sp>
      <p:sp>
        <p:nvSpPr>
          <p:cNvPr id="163" name="TextBox 162">
            <a:extLst>
              <a:ext uri="{FF2B5EF4-FFF2-40B4-BE49-F238E27FC236}">
                <a16:creationId xmlns:a16="http://schemas.microsoft.com/office/drawing/2014/main" id="{2AE78781-1E16-5A4C-B2A2-3AD556FCE972}"/>
              </a:ext>
            </a:extLst>
          </p:cNvPr>
          <p:cNvSpPr txBox="1"/>
          <p:nvPr/>
        </p:nvSpPr>
        <p:spPr>
          <a:xfrm>
            <a:off x="4127542" y="5880719"/>
            <a:ext cx="635110"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Arm 3</a:t>
            </a:r>
          </a:p>
        </p:txBody>
      </p:sp>
      <p:sp>
        <p:nvSpPr>
          <p:cNvPr id="164" name="TextBox 163">
            <a:extLst>
              <a:ext uri="{FF2B5EF4-FFF2-40B4-BE49-F238E27FC236}">
                <a16:creationId xmlns:a16="http://schemas.microsoft.com/office/drawing/2014/main" id="{E504ECC4-A291-D74F-AE73-821C4BEADAB4}"/>
              </a:ext>
            </a:extLst>
          </p:cNvPr>
          <p:cNvSpPr txBox="1"/>
          <p:nvPr/>
        </p:nvSpPr>
        <p:spPr>
          <a:xfrm>
            <a:off x="5088645" y="5871859"/>
            <a:ext cx="635110"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Arm 4</a:t>
            </a:r>
          </a:p>
        </p:txBody>
      </p:sp>
      <p:sp>
        <p:nvSpPr>
          <p:cNvPr id="165" name="TextBox 164">
            <a:extLst>
              <a:ext uri="{FF2B5EF4-FFF2-40B4-BE49-F238E27FC236}">
                <a16:creationId xmlns:a16="http://schemas.microsoft.com/office/drawing/2014/main" id="{8F5D71FA-309D-6D49-AD35-6ADCF550BA38}"/>
              </a:ext>
            </a:extLst>
          </p:cNvPr>
          <p:cNvSpPr txBox="1"/>
          <p:nvPr/>
        </p:nvSpPr>
        <p:spPr>
          <a:xfrm>
            <a:off x="6801916" y="5871858"/>
            <a:ext cx="639919" cy="307777"/>
          </a:xfrm>
          <a:prstGeom prst="rect">
            <a:avLst/>
          </a:prstGeom>
          <a:no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Arm n</a:t>
            </a:r>
          </a:p>
        </p:txBody>
      </p:sp>
      <p:sp>
        <p:nvSpPr>
          <p:cNvPr id="166" name="TextBox 165">
            <a:extLst>
              <a:ext uri="{FF2B5EF4-FFF2-40B4-BE49-F238E27FC236}">
                <a16:creationId xmlns:a16="http://schemas.microsoft.com/office/drawing/2014/main" id="{1F00A7DF-FBD1-5741-95D2-D509F222C4A5}"/>
              </a:ext>
            </a:extLst>
          </p:cNvPr>
          <p:cNvSpPr txBox="1"/>
          <p:nvPr/>
        </p:nvSpPr>
        <p:spPr>
          <a:xfrm>
            <a:off x="5978730" y="5238593"/>
            <a:ext cx="637253"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 . . .  </a:t>
            </a:r>
          </a:p>
        </p:txBody>
      </p:sp>
      <p:sp>
        <p:nvSpPr>
          <p:cNvPr id="167" name="TextBox 166">
            <a:extLst>
              <a:ext uri="{FF2B5EF4-FFF2-40B4-BE49-F238E27FC236}">
                <a16:creationId xmlns:a16="http://schemas.microsoft.com/office/drawing/2014/main" id="{74111475-31AB-EC47-A2D7-409969DEAE7C}"/>
              </a:ext>
            </a:extLst>
          </p:cNvPr>
          <p:cNvSpPr txBox="1"/>
          <p:nvPr/>
        </p:nvSpPr>
        <p:spPr>
          <a:xfrm>
            <a:off x="6004233" y="5787050"/>
            <a:ext cx="637253" cy="369332"/>
          </a:xfrm>
          <a:prstGeom prst="rect">
            <a:avLst/>
          </a:prstGeom>
          <a:noFill/>
        </p:spPr>
        <p:txBody>
          <a:bodyPr wrap="square" rtlCol="0">
            <a:spAutoFit/>
          </a:bodyPr>
          <a:lstStyle/>
          <a:p>
            <a:pPr defTabSz="457200" fontAlgn="auto">
              <a:spcBef>
                <a:spcPts val="0"/>
              </a:spcBef>
              <a:spcAft>
                <a:spcPts val="0"/>
              </a:spcAft>
            </a:pPr>
            <a:r>
              <a:rPr lang="en-US" dirty="0">
                <a:solidFill>
                  <a:prstClr val="black"/>
                </a:solidFill>
                <a:latin typeface="Calibri" panose="020F0502020204030204"/>
                <a:cs typeface="+mn-cs"/>
              </a:rPr>
              <a:t> . . .  </a:t>
            </a:r>
          </a:p>
        </p:txBody>
      </p:sp>
      <p:cxnSp>
        <p:nvCxnSpPr>
          <p:cNvPr id="168" name="Straight Connector 167">
            <a:extLst>
              <a:ext uri="{FF2B5EF4-FFF2-40B4-BE49-F238E27FC236}">
                <a16:creationId xmlns:a16="http://schemas.microsoft.com/office/drawing/2014/main" id="{BDA76E98-A255-A547-B0D0-E495ADBCAF9C}"/>
              </a:ext>
            </a:extLst>
          </p:cNvPr>
          <p:cNvCxnSpPr/>
          <p:nvPr/>
        </p:nvCxnSpPr>
        <p:spPr>
          <a:xfrm>
            <a:off x="1874923" y="2579661"/>
            <a:ext cx="0" cy="2389238"/>
          </a:xfrm>
          <a:prstGeom prst="line">
            <a:avLst/>
          </a:prstGeom>
          <a:noFill/>
          <a:ln w="25400" cap="flat" cmpd="sng" algn="ctr">
            <a:solidFill>
              <a:srgbClr val="4472C4"/>
            </a:solidFill>
            <a:prstDash val="solid"/>
            <a:miter lim="800000"/>
          </a:ln>
          <a:effectLst/>
        </p:spPr>
      </p:cxnSp>
      <p:cxnSp>
        <p:nvCxnSpPr>
          <p:cNvPr id="169" name="Straight Connector 168">
            <a:extLst>
              <a:ext uri="{FF2B5EF4-FFF2-40B4-BE49-F238E27FC236}">
                <a16:creationId xmlns:a16="http://schemas.microsoft.com/office/drawing/2014/main" id="{425F60ED-D9A4-2E4F-A15D-2F6BD4D32D8A}"/>
              </a:ext>
            </a:extLst>
          </p:cNvPr>
          <p:cNvCxnSpPr>
            <a:cxnSpLocks/>
          </p:cNvCxnSpPr>
          <p:nvPr/>
        </p:nvCxnSpPr>
        <p:spPr>
          <a:xfrm>
            <a:off x="1819272" y="2579661"/>
            <a:ext cx="111185" cy="0"/>
          </a:xfrm>
          <a:prstGeom prst="line">
            <a:avLst/>
          </a:prstGeom>
          <a:noFill/>
          <a:ln w="22225" cap="flat" cmpd="sng" algn="ctr">
            <a:solidFill>
              <a:srgbClr val="4472C4"/>
            </a:solidFill>
            <a:prstDash val="solid"/>
            <a:miter lim="800000"/>
          </a:ln>
          <a:effectLst/>
        </p:spPr>
      </p:cxnSp>
      <p:cxnSp>
        <p:nvCxnSpPr>
          <p:cNvPr id="170" name="Straight Connector 169">
            <a:extLst>
              <a:ext uri="{FF2B5EF4-FFF2-40B4-BE49-F238E27FC236}">
                <a16:creationId xmlns:a16="http://schemas.microsoft.com/office/drawing/2014/main" id="{DB44E46D-D08F-EE42-A792-F5620ED29285}"/>
              </a:ext>
            </a:extLst>
          </p:cNvPr>
          <p:cNvCxnSpPr>
            <a:cxnSpLocks/>
          </p:cNvCxnSpPr>
          <p:nvPr/>
        </p:nvCxnSpPr>
        <p:spPr>
          <a:xfrm>
            <a:off x="1819330" y="4968899"/>
            <a:ext cx="111185" cy="0"/>
          </a:xfrm>
          <a:prstGeom prst="line">
            <a:avLst/>
          </a:prstGeom>
          <a:noFill/>
          <a:ln w="22225" cap="flat" cmpd="sng" algn="ctr">
            <a:solidFill>
              <a:srgbClr val="4472C4"/>
            </a:solidFill>
            <a:prstDash val="solid"/>
            <a:miter lim="800000"/>
          </a:ln>
          <a:effectLst/>
        </p:spPr>
      </p:cxnSp>
      <p:cxnSp>
        <p:nvCxnSpPr>
          <p:cNvPr id="171" name="Straight Connector 170">
            <a:extLst>
              <a:ext uri="{FF2B5EF4-FFF2-40B4-BE49-F238E27FC236}">
                <a16:creationId xmlns:a16="http://schemas.microsoft.com/office/drawing/2014/main" id="{626724BF-D495-3345-9E87-5065F06A2CCB}"/>
              </a:ext>
            </a:extLst>
          </p:cNvPr>
          <p:cNvCxnSpPr>
            <a:cxnSpLocks/>
          </p:cNvCxnSpPr>
          <p:nvPr/>
        </p:nvCxnSpPr>
        <p:spPr>
          <a:xfrm>
            <a:off x="1820065" y="3736773"/>
            <a:ext cx="111185" cy="0"/>
          </a:xfrm>
          <a:prstGeom prst="line">
            <a:avLst/>
          </a:prstGeom>
          <a:noFill/>
          <a:ln w="22225" cap="flat" cmpd="sng" algn="ctr">
            <a:solidFill>
              <a:srgbClr val="4472C4"/>
            </a:solidFill>
            <a:prstDash val="solid"/>
            <a:miter lim="800000"/>
          </a:ln>
          <a:effectLst/>
        </p:spPr>
      </p:cxnSp>
      <p:sp>
        <p:nvSpPr>
          <p:cNvPr id="172" name="TextBox 171">
            <a:extLst>
              <a:ext uri="{FF2B5EF4-FFF2-40B4-BE49-F238E27FC236}">
                <a16:creationId xmlns:a16="http://schemas.microsoft.com/office/drawing/2014/main" id="{4E8EE90F-A78A-2E40-8FAF-CC19257A3C5A}"/>
              </a:ext>
            </a:extLst>
          </p:cNvPr>
          <p:cNvSpPr txBox="1"/>
          <p:nvPr/>
        </p:nvSpPr>
        <p:spPr>
          <a:xfrm>
            <a:off x="1438365" y="4830399"/>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0.0</a:t>
            </a:r>
          </a:p>
        </p:txBody>
      </p:sp>
      <p:sp>
        <p:nvSpPr>
          <p:cNvPr id="173" name="TextBox 172">
            <a:extLst>
              <a:ext uri="{FF2B5EF4-FFF2-40B4-BE49-F238E27FC236}">
                <a16:creationId xmlns:a16="http://schemas.microsoft.com/office/drawing/2014/main" id="{AFE75A96-B8EE-EF40-A368-0F5F16663E28}"/>
              </a:ext>
            </a:extLst>
          </p:cNvPr>
          <p:cNvSpPr txBox="1"/>
          <p:nvPr/>
        </p:nvSpPr>
        <p:spPr>
          <a:xfrm>
            <a:off x="1438365" y="3598273"/>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0.5</a:t>
            </a:r>
          </a:p>
        </p:txBody>
      </p:sp>
      <p:sp>
        <p:nvSpPr>
          <p:cNvPr id="174" name="TextBox 173">
            <a:extLst>
              <a:ext uri="{FF2B5EF4-FFF2-40B4-BE49-F238E27FC236}">
                <a16:creationId xmlns:a16="http://schemas.microsoft.com/office/drawing/2014/main" id="{A80351CC-FA8A-4145-91A4-C1CECA967560}"/>
              </a:ext>
            </a:extLst>
          </p:cNvPr>
          <p:cNvSpPr txBox="1"/>
          <p:nvPr/>
        </p:nvSpPr>
        <p:spPr>
          <a:xfrm>
            <a:off x="1438365" y="2441160"/>
            <a:ext cx="380232" cy="276999"/>
          </a:xfrm>
          <a:prstGeom prst="rect">
            <a:avLst/>
          </a:prstGeom>
          <a:noFill/>
        </p:spPr>
        <p:txBody>
          <a:bodyPr wrap="none" rtlCol="0">
            <a:spAutoFit/>
          </a:bodyPr>
          <a:lstStyle/>
          <a:p>
            <a:pPr defTabSz="457200" fontAlgn="auto">
              <a:spcBef>
                <a:spcPts val="0"/>
              </a:spcBef>
              <a:spcAft>
                <a:spcPts val="0"/>
              </a:spcAft>
            </a:pPr>
            <a:r>
              <a:rPr lang="en-US" sz="1200" dirty="0">
                <a:solidFill>
                  <a:prstClr val="black"/>
                </a:solidFill>
                <a:latin typeface="Calibri" panose="020F0502020204030204"/>
                <a:cs typeface="+mn-cs"/>
              </a:rPr>
              <a:t>1.0</a:t>
            </a:r>
          </a:p>
        </p:txBody>
      </p:sp>
      <p:sp>
        <p:nvSpPr>
          <p:cNvPr id="175" name="TextBox 174">
            <a:extLst>
              <a:ext uri="{FF2B5EF4-FFF2-40B4-BE49-F238E27FC236}">
                <a16:creationId xmlns:a16="http://schemas.microsoft.com/office/drawing/2014/main" id="{A5CF4CAF-4692-3849-9F61-E4AD0A14A732}"/>
              </a:ext>
            </a:extLst>
          </p:cNvPr>
          <p:cNvSpPr txBox="1"/>
          <p:nvPr/>
        </p:nvSpPr>
        <p:spPr>
          <a:xfrm rot="16200000">
            <a:off x="243188" y="3363002"/>
            <a:ext cx="1856021" cy="338554"/>
          </a:xfrm>
          <a:prstGeom prst="rect">
            <a:avLst/>
          </a:prstGeom>
          <a:noFill/>
        </p:spPr>
        <p:txBody>
          <a:bodyPr wrap="square" rtlCol="0">
            <a:spAutoFit/>
          </a:bodyPr>
          <a:lstStyle/>
          <a:p>
            <a:pPr defTabSz="457200" fontAlgn="auto">
              <a:spcBef>
                <a:spcPts val="0"/>
              </a:spcBef>
              <a:spcAft>
                <a:spcPts val="0"/>
              </a:spcAft>
            </a:pPr>
            <a:r>
              <a:rPr lang="en-US" sz="1600" b="1" dirty="0">
                <a:solidFill>
                  <a:prstClr val="black"/>
                </a:solidFill>
                <a:latin typeface="Calibri" panose="020F0502020204030204"/>
                <a:cs typeface="+mn-cs"/>
              </a:rPr>
              <a:t>Expected Reward</a:t>
            </a:r>
          </a:p>
        </p:txBody>
      </p:sp>
      <p:sp>
        <p:nvSpPr>
          <p:cNvPr id="176" name="Oval 175">
            <a:extLst>
              <a:ext uri="{FF2B5EF4-FFF2-40B4-BE49-F238E27FC236}">
                <a16:creationId xmlns:a16="http://schemas.microsoft.com/office/drawing/2014/main" id="{BE0D0AAC-120D-0E4B-B464-D27C7B2884E7}"/>
              </a:ext>
            </a:extLst>
          </p:cNvPr>
          <p:cNvSpPr/>
          <p:nvPr/>
        </p:nvSpPr>
        <p:spPr>
          <a:xfrm rot="11142084">
            <a:off x="2474074" y="3961338"/>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Oval 176">
            <a:extLst>
              <a:ext uri="{FF2B5EF4-FFF2-40B4-BE49-F238E27FC236}">
                <a16:creationId xmlns:a16="http://schemas.microsoft.com/office/drawing/2014/main" id="{06D1921F-C4C0-184B-BC5B-853F5A3C5C12}"/>
              </a:ext>
            </a:extLst>
          </p:cNvPr>
          <p:cNvSpPr/>
          <p:nvPr/>
        </p:nvSpPr>
        <p:spPr>
          <a:xfrm rot="11142084">
            <a:off x="3428547" y="4339924"/>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AB8073C1-A58D-1946-9B6C-5C0E0DD80B4F}"/>
              </a:ext>
            </a:extLst>
          </p:cNvPr>
          <p:cNvSpPr/>
          <p:nvPr/>
        </p:nvSpPr>
        <p:spPr>
          <a:xfrm rot="11142084">
            <a:off x="4434840" y="3728560"/>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8611E96F-5C7D-A14A-ABBA-43C58206F0F0}"/>
              </a:ext>
            </a:extLst>
          </p:cNvPr>
          <p:cNvSpPr/>
          <p:nvPr/>
        </p:nvSpPr>
        <p:spPr>
          <a:xfrm rot="11142084">
            <a:off x="5340919" y="2927210"/>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Oval 179">
            <a:extLst>
              <a:ext uri="{FF2B5EF4-FFF2-40B4-BE49-F238E27FC236}">
                <a16:creationId xmlns:a16="http://schemas.microsoft.com/office/drawing/2014/main" id="{FCDFF7D9-F2DF-3A4C-BE28-A4676B846CC8}"/>
              </a:ext>
            </a:extLst>
          </p:cNvPr>
          <p:cNvSpPr/>
          <p:nvPr/>
        </p:nvSpPr>
        <p:spPr>
          <a:xfrm rot="11142084">
            <a:off x="7018906" y="3411914"/>
            <a:ext cx="91440" cy="91440"/>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3F826845-E5FE-B842-A0C4-51FDCED35A5F}"/>
                  </a:ext>
                </a:extLst>
              </p:cNvPr>
              <p:cNvSpPr txBox="1"/>
              <p:nvPr/>
            </p:nvSpPr>
            <p:spPr>
              <a:xfrm>
                <a:off x="2667353" y="3847317"/>
                <a:ext cx="277768"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1</m:t>
                          </m:r>
                        </m:sub>
                      </m:sSub>
                    </m:oMath>
                  </m:oMathPara>
                </a14:m>
                <a:endParaRPr lang="en-US" dirty="0">
                  <a:solidFill>
                    <a:prstClr val="black"/>
                  </a:solidFill>
                  <a:latin typeface="Calibri" panose="020F0502020204030204"/>
                  <a:cs typeface="+mn-cs"/>
                </a:endParaRPr>
              </a:p>
            </p:txBody>
          </p:sp>
        </mc:Choice>
        <mc:Fallback xmlns="">
          <p:sp>
            <p:nvSpPr>
              <p:cNvPr id="181" name="TextBox 180">
                <a:extLst>
                  <a:ext uri="{FF2B5EF4-FFF2-40B4-BE49-F238E27FC236}">
                    <a16:creationId xmlns:a16="http://schemas.microsoft.com/office/drawing/2014/main" id="{3F826845-E5FE-B842-A0C4-51FDCED35A5F}"/>
                  </a:ext>
                </a:extLst>
              </p:cNvPr>
              <p:cNvSpPr txBox="1">
                <a:spLocks noRot="1" noChangeAspect="1" noMove="1" noResize="1" noEditPoints="1" noAdjustHandles="1" noChangeArrowheads="1" noChangeShapeType="1" noTextEdit="1"/>
              </p:cNvSpPr>
              <p:nvPr/>
            </p:nvSpPr>
            <p:spPr>
              <a:xfrm>
                <a:off x="2667353" y="3847317"/>
                <a:ext cx="277768" cy="276999"/>
              </a:xfrm>
              <a:prstGeom prst="rect">
                <a:avLst/>
              </a:prstGeom>
              <a:blipFill>
                <a:blip r:embed="rId5"/>
                <a:stretch>
                  <a:fillRect l="-17391" r="-43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A1610FA5-D96F-1B4D-BC49-0147E164148C}"/>
                  </a:ext>
                </a:extLst>
              </p:cNvPr>
              <p:cNvSpPr txBox="1"/>
              <p:nvPr/>
            </p:nvSpPr>
            <p:spPr>
              <a:xfrm>
                <a:off x="3583059" y="4228240"/>
                <a:ext cx="283091"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2</m:t>
                          </m:r>
                        </m:sub>
                      </m:sSub>
                    </m:oMath>
                  </m:oMathPara>
                </a14:m>
                <a:endParaRPr lang="en-US" dirty="0">
                  <a:solidFill>
                    <a:prstClr val="black"/>
                  </a:solidFill>
                  <a:latin typeface="Calibri" panose="020F0502020204030204"/>
                  <a:cs typeface="+mn-cs"/>
                </a:endParaRPr>
              </a:p>
            </p:txBody>
          </p:sp>
        </mc:Choice>
        <mc:Fallback xmlns="">
          <p:sp>
            <p:nvSpPr>
              <p:cNvPr id="182" name="TextBox 181">
                <a:extLst>
                  <a:ext uri="{FF2B5EF4-FFF2-40B4-BE49-F238E27FC236}">
                    <a16:creationId xmlns:a16="http://schemas.microsoft.com/office/drawing/2014/main" id="{A1610FA5-D96F-1B4D-BC49-0147E164148C}"/>
                  </a:ext>
                </a:extLst>
              </p:cNvPr>
              <p:cNvSpPr txBox="1">
                <a:spLocks noRot="1" noChangeAspect="1" noMove="1" noResize="1" noEditPoints="1" noAdjustHandles="1" noChangeArrowheads="1" noChangeShapeType="1" noTextEdit="1"/>
              </p:cNvSpPr>
              <p:nvPr/>
            </p:nvSpPr>
            <p:spPr>
              <a:xfrm>
                <a:off x="3583059" y="4228240"/>
                <a:ext cx="283091" cy="276999"/>
              </a:xfrm>
              <a:prstGeom prst="rect">
                <a:avLst/>
              </a:prstGeom>
              <a:blipFill>
                <a:blip r:embed="rId6"/>
                <a:stretch>
                  <a:fillRect l="-17391" r="-4348"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1191AC59-01A3-C549-921A-867761DCACDA}"/>
                  </a:ext>
                </a:extLst>
              </p:cNvPr>
              <p:cNvSpPr txBox="1"/>
              <p:nvPr/>
            </p:nvSpPr>
            <p:spPr>
              <a:xfrm>
                <a:off x="4546394" y="3612441"/>
                <a:ext cx="283091"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3</m:t>
                          </m:r>
                        </m:sub>
                      </m:sSub>
                    </m:oMath>
                  </m:oMathPara>
                </a14:m>
                <a:endParaRPr lang="en-US" dirty="0">
                  <a:solidFill>
                    <a:prstClr val="black"/>
                  </a:solidFill>
                  <a:latin typeface="Calibri" panose="020F0502020204030204"/>
                  <a:cs typeface="+mn-cs"/>
                </a:endParaRPr>
              </a:p>
            </p:txBody>
          </p:sp>
        </mc:Choice>
        <mc:Fallback xmlns="">
          <p:sp>
            <p:nvSpPr>
              <p:cNvPr id="183" name="TextBox 182">
                <a:extLst>
                  <a:ext uri="{FF2B5EF4-FFF2-40B4-BE49-F238E27FC236}">
                    <a16:creationId xmlns:a16="http://schemas.microsoft.com/office/drawing/2014/main" id="{1191AC59-01A3-C549-921A-867761DCACDA}"/>
                  </a:ext>
                </a:extLst>
              </p:cNvPr>
              <p:cNvSpPr txBox="1">
                <a:spLocks noRot="1" noChangeAspect="1" noMove="1" noResize="1" noEditPoints="1" noAdjustHandles="1" noChangeArrowheads="1" noChangeShapeType="1" noTextEdit="1"/>
              </p:cNvSpPr>
              <p:nvPr/>
            </p:nvSpPr>
            <p:spPr>
              <a:xfrm>
                <a:off x="4546394" y="3612441"/>
                <a:ext cx="283091" cy="276999"/>
              </a:xfrm>
              <a:prstGeom prst="rect">
                <a:avLst/>
              </a:prstGeom>
              <a:blipFill>
                <a:blip r:embed="rId7"/>
                <a:stretch>
                  <a:fillRect l="-17391" r="-4348"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407388A6-6761-F143-B816-E2A54F6C5403}"/>
                  </a:ext>
                </a:extLst>
              </p:cNvPr>
              <p:cNvSpPr txBox="1"/>
              <p:nvPr/>
            </p:nvSpPr>
            <p:spPr>
              <a:xfrm>
                <a:off x="5461426" y="2791761"/>
                <a:ext cx="273215"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4</m:t>
                          </m:r>
                        </m:sub>
                      </m:sSub>
                    </m:oMath>
                  </m:oMathPara>
                </a14:m>
                <a:endParaRPr lang="en-US" dirty="0">
                  <a:solidFill>
                    <a:prstClr val="black"/>
                  </a:solidFill>
                  <a:latin typeface="Calibri" panose="020F0502020204030204"/>
                  <a:cs typeface="+mn-cs"/>
                </a:endParaRPr>
              </a:p>
            </p:txBody>
          </p:sp>
        </mc:Choice>
        <mc:Fallback xmlns="">
          <p:sp>
            <p:nvSpPr>
              <p:cNvPr id="184" name="TextBox 183">
                <a:extLst>
                  <a:ext uri="{FF2B5EF4-FFF2-40B4-BE49-F238E27FC236}">
                    <a16:creationId xmlns:a16="http://schemas.microsoft.com/office/drawing/2014/main" id="{407388A6-6761-F143-B816-E2A54F6C5403}"/>
                  </a:ext>
                </a:extLst>
              </p:cNvPr>
              <p:cNvSpPr txBox="1">
                <a:spLocks noRot="1" noChangeAspect="1" noMove="1" noResize="1" noEditPoints="1" noAdjustHandles="1" noChangeArrowheads="1" noChangeShapeType="1" noTextEdit="1"/>
              </p:cNvSpPr>
              <p:nvPr/>
            </p:nvSpPr>
            <p:spPr>
              <a:xfrm>
                <a:off x="5461426" y="2791761"/>
                <a:ext cx="273215" cy="276999"/>
              </a:xfrm>
              <a:prstGeom prst="rect">
                <a:avLst/>
              </a:prstGeom>
              <a:blipFill>
                <a:blip r:embed="rId8"/>
                <a:stretch>
                  <a:fillRect l="-17391"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C2893DB-40F8-814E-B0F2-0A16016C6A14}"/>
                  </a:ext>
                </a:extLst>
              </p:cNvPr>
              <p:cNvSpPr txBox="1"/>
              <p:nvPr/>
            </p:nvSpPr>
            <p:spPr>
              <a:xfrm>
                <a:off x="7128789" y="3281509"/>
                <a:ext cx="283924" cy="276999"/>
              </a:xfrm>
              <a:prstGeom prst="rect">
                <a:avLst/>
              </a:prstGeom>
              <a:noFill/>
            </p:spPr>
            <p:txBody>
              <a:bodyPr wrap="non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r>
                            <a:rPr lang="en-US" i="1" smtClean="0">
                              <a:solidFill>
                                <a:prstClr val="black"/>
                              </a:solidFill>
                              <a:latin typeface="Cambria Math" panose="02040503050406030204" pitchFamily="18" charset="0"/>
                              <a:cs typeface="+mn-cs"/>
                            </a:rPr>
                            <m:t>𝑦</m:t>
                          </m:r>
                        </m:e>
                        <m:sub>
                          <m:r>
                            <a:rPr lang="en-US" i="1" smtClean="0">
                              <a:solidFill>
                                <a:prstClr val="black"/>
                              </a:solidFill>
                              <a:latin typeface="Cambria Math" panose="02040503050406030204" pitchFamily="18" charset="0"/>
                              <a:cs typeface="+mn-cs"/>
                            </a:rPr>
                            <m:t>𝑛</m:t>
                          </m:r>
                        </m:sub>
                      </m:sSub>
                    </m:oMath>
                  </m:oMathPara>
                </a14:m>
                <a:endParaRPr lang="en-US" dirty="0">
                  <a:solidFill>
                    <a:prstClr val="black"/>
                  </a:solidFill>
                  <a:latin typeface="Calibri" panose="020F0502020204030204"/>
                  <a:cs typeface="+mn-cs"/>
                </a:endParaRPr>
              </a:p>
            </p:txBody>
          </p:sp>
        </mc:Choice>
        <mc:Fallback xmlns="">
          <p:sp>
            <p:nvSpPr>
              <p:cNvPr id="185" name="TextBox 184">
                <a:extLst>
                  <a:ext uri="{FF2B5EF4-FFF2-40B4-BE49-F238E27FC236}">
                    <a16:creationId xmlns:a16="http://schemas.microsoft.com/office/drawing/2014/main" id="{EC2893DB-40F8-814E-B0F2-0A16016C6A14}"/>
                  </a:ext>
                </a:extLst>
              </p:cNvPr>
              <p:cNvSpPr txBox="1">
                <a:spLocks noRot="1" noChangeAspect="1" noMove="1" noResize="1" noEditPoints="1" noAdjustHandles="1" noChangeArrowheads="1" noChangeShapeType="1" noTextEdit="1"/>
              </p:cNvSpPr>
              <p:nvPr/>
            </p:nvSpPr>
            <p:spPr>
              <a:xfrm>
                <a:off x="7128789" y="3281509"/>
                <a:ext cx="283924" cy="276999"/>
              </a:xfrm>
              <a:prstGeom prst="rect">
                <a:avLst/>
              </a:prstGeom>
              <a:blipFill>
                <a:blip r:embed="rId9"/>
                <a:stretch>
                  <a:fillRect l="-16667" b="-26087"/>
                </a:stretch>
              </a:blipFill>
            </p:spPr>
            <p:txBody>
              <a:bodyPr/>
              <a:lstStyle/>
              <a:p>
                <a:r>
                  <a:rPr lang="en-US">
                    <a:noFill/>
                  </a:rPr>
                  <a:t> </a:t>
                </a:r>
              </a:p>
            </p:txBody>
          </p:sp>
        </mc:Fallback>
      </mc:AlternateContent>
      <p:grpSp>
        <p:nvGrpSpPr>
          <p:cNvPr id="190" name="Group 189">
            <a:extLst>
              <a:ext uri="{FF2B5EF4-FFF2-40B4-BE49-F238E27FC236}">
                <a16:creationId xmlns:a16="http://schemas.microsoft.com/office/drawing/2014/main" id="{303C1459-645E-4146-907F-1F080FA6A7E1}"/>
              </a:ext>
            </a:extLst>
          </p:cNvPr>
          <p:cNvGrpSpPr/>
          <p:nvPr/>
        </p:nvGrpSpPr>
        <p:grpSpPr>
          <a:xfrm>
            <a:off x="2466001" y="3281509"/>
            <a:ext cx="1248980" cy="344572"/>
            <a:chOff x="2466001" y="3281509"/>
            <a:chExt cx="1248980" cy="344572"/>
          </a:xfrm>
        </p:grpSpPr>
        <p:sp>
          <p:nvSpPr>
            <p:cNvPr id="186" name="Rectangle 185">
              <a:extLst>
                <a:ext uri="{FF2B5EF4-FFF2-40B4-BE49-F238E27FC236}">
                  <a16:creationId xmlns:a16="http://schemas.microsoft.com/office/drawing/2014/main" id="{AF47AC08-3B59-A543-8CEF-F9E94A506620}"/>
                </a:ext>
              </a:extLst>
            </p:cNvPr>
            <p:cNvSpPr/>
            <p:nvPr/>
          </p:nvSpPr>
          <p:spPr>
            <a:xfrm>
              <a:off x="2466001" y="3385621"/>
              <a:ext cx="100072" cy="90603"/>
            </a:xfrm>
            <a:prstGeom prst="rect">
              <a:avLst/>
            </a:prstGeom>
            <a:solidFill>
              <a:srgbClr val="4472C4"/>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EBAAF018-E007-BC4A-A83B-BA4EB5BDEA3C}"/>
                    </a:ext>
                  </a:extLst>
                </p:cNvPr>
                <p:cNvSpPr txBox="1"/>
                <p:nvPr/>
              </p:nvSpPr>
              <p:spPr>
                <a:xfrm>
                  <a:off x="2671635" y="3281509"/>
                  <a:ext cx="227766" cy="276999"/>
                </a:xfrm>
                <a:prstGeom prst="rect">
                  <a:avLst/>
                </a:prstGeom>
                <a:noFill/>
              </p:spPr>
              <p:txBody>
                <a:bodyPr wrap="square" lIns="0" tIns="0" rIns="0" bIns="0" rtlCol="0">
                  <a:spAutoFit/>
                </a:bodyPr>
                <a:lstStyle/>
                <a:p>
                  <a:pPr defTabSz="4572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cs typeface="+mn-cs"/>
                              </a:rPr>
                            </m:ctrlPr>
                          </m:sSubPr>
                          <m:e>
                            <m:acc>
                              <m:accPr>
                                <m:chr m:val="̂"/>
                                <m:ctrlPr>
                                  <a:rPr lang="en-US" i="1" smtClean="0">
                                    <a:solidFill>
                                      <a:prstClr val="black"/>
                                    </a:solidFill>
                                    <a:latin typeface="Cambria Math" panose="02040503050406030204" pitchFamily="18" charset="0"/>
                                    <a:cs typeface="+mn-cs"/>
                                  </a:rPr>
                                </m:ctrlPr>
                              </m:accPr>
                              <m:e>
                                <m:r>
                                  <a:rPr lang="en-US" i="1" smtClean="0">
                                    <a:solidFill>
                                      <a:prstClr val="black"/>
                                    </a:solidFill>
                                    <a:latin typeface="Cambria Math" panose="02040503050406030204" pitchFamily="18" charset="0"/>
                                    <a:cs typeface="+mn-cs"/>
                                  </a:rPr>
                                  <m:t>𝑦</m:t>
                                </m:r>
                              </m:e>
                            </m:acc>
                          </m:e>
                          <m:sub>
                            <m:r>
                              <a:rPr lang="en-US" i="1" smtClean="0">
                                <a:solidFill>
                                  <a:prstClr val="black"/>
                                </a:solidFill>
                                <a:latin typeface="Cambria Math" panose="02040503050406030204" pitchFamily="18" charset="0"/>
                                <a:cs typeface="+mn-cs"/>
                              </a:rPr>
                              <m:t>𝑖</m:t>
                            </m:r>
                          </m:sub>
                        </m:sSub>
                      </m:oMath>
                    </m:oMathPara>
                  </a14:m>
                  <a:endParaRPr lang="en-US" dirty="0">
                    <a:solidFill>
                      <a:prstClr val="black"/>
                    </a:solidFill>
                    <a:latin typeface="Calibri" panose="020F0502020204030204"/>
                    <a:cs typeface="+mn-cs"/>
                  </a:endParaRPr>
                </a:p>
              </p:txBody>
            </p:sp>
          </mc:Choice>
          <mc:Fallback xmlns="">
            <p:sp>
              <p:nvSpPr>
                <p:cNvPr id="187" name="TextBox 186">
                  <a:extLst>
                    <a:ext uri="{FF2B5EF4-FFF2-40B4-BE49-F238E27FC236}">
                      <a16:creationId xmlns:a16="http://schemas.microsoft.com/office/drawing/2014/main" id="{EBAAF018-E007-BC4A-A83B-BA4EB5BDEA3C}"/>
                    </a:ext>
                  </a:extLst>
                </p:cNvPr>
                <p:cNvSpPr txBox="1">
                  <a:spLocks noRot="1" noChangeAspect="1" noMove="1" noResize="1" noEditPoints="1" noAdjustHandles="1" noChangeArrowheads="1" noChangeShapeType="1" noTextEdit="1"/>
                </p:cNvSpPr>
                <p:nvPr/>
              </p:nvSpPr>
              <p:spPr>
                <a:xfrm>
                  <a:off x="2671635" y="3281509"/>
                  <a:ext cx="227766" cy="276999"/>
                </a:xfrm>
                <a:prstGeom prst="rect">
                  <a:avLst/>
                </a:prstGeom>
                <a:blipFill>
                  <a:blip r:embed="rId11"/>
                  <a:stretch>
                    <a:fillRect l="-26316" t="-8696" r="-10526" b="-26087"/>
                  </a:stretch>
                </a:blipFill>
              </p:spPr>
              <p:txBody>
                <a:bodyPr/>
                <a:lstStyle/>
                <a:p>
                  <a:r>
                    <a:rPr lang="en-US">
                      <a:noFill/>
                    </a:rPr>
                    <a:t> </a:t>
                  </a:r>
                </a:p>
              </p:txBody>
            </p:sp>
          </mc:Fallback>
        </mc:AlternateContent>
        <p:sp>
          <p:nvSpPr>
            <p:cNvPr id="188" name="TextBox 187">
              <a:extLst>
                <a:ext uri="{FF2B5EF4-FFF2-40B4-BE49-F238E27FC236}">
                  <a16:creationId xmlns:a16="http://schemas.microsoft.com/office/drawing/2014/main" id="{8ED1841C-5874-6949-A8EE-7FDD4B0D8A0A}"/>
                </a:ext>
              </a:extLst>
            </p:cNvPr>
            <p:cNvSpPr txBox="1"/>
            <p:nvPr/>
          </p:nvSpPr>
          <p:spPr>
            <a:xfrm>
              <a:off x="2880522" y="3318304"/>
              <a:ext cx="834459" cy="307777"/>
            </a:xfrm>
            <a:prstGeom prst="rect">
              <a:avLst/>
            </a:prstGeom>
            <a:solidFill>
              <a:schemeClr val="bg1"/>
            </a:solidFill>
          </p:spPr>
          <p:txBody>
            <a:bodyPr wrap="none" rtlCol="0">
              <a:spAutoFit/>
            </a:bodyPr>
            <a:lstStyle/>
            <a:p>
              <a:pPr defTabSz="457200" fontAlgn="auto">
                <a:spcBef>
                  <a:spcPts val="0"/>
                </a:spcBef>
                <a:spcAft>
                  <a:spcPts val="0"/>
                </a:spcAft>
              </a:pPr>
              <a:r>
                <a:rPr lang="en-US" sz="1400" b="1" dirty="0">
                  <a:solidFill>
                    <a:prstClr val="black"/>
                  </a:solidFill>
                  <a:latin typeface="Calibri" panose="020F0502020204030204"/>
                  <a:cs typeface="+mn-cs"/>
                </a:rPr>
                <a:t>estimate</a:t>
              </a:r>
              <a:endParaRPr lang="en-US" sz="2400" b="1" dirty="0">
                <a:solidFill>
                  <a:prstClr val="black"/>
                </a:solidFill>
                <a:latin typeface="Calibri" panose="020F0502020204030204"/>
                <a:cs typeface="+mn-cs"/>
              </a:endParaRPr>
            </a:p>
          </p:txBody>
        </p:sp>
      </p:grpSp>
      <p:grpSp>
        <p:nvGrpSpPr>
          <p:cNvPr id="5" name="Group 4">
            <a:extLst>
              <a:ext uri="{FF2B5EF4-FFF2-40B4-BE49-F238E27FC236}">
                <a16:creationId xmlns:a16="http://schemas.microsoft.com/office/drawing/2014/main" id="{0910A686-E8DB-1B4F-A840-C25020B0F161}"/>
              </a:ext>
            </a:extLst>
          </p:cNvPr>
          <p:cNvGrpSpPr/>
          <p:nvPr/>
        </p:nvGrpSpPr>
        <p:grpSpPr>
          <a:xfrm>
            <a:off x="2189076" y="2480800"/>
            <a:ext cx="1066336" cy="1911602"/>
            <a:chOff x="2187077" y="3022966"/>
            <a:chExt cx="1066336" cy="1911602"/>
          </a:xfrm>
        </p:grpSpPr>
        <p:sp>
          <p:nvSpPr>
            <p:cNvPr id="55" name="Left Brace 54">
              <a:extLst>
                <a:ext uri="{FF2B5EF4-FFF2-40B4-BE49-F238E27FC236}">
                  <a16:creationId xmlns:a16="http://schemas.microsoft.com/office/drawing/2014/main" id="{E855D86E-B4DC-D544-8E9E-F738B6F2C49A}"/>
                </a:ext>
              </a:extLst>
            </p:cNvPr>
            <p:cNvSpPr/>
            <p:nvPr/>
          </p:nvSpPr>
          <p:spPr>
            <a:xfrm>
              <a:off x="2187077" y="3210940"/>
              <a:ext cx="227766" cy="1500326"/>
            </a:xfrm>
            <a:prstGeom prst="leftBrace">
              <a:avLst/>
            </a:prstGeom>
            <a:noFill/>
            <a:ln w="22225" cap="flat" cmpd="sng" algn="ctr">
              <a:solidFill>
                <a:srgbClr val="4472C4"/>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56" name="Picture 55">
              <a:extLst>
                <a:ext uri="{FF2B5EF4-FFF2-40B4-BE49-F238E27FC236}">
                  <a16:creationId xmlns:a16="http://schemas.microsoft.com/office/drawing/2014/main" id="{9E39866B-CAB7-B24A-A872-032E6D81F001}"/>
                </a:ext>
              </a:extLst>
            </p:cNvPr>
            <p:cNvPicPr>
              <a:picLocks noChangeAspect="1"/>
            </p:cNvPicPr>
            <p:nvPr/>
          </p:nvPicPr>
          <p:blipFill>
            <a:blip r:embed="rId12"/>
            <a:stretch>
              <a:fillRect/>
            </a:stretch>
          </p:blipFill>
          <p:spPr>
            <a:xfrm>
              <a:off x="2465697" y="3022966"/>
              <a:ext cx="787716" cy="276999"/>
            </a:xfrm>
            <a:prstGeom prst="rect">
              <a:avLst/>
            </a:prstGeom>
          </p:spPr>
        </p:pic>
        <p:pic>
          <p:nvPicPr>
            <p:cNvPr id="57" name="Picture 56">
              <a:extLst>
                <a:ext uri="{FF2B5EF4-FFF2-40B4-BE49-F238E27FC236}">
                  <a16:creationId xmlns:a16="http://schemas.microsoft.com/office/drawing/2014/main" id="{6C802B44-944D-5649-BAE4-FFC260AF427C}"/>
                </a:ext>
              </a:extLst>
            </p:cNvPr>
            <p:cNvPicPr>
              <a:picLocks noChangeAspect="1"/>
            </p:cNvPicPr>
            <p:nvPr/>
          </p:nvPicPr>
          <p:blipFill>
            <a:blip r:embed="rId12"/>
            <a:stretch>
              <a:fillRect/>
            </a:stretch>
          </p:blipFill>
          <p:spPr>
            <a:xfrm>
              <a:off x="2421027" y="4657569"/>
              <a:ext cx="787716" cy="276999"/>
            </a:xfrm>
            <a:prstGeom prst="rect">
              <a:avLst/>
            </a:prstGeom>
          </p:spPr>
        </p:pic>
      </p:gr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86342FC-67A3-224B-AF00-35F7B7384DD9}"/>
                  </a:ext>
                </a:extLst>
              </p:cNvPr>
              <p:cNvSpPr txBox="1"/>
              <p:nvPr/>
            </p:nvSpPr>
            <p:spPr>
              <a:xfrm>
                <a:off x="190504" y="1592947"/>
                <a:ext cx="8799163" cy="1015663"/>
              </a:xfrm>
              <a:prstGeom prst="rect">
                <a:avLst/>
              </a:prstGeom>
              <a:noFill/>
            </p:spPr>
            <p:txBody>
              <a:bodyPr wrap="square" rtlCol="0">
                <a:spAutoFit/>
              </a:bodyPr>
              <a:lstStyle/>
              <a:p>
                <a:pPr algn="just"/>
                <a:r>
                  <a:rPr lang="en-US" sz="2000" dirty="0"/>
                  <a:t>In each round, a learner pulls an arm and receives a sample reward drawn from this distribution. Calculates an estimate </a:t>
                </a:r>
                <a14:m>
                  <m:oMath xmlns:m="http://schemas.openxmlformats.org/officeDocument/2006/math">
                    <m:acc>
                      <m:accPr>
                        <m:chr m:val="̂"/>
                        <m:ctrlPr>
                          <a:rPr lang="en-US" sz="2000" i="1" smtClean="0">
                            <a:latin typeface="Cambria Math" panose="02040503050406030204" pitchFamily="18" charset="0"/>
                          </a:rPr>
                        </m:ctrlPr>
                      </m:accPr>
                      <m:e>
                        <m:r>
                          <m:rPr>
                            <m:sty m:val="p"/>
                          </m:rPr>
                          <a:rPr lang="en-US" sz="2000" b="0" i="0" smtClean="0">
                            <a:latin typeface="Cambria Math" panose="02040503050406030204" pitchFamily="18" charset="0"/>
                          </a:rPr>
                          <m:t>y</m:t>
                        </m:r>
                      </m:e>
                    </m:acc>
                  </m:oMath>
                </a14:m>
                <a:r>
                  <a:rPr lang="en-US" sz="2000" dirty="0"/>
                  <a:t> and builds confidence interval.</a:t>
                </a:r>
              </a:p>
            </p:txBody>
          </p:sp>
        </mc:Choice>
        <mc:Fallback>
          <p:sp>
            <p:nvSpPr>
              <p:cNvPr id="6" name="TextBox 5">
                <a:extLst>
                  <a:ext uri="{FF2B5EF4-FFF2-40B4-BE49-F238E27FC236}">
                    <a16:creationId xmlns:a16="http://schemas.microsoft.com/office/drawing/2014/main" id="{C86342FC-67A3-224B-AF00-35F7B7384DD9}"/>
                  </a:ext>
                </a:extLst>
              </p:cNvPr>
              <p:cNvSpPr txBox="1">
                <a:spLocks noRot="1" noChangeAspect="1" noMove="1" noResize="1" noEditPoints="1" noAdjustHandles="1" noChangeArrowheads="1" noChangeShapeType="1" noTextEdit="1"/>
              </p:cNvSpPr>
              <p:nvPr/>
            </p:nvSpPr>
            <p:spPr>
              <a:xfrm>
                <a:off x="190504" y="1592947"/>
                <a:ext cx="8799163" cy="1015663"/>
              </a:xfrm>
              <a:prstGeom prst="rect">
                <a:avLst/>
              </a:prstGeom>
              <a:blipFill>
                <a:blip r:embed="rId13"/>
                <a:stretch>
                  <a:fillRect l="-576" t="-2469" r="-576" b="-9877"/>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F444B31A-23A7-5343-8595-B8FF0219B821}"/>
              </a:ext>
            </a:extLst>
          </p:cNvPr>
          <p:cNvCxnSpPr>
            <a:cxnSpLocks/>
          </p:cNvCxnSpPr>
          <p:nvPr/>
        </p:nvCxnSpPr>
        <p:spPr>
          <a:xfrm>
            <a:off x="3957638" y="2400748"/>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9D183-1622-5E43-A188-ACC0A819D9E2}"/>
              </a:ext>
            </a:extLst>
          </p:cNvPr>
          <p:cNvCxnSpPr>
            <a:cxnSpLocks/>
          </p:cNvCxnSpPr>
          <p:nvPr/>
        </p:nvCxnSpPr>
        <p:spPr>
          <a:xfrm>
            <a:off x="4924425" y="2391220"/>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CC32BC5-CA60-4A47-BB40-20A98CF32131}"/>
              </a:ext>
            </a:extLst>
          </p:cNvPr>
          <p:cNvCxnSpPr>
            <a:cxnSpLocks/>
          </p:cNvCxnSpPr>
          <p:nvPr/>
        </p:nvCxnSpPr>
        <p:spPr>
          <a:xfrm>
            <a:off x="5853113" y="2367410"/>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D8E8521-DB26-3A4C-A1BB-70F0452C4B58}"/>
              </a:ext>
            </a:extLst>
          </p:cNvPr>
          <p:cNvCxnSpPr>
            <a:cxnSpLocks/>
          </p:cNvCxnSpPr>
          <p:nvPr/>
        </p:nvCxnSpPr>
        <p:spPr>
          <a:xfrm>
            <a:off x="6778104" y="2369143"/>
            <a:ext cx="0" cy="3755634"/>
          </a:xfrm>
          <a:prstGeom prst="line">
            <a:avLst/>
          </a:prstGeom>
          <a:ln w="28575">
            <a:solidFill>
              <a:srgbClr val="4372C4"/>
            </a:solidFill>
            <a:prstDash val="sys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04428877"/>
      </p:ext>
    </p:extLst>
  </p:cSld>
  <p:clrMapOvr>
    <a:masterClrMapping/>
  </p:clrMapOvr>
  <mc:AlternateContent xmlns:mc="http://schemas.openxmlformats.org/markup-compatibility/2006" xmlns:p14="http://schemas.microsoft.com/office/powerpoint/2010/main">
    <mc:Choice Requires="p14">
      <p:transition spd="med" p14:dur="700" advClick="0" advTm="24305">
        <p:fade/>
      </p:transition>
    </mc:Choice>
    <mc:Fallback xmlns="">
      <p:transition spd="med" advClick="0" advTm="2430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89"/>
                                        </p:tgtEl>
                                      </p:cBhvr>
                                    </p:animEffect>
                                    <p:animScale>
                                      <p:cBhvr>
                                        <p:cTn id="12" dur="250" autoRev="1" fill="hold"/>
                                        <p:tgtEl>
                                          <p:spTgt spid="189"/>
                                        </p:tgtEl>
                                      </p:cBhvr>
                                      <p:by x="105000" y="105000"/>
                                    </p:animScale>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dissolve">
                                      <p:cBhvr>
                                        <p:cTn id="16" dur="500"/>
                                        <p:tgtEl>
                                          <p:spTgt spid="190"/>
                                        </p:tgtEl>
                                      </p:cBhvr>
                                    </p:animEffect>
                                  </p:childTnLst>
                                </p:cTn>
                              </p:par>
                            </p:childTnLst>
                          </p:cTn>
                        </p:par>
                        <p:par>
                          <p:cTn id="17" fill="hold">
                            <p:stCondLst>
                              <p:cond delay="1000"/>
                            </p:stCondLst>
                            <p:childTnLst>
                              <p:par>
                                <p:cTn id="18" presetID="26" presetClass="emph" presetSubtype="0" fill="hold" nodeType="afterEffect">
                                  <p:stCondLst>
                                    <p:cond delay="0"/>
                                  </p:stCondLst>
                                  <p:childTnLst>
                                    <p:animEffect transition="out" filter="fade">
                                      <p:cBhvr>
                                        <p:cTn id="19" dur="500" tmFilter="0, 0; .2, .5; .8, .5; 1, 0"/>
                                        <p:tgtEl>
                                          <p:spTgt spid="190"/>
                                        </p:tgtEl>
                                      </p:cBhvr>
                                    </p:animEffect>
                                    <p:animScale>
                                      <p:cBhvr>
                                        <p:cTn id="20" dur="250" autoRev="1" fill="hold"/>
                                        <p:tgtEl>
                                          <p:spTgt spid="190"/>
                                        </p:tgtEl>
                                      </p:cBhvr>
                                      <p:by x="105000" y="105000"/>
                                    </p:animScale>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1000"/>
                                        <p:tgtEl>
                                          <p:spTgt spid="5"/>
                                        </p:tgtEl>
                                      </p:cBhvr>
                                    </p:animEffect>
                                  </p:childTnLst>
                                </p:cTn>
                              </p:par>
                            </p:childTnLst>
                          </p:cTn>
                        </p:par>
                        <p:par>
                          <p:cTn id="25" fill="hold">
                            <p:stCondLst>
                              <p:cond delay="2500"/>
                            </p:stCondLst>
                            <p:childTnLst>
                              <p:par>
                                <p:cTn id="26" presetID="26" presetClass="emph" presetSubtype="0" fill="hold" nodeType="afterEffect">
                                  <p:stCondLst>
                                    <p:cond delay="0"/>
                                  </p:stCondLst>
                                  <p:childTnLst>
                                    <p:animEffect transition="out" filter="fade">
                                      <p:cBhvr>
                                        <p:cTn id="27" dur="500" tmFilter="0, 0; .2, .5; .8, .5; 1, 0"/>
                                        <p:tgtEl>
                                          <p:spTgt spid="5"/>
                                        </p:tgtEl>
                                      </p:cBhvr>
                                    </p:animEffect>
                                    <p:animScale>
                                      <p:cBhvr>
                                        <p:cTn id="28"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53280F-73D0-D34A-8532-39BA475895E8}"/>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5</a:t>
            </a:fld>
            <a:r>
              <a:rPr lang="en-US"/>
              <a:t> -</a:t>
            </a:r>
          </a:p>
        </p:txBody>
      </p:sp>
      <p:sp>
        <p:nvSpPr>
          <p:cNvPr id="3" name="Title 2">
            <a:extLst>
              <a:ext uri="{FF2B5EF4-FFF2-40B4-BE49-F238E27FC236}">
                <a16:creationId xmlns:a16="http://schemas.microsoft.com/office/drawing/2014/main" id="{AF7A8093-CB03-D945-9B72-20820E387DCB}"/>
              </a:ext>
            </a:extLst>
          </p:cNvPr>
          <p:cNvSpPr>
            <a:spLocks noGrp="1"/>
          </p:cNvSpPr>
          <p:nvPr>
            <p:ph type="title"/>
          </p:nvPr>
        </p:nvSpPr>
        <p:spPr/>
        <p:txBody>
          <a:bodyPr/>
          <a:lstStyle/>
          <a:p>
            <a:r>
              <a:rPr lang="en-US" dirty="0"/>
              <a:t>Outlier Arm </a:t>
            </a:r>
          </a:p>
        </p:txBody>
      </p:sp>
      <p:grpSp>
        <p:nvGrpSpPr>
          <p:cNvPr id="13" name="Group 12">
            <a:extLst>
              <a:ext uri="{FF2B5EF4-FFF2-40B4-BE49-F238E27FC236}">
                <a16:creationId xmlns:a16="http://schemas.microsoft.com/office/drawing/2014/main" id="{73AA5971-325A-F541-A5E5-CB4AB586760C}"/>
              </a:ext>
            </a:extLst>
          </p:cNvPr>
          <p:cNvGrpSpPr/>
          <p:nvPr/>
        </p:nvGrpSpPr>
        <p:grpSpPr>
          <a:xfrm>
            <a:off x="446088" y="2596183"/>
            <a:ext cx="4350873" cy="2595283"/>
            <a:chOff x="1071094" y="1845288"/>
            <a:chExt cx="4704171" cy="2857384"/>
          </a:xfrm>
        </p:grpSpPr>
        <p:pic>
          <p:nvPicPr>
            <p:cNvPr id="14" name="Picture 13">
              <a:extLst>
                <a:ext uri="{FF2B5EF4-FFF2-40B4-BE49-F238E27FC236}">
                  <a16:creationId xmlns:a16="http://schemas.microsoft.com/office/drawing/2014/main" id="{6669346D-6662-FB42-A3A6-86EC1154FE52}"/>
                </a:ext>
              </a:extLst>
            </p:cNvPr>
            <p:cNvPicPr>
              <a:picLocks noChangeAspect="1"/>
            </p:cNvPicPr>
            <p:nvPr/>
          </p:nvPicPr>
          <p:blipFill rotWithShape="1">
            <a:blip r:embed="rId4"/>
            <a:srcRect l="4644" t="4109" r="5551" b="3816"/>
            <a:stretch/>
          </p:blipFill>
          <p:spPr>
            <a:xfrm>
              <a:off x="1071094" y="1845288"/>
              <a:ext cx="4704171" cy="2857384"/>
            </a:xfrm>
            <a:prstGeom prst="rect">
              <a:avLst/>
            </a:prstGeom>
          </p:spPr>
        </p:pic>
        <p:sp>
          <p:nvSpPr>
            <p:cNvPr id="15" name="TextBox 14">
              <a:extLst>
                <a:ext uri="{FF2B5EF4-FFF2-40B4-BE49-F238E27FC236}">
                  <a16:creationId xmlns:a16="http://schemas.microsoft.com/office/drawing/2014/main" id="{6EC047C6-7520-D947-8CAA-9073C02B1C5F}"/>
                </a:ext>
              </a:extLst>
            </p:cNvPr>
            <p:cNvSpPr txBox="1"/>
            <p:nvPr/>
          </p:nvSpPr>
          <p:spPr>
            <a:xfrm>
              <a:off x="2487869" y="1990339"/>
              <a:ext cx="625171" cy="246221"/>
            </a:xfrm>
            <a:prstGeom prst="rect">
              <a:avLst/>
            </a:prstGeom>
            <a:noFill/>
          </p:spPr>
          <p:txBody>
            <a:bodyPr wrap="none" lIns="0" tIns="0" rIns="0" bIns="0" rtlCol="0">
              <a:spAutoFit/>
            </a:bodyPr>
            <a:lstStyle/>
            <a:p>
              <a:r>
                <a:rPr lang="en-US" sz="1600" b="1" dirty="0"/>
                <a:t>Outlier</a:t>
              </a:r>
              <a:r>
                <a:rPr lang="en-US" sz="1000" b="1" dirty="0"/>
                <a:t> </a:t>
              </a:r>
            </a:p>
          </p:txBody>
        </p:sp>
        <p:cxnSp>
          <p:nvCxnSpPr>
            <p:cNvPr id="16" name="Straight Arrow Connector 15">
              <a:extLst>
                <a:ext uri="{FF2B5EF4-FFF2-40B4-BE49-F238E27FC236}">
                  <a16:creationId xmlns:a16="http://schemas.microsoft.com/office/drawing/2014/main" id="{9416EB1C-1325-4848-89B0-A3C578E00258}"/>
                </a:ext>
              </a:extLst>
            </p:cNvPr>
            <p:cNvCxnSpPr>
              <a:cxnSpLocks/>
            </p:cNvCxnSpPr>
            <p:nvPr/>
          </p:nvCxnSpPr>
          <p:spPr>
            <a:xfrm>
              <a:off x="3191814" y="2225187"/>
              <a:ext cx="358676" cy="203493"/>
            </a:xfrm>
            <a:prstGeom prst="straightConnector1">
              <a:avLst/>
            </a:prstGeom>
            <a:ln w="3492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53288A4-F4F8-9840-A668-6A8438C1071E}"/>
              </a:ext>
            </a:extLst>
          </p:cNvPr>
          <p:cNvGrpSpPr/>
          <p:nvPr/>
        </p:nvGrpSpPr>
        <p:grpSpPr>
          <a:xfrm>
            <a:off x="5305502" y="2802789"/>
            <a:ext cx="3514471" cy="2367584"/>
            <a:chOff x="5332396" y="2689462"/>
            <a:chExt cx="3514471" cy="2502004"/>
          </a:xfrm>
        </p:grpSpPr>
        <p:grpSp>
          <p:nvGrpSpPr>
            <p:cNvPr id="20" name="Group 19">
              <a:extLst>
                <a:ext uri="{FF2B5EF4-FFF2-40B4-BE49-F238E27FC236}">
                  <a16:creationId xmlns:a16="http://schemas.microsoft.com/office/drawing/2014/main" id="{EF5A0F81-94B7-5442-86D4-CE6F0F9547EC}"/>
                </a:ext>
              </a:extLst>
            </p:cNvPr>
            <p:cNvGrpSpPr/>
            <p:nvPr/>
          </p:nvGrpSpPr>
          <p:grpSpPr>
            <a:xfrm>
              <a:off x="5332396" y="2689462"/>
              <a:ext cx="3514471" cy="2254854"/>
              <a:chOff x="5419023" y="2567403"/>
              <a:chExt cx="3514471" cy="2254854"/>
            </a:xfrm>
          </p:grpSpPr>
          <p:pic>
            <p:nvPicPr>
              <p:cNvPr id="5" name="Picture 4" descr="A close up of a map&#10;&#10;Description automatically generated">
                <a:extLst>
                  <a:ext uri="{FF2B5EF4-FFF2-40B4-BE49-F238E27FC236}">
                    <a16:creationId xmlns:a16="http://schemas.microsoft.com/office/drawing/2014/main" id="{F3F447F0-9394-6C43-B1C4-87BB8B39B0A2}"/>
                  </a:ext>
                </a:extLst>
              </p:cNvPr>
              <p:cNvPicPr>
                <a:picLocks noChangeAspect="1"/>
              </p:cNvPicPr>
              <p:nvPr/>
            </p:nvPicPr>
            <p:blipFill rotWithShape="1">
              <a:blip r:embed="rId5">
                <a:extLst>
                  <a:ext uri="{28A0092B-C50C-407E-A947-70E740481C1C}">
                    <a14:useLocalDpi xmlns:a14="http://schemas.microsoft.com/office/drawing/2010/main" val="0"/>
                  </a:ext>
                </a:extLst>
              </a:blip>
              <a:srcRect l="4502" b="7472"/>
              <a:stretch/>
            </p:blipFill>
            <p:spPr>
              <a:xfrm>
                <a:off x="5419023" y="2567403"/>
                <a:ext cx="3442558" cy="2254854"/>
              </a:xfrm>
              <a:prstGeom prst="rect">
                <a:avLst/>
              </a:prstGeom>
              <a:ln>
                <a:noFill/>
              </a:ln>
            </p:spPr>
          </p:pic>
          <p:sp>
            <p:nvSpPr>
              <p:cNvPr id="12" name="TextBox 11">
                <a:extLst>
                  <a:ext uri="{FF2B5EF4-FFF2-40B4-BE49-F238E27FC236}">
                    <a16:creationId xmlns:a16="http://schemas.microsoft.com/office/drawing/2014/main" id="{01C9F4F7-918C-7847-BAD8-B72B615A8505}"/>
                  </a:ext>
                </a:extLst>
              </p:cNvPr>
              <p:cNvSpPr txBox="1"/>
              <p:nvPr/>
            </p:nvSpPr>
            <p:spPr>
              <a:xfrm>
                <a:off x="6026639" y="2778929"/>
                <a:ext cx="904478" cy="260200"/>
              </a:xfrm>
              <a:prstGeom prst="rect">
                <a:avLst/>
              </a:prstGeom>
              <a:noFill/>
            </p:spPr>
            <p:txBody>
              <a:bodyPr wrap="none" lIns="0" tIns="0" rIns="0" bIns="0" rtlCol="0">
                <a:spAutoFit/>
              </a:bodyPr>
              <a:lstStyle/>
              <a:p>
                <a:r>
                  <a:rPr lang="en-US" sz="1600" b="1" dirty="0"/>
                  <a:t>Best Arm</a:t>
                </a:r>
              </a:p>
            </p:txBody>
          </p:sp>
          <p:sp>
            <p:nvSpPr>
              <p:cNvPr id="17" name="Rectangle 16">
                <a:extLst>
                  <a:ext uri="{FF2B5EF4-FFF2-40B4-BE49-F238E27FC236}">
                    <a16:creationId xmlns:a16="http://schemas.microsoft.com/office/drawing/2014/main" id="{41091237-EC32-9D44-B7DB-F31D1BC02F22}"/>
                  </a:ext>
                </a:extLst>
              </p:cNvPr>
              <p:cNvSpPr/>
              <p:nvPr/>
            </p:nvSpPr>
            <p:spPr>
              <a:xfrm>
                <a:off x="5678905" y="2618072"/>
                <a:ext cx="3099335" cy="202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C83A329-F56D-2243-80D0-DF08764B7A39}"/>
                  </a:ext>
                </a:extLst>
              </p:cNvPr>
              <p:cNvSpPr/>
              <p:nvPr/>
            </p:nvSpPr>
            <p:spPr>
              <a:xfrm rot="5400000">
                <a:off x="7802100" y="3522301"/>
                <a:ext cx="2035622" cy="227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35BA532-D9B2-3249-8ED1-34F6D59EE3E7}"/>
                  </a:ext>
                </a:extLst>
              </p:cNvPr>
              <p:cNvSpPr/>
              <p:nvPr/>
            </p:nvSpPr>
            <p:spPr>
              <a:xfrm>
                <a:off x="7278624" y="3337560"/>
                <a:ext cx="82296" cy="82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1CC79D06-D485-E145-8203-A2FFA8BE38BE}"/>
                </a:ext>
              </a:extLst>
            </p:cNvPr>
            <p:cNvSpPr txBox="1"/>
            <p:nvPr/>
          </p:nvSpPr>
          <p:spPr>
            <a:xfrm>
              <a:off x="6971966" y="4945245"/>
              <a:ext cx="604653" cy="246221"/>
            </a:xfrm>
            <a:prstGeom prst="rect">
              <a:avLst/>
            </a:prstGeom>
            <a:noFill/>
          </p:spPr>
          <p:txBody>
            <a:bodyPr wrap="none" rtlCol="0">
              <a:spAutoFit/>
            </a:bodyPr>
            <a:lstStyle/>
            <a:p>
              <a:r>
                <a:rPr lang="en-US" sz="1000" b="1" dirty="0"/>
                <a:t>Arm ID</a:t>
              </a:r>
            </a:p>
          </p:txBody>
        </p:sp>
        <p:cxnSp>
          <p:nvCxnSpPr>
            <p:cNvPr id="22" name="Straight Arrow Connector 21">
              <a:extLst>
                <a:ext uri="{FF2B5EF4-FFF2-40B4-BE49-F238E27FC236}">
                  <a16:creationId xmlns:a16="http://schemas.microsoft.com/office/drawing/2014/main" id="{BABE8615-0D30-EF4B-84C1-40AB3B85F7A5}"/>
                </a:ext>
              </a:extLst>
            </p:cNvPr>
            <p:cNvCxnSpPr>
              <a:cxnSpLocks/>
            </p:cNvCxnSpPr>
            <p:nvPr/>
          </p:nvCxnSpPr>
          <p:spPr>
            <a:xfrm>
              <a:off x="6810180" y="3217031"/>
              <a:ext cx="331738" cy="184827"/>
            </a:xfrm>
            <a:prstGeom prst="straightConnector1">
              <a:avLst/>
            </a:prstGeom>
            <a:ln w="34925">
              <a:solidFill>
                <a:srgbClr val="4372C4"/>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0B79D41B-C761-D248-A8D8-A10A46D8AB82}"/>
              </a:ext>
            </a:extLst>
          </p:cNvPr>
          <p:cNvSpPr txBox="1"/>
          <p:nvPr/>
        </p:nvSpPr>
        <p:spPr>
          <a:xfrm>
            <a:off x="446088" y="1023946"/>
            <a:ext cx="8359930" cy="707886"/>
          </a:xfrm>
          <a:prstGeom prst="rect">
            <a:avLst/>
          </a:prstGeom>
          <a:noFill/>
        </p:spPr>
        <p:txBody>
          <a:bodyPr wrap="square" rtlCol="0">
            <a:spAutoFit/>
          </a:bodyPr>
          <a:lstStyle/>
          <a:p>
            <a:r>
              <a:rPr lang="en-US" sz="2000" b="1" dirty="0"/>
              <a:t>Outlier arms</a:t>
            </a:r>
            <a:r>
              <a:rPr lang="en-US" sz="2000" dirty="0"/>
              <a:t>: Their expected rewards are far away from most of the other arms.</a:t>
            </a:r>
          </a:p>
        </p:txBody>
      </p:sp>
      <p:grpSp>
        <p:nvGrpSpPr>
          <p:cNvPr id="26" name="Group 25">
            <a:extLst>
              <a:ext uri="{FF2B5EF4-FFF2-40B4-BE49-F238E27FC236}">
                <a16:creationId xmlns:a16="http://schemas.microsoft.com/office/drawing/2014/main" id="{828FC15C-8BD7-9C40-9D26-B402AA74951D}"/>
              </a:ext>
            </a:extLst>
          </p:cNvPr>
          <p:cNvGrpSpPr/>
          <p:nvPr/>
        </p:nvGrpSpPr>
        <p:grpSpPr>
          <a:xfrm>
            <a:off x="1926901" y="2237168"/>
            <a:ext cx="5238201" cy="3153395"/>
            <a:chOff x="2844567" y="549973"/>
            <a:chExt cx="5238201" cy="3153395"/>
          </a:xfrm>
        </p:grpSpPr>
        <p:pic>
          <p:nvPicPr>
            <p:cNvPr id="27" name="Picture 26">
              <a:extLst>
                <a:ext uri="{FF2B5EF4-FFF2-40B4-BE49-F238E27FC236}">
                  <a16:creationId xmlns:a16="http://schemas.microsoft.com/office/drawing/2014/main" id="{F38F00C8-75B5-F747-B350-1699B168F666}"/>
                </a:ext>
              </a:extLst>
            </p:cNvPr>
            <p:cNvPicPr>
              <a:picLocks noChangeAspect="1"/>
            </p:cNvPicPr>
            <p:nvPr/>
          </p:nvPicPr>
          <p:blipFill>
            <a:blip r:embed="rId6"/>
            <a:stretch>
              <a:fillRect/>
            </a:stretch>
          </p:blipFill>
          <p:spPr>
            <a:xfrm>
              <a:off x="2844567" y="549973"/>
              <a:ext cx="5238201" cy="3153395"/>
            </a:xfrm>
            <a:prstGeom prst="rect">
              <a:avLst/>
            </a:prstGeom>
          </p:spPr>
        </p:pic>
        <p:cxnSp>
          <p:nvCxnSpPr>
            <p:cNvPr id="28" name="Straight Arrow Connector 27">
              <a:extLst>
                <a:ext uri="{FF2B5EF4-FFF2-40B4-BE49-F238E27FC236}">
                  <a16:creationId xmlns:a16="http://schemas.microsoft.com/office/drawing/2014/main" id="{3AC0A022-C8FF-AE4B-9003-E9D06300221C}"/>
                </a:ext>
              </a:extLst>
            </p:cNvPr>
            <p:cNvCxnSpPr>
              <a:cxnSpLocks/>
            </p:cNvCxnSpPr>
            <p:nvPr/>
          </p:nvCxnSpPr>
          <p:spPr>
            <a:xfrm>
              <a:off x="5301355" y="2344630"/>
              <a:ext cx="315674" cy="32113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23C295-9DB4-5541-AF50-36652CFD7E00}"/>
                </a:ext>
              </a:extLst>
            </p:cNvPr>
            <p:cNvCxnSpPr>
              <a:cxnSpLocks/>
            </p:cNvCxnSpPr>
            <p:nvPr/>
          </p:nvCxnSpPr>
          <p:spPr>
            <a:xfrm flipH="1">
              <a:off x="4386158" y="2346589"/>
              <a:ext cx="277932" cy="31917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D17F525-8197-2145-AF1C-F287A1C6DED2}"/>
                </a:ext>
              </a:extLst>
            </p:cNvPr>
            <p:cNvSpPr txBox="1"/>
            <p:nvPr/>
          </p:nvSpPr>
          <p:spPr>
            <a:xfrm>
              <a:off x="4664089" y="2100368"/>
              <a:ext cx="642805" cy="246221"/>
            </a:xfrm>
            <a:prstGeom prst="rect">
              <a:avLst/>
            </a:prstGeom>
            <a:noFill/>
          </p:spPr>
          <p:txBody>
            <a:bodyPr wrap="none" lIns="0" tIns="0" rIns="0" bIns="0" rtlCol="0">
              <a:spAutoFit/>
            </a:bodyPr>
            <a:lstStyle/>
            <a:p>
              <a:r>
                <a:rPr lang="en-US" sz="1600" b="1" dirty="0"/>
                <a:t>Outlier </a:t>
              </a:r>
            </a:p>
          </p:txBody>
        </p:sp>
      </p:grpSp>
      <p:grpSp>
        <p:nvGrpSpPr>
          <p:cNvPr id="31" name="Group 30">
            <a:extLst>
              <a:ext uri="{FF2B5EF4-FFF2-40B4-BE49-F238E27FC236}">
                <a16:creationId xmlns:a16="http://schemas.microsoft.com/office/drawing/2014/main" id="{18BEF7FF-E2B7-1141-84CC-E9533CB717EE}"/>
              </a:ext>
            </a:extLst>
          </p:cNvPr>
          <p:cNvGrpSpPr/>
          <p:nvPr/>
        </p:nvGrpSpPr>
        <p:grpSpPr>
          <a:xfrm>
            <a:off x="2310474" y="2590890"/>
            <a:ext cx="5363169" cy="3203002"/>
            <a:chOff x="1684513" y="2657591"/>
            <a:chExt cx="5363169" cy="3203002"/>
          </a:xfrm>
        </p:grpSpPr>
        <p:pic>
          <p:nvPicPr>
            <p:cNvPr id="32" name="Picture 31">
              <a:extLst>
                <a:ext uri="{FF2B5EF4-FFF2-40B4-BE49-F238E27FC236}">
                  <a16:creationId xmlns:a16="http://schemas.microsoft.com/office/drawing/2014/main" id="{E57DF293-E51A-E044-B946-CC276222333C}"/>
                </a:ext>
              </a:extLst>
            </p:cNvPr>
            <p:cNvPicPr>
              <a:picLocks noChangeAspect="1"/>
            </p:cNvPicPr>
            <p:nvPr/>
          </p:nvPicPr>
          <p:blipFill>
            <a:blip r:embed="rId7"/>
            <a:stretch>
              <a:fillRect/>
            </a:stretch>
          </p:blipFill>
          <p:spPr>
            <a:xfrm>
              <a:off x="1684513" y="2657591"/>
              <a:ext cx="5363169" cy="3203002"/>
            </a:xfrm>
            <a:prstGeom prst="rect">
              <a:avLst/>
            </a:prstGeom>
          </p:spPr>
        </p:pic>
        <p:cxnSp>
          <p:nvCxnSpPr>
            <p:cNvPr id="33" name="Straight Arrow Connector 32">
              <a:extLst>
                <a:ext uri="{FF2B5EF4-FFF2-40B4-BE49-F238E27FC236}">
                  <a16:creationId xmlns:a16="http://schemas.microsoft.com/office/drawing/2014/main" id="{2D9FCC8F-FDC4-1A4C-8A49-15C1E8937DC2}"/>
                </a:ext>
              </a:extLst>
            </p:cNvPr>
            <p:cNvCxnSpPr>
              <a:cxnSpLocks/>
            </p:cNvCxnSpPr>
            <p:nvPr/>
          </p:nvCxnSpPr>
          <p:spPr>
            <a:xfrm>
              <a:off x="3608142" y="3759117"/>
              <a:ext cx="510258" cy="31486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9469EB-9019-3F4D-852B-1A5A528A0431}"/>
                </a:ext>
              </a:extLst>
            </p:cNvPr>
            <p:cNvSpPr txBox="1"/>
            <p:nvPr/>
          </p:nvSpPr>
          <p:spPr>
            <a:xfrm>
              <a:off x="2965337" y="3572562"/>
              <a:ext cx="642805" cy="246221"/>
            </a:xfrm>
            <a:prstGeom prst="rect">
              <a:avLst/>
            </a:prstGeom>
            <a:noFill/>
          </p:spPr>
          <p:txBody>
            <a:bodyPr wrap="none" lIns="0" tIns="0" rIns="0" bIns="0" rtlCol="0">
              <a:spAutoFit/>
            </a:bodyPr>
            <a:lstStyle/>
            <a:p>
              <a:r>
                <a:rPr lang="en-US" sz="1600" b="1" dirty="0"/>
                <a:t>Outlier </a:t>
              </a:r>
            </a:p>
          </p:txBody>
        </p:sp>
      </p:grpSp>
      <p:sp>
        <p:nvSpPr>
          <p:cNvPr id="35" name="TextBox 34">
            <a:extLst>
              <a:ext uri="{FF2B5EF4-FFF2-40B4-BE49-F238E27FC236}">
                <a16:creationId xmlns:a16="http://schemas.microsoft.com/office/drawing/2014/main" id="{379BBADF-8B11-3B43-A478-ED11A685B046}"/>
              </a:ext>
            </a:extLst>
          </p:cNvPr>
          <p:cNvSpPr txBox="1"/>
          <p:nvPr/>
        </p:nvSpPr>
        <p:spPr>
          <a:xfrm>
            <a:off x="7326137" y="2990190"/>
            <a:ext cx="578219" cy="223636"/>
          </a:xfrm>
          <a:prstGeom prst="rect">
            <a:avLst/>
          </a:prstGeom>
          <a:noFill/>
        </p:spPr>
        <p:txBody>
          <a:bodyPr wrap="none" lIns="0" tIns="0" rIns="0" bIns="0" rtlCol="0">
            <a:spAutoFit/>
          </a:bodyPr>
          <a:lstStyle/>
          <a:p>
            <a:r>
              <a:rPr lang="en-US" sz="1600" b="1" dirty="0"/>
              <a:t>Outlier</a:t>
            </a:r>
            <a:r>
              <a:rPr lang="en-US" sz="1000" b="1" dirty="0"/>
              <a:t> </a:t>
            </a:r>
          </a:p>
        </p:txBody>
      </p:sp>
      <p:sp>
        <p:nvSpPr>
          <p:cNvPr id="36" name="Cross 35">
            <a:extLst>
              <a:ext uri="{FF2B5EF4-FFF2-40B4-BE49-F238E27FC236}">
                <a16:creationId xmlns:a16="http://schemas.microsoft.com/office/drawing/2014/main" id="{399119AA-05FF-A241-AA53-30634E8D636B}"/>
              </a:ext>
            </a:extLst>
          </p:cNvPr>
          <p:cNvSpPr/>
          <p:nvPr/>
        </p:nvSpPr>
        <p:spPr>
          <a:xfrm rot="2490906">
            <a:off x="7889512" y="2828803"/>
            <a:ext cx="548556" cy="566408"/>
          </a:xfrm>
          <a:prstGeom prst="plus">
            <a:avLst>
              <a:gd name="adj" fmla="val 39866"/>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614786000"/>
      </p:ext>
    </p:extLst>
  </p:cSld>
  <p:clrMapOvr>
    <a:masterClrMapping/>
  </p:clrMapOvr>
  <mc:AlternateContent xmlns:mc="http://schemas.openxmlformats.org/markup-compatibility/2006" xmlns:p14="http://schemas.microsoft.com/office/powerpoint/2010/main">
    <mc:Choice Requires="p14">
      <p:transition spd="med" p14:dur="700" advClick="0" advTm="43383">
        <p:fade/>
      </p:transition>
    </mc:Choice>
    <mc:Fallback xmlns="">
      <p:transition spd="med" advClick="0" advTm="4338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950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dissolv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dissolv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6E79F0-233D-9548-9197-6D12D9754813}"/>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6</a:t>
            </a:fld>
            <a:r>
              <a:rPr lang="en-US"/>
              <a:t> -</a:t>
            </a:r>
          </a:p>
        </p:txBody>
      </p:sp>
      <p:sp>
        <p:nvSpPr>
          <p:cNvPr id="3" name="Title 2">
            <a:extLst>
              <a:ext uri="{FF2B5EF4-FFF2-40B4-BE49-F238E27FC236}">
                <a16:creationId xmlns:a16="http://schemas.microsoft.com/office/drawing/2014/main" id="{79AFDCA9-81C1-184D-A1EB-9B4D2F55457B}"/>
              </a:ext>
            </a:extLst>
          </p:cNvPr>
          <p:cNvSpPr>
            <a:spLocks noGrp="1"/>
          </p:cNvSpPr>
          <p:nvPr>
            <p:ph type="title"/>
          </p:nvPr>
        </p:nvSpPr>
        <p:spPr/>
        <p:txBody>
          <a:bodyPr/>
          <a:lstStyle/>
          <a:p>
            <a:r>
              <a:rPr lang="en-US" dirty="0"/>
              <a:t>Real-world Applications</a:t>
            </a:r>
          </a:p>
        </p:txBody>
      </p:sp>
      <p:grpSp>
        <p:nvGrpSpPr>
          <p:cNvPr id="9" name="Group 8">
            <a:extLst>
              <a:ext uri="{FF2B5EF4-FFF2-40B4-BE49-F238E27FC236}">
                <a16:creationId xmlns:a16="http://schemas.microsoft.com/office/drawing/2014/main" id="{6C063DDA-0A0B-904A-AF60-3DDE028D44E6}"/>
              </a:ext>
            </a:extLst>
          </p:cNvPr>
          <p:cNvGrpSpPr/>
          <p:nvPr/>
        </p:nvGrpSpPr>
        <p:grpSpPr>
          <a:xfrm>
            <a:off x="446088" y="1243713"/>
            <a:ext cx="8112696" cy="2205678"/>
            <a:chOff x="446088" y="1243713"/>
            <a:chExt cx="8112696" cy="2205678"/>
          </a:xfrm>
        </p:grpSpPr>
        <p:sp>
          <p:nvSpPr>
            <p:cNvPr id="5" name="TextBox 4">
              <a:extLst>
                <a:ext uri="{FF2B5EF4-FFF2-40B4-BE49-F238E27FC236}">
                  <a16:creationId xmlns:a16="http://schemas.microsoft.com/office/drawing/2014/main" id="{FB14B7EB-CE36-4C4F-A4E4-6BF110791F92}"/>
                </a:ext>
              </a:extLst>
            </p:cNvPr>
            <p:cNvSpPr txBox="1"/>
            <p:nvPr/>
          </p:nvSpPr>
          <p:spPr>
            <a:xfrm>
              <a:off x="446088" y="1479621"/>
              <a:ext cx="8112696" cy="1969770"/>
            </a:xfrm>
            <a:prstGeom prst="rect">
              <a:avLst/>
            </a:prstGeom>
            <a:noFill/>
          </p:spPr>
          <p:txBody>
            <a:bodyPr wrap="square" rtlCol="0">
              <a:spAutoFit/>
            </a:bodyPr>
            <a:lstStyle/>
            <a:p>
              <a:r>
                <a:rPr lang="en-US" sz="2400" dirty="0"/>
                <a:t>Medical tests (Zhuang, 2017).</a:t>
              </a:r>
            </a:p>
            <a:p>
              <a:pPr marL="742950" lvl="1" indent="-285750">
                <a:buFont typeface="Arial" panose="020B0604020202020204" pitchFamily="34" charset="0"/>
                <a:buChar char="•"/>
              </a:pPr>
              <a:r>
                <a:rPr lang="en-US" dirty="0"/>
                <a:t>	</a:t>
              </a:r>
              <a:r>
                <a:rPr lang="en-US" sz="2000" dirty="0"/>
                <a:t>Arm: Disease;</a:t>
              </a:r>
            </a:p>
            <a:p>
              <a:pPr marL="800100" lvl="1" indent="-342900">
                <a:buFont typeface="Arial" panose="020B0604020202020204" pitchFamily="34" charset="0"/>
                <a:buChar char="•"/>
              </a:pPr>
              <a:r>
                <a:rPr lang="en-US" sz="2000" dirty="0"/>
                <a:t>	Reward: Biomarker’s presence for certain disease;</a:t>
              </a:r>
            </a:p>
            <a:p>
              <a:pPr marL="800100" lvl="1" indent="-342900">
                <a:buFont typeface="Arial" panose="020B0604020202020204" pitchFamily="34" charset="0"/>
                <a:buChar char="•"/>
              </a:pPr>
              <a:r>
                <a:rPr lang="en-US" sz="2000" dirty="0"/>
                <a:t>	Goal: Find the disease with exceptional presence of biomarker.</a:t>
              </a:r>
            </a:p>
            <a:p>
              <a:endParaRPr lang="en-US" dirty="0"/>
            </a:p>
          </p:txBody>
        </p:sp>
        <p:sp>
          <p:nvSpPr>
            <p:cNvPr id="7" name="Cross 6">
              <a:extLst>
                <a:ext uri="{FF2B5EF4-FFF2-40B4-BE49-F238E27FC236}">
                  <a16:creationId xmlns:a16="http://schemas.microsoft.com/office/drawing/2014/main" id="{B2AED27F-9B49-F447-B3DE-258B8B400EA4}"/>
                </a:ext>
              </a:extLst>
            </p:cNvPr>
            <p:cNvSpPr/>
            <p:nvPr/>
          </p:nvSpPr>
          <p:spPr>
            <a:xfrm>
              <a:off x="7473696" y="1243713"/>
              <a:ext cx="938784" cy="963039"/>
            </a:xfrm>
            <a:prstGeom prst="plus">
              <a:avLst>
                <a:gd name="adj" fmla="val 366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D9969C9-8EE7-C649-A95B-F7570BCD9493}"/>
              </a:ext>
            </a:extLst>
          </p:cNvPr>
          <p:cNvGrpSpPr/>
          <p:nvPr/>
        </p:nvGrpSpPr>
        <p:grpSpPr>
          <a:xfrm>
            <a:off x="507048" y="3952295"/>
            <a:ext cx="10368216" cy="1723549"/>
            <a:chOff x="507048" y="3952295"/>
            <a:chExt cx="10368216" cy="1723549"/>
          </a:xfrm>
        </p:grpSpPr>
        <p:sp>
          <p:nvSpPr>
            <p:cNvPr id="6" name="TextBox 5">
              <a:extLst>
                <a:ext uri="{FF2B5EF4-FFF2-40B4-BE49-F238E27FC236}">
                  <a16:creationId xmlns:a16="http://schemas.microsoft.com/office/drawing/2014/main" id="{D2272DB7-E5A4-4F4D-B9F4-D4631263833F}"/>
                </a:ext>
              </a:extLst>
            </p:cNvPr>
            <p:cNvSpPr txBox="1"/>
            <p:nvPr/>
          </p:nvSpPr>
          <p:spPr>
            <a:xfrm>
              <a:off x="507048" y="3952295"/>
              <a:ext cx="10368216" cy="1723549"/>
            </a:xfrm>
            <a:prstGeom prst="rect">
              <a:avLst/>
            </a:prstGeom>
            <a:noFill/>
          </p:spPr>
          <p:txBody>
            <a:bodyPr wrap="square" rtlCol="0">
              <a:spAutoFit/>
            </a:bodyPr>
            <a:lstStyle/>
            <a:p>
              <a:r>
                <a:rPr lang="en-US" sz="2400" dirty="0"/>
                <a:t>Online recommendation (Li, 2010).</a:t>
              </a:r>
            </a:p>
            <a:p>
              <a:pPr marL="800100" lvl="1" indent="-342900">
                <a:buFont typeface="Arial" panose="020B0604020202020204" pitchFamily="34" charset="0"/>
                <a:buChar char="•"/>
              </a:pPr>
              <a:r>
                <a:rPr lang="en-US" sz="2400" dirty="0"/>
                <a:t>	</a:t>
              </a:r>
              <a:r>
                <a:rPr lang="en-US" sz="2000" dirty="0"/>
                <a:t>Arm: Article;</a:t>
              </a:r>
            </a:p>
            <a:p>
              <a:pPr marL="800100" lvl="1" indent="-342900">
                <a:buFont typeface="Arial" panose="020B0604020202020204" pitchFamily="34" charset="0"/>
                <a:buChar char="•"/>
              </a:pPr>
              <a:r>
                <a:rPr lang="en-US" sz="2000" dirty="0"/>
                <a:t>	Reward: Click-through rate;</a:t>
              </a:r>
            </a:p>
            <a:p>
              <a:pPr marL="800100" lvl="1" indent="-342900">
                <a:buFont typeface="Arial" panose="020B0604020202020204" pitchFamily="34" charset="0"/>
                <a:buChar char="•"/>
              </a:pPr>
              <a:r>
                <a:rPr lang="en-US" sz="2000" dirty="0"/>
                <a:t>	Goal: Find the articles with much higher popularity.</a:t>
              </a:r>
            </a:p>
            <a:p>
              <a:endParaRPr lang="en-US" dirty="0"/>
            </a:p>
          </p:txBody>
        </p:sp>
        <p:sp>
          <p:nvSpPr>
            <p:cNvPr id="8" name="Lightning Bolt 7">
              <a:extLst>
                <a:ext uri="{FF2B5EF4-FFF2-40B4-BE49-F238E27FC236}">
                  <a16:creationId xmlns:a16="http://schemas.microsoft.com/office/drawing/2014/main" id="{106B337A-BEEC-BC41-8D0F-2265562075AC}"/>
                </a:ext>
              </a:extLst>
            </p:cNvPr>
            <p:cNvSpPr/>
            <p:nvPr/>
          </p:nvSpPr>
          <p:spPr>
            <a:xfrm>
              <a:off x="7607808" y="3952295"/>
              <a:ext cx="950976" cy="100984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653201162"/>
      </p:ext>
    </p:extLst>
  </p:cSld>
  <p:clrMapOvr>
    <a:masterClrMapping/>
  </p:clrMapOvr>
  <mc:AlternateContent xmlns:mc="http://schemas.openxmlformats.org/markup-compatibility/2006" xmlns:p14="http://schemas.microsoft.com/office/powerpoint/2010/main">
    <mc:Choice Requires="p14">
      <p:transition spd="med" p14:dur="700" advClick="0" advTm="66385">
        <p:fade/>
      </p:transition>
    </mc:Choice>
    <mc:Fallback xmlns="">
      <p:transition spd="med" advClick="0" advTm="663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0647B-F71B-8E45-B1FC-C6DA698F3A5F}"/>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7</a:t>
            </a:fld>
            <a:r>
              <a:rPr lang="en-US"/>
              <a:t> -</a:t>
            </a:r>
          </a:p>
        </p:txBody>
      </p:sp>
      <p:sp>
        <p:nvSpPr>
          <p:cNvPr id="3" name="Title 2">
            <a:extLst>
              <a:ext uri="{FF2B5EF4-FFF2-40B4-BE49-F238E27FC236}">
                <a16:creationId xmlns:a16="http://schemas.microsoft.com/office/drawing/2014/main" id="{4091CF4F-431C-6549-8D23-268C0579DB38}"/>
              </a:ext>
            </a:extLst>
          </p:cNvPr>
          <p:cNvSpPr>
            <a:spLocks noGrp="1"/>
          </p:cNvSpPr>
          <p:nvPr>
            <p:ph type="title"/>
          </p:nvPr>
        </p:nvSpPr>
        <p:spPr/>
        <p:txBody>
          <a:bodyPr/>
          <a:lstStyle/>
          <a:p>
            <a:r>
              <a:rPr lang="en-US" dirty="0"/>
              <a:t>Limitations of Existing Work</a:t>
            </a:r>
          </a:p>
        </p:txBody>
      </p:sp>
      <p:sp>
        <p:nvSpPr>
          <p:cNvPr id="4" name="TextBox 3">
            <a:extLst>
              <a:ext uri="{FF2B5EF4-FFF2-40B4-BE49-F238E27FC236}">
                <a16:creationId xmlns:a16="http://schemas.microsoft.com/office/drawing/2014/main" id="{037891CC-7F1A-1444-83EA-7834F2E246BC}"/>
              </a:ext>
            </a:extLst>
          </p:cNvPr>
          <p:cNvSpPr txBox="1"/>
          <p:nvPr/>
        </p:nvSpPr>
        <p:spPr>
          <a:xfrm>
            <a:off x="684212" y="905996"/>
            <a:ext cx="8192603" cy="984885"/>
          </a:xfrm>
          <a:prstGeom prst="rect">
            <a:avLst/>
          </a:prstGeom>
          <a:noFill/>
        </p:spPr>
        <p:txBody>
          <a:bodyPr wrap="square" rtlCol="0">
            <a:spAutoFit/>
          </a:bodyPr>
          <a:lstStyle/>
          <a:p>
            <a:r>
              <a:rPr lang="en-US" sz="2000" dirty="0"/>
              <a:t>Existing outlier arm definition, </a:t>
            </a:r>
            <a:r>
              <a:rPr lang="en-US" sz="2000" b="1" dirty="0"/>
              <a:t>K</a:t>
            </a:r>
            <a:r>
              <a:rPr lang="en-US" sz="2000" dirty="0"/>
              <a:t>-sigma rule (Zhuang, 2017) : </a:t>
            </a:r>
          </a:p>
          <a:p>
            <a:r>
              <a:rPr lang="en-US" sz="2000" b="1" dirty="0"/>
              <a:t>Mean</a:t>
            </a:r>
            <a:r>
              <a:rPr lang="en-US" sz="2000" dirty="0"/>
              <a:t> of expected rewards of all arms + </a:t>
            </a:r>
            <a:r>
              <a:rPr lang="en-US" sz="2000" b="1" dirty="0"/>
              <a:t>K</a:t>
            </a:r>
            <a:r>
              <a:rPr lang="en-US" sz="2000" dirty="0"/>
              <a:t> times standard deviation. </a:t>
            </a:r>
          </a:p>
          <a:p>
            <a:r>
              <a:rPr lang="en-US" dirty="0"/>
              <a:t> </a:t>
            </a:r>
          </a:p>
        </p:txBody>
      </p:sp>
      <p:sp>
        <p:nvSpPr>
          <p:cNvPr id="9" name="TextBox 8">
            <a:extLst>
              <a:ext uri="{FF2B5EF4-FFF2-40B4-BE49-F238E27FC236}">
                <a16:creationId xmlns:a16="http://schemas.microsoft.com/office/drawing/2014/main" id="{70387762-EA58-D545-9268-E699C4F487A5}"/>
              </a:ext>
            </a:extLst>
          </p:cNvPr>
          <p:cNvSpPr txBox="1"/>
          <p:nvPr/>
        </p:nvSpPr>
        <p:spPr>
          <a:xfrm>
            <a:off x="850226" y="5395614"/>
            <a:ext cx="7794313" cy="830997"/>
          </a:xfrm>
          <a:prstGeom prst="rect">
            <a:avLst/>
          </a:prstGeom>
          <a:noFill/>
        </p:spPr>
        <p:txBody>
          <a:bodyPr wrap="none" rtlCol="0">
            <a:spAutoFit/>
          </a:bodyPr>
          <a:lstStyle/>
          <a:p>
            <a:pPr>
              <a:lnSpc>
                <a:spcPct val="150000"/>
              </a:lnSpc>
            </a:pPr>
            <a:r>
              <a:rPr lang="en-US" sz="2000" dirty="0"/>
              <a:t>(2) Detect arms whose expected rewards are not high but far away.</a:t>
            </a:r>
          </a:p>
          <a:p>
            <a:endParaRPr lang="en-US" dirty="0"/>
          </a:p>
        </p:txBody>
      </p:sp>
      <p:sp>
        <p:nvSpPr>
          <p:cNvPr id="10" name="Cross 9">
            <a:extLst>
              <a:ext uri="{FF2B5EF4-FFF2-40B4-BE49-F238E27FC236}">
                <a16:creationId xmlns:a16="http://schemas.microsoft.com/office/drawing/2014/main" id="{0AC2DD35-5B86-D148-BA16-E2EFDFF9B1E5}"/>
              </a:ext>
            </a:extLst>
          </p:cNvPr>
          <p:cNvSpPr/>
          <p:nvPr/>
        </p:nvSpPr>
        <p:spPr>
          <a:xfrm rot="2490906">
            <a:off x="3696016" y="4906572"/>
            <a:ext cx="548556" cy="566408"/>
          </a:xfrm>
          <a:prstGeom prst="plus">
            <a:avLst>
              <a:gd name="adj" fmla="val 39866"/>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ross 10">
            <a:extLst>
              <a:ext uri="{FF2B5EF4-FFF2-40B4-BE49-F238E27FC236}">
                <a16:creationId xmlns:a16="http://schemas.microsoft.com/office/drawing/2014/main" id="{8EADF345-AC3E-D74C-B515-5AB8AB1C5DF4}"/>
              </a:ext>
            </a:extLst>
          </p:cNvPr>
          <p:cNvSpPr/>
          <p:nvPr/>
        </p:nvSpPr>
        <p:spPr>
          <a:xfrm rot="2490906">
            <a:off x="8169679" y="5389409"/>
            <a:ext cx="548556" cy="566408"/>
          </a:xfrm>
          <a:prstGeom prst="plus">
            <a:avLst>
              <a:gd name="adj" fmla="val 39866"/>
            </a:avLst>
          </a:prstGeom>
          <a:solidFill>
            <a:srgbClr val="FF2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D47C7A7-F0DA-1348-A11A-27732BAAD9EA}"/>
              </a:ext>
            </a:extLst>
          </p:cNvPr>
          <p:cNvSpPr txBox="1"/>
          <p:nvPr/>
        </p:nvSpPr>
        <p:spPr>
          <a:xfrm>
            <a:off x="850226" y="4995504"/>
            <a:ext cx="2789546" cy="677108"/>
          </a:xfrm>
          <a:prstGeom prst="rect">
            <a:avLst/>
          </a:prstGeom>
          <a:noFill/>
        </p:spPr>
        <p:txBody>
          <a:bodyPr wrap="none" rtlCol="0">
            <a:spAutoFit/>
          </a:bodyPr>
          <a:lstStyle/>
          <a:p>
            <a:r>
              <a:rPr lang="en-US" sz="2000" dirty="0"/>
              <a:t>(1) Choose a proper K;</a:t>
            </a:r>
          </a:p>
          <a:p>
            <a:endParaRPr lang="en-US" dirty="0"/>
          </a:p>
        </p:txBody>
      </p:sp>
      <p:sp>
        <p:nvSpPr>
          <p:cNvPr id="16" name="TextBox 15">
            <a:extLst>
              <a:ext uri="{FF2B5EF4-FFF2-40B4-BE49-F238E27FC236}">
                <a16:creationId xmlns:a16="http://schemas.microsoft.com/office/drawing/2014/main" id="{D88A2F23-F781-1649-A6F9-0CB5CA1FC0AB}"/>
              </a:ext>
            </a:extLst>
          </p:cNvPr>
          <p:cNvSpPr txBox="1"/>
          <p:nvPr/>
        </p:nvSpPr>
        <p:spPr>
          <a:xfrm>
            <a:off x="879064" y="4657195"/>
            <a:ext cx="1635384" cy="400110"/>
          </a:xfrm>
          <a:prstGeom prst="rect">
            <a:avLst/>
          </a:prstGeom>
          <a:noFill/>
        </p:spPr>
        <p:txBody>
          <a:bodyPr wrap="none" rtlCol="0">
            <a:spAutoFit/>
          </a:bodyPr>
          <a:lstStyle/>
          <a:p>
            <a:r>
              <a:rPr lang="en-US" sz="2000" b="1" dirty="0"/>
              <a:t>Limitations:</a:t>
            </a:r>
          </a:p>
        </p:txBody>
      </p:sp>
      <p:grpSp>
        <p:nvGrpSpPr>
          <p:cNvPr id="29" name="Group 28">
            <a:extLst>
              <a:ext uri="{FF2B5EF4-FFF2-40B4-BE49-F238E27FC236}">
                <a16:creationId xmlns:a16="http://schemas.microsoft.com/office/drawing/2014/main" id="{91145C7B-BA6F-E245-B42C-387D07072D56}"/>
              </a:ext>
            </a:extLst>
          </p:cNvPr>
          <p:cNvGrpSpPr/>
          <p:nvPr/>
        </p:nvGrpSpPr>
        <p:grpSpPr>
          <a:xfrm>
            <a:off x="267185" y="1974158"/>
            <a:ext cx="8590062" cy="2526806"/>
            <a:chOff x="267185" y="1974158"/>
            <a:chExt cx="8590062" cy="2526806"/>
          </a:xfrm>
        </p:grpSpPr>
        <p:grpSp>
          <p:nvGrpSpPr>
            <p:cNvPr id="27" name="Group 26">
              <a:extLst>
                <a:ext uri="{FF2B5EF4-FFF2-40B4-BE49-F238E27FC236}">
                  <a16:creationId xmlns:a16="http://schemas.microsoft.com/office/drawing/2014/main" id="{68BD5F3E-DAF2-A742-8D9B-CDC0A460DCB1}"/>
                </a:ext>
              </a:extLst>
            </p:cNvPr>
            <p:cNvGrpSpPr/>
            <p:nvPr/>
          </p:nvGrpSpPr>
          <p:grpSpPr>
            <a:xfrm>
              <a:off x="267185" y="1974159"/>
              <a:ext cx="4265045" cy="2526805"/>
              <a:chOff x="267185" y="1974159"/>
              <a:chExt cx="4265045" cy="2526805"/>
            </a:xfrm>
          </p:grpSpPr>
          <p:pic>
            <p:nvPicPr>
              <p:cNvPr id="12" name="Picture 11">
                <a:extLst>
                  <a:ext uri="{FF2B5EF4-FFF2-40B4-BE49-F238E27FC236}">
                    <a16:creationId xmlns:a16="http://schemas.microsoft.com/office/drawing/2014/main" id="{4DA8A745-A165-194E-B32E-0B1023F626B1}"/>
                  </a:ext>
                </a:extLst>
              </p:cNvPr>
              <p:cNvPicPr>
                <a:picLocks noChangeAspect="1"/>
              </p:cNvPicPr>
              <p:nvPr/>
            </p:nvPicPr>
            <p:blipFill>
              <a:blip r:embed="rId4"/>
              <a:stretch>
                <a:fillRect/>
              </a:stretch>
            </p:blipFill>
            <p:spPr>
              <a:xfrm>
                <a:off x="267185" y="1974159"/>
                <a:ext cx="4265045" cy="2526805"/>
              </a:xfrm>
              <a:prstGeom prst="rect">
                <a:avLst/>
              </a:prstGeom>
            </p:spPr>
          </p:pic>
          <p:cxnSp>
            <p:nvCxnSpPr>
              <p:cNvPr id="17" name="Straight Arrow Connector 16">
                <a:extLst>
                  <a:ext uri="{FF2B5EF4-FFF2-40B4-BE49-F238E27FC236}">
                    <a16:creationId xmlns:a16="http://schemas.microsoft.com/office/drawing/2014/main" id="{CE979B50-B35D-C540-9EBC-C3FF6137A2FC}"/>
                  </a:ext>
                </a:extLst>
              </p:cNvPr>
              <p:cNvCxnSpPr>
                <a:cxnSpLocks/>
              </p:cNvCxnSpPr>
              <p:nvPr/>
            </p:nvCxnSpPr>
            <p:spPr>
              <a:xfrm flipH="1">
                <a:off x="1543766" y="2340762"/>
                <a:ext cx="208780" cy="29962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A645896-D047-5643-93D0-F1FC4A9618B7}"/>
                  </a:ext>
                </a:extLst>
              </p:cNvPr>
              <p:cNvSpPr txBox="1"/>
              <p:nvPr/>
            </p:nvSpPr>
            <p:spPr>
              <a:xfrm>
                <a:off x="1648156" y="2051877"/>
                <a:ext cx="541132" cy="210769"/>
              </a:xfrm>
              <a:prstGeom prst="rect">
                <a:avLst/>
              </a:prstGeom>
              <a:noFill/>
            </p:spPr>
            <p:txBody>
              <a:bodyPr wrap="none" lIns="0" tIns="0" rIns="0" bIns="0" rtlCol="0">
                <a:spAutoFit/>
              </a:bodyPr>
              <a:lstStyle/>
              <a:p>
                <a:r>
                  <a:rPr lang="en-US" sz="1600" b="1" dirty="0"/>
                  <a:t>Outlier </a:t>
                </a:r>
              </a:p>
            </p:txBody>
          </p:sp>
          <p:cxnSp>
            <p:nvCxnSpPr>
              <p:cNvPr id="19" name="Straight Arrow Connector 18">
                <a:extLst>
                  <a:ext uri="{FF2B5EF4-FFF2-40B4-BE49-F238E27FC236}">
                    <a16:creationId xmlns:a16="http://schemas.microsoft.com/office/drawing/2014/main" id="{E25CA0CD-36E0-1C40-928D-A3B3CFC4B0A9}"/>
                  </a:ext>
                </a:extLst>
              </p:cNvPr>
              <p:cNvCxnSpPr>
                <a:cxnSpLocks/>
              </p:cNvCxnSpPr>
              <p:nvPr/>
            </p:nvCxnSpPr>
            <p:spPr>
              <a:xfrm>
                <a:off x="2244999" y="2290991"/>
                <a:ext cx="269450" cy="20160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0BED8C2-48EA-A741-A74B-C16F568A7EA0}"/>
                </a:ext>
              </a:extLst>
            </p:cNvPr>
            <p:cNvGrpSpPr/>
            <p:nvPr/>
          </p:nvGrpSpPr>
          <p:grpSpPr>
            <a:xfrm>
              <a:off x="4592202" y="1974158"/>
              <a:ext cx="4265045" cy="2526805"/>
              <a:chOff x="4592202" y="1974158"/>
              <a:chExt cx="4265045" cy="2526805"/>
            </a:xfrm>
          </p:grpSpPr>
          <p:pic>
            <p:nvPicPr>
              <p:cNvPr id="13" name="Picture 12">
                <a:extLst>
                  <a:ext uri="{FF2B5EF4-FFF2-40B4-BE49-F238E27FC236}">
                    <a16:creationId xmlns:a16="http://schemas.microsoft.com/office/drawing/2014/main" id="{E11629DB-1D07-7243-9275-63708C10724F}"/>
                  </a:ext>
                </a:extLst>
              </p:cNvPr>
              <p:cNvPicPr>
                <a:picLocks noChangeAspect="1"/>
              </p:cNvPicPr>
              <p:nvPr/>
            </p:nvPicPr>
            <p:blipFill>
              <a:blip r:embed="rId5"/>
              <a:stretch>
                <a:fillRect/>
              </a:stretch>
            </p:blipFill>
            <p:spPr>
              <a:xfrm>
                <a:off x="4592202" y="1974158"/>
                <a:ext cx="4265045" cy="2526805"/>
              </a:xfrm>
              <a:prstGeom prst="rect">
                <a:avLst/>
              </a:prstGeom>
            </p:spPr>
          </p:pic>
          <p:cxnSp>
            <p:nvCxnSpPr>
              <p:cNvPr id="24" name="Straight Arrow Connector 23">
                <a:extLst>
                  <a:ext uri="{FF2B5EF4-FFF2-40B4-BE49-F238E27FC236}">
                    <a16:creationId xmlns:a16="http://schemas.microsoft.com/office/drawing/2014/main" id="{1C4E96D5-5601-1441-986D-84F4EECA966E}"/>
                  </a:ext>
                </a:extLst>
              </p:cNvPr>
              <p:cNvCxnSpPr>
                <a:cxnSpLocks/>
              </p:cNvCxnSpPr>
              <p:nvPr/>
            </p:nvCxnSpPr>
            <p:spPr>
              <a:xfrm flipH="1">
                <a:off x="6957060" y="2290991"/>
                <a:ext cx="411397" cy="19958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CA26DC6-63F1-E24B-A6BD-AAD93913CEA6}"/>
                  </a:ext>
                </a:extLst>
              </p:cNvPr>
              <p:cNvSpPr txBox="1"/>
              <p:nvPr/>
            </p:nvSpPr>
            <p:spPr>
              <a:xfrm>
                <a:off x="7097890" y="2041628"/>
                <a:ext cx="541132" cy="210769"/>
              </a:xfrm>
              <a:prstGeom prst="rect">
                <a:avLst/>
              </a:prstGeom>
              <a:noFill/>
            </p:spPr>
            <p:txBody>
              <a:bodyPr wrap="none" lIns="0" tIns="0" rIns="0" bIns="0" rtlCol="0">
                <a:spAutoFit/>
              </a:bodyPr>
              <a:lstStyle/>
              <a:p>
                <a:r>
                  <a:rPr lang="en-US" sz="1600" b="1" dirty="0"/>
                  <a:t>Outlier </a:t>
                </a:r>
              </a:p>
            </p:txBody>
          </p:sp>
        </p:grpSp>
      </p:grpSp>
      <p:grpSp>
        <p:nvGrpSpPr>
          <p:cNvPr id="5" name="Group 4">
            <a:extLst>
              <a:ext uri="{FF2B5EF4-FFF2-40B4-BE49-F238E27FC236}">
                <a16:creationId xmlns:a16="http://schemas.microsoft.com/office/drawing/2014/main" id="{CBC0F09D-69B3-9D48-899E-E507ECE7D65E}"/>
              </a:ext>
            </a:extLst>
          </p:cNvPr>
          <p:cNvGrpSpPr/>
          <p:nvPr/>
        </p:nvGrpSpPr>
        <p:grpSpPr>
          <a:xfrm>
            <a:off x="2187258" y="1890881"/>
            <a:ext cx="4514868" cy="2741824"/>
            <a:chOff x="1684513" y="2657591"/>
            <a:chExt cx="5363169" cy="3203002"/>
          </a:xfrm>
        </p:grpSpPr>
        <p:pic>
          <p:nvPicPr>
            <p:cNvPr id="6" name="Picture 5">
              <a:extLst>
                <a:ext uri="{FF2B5EF4-FFF2-40B4-BE49-F238E27FC236}">
                  <a16:creationId xmlns:a16="http://schemas.microsoft.com/office/drawing/2014/main" id="{97DE43E5-CCCF-5A44-8EB6-D9848130F749}"/>
                </a:ext>
              </a:extLst>
            </p:cNvPr>
            <p:cNvPicPr>
              <a:picLocks noChangeAspect="1"/>
            </p:cNvPicPr>
            <p:nvPr/>
          </p:nvPicPr>
          <p:blipFill>
            <a:blip r:embed="rId6"/>
            <a:stretch>
              <a:fillRect/>
            </a:stretch>
          </p:blipFill>
          <p:spPr>
            <a:xfrm>
              <a:off x="1684513" y="2657591"/>
              <a:ext cx="5363169" cy="3203002"/>
            </a:xfrm>
            <a:prstGeom prst="rect">
              <a:avLst/>
            </a:prstGeom>
          </p:spPr>
        </p:pic>
        <p:cxnSp>
          <p:nvCxnSpPr>
            <p:cNvPr id="7" name="Straight Arrow Connector 6">
              <a:extLst>
                <a:ext uri="{FF2B5EF4-FFF2-40B4-BE49-F238E27FC236}">
                  <a16:creationId xmlns:a16="http://schemas.microsoft.com/office/drawing/2014/main" id="{0AA233B1-EFB0-B14D-8F6A-BB796332BC4A}"/>
                </a:ext>
              </a:extLst>
            </p:cNvPr>
            <p:cNvCxnSpPr>
              <a:cxnSpLocks/>
            </p:cNvCxnSpPr>
            <p:nvPr/>
          </p:nvCxnSpPr>
          <p:spPr>
            <a:xfrm>
              <a:off x="3608142" y="3759117"/>
              <a:ext cx="510258" cy="31486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0BD08DE-E156-E940-980C-EE6E51119167}"/>
                </a:ext>
              </a:extLst>
            </p:cNvPr>
            <p:cNvSpPr txBox="1"/>
            <p:nvPr/>
          </p:nvSpPr>
          <p:spPr>
            <a:xfrm>
              <a:off x="2965337" y="3572562"/>
              <a:ext cx="642805" cy="246221"/>
            </a:xfrm>
            <a:prstGeom prst="rect">
              <a:avLst/>
            </a:prstGeom>
            <a:noFill/>
          </p:spPr>
          <p:txBody>
            <a:bodyPr wrap="none" lIns="0" tIns="0" rIns="0" bIns="0" rtlCol="0">
              <a:spAutoFit/>
            </a:bodyPr>
            <a:lstStyle/>
            <a:p>
              <a:r>
                <a:rPr lang="en-US" sz="1600" b="1" dirty="0"/>
                <a:t>Outlier </a:t>
              </a:r>
            </a:p>
          </p:txBody>
        </p:sp>
      </p:grpSp>
    </p:spTree>
    <p:custDataLst>
      <p:tags r:id="rId1"/>
    </p:custDataLst>
    <p:extLst>
      <p:ext uri="{BB962C8B-B14F-4D97-AF65-F5344CB8AC3E}">
        <p14:creationId xmlns:p14="http://schemas.microsoft.com/office/powerpoint/2010/main" val="2871867042"/>
      </p:ext>
    </p:extLst>
  </p:cSld>
  <p:clrMapOvr>
    <a:masterClrMapping/>
  </p:clrMapOvr>
  <mc:AlternateContent xmlns:mc="http://schemas.openxmlformats.org/markup-compatibility/2006" xmlns:p14="http://schemas.microsoft.com/office/powerpoint/2010/main">
    <mc:Choice Requires="p14">
      <p:transition spd="med" p14:dur="700" advClick="0" advTm="87150">
        <p:fade/>
      </p:transition>
    </mc:Choice>
    <mc:Fallback xmlns="">
      <p:transition spd="med" advClick="0" advTm="871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7DA3CB-F869-3443-82D4-0C74EEBE6F08}"/>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8</a:t>
            </a:fld>
            <a:r>
              <a:rPr lang="en-US"/>
              <a:t> -</a:t>
            </a:r>
          </a:p>
        </p:txBody>
      </p:sp>
      <p:sp>
        <p:nvSpPr>
          <p:cNvPr id="3" name="Title 2">
            <a:extLst>
              <a:ext uri="{FF2B5EF4-FFF2-40B4-BE49-F238E27FC236}">
                <a16:creationId xmlns:a16="http://schemas.microsoft.com/office/drawing/2014/main" id="{6125A705-9EE2-9443-9B7B-D0D8F35783F4}"/>
              </a:ext>
            </a:extLst>
          </p:cNvPr>
          <p:cNvSpPr>
            <a:spLocks noGrp="1"/>
          </p:cNvSpPr>
          <p:nvPr>
            <p:ph type="title"/>
          </p:nvPr>
        </p:nvSpPr>
        <p:spPr/>
        <p:txBody>
          <a:bodyPr/>
          <a:lstStyle/>
          <a:p>
            <a:r>
              <a:rPr lang="en-US" dirty="0"/>
              <a:t>Problem Definition</a:t>
            </a:r>
          </a:p>
        </p:txBody>
      </p:sp>
      <p:grpSp>
        <p:nvGrpSpPr>
          <p:cNvPr id="18" name="Group 17">
            <a:extLst>
              <a:ext uri="{FF2B5EF4-FFF2-40B4-BE49-F238E27FC236}">
                <a16:creationId xmlns:a16="http://schemas.microsoft.com/office/drawing/2014/main" id="{D82E222D-F26F-5340-ABB5-A7A77592D8FD}"/>
              </a:ext>
            </a:extLst>
          </p:cNvPr>
          <p:cNvGrpSpPr/>
          <p:nvPr/>
        </p:nvGrpSpPr>
        <p:grpSpPr>
          <a:xfrm>
            <a:off x="213189" y="1395894"/>
            <a:ext cx="8214783" cy="707886"/>
            <a:chOff x="213188" y="1395894"/>
            <a:chExt cx="9206241" cy="707886"/>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AE8258C-AA21-CD4A-A6D2-C936923BA988}"/>
                    </a:ext>
                  </a:extLst>
                </p:cNvPr>
                <p:cNvSpPr txBox="1"/>
                <p:nvPr/>
              </p:nvSpPr>
              <p:spPr>
                <a:xfrm>
                  <a:off x="213188" y="1427063"/>
                  <a:ext cx="5996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𝜖</m:t>
                        </m:r>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0AE8258C-AA21-CD4A-A6D2-C936923BA988}"/>
                    </a:ext>
                  </a:extLst>
                </p:cNvPr>
                <p:cNvSpPr txBox="1">
                  <a:spLocks noRot="1" noChangeAspect="1" noMove="1" noResize="1" noEditPoints="1" noAdjustHandles="1" noChangeArrowheads="1" noChangeShapeType="1" noTextEdit="1"/>
                </p:cNvSpPr>
                <p:nvPr/>
              </p:nvSpPr>
              <p:spPr>
                <a:xfrm>
                  <a:off x="213188" y="1427063"/>
                  <a:ext cx="599651" cy="276999"/>
                </a:xfrm>
                <a:prstGeom prst="rect">
                  <a:avLst/>
                </a:prstGeom>
                <a:blipFill>
                  <a:blip r:embed="rId5"/>
                  <a:stretch>
                    <a:fillRect r="-2083" b="-3913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5E4C9C3-5AA0-F94D-B7F3-4B93D02A5270}"/>
                </a:ext>
              </a:extLst>
            </p:cNvPr>
            <p:cNvSpPr txBox="1"/>
            <p:nvPr/>
          </p:nvSpPr>
          <p:spPr>
            <a:xfrm>
              <a:off x="812839" y="1395894"/>
              <a:ext cx="8606590" cy="707886"/>
            </a:xfrm>
            <a:prstGeom prst="rect">
              <a:avLst/>
            </a:prstGeom>
            <a:noFill/>
          </p:spPr>
          <p:txBody>
            <a:bodyPr wrap="square" rtlCol="0">
              <a:spAutoFit/>
            </a:bodyPr>
            <a:lstStyle/>
            <a:p>
              <a:r>
                <a:rPr lang="en-US" sz="2000" dirty="0"/>
                <a:t>Define the shortest distance allowed between an outlier arm and normal arms. </a:t>
              </a:r>
            </a:p>
          </p:txBody>
        </p:sp>
      </p:grpSp>
      <p:grpSp>
        <p:nvGrpSpPr>
          <p:cNvPr id="17" name="Group 16">
            <a:extLst>
              <a:ext uri="{FF2B5EF4-FFF2-40B4-BE49-F238E27FC236}">
                <a16:creationId xmlns:a16="http://schemas.microsoft.com/office/drawing/2014/main" id="{7EA33FC1-7D08-FC4C-A47C-10698094009C}"/>
              </a:ext>
            </a:extLst>
          </p:cNvPr>
          <p:cNvGrpSpPr/>
          <p:nvPr/>
        </p:nvGrpSpPr>
        <p:grpSpPr>
          <a:xfrm>
            <a:off x="213189" y="2159689"/>
            <a:ext cx="7617919" cy="400110"/>
            <a:chOff x="213188" y="1868369"/>
            <a:chExt cx="7617919" cy="40011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6BDBD2-387C-2A47-92DE-9F0F5854E838}"/>
                    </a:ext>
                  </a:extLst>
                </p:cNvPr>
                <p:cNvSpPr txBox="1"/>
                <p:nvPr/>
              </p:nvSpPr>
              <p:spPr>
                <a:xfrm>
                  <a:off x="213188" y="1898297"/>
                  <a:ext cx="7201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𝜌</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6A6BDBD2-387C-2A47-92DE-9F0F5854E838}"/>
                    </a:ext>
                  </a:extLst>
                </p:cNvPr>
                <p:cNvSpPr txBox="1">
                  <a:spLocks noRot="1" noChangeAspect="1" noMove="1" noResize="1" noEditPoints="1" noAdjustHandles="1" noChangeArrowheads="1" noChangeShapeType="1" noTextEdit="1"/>
                </p:cNvSpPr>
                <p:nvPr/>
              </p:nvSpPr>
              <p:spPr>
                <a:xfrm>
                  <a:off x="213188" y="1898297"/>
                  <a:ext cx="720197" cy="276999"/>
                </a:xfrm>
                <a:prstGeom prst="rect">
                  <a:avLst/>
                </a:prstGeom>
                <a:blipFill>
                  <a:blip r:embed="rId6"/>
                  <a:stretch>
                    <a:fillRect r="-12281" b="-3913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BB2A2B0-8584-E04F-94BB-066091789194}"/>
                </a:ext>
              </a:extLst>
            </p:cNvPr>
            <p:cNvSpPr txBox="1"/>
            <p:nvPr/>
          </p:nvSpPr>
          <p:spPr>
            <a:xfrm>
              <a:off x="812839" y="1868369"/>
              <a:ext cx="7018268" cy="400110"/>
            </a:xfrm>
            <a:prstGeom prst="rect">
              <a:avLst/>
            </a:prstGeom>
            <a:noFill/>
          </p:spPr>
          <p:txBody>
            <a:bodyPr wrap="none" rtlCol="0">
              <a:spAutoFit/>
            </a:bodyPr>
            <a:lstStyle/>
            <a:p>
              <a:r>
                <a:rPr lang="en-US" sz="2000" dirty="0"/>
                <a:t>Define the minimum proportion of normal arms (blue points).</a:t>
              </a:r>
            </a:p>
          </p:txBody>
        </p:sp>
      </p:grpSp>
      <p:sp>
        <p:nvSpPr>
          <p:cNvPr id="8" name="TextBox 7">
            <a:extLst>
              <a:ext uri="{FF2B5EF4-FFF2-40B4-BE49-F238E27FC236}">
                <a16:creationId xmlns:a16="http://schemas.microsoft.com/office/drawing/2014/main" id="{1AE0EC67-D36C-5940-9CBA-B1E10083151E}"/>
              </a:ext>
            </a:extLst>
          </p:cNvPr>
          <p:cNvSpPr txBox="1"/>
          <p:nvPr/>
        </p:nvSpPr>
        <p:spPr>
          <a:xfrm>
            <a:off x="618463" y="941374"/>
            <a:ext cx="6099940" cy="677108"/>
          </a:xfrm>
          <a:prstGeom prst="rect">
            <a:avLst/>
          </a:prstGeom>
          <a:noFill/>
        </p:spPr>
        <p:txBody>
          <a:bodyPr wrap="none" rtlCol="0">
            <a:spAutoFit/>
          </a:bodyPr>
          <a:lstStyle/>
          <a:p>
            <a:r>
              <a:rPr lang="en-US" sz="2000" dirty="0"/>
              <a:t>We use two </a:t>
            </a:r>
            <a:r>
              <a:rPr lang="en-US" sz="2000" b="1" dirty="0"/>
              <a:t>constraints</a:t>
            </a:r>
            <a:r>
              <a:rPr lang="en-US" sz="2000" dirty="0"/>
              <a:t> to formulate an outlier arm.</a:t>
            </a:r>
          </a:p>
          <a:p>
            <a:r>
              <a:rPr lang="en-US" dirty="0"/>
              <a:t> </a:t>
            </a:r>
          </a:p>
        </p:txBody>
      </p:sp>
      <p:grpSp>
        <p:nvGrpSpPr>
          <p:cNvPr id="19" name="Group 18">
            <a:extLst>
              <a:ext uri="{FF2B5EF4-FFF2-40B4-BE49-F238E27FC236}">
                <a16:creationId xmlns:a16="http://schemas.microsoft.com/office/drawing/2014/main" id="{014F1B1D-EE8E-4B4A-AC2F-659B74EBDC23}"/>
              </a:ext>
            </a:extLst>
          </p:cNvPr>
          <p:cNvGrpSpPr/>
          <p:nvPr/>
        </p:nvGrpSpPr>
        <p:grpSpPr>
          <a:xfrm>
            <a:off x="547700" y="5323727"/>
            <a:ext cx="8449996" cy="1015663"/>
            <a:chOff x="757457" y="5272691"/>
            <a:chExt cx="8229599" cy="1015663"/>
          </a:xfrm>
        </p:grpSpPr>
        <p:sp>
          <p:nvSpPr>
            <p:cNvPr id="12" name="TextBox 11">
              <a:extLst>
                <a:ext uri="{FF2B5EF4-FFF2-40B4-BE49-F238E27FC236}">
                  <a16:creationId xmlns:a16="http://schemas.microsoft.com/office/drawing/2014/main" id="{76500F04-4519-0B46-B862-E385520FF85F}"/>
                </a:ext>
              </a:extLst>
            </p:cNvPr>
            <p:cNvSpPr txBox="1"/>
            <p:nvPr/>
          </p:nvSpPr>
          <p:spPr>
            <a:xfrm>
              <a:off x="757457" y="5272691"/>
              <a:ext cx="8229599" cy="1015663"/>
            </a:xfrm>
            <a:prstGeom prst="rect">
              <a:avLst/>
            </a:prstGeom>
            <a:noFill/>
          </p:spPr>
          <p:txBody>
            <a:bodyPr wrap="square" rtlCol="0">
              <a:spAutoFit/>
            </a:bodyPr>
            <a:lstStyle/>
            <a:p>
              <a:r>
                <a:rPr lang="en-US" sz="2000" b="1" dirty="0"/>
                <a:t>Problem definition</a:t>
              </a:r>
              <a:r>
                <a:rPr lang="en-US" sz="2000" dirty="0"/>
                <a:t>: Design a pulling algorithm, such that the returned set of arms satisfy the criteria of (   </a:t>
              </a:r>
              <a:r>
                <a:rPr lang="el-GR" sz="2000" dirty="0"/>
                <a:t>,</a:t>
              </a:r>
              <a:r>
                <a:rPr lang="en-US" sz="2000" dirty="0"/>
                <a:t>    </a:t>
              </a:r>
              <a:r>
                <a:rPr lang="el-GR" sz="2000" dirty="0"/>
                <a:t>)-</a:t>
              </a:r>
              <a:r>
                <a:rPr lang="en-US" sz="2000" dirty="0"/>
                <a:t>outlier arm with probability at least 1−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8C4769E-68B1-3545-9E88-FE4920469D13}"/>
                    </a:ext>
                  </a:extLst>
                </p:cNvPr>
                <p:cNvSpPr txBox="1"/>
                <p:nvPr/>
              </p:nvSpPr>
              <p:spPr>
                <a:xfrm>
                  <a:off x="1735804" y="5936231"/>
                  <a:ext cx="21269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D8C4769E-68B1-3545-9E88-FE4920469D13}"/>
                    </a:ext>
                  </a:extLst>
                </p:cNvPr>
                <p:cNvSpPr txBox="1">
                  <a:spLocks noRot="1" noChangeAspect="1" noMove="1" noResize="1" noEditPoints="1" noAdjustHandles="1" noChangeArrowheads="1" noChangeShapeType="1" noTextEdit="1"/>
                </p:cNvSpPr>
                <p:nvPr/>
              </p:nvSpPr>
              <p:spPr>
                <a:xfrm>
                  <a:off x="1735804" y="5936231"/>
                  <a:ext cx="212697" cy="307777"/>
                </a:xfrm>
                <a:prstGeom prst="rect">
                  <a:avLst/>
                </a:prstGeom>
                <a:blipFill>
                  <a:blip r:embed="rId7"/>
                  <a:stretch>
                    <a:fillRect l="-22222" r="-22222"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8AE6D87-BA6C-604B-BBAD-FACD319D3594}"/>
                    </a:ext>
                  </a:extLst>
                </p:cNvPr>
                <p:cNvSpPr txBox="1"/>
                <p:nvPr/>
              </p:nvSpPr>
              <p:spPr>
                <a:xfrm>
                  <a:off x="4494728" y="5634890"/>
                  <a:ext cx="1921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𝜖</m:t>
                        </m:r>
                      </m:oMath>
                    </m:oMathPara>
                  </a14:m>
                  <a:endParaRPr lang="en-US" dirty="0"/>
                </a:p>
              </p:txBody>
            </p:sp>
          </mc:Choice>
          <mc:Fallback xmlns="">
            <p:sp>
              <p:nvSpPr>
                <p:cNvPr id="14" name="TextBox 13">
                  <a:extLst>
                    <a:ext uri="{FF2B5EF4-FFF2-40B4-BE49-F238E27FC236}">
                      <a16:creationId xmlns:a16="http://schemas.microsoft.com/office/drawing/2014/main" id="{38AE6D87-BA6C-604B-BBAD-FACD319D3594}"/>
                    </a:ext>
                  </a:extLst>
                </p:cNvPr>
                <p:cNvSpPr txBox="1">
                  <a:spLocks noRot="1" noChangeAspect="1" noMove="1" noResize="1" noEditPoints="1" noAdjustHandles="1" noChangeArrowheads="1" noChangeShapeType="1" noTextEdit="1"/>
                </p:cNvSpPr>
                <p:nvPr/>
              </p:nvSpPr>
              <p:spPr>
                <a:xfrm>
                  <a:off x="4494728" y="5634890"/>
                  <a:ext cx="192151" cy="307777"/>
                </a:xfrm>
                <a:prstGeom prst="rect">
                  <a:avLst/>
                </a:prstGeom>
                <a:blipFill>
                  <a:blip r:embed="rId8"/>
                  <a:stretch>
                    <a:fillRect l="-11765"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DFB5E7-3470-384C-BACD-A6C8A267EEB5}"/>
                    </a:ext>
                  </a:extLst>
                </p:cNvPr>
                <p:cNvSpPr txBox="1"/>
                <p:nvPr/>
              </p:nvSpPr>
              <p:spPr>
                <a:xfrm>
                  <a:off x="4780655" y="5628454"/>
                  <a:ext cx="3215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𝜌</m:t>
                        </m:r>
                        <m:r>
                          <a:rPr lang="en-US" sz="2000" b="0" i="1" smtClean="0">
                            <a:latin typeface="Cambria Math" panose="02040503050406030204" pitchFamily="18" charset="0"/>
                          </a:rPr>
                          <m:t>  </m:t>
                        </m:r>
                      </m:oMath>
                    </m:oMathPara>
                  </a14:m>
                  <a:endParaRPr lang="en-US" dirty="0"/>
                </a:p>
              </p:txBody>
            </p:sp>
          </mc:Choice>
          <mc:Fallback xmlns="">
            <p:sp>
              <p:nvSpPr>
                <p:cNvPr id="15" name="TextBox 14">
                  <a:extLst>
                    <a:ext uri="{FF2B5EF4-FFF2-40B4-BE49-F238E27FC236}">
                      <a16:creationId xmlns:a16="http://schemas.microsoft.com/office/drawing/2014/main" id="{D4DFB5E7-3470-384C-BACD-A6C8A267EEB5}"/>
                    </a:ext>
                  </a:extLst>
                </p:cNvPr>
                <p:cNvSpPr txBox="1">
                  <a:spLocks noRot="1" noChangeAspect="1" noMove="1" noResize="1" noEditPoints="1" noAdjustHandles="1" noChangeArrowheads="1" noChangeShapeType="1" noTextEdit="1"/>
                </p:cNvSpPr>
                <p:nvPr/>
              </p:nvSpPr>
              <p:spPr>
                <a:xfrm>
                  <a:off x="4780655" y="5628454"/>
                  <a:ext cx="321544" cy="307777"/>
                </a:xfrm>
                <a:prstGeom prst="rect">
                  <a:avLst/>
                </a:prstGeom>
                <a:blipFill>
                  <a:blip r:embed="rId9"/>
                  <a:stretch>
                    <a:fillRect l="-11111" t="-4000" r="-25926" b="-36000"/>
                  </a:stretch>
                </a:blipFill>
              </p:spPr>
              <p:txBody>
                <a:bodyPr/>
                <a:lstStyle/>
                <a:p>
                  <a:r>
                    <a:rPr lang="en-US">
                      <a:noFill/>
                    </a:rPr>
                    <a:t> </a:t>
                  </a:r>
                </a:p>
              </p:txBody>
            </p:sp>
          </mc:Fallback>
        </mc:AlternateContent>
      </p:grpSp>
      <p:grpSp>
        <p:nvGrpSpPr>
          <p:cNvPr id="21" name="Group 20">
            <a:extLst>
              <a:ext uri="{FF2B5EF4-FFF2-40B4-BE49-F238E27FC236}">
                <a16:creationId xmlns:a16="http://schemas.microsoft.com/office/drawing/2014/main" id="{34C07471-3C32-F049-9E52-AEC786D33E86}"/>
              </a:ext>
            </a:extLst>
          </p:cNvPr>
          <p:cNvGrpSpPr/>
          <p:nvPr/>
        </p:nvGrpSpPr>
        <p:grpSpPr>
          <a:xfrm>
            <a:off x="2187205" y="2698621"/>
            <a:ext cx="4351745" cy="2578170"/>
            <a:chOff x="2223851" y="2371775"/>
            <a:chExt cx="4351745" cy="2578170"/>
          </a:xfrm>
        </p:grpSpPr>
        <p:grpSp>
          <p:nvGrpSpPr>
            <p:cNvPr id="20" name="Group 19">
              <a:extLst>
                <a:ext uri="{FF2B5EF4-FFF2-40B4-BE49-F238E27FC236}">
                  <a16:creationId xmlns:a16="http://schemas.microsoft.com/office/drawing/2014/main" id="{1C8C854E-B5FB-6743-AB21-4F6D4F048D72}"/>
                </a:ext>
              </a:extLst>
            </p:cNvPr>
            <p:cNvGrpSpPr/>
            <p:nvPr/>
          </p:nvGrpSpPr>
          <p:grpSpPr>
            <a:xfrm>
              <a:off x="2223851" y="2371775"/>
              <a:ext cx="4351745" cy="2578170"/>
              <a:chOff x="2210240" y="2382339"/>
              <a:chExt cx="4351745" cy="2578170"/>
            </a:xfrm>
          </p:grpSpPr>
          <p:pic>
            <p:nvPicPr>
              <p:cNvPr id="9" name="Picture 8">
                <a:extLst>
                  <a:ext uri="{FF2B5EF4-FFF2-40B4-BE49-F238E27FC236}">
                    <a16:creationId xmlns:a16="http://schemas.microsoft.com/office/drawing/2014/main" id="{4C02C8A9-A0DA-1C4C-BBCC-66264DC6C0D6}"/>
                  </a:ext>
                </a:extLst>
              </p:cNvPr>
              <p:cNvPicPr>
                <a:picLocks noChangeAspect="1"/>
              </p:cNvPicPr>
              <p:nvPr/>
            </p:nvPicPr>
            <p:blipFill>
              <a:blip r:embed="rId10"/>
              <a:stretch>
                <a:fillRect/>
              </a:stretch>
            </p:blipFill>
            <p:spPr>
              <a:xfrm>
                <a:off x="2210240" y="2382339"/>
                <a:ext cx="4351745" cy="257817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C19987F-6090-514A-9E44-A2194BFDDDD1}"/>
                      </a:ext>
                    </a:extLst>
                  </p:cNvPr>
                  <p:cNvSpPr txBox="1"/>
                  <p:nvPr/>
                </p:nvSpPr>
                <p:spPr>
                  <a:xfrm>
                    <a:off x="4699146" y="2981719"/>
                    <a:ext cx="1676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𝜖</m:t>
                          </m:r>
                        </m:oMath>
                      </m:oMathPara>
                    </a14:m>
                    <a:endParaRPr lang="en-US" dirty="0"/>
                  </a:p>
                </p:txBody>
              </p:sp>
            </mc:Choice>
            <mc:Fallback xmlns="">
              <p:sp>
                <p:nvSpPr>
                  <p:cNvPr id="11" name="TextBox 10">
                    <a:extLst>
                      <a:ext uri="{FF2B5EF4-FFF2-40B4-BE49-F238E27FC236}">
                        <a16:creationId xmlns:a16="http://schemas.microsoft.com/office/drawing/2014/main" id="{1C19987F-6090-514A-9E44-A2194BFDDDD1}"/>
                      </a:ext>
                    </a:extLst>
                  </p:cNvPr>
                  <p:cNvSpPr txBox="1">
                    <a:spLocks noRot="1" noChangeAspect="1" noMove="1" noResize="1" noEditPoints="1" noAdjustHandles="1" noChangeArrowheads="1" noChangeShapeType="1" noTextEdit="1"/>
                  </p:cNvSpPr>
                  <p:nvPr/>
                </p:nvSpPr>
                <p:spPr>
                  <a:xfrm>
                    <a:off x="4699146" y="2981719"/>
                    <a:ext cx="167610" cy="276999"/>
                  </a:xfrm>
                  <a:prstGeom prst="rect">
                    <a:avLst/>
                  </a:prstGeom>
                  <a:blipFill>
                    <a:blip r:embed="rId11"/>
                    <a:stretch>
                      <a:fillRect l="-14286" r="-14286"/>
                    </a:stretch>
                  </a:blipFill>
                </p:spPr>
                <p:txBody>
                  <a:bodyPr/>
                  <a:lstStyle/>
                  <a:p>
                    <a:r>
                      <a:rPr lang="en-US">
                        <a:noFill/>
                      </a:rPr>
                      <a:t> </a:t>
                    </a:r>
                  </a:p>
                </p:txBody>
              </p:sp>
            </mc:Fallback>
          </mc:AlternateContent>
        </p:grpSp>
        <p:sp>
          <p:nvSpPr>
            <p:cNvPr id="10" name="Right Brace 9">
              <a:extLst>
                <a:ext uri="{FF2B5EF4-FFF2-40B4-BE49-F238E27FC236}">
                  <a16:creationId xmlns:a16="http://schemas.microsoft.com/office/drawing/2014/main" id="{42C922A2-9DBF-8940-9D0E-E8C2ED5DC1F9}"/>
                </a:ext>
              </a:extLst>
            </p:cNvPr>
            <p:cNvSpPr/>
            <p:nvPr/>
          </p:nvSpPr>
          <p:spPr>
            <a:xfrm>
              <a:off x="4538859" y="3037654"/>
              <a:ext cx="160287" cy="221064"/>
            </a:xfrm>
            <a:prstGeom prst="rightBrace">
              <a:avLst/>
            </a:prstGeom>
            <a:ln w="19050">
              <a:solidFill>
                <a:srgbClr val="4372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spTree>
    <p:custDataLst>
      <p:tags r:id="rId1"/>
    </p:custDataLst>
    <p:extLst>
      <p:ext uri="{BB962C8B-B14F-4D97-AF65-F5344CB8AC3E}">
        <p14:creationId xmlns:p14="http://schemas.microsoft.com/office/powerpoint/2010/main" val="228398390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9" presetClass="entr" presetSubtype="0"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dissolv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D7CB90-5DC1-854E-8395-13833E7E7DBB}"/>
              </a:ext>
            </a:extLst>
          </p:cNvPr>
          <p:cNvSpPr>
            <a:spLocks noGrp="1"/>
          </p:cNvSpPr>
          <p:nvPr>
            <p:ph idx="1"/>
          </p:nvPr>
        </p:nvSpPr>
        <p:spPr>
          <a:xfrm>
            <a:off x="446088" y="1604962"/>
            <a:ext cx="5767388" cy="3238500"/>
          </a:xfrm>
        </p:spPr>
        <p:txBody>
          <a:bodyPr/>
          <a:lstStyle/>
          <a:p>
            <a:r>
              <a:rPr lang="en-US" dirty="0">
                <a:solidFill>
                  <a:schemeClr val="bg2"/>
                </a:solidFill>
              </a:rPr>
              <a:t>Problem Definition</a:t>
            </a:r>
          </a:p>
          <a:p>
            <a:r>
              <a:rPr lang="en-US" b="1" dirty="0">
                <a:solidFill>
                  <a:schemeClr val="tx1"/>
                </a:solidFill>
              </a:rPr>
              <a:t>Proposed Algorithm</a:t>
            </a:r>
          </a:p>
          <a:p>
            <a:r>
              <a:rPr lang="en-US" dirty="0">
                <a:solidFill>
                  <a:schemeClr val="bg2"/>
                </a:solidFill>
              </a:rPr>
              <a:t>Experiments</a:t>
            </a:r>
          </a:p>
          <a:p>
            <a:r>
              <a:rPr lang="en-US" dirty="0">
                <a:solidFill>
                  <a:schemeClr val="bg2"/>
                </a:solidFill>
              </a:rPr>
              <a:t>Conclusion</a:t>
            </a:r>
          </a:p>
        </p:txBody>
      </p:sp>
      <p:sp>
        <p:nvSpPr>
          <p:cNvPr id="3" name="Slide Number Placeholder 2">
            <a:extLst>
              <a:ext uri="{FF2B5EF4-FFF2-40B4-BE49-F238E27FC236}">
                <a16:creationId xmlns:a16="http://schemas.microsoft.com/office/drawing/2014/main" id="{BFD6BA57-7588-7E4B-BC27-D8F43925B731}"/>
              </a:ext>
            </a:extLst>
          </p:cNvPr>
          <p:cNvSpPr>
            <a:spLocks noGrp="1"/>
          </p:cNvSpPr>
          <p:nvPr>
            <p:ph type="sldNum" sz="quarter" idx="4"/>
          </p:nvPr>
        </p:nvSpPr>
        <p:spPr/>
        <p:txBody>
          <a:bodyPr/>
          <a:lstStyle/>
          <a:p>
            <a:pPr>
              <a:defRPr/>
            </a:pPr>
            <a:r>
              <a:rPr lang="en-US"/>
              <a:t>- </a:t>
            </a:r>
            <a:fld id="{5702A24C-C4CD-4510-A1DD-CEB556D2535A}" type="slidenum">
              <a:rPr lang="en-US" smtClean="0"/>
              <a:pPr>
                <a:defRPr/>
              </a:pPr>
              <a:t>9</a:t>
            </a:fld>
            <a:r>
              <a:rPr lang="en-US"/>
              <a:t> -</a:t>
            </a:r>
          </a:p>
        </p:txBody>
      </p:sp>
      <p:sp>
        <p:nvSpPr>
          <p:cNvPr id="4" name="Title 3">
            <a:extLst>
              <a:ext uri="{FF2B5EF4-FFF2-40B4-BE49-F238E27FC236}">
                <a16:creationId xmlns:a16="http://schemas.microsoft.com/office/drawing/2014/main" id="{16B02316-0E31-C240-864A-CEF10C0D2318}"/>
              </a:ext>
            </a:extLst>
          </p:cNvPr>
          <p:cNvSpPr>
            <a:spLocks noGrp="1"/>
          </p:cNvSpPr>
          <p:nvPr>
            <p:ph type="title"/>
          </p:nvPr>
        </p:nvSpPr>
        <p:spPr/>
        <p:txBody>
          <a:bodyPr/>
          <a:lstStyle/>
          <a:p>
            <a:r>
              <a:rPr lang="en-US" dirty="0"/>
              <a:t>Roadmap</a:t>
            </a:r>
          </a:p>
        </p:txBody>
      </p:sp>
      <p:sp>
        <p:nvSpPr>
          <p:cNvPr id="5" name="Left Arrow 4">
            <a:extLst>
              <a:ext uri="{FF2B5EF4-FFF2-40B4-BE49-F238E27FC236}">
                <a16:creationId xmlns:a16="http://schemas.microsoft.com/office/drawing/2014/main" id="{E4D6AB21-AAE4-AE4E-AF25-1C3BF45A1EC7}"/>
              </a:ext>
            </a:extLst>
          </p:cNvPr>
          <p:cNvSpPr/>
          <p:nvPr/>
        </p:nvSpPr>
        <p:spPr>
          <a:xfrm>
            <a:off x="5086351" y="2471738"/>
            <a:ext cx="928688" cy="385763"/>
          </a:xfrm>
          <a:prstGeom prst="leftArrow">
            <a:avLst/>
          </a:prstGeom>
          <a:solidFill>
            <a:srgbClr val="43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bg2"/>
              </a:solidFill>
            </a:endParaRPr>
          </a:p>
        </p:txBody>
      </p:sp>
    </p:spTree>
    <p:extLst>
      <p:ext uri="{BB962C8B-B14F-4D97-AF65-F5344CB8AC3E}">
        <p14:creationId xmlns:p14="http://schemas.microsoft.com/office/powerpoint/2010/main" val="3918220416"/>
      </p:ext>
    </p:extLst>
  </p:cSld>
  <p:clrMapOvr>
    <a:masterClrMapping/>
  </p:clrMapOvr>
  <mc:AlternateContent xmlns:mc="http://schemas.openxmlformats.org/markup-compatibility/2006" xmlns:p14="http://schemas.microsoft.com/office/powerpoint/2010/main">
    <mc:Choice Requires="p14">
      <p:transition spd="med" p14:dur="700" advClick="0" advTm="500">
        <p:fade/>
      </p:transition>
    </mc:Choice>
    <mc:Fallback xmlns="">
      <p:transition spd="med" advClick="0" advTm="5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3|1.8|1.9|1.8"/>
</p:tagLst>
</file>

<file path=ppt/tags/tag2.xml><?xml version="1.0" encoding="utf-8"?>
<p:tagLst xmlns:a="http://schemas.openxmlformats.org/drawingml/2006/main" xmlns:r="http://schemas.openxmlformats.org/officeDocument/2006/relationships" xmlns:p="http://schemas.openxmlformats.org/presentationml/2006/main">
  <p:tag name="TIMING" val="|4.4|22"/>
</p:tagLst>
</file>

<file path=ppt/tags/tag3.xml><?xml version="1.0" encoding="utf-8"?>
<p:tagLst xmlns:a="http://schemas.openxmlformats.org/drawingml/2006/main" xmlns:r="http://schemas.openxmlformats.org/officeDocument/2006/relationships" xmlns:p="http://schemas.openxmlformats.org/presentationml/2006/main">
  <p:tag name="TIMING" val="|9.9|9.5"/>
</p:tagLst>
</file>

<file path=ppt/tags/tag4.xml><?xml version="1.0" encoding="utf-8"?>
<p:tagLst xmlns:a="http://schemas.openxmlformats.org/drawingml/2006/main" xmlns:r="http://schemas.openxmlformats.org/officeDocument/2006/relationships" xmlns:p="http://schemas.openxmlformats.org/presentationml/2006/main">
  <p:tag name="TIMING" val="|6.3|14|8.6|4.5|6.2"/>
</p:tagLst>
</file>

<file path=ppt/tags/tag5.xml><?xml version="1.0" encoding="utf-8"?>
<p:tagLst xmlns:a="http://schemas.openxmlformats.org/drawingml/2006/main" xmlns:r="http://schemas.openxmlformats.org/officeDocument/2006/relationships" xmlns:p="http://schemas.openxmlformats.org/presentationml/2006/main">
  <p:tag name="TIMING" val="|35.3"/>
</p:tagLst>
</file>

<file path=ppt/tags/tag6.xml><?xml version="1.0" encoding="utf-8"?>
<p:tagLst xmlns:a="http://schemas.openxmlformats.org/drawingml/2006/main" xmlns:r="http://schemas.openxmlformats.org/officeDocument/2006/relationships" xmlns:p="http://schemas.openxmlformats.org/presentationml/2006/main">
  <p:tag name="TIMING" val="|38.3|19.6"/>
</p:tagLst>
</file>

<file path=ppt/tags/tag7.xml><?xml version="1.0" encoding="utf-8"?>
<p:tagLst xmlns:a="http://schemas.openxmlformats.org/drawingml/2006/main" xmlns:r="http://schemas.openxmlformats.org/officeDocument/2006/relationships" xmlns:p="http://schemas.openxmlformats.org/presentationml/2006/main">
  <p:tag name="TIMING" val="|21.4|5.4"/>
</p:tagLst>
</file>

<file path=ppt/tags/tag8.xml><?xml version="1.0" encoding="utf-8"?>
<p:tagLst xmlns:a="http://schemas.openxmlformats.org/drawingml/2006/main" xmlns:r="http://schemas.openxmlformats.org/officeDocument/2006/relationships" xmlns:p="http://schemas.openxmlformats.org/presentationml/2006/main">
  <p:tag name="TIMING" val="|0.3|1.8|1.9|1.8"/>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119086</TotalTime>
  <Words>2921</Words>
  <Application>Microsoft Macintosh PowerPoint</Application>
  <PresentationFormat>On-screen Show (4:3)</PresentationFormat>
  <Paragraphs>406</Paragraphs>
  <Slides>28</Slides>
  <Notes>23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AR BERKLEY</vt:lpstr>
      <vt:lpstr>Arial</vt:lpstr>
      <vt:lpstr>Calibri</vt:lpstr>
      <vt:lpstr>Calibri Light</vt:lpstr>
      <vt:lpstr>Cambria Math</vt:lpstr>
      <vt:lpstr>Georgia</vt:lpstr>
      <vt:lpstr>Wingdings</vt:lpstr>
      <vt:lpstr>Default Design</vt:lpstr>
      <vt:lpstr>2_Default Design</vt:lpstr>
      <vt:lpstr>Office Theme</vt:lpstr>
      <vt:lpstr>PowerPoint Presentation</vt:lpstr>
      <vt:lpstr>Roadmap</vt:lpstr>
      <vt:lpstr>Multi-Armed Bandit (MAB)</vt:lpstr>
      <vt:lpstr>Multi-Armed Bandit (MAB)</vt:lpstr>
      <vt:lpstr>Outlier Arm </vt:lpstr>
      <vt:lpstr>Real-world Applications</vt:lpstr>
      <vt:lpstr>Limitations of Existing Work</vt:lpstr>
      <vt:lpstr>Problem Definition</vt:lpstr>
      <vt:lpstr>Roadmap</vt:lpstr>
      <vt:lpstr>Proposed Algorithm: GOLD</vt:lpstr>
      <vt:lpstr>Proposed Algorithm: GOLD</vt:lpstr>
      <vt:lpstr>Proposed Algorithm: GOLD</vt:lpstr>
      <vt:lpstr>Proposed Algorithm: GOLD</vt:lpstr>
      <vt:lpstr>Proposed Algorithm: GOLD</vt:lpstr>
      <vt:lpstr>Proposed Algorithm: GOLD</vt:lpstr>
      <vt:lpstr>Proposed Algorithm: GOLD</vt:lpstr>
      <vt:lpstr>Theoretical Analysis</vt:lpstr>
      <vt:lpstr>Theoretical Analysis</vt:lpstr>
      <vt:lpstr>Roadmap</vt:lpstr>
      <vt:lpstr>Experiments-Synthetic </vt:lpstr>
      <vt:lpstr>Experiments-Synthetic </vt:lpstr>
      <vt:lpstr>Experiments-Twitter</vt:lpstr>
      <vt:lpstr>Experiments-Yahoo! </vt:lpstr>
      <vt:lpstr>ϵ -</vt:lpstr>
      <vt:lpstr>Roadmap</vt:lpstr>
      <vt:lpstr>Conclusion</vt:lpstr>
      <vt:lpstr>PowerPoint Presentation</vt:lpstr>
      <vt:lpstr>Reference</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Desktop Systems Technology</dc:creator>
  <cp:lastModifiedBy>Ban, Yikun</cp:lastModifiedBy>
  <cp:revision>4621</cp:revision>
  <cp:lastPrinted>2019-09-30T03:35:04Z</cp:lastPrinted>
  <dcterms:created xsi:type="dcterms:W3CDTF">2005-12-06T00:19:44Z</dcterms:created>
  <dcterms:modified xsi:type="dcterms:W3CDTF">2020-07-16T16:27:03Z</dcterms:modified>
</cp:coreProperties>
</file>