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9" r:id="rId2"/>
    <p:sldId id="286" r:id="rId3"/>
    <p:sldId id="287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3" y="7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@path_Ellipse 9 (Stroke)-2050&amp;12778"/>
          <p:cNvSpPr/>
          <p:nvPr userDrawn="1">
            <p:custDataLst>
              <p:tags r:id="rId1"/>
            </p:custDataLst>
          </p:nvPr>
        </p:nvSpPr>
        <p:spPr>
          <a:xfrm>
            <a:off x="9144000" y="0"/>
            <a:ext cx="3044952" cy="4014216"/>
          </a:xfrm>
          <a:custGeom>
            <a:avLst/>
            <a:gdLst/>
            <a:ahLst/>
            <a:cxnLst/>
            <a:rect l="l" t="t" r="r" b="b"/>
            <a:pathLst>
              <a:path w="3044952" h="4014216">
                <a:moveTo>
                  <a:pt x="694944" y="0"/>
                </a:moveTo>
                <a:cubicBezTo>
                  <a:pt x="576072" y="301752"/>
                  <a:pt x="512064" y="621792"/>
                  <a:pt x="512064" y="969264"/>
                </a:cubicBezTo>
                <a:cubicBezTo>
                  <a:pt x="512064" y="2368296"/>
                  <a:pt x="1645920" y="3502152"/>
                  <a:pt x="3044952" y="3502152"/>
                </a:cubicBezTo>
                <a:lnTo>
                  <a:pt x="3044952" y="4014216"/>
                </a:lnTo>
                <a:cubicBezTo>
                  <a:pt x="1362456" y="4014216"/>
                  <a:pt x="0" y="2651760"/>
                  <a:pt x="0" y="969264"/>
                </a:cubicBezTo>
                <a:cubicBezTo>
                  <a:pt x="0" y="630936"/>
                  <a:pt x="54864" y="301752"/>
                  <a:pt x="155448" y="0"/>
                </a:cubicBezTo>
                <a:lnTo>
                  <a:pt x="694944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Ellipse 3 (Stroke)_#color-2050&amp;12715"/>
          <p:cNvSpPr/>
          <p:nvPr userDrawn="1">
            <p:custDataLst>
              <p:tags r:id="rId2"/>
            </p:custDataLst>
          </p:nvPr>
        </p:nvSpPr>
        <p:spPr>
          <a:xfrm>
            <a:off x="6184392" y="1938528"/>
            <a:ext cx="6007608" cy="4919472"/>
          </a:xfrm>
          <a:custGeom>
            <a:avLst/>
            <a:gdLst/>
            <a:ahLst/>
            <a:cxnLst/>
            <a:rect l="l" t="t" r="r" b="b"/>
            <a:pathLst>
              <a:path w="6007608" h="4919472">
                <a:moveTo>
                  <a:pt x="6007608" y="640080"/>
                </a:moveTo>
                <a:cubicBezTo>
                  <a:pt x="5394960" y="237744"/>
                  <a:pt x="4663440" y="0"/>
                  <a:pt x="3877056" y="0"/>
                </a:cubicBezTo>
                <a:cubicBezTo>
                  <a:pt x="1737360" y="0"/>
                  <a:pt x="0" y="1737360"/>
                  <a:pt x="0" y="3877056"/>
                </a:cubicBezTo>
                <a:cubicBezTo>
                  <a:pt x="0" y="4233672"/>
                  <a:pt x="45720" y="4581144"/>
                  <a:pt x="137160" y="4919472"/>
                </a:cubicBezTo>
                <a:lnTo>
                  <a:pt x="676656" y="4919472"/>
                </a:lnTo>
                <a:cubicBezTo>
                  <a:pt x="566928" y="4590288"/>
                  <a:pt x="512064" y="4233672"/>
                  <a:pt x="512064" y="3877056"/>
                </a:cubicBezTo>
                <a:cubicBezTo>
                  <a:pt x="512064" y="2011680"/>
                  <a:pt x="2011680" y="512064"/>
                  <a:pt x="3877056" y="512064"/>
                </a:cubicBezTo>
                <a:cubicBezTo>
                  <a:pt x="4681728" y="512064"/>
                  <a:pt x="5422392" y="795528"/>
                  <a:pt x="6007608" y="1271016"/>
                </a:cubicBezTo>
                <a:lnTo>
                  <a:pt x="6007608" y="64008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1" name="Ellipse 8 (Stroke)_#color-2050&amp;12718"/>
          <p:cNvSpPr/>
          <p:nvPr userDrawn="1">
            <p:custDataLst>
              <p:tags r:id="rId3"/>
            </p:custDataLst>
          </p:nvPr>
        </p:nvSpPr>
        <p:spPr>
          <a:xfrm>
            <a:off x="5312664" y="4581144"/>
            <a:ext cx="630936" cy="1984248"/>
          </a:xfrm>
          <a:custGeom>
            <a:avLst/>
            <a:gdLst/>
            <a:ahLst/>
            <a:cxnLst/>
            <a:rect l="l" t="t" r="r" b="b"/>
            <a:pathLst>
              <a:path w="630936" h="1984248">
                <a:moveTo>
                  <a:pt x="438912" y="9144"/>
                </a:moveTo>
                <a:cubicBezTo>
                  <a:pt x="576072" y="45720"/>
                  <a:pt x="658368" y="182880"/>
                  <a:pt x="621792" y="320040"/>
                </a:cubicBezTo>
                <a:cubicBezTo>
                  <a:pt x="512064" y="749808"/>
                  <a:pt x="475488" y="1216152"/>
                  <a:pt x="539496" y="1691640"/>
                </a:cubicBezTo>
                <a:cubicBezTo>
                  <a:pt x="557784" y="1828800"/>
                  <a:pt x="457200" y="1956816"/>
                  <a:pt x="320040" y="1975104"/>
                </a:cubicBezTo>
                <a:cubicBezTo>
                  <a:pt x="182880" y="1993392"/>
                  <a:pt x="54864" y="1901952"/>
                  <a:pt x="36576" y="1755648"/>
                </a:cubicBezTo>
                <a:cubicBezTo>
                  <a:pt x="-36576" y="1216152"/>
                  <a:pt x="0" y="685800"/>
                  <a:pt x="128016" y="192024"/>
                </a:cubicBezTo>
                <a:cubicBezTo>
                  <a:pt x="164592" y="54864"/>
                  <a:pt x="301752" y="-27432"/>
                  <a:pt x="438912" y="9144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12" name="Ellipse 4 (Stroke)_#color_$accent2_$accent2-2050&amp;12721"/>
          <p:cNvSpPr/>
          <p:nvPr userDrawn="1">
            <p:custDataLst>
              <p:tags r:id="rId4"/>
            </p:custDataLst>
          </p:nvPr>
        </p:nvSpPr>
        <p:spPr>
          <a:xfrm>
            <a:off x="6739128" y="1947672"/>
            <a:ext cx="5449824" cy="2194560"/>
          </a:xfrm>
          <a:custGeom>
            <a:avLst/>
            <a:gdLst/>
            <a:ahLst/>
            <a:cxnLst/>
            <a:rect l="l" t="t" r="r" b="b"/>
            <a:pathLst>
              <a:path w="5449824" h="2194560">
                <a:moveTo>
                  <a:pt x="5449824" y="640080"/>
                </a:moveTo>
                <a:lnTo>
                  <a:pt x="5449824" y="1280160"/>
                </a:lnTo>
                <a:cubicBezTo>
                  <a:pt x="4864608" y="795528"/>
                  <a:pt x="4123944" y="512064"/>
                  <a:pt x="3310128" y="512064"/>
                </a:cubicBezTo>
                <a:cubicBezTo>
                  <a:pt x="2112264" y="512064"/>
                  <a:pt x="1060704" y="1133856"/>
                  <a:pt x="466344" y="2075688"/>
                </a:cubicBezTo>
                <a:cubicBezTo>
                  <a:pt x="393192" y="2194560"/>
                  <a:pt x="237744" y="2221992"/>
                  <a:pt x="118872" y="2148840"/>
                </a:cubicBezTo>
                <a:cubicBezTo>
                  <a:pt x="0" y="2075688"/>
                  <a:pt x="-36576" y="1920240"/>
                  <a:pt x="36576" y="1801368"/>
                </a:cubicBezTo>
                <a:cubicBezTo>
                  <a:pt x="722376" y="722376"/>
                  <a:pt x="1929384" y="0"/>
                  <a:pt x="3310128" y="0"/>
                </a:cubicBezTo>
                <a:cubicBezTo>
                  <a:pt x="4096512" y="0"/>
                  <a:pt x="4837176" y="237744"/>
                  <a:pt x="5449824" y="640080"/>
                </a:cubicBezTo>
              </a:path>
            </a:pathLst>
          </a:custGeom>
          <a:gradFill>
            <a:gsLst>
              <a:gs pos="0">
                <a:schemeClr val="accent1">
                  <a:lumMod val="75000"/>
                  <a:alpha val="7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3" name="Ellipse 10 (Stroke)_#color-2050&amp;1272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873125" y="1811020"/>
            <a:ext cx="5765800" cy="2076450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38200" y="4229100"/>
            <a:ext cx="2654935" cy="6064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6000"/>
            <a:ext cx="10800000" cy="792000"/>
          </a:xfrm>
        </p:spPr>
        <p:txBody>
          <a:bodyPr wrap="square">
            <a:normAutofit/>
          </a:bodyPr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760FBDFE-C587-4B4C-A407-44438C67B59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rgbClr val="001F5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1F5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630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0" Type="http://schemas.openxmlformats.org/officeDocument/2006/relationships/tags" Target="../tags/tag7.xml"/><Relationship Id="rId4" Type="http://schemas.openxmlformats.org/officeDocument/2006/relationships/theme" Target="../theme/theme1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5 (Stroke)_#color-2050&amp;12748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Ellipse 3 (Stroke)_#color-2050&amp;12745"/>
          <p:cNvSpPr/>
          <p:nvPr userDrawn="1">
            <p:custDataLst>
              <p:tags r:id="rId6"/>
            </p:custDataLst>
          </p:nvPr>
        </p:nvSpPr>
        <p:spPr>
          <a:xfrm>
            <a:off x="11271250" y="5772785"/>
            <a:ext cx="918210" cy="1084580"/>
          </a:xfrm>
          <a:custGeom>
            <a:avLst/>
            <a:gdLst/>
            <a:ahLst/>
            <a:cxnLst/>
            <a:rect l="l" t="t" r="r" b="b"/>
            <a:pathLst>
              <a:path w="3236976" h="3822192">
                <a:moveTo>
                  <a:pt x="3236976" y="0"/>
                </a:moveTo>
                <a:cubicBezTo>
                  <a:pt x="1399032" y="301752"/>
                  <a:pt x="0" y="1901952"/>
                  <a:pt x="0" y="3822192"/>
                </a:cubicBezTo>
                <a:lnTo>
                  <a:pt x="512064" y="3822192"/>
                </a:lnTo>
                <a:cubicBezTo>
                  <a:pt x="512064" y="2176272"/>
                  <a:pt x="1682496" y="813816"/>
                  <a:pt x="3236976" y="512064"/>
                </a:cubicBezTo>
                <a:lnTo>
                  <a:pt x="3236976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" name="Ellipse 4 (Stroke)_#color_$accent2_$accent2-2050&amp;12751"/>
          <p:cNvSpPr/>
          <p:nvPr userDrawn="1">
            <p:custDataLst>
              <p:tags r:id="rId7"/>
            </p:custDataLst>
          </p:nvPr>
        </p:nvSpPr>
        <p:spPr>
          <a:xfrm>
            <a:off x="11429365" y="5772785"/>
            <a:ext cx="760095" cy="607060"/>
          </a:xfrm>
          <a:custGeom>
            <a:avLst/>
            <a:gdLst/>
            <a:ahLst/>
            <a:cxnLst/>
            <a:rect l="l" t="t" r="r" b="b"/>
            <a:pathLst>
              <a:path w="2679192" h="2139696">
                <a:moveTo>
                  <a:pt x="2679192" y="0"/>
                </a:moveTo>
                <a:lnTo>
                  <a:pt x="2679192" y="512064"/>
                </a:lnTo>
                <a:cubicBezTo>
                  <a:pt x="1746504" y="694944"/>
                  <a:pt x="960120" y="1252728"/>
                  <a:pt x="466344" y="2020824"/>
                </a:cubicBezTo>
                <a:cubicBezTo>
                  <a:pt x="393192" y="2139696"/>
                  <a:pt x="237744" y="2176272"/>
                  <a:pt x="118872" y="2103120"/>
                </a:cubicBezTo>
                <a:cubicBezTo>
                  <a:pt x="0" y="2020824"/>
                  <a:pt x="-36576" y="1865376"/>
                  <a:pt x="36576" y="1746504"/>
                </a:cubicBezTo>
                <a:cubicBezTo>
                  <a:pt x="621792" y="832104"/>
                  <a:pt x="1572768" y="182880"/>
                  <a:pt x="2679192" y="0"/>
                </a:cubicBezTo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0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hyperlink" Target="https://github.com/banyu2000/Real-Time-Electromagnetic-Railgun-Project" TargetMode="External"/><Relationship Id="rId4" Type="http://schemas.openxmlformats.org/officeDocument/2006/relationships/tags" Target="../tags/tag36.xml"/><Relationship Id="rId9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857997"/>
            <a:chOff x="0" y="0"/>
            <a:chExt cx="12191999" cy="6857997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alphaModFix amt="50000"/>
            </a:blip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>
              <a:alphaModFix amt="50000"/>
            </a:blip>
            <a:stretch>
              <a:fillRect/>
            </a:stretch>
          </p:blipFill>
          <p:spPr>
            <a:xfrm>
              <a:off x="0" y="4926965"/>
              <a:ext cx="2475229" cy="14890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3210" y="830900"/>
            <a:ext cx="8391525" cy="171894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b="1" u="none" spc="-85" dirty="0">
                <a:latin typeface="Arial" panose="020B0604020202020204"/>
                <a:cs typeface="Arial" panose="020B0604020202020204"/>
              </a:rPr>
              <a:t>Real Time Electromagnetic Railgun Project</a:t>
            </a:r>
            <a:endParaRPr lang="en-US" sz="4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937895" y="2941320"/>
            <a:ext cx="6447790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2800" b="1" spc="-85" dirty="0">
                <a:solidFill>
                  <a:schemeClr val="bg1"/>
                </a:solidFill>
                <a:latin typeface="Arial" panose="020B0604020202020204"/>
                <a:ea typeface="+mj-ea"/>
                <a:cs typeface="Arial" panose="020B0604020202020204"/>
              </a:rPr>
              <a:t>Team3:      </a:t>
            </a:r>
            <a:r>
              <a:rPr lang="fr-FR" altLang="zh-CN" sz="2800" b="1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ea typeface="+mj-ea"/>
                <a:cs typeface="Arial" panose="020B0604020202020204"/>
              </a:rPr>
              <a:t>3052701C - Xiang Chen</a:t>
            </a:r>
          </a:p>
          <a:p>
            <a:pPr marL="12700">
              <a:spcBef>
                <a:spcPts val="105"/>
              </a:spcBef>
            </a:pPr>
            <a:r>
              <a:rPr lang="fr-FR" altLang="zh-CN" sz="2800" b="1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ea typeface="+mj-ea"/>
                <a:cs typeface="Arial" panose="020B0604020202020204"/>
              </a:rPr>
              <a:t>                   2982811S - Baichuan SHI</a:t>
            </a:r>
          </a:p>
          <a:p>
            <a:pPr marL="12700">
              <a:spcBef>
                <a:spcPts val="105"/>
              </a:spcBef>
            </a:pPr>
            <a:r>
              <a:rPr lang="fr-FR" altLang="zh-CN" sz="2800" b="1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ea typeface="+mj-ea"/>
                <a:cs typeface="Arial" panose="020B0604020202020204"/>
              </a:rPr>
              <a:t>                   2931341B - Yu Ban</a:t>
            </a:r>
          </a:p>
          <a:p>
            <a:pPr marL="12700">
              <a:spcBef>
                <a:spcPts val="105"/>
              </a:spcBef>
            </a:pPr>
            <a:r>
              <a:rPr lang="fr-FR" altLang="zh-CN" sz="2800" b="1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ea typeface="+mj-ea"/>
                <a:cs typeface="Arial" panose="020B0604020202020204"/>
              </a:rPr>
              <a:t>                   2981978C - Kunjin Chen</a:t>
            </a:r>
          </a:p>
          <a:p>
            <a:pPr marL="12700">
              <a:spcBef>
                <a:spcPts val="105"/>
              </a:spcBef>
            </a:pPr>
            <a:r>
              <a:rPr lang="fr-FR" altLang="zh-CN" sz="2800" b="1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ea typeface="+mj-ea"/>
                <a:cs typeface="Arial" panose="020B0604020202020204"/>
              </a:rPr>
              <a:t>                   2969533Z - Zhongkai Zhang</a:t>
            </a:r>
            <a:endParaRPr lang="zh-CN" altLang="en-US" sz="2800" b="1" spc="-85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  <p:pic>
        <p:nvPicPr>
          <p:cNvPr id="2097156" name="Picture 10" descr="UoG_keyline_regular_lockup.eps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235417"/>
            <a:ext cx="1838325" cy="81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Real Time </a:t>
            </a:r>
            <a:r>
              <a:rPr lang="zh-CN" altLang="en-US" dirty="0"/>
              <a:t>Electromagnetic Railgun Project</a:t>
            </a: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2146395" y="2004018"/>
            <a:ext cx="8999550" cy="1789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rPr>
              <a:t>Automatically calculates launch velocity based on input angle and distance.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2145760" y="1601451"/>
            <a:ext cx="8999549" cy="46171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Basic Functionality: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zh-CN" altLang="en-US" sz="22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246646" y="1542393"/>
            <a:ext cx="579571" cy="579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2400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2145761" y="4412449"/>
            <a:ext cx="8999549" cy="1789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Utilizes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visual recognition and laser ranging to determine barrel angle and target distance for automated projectile launching.</a:t>
            </a: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2145761" y="4127358"/>
            <a:ext cx="8999549" cy="46171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Advanced Features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: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zh-CN" altLang="en-US" sz="22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1246011" y="4009879"/>
            <a:ext cx="579571" cy="579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2400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Model demonstration</a:t>
            </a:r>
          </a:p>
        </p:txBody>
      </p:sp>
      <p:sp>
        <p:nvSpPr>
          <p:cNvPr id="9" name="图形 4"/>
          <p:cNvSpPr/>
          <p:nvPr>
            <p:custDataLst>
              <p:tags r:id="rId3"/>
            </p:custDataLst>
          </p:nvPr>
        </p:nvSpPr>
        <p:spPr>
          <a:xfrm rot="2040000">
            <a:off x="1087120" y="5387975"/>
            <a:ext cx="582930" cy="581660"/>
          </a:xfrm>
          <a:custGeom>
            <a:avLst/>
            <a:gdLst>
              <a:gd name="connsiteX0" fmla="*/ 1707279 w 2419736"/>
              <a:gd name="connsiteY0" fmla="*/ 2415271 h 2415774"/>
              <a:gd name="connsiteX1" fmla="*/ 1211026 w 2419736"/>
              <a:gd name="connsiteY1" fmla="*/ 2314020 h 2415774"/>
              <a:gd name="connsiteX2" fmla="*/ 714012 w 2419736"/>
              <a:gd name="connsiteY2" fmla="*/ 2062465 h 2415774"/>
              <a:gd name="connsiteX3" fmla="*/ 245096 w 2419736"/>
              <a:gd name="connsiteY3" fmla="*/ 1701372 h 2415774"/>
              <a:gd name="connsiteX4" fmla="*/ 25449 w 2419736"/>
              <a:gd name="connsiteY4" fmla="*/ 1348947 h 2415774"/>
              <a:gd name="connsiteX5" fmla="*/ 53167 w 2419736"/>
              <a:gd name="connsiteY5" fmla="*/ 929180 h 2415774"/>
              <a:gd name="connsiteX6" fmla="*/ 346442 w 2419736"/>
              <a:gd name="connsiteY6" fmla="*/ 547513 h 2415774"/>
              <a:gd name="connsiteX7" fmla="*/ 1005477 w 2419736"/>
              <a:gd name="connsiteY7" fmla="*/ 147463 h 2415774"/>
              <a:gd name="connsiteX8" fmla="*/ 1411051 w 2419736"/>
              <a:gd name="connsiteY8" fmla="*/ 24972 h 2415774"/>
              <a:gd name="connsiteX9" fmla="*/ 1777859 w 2419736"/>
              <a:gd name="connsiteY9" fmla="*/ 9922 h 2415774"/>
              <a:gd name="connsiteX10" fmla="*/ 2035796 w 2419736"/>
              <a:gd name="connsiteY10" fmla="*/ 117174 h 2415774"/>
              <a:gd name="connsiteX11" fmla="*/ 2214866 w 2419736"/>
              <a:gd name="connsiteY11" fmla="*/ 344631 h 2415774"/>
              <a:gd name="connsiteX12" fmla="*/ 2389174 w 2419736"/>
              <a:gd name="connsiteY12" fmla="*/ 903177 h 2415774"/>
              <a:gd name="connsiteX13" fmla="*/ 2419558 w 2419736"/>
              <a:gd name="connsiteY13" fmla="*/ 1289511 h 2415774"/>
              <a:gd name="connsiteX14" fmla="*/ 2381458 w 2419736"/>
              <a:gd name="connsiteY14" fmla="*/ 1702801 h 2415774"/>
              <a:gd name="connsiteX15" fmla="*/ 2284684 w 2419736"/>
              <a:gd name="connsiteY15" fmla="*/ 2011411 h 2415774"/>
              <a:gd name="connsiteX16" fmla="*/ 1914352 w 2419736"/>
              <a:gd name="connsiteY16" fmla="*/ 2374980 h 2415774"/>
              <a:gd name="connsiteX17" fmla="*/ 1707279 w 2419736"/>
              <a:gd name="connsiteY17" fmla="*/ 2415271 h 241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19736" h="2415774">
                <a:moveTo>
                  <a:pt x="1707279" y="2415271"/>
                </a:moveTo>
                <a:cubicBezTo>
                  <a:pt x="1511445" y="2413080"/>
                  <a:pt x="1359426" y="2371837"/>
                  <a:pt x="1211026" y="2314020"/>
                </a:cubicBezTo>
                <a:cubicBezTo>
                  <a:pt x="1037195" y="2246297"/>
                  <a:pt x="873270" y="2159429"/>
                  <a:pt x="714012" y="2062465"/>
                </a:cubicBezTo>
                <a:cubicBezTo>
                  <a:pt x="544276" y="1959118"/>
                  <a:pt x="382827" y="1845485"/>
                  <a:pt x="245096" y="1701372"/>
                </a:cubicBezTo>
                <a:cubicBezTo>
                  <a:pt x="147560" y="1599359"/>
                  <a:pt x="66693" y="1486012"/>
                  <a:pt x="25449" y="1348947"/>
                </a:cubicBezTo>
                <a:cubicBezTo>
                  <a:pt x="-17699" y="1206072"/>
                  <a:pt x="-4840" y="1065959"/>
                  <a:pt x="53167" y="929180"/>
                </a:cubicBezTo>
                <a:cubicBezTo>
                  <a:pt x="117842" y="776780"/>
                  <a:pt x="224617" y="656194"/>
                  <a:pt x="346442" y="547513"/>
                </a:cubicBezTo>
                <a:cubicBezTo>
                  <a:pt x="541704" y="373873"/>
                  <a:pt x="766209" y="248238"/>
                  <a:pt x="1005477" y="147463"/>
                </a:cubicBezTo>
                <a:cubicBezTo>
                  <a:pt x="1135645" y="91552"/>
                  <a:pt x="1271691" y="50461"/>
                  <a:pt x="1411051" y="24972"/>
                </a:cubicBezTo>
                <a:cubicBezTo>
                  <a:pt x="1532400" y="3636"/>
                  <a:pt x="1654510" y="-11128"/>
                  <a:pt x="1777859" y="9922"/>
                </a:cubicBezTo>
                <a:cubicBezTo>
                  <a:pt x="1872157" y="25924"/>
                  <a:pt x="1961882" y="53833"/>
                  <a:pt x="2035796" y="117174"/>
                </a:cubicBezTo>
                <a:cubicBezTo>
                  <a:pt x="2109262" y="181048"/>
                  <a:pt x="2170022" y="258220"/>
                  <a:pt x="2214866" y="344631"/>
                </a:cubicBezTo>
                <a:cubicBezTo>
                  <a:pt x="2308021" y="519891"/>
                  <a:pt x="2358313" y="708295"/>
                  <a:pt x="2389174" y="903177"/>
                </a:cubicBezTo>
                <a:cubicBezTo>
                  <a:pt x="2409367" y="1030964"/>
                  <a:pt x="2419520" y="1160133"/>
                  <a:pt x="2419558" y="1289511"/>
                </a:cubicBezTo>
                <a:cubicBezTo>
                  <a:pt x="2420387" y="1428185"/>
                  <a:pt x="2407624" y="1566612"/>
                  <a:pt x="2381458" y="1702801"/>
                </a:cubicBezTo>
                <a:cubicBezTo>
                  <a:pt x="2360408" y="1809671"/>
                  <a:pt x="2331928" y="1913589"/>
                  <a:pt x="2284684" y="2011411"/>
                </a:cubicBezTo>
                <a:cubicBezTo>
                  <a:pt x="2205055" y="2176479"/>
                  <a:pt x="2092470" y="2309829"/>
                  <a:pt x="1914352" y="2374980"/>
                </a:cubicBezTo>
                <a:cubicBezTo>
                  <a:pt x="1836723" y="2403650"/>
                  <a:pt x="1755761" y="2417462"/>
                  <a:pt x="1707279" y="2415271"/>
                </a:cubicBezTo>
                <a:close/>
              </a:path>
            </a:pathLst>
          </a:custGeom>
          <a:solidFill>
            <a:schemeClr val="accent1">
              <a:alpha val="23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8577858" y="1971246"/>
            <a:ext cx="3635343" cy="334940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Raspberry Pi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Electromagnetic coil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High voltage capacitor bank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Boost module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Servo Motor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Laser Sensor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Vision Sensor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Power system (power supply)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8577858" y="1271223"/>
            <a:ext cx="3020094" cy="504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</a:rPr>
              <a:t>Hardware Components</a:t>
            </a: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4958734" y="1981706"/>
            <a:ext cx="4255186" cy="34978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Raspberry Pi Control System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Information Collection System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Human-Machine Interaction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System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Electromagnetic Railgun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System</a:t>
            </a: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5028774" y="1327623"/>
            <a:ext cx="3549084" cy="504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</a:rPr>
              <a:t>System Components</a:t>
            </a:r>
          </a:p>
        </p:txBody>
      </p:sp>
      <p:pic>
        <p:nvPicPr>
          <p:cNvPr id="3" name="图片 2" descr="电磁炮[00h00m02s-00h00m19s]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705" y="1689165"/>
            <a:ext cx="4414520" cy="2339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2042B6-10D8-EB59-0258-E11430FFADA2}"/>
              </a:ext>
            </a:extLst>
          </p:cNvPr>
          <p:cNvSpPr txBox="1"/>
          <p:nvPr/>
        </p:nvSpPr>
        <p:spPr>
          <a:xfrm>
            <a:off x="974319" y="4707170"/>
            <a:ext cx="3172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>
                <a:hlinkClick r:id="rId10"/>
              </a:rPr>
              <a:t>banyu2000/Real-Time-Electromagnetic-Railgun-Project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PRESENTATION_SOURCE" val="WPPAIGeneratePP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105"/>
  <p:tag name="KSO_WM_TEMPLATE_THUMBS_INDEX" val="1、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967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80.211*359.439"/>
  <p:tag name="KSO_WM_SLIDE_POSITION" val="97.7358*125.161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1967"/>
  <p:tag name="KSO_WM_SLIDE_LAYOUT" val="a_l"/>
  <p:tag name="KSO_WM_SLIDE_LAYOUT_CNT" val="1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967_3*a*1"/>
  <p:tag name="KSO_WM_TEMPLATE_CATEGORY" val="diagram"/>
  <p:tag name="KSO_WM_TEMPLATE_INDEX" val="20231967"/>
  <p:tag name="KSO_WM_UNIT_LAYERLEVEL" val="1"/>
  <p:tag name="KSO_WM_TAG_VERSION" val="3.0"/>
  <p:tag name="KSO_WM_BEAUTIFY_FLAG" val="#wm#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967_1*l_h_f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56"/>
  <p:tag name="KSO_WM_UNIT_TEXT_FILL_FORE_SCHEMECOLOR_INDEX" val="1"/>
  <p:tag name="KSO_WM_UNIT_TEXT_FILL_TYPE" val="1"/>
  <p:tag name="KSO_WM_UNIT_PRESET_TEXT" val="单击此处添加您的文本具体内容，简明扼要地阐述您的观点。根据需要可酌情增减文字，以便观者准确地理解您传达的思想。单击此处添加您的文本具体内容，简明扼要地阐述您的观点。根据需要可酌情增减文字，以便观者准确地理解您传达的思想。"/>
  <p:tag name="KSO_WM_UNIT_TEXT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967_1*l_h_a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35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967_1*l_h_i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967_1*l_h_f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UNIT_VALUE" val="156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您的文本具体内容，简明扼要地阐述您的观点。根据需要可酌情增减文字，以便观者准确地理解您传达的思想。单击此处添加您的文本具体内容，简明扼要地阐述您的观点。根据需要可酌情增减文字，以便观者准确地理解您传达的思想。"/>
  <p:tag name="KSO_WM_UNIT_TEXT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967_1*l_h_a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UNIT_VALUE" val="35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967_1*l_h_i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1729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diagram"/>
  <p:tag name="KSO_WM_TEMPLATE_INDEX" val="20231967"/>
  <p:tag name="KSO_WM_SLIDE_TYPE" val="text"/>
  <p:tag name="KSO_WM_SLIDE_SUBTYPE" val="picTxt"/>
  <p:tag name="KSO_WM_SLIDE_SIZE" val="482.14*310.946"/>
  <p:tag name="KSO_WM_SLIDE_POSITION" val="386.85*169.457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729_1*a*1"/>
  <p:tag name="KSO_WM_TEMPLATE_CATEGORY" val="custom"/>
  <p:tag name="KSO_WM_TEMPLATE_INDEX" val="20231729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1729_1*i*1"/>
  <p:tag name="KSO_WM_TEMPLATE_CATEGORY" val="custom"/>
  <p:tag name="KSO_WM_TEMPLATE_INDEX" val="20231729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687_3*l_h_f*1_2_1"/>
  <p:tag name="KSO_WM_TEMPLATE_CATEGORY" val="diagram"/>
  <p:tag name="KSO_WM_TEMPLATE_INDEX" val="2023168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1"/>
  <p:tag name="KSO_WM_DIAGRAM_VIRTUALLY_FRAME" val="{&quot;height&quot;:390.6803283691406,&quot;left&quot;:88.45,&quot;top&quot;:106.28625313826433,&quot;width&quot;:792.46988188976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输入你的项正文，文字是您思想的提炼，请尽量言简意赅的阐述观点。单击此处输入你的项正文，请言简意赅的阐述观点。"/>
  <p:tag name="KSO_WM_UNIT_USESOURCEFORMAT_APPLY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687_3*l_h_a*1_2_1"/>
  <p:tag name="KSO_WM_TEMPLATE_CATEGORY" val="diagram"/>
  <p:tag name="KSO_WM_TEMPLATE_INDEX" val="2023168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1"/>
  <p:tag name="KSO_WM_DIAGRAM_VIRTUALLY_FRAME" val="{&quot;height&quot;:390.6803283691406,&quot;left&quot;:88.45,&quot;top&quot;:106.28625313826433,&quot;width&quot;:792.46988188976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添加标题"/>
  <p:tag name="KSO_WM_UNIT_USESOURCEFORMAT_APPLY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687_3*l_h_f*1_1_1"/>
  <p:tag name="KSO_WM_TEMPLATE_CATEGORY" val="diagram"/>
  <p:tag name="KSO_WM_TEMPLATE_INDEX" val="2023168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1"/>
  <p:tag name="KSO_WM_DIAGRAM_VIRTUALLY_FRAME" val="{&quot;height&quot;:390.6803283691406,&quot;left&quot;:88.45,&quot;top&quot;:106.28625313826433,&quot;width&quot;:792.46988188976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输入你的项正文，文字是您思想的提炼，请尽量言简意赅的阐述观点。单击此处输入你的项正文，请言简意赅的阐述观点。"/>
  <p:tag name="KSO_WM_UNIT_USESOURCEFORMAT_APPLY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687_3*l_h_a*1_1_1"/>
  <p:tag name="KSO_WM_TEMPLATE_CATEGORY" val="diagram"/>
  <p:tag name="KSO_WM_TEMPLATE_INDEX" val="2023168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1"/>
  <p:tag name="KSO_WM_DIAGRAM_VIRTUALLY_FRAME" val="{&quot;height&quot;:390.6803283691406,&quot;left&quot;:88.45,&quot;top&quot;:106.28625313826433,&quot;width&quot;:792.46988188976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添加标题"/>
  <p:tag name="KSO_WM_UNIT_USESOURCEFORMAT_APPLY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5"/>
  <p:tag name="KSO_WM_TEMPLATE_CATEGORY" val="custom"/>
  <p:tag name="KSO_WM_TEMPLATE_INDEX" val="202331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1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85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776CFD"/>
      </a:accent1>
      <a:accent2>
        <a:srgbClr val="5D95F1"/>
      </a:accent2>
      <a:accent3>
        <a:srgbClr val="655BE6"/>
      </a:accent3>
      <a:accent4>
        <a:srgbClr val="6C95FD"/>
      </a:accent4>
      <a:accent5>
        <a:srgbClr val="64DCBF"/>
      </a:accent5>
      <a:accent6>
        <a:srgbClr val="33C2FF"/>
      </a:accent6>
      <a:hlink>
        <a:srgbClr val="658BD5"/>
      </a:hlink>
      <a:folHlink>
        <a:srgbClr val="A16AA5"/>
      </a:folHlink>
    </a:clrScheme>
    <a:fontScheme name="自定义 3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118</Words>
  <Application>Microsoft Office PowerPoint</Application>
  <PresentationFormat>宽屏</PresentationFormat>
  <Paragraphs>35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 MT</vt:lpstr>
      <vt:lpstr>微软雅黑</vt:lpstr>
      <vt:lpstr>Arial</vt:lpstr>
      <vt:lpstr>Calibri</vt:lpstr>
      <vt:lpstr>Office 主题​​</vt:lpstr>
      <vt:lpstr>Real Time Electromagnetic Railgun Project</vt:lpstr>
      <vt:lpstr>Real Time Electromagnetic Railgun Project</vt:lpstr>
      <vt:lpstr>Model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Yu Ban (student)</cp:lastModifiedBy>
  <cp:revision>161</cp:revision>
  <dcterms:created xsi:type="dcterms:W3CDTF">2019-06-19T02:08:00Z</dcterms:created>
  <dcterms:modified xsi:type="dcterms:W3CDTF">2025-02-13T13:02:05Z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F8474FD05BA34BC094CF2CAD119690DB_11</vt:lpwstr>
  </property>
</Properties>
</file>