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72" r:id="rId2"/>
  </p:sldMasterIdLst>
  <p:notesMasterIdLst>
    <p:notesMasterId r:id="rId16"/>
  </p:notesMasterIdLst>
  <p:sldIdLst>
    <p:sldId id="256" r:id="rId3"/>
    <p:sldId id="262" r:id="rId4"/>
    <p:sldId id="257" r:id="rId5"/>
    <p:sldId id="261" r:id="rId6"/>
    <p:sldId id="269" r:id="rId7"/>
    <p:sldId id="263" r:id="rId8"/>
    <p:sldId id="264" r:id="rId9"/>
    <p:sldId id="265" r:id="rId10"/>
    <p:sldId id="266" r:id="rId11"/>
    <p:sldId id="267" r:id="rId12"/>
    <p:sldId id="270" r:id="rId13"/>
    <p:sldId id="271" r:id="rId14"/>
    <p:sldId id="272"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515" autoAdjust="0"/>
  </p:normalViewPr>
  <p:slideViewPr>
    <p:cSldViewPr snapToGrid="0">
      <p:cViewPr varScale="1">
        <p:scale>
          <a:sx n="79" d="100"/>
          <a:sy n="79" d="100"/>
        </p:scale>
        <p:origin x="183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E3564-4741-4E43-8D97-552F281F5A30}" type="datetimeFigureOut">
              <a:rPr kumimoji="1" lang="ja-JP" altLang="en-US" smtClean="0"/>
              <a:t>2025/3/19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C8CB6-292C-424E-9D03-9301574570E7}" type="slidenum">
              <a:rPr kumimoji="1" lang="ja-JP" altLang="en-US" smtClean="0"/>
              <a:t>‹#›</a:t>
            </a:fld>
            <a:endParaRPr kumimoji="1" lang="ja-JP" altLang="en-US"/>
          </a:p>
        </p:txBody>
      </p:sp>
    </p:spTree>
    <p:extLst>
      <p:ext uri="{BB962C8B-B14F-4D97-AF65-F5344CB8AC3E}">
        <p14:creationId xmlns:p14="http://schemas.microsoft.com/office/powerpoint/2010/main" val="13524803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発表概要</a:t>
            </a:r>
            <a:endParaRPr kumimoji="1" lang="en-US" altLang="ja-JP" dirty="0"/>
          </a:p>
          <a:p>
            <a:r>
              <a:rPr kumimoji="1" lang="en-US" altLang="ja-JP" dirty="0"/>
              <a:t>AWS</a:t>
            </a:r>
            <a:r>
              <a:rPr kumimoji="1" lang="ja-JP" altLang="en-US" dirty="0"/>
              <a:t>も触ったことがない、金融知識もそんなにない</a:t>
            </a:r>
            <a:endParaRPr kumimoji="1" lang="en-US" altLang="ja-JP" dirty="0"/>
          </a:p>
          <a:p>
            <a:r>
              <a:rPr kumimoji="1" lang="ja-JP" altLang="en-US" dirty="0"/>
              <a:t>が、現在金融系のプロジェクトにアサインされているので、個人的な勉強を推し進めるためにこの機会に歩みだしたので、その紹介をしたい</a:t>
            </a:r>
            <a:endParaRPr kumimoji="1" lang="en-US" altLang="ja-JP" dirty="0"/>
          </a:p>
          <a:p>
            <a:r>
              <a:rPr kumimoji="1" lang="en-US" altLang="ja-JP" dirty="0"/>
              <a:t>&amp;</a:t>
            </a:r>
            <a:r>
              <a:rPr kumimoji="1" lang="ja-JP" altLang="en-US" dirty="0"/>
              <a:t>アウトプットをしてモチベーションを挙げたい</a:t>
            </a:r>
            <a:endParaRPr kumimoji="1" lang="en-US" altLang="ja-JP" dirty="0"/>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1</a:t>
            </a:fld>
            <a:endParaRPr kumimoji="1" lang="ja-JP" altLang="en-US"/>
          </a:p>
        </p:txBody>
      </p:sp>
    </p:spTree>
    <p:extLst>
      <p:ext uri="{BB962C8B-B14F-4D97-AF65-F5344CB8AC3E}">
        <p14:creationId xmlns:p14="http://schemas.microsoft.com/office/powerpoint/2010/main" val="3666130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2F80B-9B8E-BEDA-293A-A2CF9D3BBA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8A85DA-5FAC-B324-8FE4-E371F1F7304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3EF8B6-1706-CB16-299A-67555930200D}"/>
              </a:ext>
            </a:extLst>
          </p:cNvPr>
          <p:cNvSpPr>
            <a:spLocks noGrp="1"/>
          </p:cNvSpPr>
          <p:nvPr>
            <p:ph type="body" idx="1"/>
          </p:nvPr>
        </p:nvSpPr>
        <p:spPr/>
        <p:txBody>
          <a:bodyPr/>
          <a:lstStyle/>
          <a:p>
            <a:r>
              <a:rPr kumimoji="1" lang="ja-JP" altLang="en-US" dirty="0"/>
              <a:t>エンジニアの勉強方法</a:t>
            </a:r>
            <a:endParaRPr kumimoji="1" lang="en-US" altLang="ja-JP" dirty="0"/>
          </a:p>
          <a:p>
            <a:r>
              <a:rPr kumimoji="1" lang="ja-JP" altLang="en-US" dirty="0"/>
              <a:t>ここは口頭で熱く話します</a:t>
            </a:r>
            <a:endParaRPr kumimoji="1" lang="en-US" altLang="ja-JP" dirty="0"/>
          </a:p>
          <a:p>
            <a:endParaRPr kumimoji="1" lang="en-US" altLang="ja-JP" dirty="0"/>
          </a:p>
          <a:p>
            <a:r>
              <a:rPr kumimoji="1" lang="ja-JP" altLang="en-US" dirty="0"/>
              <a:t>学生時代、物理や数学の勉強をしていた時には以下のようなことを思っていた</a:t>
            </a:r>
            <a:endParaRPr kumimoji="1" lang="en-US" altLang="ja-JP" dirty="0"/>
          </a:p>
          <a:p>
            <a:r>
              <a:rPr kumimoji="1" lang="ja-JP" altLang="en-US" dirty="0"/>
              <a:t>最初から教科書を</a:t>
            </a:r>
            <a:r>
              <a:rPr kumimoji="1" lang="en-US" altLang="ja-JP" dirty="0"/>
              <a:t>1</a:t>
            </a:r>
            <a:r>
              <a:rPr kumimoji="1" lang="ja-JP" altLang="en-US" dirty="0"/>
              <a:t>冊読み、覚えるまでやる</a:t>
            </a:r>
            <a:endParaRPr kumimoji="1" lang="en-US" altLang="ja-JP" dirty="0"/>
          </a:p>
          <a:p>
            <a:endParaRPr kumimoji="1" lang="en-US" altLang="ja-JP" dirty="0"/>
          </a:p>
          <a:p>
            <a:r>
              <a:rPr kumimoji="1" lang="ja-JP" altLang="en-US" dirty="0"/>
              <a:t>ただ、これだと仕事で勉強する時間がない・・・足りない・・・</a:t>
            </a:r>
            <a:endParaRPr kumimoji="1" lang="en-US" altLang="ja-JP" dirty="0"/>
          </a:p>
          <a:p>
            <a:r>
              <a:rPr kumimoji="1" lang="ja-JP" altLang="en-US" dirty="0"/>
              <a:t>位置からライブラリをすべてよむ？？</a:t>
            </a:r>
            <a:endParaRPr kumimoji="1" lang="en-US" altLang="ja-JP" dirty="0"/>
          </a:p>
          <a:p>
            <a:r>
              <a:rPr kumimoji="1" lang="ja-JP" altLang="en-US" dirty="0"/>
              <a:t>例外処理も含めて全部コードを追う？？？</a:t>
            </a:r>
            <a:endParaRPr kumimoji="1" lang="en-US" altLang="ja-JP" dirty="0"/>
          </a:p>
          <a:p>
            <a:endParaRPr kumimoji="1" lang="en-US" altLang="ja-JP" dirty="0"/>
          </a:p>
          <a:p>
            <a:r>
              <a:rPr kumimoji="1" lang="ja-JP" altLang="en-US" dirty="0"/>
              <a:t>そこから気持ちを楽に以下のようなマインドになる</a:t>
            </a:r>
            <a:endParaRPr kumimoji="1" lang="en-US" altLang="ja-JP" dirty="0"/>
          </a:p>
          <a:p>
            <a:r>
              <a:rPr kumimoji="1" lang="ja-JP" altLang="en-US" dirty="0"/>
              <a:t>⇒簡単なことから手を使って動かしてみて、わからないことを肉付けしていく</a:t>
            </a:r>
            <a:endParaRPr kumimoji="1" lang="en-US" altLang="ja-JP" dirty="0"/>
          </a:p>
          <a:p>
            <a:endParaRPr kumimoji="1" lang="en-US" altLang="ja-JP" dirty="0"/>
          </a:p>
          <a:p>
            <a:r>
              <a:rPr kumimoji="1" lang="ja-JP" altLang="en-US" dirty="0"/>
              <a:t>実際ＡＷＳを勉強しようとした時の私</a:t>
            </a:r>
            <a:endParaRPr kumimoji="1" lang="en-US" altLang="ja-JP" dirty="0"/>
          </a:p>
          <a:p>
            <a:r>
              <a:rPr kumimoji="1" lang="ja-JP" altLang="en-US" dirty="0"/>
              <a:t>⇒分厚い本を購入して一から読もうとしだす</a:t>
            </a:r>
            <a:endParaRPr kumimoji="1" lang="en-US" altLang="ja-JP" dirty="0"/>
          </a:p>
          <a:p>
            <a:r>
              <a:rPr kumimoji="1" lang="ja-JP" altLang="en-US" dirty="0"/>
              <a:t>今思えば、</a:t>
            </a:r>
            <a:r>
              <a:rPr kumimoji="1" lang="en-US" altLang="ja-JP" dirty="0"/>
              <a:t>lambda</a:t>
            </a:r>
            <a:r>
              <a:rPr kumimoji="1" lang="ja-JP" altLang="en-US" dirty="0"/>
              <a:t>が出てくるのは分厚い本の中盤・・・いつ出会うねん。</a:t>
            </a:r>
            <a:endParaRPr kumimoji="1" lang="en-US" altLang="ja-JP" dirty="0"/>
          </a:p>
          <a:p>
            <a:r>
              <a:rPr kumimoji="1" lang="ja-JP" altLang="en-US" dirty="0"/>
              <a:t>でも実際あんまり料金を使わずにサクッと作るなら今日話した構成にした方が良いと思う。</a:t>
            </a:r>
            <a:endParaRPr kumimoji="1" lang="en-US" altLang="ja-JP" dirty="0"/>
          </a:p>
        </p:txBody>
      </p:sp>
      <p:sp>
        <p:nvSpPr>
          <p:cNvPr id="4" name="スライド番号プレースホルダー 3">
            <a:extLst>
              <a:ext uri="{FF2B5EF4-FFF2-40B4-BE49-F238E27FC236}">
                <a16:creationId xmlns:a16="http://schemas.microsoft.com/office/drawing/2014/main" id="{73E444D3-A24B-AA92-84F8-601617ADD171}"/>
              </a:ext>
            </a:extLst>
          </p:cNvPr>
          <p:cNvSpPr>
            <a:spLocks noGrp="1"/>
          </p:cNvSpPr>
          <p:nvPr>
            <p:ph type="sldNum" sz="quarter" idx="5"/>
          </p:nvPr>
        </p:nvSpPr>
        <p:spPr/>
        <p:txBody>
          <a:bodyPr/>
          <a:lstStyle/>
          <a:p>
            <a:fld id="{28AC8CB6-292C-424E-9D03-9301574570E7}" type="slidenum">
              <a:rPr kumimoji="1" lang="ja-JP" altLang="en-US" smtClean="0"/>
              <a:t>10</a:t>
            </a:fld>
            <a:endParaRPr kumimoji="1" lang="ja-JP" altLang="en-US"/>
          </a:p>
        </p:txBody>
      </p:sp>
    </p:spTree>
    <p:extLst>
      <p:ext uri="{BB962C8B-B14F-4D97-AF65-F5344CB8AC3E}">
        <p14:creationId xmlns:p14="http://schemas.microsoft.com/office/powerpoint/2010/main" val="120521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B9404-EC0C-CA9A-7034-D39F961E2FB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79BBE8-E787-CC02-2D7C-CADBBF081A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03692E2-543C-FFCA-79AE-312F3C94BD9A}"/>
              </a:ext>
            </a:extLst>
          </p:cNvPr>
          <p:cNvSpPr>
            <a:spLocks noGrp="1"/>
          </p:cNvSpPr>
          <p:nvPr>
            <p:ph type="body" idx="1"/>
          </p:nvPr>
        </p:nvSpPr>
        <p:spPr/>
        <p:txBody>
          <a:bodyPr/>
          <a:lstStyle/>
          <a:p>
            <a:r>
              <a:rPr kumimoji="1" lang="ja-JP" altLang="en-US" dirty="0"/>
              <a:t>学生時代、無限に時間があってやりたい勉強をいちからやってそれが身についてしまった</a:t>
            </a:r>
            <a:endParaRPr kumimoji="1" lang="en-US" altLang="ja-JP" dirty="0"/>
          </a:p>
          <a:p>
            <a:r>
              <a:rPr kumimoji="1" lang="ja-JP" altLang="en-US" dirty="0"/>
              <a:t>それを払しょくするために、簡単な成果物を作成して紹介しました。</a:t>
            </a:r>
            <a:endParaRPr kumimoji="1" lang="en-US" altLang="ja-JP" dirty="0"/>
          </a:p>
          <a:p>
            <a:r>
              <a:rPr kumimoji="1" lang="ja-JP" altLang="en-US" dirty="0"/>
              <a:t>一旦振り返って、ひとつひとつ勉強し、振り返りができた</a:t>
            </a:r>
            <a:endParaRPr kumimoji="1" lang="en-US" altLang="ja-JP" dirty="0"/>
          </a:p>
          <a:p>
            <a:r>
              <a:rPr kumimoji="1" lang="ja-JP" altLang="en-US" dirty="0"/>
              <a:t>一連のこと</a:t>
            </a:r>
            <a:r>
              <a:rPr kumimoji="1" lang="ja-JP" altLang="en-US"/>
              <a:t>をやって最終的に学んだことは、今後もエンジニアとして勉強するためのマインド</a:t>
            </a:r>
            <a:endParaRPr kumimoji="1" lang="ja-JP" altLang="en-US" dirty="0"/>
          </a:p>
        </p:txBody>
      </p:sp>
      <p:sp>
        <p:nvSpPr>
          <p:cNvPr id="4" name="スライド番号プレースホルダー 3">
            <a:extLst>
              <a:ext uri="{FF2B5EF4-FFF2-40B4-BE49-F238E27FC236}">
                <a16:creationId xmlns:a16="http://schemas.microsoft.com/office/drawing/2014/main" id="{1EDCF419-CDB6-A863-0662-12CE2C73BA17}"/>
              </a:ext>
            </a:extLst>
          </p:cNvPr>
          <p:cNvSpPr>
            <a:spLocks noGrp="1"/>
          </p:cNvSpPr>
          <p:nvPr>
            <p:ph type="sldNum" sz="quarter" idx="5"/>
          </p:nvPr>
        </p:nvSpPr>
        <p:spPr/>
        <p:txBody>
          <a:bodyPr/>
          <a:lstStyle/>
          <a:p>
            <a:fld id="{28AC8CB6-292C-424E-9D03-9301574570E7}" type="slidenum">
              <a:rPr kumimoji="1" lang="ja-JP" altLang="en-US" smtClean="0"/>
              <a:t>11</a:t>
            </a:fld>
            <a:endParaRPr kumimoji="1" lang="ja-JP" altLang="en-US"/>
          </a:p>
        </p:txBody>
      </p:sp>
    </p:spTree>
    <p:extLst>
      <p:ext uri="{BB962C8B-B14F-4D97-AF65-F5344CB8AC3E}">
        <p14:creationId xmlns:p14="http://schemas.microsoft.com/office/powerpoint/2010/main" val="77250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6FBC9-CE1F-96DF-0163-FBA54925B4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EDB51A-C88C-402C-640A-232E9215109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FA57DA1-2820-E5EC-4663-D55F74751E2D}"/>
              </a:ext>
            </a:extLst>
          </p:cNvPr>
          <p:cNvSpPr>
            <a:spLocks noGrp="1"/>
          </p:cNvSpPr>
          <p:nvPr>
            <p:ph type="body" idx="1"/>
          </p:nvPr>
        </p:nvSpPr>
        <p:spPr/>
        <p:txBody>
          <a:bodyPr/>
          <a:lstStyle/>
          <a:p>
            <a:r>
              <a:rPr kumimoji="1" lang="ja-JP" altLang="en-US" dirty="0"/>
              <a:t>学生時代、無限に時間があってやりたい勉強をいちからやってそれが身についてしまった</a:t>
            </a:r>
            <a:endParaRPr kumimoji="1" lang="en-US" altLang="ja-JP" dirty="0"/>
          </a:p>
          <a:p>
            <a:r>
              <a:rPr kumimoji="1" lang="ja-JP" altLang="en-US" dirty="0"/>
              <a:t>それを払しょくするために、簡単な成果物を作成して紹介しました。</a:t>
            </a:r>
            <a:endParaRPr kumimoji="1" lang="en-US" altLang="ja-JP" dirty="0"/>
          </a:p>
          <a:p>
            <a:r>
              <a:rPr kumimoji="1" lang="ja-JP" altLang="en-US" dirty="0"/>
              <a:t>一旦振り返って、ひとつひとつ勉強し、振り返りができた</a:t>
            </a:r>
            <a:endParaRPr kumimoji="1" lang="en-US" altLang="ja-JP" dirty="0"/>
          </a:p>
          <a:p>
            <a:r>
              <a:rPr kumimoji="1" lang="ja-JP" altLang="en-US" dirty="0"/>
              <a:t>一連のこと</a:t>
            </a:r>
            <a:r>
              <a:rPr kumimoji="1" lang="ja-JP" altLang="en-US"/>
              <a:t>をやって最終的に学んだことは、今後もエンジニアとして勉強するためのマインド</a:t>
            </a:r>
            <a:endParaRPr kumimoji="1" lang="ja-JP" altLang="en-US" dirty="0"/>
          </a:p>
        </p:txBody>
      </p:sp>
      <p:sp>
        <p:nvSpPr>
          <p:cNvPr id="4" name="スライド番号プレースホルダー 3">
            <a:extLst>
              <a:ext uri="{FF2B5EF4-FFF2-40B4-BE49-F238E27FC236}">
                <a16:creationId xmlns:a16="http://schemas.microsoft.com/office/drawing/2014/main" id="{48D53B8C-5D93-FCFD-E17F-F9CCE23D36BD}"/>
              </a:ext>
            </a:extLst>
          </p:cNvPr>
          <p:cNvSpPr>
            <a:spLocks noGrp="1"/>
          </p:cNvSpPr>
          <p:nvPr>
            <p:ph type="sldNum" sz="quarter" idx="5"/>
          </p:nvPr>
        </p:nvSpPr>
        <p:spPr/>
        <p:txBody>
          <a:bodyPr/>
          <a:lstStyle/>
          <a:p>
            <a:fld id="{28AC8CB6-292C-424E-9D03-9301574570E7}" type="slidenum">
              <a:rPr kumimoji="1" lang="ja-JP" altLang="en-US" smtClean="0"/>
              <a:t>12</a:t>
            </a:fld>
            <a:endParaRPr kumimoji="1" lang="ja-JP" altLang="en-US"/>
          </a:p>
        </p:txBody>
      </p:sp>
    </p:spTree>
    <p:extLst>
      <p:ext uri="{BB962C8B-B14F-4D97-AF65-F5344CB8AC3E}">
        <p14:creationId xmlns:p14="http://schemas.microsoft.com/office/powerpoint/2010/main" val="466343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DF843-EE69-68F4-0571-A3407585C9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F3F2F9-4D2C-1158-ED57-0837838160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E9634C-DBB0-6C57-A2A1-F89977E8B2D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1091CDD-5359-AF92-A597-5F81861A85C8}"/>
              </a:ext>
            </a:extLst>
          </p:cNvPr>
          <p:cNvSpPr>
            <a:spLocks noGrp="1"/>
          </p:cNvSpPr>
          <p:nvPr>
            <p:ph type="sldNum" sz="quarter" idx="5"/>
          </p:nvPr>
        </p:nvSpPr>
        <p:spPr/>
        <p:txBody>
          <a:bodyPr/>
          <a:lstStyle/>
          <a:p>
            <a:fld id="{28AC8CB6-292C-424E-9D03-9301574570E7}" type="slidenum">
              <a:rPr kumimoji="1" lang="ja-JP" altLang="en-US" smtClean="0"/>
              <a:t>13</a:t>
            </a:fld>
            <a:endParaRPr kumimoji="1" lang="ja-JP" altLang="en-US"/>
          </a:p>
        </p:txBody>
      </p:sp>
    </p:spTree>
    <p:extLst>
      <p:ext uri="{BB962C8B-B14F-4D97-AF65-F5344CB8AC3E}">
        <p14:creationId xmlns:p14="http://schemas.microsoft.com/office/powerpoint/2010/main" val="18986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勉強したこと</a:t>
            </a:r>
            <a:endParaRPr kumimoji="1" lang="en-US" altLang="ja-JP" dirty="0"/>
          </a:p>
          <a:p>
            <a:r>
              <a:rPr kumimoji="1" lang="ja-JP" altLang="en-US" dirty="0"/>
              <a:t>学んだこと</a:t>
            </a:r>
            <a:endParaRPr kumimoji="1" lang="en-US" altLang="ja-JP" dirty="0"/>
          </a:p>
          <a:p>
            <a:r>
              <a:rPr kumimoji="1" lang="ja-JP" altLang="en-US" dirty="0"/>
              <a:t>はあえて別で</a:t>
            </a:r>
            <a:endParaRPr kumimoji="1" lang="en-US" altLang="ja-JP" dirty="0"/>
          </a:p>
          <a:p>
            <a:endParaRPr kumimoji="1" lang="en-US" altLang="ja-JP" dirty="0"/>
          </a:p>
          <a:p>
            <a:r>
              <a:rPr kumimoji="1" lang="ja-JP" altLang="en-US" dirty="0"/>
              <a:t>勉強したことは、作成物を作るときに必要になった知識をまとめて</a:t>
            </a:r>
            <a:endParaRPr kumimoji="1" lang="en-US" altLang="ja-JP" dirty="0"/>
          </a:p>
          <a:p>
            <a:r>
              <a:rPr kumimoji="1" lang="ja-JP" altLang="en-US" dirty="0"/>
              <a:t>学んだことは、作成物を作っている間に感じたことや次に生かしたいことをまとめる</a:t>
            </a:r>
            <a:endParaRPr kumimoji="1" lang="en-US" altLang="ja-JP" dirty="0"/>
          </a:p>
          <a:p>
            <a:r>
              <a:rPr kumimoji="1" lang="ja-JP" altLang="en-US" dirty="0"/>
              <a:t>最初に一番いいたいこと。。。スライド</a:t>
            </a:r>
            <a:endParaRPr kumimoji="1" lang="en-US" altLang="ja-JP" dirty="0"/>
          </a:p>
          <a:p>
            <a:r>
              <a:rPr kumimoji="1" lang="ja-JP" altLang="en-US" dirty="0"/>
              <a:t>エンジニアの勉強方法がちょっとつかめたかもしれない</a:t>
            </a:r>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2</a:t>
            </a:fld>
            <a:endParaRPr kumimoji="1" lang="ja-JP" altLang="en-US"/>
          </a:p>
        </p:txBody>
      </p:sp>
    </p:spTree>
    <p:extLst>
      <p:ext uri="{BB962C8B-B14F-4D97-AF65-F5344CB8AC3E}">
        <p14:creationId xmlns:p14="http://schemas.microsoft.com/office/powerpoint/2010/main" val="117744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a:t>
            </a:r>
            <a:r>
              <a:rPr kumimoji="1" lang="en-US" altLang="ja-JP" dirty="0"/>
              <a:t>AWS</a:t>
            </a:r>
            <a:r>
              <a:rPr kumimoji="1" lang="ja-JP" altLang="en-US" dirty="0"/>
              <a:t>を選んだ理由</a:t>
            </a:r>
            <a:endParaRPr kumimoji="1" lang="en-US" altLang="ja-JP" dirty="0"/>
          </a:p>
          <a:p>
            <a:r>
              <a:rPr kumimoji="1" lang="ja-JP" altLang="en-US" dirty="0"/>
              <a:t>アサインされているプロジェクトはオンプレのプロジェクトで、クラウドサービスを勉強することはしていない。</a:t>
            </a:r>
            <a:endParaRPr kumimoji="1" lang="en-US" altLang="ja-JP" dirty="0"/>
          </a:p>
          <a:p>
            <a:r>
              <a:rPr kumimoji="1" lang="ja-JP" altLang="en-US" dirty="0"/>
              <a:t>しかし、</a:t>
            </a:r>
            <a:endParaRPr kumimoji="1" lang="en-US" altLang="ja-JP" dirty="0"/>
          </a:p>
          <a:p>
            <a:r>
              <a:rPr kumimoji="1" lang="ja-JP" altLang="en-US" dirty="0"/>
              <a:t>会社で</a:t>
            </a:r>
            <a:r>
              <a:rPr kumimoji="1" lang="en-US" altLang="ja-JP" dirty="0"/>
              <a:t>AWS</a:t>
            </a:r>
            <a:r>
              <a:rPr kumimoji="1" lang="ja-JP" altLang="en-US" dirty="0"/>
              <a:t>の勉強を推奨</a:t>
            </a:r>
            <a:endParaRPr kumimoji="1" lang="en-US" altLang="ja-JP" dirty="0"/>
          </a:p>
          <a:p>
            <a:r>
              <a:rPr kumimoji="1" lang="ja-JP" altLang="en-US" dirty="0"/>
              <a:t>今後絶対に出くわす</a:t>
            </a:r>
            <a:endParaRPr kumimoji="1" lang="en-US" altLang="ja-JP" dirty="0"/>
          </a:p>
          <a:p>
            <a:r>
              <a:rPr kumimoji="1" lang="ja-JP" altLang="en-US" dirty="0"/>
              <a:t>⇒ので、クラウドの勉強の準備運動として簡単なことでもいいからさらってみようということになった</a:t>
            </a:r>
            <a:endParaRPr kumimoji="1" lang="en-US" altLang="ja-JP" dirty="0"/>
          </a:p>
          <a:p>
            <a:endParaRPr kumimoji="1" lang="en-US" altLang="ja-JP" dirty="0"/>
          </a:p>
          <a:p>
            <a:r>
              <a:rPr kumimoji="1" lang="ja-JP" altLang="en-US" dirty="0"/>
              <a:t>〇発表の練習</a:t>
            </a:r>
            <a:endParaRPr kumimoji="1" lang="en-US" altLang="ja-JP" dirty="0"/>
          </a:p>
          <a:p>
            <a:r>
              <a:rPr kumimoji="1" lang="ja-JP" altLang="en-US" dirty="0"/>
              <a:t>来月から</a:t>
            </a:r>
            <a:r>
              <a:rPr kumimoji="1" lang="en-US" altLang="ja-JP" dirty="0"/>
              <a:t>2</a:t>
            </a:r>
            <a:r>
              <a:rPr kumimoji="1" lang="ja-JP" altLang="en-US" dirty="0"/>
              <a:t>年目になるが、、、</a:t>
            </a:r>
            <a:endParaRPr kumimoji="1" lang="en-US" altLang="ja-JP" dirty="0"/>
          </a:p>
          <a:p>
            <a:r>
              <a:rPr kumimoji="1" lang="ja-JP" altLang="en-US" dirty="0"/>
              <a:t>学会発表の経験がある同期と比べると発表する能力が全然ないと研修中に感じた</a:t>
            </a:r>
            <a:endParaRPr kumimoji="1" lang="en-US" altLang="ja-JP" dirty="0"/>
          </a:p>
          <a:p>
            <a:r>
              <a:rPr kumimoji="1" lang="ja-JP" altLang="en-US" dirty="0"/>
              <a:t>まずは、恥をかけるとことで場数を踏みたかった</a:t>
            </a:r>
            <a:endParaRPr kumimoji="1" lang="en-US" altLang="ja-JP" dirty="0"/>
          </a:p>
          <a:p>
            <a:endParaRPr kumimoji="1" lang="en-US" altLang="ja-JP" dirty="0"/>
          </a:p>
          <a:p>
            <a:r>
              <a:rPr kumimoji="1" lang="ja-JP" altLang="en-US" dirty="0"/>
              <a:t>〇コードを外部環境で実行</a:t>
            </a:r>
            <a:endParaRPr kumimoji="1" lang="en-US" altLang="ja-JP" dirty="0"/>
          </a:p>
          <a:p>
            <a:r>
              <a:rPr kumimoji="1" lang="ja-JP" altLang="en-US" dirty="0"/>
              <a:t>大学時代、経済物理学ゼミに入っていた。</a:t>
            </a:r>
            <a:endParaRPr kumimoji="1" lang="en-US" altLang="ja-JP" dirty="0"/>
          </a:p>
          <a:p>
            <a:r>
              <a:rPr kumimoji="1" lang="ja-JP" altLang="en-US" dirty="0"/>
              <a:t>ガウス過程回帰を使って債券のデフォルトリスク分析をしていた。</a:t>
            </a:r>
            <a:endParaRPr kumimoji="1" lang="en-US" altLang="ja-JP" dirty="0"/>
          </a:p>
          <a:p>
            <a:r>
              <a:rPr kumimoji="1" lang="ja-JP" altLang="en-US" dirty="0"/>
              <a:t>そのころゼミの先輩が良しなに作ってくれた実行環境で、よくわからずに動かしていた</a:t>
            </a:r>
            <a:endParaRPr kumimoji="1" lang="en-US" altLang="ja-JP" dirty="0"/>
          </a:p>
          <a:p>
            <a:r>
              <a:rPr kumimoji="1" lang="ja-JP" altLang="en-US" dirty="0"/>
              <a:t>ので、今後はいろんなことを理解したうえでコードを動かせるようになるための第一歩を踏み出したい</a:t>
            </a:r>
          </a:p>
          <a:p>
            <a:endParaRPr kumimoji="1" lang="ja-JP" altLang="en-US" dirty="0"/>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3</a:t>
            </a:fld>
            <a:endParaRPr kumimoji="1" lang="ja-JP" altLang="en-US"/>
          </a:p>
        </p:txBody>
      </p:sp>
    </p:spTree>
    <p:extLst>
      <p:ext uri="{BB962C8B-B14F-4D97-AF65-F5344CB8AC3E}">
        <p14:creationId xmlns:p14="http://schemas.microsoft.com/office/powerpoint/2010/main" val="226518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なぜこれを作ろうと思ったか</a:t>
            </a:r>
            <a:endParaRPr kumimoji="1" lang="en-US" altLang="ja-JP" dirty="0"/>
          </a:p>
          <a:p>
            <a:endParaRPr kumimoji="1" lang="en-US" altLang="ja-JP" dirty="0"/>
          </a:p>
          <a:p>
            <a:r>
              <a:rPr kumimoji="1" lang="ja-JP" altLang="en-US" dirty="0"/>
              <a:t>「株式投資の基本は、割安な企業を見つけて安く買って、高くなったところで売る」</a:t>
            </a:r>
            <a:endParaRPr kumimoji="1" lang="en-US" altLang="ja-JP" dirty="0"/>
          </a:p>
          <a:p>
            <a:r>
              <a:rPr kumimoji="1" lang="ja-JP" altLang="en-US" dirty="0"/>
              <a:t>⇒割安な企業を見つけられるシステムを作りたい。</a:t>
            </a:r>
            <a:endParaRPr kumimoji="1" lang="en-US" altLang="ja-JP" dirty="0"/>
          </a:p>
          <a:p>
            <a:r>
              <a:rPr kumimoji="1" lang="ja-JP" altLang="en-US" dirty="0"/>
              <a:t>⇒割安な企業って？そのひとつに</a:t>
            </a:r>
            <a:r>
              <a:rPr kumimoji="1" lang="en-US" altLang="ja-JP" dirty="0"/>
              <a:t>PBR</a:t>
            </a:r>
            <a:r>
              <a:rPr kumimoji="1" lang="ja-JP" altLang="en-US" dirty="0"/>
              <a:t>が</a:t>
            </a:r>
            <a:r>
              <a:rPr kumimoji="1" lang="en-US" altLang="ja-JP" dirty="0"/>
              <a:t>1</a:t>
            </a:r>
            <a:r>
              <a:rPr kumimoji="1" lang="ja-JP" altLang="en-US" dirty="0"/>
              <a:t>以下というものがある。（正確に言うと、</a:t>
            </a:r>
            <a:r>
              <a:rPr kumimoji="1" lang="en-US" altLang="ja-JP" dirty="0"/>
              <a:t>1</a:t>
            </a:r>
            <a:r>
              <a:rPr kumimoji="1" lang="ja-JP" altLang="en-US" dirty="0"/>
              <a:t>以下になってそんなに時間が立っていない）などなど</a:t>
            </a:r>
            <a:endParaRPr kumimoji="1" lang="en-US" altLang="ja-JP" dirty="0"/>
          </a:p>
          <a:p>
            <a:endParaRPr kumimoji="1" lang="en-US" altLang="ja-JP" dirty="0"/>
          </a:p>
          <a:p>
            <a:r>
              <a:rPr kumimoji="1" lang="ja-JP" altLang="en-US" dirty="0"/>
              <a:t>もっと追加していけばいろんな機能があって、でっかいサイトが作れて、ワンちゃん儲けられる？？？</a:t>
            </a:r>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4</a:t>
            </a:fld>
            <a:endParaRPr kumimoji="1" lang="ja-JP" altLang="en-US"/>
          </a:p>
        </p:txBody>
      </p:sp>
    </p:spTree>
    <p:extLst>
      <p:ext uri="{BB962C8B-B14F-4D97-AF65-F5344CB8AC3E}">
        <p14:creationId xmlns:p14="http://schemas.microsoft.com/office/powerpoint/2010/main" val="37563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A426D-46E3-F362-BDCC-058377FD24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338FDB2-BAD3-6E93-8423-970FB70F601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A272CC-5C4E-E798-5792-EA27D967F149}"/>
              </a:ext>
            </a:extLst>
          </p:cNvPr>
          <p:cNvSpPr>
            <a:spLocks noGrp="1"/>
          </p:cNvSpPr>
          <p:nvPr>
            <p:ph type="body" idx="1"/>
          </p:nvPr>
        </p:nvSpPr>
        <p:spPr/>
        <p:txBody>
          <a:bodyPr/>
          <a:lstStyle/>
          <a:p>
            <a:r>
              <a:rPr kumimoji="1" lang="ja-JP" altLang="en-US" dirty="0"/>
              <a:t>なぜこれを作ろうと思ったか</a:t>
            </a:r>
            <a:endParaRPr kumimoji="1" lang="en-US" altLang="ja-JP" dirty="0"/>
          </a:p>
          <a:p>
            <a:endParaRPr kumimoji="1" lang="en-US" altLang="ja-JP" dirty="0"/>
          </a:p>
          <a:p>
            <a:r>
              <a:rPr kumimoji="1" lang="ja-JP" altLang="en-US" dirty="0"/>
              <a:t>「株式投資の基本は、割安な企業を見つけて安く買って、高くなったところで売る」</a:t>
            </a:r>
            <a:endParaRPr kumimoji="1" lang="en-US" altLang="ja-JP" dirty="0"/>
          </a:p>
          <a:p>
            <a:r>
              <a:rPr kumimoji="1" lang="ja-JP" altLang="en-US" dirty="0"/>
              <a:t>⇒割安な企業を見つけられるシステムを作りたい。</a:t>
            </a:r>
            <a:endParaRPr kumimoji="1" lang="en-US" altLang="ja-JP" dirty="0"/>
          </a:p>
          <a:p>
            <a:r>
              <a:rPr kumimoji="1" lang="ja-JP" altLang="en-US" dirty="0"/>
              <a:t>⇒割安な企業って？そのひとつに</a:t>
            </a:r>
            <a:r>
              <a:rPr kumimoji="1" lang="en-US" altLang="ja-JP" dirty="0"/>
              <a:t>PBR</a:t>
            </a:r>
            <a:r>
              <a:rPr kumimoji="1" lang="ja-JP" altLang="en-US" dirty="0"/>
              <a:t>が</a:t>
            </a:r>
            <a:r>
              <a:rPr kumimoji="1" lang="en-US" altLang="ja-JP" dirty="0"/>
              <a:t>1</a:t>
            </a:r>
            <a:r>
              <a:rPr kumimoji="1" lang="ja-JP" altLang="en-US" dirty="0"/>
              <a:t>以下というものがある。（正確に言うと、</a:t>
            </a:r>
            <a:r>
              <a:rPr kumimoji="1" lang="en-US" altLang="ja-JP" dirty="0"/>
              <a:t>1</a:t>
            </a:r>
            <a:r>
              <a:rPr kumimoji="1" lang="ja-JP" altLang="en-US" dirty="0"/>
              <a:t>以下になってそんなに時間が立っていない）などなど</a:t>
            </a:r>
            <a:endParaRPr kumimoji="1" lang="en-US" altLang="ja-JP" dirty="0"/>
          </a:p>
          <a:p>
            <a:endParaRPr kumimoji="1" lang="en-US" altLang="ja-JP" dirty="0"/>
          </a:p>
          <a:p>
            <a:r>
              <a:rPr kumimoji="1" lang="ja-JP" altLang="en-US" dirty="0"/>
              <a:t>もっと追加していけばいろんな機能があって、でっかいサイトが作れて、ワンちゃん儲けられる？？？</a:t>
            </a:r>
          </a:p>
        </p:txBody>
      </p:sp>
      <p:sp>
        <p:nvSpPr>
          <p:cNvPr id="4" name="スライド番号プレースホルダー 3">
            <a:extLst>
              <a:ext uri="{FF2B5EF4-FFF2-40B4-BE49-F238E27FC236}">
                <a16:creationId xmlns:a16="http://schemas.microsoft.com/office/drawing/2014/main" id="{79B42B0B-8497-9895-D7E7-23EC7782ECA8}"/>
              </a:ext>
            </a:extLst>
          </p:cNvPr>
          <p:cNvSpPr>
            <a:spLocks noGrp="1"/>
          </p:cNvSpPr>
          <p:nvPr>
            <p:ph type="sldNum" sz="quarter" idx="5"/>
          </p:nvPr>
        </p:nvSpPr>
        <p:spPr/>
        <p:txBody>
          <a:bodyPr/>
          <a:lstStyle/>
          <a:p>
            <a:fld id="{28AC8CB6-292C-424E-9D03-9301574570E7}" type="slidenum">
              <a:rPr kumimoji="1" lang="ja-JP" altLang="en-US" smtClean="0"/>
              <a:t>5</a:t>
            </a:fld>
            <a:endParaRPr kumimoji="1" lang="ja-JP" altLang="en-US"/>
          </a:p>
        </p:txBody>
      </p:sp>
    </p:spTree>
    <p:extLst>
      <p:ext uri="{BB962C8B-B14F-4D97-AF65-F5344CB8AC3E}">
        <p14:creationId xmlns:p14="http://schemas.microsoft.com/office/powerpoint/2010/main" val="322642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AD8FD-2920-F2FD-8F91-494C667B6F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BB9C63D-CA26-63CB-DD94-567090DAFD5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430DF8-64C0-CC3B-68B2-5E4E70A535BD}"/>
              </a:ext>
            </a:extLst>
          </p:cNvPr>
          <p:cNvSpPr>
            <a:spLocks noGrp="1"/>
          </p:cNvSpPr>
          <p:nvPr>
            <p:ph type="body" idx="1"/>
          </p:nvPr>
        </p:nvSpPr>
        <p:spPr/>
        <p:txBody>
          <a:bodyPr/>
          <a:lstStyle/>
          <a:p>
            <a:r>
              <a:rPr lang="en-US" altLang="ja-JP" b="1" dirty="0"/>
              <a:t>1. </a:t>
            </a:r>
            <a:r>
              <a:rPr lang="ja-JP" altLang="en-US" b="1" dirty="0"/>
              <a:t>フロントエンド（</a:t>
            </a:r>
            <a:r>
              <a:rPr lang="en-US" altLang="ja-JP" b="1" dirty="0"/>
              <a:t>S3</a:t>
            </a:r>
            <a:r>
              <a:rPr lang="ja-JP" altLang="en-US" b="1" dirty="0"/>
              <a:t>による</a:t>
            </a:r>
            <a:r>
              <a:rPr lang="en-US" altLang="ja-JP" b="1" dirty="0"/>
              <a:t>Web</a:t>
            </a:r>
            <a:r>
              <a:rPr lang="ja-JP" altLang="en-US" b="1" dirty="0"/>
              <a:t>ホスティング）</a:t>
            </a:r>
          </a:p>
          <a:p>
            <a:r>
              <a:rPr lang="en-US" altLang="ja-JP" b="1" dirty="0"/>
              <a:t>Amazon S3</a:t>
            </a:r>
            <a:r>
              <a:rPr lang="ja-JP" altLang="en-US" dirty="0"/>
              <a:t> に</a:t>
            </a:r>
            <a:r>
              <a:rPr lang="en-US" altLang="ja-JP" dirty="0"/>
              <a:t>HTML</a:t>
            </a:r>
            <a:r>
              <a:rPr lang="ja-JP" altLang="en-US" dirty="0"/>
              <a:t>ファイルを配置し、静的ウェブサイトとしてホスティングしています。</a:t>
            </a:r>
            <a:br>
              <a:rPr lang="ja-JP" altLang="en-US" dirty="0"/>
            </a:br>
            <a:r>
              <a:rPr lang="ja-JP" altLang="en-US" dirty="0"/>
              <a:t>ユーザー（デスクトップ）がブラウザを開くと、</a:t>
            </a:r>
            <a:r>
              <a:rPr lang="en-US" altLang="ja-JP" dirty="0"/>
              <a:t>S3</a:t>
            </a:r>
            <a:r>
              <a:rPr lang="ja-JP" altLang="en-US" dirty="0"/>
              <a:t>に保存された</a:t>
            </a:r>
            <a:r>
              <a:rPr lang="en-US" altLang="ja-JP" dirty="0"/>
              <a:t>HTML</a:t>
            </a:r>
            <a:r>
              <a:rPr lang="ja-JP" altLang="en-US" dirty="0"/>
              <a:t>がロードされ、</a:t>
            </a:r>
            <a:r>
              <a:rPr lang="en-US" altLang="ja-JP" dirty="0"/>
              <a:t>Web</a:t>
            </a:r>
            <a:r>
              <a:rPr lang="ja-JP" altLang="en-US" dirty="0"/>
              <a:t>ページが表示されます。</a:t>
            </a:r>
            <a:br>
              <a:rPr lang="ja-JP" altLang="en-US" dirty="0"/>
            </a:br>
            <a:r>
              <a:rPr lang="ja-JP" altLang="en-US" dirty="0"/>
              <a:t>📌 </a:t>
            </a:r>
            <a:r>
              <a:rPr lang="ja-JP" altLang="en-US" b="1" dirty="0"/>
              <a:t>矢印：</a:t>
            </a:r>
            <a:r>
              <a:rPr lang="en-US" altLang="ja-JP" b="1" dirty="0"/>
              <a:t>S3 → </a:t>
            </a:r>
            <a:r>
              <a:rPr lang="ja-JP" altLang="en-US" b="1" dirty="0"/>
              <a:t>デスクトップ（</a:t>
            </a:r>
            <a:r>
              <a:rPr lang="en-US" altLang="ja-JP" b="1" dirty="0"/>
              <a:t>HTML</a:t>
            </a:r>
            <a:r>
              <a:rPr lang="ja-JP" altLang="en-US" b="1" dirty="0"/>
              <a:t>ロード）</a:t>
            </a:r>
            <a:endParaRPr lang="ja-JP" altLang="en-US" dirty="0"/>
          </a:p>
          <a:p>
            <a:r>
              <a:rPr lang="en-US" altLang="ja-JP" b="1" dirty="0"/>
              <a:t>2. </a:t>
            </a:r>
            <a:r>
              <a:rPr lang="ja-JP" altLang="en-US" b="1" dirty="0"/>
              <a:t>ユーザー操作（</a:t>
            </a:r>
            <a:r>
              <a:rPr lang="en-US" altLang="ja-JP" b="1" dirty="0"/>
              <a:t>HTTP</a:t>
            </a:r>
            <a:r>
              <a:rPr lang="ja-JP" altLang="en-US" b="1" dirty="0"/>
              <a:t>リクエストの送信）</a:t>
            </a:r>
          </a:p>
          <a:p>
            <a:r>
              <a:rPr lang="en-US" altLang="ja-JP" dirty="0"/>
              <a:t>Web</a:t>
            </a:r>
            <a:r>
              <a:rPr lang="ja-JP" altLang="en-US" dirty="0"/>
              <a:t>ページ上のボタンを押すと、</a:t>
            </a:r>
            <a:r>
              <a:rPr lang="en-US" altLang="ja-JP" dirty="0"/>
              <a:t>JavaScript</a:t>
            </a:r>
            <a:r>
              <a:rPr lang="ja-JP" altLang="en-US" dirty="0"/>
              <a:t>が</a:t>
            </a:r>
            <a:r>
              <a:rPr lang="en-US" altLang="ja-JP" dirty="0"/>
              <a:t>API Gateway</a:t>
            </a:r>
            <a:r>
              <a:rPr lang="ja-JP" altLang="en-US" dirty="0"/>
              <a:t>に対して</a:t>
            </a:r>
            <a:r>
              <a:rPr lang="en-US" altLang="ja-JP" dirty="0"/>
              <a:t>HTTP</a:t>
            </a:r>
            <a:r>
              <a:rPr lang="ja-JP" altLang="en-US" dirty="0"/>
              <a:t>リクエストを送信します。</a:t>
            </a:r>
            <a:br>
              <a:rPr lang="ja-JP" altLang="en-US" dirty="0"/>
            </a:br>
            <a:r>
              <a:rPr lang="ja-JP" altLang="en-US" dirty="0"/>
              <a:t>📌 </a:t>
            </a:r>
            <a:r>
              <a:rPr lang="ja-JP" altLang="en-US" b="1" dirty="0"/>
              <a:t>矢印：デスクトップ → </a:t>
            </a:r>
            <a:r>
              <a:rPr lang="en-US" altLang="ja-JP" b="1" dirty="0"/>
              <a:t>API Gateway</a:t>
            </a:r>
            <a:r>
              <a:rPr lang="ja-JP" altLang="en-US" b="1" dirty="0"/>
              <a:t>（</a:t>
            </a:r>
            <a:r>
              <a:rPr lang="en-US" altLang="ja-JP" b="1" dirty="0"/>
              <a:t>HTTP</a:t>
            </a:r>
            <a:r>
              <a:rPr lang="ja-JP" altLang="en-US" b="1" dirty="0"/>
              <a:t>リクエスト）</a:t>
            </a:r>
            <a:endParaRPr lang="ja-JP" altLang="en-US" dirty="0"/>
          </a:p>
          <a:p>
            <a:r>
              <a:rPr lang="en-US" altLang="ja-JP" b="1" dirty="0"/>
              <a:t>3. API Gateway</a:t>
            </a:r>
            <a:r>
              <a:rPr lang="ja-JP" altLang="en-US" b="1" dirty="0"/>
              <a:t>（リクエストの受け渡し）</a:t>
            </a:r>
          </a:p>
          <a:p>
            <a:r>
              <a:rPr lang="en-US" altLang="ja-JP" b="1" dirty="0"/>
              <a:t>Amazon API Gateway</a:t>
            </a:r>
            <a:r>
              <a:rPr lang="ja-JP" altLang="en-US" dirty="0"/>
              <a:t> が受け取ったリクエストを、</a:t>
            </a:r>
            <a:r>
              <a:rPr lang="en-US" altLang="ja-JP" b="1" dirty="0"/>
              <a:t>AWS Lambda</a:t>
            </a:r>
            <a:r>
              <a:rPr lang="ja-JP" altLang="en-US" dirty="0"/>
              <a:t> に転送します。</a:t>
            </a:r>
            <a:br>
              <a:rPr lang="ja-JP" altLang="en-US" dirty="0"/>
            </a:br>
            <a:r>
              <a:rPr lang="ja-JP" altLang="en-US" dirty="0"/>
              <a:t>📌 </a:t>
            </a:r>
            <a:r>
              <a:rPr lang="ja-JP" altLang="en-US" b="1" dirty="0"/>
              <a:t>矢印：</a:t>
            </a:r>
            <a:r>
              <a:rPr lang="en-US" altLang="ja-JP" b="1" dirty="0"/>
              <a:t>API Gateway → Lambda</a:t>
            </a:r>
            <a:endParaRPr lang="ja-JP" altLang="en-US" dirty="0"/>
          </a:p>
          <a:p>
            <a:r>
              <a:rPr lang="en-US" altLang="ja-JP" b="1" dirty="0"/>
              <a:t>4. Lambda</a:t>
            </a:r>
            <a:r>
              <a:rPr lang="ja-JP" altLang="en-US" b="1" dirty="0"/>
              <a:t>（データ取得・処理）</a:t>
            </a:r>
          </a:p>
          <a:p>
            <a:r>
              <a:rPr lang="en-US" altLang="ja-JP" dirty="0"/>
              <a:t>Lambda</a:t>
            </a:r>
            <a:r>
              <a:rPr lang="ja-JP" altLang="en-US" dirty="0"/>
              <a:t>は以下の</a:t>
            </a:r>
            <a:r>
              <a:rPr lang="en-US" altLang="ja-JP" dirty="0"/>
              <a:t>2</a:t>
            </a:r>
            <a:r>
              <a:rPr lang="ja-JP" altLang="en-US" dirty="0"/>
              <a:t>つの処理を行います。</a:t>
            </a:r>
          </a:p>
          <a:p>
            <a:r>
              <a:rPr lang="ja-JP" altLang="en-US" b="1" dirty="0"/>
              <a:t>① </a:t>
            </a:r>
            <a:r>
              <a:rPr lang="en-US" altLang="ja-JP" b="1" dirty="0"/>
              <a:t>DynamoDB</a:t>
            </a:r>
            <a:r>
              <a:rPr lang="ja-JP" altLang="en-US" b="1" dirty="0"/>
              <a:t>から企業リストを取得</a:t>
            </a:r>
          </a:p>
          <a:p>
            <a:r>
              <a:rPr lang="en-US" altLang="ja-JP" dirty="0"/>
              <a:t>Lambda</a:t>
            </a:r>
            <a:r>
              <a:rPr lang="ja-JP" altLang="en-US" dirty="0"/>
              <a:t>は </a:t>
            </a:r>
            <a:r>
              <a:rPr lang="en-US" altLang="ja-JP" b="1" dirty="0"/>
              <a:t>Amazon DynamoDB</a:t>
            </a:r>
            <a:r>
              <a:rPr lang="ja-JP" altLang="en-US" dirty="0"/>
              <a:t> から対象の日本株のティッカー情報（証券コード）を取得します。</a:t>
            </a:r>
            <a:br>
              <a:rPr lang="ja-JP" altLang="en-US" dirty="0"/>
            </a:br>
            <a:r>
              <a:rPr lang="ja-JP" altLang="en-US" dirty="0"/>
              <a:t>📌 </a:t>
            </a:r>
            <a:r>
              <a:rPr lang="ja-JP" altLang="en-US" b="1" dirty="0"/>
              <a:t>矢印：</a:t>
            </a:r>
            <a:r>
              <a:rPr lang="en-US" altLang="ja-JP" b="1" dirty="0"/>
              <a:t>DynamoDB → Lambda</a:t>
            </a:r>
            <a:endParaRPr lang="ja-JP" altLang="en-US" dirty="0"/>
          </a:p>
          <a:p>
            <a:r>
              <a:rPr lang="ja-JP" altLang="en-US" b="1" dirty="0"/>
              <a:t>② </a:t>
            </a:r>
            <a:r>
              <a:rPr lang="en-US" altLang="ja-JP" b="1" dirty="0" err="1"/>
              <a:t>yfinance</a:t>
            </a:r>
            <a:r>
              <a:rPr lang="en-US" altLang="ja-JP" b="1" dirty="0"/>
              <a:t> API</a:t>
            </a:r>
            <a:r>
              <a:rPr lang="ja-JP" altLang="en-US" b="1" dirty="0"/>
              <a:t>を使って</a:t>
            </a:r>
            <a:r>
              <a:rPr lang="en-US" altLang="ja-JP" b="1" dirty="0"/>
              <a:t>PBR</a:t>
            </a:r>
            <a:r>
              <a:rPr lang="ja-JP" altLang="en-US" b="1" dirty="0"/>
              <a:t>を取得</a:t>
            </a:r>
          </a:p>
          <a:p>
            <a:r>
              <a:rPr lang="en-US" altLang="ja-JP" dirty="0"/>
              <a:t>DynamoDB</a:t>
            </a:r>
            <a:r>
              <a:rPr lang="ja-JP" altLang="en-US" dirty="0"/>
              <a:t>から取得したティッカー情報を元に、</a:t>
            </a:r>
            <a:r>
              <a:rPr lang="en-US" altLang="ja-JP" b="1" dirty="0" err="1"/>
              <a:t>yfinance</a:t>
            </a:r>
            <a:r>
              <a:rPr lang="en-US" altLang="ja-JP" b="1" dirty="0"/>
              <a:t> API</a:t>
            </a:r>
            <a:r>
              <a:rPr lang="ja-JP" altLang="en-US" dirty="0"/>
              <a:t> を利用して各企業の</a:t>
            </a:r>
            <a:r>
              <a:rPr lang="en-US" altLang="ja-JP" dirty="0"/>
              <a:t>PBR</a:t>
            </a:r>
            <a:r>
              <a:rPr lang="ja-JP" altLang="en-US" dirty="0"/>
              <a:t>データを取得します。</a:t>
            </a:r>
            <a:br>
              <a:rPr lang="ja-JP" altLang="en-US" dirty="0"/>
            </a:br>
            <a:r>
              <a:rPr lang="ja-JP" altLang="en-US" dirty="0"/>
              <a:t>取得したデータのうち、</a:t>
            </a:r>
            <a:r>
              <a:rPr lang="en-US" altLang="ja-JP" b="1" dirty="0"/>
              <a:t>PBR</a:t>
            </a:r>
            <a:r>
              <a:rPr lang="ja-JP" altLang="en-US" b="1" dirty="0"/>
              <a:t>が</a:t>
            </a:r>
            <a:r>
              <a:rPr lang="en-US" altLang="ja-JP" b="1" dirty="0"/>
              <a:t>1</a:t>
            </a:r>
            <a:r>
              <a:rPr lang="ja-JP" altLang="en-US" b="1" dirty="0"/>
              <a:t>倍以下の企業のみを抽出</a:t>
            </a:r>
            <a:r>
              <a:rPr lang="ja-JP" altLang="en-US" dirty="0"/>
              <a:t> します。</a:t>
            </a:r>
            <a:br>
              <a:rPr lang="ja-JP" altLang="en-US" dirty="0"/>
            </a:br>
            <a:r>
              <a:rPr lang="ja-JP" altLang="en-US" dirty="0"/>
              <a:t>📌 </a:t>
            </a:r>
            <a:r>
              <a:rPr lang="ja-JP" altLang="en-US" b="1" dirty="0"/>
              <a:t>矢印：</a:t>
            </a:r>
            <a:r>
              <a:rPr lang="en-US" altLang="ja-JP" b="1" dirty="0"/>
              <a:t>Lambda → </a:t>
            </a:r>
            <a:r>
              <a:rPr lang="en-US" altLang="ja-JP" b="1" dirty="0" err="1"/>
              <a:t>yfinance</a:t>
            </a:r>
            <a:r>
              <a:rPr lang="en-US" altLang="ja-JP" b="1" dirty="0"/>
              <a:t> API</a:t>
            </a:r>
            <a:r>
              <a:rPr lang="ja-JP" altLang="en-US" b="1" dirty="0"/>
              <a:t>（データ取得）</a:t>
            </a:r>
            <a:endParaRPr lang="ja-JP" altLang="en-US" dirty="0"/>
          </a:p>
          <a:p>
            <a:r>
              <a:rPr lang="en-US" altLang="ja-JP" b="1" dirty="0"/>
              <a:t>5. </a:t>
            </a:r>
            <a:r>
              <a:rPr lang="ja-JP" altLang="en-US" b="1" dirty="0"/>
              <a:t>クライアントへのレスポンス（企業リスト表示）</a:t>
            </a:r>
          </a:p>
          <a:p>
            <a:r>
              <a:rPr lang="en-US" altLang="ja-JP" dirty="0"/>
              <a:t>Lambda</a:t>
            </a:r>
            <a:r>
              <a:rPr lang="ja-JP" altLang="en-US" dirty="0"/>
              <a:t>で処理した</a:t>
            </a:r>
            <a:r>
              <a:rPr lang="en-US" altLang="ja-JP" dirty="0"/>
              <a:t>PBR 1</a:t>
            </a:r>
            <a:r>
              <a:rPr lang="ja-JP" altLang="en-US" dirty="0"/>
              <a:t>倍以下の企業リストを </a:t>
            </a:r>
            <a:r>
              <a:rPr lang="en-US" altLang="ja-JP" b="1" dirty="0"/>
              <a:t>API Gateway</a:t>
            </a:r>
            <a:r>
              <a:rPr lang="ja-JP" altLang="en-US" b="1" dirty="0"/>
              <a:t>を経由して</a:t>
            </a:r>
            <a:r>
              <a:rPr lang="en-US" altLang="ja-JP" b="1" dirty="0"/>
              <a:t>Web</a:t>
            </a:r>
            <a:r>
              <a:rPr lang="ja-JP" altLang="en-US" b="1" dirty="0"/>
              <a:t>ページに返します</a:t>
            </a:r>
            <a:r>
              <a:rPr lang="ja-JP" altLang="en-US" dirty="0"/>
              <a:t>。</a:t>
            </a:r>
            <a:br>
              <a:rPr lang="ja-JP" altLang="en-US" dirty="0"/>
            </a:br>
            <a:r>
              <a:rPr lang="en-US" altLang="ja-JP" dirty="0"/>
              <a:t>Web</a:t>
            </a:r>
            <a:r>
              <a:rPr lang="ja-JP" altLang="en-US" dirty="0"/>
              <a:t>ページでは、受け取ったデータを </a:t>
            </a:r>
            <a:r>
              <a:rPr lang="ja-JP" altLang="en-US" b="1" dirty="0"/>
              <a:t>リスト表示</a:t>
            </a:r>
            <a:r>
              <a:rPr lang="ja-JP" altLang="en-US" dirty="0"/>
              <a:t> します。</a:t>
            </a:r>
            <a:br>
              <a:rPr lang="ja-JP" altLang="en-US" dirty="0"/>
            </a:br>
            <a:r>
              <a:rPr lang="ja-JP" altLang="en-US" dirty="0"/>
              <a:t>📌 </a:t>
            </a:r>
            <a:r>
              <a:rPr lang="ja-JP" altLang="en-US" b="1" dirty="0"/>
              <a:t>矢印：</a:t>
            </a:r>
            <a:r>
              <a:rPr lang="en-US" altLang="ja-JP" b="1" dirty="0"/>
              <a:t>Lambda → API Gateway → </a:t>
            </a:r>
            <a:r>
              <a:rPr lang="ja-JP" altLang="en-US" b="1" dirty="0"/>
              <a:t>デスクトップ（レスポンス）</a:t>
            </a:r>
            <a:endParaRPr lang="ja-JP" altLang="en-US" dirty="0"/>
          </a:p>
        </p:txBody>
      </p:sp>
      <p:sp>
        <p:nvSpPr>
          <p:cNvPr id="4" name="スライド番号プレースホルダー 3">
            <a:extLst>
              <a:ext uri="{FF2B5EF4-FFF2-40B4-BE49-F238E27FC236}">
                <a16:creationId xmlns:a16="http://schemas.microsoft.com/office/drawing/2014/main" id="{3FFE476E-BDF3-9876-7966-6062CFD9E8A0}"/>
              </a:ext>
            </a:extLst>
          </p:cNvPr>
          <p:cNvSpPr>
            <a:spLocks noGrp="1"/>
          </p:cNvSpPr>
          <p:nvPr>
            <p:ph type="sldNum" sz="quarter" idx="5"/>
          </p:nvPr>
        </p:nvSpPr>
        <p:spPr/>
        <p:txBody>
          <a:bodyPr/>
          <a:lstStyle/>
          <a:p>
            <a:fld id="{28AC8CB6-292C-424E-9D03-9301574570E7}" type="slidenum">
              <a:rPr kumimoji="1" lang="ja-JP" altLang="en-US" smtClean="0"/>
              <a:t>6</a:t>
            </a:fld>
            <a:endParaRPr kumimoji="1" lang="ja-JP" altLang="en-US"/>
          </a:p>
        </p:txBody>
      </p:sp>
    </p:spTree>
    <p:extLst>
      <p:ext uri="{BB962C8B-B14F-4D97-AF65-F5344CB8AC3E}">
        <p14:creationId xmlns:p14="http://schemas.microsoft.com/office/powerpoint/2010/main" val="427424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3DE16-75C0-DFE8-77D6-B6ABB67CAA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090AD8A-01D0-3BBA-CF46-0CF18C4BEA5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AEDB8B-F76D-FEAA-6298-FDF639DD790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F677310-A587-ABF5-3F58-AA570043A600}"/>
              </a:ext>
            </a:extLst>
          </p:cNvPr>
          <p:cNvSpPr>
            <a:spLocks noGrp="1"/>
          </p:cNvSpPr>
          <p:nvPr>
            <p:ph type="sldNum" sz="quarter" idx="5"/>
          </p:nvPr>
        </p:nvSpPr>
        <p:spPr/>
        <p:txBody>
          <a:bodyPr/>
          <a:lstStyle/>
          <a:p>
            <a:fld id="{28AC8CB6-292C-424E-9D03-9301574570E7}" type="slidenum">
              <a:rPr kumimoji="1" lang="ja-JP" altLang="en-US" smtClean="0"/>
              <a:t>7</a:t>
            </a:fld>
            <a:endParaRPr kumimoji="1" lang="ja-JP" altLang="en-US"/>
          </a:p>
        </p:txBody>
      </p:sp>
    </p:spTree>
    <p:extLst>
      <p:ext uri="{BB962C8B-B14F-4D97-AF65-F5344CB8AC3E}">
        <p14:creationId xmlns:p14="http://schemas.microsoft.com/office/powerpoint/2010/main" val="256269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30290-8D80-5C1D-A04C-D3399D5D62D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465013-1016-298E-7CB4-0491795D39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33595C-74A9-4FB6-A74D-9DE9DBBCA893}"/>
              </a:ext>
            </a:extLst>
          </p:cNvPr>
          <p:cNvSpPr>
            <a:spLocks noGrp="1"/>
          </p:cNvSpPr>
          <p:nvPr>
            <p:ph type="body" idx="1"/>
          </p:nvPr>
        </p:nvSpPr>
        <p:spPr/>
        <p:txBody>
          <a:bodyPr/>
          <a:lstStyle/>
          <a:p>
            <a:r>
              <a:rPr kumimoji="1" lang="ja-JP" altLang="en-US" dirty="0"/>
              <a:t>アウトプットの機会なので、ざっくり。ぶっちゃけ知ってる人が大半だと思うので質問コメントタイムでまちがっているところを訂正してもらう</a:t>
            </a:r>
            <a:endParaRPr kumimoji="1" lang="en-US" altLang="ja-JP" dirty="0"/>
          </a:p>
          <a:p>
            <a:r>
              <a:rPr kumimoji="1" lang="en-US" altLang="ja-JP" dirty="0"/>
              <a:t>S3</a:t>
            </a:r>
          </a:p>
          <a:p>
            <a:r>
              <a:rPr lang="en-US" altLang="ja-JP" b="1" dirty="0"/>
              <a:t>HTML</a:t>
            </a:r>
            <a:r>
              <a:rPr lang="ja-JP" altLang="en-US" b="1" dirty="0"/>
              <a:t>・</a:t>
            </a:r>
            <a:r>
              <a:rPr lang="en-US" altLang="ja-JP" b="1" dirty="0"/>
              <a:t>CSS</a:t>
            </a:r>
            <a:r>
              <a:rPr lang="ja-JP" altLang="en-US" b="1" dirty="0"/>
              <a:t>・</a:t>
            </a:r>
            <a:r>
              <a:rPr lang="en-US" altLang="ja-JP" b="1" dirty="0"/>
              <a:t>JavaScript</a:t>
            </a:r>
            <a:r>
              <a:rPr lang="ja-JP" altLang="en-US" b="1" dirty="0"/>
              <a:t>などの静的ファイルを配置して</a:t>
            </a:r>
            <a:r>
              <a:rPr lang="en-US" altLang="ja-JP" b="1" dirty="0"/>
              <a:t>Web</a:t>
            </a:r>
            <a:r>
              <a:rPr lang="ja-JP" altLang="en-US" b="1" dirty="0"/>
              <a:t>サイトとして公開する機能</a:t>
            </a:r>
            <a:r>
              <a:rPr lang="ja-JP" altLang="en-US" dirty="0"/>
              <a:t> があります。これが </a:t>
            </a:r>
            <a:r>
              <a:rPr lang="ja-JP" altLang="en-US" b="1" dirty="0"/>
              <a:t>「静的</a:t>
            </a:r>
            <a:r>
              <a:rPr lang="en-US" altLang="ja-JP" b="1" dirty="0"/>
              <a:t>Web</a:t>
            </a:r>
            <a:r>
              <a:rPr lang="ja-JP" altLang="en-US" b="1" dirty="0"/>
              <a:t>サイトホスティング」</a:t>
            </a:r>
            <a:r>
              <a:rPr lang="ja-JP" altLang="en-US" dirty="0"/>
              <a:t> </a:t>
            </a:r>
            <a:endParaRPr kumimoji="1" lang="en-US" altLang="ja-JP" dirty="0"/>
          </a:p>
          <a:p>
            <a:endParaRPr kumimoji="1" lang="en-US" altLang="ja-JP" dirty="0"/>
          </a:p>
          <a:p>
            <a:r>
              <a:rPr kumimoji="1" lang="en-US" altLang="ja-JP" dirty="0" err="1"/>
              <a:t>APIGateway</a:t>
            </a:r>
            <a:endParaRPr kumimoji="1" lang="en-US" altLang="ja-JP" dirty="0"/>
          </a:p>
          <a:p>
            <a:r>
              <a:rPr kumimoji="1" lang="en-US" altLang="ja-JP" dirty="0"/>
              <a:t>https://aws.amazon.com/jp/builders-flash/202303/learn-iam-role/</a:t>
            </a:r>
          </a:p>
          <a:p>
            <a:endParaRPr kumimoji="1" lang="en-US" altLang="ja-JP" dirty="0"/>
          </a:p>
          <a:p>
            <a:r>
              <a:rPr kumimoji="1" lang="en-US" altLang="ja-JP" dirty="0"/>
              <a:t>DynamoDB</a:t>
            </a:r>
          </a:p>
          <a:p>
            <a:r>
              <a:rPr kumimoji="1" lang="en-US" altLang="ja-JP" dirty="0"/>
              <a:t>https://qiita.com/k-sml/items/b1e4d1187648d144d18d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Lambda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ローカル環境でパッケージを作成してアップロードを行う。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ただし、一回目は</a:t>
            </a:r>
            <a:r>
              <a:rPr kumimoji="1" lang="en-US" altLang="ja-JP" dirty="0"/>
              <a:t>Windows</a:t>
            </a:r>
            <a:r>
              <a:rPr kumimoji="1" lang="ja-JP" altLang="en-US" dirty="0"/>
              <a:t>で行ったことで大量のエラー。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WSL</a:t>
            </a:r>
            <a:r>
              <a:rPr lang="ja-JP" altLang="en-US" dirty="0"/>
              <a:t>（</a:t>
            </a:r>
            <a:r>
              <a:rPr lang="en-US" altLang="ja-JP" dirty="0"/>
              <a:t>Windows Subsystem for Linux</a:t>
            </a:r>
            <a:r>
              <a:rPr lang="ja-JP" altLang="en-US" dirty="0"/>
              <a:t>）は、</a:t>
            </a:r>
            <a:r>
              <a:rPr lang="en-US" altLang="ja-JP" dirty="0"/>
              <a:t>Windows</a:t>
            </a:r>
            <a:r>
              <a:rPr lang="ja-JP" altLang="en-US" dirty="0"/>
              <a:t>上で</a:t>
            </a:r>
            <a:r>
              <a:rPr lang="en-US" altLang="ja-JP" dirty="0"/>
              <a:t>Linux</a:t>
            </a:r>
            <a:r>
              <a:rPr lang="ja-JP" altLang="en-US" dirty="0"/>
              <a:t>をネイティブに実行できる仕組み</a:t>
            </a:r>
            <a:r>
              <a:rPr kumimoji="1" lang="ja-JP" altLang="en-US" dirty="0"/>
              <a:t>を利用を決意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回目は</a:t>
            </a:r>
            <a:r>
              <a:rPr kumimoji="1" lang="en-US" altLang="ja-JP" dirty="0"/>
              <a:t>WSL</a:t>
            </a:r>
            <a:r>
              <a:rPr kumimoji="1" lang="ja-JP" altLang="en-US" dirty="0"/>
              <a:t>をインストールして、</a:t>
            </a:r>
            <a:r>
              <a:rPr kumimoji="1" lang="en-US" altLang="ja-JP" dirty="0"/>
              <a:t>Ubuntu</a:t>
            </a:r>
            <a:r>
              <a:rPr kumimoji="1" lang="ja-JP" altLang="en-US" dirty="0"/>
              <a:t>アプリから（起動コマンド：</a:t>
            </a:r>
            <a:r>
              <a:rPr kumimoji="1" lang="en-US" altLang="ja-JP" dirty="0" err="1"/>
              <a:t>wsl</a:t>
            </a:r>
            <a:r>
              <a:rPr kumimoji="1" lang="ja-JP" altLang="en-US" dirty="0"/>
              <a:t>）</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B5209866-C197-1C94-7DB1-35240EBC9E61}"/>
              </a:ext>
            </a:extLst>
          </p:cNvPr>
          <p:cNvSpPr>
            <a:spLocks noGrp="1"/>
          </p:cNvSpPr>
          <p:nvPr>
            <p:ph type="sldNum" sz="quarter" idx="5"/>
          </p:nvPr>
        </p:nvSpPr>
        <p:spPr/>
        <p:txBody>
          <a:bodyPr/>
          <a:lstStyle/>
          <a:p>
            <a:fld id="{28AC8CB6-292C-424E-9D03-9301574570E7}" type="slidenum">
              <a:rPr kumimoji="1" lang="ja-JP" altLang="en-US" smtClean="0"/>
              <a:t>8</a:t>
            </a:fld>
            <a:endParaRPr kumimoji="1" lang="ja-JP" altLang="en-US"/>
          </a:p>
        </p:txBody>
      </p:sp>
    </p:spTree>
    <p:extLst>
      <p:ext uri="{BB962C8B-B14F-4D97-AF65-F5344CB8AC3E}">
        <p14:creationId xmlns:p14="http://schemas.microsoft.com/office/powerpoint/2010/main" val="281339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F0358-AF66-F280-2648-35B601C43EC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A13C86B-EAE6-9002-5349-9A54B4F4A3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55C6D39-A7F2-DFAA-96A5-C4B5BC8B2629}"/>
              </a:ext>
            </a:extLst>
          </p:cNvPr>
          <p:cNvSpPr>
            <a:spLocks noGrp="1"/>
          </p:cNvSpPr>
          <p:nvPr>
            <p:ph type="body" idx="1"/>
          </p:nvPr>
        </p:nvSpPr>
        <p:spPr/>
        <p:txBody>
          <a:bodyPr/>
          <a:lstStyle/>
          <a:p>
            <a:r>
              <a:rPr lang="en-US" altLang="ja-JP" b="1" dirty="0"/>
              <a:t>info</a:t>
            </a:r>
            <a:r>
              <a:rPr lang="ja-JP" altLang="en-US" b="1" dirty="0"/>
              <a:t>の情報</a:t>
            </a:r>
            <a:endParaRPr lang="en-US" altLang="ja-JP" b="1" dirty="0"/>
          </a:p>
          <a:p>
            <a:r>
              <a:rPr lang="en-US" altLang="ja-JP" b="1" dirty="0"/>
              <a:t>1. </a:t>
            </a:r>
            <a:r>
              <a:rPr lang="ja-JP" altLang="en-US" b="1" dirty="0"/>
              <a:t>株価・市場関連</a:t>
            </a:r>
          </a:p>
          <a:p>
            <a:pPr>
              <a:buFont typeface="Arial" panose="020B0604020202020204" pitchFamily="34" charset="0"/>
              <a:buChar char="•"/>
            </a:pPr>
            <a:r>
              <a:rPr lang="en-US" altLang="ja-JP" b="1" dirty="0" err="1"/>
              <a:t>currentPrice</a:t>
            </a:r>
            <a:r>
              <a:rPr lang="ja-JP" altLang="en-US" b="1" dirty="0"/>
              <a:t>（現在の株価）</a:t>
            </a:r>
            <a:r>
              <a:rPr lang="en-US" altLang="ja-JP" dirty="0"/>
              <a:t>: </a:t>
            </a:r>
            <a:r>
              <a:rPr lang="ja-JP" altLang="en-US" dirty="0"/>
              <a:t>最新の取引価格</a:t>
            </a:r>
          </a:p>
          <a:p>
            <a:pPr>
              <a:buFont typeface="Arial" panose="020B0604020202020204" pitchFamily="34" charset="0"/>
              <a:buChar char="•"/>
            </a:pPr>
            <a:r>
              <a:rPr lang="en-US" altLang="ja-JP" b="1" dirty="0"/>
              <a:t>open</a:t>
            </a:r>
            <a:r>
              <a:rPr lang="ja-JP" altLang="en-US" b="1" dirty="0"/>
              <a:t>（始値）</a:t>
            </a:r>
            <a:r>
              <a:rPr lang="en-US" altLang="ja-JP" dirty="0"/>
              <a:t>: </a:t>
            </a:r>
            <a:r>
              <a:rPr lang="ja-JP" altLang="en-US" dirty="0"/>
              <a:t>取引開始時の価格</a:t>
            </a:r>
          </a:p>
          <a:p>
            <a:pPr>
              <a:buFont typeface="Arial" panose="020B0604020202020204" pitchFamily="34" charset="0"/>
              <a:buChar char="•"/>
            </a:pPr>
            <a:r>
              <a:rPr lang="en-US" altLang="ja-JP" b="1" dirty="0" err="1"/>
              <a:t>previousClose</a:t>
            </a:r>
            <a:r>
              <a:rPr lang="ja-JP" altLang="en-US" b="1" dirty="0"/>
              <a:t>（前日終値）</a:t>
            </a:r>
            <a:r>
              <a:rPr lang="en-US" altLang="ja-JP" dirty="0"/>
              <a:t>: </a:t>
            </a:r>
            <a:r>
              <a:rPr lang="ja-JP" altLang="en-US" dirty="0"/>
              <a:t>前日の取引終了時の価格</a:t>
            </a:r>
          </a:p>
          <a:p>
            <a:pPr>
              <a:buFont typeface="Arial" panose="020B0604020202020204" pitchFamily="34" charset="0"/>
              <a:buChar char="•"/>
            </a:pPr>
            <a:r>
              <a:rPr lang="en-US" altLang="ja-JP" b="1" dirty="0" err="1"/>
              <a:t>regularMarketOpen</a:t>
            </a:r>
            <a:r>
              <a:rPr lang="ja-JP" altLang="en-US" b="1" dirty="0"/>
              <a:t>（市場の始値）</a:t>
            </a:r>
            <a:r>
              <a:rPr lang="en-US" altLang="ja-JP" dirty="0"/>
              <a:t>: </a:t>
            </a:r>
            <a:r>
              <a:rPr lang="ja-JP" altLang="en-US" dirty="0"/>
              <a:t>通常市場の始値</a:t>
            </a:r>
          </a:p>
          <a:p>
            <a:pPr>
              <a:buFont typeface="Arial" panose="020B0604020202020204" pitchFamily="34" charset="0"/>
              <a:buChar char="•"/>
            </a:pPr>
            <a:r>
              <a:rPr lang="en-US" altLang="ja-JP" b="1" dirty="0" err="1"/>
              <a:t>regularMarketPreviousClose</a:t>
            </a:r>
            <a:r>
              <a:rPr lang="ja-JP" altLang="en-US" b="1" dirty="0"/>
              <a:t>（市場の前日終値）</a:t>
            </a:r>
            <a:r>
              <a:rPr lang="en-US" altLang="ja-JP" dirty="0"/>
              <a:t>: </a:t>
            </a:r>
            <a:r>
              <a:rPr lang="ja-JP" altLang="en-US" dirty="0"/>
              <a:t>通常市場の前日終値</a:t>
            </a:r>
          </a:p>
          <a:p>
            <a:pPr>
              <a:buFont typeface="Arial" panose="020B0604020202020204" pitchFamily="34" charset="0"/>
              <a:buChar char="•"/>
            </a:pPr>
            <a:r>
              <a:rPr lang="en-US" altLang="ja-JP" b="1" dirty="0" err="1"/>
              <a:t>dayHigh</a:t>
            </a:r>
            <a:r>
              <a:rPr lang="ja-JP" altLang="en-US" b="1" dirty="0"/>
              <a:t>（日中高値）</a:t>
            </a:r>
            <a:r>
              <a:rPr lang="en-US" altLang="ja-JP" dirty="0"/>
              <a:t>: </a:t>
            </a:r>
            <a:r>
              <a:rPr lang="ja-JP" altLang="en-US" dirty="0"/>
              <a:t>当日の最高値</a:t>
            </a:r>
          </a:p>
          <a:p>
            <a:pPr>
              <a:buFont typeface="Arial" panose="020B0604020202020204" pitchFamily="34" charset="0"/>
              <a:buChar char="•"/>
            </a:pPr>
            <a:r>
              <a:rPr lang="en-US" altLang="ja-JP" b="1" dirty="0" err="1"/>
              <a:t>dayLow</a:t>
            </a:r>
            <a:r>
              <a:rPr lang="ja-JP" altLang="en-US" b="1" dirty="0"/>
              <a:t>（日中安値）</a:t>
            </a:r>
            <a:r>
              <a:rPr lang="en-US" altLang="ja-JP" dirty="0"/>
              <a:t>: </a:t>
            </a:r>
            <a:r>
              <a:rPr lang="ja-JP" altLang="en-US" dirty="0"/>
              <a:t>当日の最安値</a:t>
            </a:r>
          </a:p>
          <a:p>
            <a:pPr>
              <a:buFont typeface="Arial" panose="020B0604020202020204" pitchFamily="34" charset="0"/>
              <a:buChar char="•"/>
            </a:pPr>
            <a:r>
              <a:rPr lang="en-US" altLang="ja-JP" b="1" dirty="0" err="1"/>
              <a:t>regularMarketDayHigh</a:t>
            </a:r>
            <a:r>
              <a:rPr lang="ja-JP" altLang="en-US" b="1" dirty="0"/>
              <a:t>（市場の最高値）</a:t>
            </a:r>
            <a:r>
              <a:rPr lang="en-US" altLang="ja-JP" dirty="0"/>
              <a:t>: </a:t>
            </a:r>
            <a:r>
              <a:rPr lang="ja-JP" altLang="en-US" dirty="0"/>
              <a:t>通常市場の最高値</a:t>
            </a:r>
          </a:p>
          <a:p>
            <a:pPr>
              <a:buFont typeface="Arial" panose="020B0604020202020204" pitchFamily="34" charset="0"/>
              <a:buChar char="•"/>
            </a:pPr>
            <a:r>
              <a:rPr lang="en-US" altLang="ja-JP" b="1" dirty="0" err="1"/>
              <a:t>regularMarketDayLow</a:t>
            </a:r>
            <a:r>
              <a:rPr lang="ja-JP" altLang="en-US" b="1" dirty="0"/>
              <a:t>（市場の最安値）</a:t>
            </a:r>
            <a:r>
              <a:rPr lang="en-US" altLang="ja-JP" dirty="0"/>
              <a:t>: </a:t>
            </a:r>
            <a:r>
              <a:rPr lang="ja-JP" altLang="en-US" dirty="0"/>
              <a:t>通常市場の最安値</a:t>
            </a:r>
          </a:p>
          <a:p>
            <a:pPr>
              <a:buFont typeface="Arial" panose="020B0604020202020204" pitchFamily="34" charset="0"/>
              <a:buChar char="•"/>
            </a:pPr>
            <a:r>
              <a:rPr lang="en-US" altLang="ja-JP" b="1" dirty="0"/>
              <a:t>52WeekChange</a:t>
            </a:r>
            <a:r>
              <a:rPr lang="ja-JP" altLang="en-US" b="1" dirty="0"/>
              <a:t>（</a:t>
            </a:r>
            <a:r>
              <a:rPr lang="en-US" altLang="ja-JP" b="1" dirty="0"/>
              <a:t>52</a:t>
            </a:r>
            <a:r>
              <a:rPr lang="ja-JP" altLang="en-US" b="1" dirty="0"/>
              <a:t>週変動率）</a:t>
            </a:r>
            <a:r>
              <a:rPr lang="en-US" altLang="ja-JP" dirty="0"/>
              <a:t>: </a:t>
            </a:r>
            <a:r>
              <a:rPr lang="ja-JP" altLang="en-US" dirty="0"/>
              <a:t>過去</a:t>
            </a:r>
            <a:r>
              <a:rPr lang="en-US" altLang="ja-JP" dirty="0"/>
              <a:t>1</a:t>
            </a:r>
            <a:r>
              <a:rPr lang="ja-JP" altLang="en-US" dirty="0"/>
              <a:t>年間の株価変動率</a:t>
            </a:r>
          </a:p>
          <a:p>
            <a:pPr>
              <a:buFont typeface="Arial" panose="020B0604020202020204" pitchFamily="34" charset="0"/>
              <a:buChar char="•"/>
            </a:pPr>
            <a:r>
              <a:rPr lang="en-US" altLang="ja-JP" b="1" dirty="0" err="1"/>
              <a:t>fiftyTwoWeekHigh</a:t>
            </a:r>
            <a:r>
              <a:rPr lang="ja-JP" altLang="en-US" b="1" dirty="0"/>
              <a:t>（</a:t>
            </a:r>
            <a:r>
              <a:rPr lang="en-US" altLang="ja-JP" b="1" dirty="0"/>
              <a:t>52</a:t>
            </a:r>
            <a:r>
              <a:rPr lang="ja-JP" altLang="en-US" b="1" dirty="0"/>
              <a:t>週高値）</a:t>
            </a:r>
            <a:r>
              <a:rPr lang="en-US" altLang="ja-JP" dirty="0"/>
              <a:t>: </a:t>
            </a:r>
            <a:r>
              <a:rPr lang="ja-JP" altLang="en-US" dirty="0"/>
              <a:t>過去</a:t>
            </a:r>
            <a:r>
              <a:rPr lang="en-US" altLang="ja-JP" dirty="0"/>
              <a:t>1</a:t>
            </a:r>
            <a:r>
              <a:rPr lang="ja-JP" altLang="en-US" dirty="0"/>
              <a:t>年間の最高値</a:t>
            </a:r>
          </a:p>
          <a:p>
            <a:pPr>
              <a:buFont typeface="Arial" panose="020B0604020202020204" pitchFamily="34" charset="0"/>
              <a:buChar char="•"/>
            </a:pPr>
            <a:r>
              <a:rPr lang="en-US" altLang="ja-JP" b="1" dirty="0" err="1"/>
              <a:t>fiftyTwoWeekLow</a:t>
            </a:r>
            <a:r>
              <a:rPr lang="ja-JP" altLang="en-US" b="1" dirty="0"/>
              <a:t>（</a:t>
            </a:r>
            <a:r>
              <a:rPr lang="en-US" altLang="ja-JP" b="1" dirty="0"/>
              <a:t>52</a:t>
            </a:r>
            <a:r>
              <a:rPr lang="ja-JP" altLang="en-US" b="1" dirty="0"/>
              <a:t>週安値）</a:t>
            </a:r>
            <a:r>
              <a:rPr lang="en-US" altLang="ja-JP" dirty="0"/>
              <a:t>: </a:t>
            </a:r>
            <a:r>
              <a:rPr lang="ja-JP" altLang="en-US" dirty="0"/>
              <a:t>過去</a:t>
            </a:r>
            <a:r>
              <a:rPr lang="en-US" altLang="ja-JP" dirty="0"/>
              <a:t>1</a:t>
            </a:r>
            <a:r>
              <a:rPr lang="ja-JP" altLang="en-US" dirty="0"/>
              <a:t>年間の最安値</a:t>
            </a:r>
          </a:p>
          <a:p>
            <a:pPr>
              <a:buFont typeface="Arial" panose="020B0604020202020204" pitchFamily="34" charset="0"/>
              <a:buChar char="•"/>
            </a:pPr>
            <a:r>
              <a:rPr lang="en-US" altLang="ja-JP" b="1" dirty="0" err="1"/>
              <a:t>fiftyDayAverage</a:t>
            </a:r>
            <a:r>
              <a:rPr lang="ja-JP" altLang="en-US" b="1" dirty="0"/>
              <a:t>（</a:t>
            </a:r>
            <a:r>
              <a:rPr lang="en-US" altLang="ja-JP" b="1" dirty="0"/>
              <a:t>50</a:t>
            </a:r>
            <a:r>
              <a:rPr lang="ja-JP" altLang="en-US" b="1" dirty="0"/>
              <a:t>日移動平均）</a:t>
            </a:r>
            <a:r>
              <a:rPr lang="en-US" altLang="ja-JP" dirty="0"/>
              <a:t>: </a:t>
            </a:r>
            <a:r>
              <a:rPr lang="ja-JP" altLang="en-US" dirty="0"/>
              <a:t>過去</a:t>
            </a:r>
            <a:r>
              <a:rPr lang="en-US" altLang="ja-JP" dirty="0"/>
              <a:t>50</a:t>
            </a:r>
            <a:r>
              <a:rPr lang="ja-JP" altLang="en-US" dirty="0"/>
              <a:t>日間の平均株価</a:t>
            </a:r>
          </a:p>
          <a:p>
            <a:pPr>
              <a:buFont typeface="Arial" panose="020B0604020202020204" pitchFamily="34" charset="0"/>
              <a:buChar char="•"/>
            </a:pPr>
            <a:r>
              <a:rPr lang="en-US" altLang="ja-JP" b="1" dirty="0" err="1"/>
              <a:t>twoHundredDayAverage</a:t>
            </a:r>
            <a:r>
              <a:rPr lang="ja-JP" altLang="en-US" b="1" dirty="0"/>
              <a:t>（</a:t>
            </a:r>
            <a:r>
              <a:rPr lang="en-US" altLang="ja-JP" b="1" dirty="0"/>
              <a:t>200</a:t>
            </a:r>
            <a:r>
              <a:rPr lang="ja-JP" altLang="en-US" b="1" dirty="0"/>
              <a:t>日移動平均）</a:t>
            </a:r>
            <a:r>
              <a:rPr lang="en-US" altLang="ja-JP" dirty="0"/>
              <a:t>: </a:t>
            </a:r>
            <a:r>
              <a:rPr lang="ja-JP" altLang="en-US" dirty="0"/>
              <a:t>過去</a:t>
            </a:r>
            <a:r>
              <a:rPr lang="en-US" altLang="ja-JP" dirty="0"/>
              <a:t>200</a:t>
            </a:r>
            <a:r>
              <a:rPr lang="ja-JP" altLang="en-US" dirty="0"/>
              <a:t>日間の平均株価</a:t>
            </a:r>
          </a:p>
          <a:p>
            <a:r>
              <a:rPr lang="en-US" altLang="ja-JP" b="1" dirty="0"/>
              <a:t>2. </a:t>
            </a:r>
            <a:r>
              <a:rPr lang="ja-JP" altLang="en-US" b="1" dirty="0"/>
              <a:t>取引量</a:t>
            </a:r>
          </a:p>
          <a:p>
            <a:pPr>
              <a:buFont typeface="Arial" panose="020B0604020202020204" pitchFamily="34" charset="0"/>
              <a:buChar char="•"/>
            </a:pPr>
            <a:r>
              <a:rPr lang="en-US" altLang="ja-JP" b="1" dirty="0"/>
              <a:t>volume</a:t>
            </a:r>
            <a:r>
              <a:rPr lang="ja-JP" altLang="en-US" b="1" dirty="0"/>
              <a:t>（取引量）</a:t>
            </a:r>
            <a:r>
              <a:rPr lang="en-US" altLang="ja-JP" dirty="0"/>
              <a:t>: </a:t>
            </a:r>
            <a:r>
              <a:rPr lang="ja-JP" altLang="en-US" dirty="0"/>
              <a:t>当日の取引株数</a:t>
            </a:r>
          </a:p>
          <a:p>
            <a:pPr>
              <a:buFont typeface="Arial" panose="020B0604020202020204" pitchFamily="34" charset="0"/>
              <a:buChar char="•"/>
            </a:pPr>
            <a:r>
              <a:rPr lang="en-US" altLang="ja-JP" b="1" dirty="0" err="1"/>
              <a:t>regularMarketVolume</a:t>
            </a:r>
            <a:r>
              <a:rPr lang="ja-JP" altLang="en-US" b="1" dirty="0"/>
              <a:t>（市場の取引量）</a:t>
            </a:r>
            <a:r>
              <a:rPr lang="en-US" altLang="ja-JP" dirty="0"/>
              <a:t>: </a:t>
            </a:r>
            <a:r>
              <a:rPr lang="ja-JP" altLang="en-US" dirty="0"/>
              <a:t>通常市場での取引株数</a:t>
            </a:r>
          </a:p>
          <a:p>
            <a:pPr>
              <a:buFont typeface="Arial" panose="020B0604020202020204" pitchFamily="34" charset="0"/>
              <a:buChar char="•"/>
            </a:pPr>
            <a:r>
              <a:rPr lang="en-US" altLang="ja-JP" b="1" dirty="0" err="1"/>
              <a:t>averageVolume</a:t>
            </a:r>
            <a:r>
              <a:rPr lang="ja-JP" altLang="en-US" b="1" dirty="0"/>
              <a:t>（平均取引量）</a:t>
            </a:r>
            <a:r>
              <a:rPr lang="en-US" altLang="ja-JP" dirty="0"/>
              <a:t>: </a:t>
            </a:r>
            <a:r>
              <a:rPr lang="ja-JP" altLang="en-US" dirty="0"/>
              <a:t>過去一定期間の平均取引株数</a:t>
            </a:r>
          </a:p>
          <a:p>
            <a:pPr>
              <a:buFont typeface="Arial" panose="020B0604020202020204" pitchFamily="34" charset="0"/>
              <a:buChar char="•"/>
            </a:pPr>
            <a:r>
              <a:rPr lang="en-US" altLang="ja-JP" b="1" dirty="0"/>
              <a:t>averageVolume10days</a:t>
            </a:r>
            <a:r>
              <a:rPr lang="ja-JP" altLang="en-US" b="1" dirty="0"/>
              <a:t>（</a:t>
            </a:r>
            <a:r>
              <a:rPr lang="en-US" altLang="ja-JP" b="1" dirty="0"/>
              <a:t>10</a:t>
            </a:r>
            <a:r>
              <a:rPr lang="ja-JP" altLang="en-US" b="1" dirty="0"/>
              <a:t>日間の平均取引量）</a:t>
            </a:r>
            <a:r>
              <a:rPr lang="en-US" altLang="ja-JP" dirty="0"/>
              <a:t>: </a:t>
            </a:r>
            <a:r>
              <a:rPr lang="ja-JP" altLang="en-US" dirty="0"/>
              <a:t>過去</a:t>
            </a:r>
            <a:r>
              <a:rPr lang="en-US" altLang="ja-JP" dirty="0"/>
              <a:t>10</a:t>
            </a:r>
            <a:r>
              <a:rPr lang="ja-JP" altLang="en-US" dirty="0"/>
              <a:t>日間の平均取引株数</a:t>
            </a:r>
          </a:p>
          <a:p>
            <a:pPr>
              <a:buFont typeface="Arial" panose="020B0604020202020204" pitchFamily="34" charset="0"/>
              <a:buChar char="•"/>
            </a:pPr>
            <a:r>
              <a:rPr lang="en-US" altLang="ja-JP" b="1" dirty="0" err="1"/>
              <a:t>floatShares</a:t>
            </a:r>
            <a:r>
              <a:rPr lang="ja-JP" altLang="en-US" b="1" dirty="0"/>
              <a:t>（流通株式数）</a:t>
            </a:r>
            <a:r>
              <a:rPr lang="en-US" altLang="ja-JP" dirty="0"/>
              <a:t>: </a:t>
            </a:r>
            <a:r>
              <a:rPr lang="ja-JP" altLang="en-US" dirty="0"/>
              <a:t>市場で取引可能な株式数</a:t>
            </a:r>
          </a:p>
          <a:p>
            <a:pPr>
              <a:buFont typeface="Arial" panose="020B0604020202020204" pitchFamily="34" charset="0"/>
              <a:buChar char="•"/>
            </a:pPr>
            <a:r>
              <a:rPr lang="en-US" altLang="ja-JP" b="1" dirty="0" err="1"/>
              <a:t>sharesOutstanding</a:t>
            </a:r>
            <a:r>
              <a:rPr lang="ja-JP" altLang="en-US" b="1" dirty="0"/>
              <a:t>（発行済株式数）</a:t>
            </a:r>
            <a:r>
              <a:rPr lang="en-US" altLang="ja-JP" dirty="0"/>
              <a:t>: </a:t>
            </a:r>
            <a:r>
              <a:rPr lang="ja-JP" altLang="en-US" dirty="0"/>
              <a:t>発行済みの全株式数</a:t>
            </a:r>
          </a:p>
          <a:p>
            <a:pPr>
              <a:buFont typeface="Arial" panose="020B0604020202020204" pitchFamily="34" charset="0"/>
              <a:buChar char="•"/>
            </a:pPr>
            <a:r>
              <a:rPr lang="en-US" altLang="ja-JP" b="1" dirty="0" err="1"/>
              <a:t>impliedSharesOutstanding</a:t>
            </a:r>
            <a:r>
              <a:rPr lang="ja-JP" altLang="en-US" b="1" dirty="0"/>
              <a:t>（推定発行済株式数）</a:t>
            </a:r>
            <a:r>
              <a:rPr lang="en-US" altLang="ja-JP" dirty="0"/>
              <a:t>: </a:t>
            </a:r>
            <a:r>
              <a:rPr lang="ja-JP" altLang="en-US" dirty="0"/>
              <a:t>推定される発行済株式数</a:t>
            </a:r>
          </a:p>
          <a:p>
            <a:r>
              <a:rPr lang="en-US" altLang="ja-JP" b="1" dirty="0"/>
              <a:t>3. </a:t>
            </a:r>
            <a:r>
              <a:rPr lang="ja-JP" altLang="en-US" b="1" dirty="0"/>
              <a:t>収益性・財務指標</a:t>
            </a:r>
          </a:p>
          <a:p>
            <a:pPr>
              <a:buFont typeface="Arial" panose="020B0604020202020204" pitchFamily="34" charset="0"/>
              <a:buChar char="•"/>
            </a:pPr>
            <a:r>
              <a:rPr lang="en-US" altLang="ja-JP" b="1" dirty="0" err="1"/>
              <a:t>marketCap</a:t>
            </a:r>
            <a:r>
              <a:rPr lang="ja-JP" altLang="en-US" b="1" dirty="0"/>
              <a:t>（時価総額）</a:t>
            </a:r>
            <a:r>
              <a:rPr lang="en-US" altLang="ja-JP" dirty="0"/>
              <a:t>: </a:t>
            </a:r>
            <a:r>
              <a:rPr lang="ja-JP" altLang="en-US" dirty="0"/>
              <a:t>企業の市場価値（発行株数 </a:t>
            </a:r>
            <a:r>
              <a:rPr lang="en-US" altLang="ja-JP" dirty="0"/>
              <a:t>× </a:t>
            </a:r>
            <a:r>
              <a:rPr lang="ja-JP" altLang="en-US" dirty="0"/>
              <a:t>株価）</a:t>
            </a:r>
          </a:p>
          <a:p>
            <a:pPr>
              <a:buFont typeface="Arial" panose="020B0604020202020204" pitchFamily="34" charset="0"/>
              <a:buChar char="•"/>
            </a:pPr>
            <a:r>
              <a:rPr lang="en-US" altLang="ja-JP" b="1" dirty="0" err="1"/>
              <a:t>enterpriseValue</a:t>
            </a:r>
            <a:r>
              <a:rPr lang="ja-JP" altLang="en-US" b="1" dirty="0"/>
              <a:t>（企業価値）</a:t>
            </a:r>
            <a:r>
              <a:rPr lang="en-US" altLang="ja-JP" dirty="0"/>
              <a:t>: </a:t>
            </a:r>
            <a:r>
              <a:rPr lang="ja-JP" altLang="en-US" dirty="0"/>
              <a:t>時価総額に負債を加え、現金を引いた価値</a:t>
            </a:r>
          </a:p>
          <a:p>
            <a:pPr>
              <a:buFont typeface="Arial" panose="020B0604020202020204" pitchFamily="34" charset="0"/>
              <a:buChar char="•"/>
            </a:pPr>
            <a:r>
              <a:rPr lang="en-US" altLang="ja-JP" b="1" dirty="0" err="1"/>
              <a:t>totalRevenue</a:t>
            </a:r>
            <a:r>
              <a:rPr lang="ja-JP" altLang="en-US" b="1" dirty="0"/>
              <a:t>（総売上高）</a:t>
            </a:r>
            <a:r>
              <a:rPr lang="en-US" altLang="ja-JP" dirty="0"/>
              <a:t>: </a:t>
            </a:r>
            <a:r>
              <a:rPr lang="ja-JP" altLang="en-US" dirty="0"/>
              <a:t>企業の総売上</a:t>
            </a:r>
          </a:p>
          <a:p>
            <a:pPr>
              <a:buFont typeface="Arial" panose="020B0604020202020204" pitchFamily="34" charset="0"/>
              <a:buChar char="•"/>
            </a:pPr>
            <a:r>
              <a:rPr lang="en-US" altLang="ja-JP" b="1" dirty="0" err="1"/>
              <a:t>revenuePerShare</a:t>
            </a:r>
            <a:r>
              <a:rPr lang="ja-JP" altLang="en-US" b="1" dirty="0"/>
              <a:t>（</a:t>
            </a:r>
            <a:r>
              <a:rPr lang="en-US" altLang="ja-JP" b="1" dirty="0"/>
              <a:t>1</a:t>
            </a:r>
            <a:r>
              <a:rPr lang="ja-JP" altLang="en-US" b="1" dirty="0"/>
              <a:t>株あたり売上高）</a:t>
            </a:r>
            <a:r>
              <a:rPr lang="en-US" altLang="ja-JP" dirty="0"/>
              <a:t>: </a:t>
            </a:r>
            <a:r>
              <a:rPr lang="ja-JP" altLang="en-US" dirty="0"/>
              <a:t>売上高 </a:t>
            </a:r>
            <a:r>
              <a:rPr lang="en-US" altLang="ja-JP" dirty="0"/>
              <a:t>÷ </a:t>
            </a:r>
            <a:r>
              <a:rPr lang="ja-JP" altLang="en-US" dirty="0"/>
              <a:t>発行株式数</a:t>
            </a:r>
          </a:p>
          <a:p>
            <a:pPr>
              <a:buFont typeface="Arial" panose="020B0604020202020204" pitchFamily="34" charset="0"/>
              <a:buChar char="•"/>
            </a:pPr>
            <a:r>
              <a:rPr lang="en-US" altLang="ja-JP" b="1" dirty="0" err="1"/>
              <a:t>grossMargins</a:t>
            </a:r>
            <a:r>
              <a:rPr lang="ja-JP" altLang="en-US" b="1" dirty="0"/>
              <a:t>（売上総利益率）</a:t>
            </a:r>
            <a:r>
              <a:rPr lang="en-US" altLang="ja-JP" dirty="0"/>
              <a:t>: </a:t>
            </a:r>
            <a:r>
              <a:rPr lang="ja-JP" altLang="en-US" dirty="0"/>
              <a:t>売上総利益 </a:t>
            </a:r>
            <a:r>
              <a:rPr lang="en-US" altLang="ja-JP" dirty="0"/>
              <a:t>÷ </a:t>
            </a:r>
            <a:r>
              <a:rPr lang="ja-JP" altLang="en-US" dirty="0"/>
              <a:t>売上高</a:t>
            </a:r>
          </a:p>
          <a:p>
            <a:pPr>
              <a:buFont typeface="Arial" panose="020B0604020202020204" pitchFamily="34" charset="0"/>
              <a:buChar char="•"/>
            </a:pPr>
            <a:r>
              <a:rPr lang="en-US" altLang="ja-JP" b="1" dirty="0" err="1"/>
              <a:t>grossProfits</a:t>
            </a:r>
            <a:r>
              <a:rPr lang="ja-JP" altLang="en-US" b="1" dirty="0"/>
              <a:t>（売上総利益）</a:t>
            </a:r>
            <a:r>
              <a:rPr lang="en-US" altLang="ja-JP" dirty="0"/>
              <a:t>: </a:t>
            </a:r>
            <a:r>
              <a:rPr lang="ja-JP" altLang="en-US" dirty="0"/>
              <a:t>売上から売上原価を差し引いた利益</a:t>
            </a:r>
          </a:p>
          <a:p>
            <a:pPr>
              <a:buFont typeface="Arial" panose="020B0604020202020204" pitchFamily="34" charset="0"/>
              <a:buChar char="•"/>
            </a:pPr>
            <a:r>
              <a:rPr lang="en-US" altLang="ja-JP" b="1" dirty="0" err="1"/>
              <a:t>profitMargins</a:t>
            </a:r>
            <a:r>
              <a:rPr lang="ja-JP" altLang="en-US" b="1" dirty="0"/>
              <a:t>（利益率）</a:t>
            </a:r>
            <a:r>
              <a:rPr lang="en-US" altLang="ja-JP" dirty="0"/>
              <a:t>: </a:t>
            </a:r>
            <a:r>
              <a:rPr lang="ja-JP" altLang="en-US" dirty="0"/>
              <a:t>純利益 </a:t>
            </a:r>
            <a:r>
              <a:rPr lang="en-US" altLang="ja-JP" dirty="0"/>
              <a:t>÷ </a:t>
            </a:r>
            <a:r>
              <a:rPr lang="ja-JP" altLang="en-US" dirty="0"/>
              <a:t>売上高</a:t>
            </a:r>
          </a:p>
          <a:p>
            <a:pPr>
              <a:buFont typeface="Arial" panose="020B0604020202020204" pitchFamily="34" charset="0"/>
              <a:buChar char="•"/>
            </a:pPr>
            <a:r>
              <a:rPr lang="en-US" altLang="ja-JP" b="1" dirty="0" err="1"/>
              <a:t>earningsGrowth</a:t>
            </a:r>
            <a:r>
              <a:rPr lang="ja-JP" altLang="en-US" b="1" dirty="0"/>
              <a:t>（利益成長率）</a:t>
            </a:r>
            <a:r>
              <a:rPr lang="en-US" altLang="ja-JP" dirty="0"/>
              <a:t>: </a:t>
            </a:r>
            <a:r>
              <a:rPr lang="ja-JP" altLang="en-US" dirty="0"/>
              <a:t>過去の利益成長率</a:t>
            </a:r>
          </a:p>
          <a:p>
            <a:pPr>
              <a:buFont typeface="Arial" panose="020B0604020202020204" pitchFamily="34" charset="0"/>
              <a:buChar char="•"/>
            </a:pPr>
            <a:r>
              <a:rPr lang="en-US" altLang="ja-JP" b="1" dirty="0" err="1"/>
              <a:t>earningsQuarterlyGrowth</a:t>
            </a:r>
            <a:r>
              <a:rPr lang="ja-JP" altLang="en-US" b="1" dirty="0"/>
              <a:t>（四半期利益成長率）</a:t>
            </a:r>
            <a:r>
              <a:rPr lang="en-US" altLang="ja-JP" dirty="0"/>
              <a:t>: </a:t>
            </a:r>
            <a:r>
              <a:rPr lang="ja-JP" altLang="en-US" dirty="0"/>
              <a:t>前年同期比の利益成長率</a:t>
            </a:r>
          </a:p>
          <a:p>
            <a:pPr>
              <a:buFont typeface="Arial" panose="020B0604020202020204" pitchFamily="34" charset="0"/>
              <a:buChar char="•"/>
            </a:pPr>
            <a:r>
              <a:rPr lang="en-US" altLang="ja-JP" b="1" dirty="0" err="1"/>
              <a:t>revenueGrowth</a:t>
            </a:r>
            <a:r>
              <a:rPr lang="ja-JP" altLang="en-US" b="1" dirty="0"/>
              <a:t>（売上成長率）</a:t>
            </a:r>
            <a:r>
              <a:rPr lang="en-US" altLang="ja-JP" dirty="0"/>
              <a:t>: </a:t>
            </a:r>
            <a:r>
              <a:rPr lang="ja-JP" altLang="en-US" dirty="0"/>
              <a:t>前年同期比の売上成長率</a:t>
            </a:r>
          </a:p>
          <a:p>
            <a:pPr>
              <a:buFont typeface="Arial" panose="020B0604020202020204" pitchFamily="34" charset="0"/>
              <a:buChar char="•"/>
            </a:pPr>
            <a:r>
              <a:rPr lang="en-US" altLang="ja-JP" b="1" dirty="0" err="1"/>
              <a:t>ebitda</a:t>
            </a:r>
            <a:r>
              <a:rPr lang="ja-JP" altLang="en-US" b="1" dirty="0"/>
              <a:t>（</a:t>
            </a:r>
            <a:r>
              <a:rPr lang="en-US" altLang="ja-JP" b="1" dirty="0"/>
              <a:t>EBITDA</a:t>
            </a:r>
            <a:r>
              <a:rPr lang="ja-JP" altLang="en-US" b="1" dirty="0"/>
              <a:t>）</a:t>
            </a:r>
            <a:r>
              <a:rPr lang="en-US" altLang="ja-JP" dirty="0"/>
              <a:t>: </a:t>
            </a:r>
            <a:r>
              <a:rPr lang="ja-JP" altLang="en-US" dirty="0"/>
              <a:t>税引前・利払い前・減価償却前利益</a:t>
            </a:r>
          </a:p>
          <a:p>
            <a:pPr>
              <a:buFont typeface="Arial" panose="020B0604020202020204" pitchFamily="34" charset="0"/>
              <a:buChar char="•"/>
            </a:pPr>
            <a:r>
              <a:rPr lang="en-US" altLang="ja-JP" b="1" dirty="0" err="1"/>
              <a:t>ebitdaMargins</a:t>
            </a:r>
            <a:r>
              <a:rPr lang="ja-JP" altLang="en-US" b="1" dirty="0"/>
              <a:t>（</a:t>
            </a:r>
            <a:r>
              <a:rPr lang="en-US" altLang="ja-JP" b="1" dirty="0"/>
              <a:t>EBITDA</a:t>
            </a:r>
            <a:r>
              <a:rPr lang="ja-JP" altLang="en-US" b="1" dirty="0"/>
              <a:t>マージン）</a:t>
            </a:r>
            <a:r>
              <a:rPr lang="en-US" altLang="ja-JP" dirty="0"/>
              <a:t>: EBITDA ÷ </a:t>
            </a:r>
            <a:r>
              <a:rPr lang="ja-JP" altLang="en-US" dirty="0"/>
              <a:t>売上高</a:t>
            </a:r>
          </a:p>
          <a:p>
            <a:pPr>
              <a:buFont typeface="Arial" panose="020B0604020202020204" pitchFamily="34" charset="0"/>
              <a:buChar char="•"/>
            </a:pPr>
            <a:r>
              <a:rPr lang="en-US" altLang="ja-JP" b="1" dirty="0" err="1"/>
              <a:t>operatingCashflow</a:t>
            </a:r>
            <a:r>
              <a:rPr lang="ja-JP" altLang="en-US" b="1" dirty="0"/>
              <a:t>（営業キャッシュフロー）</a:t>
            </a:r>
            <a:r>
              <a:rPr lang="en-US" altLang="ja-JP" dirty="0"/>
              <a:t>: </a:t>
            </a:r>
            <a:r>
              <a:rPr lang="ja-JP" altLang="en-US" dirty="0"/>
              <a:t>本業で得たキャッシュフロー</a:t>
            </a:r>
          </a:p>
          <a:p>
            <a:pPr>
              <a:buFont typeface="Arial" panose="020B0604020202020204" pitchFamily="34" charset="0"/>
              <a:buChar char="•"/>
            </a:pPr>
            <a:r>
              <a:rPr lang="en-US" altLang="ja-JP" b="1" dirty="0" err="1"/>
              <a:t>freeCashflow</a:t>
            </a:r>
            <a:r>
              <a:rPr lang="ja-JP" altLang="en-US" b="1" dirty="0"/>
              <a:t>（フリーキャッシュフロー）</a:t>
            </a:r>
            <a:r>
              <a:rPr lang="en-US" altLang="ja-JP" dirty="0"/>
              <a:t>: </a:t>
            </a:r>
            <a:r>
              <a:rPr lang="ja-JP" altLang="en-US" dirty="0"/>
              <a:t>自由に使えるキャッシュフロー</a:t>
            </a:r>
          </a:p>
          <a:p>
            <a:r>
              <a:rPr lang="en-US" altLang="ja-JP" b="1" dirty="0"/>
              <a:t>4. </a:t>
            </a:r>
            <a:r>
              <a:rPr lang="ja-JP" altLang="en-US" b="1" dirty="0"/>
              <a:t>株主関連</a:t>
            </a:r>
          </a:p>
          <a:p>
            <a:pPr>
              <a:buFont typeface="Arial" panose="020B0604020202020204" pitchFamily="34" charset="0"/>
              <a:buChar char="•"/>
            </a:pPr>
            <a:r>
              <a:rPr lang="en-US" altLang="ja-JP" b="1" dirty="0" err="1"/>
              <a:t>heldPercentInsiders</a:t>
            </a:r>
            <a:r>
              <a:rPr lang="ja-JP" altLang="en-US" b="1" dirty="0"/>
              <a:t>（経営陣保有率）</a:t>
            </a:r>
            <a:r>
              <a:rPr lang="en-US" altLang="ja-JP" dirty="0"/>
              <a:t>: </a:t>
            </a:r>
            <a:r>
              <a:rPr lang="ja-JP" altLang="en-US" dirty="0"/>
              <a:t>会社役員や大株主が保有する割合</a:t>
            </a:r>
          </a:p>
          <a:p>
            <a:pPr>
              <a:buFont typeface="Arial" panose="020B0604020202020204" pitchFamily="34" charset="0"/>
              <a:buChar char="•"/>
            </a:pPr>
            <a:r>
              <a:rPr lang="en-US" altLang="ja-JP" b="1" dirty="0" err="1"/>
              <a:t>heldPercentInstitutions</a:t>
            </a:r>
            <a:r>
              <a:rPr lang="ja-JP" altLang="en-US" b="1" dirty="0"/>
              <a:t>（機関投資家保有率）</a:t>
            </a:r>
            <a:r>
              <a:rPr lang="en-US" altLang="ja-JP" dirty="0"/>
              <a:t>: </a:t>
            </a:r>
            <a:r>
              <a:rPr lang="ja-JP" altLang="en-US" dirty="0"/>
              <a:t>機関投資家が保有する割合</a:t>
            </a:r>
          </a:p>
          <a:p>
            <a:pPr>
              <a:buFont typeface="Arial" panose="020B0604020202020204" pitchFamily="34" charset="0"/>
              <a:buChar char="•"/>
            </a:pPr>
            <a:r>
              <a:rPr lang="en-US" altLang="ja-JP" b="1" dirty="0" err="1"/>
              <a:t>payoutRatio</a:t>
            </a:r>
            <a:r>
              <a:rPr lang="ja-JP" altLang="en-US" b="1" dirty="0"/>
              <a:t>（配当性向）</a:t>
            </a:r>
            <a:r>
              <a:rPr lang="en-US" altLang="ja-JP" dirty="0"/>
              <a:t>: </a:t>
            </a:r>
            <a:r>
              <a:rPr lang="ja-JP" altLang="en-US" dirty="0"/>
              <a:t>純利益に対する配当支払い割合</a:t>
            </a:r>
          </a:p>
          <a:p>
            <a:r>
              <a:rPr lang="en-US" altLang="ja-JP" b="1" dirty="0"/>
              <a:t>5. </a:t>
            </a:r>
            <a:r>
              <a:rPr lang="ja-JP" altLang="en-US" b="1" dirty="0"/>
              <a:t>配当関連</a:t>
            </a:r>
          </a:p>
          <a:p>
            <a:pPr>
              <a:buFont typeface="Arial" panose="020B0604020202020204" pitchFamily="34" charset="0"/>
              <a:buChar char="•"/>
            </a:pPr>
            <a:r>
              <a:rPr lang="en-US" altLang="ja-JP" b="1" dirty="0" err="1"/>
              <a:t>dividendRate</a:t>
            </a:r>
            <a:r>
              <a:rPr lang="ja-JP" altLang="en-US" b="1" dirty="0"/>
              <a:t>（年間配当額）</a:t>
            </a:r>
            <a:r>
              <a:rPr lang="en-US" altLang="ja-JP" dirty="0"/>
              <a:t>: 1</a:t>
            </a:r>
            <a:r>
              <a:rPr lang="ja-JP" altLang="en-US" dirty="0"/>
              <a:t>株あたりの年間配当金</a:t>
            </a:r>
          </a:p>
          <a:p>
            <a:pPr>
              <a:buFont typeface="Arial" panose="020B0604020202020204" pitchFamily="34" charset="0"/>
              <a:buChar char="•"/>
            </a:pPr>
            <a:r>
              <a:rPr lang="en-US" altLang="ja-JP" b="1" dirty="0" err="1"/>
              <a:t>dividendYield</a:t>
            </a:r>
            <a:r>
              <a:rPr lang="ja-JP" altLang="en-US" b="1" dirty="0"/>
              <a:t>（配当利回り）</a:t>
            </a:r>
            <a:r>
              <a:rPr lang="en-US" altLang="ja-JP" dirty="0"/>
              <a:t>: </a:t>
            </a:r>
            <a:r>
              <a:rPr lang="ja-JP" altLang="en-US" dirty="0"/>
              <a:t>配当金 </a:t>
            </a:r>
            <a:r>
              <a:rPr lang="en-US" altLang="ja-JP" dirty="0"/>
              <a:t>÷ </a:t>
            </a:r>
            <a:r>
              <a:rPr lang="ja-JP" altLang="en-US" dirty="0"/>
              <a:t>株価</a:t>
            </a:r>
          </a:p>
          <a:p>
            <a:pPr>
              <a:buFont typeface="Arial" panose="020B0604020202020204" pitchFamily="34" charset="0"/>
              <a:buChar char="•"/>
            </a:pPr>
            <a:r>
              <a:rPr lang="en-US" altLang="ja-JP" b="1" dirty="0" err="1"/>
              <a:t>trailingAnnualDividendRate</a:t>
            </a:r>
            <a:r>
              <a:rPr lang="ja-JP" altLang="en-US" b="1" dirty="0"/>
              <a:t>（過去</a:t>
            </a:r>
            <a:r>
              <a:rPr lang="en-US" altLang="ja-JP" b="1" dirty="0"/>
              <a:t>1</a:t>
            </a:r>
            <a:r>
              <a:rPr lang="ja-JP" altLang="en-US" b="1" dirty="0"/>
              <a:t>年の配当額）</a:t>
            </a:r>
            <a:r>
              <a:rPr lang="en-US" altLang="ja-JP" dirty="0"/>
              <a:t>: </a:t>
            </a:r>
            <a:r>
              <a:rPr lang="ja-JP" altLang="en-US" dirty="0"/>
              <a:t>過去</a:t>
            </a:r>
            <a:r>
              <a:rPr lang="en-US" altLang="ja-JP" dirty="0"/>
              <a:t>1</a:t>
            </a:r>
            <a:r>
              <a:rPr lang="ja-JP" altLang="en-US" dirty="0"/>
              <a:t>年間の</a:t>
            </a:r>
            <a:r>
              <a:rPr lang="en-US" altLang="ja-JP" dirty="0"/>
              <a:t>1</a:t>
            </a:r>
            <a:r>
              <a:rPr lang="ja-JP" altLang="en-US" dirty="0"/>
              <a:t>株あたり配当額</a:t>
            </a:r>
          </a:p>
          <a:p>
            <a:pPr>
              <a:buFont typeface="Arial" panose="020B0604020202020204" pitchFamily="34" charset="0"/>
              <a:buChar char="•"/>
            </a:pPr>
            <a:r>
              <a:rPr lang="en-US" altLang="ja-JP" b="1" dirty="0" err="1"/>
              <a:t>trailingAnnualDividendYield</a:t>
            </a:r>
            <a:r>
              <a:rPr lang="ja-JP" altLang="en-US" b="1" dirty="0"/>
              <a:t>（過去</a:t>
            </a:r>
            <a:r>
              <a:rPr lang="en-US" altLang="ja-JP" b="1" dirty="0"/>
              <a:t>1</a:t>
            </a:r>
            <a:r>
              <a:rPr lang="ja-JP" altLang="en-US" b="1" dirty="0"/>
              <a:t>年の配当利回り）</a:t>
            </a:r>
            <a:r>
              <a:rPr lang="en-US" altLang="ja-JP" dirty="0"/>
              <a:t>: </a:t>
            </a:r>
            <a:r>
              <a:rPr lang="ja-JP" altLang="en-US" dirty="0"/>
              <a:t>過去</a:t>
            </a:r>
            <a:r>
              <a:rPr lang="en-US" altLang="ja-JP" dirty="0"/>
              <a:t>1</a:t>
            </a:r>
            <a:r>
              <a:rPr lang="ja-JP" altLang="en-US" dirty="0"/>
              <a:t>年間の配当利回り</a:t>
            </a:r>
          </a:p>
          <a:p>
            <a:pPr>
              <a:buFont typeface="Arial" panose="020B0604020202020204" pitchFamily="34" charset="0"/>
              <a:buChar char="•"/>
            </a:pPr>
            <a:r>
              <a:rPr lang="en-US" altLang="ja-JP" b="1" dirty="0" err="1"/>
              <a:t>fiveYearAvgDividendYield</a:t>
            </a:r>
            <a:r>
              <a:rPr lang="ja-JP" altLang="en-US" b="1" dirty="0"/>
              <a:t>（</a:t>
            </a:r>
            <a:r>
              <a:rPr lang="en-US" altLang="ja-JP" b="1" dirty="0"/>
              <a:t>5</a:t>
            </a:r>
            <a:r>
              <a:rPr lang="ja-JP" altLang="en-US" b="1" dirty="0"/>
              <a:t>年平均配当利回り）</a:t>
            </a:r>
            <a:r>
              <a:rPr lang="en-US" altLang="ja-JP" dirty="0"/>
              <a:t>: </a:t>
            </a:r>
            <a:r>
              <a:rPr lang="ja-JP" altLang="en-US" dirty="0"/>
              <a:t>過去</a:t>
            </a:r>
            <a:r>
              <a:rPr lang="en-US" altLang="ja-JP" dirty="0"/>
              <a:t>5</a:t>
            </a:r>
            <a:r>
              <a:rPr lang="ja-JP" altLang="en-US" dirty="0"/>
              <a:t>年間の平均配当利回り</a:t>
            </a:r>
          </a:p>
          <a:p>
            <a:pPr>
              <a:buFont typeface="Arial" panose="020B0604020202020204" pitchFamily="34" charset="0"/>
              <a:buChar char="•"/>
            </a:pPr>
            <a:r>
              <a:rPr lang="en-US" altLang="ja-JP" b="1" dirty="0" err="1"/>
              <a:t>exDividendDate</a:t>
            </a:r>
            <a:r>
              <a:rPr lang="ja-JP" altLang="en-US" b="1" dirty="0"/>
              <a:t>（配当落ち日）</a:t>
            </a:r>
            <a:r>
              <a:rPr lang="en-US" altLang="ja-JP" dirty="0"/>
              <a:t>: </a:t>
            </a:r>
            <a:r>
              <a:rPr lang="ja-JP" altLang="en-US" dirty="0"/>
              <a:t>この日以降に株を買うと配当を受け取れない日</a:t>
            </a:r>
          </a:p>
          <a:p>
            <a:pPr>
              <a:buFont typeface="Arial" panose="020B0604020202020204" pitchFamily="34" charset="0"/>
              <a:buChar char="•"/>
            </a:pPr>
            <a:r>
              <a:rPr lang="en-US" altLang="ja-JP" b="1" dirty="0" err="1"/>
              <a:t>lastDividendDate</a:t>
            </a:r>
            <a:r>
              <a:rPr lang="ja-JP" altLang="en-US" b="1" dirty="0"/>
              <a:t>（前回の配当日）</a:t>
            </a:r>
            <a:r>
              <a:rPr lang="en-US" altLang="ja-JP" dirty="0"/>
              <a:t>: </a:t>
            </a:r>
            <a:r>
              <a:rPr lang="ja-JP" altLang="en-US" dirty="0"/>
              <a:t>直近の配当支払い日</a:t>
            </a:r>
          </a:p>
          <a:p>
            <a:pPr>
              <a:buFont typeface="Arial" panose="020B0604020202020204" pitchFamily="34" charset="0"/>
              <a:buChar char="•"/>
            </a:pPr>
            <a:r>
              <a:rPr lang="en-US" altLang="ja-JP" b="1" dirty="0" err="1"/>
              <a:t>lastDividendValue</a:t>
            </a:r>
            <a:r>
              <a:rPr lang="ja-JP" altLang="en-US" b="1" dirty="0"/>
              <a:t>（前回の配当額）</a:t>
            </a:r>
            <a:r>
              <a:rPr lang="en-US" altLang="ja-JP" dirty="0"/>
              <a:t>: </a:t>
            </a:r>
            <a:r>
              <a:rPr lang="ja-JP" altLang="en-US" dirty="0"/>
              <a:t>直近の</a:t>
            </a:r>
            <a:r>
              <a:rPr lang="en-US" altLang="ja-JP" dirty="0"/>
              <a:t>1</a:t>
            </a:r>
            <a:r>
              <a:rPr lang="ja-JP" altLang="en-US" dirty="0"/>
              <a:t>株あたり配当額</a:t>
            </a:r>
          </a:p>
          <a:p>
            <a:r>
              <a:rPr lang="en-US" altLang="ja-JP" b="1" dirty="0"/>
              <a:t>6. </a:t>
            </a:r>
            <a:r>
              <a:rPr lang="ja-JP" altLang="en-US" b="1" dirty="0"/>
              <a:t>株価指標</a:t>
            </a:r>
          </a:p>
          <a:p>
            <a:pPr>
              <a:buFont typeface="Arial" panose="020B0604020202020204" pitchFamily="34" charset="0"/>
              <a:buChar char="•"/>
            </a:pPr>
            <a:r>
              <a:rPr lang="en-US" altLang="ja-JP" b="1" dirty="0" err="1"/>
              <a:t>trailingEps</a:t>
            </a:r>
            <a:r>
              <a:rPr lang="ja-JP" altLang="en-US" b="1" dirty="0"/>
              <a:t>（実績</a:t>
            </a:r>
            <a:r>
              <a:rPr lang="en-US" altLang="ja-JP" b="1" dirty="0"/>
              <a:t>EPS</a:t>
            </a:r>
            <a:r>
              <a:rPr lang="ja-JP" altLang="en-US" b="1" dirty="0"/>
              <a:t>）</a:t>
            </a:r>
            <a:r>
              <a:rPr lang="en-US" altLang="ja-JP" dirty="0"/>
              <a:t>: </a:t>
            </a:r>
            <a:r>
              <a:rPr lang="ja-JP" altLang="en-US" dirty="0"/>
              <a:t>直近の</a:t>
            </a:r>
            <a:r>
              <a:rPr lang="en-US" altLang="ja-JP" dirty="0"/>
              <a:t>1</a:t>
            </a:r>
            <a:r>
              <a:rPr lang="ja-JP" altLang="en-US" dirty="0"/>
              <a:t>株あたり利益</a:t>
            </a:r>
          </a:p>
          <a:p>
            <a:pPr>
              <a:buFont typeface="Arial" panose="020B0604020202020204" pitchFamily="34" charset="0"/>
              <a:buChar char="•"/>
            </a:pPr>
            <a:r>
              <a:rPr lang="en-US" altLang="ja-JP" b="1" dirty="0" err="1"/>
              <a:t>forwardEps</a:t>
            </a:r>
            <a:r>
              <a:rPr lang="ja-JP" altLang="en-US" b="1" dirty="0"/>
              <a:t>（予想</a:t>
            </a:r>
            <a:r>
              <a:rPr lang="en-US" altLang="ja-JP" b="1" dirty="0"/>
              <a:t>EPS</a:t>
            </a:r>
            <a:r>
              <a:rPr lang="ja-JP" altLang="en-US" b="1" dirty="0"/>
              <a:t>）</a:t>
            </a:r>
            <a:r>
              <a:rPr lang="en-US" altLang="ja-JP" dirty="0"/>
              <a:t>: </a:t>
            </a:r>
            <a:r>
              <a:rPr lang="ja-JP" altLang="en-US" dirty="0"/>
              <a:t>予想される</a:t>
            </a:r>
            <a:r>
              <a:rPr lang="en-US" altLang="ja-JP" dirty="0"/>
              <a:t>1</a:t>
            </a:r>
            <a:r>
              <a:rPr lang="ja-JP" altLang="en-US" dirty="0"/>
              <a:t>株あたり利益</a:t>
            </a:r>
          </a:p>
          <a:p>
            <a:pPr>
              <a:buFont typeface="Arial" panose="020B0604020202020204" pitchFamily="34" charset="0"/>
              <a:buChar char="•"/>
            </a:pPr>
            <a:r>
              <a:rPr lang="en-US" altLang="ja-JP" b="1" dirty="0" err="1"/>
              <a:t>trailingPE</a:t>
            </a:r>
            <a:r>
              <a:rPr lang="ja-JP" altLang="en-US" b="1" dirty="0"/>
              <a:t>（実績</a:t>
            </a:r>
            <a:r>
              <a:rPr lang="en-US" altLang="ja-JP" b="1" dirty="0"/>
              <a:t>PER</a:t>
            </a:r>
            <a:r>
              <a:rPr lang="ja-JP" altLang="en-US" b="1" dirty="0"/>
              <a:t>）</a:t>
            </a:r>
            <a:r>
              <a:rPr lang="en-US" altLang="ja-JP" dirty="0"/>
              <a:t>: </a:t>
            </a:r>
            <a:r>
              <a:rPr lang="ja-JP" altLang="en-US" dirty="0"/>
              <a:t>株価 </a:t>
            </a:r>
            <a:r>
              <a:rPr lang="en-US" altLang="ja-JP" dirty="0"/>
              <a:t>÷ </a:t>
            </a:r>
            <a:r>
              <a:rPr lang="ja-JP" altLang="en-US" dirty="0"/>
              <a:t>実績</a:t>
            </a:r>
            <a:r>
              <a:rPr lang="en-US" altLang="ja-JP" dirty="0"/>
              <a:t>EPS</a:t>
            </a:r>
          </a:p>
          <a:p>
            <a:pPr>
              <a:buFont typeface="Arial" panose="020B0604020202020204" pitchFamily="34" charset="0"/>
              <a:buChar char="•"/>
            </a:pPr>
            <a:r>
              <a:rPr lang="en-US" altLang="ja-JP" b="1" dirty="0" err="1"/>
              <a:t>forwardPE</a:t>
            </a:r>
            <a:r>
              <a:rPr lang="ja-JP" altLang="en-US" b="1" dirty="0"/>
              <a:t>（予想</a:t>
            </a:r>
            <a:r>
              <a:rPr lang="en-US" altLang="ja-JP" b="1" dirty="0"/>
              <a:t>PER</a:t>
            </a:r>
            <a:r>
              <a:rPr lang="ja-JP" altLang="en-US" b="1" dirty="0"/>
              <a:t>）</a:t>
            </a:r>
            <a:r>
              <a:rPr lang="en-US" altLang="ja-JP" dirty="0"/>
              <a:t>: </a:t>
            </a:r>
            <a:r>
              <a:rPr lang="ja-JP" altLang="en-US" dirty="0"/>
              <a:t>株価 </a:t>
            </a:r>
            <a:r>
              <a:rPr lang="en-US" altLang="ja-JP" dirty="0"/>
              <a:t>÷ </a:t>
            </a:r>
            <a:r>
              <a:rPr lang="ja-JP" altLang="en-US" dirty="0"/>
              <a:t>予想</a:t>
            </a:r>
            <a:r>
              <a:rPr lang="en-US" altLang="ja-JP" dirty="0"/>
              <a:t>EPS</a:t>
            </a:r>
          </a:p>
          <a:p>
            <a:pPr>
              <a:buFont typeface="Arial" panose="020B0604020202020204" pitchFamily="34" charset="0"/>
              <a:buChar char="•"/>
            </a:pPr>
            <a:r>
              <a:rPr lang="en-US" altLang="ja-JP" b="1" dirty="0" err="1"/>
              <a:t>priceToBook</a:t>
            </a:r>
            <a:r>
              <a:rPr lang="ja-JP" altLang="en-US" b="1" dirty="0"/>
              <a:t>（</a:t>
            </a:r>
            <a:r>
              <a:rPr lang="en-US" altLang="ja-JP" b="1" dirty="0"/>
              <a:t>PBR</a:t>
            </a:r>
            <a:r>
              <a:rPr lang="ja-JP" altLang="en-US" b="1" dirty="0"/>
              <a:t>）</a:t>
            </a:r>
            <a:r>
              <a:rPr lang="en-US" altLang="ja-JP" dirty="0"/>
              <a:t>: </a:t>
            </a:r>
            <a:r>
              <a:rPr lang="ja-JP" altLang="en-US" dirty="0"/>
              <a:t>株価 </a:t>
            </a:r>
            <a:r>
              <a:rPr lang="en-US" altLang="ja-JP" dirty="0"/>
              <a:t>÷ 1</a:t>
            </a:r>
            <a:r>
              <a:rPr lang="ja-JP" altLang="en-US" dirty="0"/>
              <a:t>株あたり純資産</a:t>
            </a:r>
          </a:p>
          <a:p>
            <a:pPr>
              <a:buFont typeface="Arial" panose="020B0604020202020204" pitchFamily="34" charset="0"/>
              <a:buChar char="•"/>
            </a:pPr>
            <a:r>
              <a:rPr lang="en-US" altLang="ja-JP" b="1" dirty="0"/>
              <a:t>priceToSalesTrailing12Months</a:t>
            </a:r>
            <a:r>
              <a:rPr lang="ja-JP" altLang="en-US" b="1" dirty="0"/>
              <a:t>（売上高倍率）</a:t>
            </a:r>
            <a:r>
              <a:rPr lang="en-US" altLang="ja-JP" dirty="0"/>
              <a:t>: </a:t>
            </a:r>
            <a:r>
              <a:rPr lang="ja-JP" altLang="en-US" dirty="0"/>
              <a:t>株価 </a:t>
            </a:r>
            <a:r>
              <a:rPr lang="en-US" altLang="ja-JP" dirty="0"/>
              <a:t>÷ 1</a:t>
            </a:r>
            <a:r>
              <a:rPr lang="ja-JP" altLang="en-US" dirty="0"/>
              <a:t>株あたり売上高</a:t>
            </a:r>
          </a:p>
          <a:p>
            <a:r>
              <a:rPr lang="en-US" altLang="ja-JP" b="1" dirty="0"/>
              <a:t>7. </a:t>
            </a:r>
            <a:r>
              <a:rPr lang="ja-JP" altLang="en-US" b="1" dirty="0"/>
              <a:t>負債・財務健全性</a:t>
            </a:r>
          </a:p>
          <a:p>
            <a:pPr>
              <a:buFont typeface="Arial" panose="020B0604020202020204" pitchFamily="34" charset="0"/>
              <a:buChar char="•"/>
            </a:pPr>
            <a:r>
              <a:rPr lang="en-US" altLang="ja-JP" b="1" dirty="0" err="1"/>
              <a:t>debtToEquity</a:t>
            </a:r>
            <a:r>
              <a:rPr lang="ja-JP" altLang="en-US" b="1" dirty="0"/>
              <a:t>（</a:t>
            </a:r>
            <a:r>
              <a:rPr lang="en-US" altLang="ja-JP" b="1" dirty="0"/>
              <a:t>D/E</a:t>
            </a:r>
            <a:r>
              <a:rPr lang="ja-JP" altLang="en-US" b="1" dirty="0"/>
              <a:t>比率）</a:t>
            </a:r>
            <a:r>
              <a:rPr lang="en-US" altLang="ja-JP" dirty="0"/>
              <a:t>: </a:t>
            </a:r>
            <a:r>
              <a:rPr lang="ja-JP" altLang="en-US" dirty="0"/>
              <a:t>負債 </a:t>
            </a:r>
            <a:r>
              <a:rPr lang="en-US" altLang="ja-JP" dirty="0"/>
              <a:t>÷ </a:t>
            </a:r>
            <a:r>
              <a:rPr lang="ja-JP" altLang="en-US" dirty="0"/>
              <a:t>自己資本</a:t>
            </a:r>
          </a:p>
          <a:p>
            <a:pPr>
              <a:buFont typeface="Arial" panose="020B0604020202020204" pitchFamily="34" charset="0"/>
              <a:buChar char="•"/>
            </a:pPr>
            <a:r>
              <a:rPr lang="en-US" altLang="ja-JP" b="1" dirty="0" err="1"/>
              <a:t>currentRatio</a:t>
            </a:r>
            <a:r>
              <a:rPr lang="ja-JP" altLang="en-US" b="1" dirty="0"/>
              <a:t>（流動比率）</a:t>
            </a:r>
            <a:r>
              <a:rPr lang="en-US" altLang="ja-JP" dirty="0"/>
              <a:t>: </a:t>
            </a:r>
            <a:r>
              <a:rPr lang="ja-JP" altLang="en-US" dirty="0"/>
              <a:t>流動資産 </a:t>
            </a:r>
            <a:r>
              <a:rPr lang="en-US" altLang="ja-JP" dirty="0"/>
              <a:t>÷ </a:t>
            </a:r>
            <a:r>
              <a:rPr lang="ja-JP" altLang="en-US" dirty="0"/>
              <a:t>流動負債</a:t>
            </a:r>
          </a:p>
          <a:p>
            <a:pPr>
              <a:buFont typeface="Arial" panose="020B0604020202020204" pitchFamily="34" charset="0"/>
              <a:buChar char="•"/>
            </a:pPr>
            <a:r>
              <a:rPr lang="en-US" altLang="ja-JP" b="1" dirty="0" err="1"/>
              <a:t>quickRatio</a:t>
            </a:r>
            <a:r>
              <a:rPr lang="ja-JP" altLang="en-US" b="1" dirty="0"/>
              <a:t>（当座比率）</a:t>
            </a:r>
            <a:r>
              <a:rPr lang="en-US" altLang="ja-JP" dirty="0"/>
              <a:t>: </a:t>
            </a:r>
            <a:r>
              <a:rPr lang="ja-JP" altLang="en-US" dirty="0"/>
              <a:t>現金や売掛金などの当座資産 </a:t>
            </a:r>
            <a:r>
              <a:rPr lang="en-US" altLang="ja-JP" dirty="0"/>
              <a:t>÷ </a:t>
            </a:r>
            <a:r>
              <a:rPr lang="ja-JP" altLang="en-US" dirty="0"/>
              <a:t>流動負債</a:t>
            </a:r>
          </a:p>
          <a:p>
            <a:pPr>
              <a:buFont typeface="Arial" panose="020B0604020202020204" pitchFamily="34" charset="0"/>
              <a:buChar char="•"/>
            </a:pPr>
            <a:r>
              <a:rPr lang="en-US" altLang="ja-JP" b="1" dirty="0" err="1"/>
              <a:t>totalCash</a:t>
            </a:r>
            <a:r>
              <a:rPr lang="ja-JP" altLang="en-US" b="1" dirty="0"/>
              <a:t>（現金保有額）</a:t>
            </a:r>
            <a:r>
              <a:rPr lang="en-US" altLang="ja-JP" dirty="0"/>
              <a:t>: </a:t>
            </a:r>
            <a:r>
              <a:rPr lang="ja-JP" altLang="en-US" dirty="0"/>
              <a:t>企業が保有する現金</a:t>
            </a:r>
          </a:p>
          <a:p>
            <a:pPr>
              <a:buFont typeface="Arial" panose="020B0604020202020204" pitchFamily="34" charset="0"/>
              <a:buChar char="•"/>
            </a:pPr>
            <a:r>
              <a:rPr lang="en-US" altLang="ja-JP" b="1" dirty="0" err="1"/>
              <a:t>totalCashPerShare</a:t>
            </a:r>
            <a:r>
              <a:rPr lang="ja-JP" altLang="en-US" b="1" dirty="0"/>
              <a:t>（</a:t>
            </a:r>
            <a:r>
              <a:rPr lang="en-US" altLang="ja-JP" b="1" dirty="0"/>
              <a:t>1</a:t>
            </a:r>
            <a:r>
              <a:rPr lang="ja-JP" altLang="en-US" b="1" dirty="0"/>
              <a:t>株あたり現金保有額）</a:t>
            </a:r>
            <a:r>
              <a:rPr lang="en-US" altLang="ja-JP" dirty="0"/>
              <a:t>: </a:t>
            </a:r>
            <a:r>
              <a:rPr lang="ja-JP" altLang="en-US" dirty="0"/>
              <a:t>現金 </a:t>
            </a:r>
            <a:r>
              <a:rPr lang="en-US" altLang="ja-JP" dirty="0"/>
              <a:t>÷ </a:t>
            </a:r>
            <a:r>
              <a:rPr lang="ja-JP" altLang="en-US" dirty="0"/>
              <a:t>発行済株式数</a:t>
            </a:r>
          </a:p>
          <a:p>
            <a:pPr>
              <a:buFont typeface="Arial" panose="020B0604020202020204" pitchFamily="34" charset="0"/>
              <a:buChar char="•"/>
            </a:pPr>
            <a:r>
              <a:rPr lang="en-US" altLang="ja-JP" b="1" dirty="0" err="1"/>
              <a:t>totalDebt</a:t>
            </a:r>
            <a:r>
              <a:rPr lang="ja-JP" altLang="en-US" b="1" dirty="0"/>
              <a:t>（総負債額）</a:t>
            </a:r>
            <a:r>
              <a:rPr lang="en-US" altLang="ja-JP" dirty="0"/>
              <a:t>: </a:t>
            </a:r>
            <a:r>
              <a:rPr lang="ja-JP" altLang="en-US" dirty="0"/>
              <a:t>企業が抱える負債総額</a:t>
            </a:r>
          </a:p>
          <a:p>
            <a:r>
              <a:rPr lang="en-US" altLang="ja-JP" b="1" dirty="0"/>
              <a:t>8. </a:t>
            </a:r>
            <a:r>
              <a:rPr lang="ja-JP" altLang="en-US" b="1" dirty="0"/>
              <a:t>企業情報</a:t>
            </a:r>
          </a:p>
          <a:p>
            <a:pPr>
              <a:buFont typeface="Arial" panose="020B0604020202020204" pitchFamily="34" charset="0"/>
              <a:buChar char="•"/>
            </a:pPr>
            <a:r>
              <a:rPr lang="en-US" altLang="ja-JP" b="1" dirty="0" err="1"/>
              <a:t>longName</a:t>
            </a:r>
            <a:r>
              <a:rPr lang="ja-JP" altLang="en-US" b="1" dirty="0"/>
              <a:t>（正式名称）</a:t>
            </a:r>
            <a:r>
              <a:rPr lang="en-US" altLang="ja-JP" dirty="0"/>
              <a:t>: </a:t>
            </a:r>
            <a:r>
              <a:rPr lang="ja-JP" altLang="en-US" dirty="0"/>
              <a:t>企業の正式名称</a:t>
            </a:r>
          </a:p>
          <a:p>
            <a:pPr>
              <a:buFont typeface="Arial" panose="020B0604020202020204" pitchFamily="34" charset="0"/>
              <a:buChar char="•"/>
            </a:pPr>
            <a:r>
              <a:rPr lang="en-US" altLang="ja-JP" b="1" dirty="0" err="1"/>
              <a:t>shortName</a:t>
            </a:r>
            <a:r>
              <a:rPr lang="ja-JP" altLang="en-US" b="1" dirty="0"/>
              <a:t>（略称）</a:t>
            </a:r>
            <a:r>
              <a:rPr lang="en-US" altLang="ja-JP" dirty="0"/>
              <a:t>: </a:t>
            </a:r>
            <a:r>
              <a:rPr lang="ja-JP" altLang="en-US" dirty="0"/>
              <a:t>企業の短縮名称</a:t>
            </a:r>
          </a:p>
          <a:p>
            <a:pPr>
              <a:buFont typeface="Arial" panose="020B0604020202020204" pitchFamily="34" charset="0"/>
              <a:buChar char="•"/>
            </a:pPr>
            <a:r>
              <a:rPr lang="en-US" altLang="ja-JP" b="1" dirty="0"/>
              <a:t>symbol</a:t>
            </a:r>
            <a:r>
              <a:rPr lang="ja-JP" altLang="en-US" b="1" dirty="0"/>
              <a:t>（証券コード）</a:t>
            </a:r>
            <a:r>
              <a:rPr lang="en-US" altLang="ja-JP" dirty="0"/>
              <a:t>: </a:t>
            </a:r>
            <a:r>
              <a:rPr lang="ja-JP" altLang="en-US" dirty="0"/>
              <a:t>株式市場でのティッカーシンボル</a:t>
            </a:r>
          </a:p>
          <a:p>
            <a:pPr>
              <a:buFont typeface="Arial" panose="020B0604020202020204" pitchFamily="34" charset="0"/>
              <a:buChar char="•"/>
            </a:pPr>
            <a:r>
              <a:rPr lang="en-US" altLang="ja-JP" b="1" dirty="0"/>
              <a:t>industry</a:t>
            </a:r>
            <a:r>
              <a:rPr lang="ja-JP" altLang="en-US" b="1" dirty="0"/>
              <a:t>（業種）</a:t>
            </a:r>
            <a:r>
              <a:rPr lang="en-US" altLang="ja-JP" dirty="0"/>
              <a:t>: </a:t>
            </a:r>
            <a:r>
              <a:rPr lang="ja-JP" altLang="en-US" dirty="0"/>
              <a:t>企業が属する業種</a:t>
            </a:r>
          </a:p>
          <a:p>
            <a:pPr>
              <a:buFont typeface="Arial" panose="020B0604020202020204" pitchFamily="34" charset="0"/>
              <a:buChar char="•"/>
            </a:pPr>
            <a:r>
              <a:rPr lang="en-US" altLang="ja-JP" b="1" dirty="0"/>
              <a:t>sector</a:t>
            </a:r>
            <a:r>
              <a:rPr lang="ja-JP" altLang="en-US" b="1" dirty="0"/>
              <a:t>（セクター）</a:t>
            </a:r>
            <a:r>
              <a:rPr lang="en-US" altLang="ja-JP" dirty="0"/>
              <a:t>: </a:t>
            </a:r>
            <a:r>
              <a:rPr lang="ja-JP" altLang="en-US" dirty="0"/>
              <a:t>企業が属する市場区分</a:t>
            </a:r>
          </a:p>
          <a:p>
            <a:pPr>
              <a:buFont typeface="Arial" panose="020B0604020202020204" pitchFamily="34" charset="0"/>
              <a:buChar char="•"/>
            </a:pPr>
            <a:r>
              <a:rPr lang="en-US" altLang="ja-JP" b="1" dirty="0"/>
              <a:t>country</a:t>
            </a:r>
            <a:r>
              <a:rPr lang="ja-JP" altLang="en-US" b="1" dirty="0"/>
              <a:t>（国）</a:t>
            </a:r>
            <a:r>
              <a:rPr lang="en-US" altLang="ja-JP" dirty="0"/>
              <a:t>: </a:t>
            </a:r>
            <a:r>
              <a:rPr lang="ja-JP" altLang="en-US" dirty="0"/>
              <a:t>企業の所在国</a:t>
            </a:r>
          </a:p>
          <a:p>
            <a:pPr>
              <a:buFont typeface="Arial" panose="020B0604020202020204" pitchFamily="34" charset="0"/>
              <a:buChar char="•"/>
            </a:pPr>
            <a:r>
              <a:rPr lang="en-US" altLang="ja-JP" b="1" dirty="0"/>
              <a:t>city</a:t>
            </a:r>
            <a:r>
              <a:rPr lang="ja-JP" altLang="en-US" b="1" dirty="0"/>
              <a:t>（市）</a:t>
            </a:r>
            <a:r>
              <a:rPr lang="en-US" altLang="ja-JP" dirty="0"/>
              <a:t>: </a:t>
            </a:r>
            <a:r>
              <a:rPr lang="ja-JP" altLang="en-US" dirty="0"/>
              <a:t>企業の本社所在地の市区町村</a:t>
            </a:r>
          </a:p>
          <a:p>
            <a:pPr>
              <a:buFont typeface="Arial" panose="020B0604020202020204" pitchFamily="34" charset="0"/>
              <a:buChar char="•"/>
            </a:pPr>
            <a:r>
              <a:rPr lang="en-US" altLang="ja-JP" b="1" dirty="0"/>
              <a:t>address1, address2</a:t>
            </a:r>
            <a:r>
              <a:rPr lang="ja-JP" altLang="en-US" b="1" dirty="0"/>
              <a:t>（住所）</a:t>
            </a:r>
            <a:r>
              <a:rPr lang="en-US" altLang="ja-JP" dirty="0"/>
              <a:t>: </a:t>
            </a:r>
            <a:r>
              <a:rPr lang="ja-JP" altLang="en-US" dirty="0"/>
              <a:t>企業の住所</a:t>
            </a:r>
          </a:p>
          <a:p>
            <a:pPr>
              <a:buFont typeface="Arial" panose="020B0604020202020204" pitchFamily="34" charset="0"/>
              <a:buChar char="•"/>
            </a:pPr>
            <a:r>
              <a:rPr lang="en-US" altLang="ja-JP" b="1" dirty="0"/>
              <a:t>website</a:t>
            </a:r>
            <a:r>
              <a:rPr lang="ja-JP" altLang="en-US" b="1" dirty="0"/>
              <a:t>（公式サイト）</a:t>
            </a:r>
            <a:r>
              <a:rPr lang="en-US" altLang="ja-JP" dirty="0"/>
              <a:t>: </a:t>
            </a:r>
            <a:r>
              <a:rPr lang="ja-JP" altLang="en-US" dirty="0"/>
              <a:t>企業の公式ウェブサイト</a:t>
            </a:r>
          </a:p>
          <a:p>
            <a:pPr>
              <a:buFont typeface="Arial" panose="020B0604020202020204" pitchFamily="34" charset="0"/>
              <a:buChar char="•"/>
            </a:pPr>
            <a:r>
              <a:rPr lang="en-US" altLang="ja-JP" b="1" dirty="0" err="1"/>
              <a:t>fullTimeEmployees</a:t>
            </a:r>
            <a:r>
              <a:rPr lang="ja-JP" altLang="en-US" b="1" dirty="0"/>
              <a:t>（従業員数）</a:t>
            </a:r>
            <a:r>
              <a:rPr lang="en-US" altLang="ja-JP" dirty="0"/>
              <a:t>: </a:t>
            </a:r>
            <a:r>
              <a:rPr lang="ja-JP" altLang="en-US" dirty="0"/>
              <a:t>正社員の従業員数</a:t>
            </a:r>
          </a:p>
          <a:p>
            <a:pPr>
              <a:buFont typeface="Arial" panose="020B0604020202020204" pitchFamily="34" charset="0"/>
              <a:buChar char="•"/>
            </a:pPr>
            <a:r>
              <a:rPr lang="en-US" altLang="ja-JP" b="1" dirty="0"/>
              <a:t>phone</a:t>
            </a:r>
            <a:r>
              <a:rPr lang="ja-JP" altLang="en-US" b="1" dirty="0"/>
              <a:t>（電話番号）</a:t>
            </a:r>
            <a:r>
              <a:rPr lang="en-US" altLang="ja-JP" dirty="0"/>
              <a:t>: </a:t>
            </a:r>
            <a:r>
              <a:rPr lang="ja-JP" altLang="en-US" dirty="0"/>
              <a:t>企業の代表電話番号</a:t>
            </a:r>
          </a:p>
          <a:p>
            <a:endParaRPr kumimoji="1" lang="en-US" altLang="ja-JP" dirty="0"/>
          </a:p>
        </p:txBody>
      </p:sp>
      <p:sp>
        <p:nvSpPr>
          <p:cNvPr id="4" name="スライド番号プレースホルダー 3">
            <a:extLst>
              <a:ext uri="{FF2B5EF4-FFF2-40B4-BE49-F238E27FC236}">
                <a16:creationId xmlns:a16="http://schemas.microsoft.com/office/drawing/2014/main" id="{3B72BEA5-6BCF-7CC2-39FE-EBE1CC8F5391}"/>
              </a:ext>
            </a:extLst>
          </p:cNvPr>
          <p:cNvSpPr>
            <a:spLocks noGrp="1"/>
          </p:cNvSpPr>
          <p:nvPr>
            <p:ph type="sldNum" sz="quarter" idx="5"/>
          </p:nvPr>
        </p:nvSpPr>
        <p:spPr/>
        <p:txBody>
          <a:bodyPr/>
          <a:lstStyle/>
          <a:p>
            <a:fld id="{28AC8CB6-292C-424E-9D03-9301574570E7}" type="slidenum">
              <a:rPr kumimoji="1" lang="ja-JP" altLang="en-US" smtClean="0"/>
              <a:t>9</a:t>
            </a:fld>
            <a:endParaRPr kumimoji="1" lang="ja-JP" altLang="en-US"/>
          </a:p>
        </p:txBody>
      </p:sp>
    </p:spTree>
    <p:extLst>
      <p:ext uri="{BB962C8B-B14F-4D97-AF65-F5344CB8AC3E}">
        <p14:creationId xmlns:p14="http://schemas.microsoft.com/office/powerpoint/2010/main" val="26687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104964"/>
            <a:ext cx="10191262" cy="609398"/>
          </a:xfrm>
        </p:spPr>
        <p:txBody>
          <a:bodyPr wrap="square" anchor="ctr" anchorCtr="0">
            <a:spAutoFit/>
          </a:bodyPr>
          <a:lstStyle>
            <a:lvl1pPr algn="l">
              <a:lnSpc>
                <a:spcPct val="110000"/>
              </a:lnSpc>
              <a:defRPr sz="3600" b="1"/>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AA800E9-9428-491D-A5F9-A9F2C743960D}"/>
              </a:ext>
            </a:extLst>
          </p:cNvPr>
          <p:cNvSpPr>
            <a:spLocks noGrp="1"/>
          </p:cNvSpPr>
          <p:nvPr>
            <p:ph type="ftr" sz="quarter" idx="10"/>
          </p:nvPr>
        </p:nvSpPr>
        <p:spPr/>
        <p:txBody>
          <a:bodyPr/>
          <a:lstStyle>
            <a:lvl1pPr>
              <a:defRPr>
                <a:solidFill>
                  <a:schemeClr val="tx1">
                    <a:alpha val="0"/>
                  </a:schemeClr>
                </a:solidFill>
              </a:defRPr>
            </a:lvl1pPr>
          </a:lstStyle>
          <a:p>
            <a:endParaRPr kumimoji="1" lang="ja-JP" altLang="en-US"/>
          </a:p>
        </p:txBody>
      </p:sp>
      <p:sp>
        <p:nvSpPr>
          <p:cNvPr id="5" name="スライド番号プレースホルダー 4">
            <a:extLst>
              <a:ext uri="{FF2B5EF4-FFF2-40B4-BE49-F238E27FC236}">
                <a16:creationId xmlns:a16="http://schemas.microsoft.com/office/drawing/2014/main" id="{D038D84B-9105-4F73-AE15-C61E4E73D234}"/>
              </a:ext>
            </a:extLst>
          </p:cNvPr>
          <p:cNvSpPr>
            <a:spLocks noGrp="1"/>
          </p:cNvSpPr>
          <p:nvPr>
            <p:ph type="sldNum" sz="quarter" idx="11"/>
          </p:nvPr>
        </p:nvSpPr>
        <p:spPr/>
        <p:txBody>
          <a:bodyPr/>
          <a:lstStyle>
            <a:lvl1pPr>
              <a:defRPr>
                <a:solidFill>
                  <a:schemeClr val="tx1">
                    <a:alpha val="0"/>
                  </a:schemeClr>
                </a:solidFill>
              </a:defRPr>
            </a:lvl1pPr>
          </a:lstStyle>
          <a:p>
            <a:fld id="{28D311A0-283E-4C76-90F5-79D349A93EF2}" type="slidenum">
              <a:rPr kumimoji="1" lang="ja-JP" altLang="en-US" smtClean="0"/>
              <a:t>‹#›</a:t>
            </a:fld>
            <a:endParaRPr kumimoji="1" lang="ja-JP" altLang="en-US"/>
          </a:p>
        </p:txBody>
      </p:sp>
      <p:sp>
        <p:nvSpPr>
          <p:cNvPr id="6" name="直角三角形 5">
            <a:extLst>
              <a:ext uri="{FF2B5EF4-FFF2-40B4-BE49-F238E27FC236}">
                <a16:creationId xmlns:a16="http://schemas.microsoft.com/office/drawing/2014/main" id="{FC4B5ABB-B10F-46C3-9A25-6DCF41106058}"/>
              </a:ext>
            </a:extLst>
          </p:cNvPr>
          <p:cNvSpPr>
            <a:spLocks noChangeAspect="1"/>
          </p:cNvSpPr>
          <p:nvPr/>
        </p:nvSpPr>
        <p:spPr bwMode="auto">
          <a:xfrm flipV="1">
            <a:off x="0" y="0"/>
            <a:ext cx="1019077" cy="828000"/>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直角三角形 6">
            <a:extLst>
              <a:ext uri="{FF2B5EF4-FFF2-40B4-BE49-F238E27FC236}">
                <a16:creationId xmlns:a16="http://schemas.microsoft.com/office/drawing/2014/main" id="{4F7DC0A5-82BC-4211-B66A-E9CC83685CDD}"/>
              </a:ext>
            </a:extLst>
          </p:cNvPr>
          <p:cNvSpPr>
            <a:spLocks noChangeAspect="1"/>
          </p:cNvSpPr>
          <p:nvPr/>
        </p:nvSpPr>
        <p:spPr bwMode="auto">
          <a:xfrm flipH="1">
            <a:off x="11172923" y="6030000"/>
            <a:ext cx="1019077" cy="828000"/>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字幕 2">
            <a:extLst>
              <a:ext uri="{FF2B5EF4-FFF2-40B4-BE49-F238E27FC236}">
                <a16:creationId xmlns:a16="http://schemas.microsoft.com/office/drawing/2014/main" id="{BB3B72FB-FACC-43CF-B0E6-5414783CA1DA}"/>
              </a:ext>
            </a:extLst>
          </p:cNvPr>
          <p:cNvSpPr>
            <a:spLocks noGrp="1"/>
          </p:cNvSpPr>
          <p:nvPr>
            <p:ph type="subTitle" idx="1"/>
          </p:nvPr>
        </p:nvSpPr>
        <p:spPr>
          <a:xfrm>
            <a:off x="1000369" y="2499604"/>
            <a:ext cx="10191262" cy="389337"/>
          </a:xfrm>
          <a:prstGeom prst="rect">
            <a:avLst/>
          </a:prstGeom>
        </p:spPr>
        <p:txBody>
          <a:bodyPr wrap="square" lIns="0" tIns="0" rIns="0" bIns="0" anchor="t" anchorCtr="0">
            <a:spAutoFit/>
          </a:bodyPr>
          <a:lstStyle>
            <a:lvl1pPr marL="0" indent="0" algn="l">
              <a:lnSpc>
                <a:spcPct val="120000"/>
              </a:lnSpc>
              <a:spcBef>
                <a:spcPts val="0"/>
              </a:spcBef>
              <a:buNone/>
              <a:defRPr sz="22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3715351179"/>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ブランク（サブカラー｜メイン）">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C0BF4B38-E87B-445A-B4E3-34B6A3FC93AE}"/>
              </a:ext>
            </a:extLst>
          </p:cNvPr>
          <p:cNvSpPr>
            <a:spLocks noChangeArrowheads="1"/>
          </p:cNvSpPr>
          <p:nvPr/>
        </p:nvSpPr>
        <p:spPr bwMode="auto">
          <a:xfrm>
            <a:off x="0" y="0"/>
            <a:ext cx="12192000" cy="6858000"/>
          </a:xfrm>
          <a:prstGeom prst="roundRect">
            <a:avLst>
              <a:gd name="adj" fmla="val 0"/>
            </a:avLst>
          </a:prstGeom>
          <a:solidFill>
            <a:schemeClr val="bg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gray"/>
        <p:txBody>
          <a:bodyPr/>
          <a:lstStyle>
            <a:lvl1pPr>
              <a:lnSpc>
                <a:spcPct val="110000"/>
              </a:lnSpc>
              <a:defRPr b="0">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B7FA9985-DBCC-4D9A-B76B-10246AFCD59D}"/>
              </a:ext>
            </a:extLst>
          </p:cNvPr>
          <p:cNvSpPr>
            <a:spLocks noGrp="1"/>
          </p:cNvSpPr>
          <p:nvPr>
            <p:ph type="ftr" sz="quarter" idx="10"/>
          </p:nvPr>
        </p:nvSpPr>
        <p:spPr/>
        <p:txBody>
          <a:bodyPr/>
          <a:lstStyle>
            <a:lvl1pPr>
              <a:defRPr>
                <a:solidFill>
                  <a:schemeClr val="tx2"/>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9C904497-A7C3-4557-AF5C-60A15B67CA45}"/>
              </a:ext>
            </a:extLst>
          </p:cNvPr>
          <p:cNvSpPr>
            <a:spLocks noGrp="1"/>
          </p:cNvSpPr>
          <p:nvPr>
            <p:ph type="sldNum" sz="quarter" idx="11"/>
          </p:nvPr>
        </p:nvSpPr>
        <p:spPr/>
        <p:txBody>
          <a:bodyPr/>
          <a:lstStyle>
            <a:lvl1pPr>
              <a:defRPr>
                <a:solidFill>
                  <a:schemeClr val="tx2"/>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1355096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ブランク（メインカラー）">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255A006D-B326-46ED-A96C-37080030A215}"/>
              </a:ext>
            </a:extLst>
          </p:cNvPr>
          <p:cNvSpPr>
            <a:spLocks noChangeArrowheads="1"/>
          </p:cNvSpPr>
          <p:nvPr/>
        </p:nvSpPr>
        <p:spPr bwMode="auto">
          <a:xfrm>
            <a:off x="0" y="0"/>
            <a:ext cx="12192000" cy="6858000"/>
          </a:xfrm>
          <a:prstGeom prst="roundRect">
            <a:avLst>
              <a:gd name="adj" fmla="val 0"/>
            </a:avLst>
          </a:prstGeom>
          <a:solidFill>
            <a:schemeClr val="tx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ABE0CF2A-7636-404D-A586-76DA2BC5E173}"/>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EAFA7581-92BD-4129-919D-1C9DD5FA6A1D}"/>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12631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ブランク（無彩色）">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96A19C9E-39F5-449D-834B-06E292BEE7BA}"/>
              </a:ext>
            </a:extLst>
          </p:cNvPr>
          <p:cNvSpPr>
            <a:spLocks noChangeArrowheads="1"/>
          </p:cNvSpPr>
          <p:nvPr/>
        </p:nvSpPr>
        <p:spPr bwMode="auto">
          <a:xfrm>
            <a:off x="0" y="0"/>
            <a:ext cx="12192000" cy="6858000"/>
          </a:xfrm>
          <a:prstGeom prst="roundRect">
            <a:avLst>
              <a:gd name="adj" fmla="val 0"/>
            </a:avLst>
          </a:prstGeom>
          <a:solidFill>
            <a:schemeClr val="tx1"/>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D96F316E-ED50-4681-9605-F1338D2F5227}"/>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FEE7954D-86AC-47FC-B2DA-8E3331DD553E}"/>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5206557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ブランク（ブラック）">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C631CA94-E670-4184-8DEE-97DE5B8D7154}"/>
              </a:ext>
            </a:extLst>
          </p:cNvPr>
          <p:cNvSpPr>
            <a:spLocks noChangeArrowheads="1"/>
          </p:cNvSpPr>
          <p:nvPr/>
        </p:nvSpPr>
        <p:spPr bwMode="auto">
          <a:xfrm>
            <a:off x="0" y="0"/>
            <a:ext cx="12192000" cy="6858000"/>
          </a:xfrm>
          <a:prstGeom prst="roundRect">
            <a:avLst>
              <a:gd name="adj" fmla="val 0"/>
            </a:avLst>
          </a:prstGeom>
          <a:solidFill>
            <a:srgbClr val="000000"/>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300BF6DA-F0DC-4118-91E1-C2C1B1B0D780}"/>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A9AE46FF-BFA3-4608-8645-0CFDB75A921B}"/>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3598235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裏表紙">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A084C3FB-3B69-4A3B-812C-A06519C2DE4B}"/>
              </a:ext>
            </a:extLst>
          </p:cNvPr>
          <p:cNvSpPr>
            <a:spLocks noChangeArrowheads="1"/>
          </p:cNvSpPr>
          <p:nvPr/>
        </p:nvSpPr>
        <p:spPr bwMode="auto">
          <a:xfrm>
            <a:off x="0" y="0"/>
            <a:ext cx="12192000" cy="6858000"/>
          </a:xfrm>
          <a:prstGeom prst="roundRect">
            <a:avLst>
              <a:gd name="adj" fmla="val 0"/>
            </a:avLst>
          </a:prstGeom>
          <a:solidFill>
            <a:schemeClr val="tx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ctrTitle"/>
          </p:nvPr>
        </p:nvSpPr>
        <p:spPr bwMode="gray">
          <a:xfrm>
            <a:off x="1000369" y="3104964"/>
            <a:ext cx="10191262" cy="609398"/>
          </a:xfrm>
        </p:spPr>
        <p:txBody>
          <a:bodyPr wrap="square">
            <a:spAutoFit/>
          </a:bodyPr>
          <a:lstStyle>
            <a:lvl1pPr algn="ctr">
              <a:lnSpc>
                <a:spcPct val="110000"/>
              </a:lnSpc>
              <a:defRPr sz="3600" b="1">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AA800E9-9428-491D-A5F9-A9F2C743960D}"/>
              </a:ext>
            </a:extLst>
          </p:cNvPr>
          <p:cNvSpPr>
            <a:spLocks noGrp="1"/>
          </p:cNvSpPr>
          <p:nvPr>
            <p:ph type="ftr" sz="quarter" idx="10"/>
          </p:nvPr>
        </p:nvSpPr>
        <p:spPr bwMode="gray"/>
        <p:txBody>
          <a:bodyPr/>
          <a:lstStyle>
            <a:lvl1pPr>
              <a:defRPr>
                <a:solidFill>
                  <a:schemeClr val="bg1">
                    <a:alpha val="0"/>
                  </a:schemeClr>
                </a:solidFill>
              </a:defRPr>
            </a:lvl1pPr>
          </a:lstStyle>
          <a:p>
            <a:endParaRPr kumimoji="1" lang="ja-JP" altLang="en-US"/>
          </a:p>
        </p:txBody>
      </p:sp>
      <p:sp>
        <p:nvSpPr>
          <p:cNvPr id="5" name="スライド番号プレースホルダー 4">
            <a:extLst>
              <a:ext uri="{FF2B5EF4-FFF2-40B4-BE49-F238E27FC236}">
                <a16:creationId xmlns:a16="http://schemas.microsoft.com/office/drawing/2014/main" id="{D038D84B-9105-4F73-AE15-C61E4E73D234}"/>
              </a:ext>
            </a:extLst>
          </p:cNvPr>
          <p:cNvSpPr>
            <a:spLocks noGrp="1"/>
          </p:cNvSpPr>
          <p:nvPr>
            <p:ph type="sldNum" sz="quarter" idx="11"/>
          </p:nvPr>
        </p:nvSpPr>
        <p:spPr bwMode="gray"/>
        <p:txBody>
          <a:bodyPr/>
          <a:lstStyle>
            <a:lvl1pPr>
              <a:defRPr>
                <a:solidFill>
                  <a:schemeClr val="tx1">
                    <a:alpha val="0"/>
                  </a:schemeClr>
                </a:solidFill>
              </a:defRPr>
            </a:lvl1pPr>
          </a:lstStyle>
          <a:p>
            <a:fld id="{28D311A0-283E-4C76-90F5-79D349A93EF2}" type="slidenum">
              <a:rPr kumimoji="1" lang="ja-JP" altLang="en-US" smtClean="0"/>
              <a:t>‹#›</a:t>
            </a:fld>
            <a:endParaRPr kumimoji="1" lang="ja-JP" altLang="en-US"/>
          </a:p>
        </p:txBody>
      </p:sp>
      <p:sp>
        <p:nvSpPr>
          <p:cNvPr id="6" name="直角三角形 5">
            <a:extLst>
              <a:ext uri="{FF2B5EF4-FFF2-40B4-BE49-F238E27FC236}">
                <a16:creationId xmlns:a16="http://schemas.microsoft.com/office/drawing/2014/main" id="{FC4B5ABB-B10F-46C3-9A25-6DCF41106058}"/>
              </a:ext>
            </a:extLst>
          </p:cNvPr>
          <p:cNvSpPr>
            <a:spLocks noChangeAspect="1"/>
          </p:cNvSpPr>
          <p:nvPr/>
        </p:nvSpPr>
        <p:spPr bwMode="gray">
          <a:xfrm flipV="1">
            <a:off x="0" y="0"/>
            <a:ext cx="1019077"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直角三角形 6">
            <a:extLst>
              <a:ext uri="{FF2B5EF4-FFF2-40B4-BE49-F238E27FC236}">
                <a16:creationId xmlns:a16="http://schemas.microsoft.com/office/drawing/2014/main" id="{4F7DC0A5-82BC-4211-B66A-E9CC83685CDD}"/>
              </a:ext>
            </a:extLst>
          </p:cNvPr>
          <p:cNvSpPr>
            <a:spLocks noChangeAspect="1"/>
          </p:cNvSpPr>
          <p:nvPr/>
        </p:nvSpPr>
        <p:spPr bwMode="gray">
          <a:xfrm flipH="1">
            <a:off x="11172923" y="6030000"/>
            <a:ext cx="1019077"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8892980"/>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70BC3-8973-3E02-CC15-E538268F90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44C11F-A6E5-EA50-7554-89B2CA040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72E0C0A-048B-7EC7-A0E2-B3E9427A91ED}"/>
              </a:ext>
            </a:extLst>
          </p:cNvPr>
          <p:cNvSpPr>
            <a:spLocks noGrp="1"/>
          </p:cNvSpPr>
          <p:nvPr>
            <p:ph type="dt" sz="half" idx="10"/>
          </p:nvPr>
        </p:nvSpPr>
        <p:spPr/>
        <p:txBody>
          <a:bodyPr/>
          <a:lstStyle/>
          <a:p>
            <a:fld id="{E77AD455-0480-45A1-BD9A-587CA9D079C7}" type="datetimeFigureOut">
              <a:rPr kumimoji="1" lang="ja-JP" altLang="en-US" smtClean="0"/>
              <a:t>2025/3/19</a:t>
            </a:fld>
            <a:endParaRPr kumimoji="1" lang="ja-JP" altLang="en-US"/>
          </a:p>
        </p:txBody>
      </p:sp>
      <p:sp>
        <p:nvSpPr>
          <p:cNvPr id="5" name="フッター プレースホルダー 4">
            <a:extLst>
              <a:ext uri="{FF2B5EF4-FFF2-40B4-BE49-F238E27FC236}">
                <a16:creationId xmlns:a16="http://schemas.microsoft.com/office/drawing/2014/main" id="{7669B2C0-F6F2-03CF-F353-7CEC53D4D3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57BFF-9E67-3FB5-3C3E-C36EC0B94B85}"/>
              </a:ext>
            </a:extLst>
          </p:cNvPr>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85275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5838" y="2057476"/>
            <a:ext cx="10098224" cy="1371524"/>
          </a:xfrm>
        </p:spPr>
        <p:txBody>
          <a:bodyPr>
            <a:noAutofit/>
          </a:bodyPr>
          <a:lstStyle>
            <a:lvl1pPr algn="ctr">
              <a:defRPr sz="4898" b="1">
                <a:solidFill>
                  <a:schemeClr val="bg1"/>
                </a:solidFill>
                <a:latin typeface="メイリオ" pitchFamily="50" charset="-128"/>
                <a:ea typeface="メイリオ" pitchFamily="50" charset="-128"/>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005838" y="3298378"/>
            <a:ext cx="10098224" cy="391864"/>
          </a:xfrm>
        </p:spPr>
        <p:txBody>
          <a:bodyPr>
            <a:noAutofit/>
          </a:bodyPr>
          <a:lstStyle>
            <a:lvl1pPr marL="0" indent="0" algn="ctr">
              <a:buNone/>
              <a:defRPr sz="2902">
                <a:solidFill>
                  <a:schemeClr val="bg1"/>
                </a:solidFill>
                <a:latin typeface="メイリオ" pitchFamily="50" charset="-128"/>
                <a:ea typeface="メイリオ" pitchFamily="50" charset="-128"/>
              </a:defRPr>
            </a:lvl1pPr>
            <a:lvl2pPr marL="473026" indent="0" algn="ctr">
              <a:buNone/>
              <a:defRPr>
                <a:solidFill>
                  <a:schemeClr val="tx1">
                    <a:tint val="75000"/>
                  </a:schemeClr>
                </a:solidFill>
              </a:defRPr>
            </a:lvl2pPr>
            <a:lvl3pPr marL="946052" indent="0" algn="ctr">
              <a:buNone/>
              <a:defRPr>
                <a:solidFill>
                  <a:schemeClr val="tx1">
                    <a:tint val="75000"/>
                  </a:schemeClr>
                </a:solidFill>
              </a:defRPr>
            </a:lvl3pPr>
            <a:lvl4pPr marL="1419078" indent="0" algn="ctr">
              <a:buNone/>
              <a:defRPr>
                <a:solidFill>
                  <a:schemeClr val="tx1">
                    <a:tint val="75000"/>
                  </a:schemeClr>
                </a:solidFill>
              </a:defRPr>
            </a:lvl4pPr>
            <a:lvl5pPr marL="1892104" indent="0" algn="ctr">
              <a:buNone/>
              <a:defRPr>
                <a:solidFill>
                  <a:schemeClr val="tx1">
                    <a:tint val="75000"/>
                  </a:schemeClr>
                </a:solidFill>
              </a:defRPr>
            </a:lvl5pPr>
            <a:lvl6pPr marL="2365129" indent="0" algn="ctr">
              <a:buNone/>
              <a:defRPr>
                <a:solidFill>
                  <a:schemeClr val="tx1">
                    <a:tint val="75000"/>
                  </a:schemeClr>
                </a:solidFill>
              </a:defRPr>
            </a:lvl6pPr>
            <a:lvl7pPr marL="2838155" indent="0" algn="ctr">
              <a:buNone/>
              <a:defRPr>
                <a:solidFill>
                  <a:schemeClr val="tx1">
                    <a:tint val="75000"/>
                  </a:schemeClr>
                </a:solidFill>
              </a:defRPr>
            </a:lvl7pPr>
            <a:lvl8pPr marL="3311181" indent="0" algn="ctr">
              <a:buNone/>
              <a:defRPr>
                <a:solidFill>
                  <a:schemeClr val="tx1">
                    <a:tint val="75000"/>
                  </a:schemeClr>
                </a:solidFill>
              </a:defRPr>
            </a:lvl8pPr>
            <a:lvl9pPr marL="3784207"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メイリオ" pitchFamily="50" charset="-128"/>
                <a:ea typeface="メイリオ" pitchFamily="50" charset="-128"/>
              </a:defRPr>
            </a:lvl1pPr>
          </a:lstStyle>
          <a:p>
            <a:fld id="{E77AD455-0480-45A1-BD9A-587CA9D079C7}" type="datetimeFigureOut">
              <a:rPr kumimoji="1" lang="ja-JP" altLang="en-US" smtClean="0"/>
              <a:t>2025/3/19</a:t>
            </a:fld>
            <a:endParaRPr kumimoji="1" lang="ja-JP" altLang="en-US"/>
          </a:p>
        </p:txBody>
      </p:sp>
      <p:sp>
        <p:nvSpPr>
          <p:cNvPr id="5" name="フッター プレースホルダー 4"/>
          <p:cNvSpPr>
            <a:spLocks noGrp="1"/>
          </p:cNvSpPr>
          <p:nvPr>
            <p:ph type="ftr" sz="quarter" idx="11"/>
          </p:nvPr>
        </p:nvSpPr>
        <p:spPr/>
        <p:txBody>
          <a:bodyPr/>
          <a:lstStyle>
            <a:lvl1pPr>
              <a:defRPr>
                <a:latin typeface="メイリオ" pitchFamily="50" charset="-128"/>
                <a:ea typeface="メイリオ" pitchFamily="50" charset="-128"/>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atin typeface="メイリオ" pitchFamily="50" charset="-128"/>
                <a:ea typeface="メイリオ" pitchFamily="50" charset="-128"/>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90681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正方形/長方形 1"/>
          <p:cNvSpPr/>
          <p:nvPr/>
        </p:nvSpPr>
        <p:spPr>
          <a:xfrm>
            <a:off x="1005839" y="620642"/>
            <a:ext cx="10180323" cy="53554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
        <p:nvSpPr>
          <p:cNvPr id="8" name="テキスト プレースホルダー 2"/>
          <p:cNvSpPr>
            <a:spLocks noGrp="1"/>
          </p:cNvSpPr>
          <p:nvPr>
            <p:ph idx="1"/>
          </p:nvPr>
        </p:nvSpPr>
        <p:spPr>
          <a:xfrm>
            <a:off x="1334236" y="1730923"/>
            <a:ext cx="9523528" cy="3983949"/>
          </a:xfrm>
          <a:prstGeom prst="rect">
            <a:avLst/>
          </a:prstGeom>
        </p:spPr>
        <p:txBody>
          <a:bodyPr vert="horz" lIns="104306" tIns="52153" rIns="104306" bIns="52153" rtlCol="0">
            <a:normAutofit/>
          </a:bodyPr>
          <a:lstStyle>
            <a:lvl1pPr>
              <a:defRPr sz="2902"/>
            </a:lvl1pPr>
            <a:lvl2pPr>
              <a:defRPr sz="2177"/>
            </a:lvl2pPr>
            <a:lvl3pPr>
              <a:defRPr sz="1814"/>
            </a:lvl3pPr>
            <a:lvl4pPr>
              <a:defRPr sz="1633"/>
            </a:lvl4pPr>
            <a:lvl5pPr>
              <a:defRPr sz="1633"/>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タイトル プレースホルダー 1"/>
          <p:cNvSpPr>
            <a:spLocks noGrp="1"/>
          </p:cNvSpPr>
          <p:nvPr>
            <p:ph type="title"/>
          </p:nvPr>
        </p:nvSpPr>
        <p:spPr>
          <a:xfrm>
            <a:off x="1334236" y="881885"/>
            <a:ext cx="9523528" cy="653106"/>
          </a:xfrm>
          <a:prstGeom prst="rect">
            <a:avLst/>
          </a:prstGeom>
        </p:spPr>
        <p:txBody>
          <a:bodyPr vert="horz" lIns="104306" tIns="52153" rIns="104306" bIns="52153" rtlCol="0" anchor="ctr">
            <a:noAutofit/>
          </a:bodyPr>
          <a:lstStyle>
            <a:lvl1pPr algn="l">
              <a:defRPr sz="3628" b="1">
                <a:solidFill>
                  <a:sysClr val="windowText" lastClr="000000"/>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79273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
        <p:nvSpPr>
          <p:cNvPr id="15" name="テキスト プレースホルダー 2"/>
          <p:cNvSpPr>
            <a:spLocks noGrp="1"/>
          </p:cNvSpPr>
          <p:nvPr>
            <p:ph idx="1"/>
          </p:nvPr>
        </p:nvSpPr>
        <p:spPr>
          <a:xfrm>
            <a:off x="1334236" y="1730923"/>
            <a:ext cx="9523528" cy="3983949"/>
          </a:xfrm>
          <a:prstGeom prst="rect">
            <a:avLst/>
          </a:prstGeom>
        </p:spPr>
        <p:txBody>
          <a:bodyPr vert="horz" lIns="104306" tIns="52153" rIns="104306" bIns="52153" rtlCol="0">
            <a:normAutofit/>
          </a:bodyPr>
          <a:lstStyle>
            <a:lvl1pPr>
              <a:defRPr sz="2902">
                <a:solidFill>
                  <a:schemeClr val="bg1"/>
                </a:solidFill>
              </a:defRPr>
            </a:lvl1pPr>
            <a:lvl2pPr>
              <a:defRPr sz="2177">
                <a:solidFill>
                  <a:schemeClr val="bg1"/>
                </a:solidFill>
              </a:defRPr>
            </a:lvl2pPr>
            <a:lvl3pPr>
              <a:defRPr sz="1814">
                <a:solidFill>
                  <a:schemeClr val="bg1"/>
                </a:solidFill>
              </a:defRPr>
            </a:lvl3pPr>
            <a:lvl4pPr>
              <a:defRPr sz="1633">
                <a:solidFill>
                  <a:schemeClr val="bg1"/>
                </a:solidFill>
              </a:defRPr>
            </a:lvl4pPr>
            <a:lvl5pPr>
              <a:defRPr sz="1633">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6" name="タイトル プレースホルダー 1"/>
          <p:cNvSpPr>
            <a:spLocks noGrp="1"/>
          </p:cNvSpPr>
          <p:nvPr>
            <p:ph type="title"/>
          </p:nvPr>
        </p:nvSpPr>
        <p:spPr>
          <a:xfrm>
            <a:off x="1334236" y="881885"/>
            <a:ext cx="9523528" cy="653106"/>
          </a:xfrm>
          <a:prstGeom prst="rect">
            <a:avLst/>
          </a:prstGeom>
        </p:spPr>
        <p:txBody>
          <a:bodyPr vert="horz" lIns="104306" tIns="52153" rIns="104306" bIns="52153" rtlCol="0" anchor="ctr">
            <a:noAutofit/>
          </a:bodyPr>
          <a:lstStyle>
            <a:lvl1pPr algn="l">
              <a:defRPr sz="3628" b="1">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85057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713318" y="1763713"/>
            <a:ext cx="6314016" cy="4991100"/>
          </a:xfrm>
        </p:spPr>
        <p:txBody>
          <a:bodyPr/>
          <a:lstStyle>
            <a:lvl1pPr>
              <a:defRPr sz="2902"/>
            </a:lvl1pPr>
            <a:lvl2pPr>
              <a:defRPr sz="2449"/>
            </a:lvl2pPr>
            <a:lvl3pPr>
              <a:defRPr sz="2086"/>
            </a:lvl3pPr>
            <a:lvl4pPr>
              <a:defRPr sz="1905"/>
            </a:lvl4pPr>
            <a:lvl5pPr>
              <a:defRPr sz="1905"/>
            </a:lvl5pPr>
            <a:lvl6pPr>
              <a:defRPr sz="1905"/>
            </a:lvl6pPr>
            <a:lvl7pPr>
              <a:defRPr sz="1905"/>
            </a:lvl7pPr>
            <a:lvl8pPr>
              <a:defRPr sz="1905"/>
            </a:lvl8pPr>
            <a:lvl9pPr>
              <a:defRPr sz="190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7230535" y="1763713"/>
            <a:ext cx="6314017" cy="4991100"/>
          </a:xfrm>
        </p:spPr>
        <p:txBody>
          <a:bodyPr/>
          <a:lstStyle>
            <a:lvl1pPr>
              <a:defRPr sz="2902"/>
            </a:lvl1pPr>
            <a:lvl2pPr>
              <a:defRPr sz="2449"/>
            </a:lvl2pPr>
            <a:lvl3pPr>
              <a:defRPr sz="2086"/>
            </a:lvl3pPr>
            <a:lvl4pPr>
              <a:defRPr sz="1905"/>
            </a:lvl4pPr>
            <a:lvl5pPr>
              <a:defRPr sz="1905"/>
            </a:lvl5pPr>
            <a:lvl6pPr>
              <a:defRPr sz="1905"/>
            </a:lvl6pPr>
            <a:lvl7pPr>
              <a:defRPr sz="1905"/>
            </a:lvl7pPr>
            <a:lvl8pPr>
              <a:defRPr sz="1905"/>
            </a:lvl8pPr>
            <a:lvl9pPr>
              <a:defRPr sz="190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24726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Rectangle 6"/>
          <p:cNvSpPr>
            <a:spLocks noChangeArrowheads="1"/>
          </p:cNvSpPr>
          <p:nvPr/>
        </p:nvSpPr>
        <p:spPr bwMode="gray">
          <a:xfrm>
            <a:off x="0" y="0"/>
            <a:ext cx="2328985" cy="6858000"/>
          </a:xfrm>
          <a:prstGeom prst="rect">
            <a:avLst/>
          </a:prstGeom>
          <a:solidFill>
            <a:schemeClr val="tx2"/>
          </a:solidFill>
          <a:ln>
            <a:noFill/>
          </a:ln>
          <a:effectLst/>
        </p:spPr>
        <p:txBody>
          <a:bodyPr lIns="0" tIns="0" rIns="0" bIns="0" anchor="ctr">
            <a:noAutofit/>
          </a:bodyPr>
          <a:lstStyle/>
          <a:p>
            <a:endParaRPr lang="ja-JP" altLang="en-US" sz="1800"/>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4D825F5B-A637-4B67-BFB8-794FCAF16B5E}"/>
              </a:ext>
            </a:extLst>
          </p:cNvPr>
          <p:cNvSpPr>
            <a:spLocks noGrp="1"/>
          </p:cNvSpPr>
          <p:nvPr>
            <p:ph type="ftr" sz="quarter" idx="10"/>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115E19-4A06-4168-9085-83E789D1633F}"/>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702958116"/>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9"/>
            <a:ext cx="10972800" cy="11430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1" y="1535113"/>
            <a:ext cx="5386917" cy="639762"/>
          </a:xfrm>
        </p:spPr>
        <p:txBody>
          <a:bodyPr anchor="b"/>
          <a:lstStyle>
            <a:lvl1pPr marL="0" indent="0">
              <a:buNone/>
              <a:defRPr sz="2449" b="1"/>
            </a:lvl1pPr>
            <a:lvl2pPr marL="473026" indent="0">
              <a:buNone/>
              <a:defRPr sz="2086" b="1"/>
            </a:lvl2pPr>
            <a:lvl3pPr marL="946052" indent="0">
              <a:buNone/>
              <a:defRPr sz="1905" b="1"/>
            </a:lvl3pPr>
            <a:lvl4pPr marL="1419078" indent="0">
              <a:buNone/>
              <a:defRPr sz="1633" b="1"/>
            </a:lvl4pPr>
            <a:lvl5pPr marL="1892104" indent="0">
              <a:buNone/>
              <a:defRPr sz="1633" b="1"/>
            </a:lvl5pPr>
            <a:lvl6pPr marL="2365129" indent="0">
              <a:buNone/>
              <a:defRPr sz="1633" b="1"/>
            </a:lvl6pPr>
            <a:lvl7pPr marL="2838155" indent="0">
              <a:buNone/>
              <a:defRPr sz="1633" b="1"/>
            </a:lvl7pPr>
            <a:lvl8pPr marL="3311181" indent="0">
              <a:buNone/>
              <a:defRPr sz="1633" b="1"/>
            </a:lvl8pPr>
            <a:lvl9pPr marL="3784207" indent="0">
              <a:buNone/>
              <a:defRPr sz="163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1" y="2174875"/>
            <a:ext cx="5386917" cy="3951288"/>
          </a:xfrm>
        </p:spPr>
        <p:txBody>
          <a:bodyPr/>
          <a:lstStyle>
            <a:lvl1pPr>
              <a:defRPr sz="2449"/>
            </a:lvl1pPr>
            <a:lvl2pPr>
              <a:defRPr sz="2086"/>
            </a:lvl2pPr>
            <a:lvl3pPr>
              <a:defRPr sz="1905"/>
            </a:lvl3pPr>
            <a:lvl4pPr>
              <a:defRPr sz="1633"/>
            </a:lvl4pPr>
            <a:lvl5pPr>
              <a:defRPr sz="1633"/>
            </a:lvl5pPr>
            <a:lvl6pPr>
              <a:defRPr sz="1633"/>
            </a:lvl6pPr>
            <a:lvl7pPr>
              <a:defRPr sz="1633"/>
            </a:lvl7pPr>
            <a:lvl8pPr>
              <a:defRPr sz="1633"/>
            </a:lvl8pPr>
            <a:lvl9pPr>
              <a:defRPr sz="16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49" b="1"/>
            </a:lvl1pPr>
            <a:lvl2pPr marL="473026" indent="0">
              <a:buNone/>
              <a:defRPr sz="2086" b="1"/>
            </a:lvl2pPr>
            <a:lvl3pPr marL="946052" indent="0">
              <a:buNone/>
              <a:defRPr sz="1905" b="1"/>
            </a:lvl3pPr>
            <a:lvl4pPr marL="1419078" indent="0">
              <a:buNone/>
              <a:defRPr sz="1633" b="1"/>
            </a:lvl4pPr>
            <a:lvl5pPr marL="1892104" indent="0">
              <a:buNone/>
              <a:defRPr sz="1633" b="1"/>
            </a:lvl5pPr>
            <a:lvl6pPr marL="2365129" indent="0">
              <a:buNone/>
              <a:defRPr sz="1633" b="1"/>
            </a:lvl6pPr>
            <a:lvl7pPr marL="2838155" indent="0">
              <a:buNone/>
              <a:defRPr sz="1633" b="1"/>
            </a:lvl7pPr>
            <a:lvl8pPr marL="3311181" indent="0">
              <a:buNone/>
              <a:defRPr sz="1633" b="1"/>
            </a:lvl8pPr>
            <a:lvl9pPr marL="3784207" indent="0">
              <a:buNone/>
              <a:defRPr sz="163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49"/>
            </a:lvl1pPr>
            <a:lvl2pPr>
              <a:defRPr sz="2086"/>
            </a:lvl2pPr>
            <a:lvl3pPr>
              <a:defRPr sz="1905"/>
            </a:lvl3pPr>
            <a:lvl4pPr>
              <a:defRPr sz="1633"/>
            </a:lvl4pPr>
            <a:lvl5pPr>
              <a:defRPr sz="1633"/>
            </a:lvl5pPr>
            <a:lvl6pPr>
              <a:defRPr sz="1633"/>
            </a:lvl6pPr>
            <a:lvl7pPr>
              <a:defRPr sz="1633"/>
            </a:lvl7pPr>
            <a:lvl8pPr>
              <a:defRPr sz="1633"/>
            </a:lvl8pPr>
            <a:lvl9pPr>
              <a:defRPr sz="16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90980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732202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664210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50"/>
            <a:ext cx="4011084" cy="1162050"/>
          </a:xfrm>
        </p:spPr>
        <p:txBody>
          <a:bodyPr anchor="b"/>
          <a:lstStyle>
            <a:lvl1pPr algn="l">
              <a:defRPr sz="2086"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0"/>
            <a:ext cx="6815667" cy="5853113"/>
          </a:xfrm>
        </p:spPr>
        <p:txBody>
          <a:bodyPr/>
          <a:lstStyle>
            <a:lvl1pPr>
              <a:defRPr sz="3356"/>
            </a:lvl1pPr>
            <a:lvl2pPr>
              <a:defRPr sz="2902"/>
            </a:lvl2pPr>
            <a:lvl3pPr>
              <a:defRPr sz="2449"/>
            </a:lvl3pPr>
            <a:lvl4pPr>
              <a:defRPr sz="2086"/>
            </a:lvl4pPr>
            <a:lvl5pPr>
              <a:defRPr sz="2086"/>
            </a:lvl5pPr>
            <a:lvl6pPr>
              <a:defRPr sz="2086"/>
            </a:lvl6pPr>
            <a:lvl7pPr>
              <a:defRPr sz="2086"/>
            </a:lvl7pPr>
            <a:lvl8pPr>
              <a:defRPr sz="2086"/>
            </a:lvl8pPr>
            <a:lvl9pPr>
              <a:defRPr sz="208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2" y="1435100"/>
            <a:ext cx="4011084" cy="4691063"/>
          </a:xfrm>
        </p:spPr>
        <p:txBody>
          <a:bodyPr/>
          <a:lstStyle>
            <a:lvl1pPr marL="0" indent="0">
              <a:buNone/>
              <a:defRPr sz="1451"/>
            </a:lvl1pPr>
            <a:lvl2pPr marL="473026" indent="0">
              <a:buNone/>
              <a:defRPr sz="1270"/>
            </a:lvl2pPr>
            <a:lvl3pPr marL="946052" indent="0">
              <a:buNone/>
              <a:defRPr sz="998"/>
            </a:lvl3pPr>
            <a:lvl4pPr marL="1419078" indent="0">
              <a:buNone/>
              <a:defRPr sz="907"/>
            </a:lvl4pPr>
            <a:lvl5pPr marL="1892104" indent="0">
              <a:buNone/>
              <a:defRPr sz="907"/>
            </a:lvl5pPr>
            <a:lvl6pPr marL="2365129" indent="0">
              <a:buNone/>
              <a:defRPr sz="907"/>
            </a:lvl6pPr>
            <a:lvl7pPr marL="2838155" indent="0">
              <a:buNone/>
              <a:defRPr sz="907"/>
            </a:lvl7pPr>
            <a:lvl8pPr marL="3311181" indent="0">
              <a:buNone/>
              <a:defRPr sz="907"/>
            </a:lvl8pPr>
            <a:lvl9pPr marL="3784207" indent="0">
              <a:buNone/>
              <a:defRPr sz="907"/>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304192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86"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356"/>
            </a:lvl1pPr>
            <a:lvl2pPr marL="473026" indent="0">
              <a:buNone/>
              <a:defRPr sz="2902"/>
            </a:lvl2pPr>
            <a:lvl3pPr marL="946052" indent="0">
              <a:buNone/>
              <a:defRPr sz="2449"/>
            </a:lvl3pPr>
            <a:lvl4pPr marL="1419078" indent="0">
              <a:buNone/>
              <a:defRPr sz="2086"/>
            </a:lvl4pPr>
            <a:lvl5pPr marL="1892104" indent="0">
              <a:buNone/>
              <a:defRPr sz="2086"/>
            </a:lvl5pPr>
            <a:lvl6pPr marL="2365129" indent="0">
              <a:buNone/>
              <a:defRPr sz="2086"/>
            </a:lvl6pPr>
            <a:lvl7pPr marL="2838155" indent="0">
              <a:buNone/>
              <a:defRPr sz="2086"/>
            </a:lvl7pPr>
            <a:lvl8pPr marL="3311181" indent="0">
              <a:buNone/>
              <a:defRPr sz="2086"/>
            </a:lvl8pPr>
            <a:lvl9pPr marL="3784207" indent="0">
              <a:buNone/>
              <a:defRPr sz="2086"/>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51"/>
            </a:lvl1pPr>
            <a:lvl2pPr marL="473026" indent="0">
              <a:buNone/>
              <a:defRPr sz="1270"/>
            </a:lvl2pPr>
            <a:lvl3pPr marL="946052" indent="0">
              <a:buNone/>
              <a:defRPr sz="998"/>
            </a:lvl3pPr>
            <a:lvl4pPr marL="1419078" indent="0">
              <a:buNone/>
              <a:defRPr sz="907"/>
            </a:lvl4pPr>
            <a:lvl5pPr marL="1892104" indent="0">
              <a:buNone/>
              <a:defRPr sz="907"/>
            </a:lvl5pPr>
            <a:lvl6pPr marL="2365129" indent="0">
              <a:buNone/>
              <a:defRPr sz="907"/>
            </a:lvl6pPr>
            <a:lvl7pPr marL="2838155" indent="0">
              <a:buNone/>
              <a:defRPr sz="907"/>
            </a:lvl7pPr>
            <a:lvl8pPr marL="3311181" indent="0">
              <a:buNone/>
              <a:defRPr sz="907"/>
            </a:lvl8pPr>
            <a:lvl9pPr marL="3784207" indent="0">
              <a:buNone/>
              <a:defRPr sz="907"/>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295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927133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37800" y="303213"/>
            <a:ext cx="3206751" cy="6451600"/>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713317" y="303213"/>
            <a:ext cx="9421283" cy="645160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696CC74-4C66-4BFE-AB90-A01E3C9BEF4D}" type="datetimeFigureOut">
              <a:rPr kumimoji="1" lang="ja-JP" altLang="en-US" smtClean="0"/>
              <a:t>2025/3/19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64705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Ref idx="1001">
        <a:schemeClr val="bg1"/>
      </p:bgRef>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16917F67-28C0-48E8-BB7F-49080353AEF9}"/>
              </a:ext>
            </a:extLst>
          </p:cNvPr>
          <p:cNvSpPr>
            <a:spLocks noChangeArrowheads="1"/>
          </p:cNvSpPr>
          <p:nvPr/>
        </p:nvSpPr>
        <p:spPr bwMode="gray">
          <a:xfrm>
            <a:off x="0" y="0"/>
            <a:ext cx="12192000" cy="6858000"/>
          </a:xfrm>
          <a:prstGeom prst="rect">
            <a:avLst/>
          </a:prstGeom>
          <a:solidFill>
            <a:schemeClr val="accent5"/>
          </a:solidFill>
          <a:ln>
            <a:noFill/>
          </a:ln>
          <a:effectLst/>
        </p:spPr>
        <p:txBody>
          <a:bodyPr lIns="0" tIns="0" rIns="0" bIns="0" anchor="ctr">
            <a:noAutofit/>
          </a:bodyPr>
          <a:lstStyle/>
          <a:p>
            <a:endParaRPr lang="ja-JP" altLang="en-US" sz="1800">
              <a:solidFill>
                <a:schemeClr val="tx2"/>
              </a:solidFill>
            </a:endParaRPr>
          </a:p>
        </p:txBody>
      </p:sp>
      <p:sp>
        <p:nvSpPr>
          <p:cNvPr id="2" name="タイトル 1"/>
          <p:cNvSpPr>
            <a:spLocks noGrp="1"/>
          </p:cNvSpPr>
          <p:nvPr>
            <p:ph type="title"/>
          </p:nvPr>
        </p:nvSpPr>
        <p:spPr>
          <a:xfrm>
            <a:off x="1000370" y="3163240"/>
            <a:ext cx="10191263" cy="495520"/>
          </a:xfrm>
          <a:ln w="6350">
            <a:noFill/>
          </a:ln>
        </p:spPr>
        <p:txBody>
          <a:bodyPr wrap="square" lIns="0" tIns="0" rIns="0" bIns="0">
            <a:spAutoFit/>
          </a:bodyPr>
          <a:lstStyle>
            <a:lvl1pPr algn="ctr">
              <a:lnSpc>
                <a:spcPct val="120000"/>
              </a:lnSpc>
              <a:defRPr sz="2800" b="1">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0A9B9FE6-C3F3-408A-8600-F8E84042703E}"/>
              </a:ext>
            </a:extLst>
          </p:cNvPr>
          <p:cNvSpPr>
            <a:spLocks noGrp="1"/>
          </p:cNvSpPr>
          <p:nvPr>
            <p:ph type="ftr" sz="quarter" idx="10"/>
          </p:nvPr>
        </p:nvSpPr>
        <p:spPr/>
        <p:txBody>
          <a:bodyPr/>
          <a:lstStyle>
            <a:lvl1pPr>
              <a:defRPr>
                <a:solidFill>
                  <a:schemeClr val="tx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9FE23E56-ECA0-480D-A109-CBCB7B732C53}"/>
              </a:ext>
            </a:extLst>
          </p:cNvPr>
          <p:cNvSpPr>
            <a:spLocks noGrp="1"/>
          </p:cNvSpPr>
          <p:nvPr>
            <p:ph type="sldNum" sz="quarter" idx="11"/>
          </p:nvPr>
        </p:nvSpPr>
        <p:spPr/>
        <p:txBody>
          <a:bodyPr/>
          <a:lstStyle>
            <a:lvl1pPr>
              <a:defRPr>
                <a:solidFill>
                  <a:schemeClr val="tx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03449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コンテンツ｜2分割">
    <p:spTree>
      <p:nvGrpSpPr>
        <p:cNvPr id="1" name=""/>
        <p:cNvGrpSpPr/>
        <p:nvPr/>
      </p:nvGrpSpPr>
      <p:grpSpPr>
        <a:xfrm>
          <a:off x="0" y="0"/>
          <a:ext cx="0" cy="0"/>
          <a:chOff x="0" y="0"/>
          <a:chExt cx="0" cy="0"/>
        </a:xfrm>
      </p:grpSpPr>
      <p:sp>
        <p:nvSpPr>
          <p:cNvPr id="7" name="Rectangle 10"/>
          <p:cNvSpPr>
            <a:spLocks noChangeArrowheads="1"/>
          </p:cNvSpPr>
          <p:nvPr/>
        </p:nvSpPr>
        <p:spPr bwMode="auto">
          <a:xfrm>
            <a:off x="0" y="637200"/>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800"/>
          </a:p>
        </p:txBody>
      </p:sp>
      <p:sp>
        <p:nvSpPr>
          <p:cNvPr id="3" name="フッター プレースホルダー 2">
            <a:extLst>
              <a:ext uri="{FF2B5EF4-FFF2-40B4-BE49-F238E27FC236}">
                <a16:creationId xmlns:a16="http://schemas.microsoft.com/office/drawing/2014/main" id="{847704B3-DBAD-41AF-91A4-04C16CB4715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C92EC6-27CC-4DAD-9CBB-D16A8301D8ED}"/>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
        <p:nvSpPr>
          <p:cNvPr id="5" name="タイトル 4">
            <a:extLst>
              <a:ext uri="{FF2B5EF4-FFF2-40B4-BE49-F238E27FC236}">
                <a16:creationId xmlns:a16="http://schemas.microsoft.com/office/drawing/2014/main" id="{F4F14F26-7E76-4A9F-8E87-6231A2C21342}"/>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660061611"/>
      </p:ext>
    </p:extLst>
  </p:cSld>
  <p:clrMapOvr>
    <a:masterClrMapping/>
  </p:clrMapOvr>
  <p:extLst>
    <p:ext uri="{DCECCB84-F9BA-43D5-87BE-67443E8EF086}">
      <p15:sldGuideLst xmlns:p15="http://schemas.microsoft.com/office/powerpoint/2012/main">
        <p15:guide id="1" pos="2939">
          <p15:clr>
            <a:srgbClr val="FBAE40"/>
          </p15:clr>
        </p15:guide>
        <p15:guide id="3" pos="330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コンテンツ｜3分割">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b="0"/>
            </a:lvl1pPr>
          </a:lstStyle>
          <a:p>
            <a:r>
              <a:rPr kumimoji="1" lang="ja-JP" altLang="en-US"/>
              <a:t>マスター タイトルの書式設定</a:t>
            </a:r>
            <a:endParaRPr kumimoji="1" lang="ja-JP" altLang="en-US" dirty="0"/>
          </a:p>
        </p:txBody>
      </p:sp>
      <p:sp>
        <p:nvSpPr>
          <p:cNvPr id="7" name="Rectangle 10"/>
          <p:cNvSpPr>
            <a:spLocks noChangeArrowheads="1"/>
          </p:cNvSpPr>
          <p:nvPr/>
        </p:nvSpPr>
        <p:spPr bwMode="auto">
          <a:xfrm>
            <a:off x="0" y="637200"/>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800"/>
          </a:p>
        </p:txBody>
      </p:sp>
      <p:sp>
        <p:nvSpPr>
          <p:cNvPr id="3" name="フッター プレースホルダー 2">
            <a:extLst>
              <a:ext uri="{FF2B5EF4-FFF2-40B4-BE49-F238E27FC236}">
                <a16:creationId xmlns:a16="http://schemas.microsoft.com/office/drawing/2014/main" id="{36AF69DA-19C7-4C84-A918-0C1D73F94FD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EE5F74-75D7-4D8E-8CED-CB66E7793BDF}"/>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624430436"/>
      </p:ext>
    </p:extLst>
  </p:cSld>
  <p:clrMapOvr>
    <a:masterClrMapping/>
  </p:clrMapOvr>
  <p:extLst>
    <p:ext uri="{DCECCB84-F9BA-43D5-87BE-67443E8EF086}">
      <p15:sldGuideLst xmlns:p15="http://schemas.microsoft.com/office/powerpoint/2012/main">
        <p15:guide id="1" pos="2099">
          <p15:clr>
            <a:srgbClr val="FBAE40"/>
          </p15:clr>
        </p15:guide>
        <p15:guide id="2" pos="4141">
          <p15:clr>
            <a:srgbClr val="FBAE40"/>
          </p15:clr>
        </p15:guide>
        <p15:guide id="3" pos="2326">
          <p15:clr>
            <a:srgbClr val="FBAE40"/>
          </p15:clr>
        </p15:guide>
        <p15:guide id="4" pos="391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補足情報#1">
    <p:spTree>
      <p:nvGrpSpPr>
        <p:cNvPr id="1" name=""/>
        <p:cNvGrpSpPr/>
        <p:nvPr/>
      </p:nvGrpSpPr>
      <p:grpSpPr>
        <a:xfrm>
          <a:off x="0" y="0"/>
          <a:ext cx="0" cy="0"/>
          <a:chOff x="0" y="0"/>
          <a:chExt cx="0" cy="0"/>
        </a:xfrm>
      </p:grpSpPr>
      <p:sp>
        <p:nvSpPr>
          <p:cNvPr id="8" name="角丸四角形 7"/>
          <p:cNvSpPr/>
          <p:nvPr/>
        </p:nvSpPr>
        <p:spPr bwMode="auto">
          <a:xfrm>
            <a:off x="-1343" y="533"/>
            <a:ext cx="12192000" cy="656692"/>
          </a:xfrm>
          <a:prstGeom prst="roundRect">
            <a:avLst>
              <a:gd name="adj" fmla="val 0"/>
            </a:avLst>
          </a:prstGeom>
          <a:solidFill>
            <a:schemeClr val="tx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2" name="フッター プレースホルダー 1">
            <a:extLst>
              <a:ext uri="{FF2B5EF4-FFF2-40B4-BE49-F238E27FC236}">
                <a16:creationId xmlns:a16="http://schemas.microsoft.com/office/drawing/2014/main" id="{DD2BD622-8926-40F5-8E7B-BD16FFC763AD}"/>
              </a:ext>
            </a:extLst>
          </p:cNvPr>
          <p:cNvSpPr>
            <a:spLocks noGrp="1"/>
          </p:cNvSpPr>
          <p:nvPr>
            <p:ph type="ftr" sz="quarter" idx="10"/>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1C951F-BA74-48A8-9AB1-3CCF4BE05828}"/>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
        <p:nvSpPr>
          <p:cNvPr id="5" name="タイトル 4">
            <a:extLst>
              <a:ext uri="{FF2B5EF4-FFF2-40B4-BE49-F238E27FC236}">
                <a16:creationId xmlns:a16="http://schemas.microsoft.com/office/drawing/2014/main" id="{8FAE7443-55FC-4497-A461-3BAFA4281456}"/>
              </a:ext>
            </a:extLst>
          </p:cNvPr>
          <p:cNvSpPr>
            <a:spLocks noGrp="1"/>
          </p:cNvSpPr>
          <p:nvPr>
            <p:ph type="title"/>
          </p:nvPr>
        </p:nvSpPr>
        <p:spPr bwMode="gray"/>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315325010"/>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補足情報#2">
    <p:spTree>
      <p:nvGrpSpPr>
        <p:cNvPr id="1" name=""/>
        <p:cNvGrpSpPr/>
        <p:nvPr/>
      </p:nvGrpSpPr>
      <p:grpSpPr>
        <a:xfrm>
          <a:off x="0" y="0"/>
          <a:ext cx="0" cy="0"/>
          <a:chOff x="0" y="0"/>
          <a:chExt cx="0" cy="0"/>
        </a:xfrm>
      </p:grpSpPr>
      <p:sp>
        <p:nvSpPr>
          <p:cNvPr id="7" name="グラフィックス 5">
            <a:extLst>
              <a:ext uri="{FF2B5EF4-FFF2-40B4-BE49-F238E27FC236}">
                <a16:creationId xmlns:a16="http://schemas.microsoft.com/office/drawing/2014/main" id="{F964D35E-FDFB-76D5-214C-3B9DCCFBCD72}"/>
              </a:ext>
            </a:extLst>
          </p:cNvPr>
          <p:cNvSpPr/>
          <p:nvPr/>
        </p:nvSpPr>
        <p:spPr>
          <a:xfrm>
            <a:off x="0" y="0"/>
            <a:ext cx="12192000" cy="6858000"/>
          </a:xfrm>
          <a:custGeom>
            <a:avLst/>
            <a:gdLst>
              <a:gd name="connsiteX0" fmla="*/ 0 w 9906000"/>
              <a:gd name="connsiteY0" fmla="*/ 0 h 6858000"/>
              <a:gd name="connsiteX1" fmla="*/ 0 w 9906000"/>
              <a:gd name="connsiteY1" fmla="*/ 6858000 h 6858000"/>
              <a:gd name="connsiteX2" fmla="*/ 9906000 w 9906000"/>
              <a:gd name="connsiteY2" fmla="*/ 6858000 h 6858000"/>
              <a:gd name="connsiteX3" fmla="*/ 9906000 w 9906000"/>
              <a:gd name="connsiteY3" fmla="*/ 0 h 6858000"/>
              <a:gd name="connsiteX4" fmla="*/ 0 w 9906000"/>
              <a:gd name="connsiteY4" fmla="*/ 0 h 6858000"/>
              <a:gd name="connsiteX5" fmla="*/ 9652000 w 9906000"/>
              <a:gd name="connsiteY5" fmla="*/ 6604000 h 6858000"/>
              <a:gd name="connsiteX6" fmla="*/ 254000 w 9906000"/>
              <a:gd name="connsiteY6" fmla="*/ 6604000 h 6858000"/>
              <a:gd name="connsiteX7" fmla="*/ 254000 w 9906000"/>
              <a:gd name="connsiteY7" fmla="*/ 254000 h 6858000"/>
              <a:gd name="connsiteX8" fmla="*/ 9652000 w 9906000"/>
              <a:gd name="connsiteY8" fmla="*/ 254000 h 6858000"/>
              <a:gd name="connsiteX9" fmla="*/ 9652000 w 9906000"/>
              <a:gd name="connsiteY9" fmla="*/ 6604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6000" h="6858000">
                <a:moveTo>
                  <a:pt x="0" y="0"/>
                </a:moveTo>
                <a:lnTo>
                  <a:pt x="0" y="6858000"/>
                </a:lnTo>
                <a:lnTo>
                  <a:pt x="9906000" y="6858000"/>
                </a:lnTo>
                <a:lnTo>
                  <a:pt x="9906000" y="0"/>
                </a:lnTo>
                <a:lnTo>
                  <a:pt x="0" y="0"/>
                </a:lnTo>
                <a:close/>
                <a:moveTo>
                  <a:pt x="9652000" y="6604000"/>
                </a:moveTo>
                <a:lnTo>
                  <a:pt x="254000" y="6604000"/>
                </a:lnTo>
                <a:lnTo>
                  <a:pt x="254000" y="254000"/>
                </a:lnTo>
                <a:lnTo>
                  <a:pt x="9652000" y="254000"/>
                </a:lnTo>
                <a:lnTo>
                  <a:pt x="9652000" y="6604000"/>
                </a:lnTo>
                <a:close/>
              </a:path>
            </a:pathLst>
          </a:custGeom>
          <a:solidFill>
            <a:schemeClr val="accent5"/>
          </a:solidFill>
          <a:ln w="12700" cap="flat">
            <a:noFill/>
            <a:prstDash val="solid"/>
            <a:miter/>
          </a:ln>
        </p:spPr>
        <p:txBody>
          <a:bodyPr rtlCol="0" anchor="ctr"/>
          <a:lstStyle/>
          <a:p>
            <a:endParaRPr lang="ja-JP" altLang="en-US" sz="1800"/>
          </a:p>
        </p:txBody>
      </p:sp>
      <p:sp>
        <p:nvSpPr>
          <p:cNvPr id="3" name="タイトル 2">
            <a:extLst>
              <a:ext uri="{FF2B5EF4-FFF2-40B4-BE49-F238E27FC236}">
                <a16:creationId xmlns:a16="http://schemas.microsoft.com/office/drawing/2014/main" id="{460E26FE-8640-42D6-9E30-14F39D2A7C5F}"/>
              </a:ext>
            </a:extLst>
          </p:cNvPr>
          <p:cNvSpPr>
            <a:spLocks noGrp="1"/>
          </p:cNvSpPr>
          <p:nvPr>
            <p:ph type="title"/>
          </p:nvPr>
        </p:nvSpPr>
        <p:spPr>
          <a:xfrm>
            <a:off x="335360" y="548680"/>
            <a:ext cx="11521280" cy="396044"/>
          </a:xfrm>
        </p:spPr>
        <p:txBody>
          <a:bodyPr/>
          <a:lstStyle>
            <a:lvl1pPr algn="ctr">
              <a:defRPr b="1">
                <a:solidFill>
                  <a:schemeClr val="tx1"/>
                </a:solidFill>
              </a:defRPr>
            </a:lvl1pPr>
          </a:lstStyle>
          <a:p>
            <a:r>
              <a:rPr kumimoji="1" lang="ja-JP" altLang="en-US"/>
              <a:t>マスター タイトルの書式設定</a:t>
            </a:r>
            <a:endParaRPr kumimoji="1" lang="ja-JP" altLang="en-US" dirty="0"/>
          </a:p>
        </p:txBody>
      </p:sp>
      <p:sp>
        <p:nvSpPr>
          <p:cNvPr id="4" name="フッター プレースホルダー 3">
            <a:extLst>
              <a:ext uri="{FF2B5EF4-FFF2-40B4-BE49-F238E27FC236}">
                <a16:creationId xmlns:a16="http://schemas.microsoft.com/office/drawing/2014/main" id="{701A9B9D-DAA6-43A9-9453-17D4EDDFDE85}"/>
              </a:ext>
            </a:extLst>
          </p:cNvPr>
          <p:cNvSpPr>
            <a:spLocks noGrp="1"/>
          </p:cNvSpPr>
          <p:nvPr>
            <p:ph type="ftr" sz="quarter" idx="10"/>
          </p:nvPr>
        </p:nvSpPr>
        <p:spPr>
          <a:xfrm>
            <a:off x="1000370" y="6331620"/>
            <a:ext cx="10191262" cy="265733"/>
          </a:xfr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99A8E-5B14-4283-AA57-CDB31932E905}"/>
              </a:ext>
            </a:extLst>
          </p:cNvPr>
          <p:cNvSpPr>
            <a:spLocks noGrp="1"/>
          </p:cNvSpPr>
          <p:nvPr>
            <p:ph type="sldNum" sz="quarter" idx="11"/>
          </p:nvPr>
        </p:nvSpPr>
        <p:spPr>
          <a:xfrm>
            <a:off x="11236263" y="6340240"/>
            <a:ext cx="443126" cy="257113"/>
          </a:xfrm>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74249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b="0">
                <a:solidFill>
                  <a:schemeClr val="tx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4524C63-17A6-4C1E-AA58-7F82E023FDF9}"/>
              </a:ext>
            </a:extLst>
          </p:cNvPr>
          <p:cNvSpPr>
            <a:spLocks noGrp="1"/>
          </p:cNvSpPr>
          <p:nvPr>
            <p:ph type="ftr" sz="quarter" idx="10"/>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F09B78-2169-4AE6-A062-67BD4752F7B1}"/>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231199396"/>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ブランク（サブカラー｜無彩色）">
    <p:bg bwMode="gray">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679291F2-06DE-4B18-8093-3A036929E75E}"/>
              </a:ext>
            </a:extLst>
          </p:cNvPr>
          <p:cNvSpPr>
            <a:spLocks noChangeArrowheads="1"/>
          </p:cNvSpPr>
          <p:nvPr/>
        </p:nvSpPr>
        <p:spPr bwMode="auto">
          <a:xfrm>
            <a:off x="0" y="0"/>
            <a:ext cx="12192000" cy="6858000"/>
          </a:xfrm>
          <a:prstGeom prst="roundRect">
            <a:avLst>
              <a:gd name="adj" fmla="val 0"/>
            </a:avLst>
          </a:prstGeom>
          <a:solidFill>
            <a:schemeClr val="accent5"/>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gray"/>
        <p:txBody>
          <a:bodyPr/>
          <a:lstStyle>
            <a:lvl1pPr>
              <a:lnSpc>
                <a:spcPct val="110000"/>
              </a:lnSpc>
              <a:defRPr b="0">
                <a:solidFill>
                  <a:schemeClr val="tx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B76F6B67-EFB8-4A5E-9639-1834F582BCAC}"/>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DB4D35-5440-422D-AEF8-67A843BCE3D2}"/>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5716528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5">
            <a:extLst>
              <a:ext uri="{FF2B5EF4-FFF2-40B4-BE49-F238E27FC236}">
                <a16:creationId xmlns:a16="http://schemas.microsoft.com/office/drawing/2014/main" id="{FE14A3B2-D897-4040-9B0C-DDA5D2425D60}"/>
              </a:ext>
            </a:extLst>
          </p:cNvPr>
          <p:cNvSpPr>
            <a:spLocks noGrp="1"/>
          </p:cNvSpPr>
          <p:nvPr>
            <p:ph type="ftr" sz="quarter" idx="3"/>
          </p:nvPr>
        </p:nvSpPr>
        <p:spPr>
          <a:xfrm>
            <a:off x="1000370" y="6592267"/>
            <a:ext cx="10191262" cy="265733"/>
          </a:xfrm>
          <a:prstGeom prst="rect">
            <a:avLst/>
          </a:prstGeom>
        </p:spPr>
        <p:txBody>
          <a:bodyPr vert="horz" lIns="0" tIns="0" rIns="0" bIns="0" rtlCol="0" anchor="ctr"/>
          <a:lstStyle>
            <a:lvl1pPr algn="ctr">
              <a:defRPr sz="900">
                <a:solidFill>
                  <a:schemeClr val="tx1"/>
                </a:solidFill>
              </a:defRPr>
            </a:lvl1pPr>
          </a:lstStyle>
          <a:p>
            <a:endParaRPr kumimoji="1" lang="ja-JP" altLang="en-US"/>
          </a:p>
        </p:txBody>
      </p:sp>
      <p:sp>
        <p:nvSpPr>
          <p:cNvPr id="8" name="スライド番号プレースホルダー 5">
            <a:extLst>
              <a:ext uri="{FF2B5EF4-FFF2-40B4-BE49-F238E27FC236}">
                <a16:creationId xmlns:a16="http://schemas.microsoft.com/office/drawing/2014/main" id="{2A0C11AE-607D-4FFF-A554-80D8C7B34075}"/>
              </a:ext>
            </a:extLst>
          </p:cNvPr>
          <p:cNvSpPr>
            <a:spLocks noGrp="1"/>
          </p:cNvSpPr>
          <p:nvPr>
            <p:ph type="sldNum" sz="quarter" idx="4"/>
          </p:nvPr>
        </p:nvSpPr>
        <p:spPr>
          <a:xfrm>
            <a:off x="11413514" y="6592268"/>
            <a:ext cx="584857" cy="257113"/>
          </a:xfrm>
          <a:prstGeom prst="rect">
            <a:avLst/>
          </a:prstGeom>
        </p:spPr>
        <p:txBody>
          <a:bodyPr vert="horz" lIns="0" tIns="0" rIns="0" bIns="0" rtlCol="0" anchor="ctr"/>
          <a:lstStyle>
            <a:lvl1pPr algn="r">
              <a:defRPr sz="900" b="1">
                <a:solidFill>
                  <a:schemeClr val="tx1"/>
                </a:solidFill>
                <a:latin typeface="+mn-ea"/>
                <a:ea typeface="+mn-ea"/>
                <a:cs typeface="メイリオ" pitchFamily="50" charset="-128"/>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41578804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Lst>
  <p:txStyles>
    <p:titleStyle>
      <a:lvl1pPr algn="l" defTabSz="914400" rtl="0" eaLnBrk="1" latinLnBrk="0" hangingPunct="1">
        <a:lnSpc>
          <a:spcPct val="110000"/>
        </a:lnSpc>
        <a:spcBef>
          <a:spcPct val="0"/>
        </a:spcBef>
        <a:buNone/>
        <a:defRPr kumimoji="1" sz="2400" kern="1200">
          <a:solidFill>
            <a:schemeClr val="tx1"/>
          </a:solidFill>
          <a:latin typeface="+mj-ea"/>
          <a:ea typeface="+mj-ea"/>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p15:clr>
            <a:srgbClr val="F26B43"/>
          </p15:clr>
        </p15:guide>
        <p15:guide id="14" pos="3120">
          <p15:clr>
            <a:srgbClr val="F26B43"/>
          </p15:clr>
        </p15:guide>
        <p15:guide id="21" pos="512">
          <p15:clr>
            <a:srgbClr val="F26B43"/>
          </p15:clr>
        </p15:guide>
        <p15:guide id="22" pos="5728">
          <p15:clr>
            <a:srgbClr val="F26B43"/>
          </p15:clr>
        </p15:guide>
        <p15:guide id="23" orient="horz" pos="414">
          <p15:clr>
            <a:srgbClr val="F26B43"/>
          </p15:clr>
        </p15:guide>
        <p15:guide id="24" orient="horz" pos="39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9"/>
            <a:ext cx="10972800" cy="1143000"/>
          </a:xfrm>
          <a:prstGeom prst="rect">
            <a:avLst/>
          </a:prstGeom>
        </p:spPr>
        <p:txBody>
          <a:bodyPr vert="horz" lIns="104306" tIns="52153" rIns="104306" bIns="52153"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0"/>
            <a:ext cx="10972800" cy="4525963"/>
          </a:xfrm>
          <a:prstGeom prst="rect">
            <a:avLst/>
          </a:prstGeom>
        </p:spPr>
        <p:txBody>
          <a:bodyPr vert="horz" lIns="104306" tIns="52153" rIns="104306" bIns="52153"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09601" y="6356351"/>
            <a:ext cx="2844800" cy="365125"/>
          </a:xfrm>
          <a:prstGeom prst="rect">
            <a:avLst/>
          </a:prstGeom>
        </p:spPr>
        <p:txBody>
          <a:bodyPr vert="horz" lIns="104306" tIns="52153" rIns="104306" bIns="52153" rtlCol="0" anchor="ctr"/>
          <a:lstStyle>
            <a:lvl1pPr algn="l">
              <a:defRPr sz="1270">
                <a:solidFill>
                  <a:schemeClr val="tx1">
                    <a:tint val="75000"/>
                  </a:schemeClr>
                </a:solidFill>
                <a:latin typeface="メイリオ" pitchFamily="50" charset="-128"/>
                <a:ea typeface="メイリオ" pitchFamily="50" charset="-128"/>
              </a:defRPr>
            </a:lvl1pPr>
          </a:lstStyle>
          <a:p>
            <a:fld id="{04931351-92F6-47B4-B6FA-08BBE8070DF3}" type="datetimeFigureOut">
              <a:rPr lang="ja-JP" altLang="en-US" smtClean="0"/>
              <a:pPr/>
              <a:t>2025/3/19</a:t>
            </a:fld>
            <a:endParaRPr lang="ja-JP" altLang="en-US"/>
          </a:p>
        </p:txBody>
      </p:sp>
      <p:sp>
        <p:nvSpPr>
          <p:cNvPr id="5" name="フッター プレースホルダー 4"/>
          <p:cNvSpPr>
            <a:spLocks noGrp="1"/>
          </p:cNvSpPr>
          <p:nvPr>
            <p:ph type="ftr" sz="quarter" idx="3"/>
          </p:nvPr>
        </p:nvSpPr>
        <p:spPr>
          <a:xfrm>
            <a:off x="4165601" y="6356351"/>
            <a:ext cx="3860800" cy="365125"/>
          </a:xfrm>
          <a:prstGeom prst="rect">
            <a:avLst/>
          </a:prstGeom>
        </p:spPr>
        <p:txBody>
          <a:bodyPr vert="horz" lIns="104306" tIns="52153" rIns="104306" bIns="52153" rtlCol="0" anchor="ctr"/>
          <a:lstStyle>
            <a:lvl1pPr algn="ctr">
              <a:defRPr sz="1270">
                <a:solidFill>
                  <a:schemeClr val="tx1">
                    <a:tint val="75000"/>
                  </a:schemeClr>
                </a:solidFill>
                <a:latin typeface="メイリオ" pitchFamily="50" charset="-128"/>
                <a:ea typeface="メイリオ" pitchFamily="50" charset="-128"/>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104306" tIns="52153" rIns="104306" bIns="52153" rtlCol="0" anchor="ctr"/>
          <a:lstStyle>
            <a:lvl1pPr algn="r">
              <a:defRPr sz="1270">
                <a:solidFill>
                  <a:schemeClr val="tx1">
                    <a:tint val="75000"/>
                  </a:schemeClr>
                </a:solidFill>
                <a:latin typeface="メイリオ" pitchFamily="50" charset="-128"/>
                <a:ea typeface="メイリオ" pitchFamily="50" charset="-128"/>
              </a:defRPr>
            </a:lvl1pPr>
          </a:lstStyle>
          <a:p>
            <a:fld id="{28D311A0-283E-4C76-90F5-79D349A93EF2}" type="slidenum">
              <a:rPr kumimoji="1" lang="ja-JP" altLang="en-US" smtClean="0"/>
              <a:t>‹#›</a:t>
            </a:fld>
            <a:endParaRPr kumimoji="1" lang="ja-JP" altLang="en-US"/>
          </a:p>
        </p:txBody>
      </p:sp>
      <p:pic>
        <p:nvPicPr>
          <p:cNvPr id="9" name="図 8" descr="名称未設定 1.jpg"/>
          <p:cNvPicPr>
            <a:picLocks noChangeAspect="1"/>
          </p:cNvPicPr>
          <p:nvPr/>
        </p:nvPicPr>
        <p:blipFill rotWithShape="1">
          <a:blip r:embed="rId13"/>
          <a:srcRect t="2803" b="2917"/>
          <a:stretch/>
        </p:blipFill>
        <p:spPr>
          <a:xfrm>
            <a:off x="0" y="0"/>
            <a:ext cx="12192000" cy="6858001"/>
          </a:xfrm>
          <a:prstGeom prst="rect">
            <a:avLst/>
          </a:prstGeom>
        </p:spPr>
      </p:pic>
    </p:spTree>
    <p:extLst>
      <p:ext uri="{BB962C8B-B14F-4D97-AF65-F5344CB8AC3E}">
        <p14:creationId xmlns:p14="http://schemas.microsoft.com/office/powerpoint/2010/main" val="228367985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946052" rtl="0" eaLnBrk="1" latinLnBrk="0" hangingPunct="1">
        <a:spcBef>
          <a:spcPct val="0"/>
        </a:spcBef>
        <a:buNone/>
        <a:defRPr kumimoji="1" sz="4535" kern="1200">
          <a:solidFill>
            <a:schemeClr val="tx1"/>
          </a:solidFill>
          <a:latin typeface="メイリオ" pitchFamily="50" charset="-128"/>
          <a:ea typeface="メイリオ" pitchFamily="50" charset="-128"/>
          <a:cs typeface="+mj-cs"/>
        </a:defRPr>
      </a:lvl1pPr>
    </p:titleStyle>
    <p:bodyStyle>
      <a:lvl1pPr marL="354769" indent="-354769" algn="l" defTabSz="946052" rtl="0" eaLnBrk="1" latinLnBrk="0" hangingPunct="1">
        <a:spcBef>
          <a:spcPct val="20000"/>
        </a:spcBef>
        <a:buFont typeface="Arial" pitchFamily="34" charset="0"/>
        <a:buChar char="•"/>
        <a:defRPr kumimoji="1" sz="3356" kern="1200">
          <a:solidFill>
            <a:schemeClr val="tx1"/>
          </a:solidFill>
          <a:latin typeface="メイリオ" pitchFamily="50" charset="-128"/>
          <a:ea typeface="メイリオ" pitchFamily="50" charset="-128"/>
          <a:cs typeface="+mn-cs"/>
        </a:defRPr>
      </a:lvl1pPr>
      <a:lvl2pPr marL="768667" indent="-295641" algn="l" defTabSz="946052" rtl="0" eaLnBrk="1" latinLnBrk="0" hangingPunct="1">
        <a:spcBef>
          <a:spcPct val="20000"/>
        </a:spcBef>
        <a:buFont typeface="Arial" pitchFamily="34" charset="0"/>
        <a:buChar char="–"/>
        <a:defRPr kumimoji="1" sz="2902" kern="1200">
          <a:solidFill>
            <a:schemeClr val="tx1"/>
          </a:solidFill>
          <a:latin typeface="メイリオ" pitchFamily="50" charset="-128"/>
          <a:ea typeface="メイリオ" pitchFamily="50" charset="-128"/>
          <a:cs typeface="+mn-cs"/>
        </a:defRPr>
      </a:lvl2pPr>
      <a:lvl3pPr marL="1182565" indent="-236513" algn="l" defTabSz="946052" rtl="0" eaLnBrk="1" latinLnBrk="0" hangingPunct="1">
        <a:spcBef>
          <a:spcPct val="20000"/>
        </a:spcBef>
        <a:buFont typeface="Arial" pitchFamily="34" charset="0"/>
        <a:buChar char="•"/>
        <a:defRPr kumimoji="1" sz="2449" kern="1200">
          <a:solidFill>
            <a:schemeClr val="tx1"/>
          </a:solidFill>
          <a:latin typeface="メイリオ" pitchFamily="50" charset="-128"/>
          <a:ea typeface="メイリオ" pitchFamily="50" charset="-128"/>
          <a:cs typeface="+mn-cs"/>
        </a:defRPr>
      </a:lvl3pPr>
      <a:lvl4pPr marL="1655591" indent="-236513" algn="l" defTabSz="946052" rtl="0" eaLnBrk="1" latinLnBrk="0" hangingPunct="1">
        <a:spcBef>
          <a:spcPct val="20000"/>
        </a:spcBef>
        <a:buFont typeface="Arial" pitchFamily="34" charset="0"/>
        <a:buChar char="–"/>
        <a:defRPr kumimoji="1" sz="2086" kern="1200">
          <a:solidFill>
            <a:schemeClr val="tx1"/>
          </a:solidFill>
          <a:latin typeface="メイリオ" pitchFamily="50" charset="-128"/>
          <a:ea typeface="メイリオ" pitchFamily="50" charset="-128"/>
          <a:cs typeface="+mn-cs"/>
        </a:defRPr>
      </a:lvl4pPr>
      <a:lvl5pPr marL="2128617" indent="-236513" algn="l" defTabSz="946052" rtl="0" eaLnBrk="1" latinLnBrk="0" hangingPunct="1">
        <a:spcBef>
          <a:spcPct val="20000"/>
        </a:spcBef>
        <a:buFont typeface="Arial" pitchFamily="34" charset="0"/>
        <a:buChar char="»"/>
        <a:defRPr kumimoji="1" sz="2086" kern="1200">
          <a:solidFill>
            <a:schemeClr val="tx1"/>
          </a:solidFill>
          <a:latin typeface="メイリオ" pitchFamily="50" charset="-128"/>
          <a:ea typeface="メイリオ" pitchFamily="50" charset="-128"/>
          <a:cs typeface="+mn-cs"/>
        </a:defRPr>
      </a:lvl5pPr>
      <a:lvl6pPr marL="2601642"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6pPr>
      <a:lvl7pPr marL="3074668"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7pPr>
      <a:lvl8pPr marL="3547694"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8pPr>
      <a:lvl9pPr marL="4020720"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9pPr>
    </p:bodyStyle>
    <p:otherStyle>
      <a:defPPr>
        <a:defRPr lang="ja-JP"/>
      </a:defPPr>
      <a:lvl1pPr marL="0" algn="l" defTabSz="946052" rtl="0" eaLnBrk="1" latinLnBrk="0" hangingPunct="1">
        <a:defRPr kumimoji="1" sz="1905" kern="1200">
          <a:solidFill>
            <a:schemeClr val="tx1"/>
          </a:solidFill>
          <a:latin typeface="+mn-lt"/>
          <a:ea typeface="+mn-ea"/>
          <a:cs typeface="+mn-cs"/>
        </a:defRPr>
      </a:lvl1pPr>
      <a:lvl2pPr marL="473026" algn="l" defTabSz="946052" rtl="0" eaLnBrk="1" latinLnBrk="0" hangingPunct="1">
        <a:defRPr kumimoji="1" sz="1905" kern="1200">
          <a:solidFill>
            <a:schemeClr val="tx1"/>
          </a:solidFill>
          <a:latin typeface="+mn-lt"/>
          <a:ea typeface="+mn-ea"/>
          <a:cs typeface="+mn-cs"/>
        </a:defRPr>
      </a:lvl2pPr>
      <a:lvl3pPr marL="946052" algn="l" defTabSz="946052" rtl="0" eaLnBrk="1" latinLnBrk="0" hangingPunct="1">
        <a:defRPr kumimoji="1" sz="1905" kern="1200">
          <a:solidFill>
            <a:schemeClr val="tx1"/>
          </a:solidFill>
          <a:latin typeface="+mn-lt"/>
          <a:ea typeface="+mn-ea"/>
          <a:cs typeface="+mn-cs"/>
        </a:defRPr>
      </a:lvl3pPr>
      <a:lvl4pPr marL="1419078" algn="l" defTabSz="946052" rtl="0" eaLnBrk="1" latinLnBrk="0" hangingPunct="1">
        <a:defRPr kumimoji="1" sz="1905" kern="1200">
          <a:solidFill>
            <a:schemeClr val="tx1"/>
          </a:solidFill>
          <a:latin typeface="+mn-lt"/>
          <a:ea typeface="+mn-ea"/>
          <a:cs typeface="+mn-cs"/>
        </a:defRPr>
      </a:lvl4pPr>
      <a:lvl5pPr marL="1892104" algn="l" defTabSz="946052" rtl="0" eaLnBrk="1" latinLnBrk="0" hangingPunct="1">
        <a:defRPr kumimoji="1" sz="1905" kern="1200">
          <a:solidFill>
            <a:schemeClr val="tx1"/>
          </a:solidFill>
          <a:latin typeface="+mn-lt"/>
          <a:ea typeface="+mn-ea"/>
          <a:cs typeface="+mn-cs"/>
        </a:defRPr>
      </a:lvl5pPr>
      <a:lvl6pPr marL="2365129" algn="l" defTabSz="946052" rtl="0" eaLnBrk="1" latinLnBrk="0" hangingPunct="1">
        <a:defRPr kumimoji="1" sz="1905" kern="1200">
          <a:solidFill>
            <a:schemeClr val="tx1"/>
          </a:solidFill>
          <a:latin typeface="+mn-lt"/>
          <a:ea typeface="+mn-ea"/>
          <a:cs typeface="+mn-cs"/>
        </a:defRPr>
      </a:lvl6pPr>
      <a:lvl7pPr marL="2838155" algn="l" defTabSz="946052" rtl="0" eaLnBrk="1" latinLnBrk="0" hangingPunct="1">
        <a:defRPr kumimoji="1" sz="1905" kern="1200">
          <a:solidFill>
            <a:schemeClr val="tx1"/>
          </a:solidFill>
          <a:latin typeface="+mn-lt"/>
          <a:ea typeface="+mn-ea"/>
          <a:cs typeface="+mn-cs"/>
        </a:defRPr>
      </a:lvl7pPr>
      <a:lvl8pPr marL="3311181" algn="l" defTabSz="946052" rtl="0" eaLnBrk="1" latinLnBrk="0" hangingPunct="1">
        <a:defRPr kumimoji="1" sz="1905" kern="1200">
          <a:solidFill>
            <a:schemeClr val="tx1"/>
          </a:solidFill>
          <a:latin typeface="+mn-lt"/>
          <a:ea typeface="+mn-ea"/>
          <a:cs typeface="+mn-cs"/>
        </a:defRPr>
      </a:lvl8pPr>
      <a:lvl9pPr marL="3784207" algn="l" defTabSz="946052" rtl="0" eaLnBrk="1" latinLnBrk="0" hangingPunct="1">
        <a:defRPr kumimoji="1" sz="190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anzai80311315/test"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FA93AD-4B2B-E595-8DB2-6687CB0D6C04}"/>
              </a:ext>
            </a:extLst>
          </p:cNvPr>
          <p:cNvSpPr>
            <a:spLocks noGrp="1"/>
          </p:cNvSpPr>
          <p:nvPr>
            <p:ph type="ctrTitle"/>
          </p:nvPr>
        </p:nvSpPr>
        <p:spPr/>
        <p:txBody>
          <a:bodyPr/>
          <a:lstStyle/>
          <a:p>
            <a:r>
              <a:rPr lang="ja-JP" altLang="en-US" dirty="0"/>
              <a:t>「</a:t>
            </a:r>
            <a:r>
              <a:rPr lang="en-US" altLang="ja-JP" dirty="0"/>
              <a:t>AWS×</a:t>
            </a:r>
            <a:r>
              <a:rPr lang="ja-JP" altLang="en-US" dirty="0"/>
              <a:t>金融」初心者の第一歩</a:t>
            </a:r>
            <a:endParaRPr kumimoji="1" lang="ja-JP" altLang="en-US" dirty="0"/>
          </a:p>
        </p:txBody>
      </p:sp>
      <p:sp>
        <p:nvSpPr>
          <p:cNvPr id="4" name="テキスト ボックス 3">
            <a:extLst>
              <a:ext uri="{FF2B5EF4-FFF2-40B4-BE49-F238E27FC236}">
                <a16:creationId xmlns:a16="http://schemas.microsoft.com/office/drawing/2014/main" id="{46208BC9-94AE-9E6E-7A40-614428CEA3A5}"/>
              </a:ext>
            </a:extLst>
          </p:cNvPr>
          <p:cNvSpPr txBox="1"/>
          <p:nvPr/>
        </p:nvSpPr>
        <p:spPr>
          <a:xfrm>
            <a:off x="2535936" y="3755136"/>
            <a:ext cx="7510272" cy="830997"/>
          </a:xfrm>
          <a:prstGeom prst="rect">
            <a:avLst/>
          </a:prstGeom>
          <a:noFill/>
        </p:spPr>
        <p:txBody>
          <a:bodyPr wrap="square" rtlCol="0">
            <a:spAutoFit/>
          </a:bodyPr>
          <a:lstStyle/>
          <a:p>
            <a:pPr algn="ctr"/>
            <a:r>
              <a:rPr kumimoji="1" lang="en-US" altLang="ja-JP" sz="2400" b="1" dirty="0">
                <a:solidFill>
                  <a:schemeClr val="bg1"/>
                </a:solidFill>
                <a:latin typeface="+mn-ea"/>
              </a:rPr>
              <a:t>Lambda + API Gateway </a:t>
            </a:r>
            <a:r>
              <a:rPr lang="en-US" altLang="ja-JP" sz="2400" b="1" dirty="0">
                <a:solidFill>
                  <a:schemeClr val="bg1"/>
                </a:solidFill>
                <a:latin typeface="+mn-ea"/>
              </a:rPr>
              <a:t>+ </a:t>
            </a:r>
            <a:r>
              <a:rPr lang="en-US" altLang="ja-JP" sz="2400" b="1" dirty="0" err="1">
                <a:solidFill>
                  <a:schemeClr val="bg1"/>
                </a:solidFill>
                <a:latin typeface="+mn-ea"/>
              </a:rPr>
              <a:t>yfinance</a:t>
            </a:r>
            <a:r>
              <a:rPr lang="ja-JP" altLang="en-US" sz="2400" b="1" dirty="0">
                <a:solidFill>
                  <a:schemeClr val="bg1"/>
                </a:solidFill>
                <a:latin typeface="+mn-ea"/>
              </a:rPr>
              <a:t>ライブラリ</a:t>
            </a:r>
            <a:endParaRPr lang="en-US" altLang="ja-JP" sz="2400" b="1" dirty="0">
              <a:solidFill>
                <a:schemeClr val="bg1"/>
              </a:solidFill>
              <a:latin typeface="+mn-ea"/>
            </a:endParaRPr>
          </a:p>
          <a:p>
            <a:pPr algn="ctr"/>
            <a:r>
              <a:rPr lang="ja-JP" altLang="en-US" sz="2400" b="1" dirty="0">
                <a:solidFill>
                  <a:schemeClr val="bg1"/>
                </a:solidFill>
                <a:latin typeface="+mn-ea"/>
              </a:rPr>
              <a:t>を使用して学んだこと</a:t>
            </a:r>
            <a:endParaRPr kumimoji="1" lang="en-US" altLang="ja-JP" sz="2400" b="1" dirty="0">
              <a:solidFill>
                <a:schemeClr val="bg1"/>
              </a:solidFill>
              <a:latin typeface="+mn-ea"/>
            </a:endParaRPr>
          </a:p>
        </p:txBody>
      </p:sp>
    </p:spTree>
    <p:extLst>
      <p:ext uri="{BB962C8B-B14F-4D97-AF65-F5344CB8AC3E}">
        <p14:creationId xmlns:p14="http://schemas.microsoft.com/office/powerpoint/2010/main" val="332130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CD28D-671C-5D40-E394-DDE5E75A50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40D619-2458-1E34-DB9A-474062D4A6F8}"/>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4.</a:t>
            </a:r>
            <a:r>
              <a:rPr lang="ja-JP" altLang="en-US" sz="5400" b="1" dirty="0">
                <a:solidFill>
                  <a:schemeClr val="bg1"/>
                </a:solidFill>
              </a:rPr>
              <a:t>学んだこと</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E5CE39DD-D5C5-D779-57A1-E19DEC1D40AB}"/>
              </a:ext>
            </a:extLst>
          </p:cNvPr>
          <p:cNvSpPr txBox="1"/>
          <p:nvPr/>
        </p:nvSpPr>
        <p:spPr>
          <a:xfrm>
            <a:off x="1785666" y="2321004"/>
            <a:ext cx="8620668" cy="1107996"/>
          </a:xfrm>
          <a:prstGeom prst="rect">
            <a:avLst/>
          </a:prstGeom>
          <a:noFill/>
        </p:spPr>
        <p:txBody>
          <a:bodyPr wrap="square" rtlCol="0">
            <a:spAutoFit/>
          </a:bodyPr>
          <a:lstStyle/>
          <a:p>
            <a:r>
              <a:rPr kumimoji="1" lang="ja-JP" altLang="en-US" sz="6600" b="1" dirty="0">
                <a:solidFill>
                  <a:schemeClr val="bg1"/>
                </a:solidFill>
                <a:latin typeface="+mn-ea"/>
              </a:rPr>
              <a:t>エンジニアの勉強方法</a:t>
            </a:r>
            <a:endParaRPr kumimoji="1" lang="en-US" altLang="ja-JP" sz="4400" b="1" dirty="0">
              <a:solidFill>
                <a:schemeClr val="bg1"/>
              </a:solidFill>
              <a:latin typeface="+mn-ea"/>
            </a:endParaRPr>
          </a:p>
        </p:txBody>
      </p:sp>
      <p:sp>
        <p:nvSpPr>
          <p:cNvPr id="4" name="テキスト ボックス 3">
            <a:extLst>
              <a:ext uri="{FF2B5EF4-FFF2-40B4-BE49-F238E27FC236}">
                <a16:creationId xmlns:a16="http://schemas.microsoft.com/office/drawing/2014/main" id="{4F1884B0-A5C0-A568-5FE8-E85F36BB3AFF}"/>
              </a:ext>
            </a:extLst>
          </p:cNvPr>
          <p:cNvSpPr txBox="1"/>
          <p:nvPr/>
        </p:nvSpPr>
        <p:spPr>
          <a:xfrm>
            <a:off x="1785666" y="3938668"/>
            <a:ext cx="8620668" cy="1323439"/>
          </a:xfrm>
          <a:prstGeom prst="rect">
            <a:avLst/>
          </a:prstGeom>
          <a:noFill/>
        </p:spPr>
        <p:txBody>
          <a:bodyPr wrap="square" rtlCol="0">
            <a:spAutoFit/>
          </a:bodyPr>
          <a:lstStyle/>
          <a:p>
            <a:pPr algn="ctr"/>
            <a:r>
              <a:rPr kumimoji="1" lang="ja-JP" altLang="ja-JP" sz="4000" b="1" kern="1200" dirty="0">
                <a:solidFill>
                  <a:schemeClr val="bg1"/>
                </a:solidFill>
                <a:effectLst/>
                <a:latin typeface="+mn-ea"/>
                <a:cs typeface="+mn-cs"/>
              </a:rPr>
              <a:t>簡単なことから</a:t>
            </a:r>
            <a:r>
              <a:rPr kumimoji="1" lang="ja-JP" altLang="en-US" sz="4000" b="1" kern="1200" dirty="0">
                <a:solidFill>
                  <a:schemeClr val="bg1"/>
                </a:solidFill>
                <a:effectLst/>
                <a:latin typeface="+mn-ea"/>
                <a:cs typeface="+mn-cs"/>
              </a:rPr>
              <a:t>理解していって</a:t>
            </a:r>
            <a:endParaRPr kumimoji="1" lang="en-US" altLang="ja-JP" sz="4000" b="1" kern="1200" dirty="0">
              <a:solidFill>
                <a:schemeClr val="bg1"/>
              </a:solidFill>
              <a:effectLst/>
              <a:latin typeface="+mn-ea"/>
              <a:cs typeface="+mn-cs"/>
            </a:endParaRPr>
          </a:p>
          <a:p>
            <a:pPr algn="ctr"/>
            <a:r>
              <a:rPr lang="ja-JP" altLang="en-US" sz="4000" b="1" dirty="0">
                <a:solidFill>
                  <a:schemeClr val="bg1"/>
                </a:solidFill>
                <a:latin typeface="+mn-ea"/>
              </a:rPr>
              <a:t>少しずつ</a:t>
            </a:r>
            <a:r>
              <a:rPr kumimoji="1" lang="ja-JP" altLang="ja-JP" sz="4000" b="1" kern="1200" dirty="0">
                <a:solidFill>
                  <a:schemeClr val="bg1"/>
                </a:solidFill>
                <a:effectLst/>
                <a:latin typeface="+mn-ea"/>
                <a:cs typeface="+mn-cs"/>
              </a:rPr>
              <a:t>肉付けしていく</a:t>
            </a:r>
            <a:endParaRPr kumimoji="1" lang="en-US" altLang="ja-JP" sz="8000" b="1" dirty="0">
              <a:solidFill>
                <a:schemeClr val="bg1"/>
              </a:solidFill>
              <a:latin typeface="+mn-ea"/>
            </a:endParaRPr>
          </a:p>
        </p:txBody>
      </p:sp>
    </p:spTree>
    <p:extLst>
      <p:ext uri="{BB962C8B-B14F-4D97-AF65-F5344CB8AC3E}">
        <p14:creationId xmlns:p14="http://schemas.microsoft.com/office/powerpoint/2010/main" val="226841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521-4C9C-312C-94C3-A2D8F09EB2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61FCAB-DD1C-2B55-566D-9235E2A53027}"/>
              </a:ext>
            </a:extLst>
          </p:cNvPr>
          <p:cNvSpPr>
            <a:spLocks noGrp="1"/>
          </p:cNvSpPr>
          <p:nvPr>
            <p:ph type="title"/>
          </p:nvPr>
        </p:nvSpPr>
        <p:spPr>
          <a:xfrm>
            <a:off x="1094510" y="662566"/>
            <a:ext cx="3796145" cy="1143000"/>
          </a:xfrm>
        </p:spPr>
        <p:txBody>
          <a:bodyPr>
            <a:normAutofit/>
          </a:bodyPr>
          <a:lstStyle/>
          <a:p>
            <a:pPr algn="l"/>
            <a:r>
              <a:rPr lang="ja-JP" altLang="en-US" sz="5400" b="1" dirty="0">
                <a:solidFill>
                  <a:schemeClr val="bg1"/>
                </a:solidFill>
              </a:rPr>
              <a:t>まとめ</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BB9FAB3C-9DA2-A19B-A0F3-2B702158D43B}"/>
              </a:ext>
            </a:extLst>
          </p:cNvPr>
          <p:cNvSpPr txBox="1"/>
          <p:nvPr/>
        </p:nvSpPr>
        <p:spPr>
          <a:xfrm>
            <a:off x="1919317" y="2028616"/>
            <a:ext cx="8353366" cy="2800767"/>
          </a:xfrm>
          <a:prstGeom prst="rect">
            <a:avLst/>
          </a:prstGeom>
          <a:noFill/>
        </p:spPr>
        <p:txBody>
          <a:bodyPr wrap="square" rtlCol="0">
            <a:spAutoFit/>
          </a:bodyPr>
          <a:lstStyle/>
          <a:p>
            <a:pPr marL="742950" indent="-742950">
              <a:buFont typeface="+mj-lt"/>
              <a:buAutoNum type="arabicPeriod"/>
            </a:pPr>
            <a:r>
              <a:rPr kumimoji="1" lang="ja-JP" altLang="en-US" sz="4400" b="1" dirty="0">
                <a:solidFill>
                  <a:schemeClr val="bg1"/>
                </a:solidFill>
                <a:latin typeface="+mn-ea"/>
              </a:rPr>
              <a:t>自己紹介</a:t>
            </a:r>
            <a:endParaRPr kumimoji="1" lang="en-US" altLang="ja-JP" sz="4400" b="1" dirty="0">
              <a:solidFill>
                <a:schemeClr val="bg1"/>
              </a:solidFill>
              <a:latin typeface="+mn-ea"/>
            </a:endParaRPr>
          </a:p>
          <a:p>
            <a:pPr marL="742950" indent="-742950">
              <a:buFont typeface="+mj-lt"/>
              <a:buAutoNum type="arabicPeriod"/>
            </a:pPr>
            <a:r>
              <a:rPr kumimoji="1" lang="ja-JP" altLang="en-US" sz="4400" b="1" dirty="0">
                <a:solidFill>
                  <a:schemeClr val="bg1"/>
                </a:solidFill>
                <a:latin typeface="+mn-ea"/>
              </a:rPr>
              <a:t>作成物紹介</a:t>
            </a:r>
            <a:endParaRPr kumimoji="1"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勉強したこと</a:t>
            </a:r>
            <a:endParaRPr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学んだこと</a:t>
            </a:r>
            <a:endParaRPr kumimoji="1" lang="ja-JP" altLang="en-US" sz="4400" b="1" dirty="0">
              <a:solidFill>
                <a:schemeClr val="bg1"/>
              </a:solidFill>
              <a:latin typeface="+mn-ea"/>
            </a:endParaRPr>
          </a:p>
        </p:txBody>
      </p:sp>
    </p:spTree>
    <p:extLst>
      <p:ext uri="{BB962C8B-B14F-4D97-AF65-F5344CB8AC3E}">
        <p14:creationId xmlns:p14="http://schemas.microsoft.com/office/powerpoint/2010/main" val="147733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D903-88C1-F060-1F6F-8CF2A9FCA4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54C025-6ED4-15FC-A8D1-F8D26FB91C5C}"/>
              </a:ext>
            </a:extLst>
          </p:cNvPr>
          <p:cNvSpPr>
            <a:spLocks noGrp="1"/>
          </p:cNvSpPr>
          <p:nvPr>
            <p:ph type="title"/>
          </p:nvPr>
        </p:nvSpPr>
        <p:spPr>
          <a:xfrm>
            <a:off x="1530531" y="2857500"/>
            <a:ext cx="9130937" cy="1143000"/>
          </a:xfrm>
        </p:spPr>
        <p:txBody>
          <a:bodyPr>
            <a:normAutofit fontScale="90000"/>
          </a:bodyPr>
          <a:lstStyle/>
          <a:p>
            <a:pPr algn="l"/>
            <a:r>
              <a:rPr kumimoji="1" lang="ja-JP" altLang="en-US" sz="5400" b="1" dirty="0">
                <a:solidFill>
                  <a:schemeClr val="bg1"/>
                </a:solidFill>
              </a:rPr>
              <a:t>ご清聴ありがとうございました</a:t>
            </a:r>
          </a:p>
        </p:txBody>
      </p:sp>
    </p:spTree>
    <p:extLst>
      <p:ext uri="{BB962C8B-B14F-4D97-AF65-F5344CB8AC3E}">
        <p14:creationId xmlns:p14="http://schemas.microsoft.com/office/powerpoint/2010/main" val="108392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3A0E5-98A5-A423-224F-6879138530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7A57ED-1930-40D3-987F-992C108F4884}"/>
              </a:ext>
            </a:extLst>
          </p:cNvPr>
          <p:cNvSpPr>
            <a:spLocks noGrp="1"/>
          </p:cNvSpPr>
          <p:nvPr>
            <p:ph type="title"/>
          </p:nvPr>
        </p:nvSpPr>
        <p:spPr>
          <a:xfrm>
            <a:off x="1094510" y="662566"/>
            <a:ext cx="3796145" cy="1143000"/>
          </a:xfrm>
        </p:spPr>
        <p:txBody>
          <a:bodyPr>
            <a:normAutofit/>
          </a:bodyPr>
          <a:lstStyle/>
          <a:p>
            <a:pPr algn="l"/>
            <a:r>
              <a:rPr kumimoji="1" lang="ja-JP" altLang="en-US" sz="5400" b="1" dirty="0">
                <a:solidFill>
                  <a:schemeClr val="bg1"/>
                </a:solidFill>
              </a:rPr>
              <a:t>質問</a:t>
            </a:r>
          </a:p>
        </p:txBody>
      </p:sp>
      <p:sp>
        <p:nvSpPr>
          <p:cNvPr id="3" name="テキスト ボックス 2">
            <a:extLst>
              <a:ext uri="{FF2B5EF4-FFF2-40B4-BE49-F238E27FC236}">
                <a16:creationId xmlns:a16="http://schemas.microsoft.com/office/drawing/2014/main" id="{F88EBE66-6095-CF76-77D8-542EF7B0DCED}"/>
              </a:ext>
            </a:extLst>
          </p:cNvPr>
          <p:cNvSpPr txBox="1"/>
          <p:nvPr/>
        </p:nvSpPr>
        <p:spPr>
          <a:xfrm>
            <a:off x="1919316" y="2028616"/>
            <a:ext cx="9211979" cy="2800767"/>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4400" b="1" dirty="0">
                <a:solidFill>
                  <a:schemeClr val="bg1"/>
                </a:solidFill>
                <a:latin typeface="+mn-ea"/>
              </a:rPr>
              <a:t>J-quants</a:t>
            </a:r>
            <a:r>
              <a:rPr kumimoji="1" lang="ja-JP" altLang="en-US" sz="4400" b="1" dirty="0">
                <a:solidFill>
                  <a:schemeClr val="bg1"/>
                </a:solidFill>
                <a:latin typeface="+mn-ea"/>
              </a:rPr>
              <a:t>との違いは？</a:t>
            </a:r>
          </a:p>
          <a:p>
            <a:pPr marL="571500" indent="-571500">
              <a:buFont typeface="Arial" panose="020B0604020202020204" pitchFamily="34" charset="0"/>
              <a:buChar char="•"/>
            </a:pPr>
            <a:r>
              <a:rPr kumimoji="1" lang="ja-JP" altLang="en-US" sz="4400" b="1" dirty="0">
                <a:solidFill>
                  <a:schemeClr val="bg1"/>
                </a:solidFill>
                <a:latin typeface="+mn-ea"/>
              </a:rPr>
              <a:t>ライブラリのデバックはしんどくなかった？</a:t>
            </a:r>
          </a:p>
          <a:p>
            <a:pPr marL="571500" indent="-571500">
              <a:buFont typeface="Arial" panose="020B0604020202020204" pitchFamily="34" charset="0"/>
              <a:buChar char="•"/>
            </a:pPr>
            <a:r>
              <a:rPr kumimoji="1" lang="en-US" altLang="ja-JP" sz="4400" b="1" dirty="0">
                <a:solidFill>
                  <a:schemeClr val="bg1"/>
                </a:solidFill>
                <a:latin typeface="+mn-ea"/>
              </a:rPr>
              <a:t>AWS</a:t>
            </a:r>
            <a:r>
              <a:rPr kumimoji="1" lang="ja-JP" altLang="en-US" sz="4400" b="1" dirty="0">
                <a:solidFill>
                  <a:schemeClr val="bg1"/>
                </a:solidFill>
                <a:latin typeface="+mn-ea"/>
              </a:rPr>
              <a:t>の図はどうやって？？</a:t>
            </a:r>
          </a:p>
        </p:txBody>
      </p:sp>
    </p:spTree>
    <p:extLst>
      <p:ext uri="{BB962C8B-B14F-4D97-AF65-F5344CB8AC3E}">
        <p14:creationId xmlns:p14="http://schemas.microsoft.com/office/powerpoint/2010/main" val="227969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65AC4-DDA4-7B6A-CD92-FE7CE5E61A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C809FB-1CA1-302B-763F-D73DC89E95DA}"/>
              </a:ext>
            </a:extLst>
          </p:cNvPr>
          <p:cNvSpPr>
            <a:spLocks noGrp="1"/>
          </p:cNvSpPr>
          <p:nvPr>
            <p:ph type="title"/>
          </p:nvPr>
        </p:nvSpPr>
        <p:spPr>
          <a:xfrm>
            <a:off x="1094510" y="662566"/>
            <a:ext cx="3796145" cy="1143000"/>
          </a:xfrm>
        </p:spPr>
        <p:txBody>
          <a:bodyPr>
            <a:normAutofit/>
          </a:bodyPr>
          <a:lstStyle/>
          <a:p>
            <a:pPr algn="l"/>
            <a:r>
              <a:rPr kumimoji="1" lang="ja-JP" altLang="en-US" sz="5400" b="1" dirty="0">
                <a:solidFill>
                  <a:schemeClr val="bg1"/>
                </a:solidFill>
              </a:rPr>
              <a:t>アジェンダ</a:t>
            </a:r>
          </a:p>
        </p:txBody>
      </p:sp>
      <p:sp>
        <p:nvSpPr>
          <p:cNvPr id="3" name="テキスト ボックス 2">
            <a:extLst>
              <a:ext uri="{FF2B5EF4-FFF2-40B4-BE49-F238E27FC236}">
                <a16:creationId xmlns:a16="http://schemas.microsoft.com/office/drawing/2014/main" id="{1D92FED3-6BEF-8E77-86A1-BCD3B77F9866}"/>
              </a:ext>
            </a:extLst>
          </p:cNvPr>
          <p:cNvSpPr txBox="1"/>
          <p:nvPr/>
        </p:nvSpPr>
        <p:spPr>
          <a:xfrm>
            <a:off x="1948874" y="2028616"/>
            <a:ext cx="5883562" cy="2800767"/>
          </a:xfrm>
          <a:prstGeom prst="rect">
            <a:avLst/>
          </a:prstGeom>
          <a:noFill/>
        </p:spPr>
        <p:txBody>
          <a:bodyPr wrap="square" rtlCol="0">
            <a:spAutoFit/>
          </a:bodyPr>
          <a:lstStyle/>
          <a:p>
            <a:pPr marL="742950" indent="-742950">
              <a:buFont typeface="+mj-lt"/>
              <a:buAutoNum type="arabicPeriod"/>
            </a:pPr>
            <a:r>
              <a:rPr kumimoji="1" lang="ja-JP" altLang="en-US" sz="4400" b="1" dirty="0">
                <a:solidFill>
                  <a:schemeClr val="bg1"/>
                </a:solidFill>
                <a:latin typeface="+mn-ea"/>
              </a:rPr>
              <a:t>自己紹介</a:t>
            </a:r>
            <a:endParaRPr kumimoji="1" lang="en-US" altLang="ja-JP" sz="4400" b="1" dirty="0">
              <a:solidFill>
                <a:schemeClr val="bg1"/>
              </a:solidFill>
              <a:latin typeface="+mn-ea"/>
            </a:endParaRPr>
          </a:p>
          <a:p>
            <a:pPr marL="742950" indent="-742950">
              <a:buFont typeface="+mj-lt"/>
              <a:buAutoNum type="arabicPeriod"/>
            </a:pPr>
            <a:r>
              <a:rPr kumimoji="1" lang="ja-JP" altLang="en-US" sz="4400" b="1" dirty="0">
                <a:solidFill>
                  <a:schemeClr val="bg1"/>
                </a:solidFill>
                <a:latin typeface="+mn-ea"/>
              </a:rPr>
              <a:t>作成物紹介</a:t>
            </a:r>
            <a:endParaRPr kumimoji="1"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勉強したこと</a:t>
            </a:r>
            <a:endParaRPr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学んだこと</a:t>
            </a:r>
            <a:endParaRPr kumimoji="1" lang="ja-JP" altLang="en-US" sz="4400" b="1" dirty="0">
              <a:solidFill>
                <a:schemeClr val="bg1"/>
              </a:solidFill>
              <a:latin typeface="+mn-ea"/>
            </a:endParaRPr>
          </a:p>
        </p:txBody>
      </p:sp>
    </p:spTree>
    <p:extLst>
      <p:ext uri="{BB962C8B-B14F-4D97-AF65-F5344CB8AC3E}">
        <p14:creationId xmlns:p14="http://schemas.microsoft.com/office/powerpoint/2010/main" val="19004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C50E0-0827-228B-D2C8-5DA5C5D065CE}"/>
              </a:ext>
            </a:extLst>
          </p:cNvPr>
          <p:cNvSpPr>
            <a:spLocks noGrp="1"/>
          </p:cNvSpPr>
          <p:nvPr>
            <p:ph type="title"/>
          </p:nvPr>
        </p:nvSpPr>
        <p:spPr>
          <a:xfrm>
            <a:off x="1094510" y="662566"/>
            <a:ext cx="3796145" cy="1143000"/>
          </a:xfrm>
        </p:spPr>
        <p:txBody>
          <a:bodyPr>
            <a:normAutofit/>
          </a:bodyPr>
          <a:lstStyle/>
          <a:p>
            <a:pPr algn="l"/>
            <a:r>
              <a:rPr lang="en-US" altLang="ja-JP" sz="5400" b="1" dirty="0">
                <a:solidFill>
                  <a:schemeClr val="bg1"/>
                </a:solidFill>
              </a:rPr>
              <a:t>1.</a:t>
            </a:r>
            <a:r>
              <a:rPr lang="ja-JP" altLang="en-US" sz="5400" b="1" dirty="0">
                <a:solidFill>
                  <a:schemeClr val="bg1"/>
                </a:solidFill>
              </a:rPr>
              <a:t>自己紹介</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789BED69-798E-33E8-EFFA-C5CC6005BEEB}"/>
              </a:ext>
            </a:extLst>
          </p:cNvPr>
          <p:cNvSpPr txBox="1"/>
          <p:nvPr/>
        </p:nvSpPr>
        <p:spPr>
          <a:xfrm>
            <a:off x="1948874" y="1805566"/>
            <a:ext cx="7768150" cy="769441"/>
          </a:xfrm>
          <a:prstGeom prst="rect">
            <a:avLst/>
          </a:prstGeom>
          <a:noFill/>
        </p:spPr>
        <p:txBody>
          <a:bodyPr wrap="square" rtlCol="0">
            <a:spAutoFit/>
          </a:bodyPr>
          <a:lstStyle/>
          <a:p>
            <a:r>
              <a:rPr kumimoji="1" lang="ja-JP" altLang="en-US" sz="4400" b="1" dirty="0">
                <a:solidFill>
                  <a:schemeClr val="bg1"/>
                </a:solidFill>
                <a:latin typeface="+mn-ea"/>
              </a:rPr>
              <a:t>坂西和也（ばんざいかずや）</a:t>
            </a:r>
            <a:endParaRPr kumimoji="1" lang="en-US" altLang="ja-JP" sz="4400" b="1" dirty="0">
              <a:solidFill>
                <a:schemeClr val="bg1"/>
              </a:solidFill>
              <a:latin typeface="+mn-ea"/>
            </a:endParaRPr>
          </a:p>
        </p:txBody>
      </p:sp>
      <p:graphicFrame>
        <p:nvGraphicFramePr>
          <p:cNvPr id="4" name="表 3">
            <a:extLst>
              <a:ext uri="{FF2B5EF4-FFF2-40B4-BE49-F238E27FC236}">
                <a16:creationId xmlns:a16="http://schemas.microsoft.com/office/drawing/2014/main" id="{79311C63-151A-5109-822C-3017343564E4}"/>
              </a:ext>
            </a:extLst>
          </p:cNvPr>
          <p:cNvGraphicFramePr>
            <a:graphicFrameLocks noGrp="1"/>
          </p:cNvGraphicFramePr>
          <p:nvPr>
            <p:extLst>
              <p:ext uri="{D42A27DB-BD31-4B8C-83A1-F6EECF244321}">
                <p14:modId xmlns:p14="http://schemas.microsoft.com/office/powerpoint/2010/main" val="1965561532"/>
              </p:ext>
            </p:extLst>
          </p:nvPr>
        </p:nvGraphicFramePr>
        <p:xfrm>
          <a:off x="1948874" y="2771164"/>
          <a:ext cx="8475286" cy="3261360"/>
        </p:xfrm>
        <a:graphic>
          <a:graphicData uri="http://schemas.openxmlformats.org/drawingml/2006/table">
            <a:tbl>
              <a:tblPr firstRow="1" bandRow="1">
                <a:tableStyleId>{616DA210-FB5B-4158-B5E0-FEB733F419BA}</a:tableStyleId>
              </a:tblPr>
              <a:tblGrid>
                <a:gridCol w="2277094">
                  <a:extLst>
                    <a:ext uri="{9D8B030D-6E8A-4147-A177-3AD203B41FA5}">
                      <a16:colId xmlns:a16="http://schemas.microsoft.com/office/drawing/2014/main" val="2146486427"/>
                    </a:ext>
                  </a:extLst>
                </a:gridCol>
                <a:gridCol w="6198192">
                  <a:extLst>
                    <a:ext uri="{9D8B030D-6E8A-4147-A177-3AD203B41FA5}">
                      <a16:colId xmlns:a16="http://schemas.microsoft.com/office/drawing/2014/main" val="4146950036"/>
                    </a:ext>
                  </a:extLst>
                </a:gridCol>
              </a:tblGrid>
              <a:tr h="370840">
                <a:tc>
                  <a:txBody>
                    <a:bodyPr/>
                    <a:lstStyle/>
                    <a:p>
                      <a:r>
                        <a:rPr kumimoji="1" lang="ja-JP" altLang="en-US" sz="2800" b="1" dirty="0">
                          <a:solidFill>
                            <a:schemeClr val="bg1"/>
                          </a:solidFill>
                        </a:rPr>
                        <a:t>お仕事</a:t>
                      </a:r>
                    </a:p>
                  </a:txBody>
                  <a:tcPr/>
                </a:tc>
                <a:tc>
                  <a:txBody>
                    <a:bodyPr/>
                    <a:lstStyle/>
                    <a:p>
                      <a:r>
                        <a:rPr kumimoji="1" lang="en-US" altLang="ja-JP" sz="2800" b="1" dirty="0">
                          <a:solidFill>
                            <a:schemeClr val="bg1"/>
                          </a:solidFill>
                        </a:rPr>
                        <a:t>1</a:t>
                      </a:r>
                      <a:r>
                        <a:rPr kumimoji="1" lang="ja-JP" altLang="en-US" sz="2800" b="1" dirty="0">
                          <a:solidFill>
                            <a:schemeClr val="bg1"/>
                          </a:solidFill>
                        </a:rPr>
                        <a:t>年目　システムエンジニア</a:t>
                      </a:r>
                      <a:endParaRPr kumimoji="1" lang="en-US" altLang="ja-JP" sz="2800" b="1" dirty="0">
                        <a:solidFill>
                          <a:schemeClr val="bg1"/>
                        </a:solidFill>
                      </a:endParaRPr>
                    </a:p>
                    <a:p>
                      <a:r>
                        <a:rPr kumimoji="1" lang="ja-JP" altLang="en-US" sz="2800" b="1" dirty="0">
                          <a:solidFill>
                            <a:schemeClr val="bg1"/>
                          </a:solidFill>
                        </a:rPr>
                        <a:t>クラウド？状態</a:t>
                      </a:r>
                    </a:p>
                  </a:txBody>
                  <a:tcPr/>
                </a:tc>
                <a:extLst>
                  <a:ext uri="{0D108BD9-81ED-4DB2-BD59-A6C34878D82A}">
                    <a16:rowId xmlns:a16="http://schemas.microsoft.com/office/drawing/2014/main" val="4017802127"/>
                  </a:ext>
                </a:extLst>
              </a:tr>
              <a:tr h="370840">
                <a:tc>
                  <a:txBody>
                    <a:bodyPr/>
                    <a:lstStyle/>
                    <a:p>
                      <a:r>
                        <a:rPr kumimoji="1" lang="ja-JP" altLang="en-US" sz="2800" b="1" dirty="0">
                          <a:solidFill>
                            <a:schemeClr val="bg1"/>
                          </a:solidFill>
                        </a:rPr>
                        <a:t>学生時代</a:t>
                      </a:r>
                    </a:p>
                  </a:txBody>
                  <a:tcPr/>
                </a:tc>
                <a:tc>
                  <a:txBody>
                    <a:bodyPr/>
                    <a:lstStyle/>
                    <a:p>
                      <a:r>
                        <a:rPr kumimoji="1" lang="ja-JP" altLang="en-US" sz="2800" b="1" dirty="0">
                          <a:solidFill>
                            <a:schemeClr val="bg1"/>
                          </a:solidFill>
                        </a:rPr>
                        <a:t>学部卒（非情報系）</a:t>
                      </a:r>
                      <a:endParaRPr kumimoji="1" lang="en-US" altLang="ja-JP" sz="2800" b="1" dirty="0">
                        <a:solidFill>
                          <a:schemeClr val="bg1"/>
                        </a:solidFill>
                      </a:endParaRPr>
                    </a:p>
                    <a:p>
                      <a:r>
                        <a:rPr kumimoji="1" lang="ja-JP" altLang="en-US" sz="2800" b="1" dirty="0">
                          <a:solidFill>
                            <a:schemeClr val="bg1"/>
                          </a:solidFill>
                        </a:rPr>
                        <a:t>経済物理学ゼミ、放射線物理学ゼミ</a:t>
                      </a:r>
                    </a:p>
                  </a:txBody>
                  <a:tcPr/>
                </a:tc>
                <a:extLst>
                  <a:ext uri="{0D108BD9-81ED-4DB2-BD59-A6C34878D82A}">
                    <a16:rowId xmlns:a16="http://schemas.microsoft.com/office/drawing/2014/main" val="4247187514"/>
                  </a:ext>
                </a:extLst>
              </a:tr>
              <a:tr h="370840">
                <a:tc>
                  <a:txBody>
                    <a:bodyPr/>
                    <a:lstStyle/>
                    <a:p>
                      <a:r>
                        <a:rPr kumimoji="1" lang="ja-JP" altLang="en-US" sz="2800" b="1" dirty="0">
                          <a:solidFill>
                            <a:schemeClr val="bg1"/>
                          </a:solidFill>
                        </a:rPr>
                        <a:t>発表の目的</a:t>
                      </a:r>
                    </a:p>
                  </a:txBody>
                  <a:tcPr/>
                </a:tc>
                <a:tc>
                  <a:txBody>
                    <a:bodyPr/>
                    <a:lstStyle/>
                    <a:p>
                      <a:pPr marL="0" indent="0">
                        <a:buFont typeface="Arial" panose="020B0604020202020204" pitchFamily="34" charset="0"/>
                        <a:buNone/>
                      </a:pPr>
                      <a:r>
                        <a:rPr kumimoji="1" lang="en-US" altLang="ja-JP" sz="2800" b="1" dirty="0">
                          <a:solidFill>
                            <a:schemeClr val="bg1"/>
                          </a:solidFill>
                          <a:latin typeface="+mn-ea"/>
                        </a:rPr>
                        <a:t>AWS</a:t>
                      </a:r>
                      <a:r>
                        <a:rPr kumimoji="1" lang="ja-JP" altLang="en-US" sz="2800" b="1" dirty="0">
                          <a:solidFill>
                            <a:schemeClr val="bg1"/>
                          </a:solidFill>
                          <a:latin typeface="+mn-ea"/>
                        </a:rPr>
                        <a:t>勉強の第一歩</a:t>
                      </a:r>
                      <a:endParaRPr kumimoji="1" lang="en-US" altLang="ja-JP" sz="2800" b="1" dirty="0">
                        <a:solidFill>
                          <a:schemeClr val="bg1"/>
                        </a:solidFill>
                        <a:latin typeface="+mn-ea"/>
                      </a:endParaRPr>
                    </a:p>
                    <a:p>
                      <a:pPr marL="0" indent="0">
                        <a:buFont typeface="Arial" panose="020B0604020202020204" pitchFamily="34" charset="0"/>
                        <a:buNone/>
                      </a:pPr>
                      <a:r>
                        <a:rPr kumimoji="1" lang="ja-JP" altLang="en-US" sz="2800" b="1" dirty="0">
                          <a:solidFill>
                            <a:schemeClr val="bg1"/>
                          </a:solidFill>
                          <a:latin typeface="+mn-ea"/>
                        </a:rPr>
                        <a:t>発表の練習</a:t>
                      </a:r>
                      <a:endParaRPr kumimoji="1" lang="en-US" altLang="ja-JP" sz="2800" b="1" dirty="0">
                        <a:solidFill>
                          <a:schemeClr val="bg1"/>
                        </a:solidFill>
                        <a:latin typeface="+mn-ea"/>
                      </a:endParaRPr>
                    </a:p>
                    <a:p>
                      <a:pPr marL="0" indent="0">
                        <a:buFont typeface="Arial" panose="020B0604020202020204" pitchFamily="34" charset="0"/>
                        <a:buNone/>
                      </a:pPr>
                      <a:r>
                        <a:rPr kumimoji="1" lang="ja-JP" altLang="en-US" sz="2800" b="1" dirty="0">
                          <a:solidFill>
                            <a:schemeClr val="bg1"/>
                          </a:solidFill>
                          <a:latin typeface="+mn-ea"/>
                        </a:rPr>
                        <a:t>自作環境で実行するための第一歩</a:t>
                      </a:r>
                      <a:endParaRPr kumimoji="1" lang="en-US" altLang="ja-JP" sz="2800" b="1" dirty="0">
                        <a:solidFill>
                          <a:schemeClr val="bg1"/>
                        </a:solidFill>
                        <a:latin typeface="+mn-ea"/>
                      </a:endParaRPr>
                    </a:p>
                  </a:txBody>
                  <a:tcPr/>
                </a:tc>
                <a:extLst>
                  <a:ext uri="{0D108BD9-81ED-4DB2-BD59-A6C34878D82A}">
                    <a16:rowId xmlns:a16="http://schemas.microsoft.com/office/drawing/2014/main" val="2941827894"/>
                  </a:ext>
                </a:extLst>
              </a:tr>
            </a:tbl>
          </a:graphicData>
        </a:graphic>
      </p:graphicFrame>
    </p:spTree>
    <p:extLst>
      <p:ext uri="{BB962C8B-B14F-4D97-AF65-F5344CB8AC3E}">
        <p14:creationId xmlns:p14="http://schemas.microsoft.com/office/powerpoint/2010/main" val="37816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962F7-074D-4193-2A04-B1D4929120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DEA0C45-97AE-EA99-F789-F9DF0617FF55}"/>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2.</a:t>
            </a:r>
            <a:r>
              <a:rPr lang="ja-JP" altLang="en-US" sz="5400" b="1" dirty="0">
                <a:solidFill>
                  <a:schemeClr val="bg1"/>
                </a:solidFill>
              </a:rPr>
              <a:t>作成物紹介</a:t>
            </a:r>
            <a:endParaRPr kumimoji="1" lang="ja-JP" altLang="en-US" sz="5400" b="1" dirty="0">
              <a:solidFill>
                <a:schemeClr val="bg1"/>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D423387-6A15-D9FB-93C5-004AF2B93406}"/>
                  </a:ext>
                </a:extLst>
              </p:cNvPr>
              <p:cNvSpPr txBox="1"/>
              <p:nvPr/>
            </p:nvSpPr>
            <p:spPr>
              <a:xfrm>
                <a:off x="1094510" y="2151727"/>
                <a:ext cx="10253473" cy="3727431"/>
              </a:xfrm>
              <a:prstGeom prst="rect">
                <a:avLst/>
              </a:prstGeom>
              <a:noFill/>
            </p:spPr>
            <p:txBody>
              <a:bodyPr wrap="square" rtlCol="0">
                <a:spAutoFit/>
              </a:bodyPr>
              <a:lstStyle/>
              <a:p>
                <a:r>
                  <a:rPr lang="ja-JP" altLang="en-US" sz="4000" b="1" dirty="0">
                    <a:solidFill>
                      <a:schemeClr val="bg1"/>
                    </a:solidFill>
                    <a:latin typeface="+mn-ea"/>
                  </a:rPr>
                  <a:t>作成物を文字であらわすと・・・</a:t>
                </a:r>
                <a:endParaRPr lang="en-US" altLang="ja-JP" sz="4000" b="1" dirty="0">
                  <a:solidFill>
                    <a:schemeClr val="bg1"/>
                  </a:solidFill>
                  <a:latin typeface="+mn-ea"/>
                </a:endParaRPr>
              </a:p>
              <a:p>
                <a:endParaRPr lang="en-US" altLang="ja-JP" sz="4000" b="1" dirty="0">
                  <a:solidFill>
                    <a:schemeClr val="bg1"/>
                  </a:solidFill>
                  <a:latin typeface="+mn-ea"/>
                </a:endParaRPr>
              </a:p>
              <a:p>
                <a:r>
                  <a:rPr lang="ja-JP" altLang="en-US" sz="4000" b="1" dirty="0">
                    <a:solidFill>
                      <a:schemeClr val="bg1"/>
                    </a:solidFill>
                    <a:latin typeface="+mn-ea"/>
                  </a:rPr>
                  <a:t>「</a:t>
                </a:r>
                <a:r>
                  <a:rPr lang="en-US" altLang="ja-JP" sz="4000" b="1" dirty="0">
                    <a:solidFill>
                      <a:schemeClr val="bg1"/>
                    </a:solidFill>
                    <a:latin typeface="+mn-ea"/>
                  </a:rPr>
                  <a:t>DB</a:t>
                </a:r>
                <a:r>
                  <a:rPr lang="ja-JP" altLang="en-US" sz="4000" b="1" dirty="0">
                    <a:solidFill>
                      <a:schemeClr val="bg1"/>
                    </a:solidFill>
                    <a:latin typeface="+mn-ea"/>
                  </a:rPr>
                  <a:t>に登録してある企業から</a:t>
                </a:r>
                <a:endParaRPr lang="en-US" altLang="ja-JP" sz="4000" b="1" dirty="0">
                  <a:solidFill>
                    <a:schemeClr val="bg1"/>
                  </a:solidFill>
                  <a:latin typeface="+mn-ea"/>
                </a:endParaRPr>
              </a:p>
              <a:p>
                <a:r>
                  <a:rPr lang="ja-JP" altLang="en-US" sz="4000" b="1" dirty="0">
                    <a:solidFill>
                      <a:schemeClr val="bg1"/>
                    </a:solidFill>
                    <a:latin typeface="+mn-ea"/>
                  </a:rPr>
                  <a:t>　</a:t>
                </a:r>
                <a:r>
                  <a:rPr lang="en-US" altLang="ja-JP" sz="4000" b="1" dirty="0">
                    <a:solidFill>
                      <a:schemeClr val="bg1"/>
                    </a:solidFill>
                    <a:latin typeface="+mn-ea"/>
                  </a:rPr>
                  <a:t>PBR1</a:t>
                </a:r>
                <a:r>
                  <a:rPr lang="ja-JP" altLang="en-US" sz="4000" b="1" dirty="0">
                    <a:solidFill>
                      <a:schemeClr val="bg1"/>
                    </a:solidFill>
                    <a:latin typeface="+mn-ea"/>
                  </a:rPr>
                  <a:t>倍以下の企業名を表示させる」</a:t>
                </a:r>
                <a:endParaRPr kumimoji="1" lang="en-US" altLang="ja-JP" sz="4000" b="1" dirty="0">
                  <a:solidFill>
                    <a:schemeClr val="bg1"/>
                  </a:solidFill>
                  <a:latin typeface="+mn-ea"/>
                </a:endParaRPr>
              </a:p>
              <a:p>
                <a:r>
                  <a:rPr kumimoji="1" lang="ja-JP" altLang="en-US" sz="4000" b="1" dirty="0">
                    <a:solidFill>
                      <a:schemeClr val="bg1"/>
                    </a:solidFill>
                    <a:latin typeface="+mn-ea"/>
                  </a:rPr>
                  <a:t>　</a:t>
                </a:r>
                <a:r>
                  <a:rPr kumimoji="1" lang="en-US" altLang="ja-JP" sz="4000" b="1" dirty="0">
                    <a:solidFill>
                      <a:schemeClr val="bg1"/>
                    </a:solidFill>
                    <a:latin typeface="+mn-ea"/>
                  </a:rPr>
                  <a:t>※PBR = </a:t>
                </a:r>
                <a14:m>
                  <m:oMath xmlns:m="http://schemas.openxmlformats.org/officeDocument/2006/math">
                    <m:f>
                      <m:fPr>
                        <m:ctrlPr>
                          <a:rPr kumimoji="1" lang="en-US" altLang="ja-JP" sz="4000" b="1" i="1" smtClean="0">
                            <a:solidFill>
                              <a:schemeClr val="bg1"/>
                            </a:solidFill>
                            <a:latin typeface="Cambria Math" panose="02040503050406030204" pitchFamily="18" charset="0"/>
                          </a:rPr>
                        </m:ctrlPr>
                      </m:fPr>
                      <m:num>
                        <m:r>
                          <a:rPr lang="ja-JP" altLang="en-US" sz="4000" b="1" i="1">
                            <a:solidFill>
                              <a:schemeClr val="bg1"/>
                            </a:solidFill>
                            <a:latin typeface="Cambria Math" panose="02040503050406030204" pitchFamily="18" charset="0"/>
                          </a:rPr>
                          <m:t>株価</m:t>
                        </m:r>
                      </m:num>
                      <m:den>
                        <m:r>
                          <a:rPr lang="ja-JP" altLang="en-US" sz="4000" b="1" i="1">
                            <a:solidFill>
                              <a:schemeClr val="bg1"/>
                            </a:solidFill>
                            <a:latin typeface="Cambria Math" panose="02040503050406030204" pitchFamily="18" charset="0"/>
                          </a:rPr>
                          <m:t>一株当たりの</m:t>
                        </m:r>
                        <m:r>
                          <a:rPr lang="ja-JP" altLang="en-US" sz="4000" b="1" i="1" smtClean="0">
                            <a:solidFill>
                              <a:schemeClr val="bg1"/>
                            </a:solidFill>
                            <a:latin typeface="Cambria Math" panose="02040503050406030204" pitchFamily="18" charset="0"/>
                          </a:rPr>
                          <m:t>純資産</m:t>
                        </m:r>
                      </m:den>
                    </m:f>
                  </m:oMath>
                </a14:m>
                <a:endParaRPr kumimoji="1" lang="en-US" altLang="ja-JP" sz="4000" b="1" dirty="0">
                  <a:solidFill>
                    <a:schemeClr val="bg1"/>
                  </a:solidFill>
                  <a:latin typeface="+mn-ea"/>
                </a:endParaRPr>
              </a:p>
            </p:txBody>
          </p:sp>
        </mc:Choice>
        <mc:Fallback xmlns="">
          <p:sp>
            <p:nvSpPr>
              <p:cNvPr id="7" name="テキスト ボックス 6">
                <a:extLst>
                  <a:ext uri="{FF2B5EF4-FFF2-40B4-BE49-F238E27FC236}">
                    <a16:creationId xmlns:a16="http://schemas.microsoft.com/office/drawing/2014/main" id="{FD423387-6A15-D9FB-93C5-004AF2B93406}"/>
                  </a:ext>
                </a:extLst>
              </p:cNvPr>
              <p:cNvSpPr txBox="1">
                <a:spLocks noRot="1" noChangeAspect="1" noMove="1" noResize="1" noEditPoints="1" noAdjustHandles="1" noChangeArrowheads="1" noChangeShapeType="1" noTextEdit="1"/>
              </p:cNvSpPr>
              <p:nvPr/>
            </p:nvSpPr>
            <p:spPr>
              <a:xfrm>
                <a:off x="1094510" y="2151727"/>
                <a:ext cx="10253473" cy="3727431"/>
              </a:xfrm>
              <a:prstGeom prst="rect">
                <a:avLst/>
              </a:prstGeom>
              <a:blipFill>
                <a:blip r:embed="rId3"/>
                <a:stretch>
                  <a:fillRect l="-2140" t="-2782" b="-11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109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847C-D620-E64E-2054-DECCD0665C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BF500-2CE2-B8FC-AD45-D30D31D89E52}"/>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2.</a:t>
            </a:r>
            <a:r>
              <a:rPr lang="ja-JP" altLang="en-US" sz="5400" b="1" dirty="0">
                <a:solidFill>
                  <a:schemeClr val="bg1"/>
                </a:solidFill>
              </a:rPr>
              <a:t>作成物紹介</a:t>
            </a:r>
            <a:endParaRPr kumimoji="1" lang="ja-JP" altLang="en-US" sz="5400" b="1" dirty="0">
              <a:solidFill>
                <a:schemeClr val="bg1"/>
              </a:solidFill>
            </a:endParaRPr>
          </a:p>
        </p:txBody>
      </p:sp>
      <p:sp>
        <p:nvSpPr>
          <p:cNvPr id="7" name="テキスト ボックス 6">
            <a:extLst>
              <a:ext uri="{FF2B5EF4-FFF2-40B4-BE49-F238E27FC236}">
                <a16:creationId xmlns:a16="http://schemas.microsoft.com/office/drawing/2014/main" id="{96370E53-60A8-99A0-B55B-3D1CEB2A0317}"/>
              </a:ext>
            </a:extLst>
          </p:cNvPr>
          <p:cNvSpPr txBox="1"/>
          <p:nvPr/>
        </p:nvSpPr>
        <p:spPr>
          <a:xfrm>
            <a:off x="1094510" y="2151727"/>
            <a:ext cx="10253473" cy="3170099"/>
          </a:xfrm>
          <a:prstGeom prst="rect">
            <a:avLst/>
          </a:prstGeom>
          <a:noFill/>
        </p:spPr>
        <p:txBody>
          <a:bodyPr wrap="square" rtlCol="0">
            <a:spAutoFit/>
          </a:bodyPr>
          <a:lstStyle/>
          <a:p>
            <a:r>
              <a:rPr lang="ja-JP" altLang="en-US" sz="4000" b="1" dirty="0">
                <a:solidFill>
                  <a:schemeClr val="bg1"/>
                </a:solidFill>
                <a:latin typeface="+mn-ea"/>
              </a:rPr>
              <a:t>どんどん機能追加していけば・・・</a:t>
            </a:r>
            <a:endParaRPr lang="en-US" altLang="ja-JP" sz="4000" b="1" dirty="0">
              <a:solidFill>
                <a:schemeClr val="bg1"/>
              </a:solidFill>
              <a:latin typeface="+mn-ea"/>
            </a:endParaRPr>
          </a:p>
          <a:p>
            <a:endParaRPr lang="en-US" altLang="ja-JP" sz="4000" b="1" dirty="0">
              <a:solidFill>
                <a:schemeClr val="bg1"/>
              </a:solidFill>
              <a:latin typeface="+mn-ea"/>
            </a:endParaRPr>
          </a:p>
          <a:p>
            <a:r>
              <a:rPr lang="ja-JP" altLang="en-US" sz="4000" b="1" dirty="0">
                <a:solidFill>
                  <a:schemeClr val="bg1"/>
                </a:solidFill>
                <a:latin typeface="+mn-ea"/>
              </a:rPr>
              <a:t>「気になる企業を</a:t>
            </a:r>
            <a:r>
              <a:rPr lang="en-US" altLang="ja-JP" sz="4000" b="1" dirty="0">
                <a:solidFill>
                  <a:schemeClr val="bg1"/>
                </a:solidFill>
                <a:latin typeface="+mn-ea"/>
              </a:rPr>
              <a:t>DB</a:t>
            </a:r>
            <a:r>
              <a:rPr lang="ja-JP" altLang="en-US" sz="4000" b="1" dirty="0">
                <a:solidFill>
                  <a:schemeClr val="bg1"/>
                </a:solidFill>
                <a:latin typeface="+mn-ea"/>
              </a:rPr>
              <a:t>に登録して</a:t>
            </a:r>
            <a:endParaRPr lang="en-US" altLang="ja-JP" sz="4000" b="1" dirty="0">
              <a:solidFill>
                <a:schemeClr val="bg1"/>
              </a:solidFill>
              <a:latin typeface="+mn-ea"/>
            </a:endParaRPr>
          </a:p>
          <a:p>
            <a:r>
              <a:rPr lang="ja-JP" altLang="en-US" sz="4000" b="1" dirty="0">
                <a:solidFill>
                  <a:schemeClr val="bg1"/>
                </a:solidFill>
                <a:latin typeface="+mn-ea"/>
              </a:rPr>
              <a:t>　自分がやりたい分析をサクッと行い</a:t>
            </a:r>
            <a:endParaRPr lang="en-US" altLang="ja-JP" sz="4000" b="1" dirty="0">
              <a:solidFill>
                <a:schemeClr val="bg1"/>
              </a:solidFill>
              <a:latin typeface="+mn-ea"/>
            </a:endParaRPr>
          </a:p>
          <a:p>
            <a:r>
              <a:rPr lang="ja-JP" altLang="en-US" sz="4000" b="1" dirty="0">
                <a:solidFill>
                  <a:schemeClr val="bg1"/>
                </a:solidFill>
                <a:latin typeface="+mn-ea"/>
              </a:rPr>
              <a:t>　割安企業を見つけて儲けられる」</a:t>
            </a:r>
            <a:endParaRPr kumimoji="1" lang="en-US" altLang="ja-JP" sz="4000" b="1" dirty="0">
              <a:solidFill>
                <a:schemeClr val="bg1"/>
              </a:solidFill>
              <a:latin typeface="+mn-ea"/>
            </a:endParaRPr>
          </a:p>
        </p:txBody>
      </p:sp>
    </p:spTree>
    <p:extLst>
      <p:ext uri="{BB962C8B-B14F-4D97-AF65-F5344CB8AC3E}">
        <p14:creationId xmlns:p14="http://schemas.microsoft.com/office/powerpoint/2010/main" val="171728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C1335-DF16-44F3-ECE8-176DF95D36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7ED884-BA6F-BC2A-4116-2D1E95A70277}"/>
              </a:ext>
            </a:extLst>
          </p:cNvPr>
          <p:cNvSpPr>
            <a:spLocks noGrp="1"/>
          </p:cNvSpPr>
          <p:nvPr>
            <p:ph type="title"/>
          </p:nvPr>
        </p:nvSpPr>
        <p:spPr>
          <a:xfrm>
            <a:off x="1094510" y="662566"/>
            <a:ext cx="4623538" cy="1143000"/>
          </a:xfrm>
        </p:spPr>
        <p:txBody>
          <a:bodyPr>
            <a:normAutofit fontScale="90000"/>
          </a:bodyPr>
          <a:lstStyle/>
          <a:p>
            <a:pPr algn="l"/>
            <a:r>
              <a:rPr lang="en-US" altLang="ja-JP" sz="5400" b="1" dirty="0">
                <a:solidFill>
                  <a:schemeClr val="bg1"/>
                </a:solidFill>
              </a:rPr>
              <a:t>2.</a:t>
            </a:r>
            <a:r>
              <a:rPr lang="ja-JP" altLang="en-US" sz="5400" b="1" dirty="0">
                <a:solidFill>
                  <a:schemeClr val="bg1"/>
                </a:solidFill>
              </a:rPr>
              <a:t>作成物の紹介</a:t>
            </a:r>
            <a:endParaRPr kumimoji="1" lang="ja-JP" altLang="en-US" sz="5400" b="1" dirty="0">
              <a:solidFill>
                <a:schemeClr val="bg1"/>
              </a:solidFill>
            </a:endParaRPr>
          </a:p>
        </p:txBody>
      </p:sp>
      <p:pic>
        <p:nvPicPr>
          <p:cNvPr id="6" name="図 5">
            <a:extLst>
              <a:ext uri="{FF2B5EF4-FFF2-40B4-BE49-F238E27FC236}">
                <a16:creationId xmlns:a16="http://schemas.microsoft.com/office/drawing/2014/main" id="{EF145072-2971-CA55-48AE-23F65309E2BD}"/>
              </a:ext>
            </a:extLst>
          </p:cNvPr>
          <p:cNvPicPr>
            <a:picLocks noChangeAspect="1"/>
          </p:cNvPicPr>
          <p:nvPr/>
        </p:nvPicPr>
        <p:blipFill>
          <a:blip r:embed="rId3"/>
          <a:stretch>
            <a:fillRect/>
          </a:stretch>
        </p:blipFill>
        <p:spPr>
          <a:xfrm>
            <a:off x="1847087" y="1552820"/>
            <a:ext cx="8497825" cy="4420743"/>
          </a:xfrm>
          <a:prstGeom prst="rect">
            <a:avLst/>
          </a:prstGeom>
        </p:spPr>
      </p:pic>
    </p:spTree>
    <p:extLst>
      <p:ext uri="{BB962C8B-B14F-4D97-AF65-F5344CB8AC3E}">
        <p14:creationId xmlns:p14="http://schemas.microsoft.com/office/powerpoint/2010/main" val="289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D97C3-5AB8-CEFB-76BF-E20B0E73EF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1E7F1D-C44A-7225-F913-3289F6E0E7C5}"/>
              </a:ext>
            </a:extLst>
          </p:cNvPr>
          <p:cNvSpPr>
            <a:spLocks noGrp="1"/>
          </p:cNvSpPr>
          <p:nvPr>
            <p:ph type="title"/>
          </p:nvPr>
        </p:nvSpPr>
        <p:spPr>
          <a:xfrm>
            <a:off x="1094510" y="662566"/>
            <a:ext cx="4623538" cy="1143000"/>
          </a:xfrm>
        </p:spPr>
        <p:txBody>
          <a:bodyPr>
            <a:normAutofit fontScale="90000"/>
          </a:bodyPr>
          <a:lstStyle/>
          <a:p>
            <a:pPr algn="l"/>
            <a:r>
              <a:rPr lang="en-US" altLang="ja-JP" sz="5400" b="1" dirty="0">
                <a:solidFill>
                  <a:schemeClr val="bg1"/>
                </a:solidFill>
              </a:rPr>
              <a:t>2.</a:t>
            </a:r>
            <a:r>
              <a:rPr lang="ja-JP" altLang="en-US" sz="5400" b="1" dirty="0">
                <a:solidFill>
                  <a:schemeClr val="bg1"/>
                </a:solidFill>
              </a:rPr>
              <a:t>作成物の紹介</a:t>
            </a:r>
            <a:endParaRPr kumimoji="1" lang="ja-JP" altLang="en-US" sz="5400" b="1" dirty="0">
              <a:solidFill>
                <a:schemeClr val="bg1"/>
              </a:solidFill>
            </a:endParaRPr>
          </a:p>
        </p:txBody>
      </p:sp>
      <p:pic>
        <p:nvPicPr>
          <p:cNvPr id="5" name="図 4">
            <a:extLst>
              <a:ext uri="{FF2B5EF4-FFF2-40B4-BE49-F238E27FC236}">
                <a16:creationId xmlns:a16="http://schemas.microsoft.com/office/drawing/2014/main" id="{DA492EE0-EB6E-6F5B-6841-727270A135D3}"/>
              </a:ext>
            </a:extLst>
          </p:cNvPr>
          <p:cNvPicPr>
            <a:picLocks noChangeAspect="1"/>
          </p:cNvPicPr>
          <p:nvPr/>
        </p:nvPicPr>
        <p:blipFill>
          <a:blip r:embed="rId3"/>
          <a:stretch>
            <a:fillRect/>
          </a:stretch>
        </p:blipFill>
        <p:spPr>
          <a:xfrm>
            <a:off x="2192407" y="1805566"/>
            <a:ext cx="8170075" cy="4340352"/>
          </a:xfrm>
          <a:prstGeom prst="rect">
            <a:avLst/>
          </a:prstGeom>
        </p:spPr>
      </p:pic>
      <p:pic>
        <p:nvPicPr>
          <p:cNvPr id="4" name="図 3">
            <a:extLst>
              <a:ext uri="{FF2B5EF4-FFF2-40B4-BE49-F238E27FC236}">
                <a16:creationId xmlns:a16="http://schemas.microsoft.com/office/drawing/2014/main" id="{D7503E7E-687D-AF99-0A24-5884907F7261}"/>
              </a:ext>
            </a:extLst>
          </p:cNvPr>
          <p:cNvPicPr>
            <a:picLocks noChangeAspect="1"/>
          </p:cNvPicPr>
          <p:nvPr/>
        </p:nvPicPr>
        <p:blipFill>
          <a:blip r:embed="rId4"/>
          <a:stretch>
            <a:fillRect/>
          </a:stretch>
        </p:blipFill>
        <p:spPr>
          <a:xfrm>
            <a:off x="2192407" y="1805567"/>
            <a:ext cx="8170075" cy="4340352"/>
          </a:xfrm>
          <a:prstGeom prst="rect">
            <a:avLst/>
          </a:prstGeom>
        </p:spPr>
      </p:pic>
    </p:spTree>
    <p:extLst>
      <p:ext uri="{BB962C8B-B14F-4D97-AF65-F5344CB8AC3E}">
        <p14:creationId xmlns:p14="http://schemas.microsoft.com/office/powerpoint/2010/main" val="17271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43813-E17C-BF63-030C-F9716682CC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9E3C14-8842-09C7-55F4-8465DF55A9F0}"/>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3.</a:t>
            </a:r>
            <a:r>
              <a:rPr lang="ja-JP" altLang="en-US" sz="5400" b="1" dirty="0">
                <a:solidFill>
                  <a:schemeClr val="bg1"/>
                </a:solidFill>
              </a:rPr>
              <a:t>勉強したこと</a:t>
            </a:r>
            <a:endParaRPr kumimoji="1" lang="ja-JP" altLang="en-US" sz="5400" b="1" dirty="0">
              <a:solidFill>
                <a:schemeClr val="bg1"/>
              </a:solidFill>
            </a:endParaRPr>
          </a:p>
        </p:txBody>
      </p:sp>
      <p:graphicFrame>
        <p:nvGraphicFramePr>
          <p:cNvPr id="4" name="表 3">
            <a:extLst>
              <a:ext uri="{FF2B5EF4-FFF2-40B4-BE49-F238E27FC236}">
                <a16:creationId xmlns:a16="http://schemas.microsoft.com/office/drawing/2014/main" id="{57A06ACD-3F14-28AA-FEC9-4E799AE98580}"/>
              </a:ext>
            </a:extLst>
          </p:cNvPr>
          <p:cNvGraphicFramePr>
            <a:graphicFrameLocks noGrp="1"/>
          </p:cNvGraphicFramePr>
          <p:nvPr>
            <p:extLst>
              <p:ext uri="{D42A27DB-BD31-4B8C-83A1-F6EECF244321}">
                <p14:modId xmlns:p14="http://schemas.microsoft.com/office/powerpoint/2010/main" val="1695971282"/>
              </p:ext>
            </p:extLst>
          </p:nvPr>
        </p:nvGraphicFramePr>
        <p:xfrm>
          <a:off x="1016647" y="1517128"/>
          <a:ext cx="10158706" cy="4237496"/>
        </p:xfrm>
        <a:graphic>
          <a:graphicData uri="http://schemas.openxmlformats.org/drawingml/2006/table">
            <a:tbl>
              <a:tblPr firstRow="1" bandRow="1">
                <a:tableStyleId>{073A0DAA-6AF3-43AB-8588-CEC1D06C72B9}</a:tableStyleId>
              </a:tblPr>
              <a:tblGrid>
                <a:gridCol w="2291036">
                  <a:extLst>
                    <a:ext uri="{9D8B030D-6E8A-4147-A177-3AD203B41FA5}">
                      <a16:colId xmlns:a16="http://schemas.microsoft.com/office/drawing/2014/main" val="3872841927"/>
                    </a:ext>
                  </a:extLst>
                </a:gridCol>
                <a:gridCol w="4970685">
                  <a:extLst>
                    <a:ext uri="{9D8B030D-6E8A-4147-A177-3AD203B41FA5}">
                      <a16:colId xmlns:a16="http://schemas.microsoft.com/office/drawing/2014/main" val="1875788564"/>
                    </a:ext>
                  </a:extLst>
                </a:gridCol>
                <a:gridCol w="2896985">
                  <a:extLst>
                    <a:ext uri="{9D8B030D-6E8A-4147-A177-3AD203B41FA5}">
                      <a16:colId xmlns:a16="http://schemas.microsoft.com/office/drawing/2014/main" val="3253951503"/>
                    </a:ext>
                  </a:extLst>
                </a:gridCol>
              </a:tblGrid>
              <a:tr h="501068">
                <a:tc>
                  <a:txBody>
                    <a:bodyPr/>
                    <a:lstStyle/>
                    <a:p>
                      <a:r>
                        <a:rPr kumimoji="1" lang="ja-JP" altLang="en-US" dirty="0"/>
                        <a:t>アプリ</a:t>
                      </a:r>
                    </a:p>
                  </a:txBody>
                  <a:tcPr>
                    <a:solidFill>
                      <a:schemeClr val="accent4"/>
                    </a:solidFill>
                  </a:tcPr>
                </a:tc>
                <a:tc>
                  <a:txBody>
                    <a:bodyPr/>
                    <a:lstStyle/>
                    <a:p>
                      <a:r>
                        <a:rPr kumimoji="1" lang="ja-JP" altLang="en-US" dirty="0"/>
                        <a:t>概要</a:t>
                      </a:r>
                    </a:p>
                  </a:txBody>
                  <a:tcPr>
                    <a:solidFill>
                      <a:schemeClr val="accent4"/>
                    </a:solidFill>
                  </a:tcPr>
                </a:tc>
                <a:tc>
                  <a:txBody>
                    <a:bodyPr/>
                    <a:lstStyle/>
                    <a:p>
                      <a:r>
                        <a:rPr kumimoji="1" lang="ja-JP" altLang="en-US" dirty="0"/>
                        <a:t>思い出</a:t>
                      </a:r>
                    </a:p>
                  </a:txBody>
                  <a:tcPr>
                    <a:solidFill>
                      <a:schemeClr val="accent4"/>
                    </a:solidFill>
                  </a:tcPr>
                </a:tc>
                <a:extLst>
                  <a:ext uri="{0D108BD9-81ED-4DB2-BD59-A6C34878D82A}">
                    <a16:rowId xmlns:a16="http://schemas.microsoft.com/office/drawing/2014/main" val="1904490580"/>
                  </a:ext>
                </a:extLst>
              </a:tr>
              <a:tr h="781969">
                <a:tc>
                  <a:txBody>
                    <a:bodyPr/>
                    <a:lstStyle/>
                    <a:p>
                      <a:r>
                        <a:rPr kumimoji="1" lang="en-US" altLang="ja-JP" dirty="0"/>
                        <a:t>S3</a:t>
                      </a:r>
                      <a:endParaRPr kumimoji="1" lang="ja-JP" altLang="en-US" dirty="0"/>
                    </a:p>
                  </a:txBody>
                  <a:tcPr/>
                </a:tc>
                <a:tc>
                  <a:txBody>
                    <a:bodyPr/>
                    <a:lstStyle/>
                    <a:p>
                      <a:r>
                        <a:rPr lang="ja-JP" altLang="en-US" dirty="0"/>
                        <a:t>オブジェクトストレージサービス。</a:t>
                      </a:r>
                      <a:endParaRPr lang="en-US" altLang="ja-JP" dirty="0"/>
                    </a:p>
                    <a:p>
                      <a:r>
                        <a:rPr lang="ja-JP" altLang="en-US" dirty="0"/>
                        <a:t>データを保存でき、インターネット経由でアクセス可能</a:t>
                      </a:r>
                      <a:endParaRPr kumimoji="1" lang="ja-JP" altLang="en-US" dirty="0"/>
                    </a:p>
                  </a:txBody>
                  <a:tcPr/>
                </a:tc>
                <a:tc>
                  <a:txBody>
                    <a:bodyPr/>
                    <a:lstStyle/>
                    <a:p>
                      <a:r>
                        <a:rPr lang="ja-JP" altLang="en-US" dirty="0"/>
                        <a:t>静的</a:t>
                      </a:r>
                      <a:r>
                        <a:rPr lang="en-US" altLang="ja-JP" dirty="0"/>
                        <a:t>Web</a:t>
                      </a:r>
                      <a:r>
                        <a:rPr lang="ja-JP" altLang="en-US" dirty="0"/>
                        <a:t>サイトホスティング？状態</a:t>
                      </a:r>
                      <a:endParaRPr kumimoji="1" lang="en-US" altLang="ja-JP" dirty="0"/>
                    </a:p>
                    <a:p>
                      <a:r>
                        <a:rPr kumimoji="1" lang="ja-JP" altLang="en-US" dirty="0"/>
                        <a:t>認識機能ないと</a:t>
                      </a:r>
                      <a:r>
                        <a:rPr kumimoji="1" lang="en-US" altLang="ja-JP" dirty="0" err="1"/>
                        <a:t>DDos</a:t>
                      </a:r>
                      <a:r>
                        <a:rPr kumimoji="1" lang="ja-JP" altLang="en-US" dirty="0"/>
                        <a:t>が</a:t>
                      </a:r>
                      <a:endParaRPr lang="en-US" altLang="ja-JP" dirty="0"/>
                    </a:p>
                  </a:txBody>
                  <a:tcPr/>
                </a:tc>
                <a:extLst>
                  <a:ext uri="{0D108BD9-81ED-4DB2-BD59-A6C34878D82A}">
                    <a16:rowId xmlns:a16="http://schemas.microsoft.com/office/drawing/2014/main" val="748917565"/>
                  </a:ext>
                </a:extLst>
              </a:tr>
              <a:tr h="786198">
                <a:tc>
                  <a:txBody>
                    <a:bodyPr/>
                    <a:lstStyle/>
                    <a:p>
                      <a:r>
                        <a:rPr kumimoji="1" lang="en-US" altLang="ja-JP" dirty="0"/>
                        <a:t>API</a:t>
                      </a:r>
                    </a:p>
                    <a:p>
                      <a:r>
                        <a:rPr kumimoji="1" lang="en-US" altLang="ja-JP" dirty="0"/>
                        <a:t>Gateway</a:t>
                      </a:r>
                      <a:endParaRPr kumimoji="1" lang="ja-JP" altLang="en-US" dirty="0"/>
                    </a:p>
                  </a:txBody>
                  <a:tcPr/>
                </a:tc>
                <a:tc>
                  <a:txBody>
                    <a:bodyPr/>
                    <a:lstStyle/>
                    <a:p>
                      <a:r>
                        <a:rPr lang="en-US" altLang="ja-JP" dirty="0"/>
                        <a:t>API </a:t>
                      </a:r>
                      <a:r>
                        <a:rPr lang="ja-JP" altLang="en-US" dirty="0"/>
                        <a:t>の作成・管理・公開サービス</a:t>
                      </a:r>
                      <a:endParaRPr lang="en-US" altLang="ja-JP" dirty="0"/>
                    </a:p>
                    <a:p>
                      <a:r>
                        <a:rPr kumimoji="1" lang="en-US" altLang="ja-JP" dirty="0"/>
                        <a:t>AWS</a:t>
                      </a:r>
                      <a:r>
                        <a:rPr kumimoji="1" lang="ja-JP" altLang="en-US" dirty="0"/>
                        <a:t>サービスと連携して</a:t>
                      </a:r>
                      <a:r>
                        <a:rPr kumimoji="1" lang="en-US" altLang="ja-JP" dirty="0"/>
                        <a:t>API</a:t>
                      </a:r>
                      <a:r>
                        <a:rPr kumimoji="1" lang="ja-JP" altLang="en-US" dirty="0"/>
                        <a:t>構築</a:t>
                      </a:r>
                    </a:p>
                  </a:txBody>
                  <a:tcPr/>
                </a:tc>
                <a:tc>
                  <a:txBody>
                    <a:bodyPr/>
                    <a:lstStyle/>
                    <a:p>
                      <a:r>
                        <a:rPr kumimoji="1" lang="en-US" altLang="ja-JP" dirty="0"/>
                        <a:t>IAM</a:t>
                      </a:r>
                      <a:r>
                        <a:rPr kumimoji="1" lang="ja-JP" altLang="en-US" dirty="0"/>
                        <a:t>？ロール？状態</a:t>
                      </a:r>
                      <a:endParaRPr kumimoji="1" lang="en-US" altLang="ja-JP" dirty="0"/>
                    </a:p>
                    <a:p>
                      <a:r>
                        <a:rPr kumimoji="1" lang="en-US" altLang="ja-JP" dirty="0" err="1"/>
                        <a:t>Lmbda</a:t>
                      </a:r>
                      <a:r>
                        <a:rPr kumimoji="1" lang="ja-JP" altLang="en-US" dirty="0"/>
                        <a:t>とつなげず苦戦</a:t>
                      </a:r>
                    </a:p>
                  </a:txBody>
                  <a:tcPr/>
                </a:tc>
                <a:extLst>
                  <a:ext uri="{0D108BD9-81ED-4DB2-BD59-A6C34878D82A}">
                    <a16:rowId xmlns:a16="http://schemas.microsoft.com/office/drawing/2014/main" val="4024441491"/>
                  </a:ext>
                </a:extLst>
              </a:tr>
              <a:tr h="735096">
                <a:tc>
                  <a:txBody>
                    <a:bodyPr/>
                    <a:lstStyle/>
                    <a:p>
                      <a:r>
                        <a:rPr kumimoji="1" lang="en-US" altLang="ja-JP" dirty="0"/>
                        <a:t>DynamoDB</a:t>
                      </a:r>
                      <a:endParaRPr kumimoji="1" lang="ja-JP" altLang="en-US" dirty="0"/>
                    </a:p>
                  </a:txBody>
                  <a:tcPr/>
                </a:tc>
                <a:tc>
                  <a:txBody>
                    <a:bodyPr/>
                    <a:lstStyle/>
                    <a:p>
                      <a:r>
                        <a:rPr lang="ja-JP" altLang="en-US" dirty="0"/>
                        <a:t>フルマネージドの </a:t>
                      </a:r>
                      <a:r>
                        <a:rPr lang="en-US" altLang="ja-JP" dirty="0"/>
                        <a:t>NoSQL </a:t>
                      </a:r>
                      <a:r>
                        <a:rPr lang="ja-JP" altLang="en-US" dirty="0"/>
                        <a:t>データベースサービス</a:t>
                      </a:r>
                      <a:endParaRPr kumimoji="1" lang="ja-JP" altLang="en-US" dirty="0"/>
                    </a:p>
                  </a:txBody>
                  <a:tcPr/>
                </a:tc>
                <a:tc>
                  <a:txBody>
                    <a:bodyPr/>
                    <a:lstStyle/>
                    <a:p>
                      <a:r>
                        <a:rPr kumimoji="1" lang="en-US" altLang="ja-JP" dirty="0" err="1"/>
                        <a:t>AmazonRDS</a:t>
                      </a:r>
                      <a:r>
                        <a:rPr kumimoji="1" lang="ja-JP" altLang="en-US" dirty="0"/>
                        <a:t>と何がちがう？</a:t>
                      </a:r>
                      <a:r>
                        <a:rPr lang="en-US" altLang="ja-JP" dirty="0"/>
                        <a:t>CAP</a:t>
                      </a:r>
                      <a:r>
                        <a:rPr lang="ja-JP" altLang="en-US" dirty="0"/>
                        <a:t>定理？</a:t>
                      </a:r>
                      <a:endParaRPr kumimoji="1" lang="en-US" altLang="ja-JP" dirty="0"/>
                    </a:p>
                  </a:txBody>
                  <a:tcPr/>
                </a:tc>
                <a:extLst>
                  <a:ext uri="{0D108BD9-81ED-4DB2-BD59-A6C34878D82A}">
                    <a16:rowId xmlns:a16="http://schemas.microsoft.com/office/drawing/2014/main" val="1704508809"/>
                  </a:ext>
                </a:extLst>
              </a:tr>
              <a:tr h="1010614">
                <a:tc>
                  <a:txBody>
                    <a:bodyPr/>
                    <a:lstStyle/>
                    <a:p>
                      <a:r>
                        <a:rPr kumimoji="1" lang="en-US" altLang="ja-JP" dirty="0"/>
                        <a:t>Lambda</a:t>
                      </a:r>
                      <a:endParaRPr kumimoji="1" lang="ja-JP" altLang="en-US" dirty="0"/>
                    </a:p>
                  </a:txBody>
                  <a:tcPr/>
                </a:tc>
                <a:tc>
                  <a:txBody>
                    <a:bodyPr/>
                    <a:lstStyle/>
                    <a:p>
                      <a:r>
                        <a:rPr lang="ja-JP" altLang="en-US" dirty="0"/>
                        <a:t>サーバーレスでコードを実行できるコンピューティングサービス。インフラ管理不要で、イベント駆動型のアプリケーションを構築。</a:t>
                      </a:r>
                      <a:endParaRPr kumimoji="1" lang="ja-JP" altLang="en-US" dirty="0"/>
                    </a:p>
                  </a:txBody>
                  <a:tcPr/>
                </a:tc>
                <a:tc>
                  <a:txBody>
                    <a:bodyPr/>
                    <a:lstStyle/>
                    <a:p>
                      <a:r>
                        <a:rPr kumimoji="1" lang="ja-JP" altLang="en-US" dirty="0"/>
                        <a:t>ライブラリを入れるときの</a:t>
                      </a:r>
                      <a:r>
                        <a:rPr kumimoji="1" lang="en-US" altLang="ja-JP" dirty="0"/>
                        <a:t>layer</a:t>
                      </a:r>
                      <a:r>
                        <a:rPr kumimoji="1" lang="ja-JP" altLang="en-US" dirty="0"/>
                        <a:t>の設定で苦戦</a:t>
                      </a:r>
                      <a:endParaRPr kumimoji="1" lang="en-US" altLang="ja-JP" dirty="0"/>
                    </a:p>
                    <a:p>
                      <a:endParaRPr kumimoji="1" lang="ja-JP" altLang="en-US" dirty="0"/>
                    </a:p>
                  </a:txBody>
                  <a:tcPr/>
                </a:tc>
                <a:extLst>
                  <a:ext uri="{0D108BD9-81ED-4DB2-BD59-A6C34878D82A}">
                    <a16:rowId xmlns:a16="http://schemas.microsoft.com/office/drawing/2014/main" val="1103672611"/>
                  </a:ext>
                </a:extLst>
              </a:tr>
            </a:tbl>
          </a:graphicData>
        </a:graphic>
      </p:graphicFrame>
      <p:sp>
        <p:nvSpPr>
          <p:cNvPr id="3" name="テキスト ボックス 2">
            <a:extLst>
              <a:ext uri="{FF2B5EF4-FFF2-40B4-BE49-F238E27FC236}">
                <a16:creationId xmlns:a16="http://schemas.microsoft.com/office/drawing/2014/main" id="{4EBC9692-662B-7BB2-2F40-64FFA81CC8F5}"/>
              </a:ext>
            </a:extLst>
          </p:cNvPr>
          <p:cNvSpPr txBox="1"/>
          <p:nvPr/>
        </p:nvSpPr>
        <p:spPr>
          <a:xfrm>
            <a:off x="1194816" y="5754624"/>
            <a:ext cx="5157216" cy="523220"/>
          </a:xfrm>
          <a:prstGeom prst="rect">
            <a:avLst/>
          </a:prstGeom>
          <a:noFill/>
        </p:spPr>
        <p:txBody>
          <a:bodyPr wrap="square" rtlCol="0">
            <a:spAutoFit/>
          </a:bodyPr>
          <a:lstStyle/>
          <a:p>
            <a:r>
              <a:rPr kumimoji="1" lang="ja-JP" altLang="en-US" sz="1400" dirty="0">
                <a:solidFill>
                  <a:schemeClr val="bg1"/>
                </a:solidFill>
              </a:rPr>
              <a:t>参考</a:t>
            </a:r>
            <a:r>
              <a:rPr kumimoji="1" lang="en-US" altLang="ja-JP" sz="1400" dirty="0">
                <a:solidFill>
                  <a:schemeClr val="bg1"/>
                </a:solidFill>
              </a:rPr>
              <a:t>『AWS</a:t>
            </a:r>
            <a:r>
              <a:rPr kumimoji="1" lang="ja-JP" altLang="en-US" sz="1400" dirty="0">
                <a:solidFill>
                  <a:schemeClr val="bg1"/>
                </a:solidFill>
              </a:rPr>
              <a:t>の基本・仕組み・重要用語が全部わかる教科書</a:t>
            </a:r>
            <a:r>
              <a:rPr kumimoji="1" lang="en-US" altLang="ja-JP" sz="1400" dirty="0">
                <a:solidFill>
                  <a:schemeClr val="bg1"/>
                </a:solidFill>
              </a:rPr>
              <a:t>』</a:t>
            </a:r>
          </a:p>
          <a:p>
            <a:r>
              <a:rPr kumimoji="1" lang="ja-JP" altLang="en-US" sz="1400" dirty="0">
                <a:solidFill>
                  <a:schemeClr val="bg1"/>
                </a:solidFill>
              </a:rPr>
              <a:t>（著：川端光平、菊池貴彰、真中俊輝）</a:t>
            </a:r>
          </a:p>
        </p:txBody>
      </p:sp>
    </p:spTree>
    <p:extLst>
      <p:ext uri="{BB962C8B-B14F-4D97-AF65-F5344CB8AC3E}">
        <p14:creationId xmlns:p14="http://schemas.microsoft.com/office/powerpoint/2010/main" val="68638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D30A3-3ADF-074A-61B1-50D969CB6F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AF79260-BC22-49A0-C8CD-51670D765149}"/>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3.</a:t>
            </a:r>
            <a:r>
              <a:rPr lang="ja-JP" altLang="en-US" sz="5400" b="1" dirty="0">
                <a:solidFill>
                  <a:schemeClr val="bg1"/>
                </a:solidFill>
              </a:rPr>
              <a:t>勉強したこと</a:t>
            </a:r>
            <a:endParaRPr kumimoji="1" lang="ja-JP" altLang="en-US" sz="5400" b="1" dirty="0">
              <a:solidFill>
                <a:schemeClr val="bg1"/>
              </a:solidFill>
            </a:endParaRPr>
          </a:p>
        </p:txBody>
      </p:sp>
      <p:sp>
        <p:nvSpPr>
          <p:cNvPr id="4" name="テキスト ボックス 3">
            <a:extLst>
              <a:ext uri="{FF2B5EF4-FFF2-40B4-BE49-F238E27FC236}">
                <a16:creationId xmlns:a16="http://schemas.microsoft.com/office/drawing/2014/main" id="{30FFFD59-ABB4-A422-1F20-FDC70022005B}"/>
              </a:ext>
            </a:extLst>
          </p:cNvPr>
          <p:cNvSpPr txBox="1"/>
          <p:nvPr/>
        </p:nvSpPr>
        <p:spPr>
          <a:xfrm>
            <a:off x="5203372" y="4364780"/>
            <a:ext cx="6048102" cy="1107996"/>
          </a:xfrm>
          <a:prstGeom prst="rect">
            <a:avLst/>
          </a:prstGeom>
          <a:noFill/>
        </p:spPr>
        <p:txBody>
          <a:bodyPr wrap="square" rtlCol="0">
            <a:spAutoFit/>
          </a:bodyPr>
          <a:lstStyle/>
          <a:p>
            <a:pPr algn="ctr"/>
            <a:r>
              <a:rPr kumimoji="1" lang="ja-JP" altLang="en-US" sz="6600" b="1" dirty="0">
                <a:solidFill>
                  <a:schemeClr val="bg1"/>
                </a:solidFill>
                <a:hlinkClick r:id="rId3" tooltip="web">
                  <a:extLst>
                    <a:ext uri="{A12FA001-AC4F-418D-AE19-62706E023703}">
                      <ahyp:hlinkClr xmlns:ahyp="http://schemas.microsoft.com/office/drawing/2018/hyperlinkcolor" val="tx"/>
                    </a:ext>
                  </a:extLst>
                </a:hlinkClick>
              </a:rPr>
              <a:t>別ページ</a:t>
            </a:r>
            <a:endParaRPr kumimoji="1" lang="ja-JP" altLang="en-US" sz="6600" b="1" dirty="0">
              <a:solidFill>
                <a:schemeClr val="bg1"/>
              </a:solidFill>
            </a:endParaRPr>
          </a:p>
        </p:txBody>
      </p:sp>
      <p:sp>
        <p:nvSpPr>
          <p:cNvPr id="5" name="テキスト ボックス 4">
            <a:extLst>
              <a:ext uri="{FF2B5EF4-FFF2-40B4-BE49-F238E27FC236}">
                <a16:creationId xmlns:a16="http://schemas.microsoft.com/office/drawing/2014/main" id="{4ED83B31-DCD5-F1A2-0BF8-7C2D540B75F3}"/>
              </a:ext>
            </a:extLst>
          </p:cNvPr>
          <p:cNvSpPr txBox="1"/>
          <p:nvPr/>
        </p:nvSpPr>
        <p:spPr>
          <a:xfrm>
            <a:off x="1754778" y="2218900"/>
            <a:ext cx="8778240" cy="1938992"/>
          </a:xfrm>
          <a:prstGeom prst="rect">
            <a:avLst/>
          </a:prstGeom>
          <a:noFill/>
        </p:spPr>
        <p:txBody>
          <a:bodyPr wrap="square" rtlCol="0">
            <a:spAutoFit/>
          </a:bodyPr>
          <a:lstStyle/>
          <a:p>
            <a:r>
              <a:rPr lang="en-US" altLang="ja-JP" sz="4000" b="1" dirty="0" err="1">
                <a:solidFill>
                  <a:schemeClr val="bg1"/>
                </a:solidFill>
              </a:rPr>
              <a:t>Yfinance</a:t>
            </a:r>
            <a:r>
              <a:rPr lang="ja-JP" altLang="en-US" sz="4000" b="1" dirty="0">
                <a:solidFill>
                  <a:schemeClr val="bg1"/>
                </a:solidFill>
              </a:rPr>
              <a:t>について</a:t>
            </a:r>
            <a:endParaRPr lang="en-US" altLang="ja-JP" sz="4000" b="1" dirty="0">
              <a:solidFill>
                <a:schemeClr val="bg1"/>
              </a:solidFill>
            </a:endParaRPr>
          </a:p>
          <a:p>
            <a:r>
              <a:rPr kumimoji="1" lang="ja-JP" altLang="en-US" sz="4000" b="1" dirty="0">
                <a:solidFill>
                  <a:schemeClr val="bg1"/>
                </a:solidFill>
              </a:rPr>
              <a:t>概要：</a:t>
            </a:r>
            <a:r>
              <a:rPr lang="en-US" altLang="ja-JP" sz="4000" dirty="0">
                <a:solidFill>
                  <a:schemeClr val="bg1"/>
                </a:solidFill>
              </a:rPr>
              <a:t>Yahoo Finance</a:t>
            </a:r>
            <a:r>
              <a:rPr lang="ja-JP" altLang="en-US" sz="4000" dirty="0">
                <a:solidFill>
                  <a:schemeClr val="bg1"/>
                </a:solidFill>
              </a:rPr>
              <a:t>から株価データを取得できる</a:t>
            </a:r>
            <a:r>
              <a:rPr lang="en-US" altLang="ja-JP" sz="4000" dirty="0">
                <a:solidFill>
                  <a:schemeClr val="bg1"/>
                </a:solidFill>
              </a:rPr>
              <a:t>Python</a:t>
            </a:r>
            <a:r>
              <a:rPr lang="ja-JP" altLang="en-US" sz="4000" dirty="0">
                <a:solidFill>
                  <a:schemeClr val="bg1"/>
                </a:solidFill>
              </a:rPr>
              <a:t>ライブラリ</a:t>
            </a:r>
            <a:endParaRPr kumimoji="1" lang="ja-JP" altLang="en-US" sz="4000" b="1" dirty="0">
              <a:solidFill>
                <a:schemeClr val="bg1"/>
              </a:solidFill>
            </a:endParaRPr>
          </a:p>
        </p:txBody>
      </p:sp>
      <p:sp>
        <p:nvSpPr>
          <p:cNvPr id="6" name="テキスト ボックス 5">
            <a:extLst>
              <a:ext uri="{FF2B5EF4-FFF2-40B4-BE49-F238E27FC236}">
                <a16:creationId xmlns:a16="http://schemas.microsoft.com/office/drawing/2014/main" id="{AAFCF13C-E273-60BB-3A02-83E32FF1C63D}"/>
              </a:ext>
            </a:extLst>
          </p:cNvPr>
          <p:cNvSpPr txBox="1"/>
          <p:nvPr/>
        </p:nvSpPr>
        <p:spPr>
          <a:xfrm>
            <a:off x="5164184" y="4364780"/>
            <a:ext cx="6048102" cy="1107996"/>
          </a:xfrm>
          <a:prstGeom prst="rect">
            <a:avLst/>
          </a:prstGeom>
          <a:noFill/>
        </p:spPr>
        <p:txBody>
          <a:bodyPr wrap="square" rtlCol="0">
            <a:spAutoFit/>
          </a:bodyPr>
          <a:lstStyle/>
          <a:p>
            <a:pPr algn="ctr"/>
            <a:r>
              <a:rPr kumimoji="1" lang="ja-JP" altLang="en-US" sz="6600" b="1" dirty="0">
                <a:solidFill>
                  <a:schemeClr val="bg1"/>
                </a:solidFill>
                <a:hlinkClick r:id="rId3" tooltip="web">
                  <a:extLst>
                    <a:ext uri="{A12FA001-AC4F-418D-AE19-62706E023703}">
                      <ahyp:hlinkClr xmlns:ahyp="http://schemas.microsoft.com/office/drawing/2018/hyperlinkcolor" val="tx"/>
                    </a:ext>
                  </a:extLst>
                </a:hlinkClick>
              </a:rPr>
              <a:t>別ページ</a:t>
            </a:r>
            <a:endParaRPr kumimoji="1" lang="ja-JP" altLang="en-US" sz="6600" b="1" dirty="0">
              <a:solidFill>
                <a:schemeClr val="bg1"/>
              </a:solidFill>
            </a:endParaRPr>
          </a:p>
        </p:txBody>
      </p:sp>
    </p:spTree>
    <p:extLst>
      <p:ext uri="{BB962C8B-B14F-4D97-AF65-F5344CB8AC3E}">
        <p14:creationId xmlns:p14="http://schemas.microsoft.com/office/powerpoint/2010/main" val="1940586715"/>
      </p:ext>
    </p:extLst>
  </p:cSld>
  <p:clrMapOvr>
    <a:masterClrMapping/>
  </p:clrMapOvr>
</p:sld>
</file>

<file path=ppt/theme/theme1.xml><?xml version="1.0" encoding="utf-8"?>
<a:theme xmlns:a="http://schemas.openxmlformats.org/drawingml/2006/main" name="presentation-design-a4-2024">
  <a:themeElements>
    <a:clrScheme name="theme-color-blue-2022-03">
      <a:dk1>
        <a:srgbClr val="333333"/>
      </a:dk1>
      <a:lt1>
        <a:srgbClr val="FFFFFF"/>
      </a:lt1>
      <a:dk2>
        <a:srgbClr val="0071BC"/>
      </a:dk2>
      <a:lt2>
        <a:srgbClr val="E2F1FA"/>
      </a:lt2>
      <a:accent1>
        <a:srgbClr val="00215D"/>
      </a:accent1>
      <a:accent2>
        <a:srgbClr val="0071BC"/>
      </a:accent2>
      <a:accent3>
        <a:srgbClr val="FF5050"/>
      </a:accent3>
      <a:accent4>
        <a:srgbClr val="FF8F86"/>
      </a:accent4>
      <a:accent5>
        <a:srgbClr val="E7E7EA"/>
      </a:accent5>
      <a:accent6>
        <a:srgbClr val="B5B5B8"/>
      </a:accent6>
      <a:hlink>
        <a:srgbClr val="0071BC"/>
      </a:hlink>
      <a:folHlink>
        <a:srgbClr val="00215D"/>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design-2020" id="{67081F9E-F15A-499D-BDA3-679F9C409731}" vid="{909AA7B6-7290-4C48-A745-8CDC3955E6F7}"/>
    </a:ext>
  </a:extLst>
</a:theme>
</file>

<file path=ppt/theme/theme2.xml><?xml version="1.0" encoding="utf-8"?>
<a:theme xmlns:a="http://schemas.openxmlformats.org/drawingml/2006/main" name="Office ​​テーマ">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tp_020.potx" id="{3011F5F0-C395-4359-B6FD-18A794429933}" vid="{B0C61EB2-0F3D-4F24-98C0-B66071640081}"/>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design-template-a4-2024</Template>
  <TotalTime>474</TotalTime>
  <Words>2497</Words>
  <Application>Microsoft Office PowerPoint</Application>
  <PresentationFormat>ワイド画面</PresentationFormat>
  <Paragraphs>264</Paragraphs>
  <Slides>13</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13</vt:i4>
      </vt:variant>
    </vt:vector>
  </HeadingPairs>
  <TitlesOfParts>
    <vt:vector size="19" baseType="lpstr">
      <vt:lpstr>メイリオ</vt:lpstr>
      <vt:lpstr>游ゴシック</vt:lpstr>
      <vt:lpstr>Arial</vt:lpstr>
      <vt:lpstr>Cambria Math</vt:lpstr>
      <vt:lpstr>presentation-design-a4-2024</vt:lpstr>
      <vt:lpstr>Office ​​テーマ</vt:lpstr>
      <vt:lpstr>「AWS×金融」初心者の第一歩</vt:lpstr>
      <vt:lpstr>アジェンダ</vt:lpstr>
      <vt:lpstr>1.自己紹介</vt:lpstr>
      <vt:lpstr>2.作成物紹介</vt:lpstr>
      <vt:lpstr>2.作成物紹介</vt:lpstr>
      <vt:lpstr>2.作成物の紹介</vt:lpstr>
      <vt:lpstr>2.作成物の紹介</vt:lpstr>
      <vt:lpstr>3.勉強したこと</vt:lpstr>
      <vt:lpstr>3.勉強したこと</vt:lpstr>
      <vt:lpstr>4.学んだこと</vt:lpstr>
      <vt:lpstr>まとめ</vt:lpstr>
      <vt:lpstr>ご清聴ありがとうございました</vt:lpstr>
      <vt:lpstr>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和也 坂西</dc:creator>
  <cp:lastModifiedBy>和也 坂西</cp:lastModifiedBy>
  <cp:revision>12</cp:revision>
  <dcterms:created xsi:type="dcterms:W3CDTF">2025-03-09T11:34:18Z</dcterms:created>
  <dcterms:modified xsi:type="dcterms:W3CDTF">2025-03-19T12:06:23Z</dcterms:modified>
</cp:coreProperties>
</file>