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657" r:id="rId8"/>
    <p:sldMasterId id="2147483658" r:id="rId9"/>
    <p:sldMasterId id="2147483659" r:id="rId10"/>
    <p:sldMasterId id="2147483660" r:id="rId11"/>
    <p:sldMasterId id="2147483661" r:id="rId12"/>
    <p:sldMasterId id="2147483662" r:id="rId13"/>
  </p:sldMasterIdLst>
  <p:sldIdLst>
    <p:sldId id="263" r:id="rId14"/>
    <p:sldId id="314" r:id="rId15"/>
    <p:sldId id="266" r:id="rId16"/>
    <p:sldId id="342" r:id="rId17"/>
    <p:sldId id="313" r:id="rId18"/>
  </p:sldIdLst>
  <p:sldSz cx="18289588" cy="13717588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765444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1530888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2296333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3061777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3827221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4592665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5358110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6123554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683" userDrawn="1">
          <p15:clr>
            <a:srgbClr val="A4A3A4"/>
          </p15:clr>
        </p15:guide>
        <p15:guide id="2" pos="4627" userDrawn="1">
          <p15:clr>
            <a:srgbClr val="A4A3A4"/>
          </p15:clr>
        </p15:guide>
        <p15:guide id="3" orient="horz" pos="7450" userDrawn="1">
          <p15:clr>
            <a:srgbClr val="A4A3A4"/>
          </p15:clr>
        </p15:guide>
        <p15:guide id="4" pos="9253" userDrawn="1">
          <p15:clr>
            <a:srgbClr val="A4A3A4"/>
          </p15:clr>
        </p15:guide>
        <p15:guide id="5" pos="2359" userDrawn="1">
          <p15:clr>
            <a:srgbClr val="A4A3A4"/>
          </p15:clr>
        </p15:guide>
        <p15:guide id="7" orient="horz" pos="1735" userDrawn="1">
          <p15:clr>
            <a:srgbClr val="A4A3A4"/>
          </p15:clr>
        </p15:guide>
        <p15:guide id="8" pos="69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474"/>
    <a:srgbClr val="1FD908"/>
    <a:srgbClr val="FFD300"/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476" y="96"/>
      </p:cViewPr>
      <p:guideLst>
        <p:guide orient="horz" pos="4683"/>
        <p:guide pos="4627"/>
        <p:guide orient="horz" pos="7450"/>
        <p:guide pos="9253"/>
        <p:guide pos="2359"/>
        <p:guide orient="horz" pos="1735"/>
        <p:guide pos="69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30467-8899-4BED-9697-5753C7385F7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50CF0-F985-4205-A3BE-95029FDCDE8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7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812E3-28C0-42B7-91FD-E8181C84247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F9829-785B-46FB-AFFF-B9A5FA615C9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3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35EF5-2A76-431B-95C8-C40E07E0F37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7322F-A869-4244-817C-A1AB2E84824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6CBD6-637D-4C9D-BEDF-6B779BC1AF1D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3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02043-DC9F-4A76-8B10-C435A13E330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2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98B5E-EEDD-4B7D-AF4E-8229FA02A6A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77BD9-4C34-40E3-998F-EEF7A021C8F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2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AEC82-AA5A-4874-ACEE-B79EBDCEABD8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6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06067-F83A-47C5-8D7F-971AADB1062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1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000241"/>
            <a:ext cx="3826703" cy="1232439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000241"/>
            <a:ext cx="11265779" cy="1232439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0F707-D85A-4D6B-8501-A59ED0C77E5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000241"/>
            <a:ext cx="3826703" cy="1232439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000241"/>
            <a:ext cx="11265779" cy="1232439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164EB-40DF-4992-BA18-E3FBCE9868B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B0197-B985-470F-8330-6598AEADD95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F427C-125D-4A9E-8325-9A43C30EBF5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19538-05BE-4F3F-BDC7-28B72A1AC118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4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8" y="6430121"/>
            <a:ext cx="7537310" cy="3929517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1" y="6430121"/>
            <a:ext cx="7537310" cy="3929517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06321-A1D0-45DA-B4B8-CD1810D5B32A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6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4A66E-4582-45B6-936F-F2782585BB1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EE8F5-3425-4D16-A0B9-0D6AC443C37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17DD6-1A4C-48A8-A2B9-2DE57F2823D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A23F8-4B0E-4125-A797-78655D8460BA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2BBCB-7547-4DC7-A6D2-A871A8E3F4B8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3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20EDD-4A47-4536-89E1-2FC1022AE9F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3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8A6CC-F721-4D1F-ACE6-4C644E7F003A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1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67033" y="3929519"/>
            <a:ext cx="3822238" cy="643011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8" y="3929519"/>
            <a:ext cx="11252383" cy="643011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23AA9-FB5B-4035-8FC3-15C16E692E1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80104-FE62-4206-82D5-E9472DDF47F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4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1298D-AE12-4DED-B946-8990C03B242A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  <a:prstGeom prst="rect">
            <a:avLst/>
          </a:prstGeom>
        </p:spPr>
        <p:txBody>
          <a:bodyPr lIns="153089" tIns="76544" rIns="153089" bIns="76544"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E0524-965B-4256-895A-D845FB7F913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35E74-41E1-457D-B011-2C3EC26A4E5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A82C3-7935-44EF-90C2-03CBF64032B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9DB4-9A82-40EA-B441-5B9DE114348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6E3CC-F422-470B-9FA5-562CF908789D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0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  <a:prstGeom prst="rect">
            <a:avLst/>
          </a:prstGeom>
        </p:spPr>
        <p:txBody>
          <a:bodyPr lIns="153089" tIns="76544" rIns="153089" bIns="76544" anchor="b"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15DF1-57B8-4BDA-833E-0D614A15F1D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ED2CD-7A4C-4CFB-BD71-D4F1BB762E7A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  <a:prstGeom prst="rect">
            <a:avLst/>
          </a:prstGeom>
        </p:spPr>
        <p:txBody>
          <a:bodyPr lIns="153089" tIns="76544" rIns="153089" bIns="76544" anchor="b"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76E6A-0AEA-4D7C-84F0-D7C583CB36A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0D8AB-E911-42D1-A9D1-C9AB6A1EC9ED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549240"/>
            <a:ext cx="4114710" cy="1170371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549240"/>
            <a:ext cx="12129802" cy="1170371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30F30-2904-4CD3-A98A-B9060851F71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02A99-30D0-4844-8831-5AA87E800CF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C34B4-EC96-440E-BBC6-554E671F184B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6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C0FDA-82AB-4170-9C6F-85F44BBF9AB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530DF-617D-4DB6-A5CB-BC362420695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7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765ED-CA4A-480F-9783-ECF73AC4CD3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8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3EA18-D09B-4A8D-B058-3265FDD437F8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1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79F35-CE7B-477D-93C8-336A8D976418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22930-0523-48C7-BFF7-839F1262EA3D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8BD4B-0CBB-41FC-B78E-4F5FE502BD7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1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7A32D-FF23-4965-843D-C7AB7A0A263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2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1F6BE-8A52-4BD8-B754-16A576365EFD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000241"/>
            <a:ext cx="3826703" cy="1232439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000241"/>
            <a:ext cx="11265779" cy="1232439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916A3-01DD-4E9E-A9F1-803A25C444E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5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4286746"/>
            <a:ext cx="7546241" cy="8716384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4286746"/>
            <a:ext cx="7546241" cy="8716384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2C7C0-8EEC-4988-B51D-822837CB202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82067-2B10-4D91-865D-DC08E22B77A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6ADE6-6A8D-49B4-9895-D43E7F19A1C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76775-FE45-46BC-A5CC-4E43743131F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3951E-EA90-436D-8FBC-05FCDDE0D64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1E302-33A3-4924-AD29-3AE07FCD112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7B8D5-99A0-421B-B421-6D76D4EEAEA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9FA89-64EA-486A-8935-179AFF66471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7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27057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27057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3A4C7-099E-4902-8460-E61D8C5267C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F0D5-89E1-41C7-BDFA-8C7AF993EA7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7EF66-6E1D-40EE-A1AF-56D33117AE9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5248F-C495-4774-A811-DF1EC701E06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7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679139" y="4590392"/>
            <a:ext cx="6956831" cy="810909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850301" y="4590392"/>
            <a:ext cx="6956831" cy="810909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1798C-A911-4D95-AB7C-1195B8DFA92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94321-EAC2-4523-B003-EF1A327664DD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E00CF-5816-4977-A327-95DFAA3C5A7A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5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F8D99-C742-40D3-92F6-8F0A700B020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6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3C7E-2C3A-49E5-9083-0B9A520113E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9CB4C-A4B7-4AC0-993C-B117B61E80A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Arial Black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631CA-AD47-4D34-A291-28612565F40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75F55-E22E-417D-89D7-2423EAC6FD7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096692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096692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861DA-6077-42A8-80E7-EBB577E7F2FA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2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03443-5D45-4048-8B3E-6FA4CA18210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B8584-6A74-4858-A15C-BF7E6209A41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2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7155E-5E80-448A-86F8-D89E89C991B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55554-73D6-4A8E-A65E-A1B38303701B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4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998FC-BA7B-4D93-885E-ADF8EB3F0DE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5AF92-01E6-4B14-BBF5-DA05DB2CC928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77C3C-C6FB-484E-9444-4DC05742480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1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45BB2-9698-4A5D-95B4-F9076849E49D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8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98859-194A-40DE-9103-7267FD5D6BC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3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E26B-FF1A-45C5-A263-9E3306966EA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63A99-99B1-42C1-AE5E-ADBE0001CA9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59207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59207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9EE8A-ADD0-4EFD-B980-4739D0B980E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FCEC3-21A3-443B-BEF2-99891340379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CBB1B-0F64-470A-9EF4-3EDF0CA9F24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9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ACCF8-F7EF-43B3-9ACB-9D765E9D6EC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B4B66-E5A1-4D74-90BD-CF64F5FCD50B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80E26-93F4-477E-B279-CFF1461CCE8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4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86ABE-BFF6-4FED-8DA7-2A9E0633A56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6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ABB03-F2D1-4C8C-8BD4-EE0D661ED80D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4C968-6DA0-47CE-8052-F9ADE285499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3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7E20A-D937-4D92-AFDF-721B4A6AE07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1E557-6E12-459A-B9D6-82182B0EC93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7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F1329-A20E-4049-B822-E66F945594D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59207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59207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F736B-8691-4CE3-B7D5-1A3B11E5F8B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0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00F31-567E-4AD9-B626-6354C06877C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7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BC41E-5022-4016-8539-2ED71DBB8B8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2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86BE0-4134-4D37-B37D-752284EC595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0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B89CF-25AC-44D2-A366-5A445AC4C0E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6C6C7-B5E1-4DBF-A7CA-73AE6DC6809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218B-0D08-4624-B7E4-C7101EA4AA6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8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5F611-15AF-4178-80F9-F47AA5A579BA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4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9954D-E962-4C4A-863A-9D06E2253F3B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5DB5-9A26-4E2A-A138-DA25A35FEF6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07905-4A88-42BD-81BB-C01BD0886FF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7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A8A26-F360-4F62-BF11-1F139051B17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6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1732560"/>
            <a:ext cx="4114710" cy="1052039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1732560"/>
            <a:ext cx="12129802" cy="1052039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F6A4C-6909-4DA2-AACE-68711A792DB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6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7CC05-9627-4283-BF14-7428E66EB40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1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F7B88-67BA-40D5-B2DF-BE7C875CCFCD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C381D-1839-4065-B46E-DBC12A451BE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EB8CE-E25F-4952-A575-A39BC7324C9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9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0EB0F-6FAF-4024-82EC-DED1E006ACB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6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689FD-4D45-4513-A691-5F0F920EB37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6E8E5-3084-4A30-8D27-424635A5490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1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9F186-59D9-454C-9715-28E901B9A7B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25CF4-EAAA-452F-A003-435247FE654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4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B9CFD-B195-4ACF-9C15-D19DD62DF51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0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C93E8-CFE5-4AE1-80F2-26A17F942268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1732560"/>
            <a:ext cx="4114710" cy="1052039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1732560"/>
            <a:ext cx="12129802" cy="1052039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E5E05-EF30-4B68-8D68-25DC7023ACAA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95078-57A0-4AB6-BE3B-C0051A37802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4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CE827-499A-4DCA-B2AE-F641862A625B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B82DC-5858-466A-894A-AFE1847D821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4DDAE-2721-4656-8519-AAF67A34990A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63616-36C1-4533-97F8-D8687A44A77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7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0A0E2-3DFF-4D75-98B1-DF680195794D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E94BD-C163-49D8-901B-1E68B46843B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FEA2D-044D-428A-AE1F-9171EF99D93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CFDE8-7160-471F-9F7B-C7E71507067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1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01B1B-697D-40CD-9790-A8BD5495F31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C4D9D-8221-47C5-858B-3A1718E4991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1732560"/>
            <a:ext cx="4114710" cy="1052039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1732560"/>
            <a:ext cx="12129802" cy="1052039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1A0B6-ED83-44DB-B938-5A380F31773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9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5927E-B21A-4C69-962D-22275EA3205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6FC3-B512-48AD-A50B-3D41D6DAABD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01098-E14A-4A71-BA20-BC7C9449BE9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0D28A-335B-453A-B638-6DC7C574BAD8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9836F-FF08-4D15-AAC2-D73E640AB60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FAF86-719C-4161-919C-D72F3D7FCE7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8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B5CB1-8865-4A09-8396-3730A46477D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06105-0569-41FD-B0AB-4A90896BA73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1BA0B-67C1-4381-91D9-4AA0ECD44BC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03EC4-ECF0-4F65-84E0-6A5216316F8B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369FC-68F8-47A8-B503-52CC05CBD5E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59207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59207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25FE7-2674-4FA6-8444-FE5C4613B9F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000241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2929276"/>
            <a:ext cx="15306814" cy="1039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EE756235-E8FD-43A2-B239-DA68CBBD867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3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2296" name="Picture 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Line 2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000241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2929276"/>
            <a:ext cx="15306814" cy="1039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2294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12A2A011-470B-4D1F-9469-0CF5E01DD6E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  <p:sp>
        <p:nvSpPr>
          <p:cNvPr id="2" name="Rectangle 7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12295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/>
          </p:cNvSpPr>
          <p:nvPr/>
        </p:nvSpPr>
        <p:spPr bwMode="auto">
          <a:xfrm>
            <a:off x="214332" y="3929518"/>
            <a:ext cx="17860926" cy="9538010"/>
          </a:xfrm>
          <a:prstGeom prst="rect">
            <a:avLst/>
          </a:prstGeom>
          <a:gradFill rotWithShape="0">
            <a:gsLst>
              <a:gs pos="0">
                <a:srgbClr val="EA2A28"/>
              </a:gs>
              <a:gs pos="100000">
                <a:srgbClr val="D4282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9" y="3929519"/>
            <a:ext cx="15288952" cy="251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9" y="6430121"/>
            <a:ext cx="15288952" cy="3929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1424452"/>
            <a:ext cx="3232827" cy="77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68595" y="1321747"/>
            <a:ext cx="1114074" cy="114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5025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67F7F2BA-78E8-493B-B636-FA8296F66E8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  <p:pic>
        <p:nvPicPr>
          <p:cNvPr id="1331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951" y="857349"/>
            <a:ext cx="1571761" cy="192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15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1pPr>
      <a:lvl2pPr marL="932885" indent="-35880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435208" indent="-28704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2009291" indent="-28704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583374" indent="-28704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574083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1148166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1722250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2296333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/>
          </p:cNvSpPr>
          <p:nvPr/>
        </p:nvSpPr>
        <p:spPr bwMode="auto">
          <a:xfrm>
            <a:off x="214332" y="1732561"/>
            <a:ext cx="17860926" cy="3572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62650B3D-28DA-4BF0-AA51-174137B9470A}" type="slidenum">
              <a:rPr lang="en-US"/>
              <a:pPr>
                <a:defRPr/>
              </a:pPr>
              <a:t>‹N›</a:t>
            </a:fld>
            <a:endParaRPr lang="en-US"/>
          </a:p>
        </p:txBody>
      </p:sp>
      <p:grpSp>
        <p:nvGrpSpPr>
          <p:cNvPr id="14340" name="Group 5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434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2" name="Line 4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932885" indent="-35880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435208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2009291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583374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57408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1148166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1722250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229633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3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5368" name="Picture 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9" name="Line 2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000241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2929276"/>
            <a:ext cx="15306814" cy="1039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536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CAEE9F58-3017-463B-9A6B-54EEE495793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  <p:sp>
        <p:nvSpPr>
          <p:cNvPr id="2" name="Rectangle 7"/>
          <p:cNvSpPr>
            <a:spLocks/>
          </p:cNvSpPr>
          <p:nvPr/>
        </p:nvSpPr>
        <p:spPr bwMode="auto">
          <a:xfrm>
            <a:off x="214332" y="1750422"/>
            <a:ext cx="17860926" cy="117885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250061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4286746"/>
            <a:ext cx="15306814" cy="871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85049" tIns="85049" rIns="85049" bIns="850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D427B973-1959-4619-814F-D58CB57AD8B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  <p:grpSp>
        <p:nvGrpSpPr>
          <p:cNvPr id="4102" name="Group 7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4104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5" name="Line 6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pic>
        <p:nvPicPr>
          <p:cNvPr id="4103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1546835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2120918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2695001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3269085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214332" y="1732560"/>
            <a:ext cx="17860926" cy="1178855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n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5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5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5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defRPr/>
            </a:pPr>
            <a:fld id="{36782AEC-8C4E-4B62-90EF-2D165541CB7B}" type="slidenum">
              <a:rPr lang="en-US"/>
              <a:pPr>
                <a:defRPr/>
              </a:pPr>
              <a:t>‹N›</a:t>
            </a:fld>
            <a:endParaRPr lang="en-US"/>
          </a:p>
        </p:txBody>
      </p:sp>
      <p:grpSp>
        <p:nvGrpSpPr>
          <p:cNvPr id="5125" name="Group 6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51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9" name="Line 5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512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9139" y="4590392"/>
            <a:ext cx="14127992" cy="810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85049" tIns="85049" rIns="85049" bIns="850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 Black" charset="0"/>
              </a:rPr>
              <a:t>Second level</a:t>
            </a:r>
          </a:p>
          <a:p>
            <a:pPr lvl="2"/>
            <a:r>
              <a:rPr lang="en-US" smtClean="0">
                <a:sym typeface="Arial Black" charset="0"/>
              </a:rPr>
              <a:t>Third level</a:t>
            </a:r>
          </a:p>
          <a:p>
            <a:pPr lvl="3"/>
            <a:r>
              <a:rPr lang="en-US" smtClean="0">
                <a:sym typeface="Arial Black" charset="0"/>
              </a:rPr>
              <a:t>Fourth level</a:t>
            </a:r>
          </a:p>
          <a:p>
            <a:pPr lvl="4"/>
            <a:r>
              <a:rPr lang="en-US" smtClean="0">
                <a:sym typeface="Arial Black" charset="0"/>
              </a:rPr>
              <a:t>Fifth level</a:t>
            </a:r>
          </a:p>
        </p:txBody>
      </p:sp>
      <p:pic>
        <p:nvPicPr>
          <p:cNvPr id="512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-17861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1pPr>
      <a:lvl2pPr marL="932885" indent="-35880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2pPr>
      <a:lvl3pPr marL="1435208" indent="-28704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3pPr>
      <a:lvl4pPr marL="2009291" indent="-28704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4pPr>
      <a:lvl5pPr marL="2583374" indent="-28704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5pPr>
      <a:lvl6pPr marL="574083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6pPr>
      <a:lvl7pPr marL="1148166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7pPr>
      <a:lvl8pPr marL="1722250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8pPr>
      <a:lvl9pPr marL="2296333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89429"/>
            <a:ext cx="2239315" cy="5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2679139" y="390722"/>
            <a:ext cx="0" cy="984611"/>
          </a:xfrm>
          <a:prstGeom prst="line">
            <a:avLst/>
          </a:prstGeom>
          <a:noFill/>
          <a:ln w="12700">
            <a:solidFill>
              <a:srgbClr val="DBDBD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3983102"/>
            <a:ext cx="15306814" cy="934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BFDE7CFB-8C34-40B5-8230-F56B945B7B14}" type="slidenum">
              <a:rPr lang="en-US"/>
              <a:pPr>
                <a:defRPr/>
              </a:pPr>
              <a:t>‹N›</a:t>
            </a:fld>
            <a:endParaRPr lang="en-US"/>
          </a:p>
        </p:txBody>
      </p:sp>
      <p:pic>
        <p:nvPicPr>
          <p:cNvPr id="6152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1610622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2184706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2758789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3332872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3983102"/>
            <a:ext cx="15306814" cy="934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64502B6F-5A00-4978-8C60-7C7299291DD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53706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5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A138FBE4-15B1-4763-A855-66D34514CC2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53706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5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D168386D-2088-4989-9A01-45FB7CB8E3DA}" type="slidenum">
              <a:rPr lang="en-US"/>
              <a:pPr>
                <a:defRPr/>
              </a:pPr>
              <a:t>‹N›</a:t>
            </a:fld>
            <a:endParaRPr lang="en-US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53706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4"/>
          <p:cNvSpPr>
            <a:spLocks/>
          </p:cNvSpPr>
          <p:nvPr/>
        </p:nvSpPr>
        <p:spPr bwMode="auto">
          <a:xfrm>
            <a:off x="0" y="-17862"/>
            <a:ext cx="18271727" cy="14181986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191919"/>
              </a:gs>
            </a:gsLst>
            <a:lin ang="432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it-IT" sz="52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4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9C7035C7-06C2-43E5-9DE7-17413164D1F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080" y="607290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2679139" y="390722"/>
            <a:ext cx="0" cy="984611"/>
          </a:xfrm>
          <a:prstGeom prst="line">
            <a:avLst/>
          </a:prstGeom>
          <a:noFill/>
          <a:ln w="12700">
            <a:solidFill>
              <a:srgbClr val="DBDBD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932885" indent="-35880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435208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2009291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583374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57408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1148166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1722250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229633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grpSp>
        <p:nvGrpSpPr>
          <p:cNvPr id="11267" name="Group 4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1272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3" name="Line 3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3983102"/>
            <a:ext cx="15306814" cy="934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1271" name="Text Box 7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4509E5BB-080B-4B5F-9F34-A454CD3DED1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course/pythonlear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aspberrypi.org/cas-educational-manual/#cas-educational-manual" TargetMode="External"/><Relationship Id="rId5" Type="http://schemas.openxmlformats.org/officeDocument/2006/relationships/hyperlink" Target="http://manning.com/sande2/" TargetMode="External"/><Relationship Id="rId4" Type="http://schemas.openxmlformats.org/officeDocument/2006/relationships/hyperlink" Target="https://www.youtube.com/watch?v=qm67wbB5Gm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34" y="252447"/>
            <a:ext cx="3704294" cy="7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4"/>
          <p:cNvSpPr>
            <a:spLocks/>
          </p:cNvSpPr>
          <p:nvPr/>
        </p:nvSpPr>
        <p:spPr bwMode="auto">
          <a:xfrm>
            <a:off x="0" y="1242170"/>
            <a:ext cx="18289587" cy="124754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1961840" y="5396854"/>
            <a:ext cx="14041865" cy="3462486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it-IT" sz="10000" dirty="0" err="1" smtClean="0">
                <a:latin typeface="Myriad Pro It"/>
              </a:rPr>
              <a:t>BanzaiBerry</a:t>
            </a:r>
            <a:r>
              <a:rPr lang="it-IT" sz="10000" dirty="0" smtClean="0">
                <a:latin typeface="Myriad Pro It"/>
              </a:rPr>
              <a:t/>
            </a:r>
            <a:br>
              <a:rPr lang="it-IT" sz="10000" dirty="0" smtClean="0">
                <a:latin typeface="Myriad Pro It"/>
              </a:rPr>
            </a:br>
            <a:r>
              <a:rPr lang="it-IT" sz="5000" dirty="0" smtClean="0">
                <a:latin typeface="Myriad Pro It"/>
              </a:rPr>
              <a:t>Lezione </a:t>
            </a:r>
            <a:r>
              <a:rPr lang="it-IT" sz="5000" dirty="0" smtClean="0">
                <a:latin typeface="Myriad Pro It"/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283812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auto">
          <a:xfrm>
            <a:off x="221639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Rettangolo 29"/>
          <p:cNvSpPr/>
          <p:nvPr/>
        </p:nvSpPr>
        <p:spPr bwMode="auto">
          <a:xfrm>
            <a:off x="3949686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1" name="Rettangolo 30"/>
          <p:cNvSpPr/>
          <p:nvPr/>
        </p:nvSpPr>
        <p:spPr bwMode="auto">
          <a:xfrm>
            <a:off x="7557033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Rettangolo 31"/>
          <p:cNvSpPr/>
          <p:nvPr/>
        </p:nvSpPr>
        <p:spPr bwMode="auto">
          <a:xfrm>
            <a:off x="11235647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737152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Temi trattati</a:t>
            </a:r>
            <a:endParaRPr lang="it-IT" sz="5250" b="1" dirty="0">
              <a:solidFill>
                <a:schemeClr val="bg1"/>
              </a:solidFill>
            </a:endParaRPr>
          </a:p>
        </p:txBody>
      </p:sp>
      <p:cxnSp>
        <p:nvCxnSpPr>
          <p:cNvPr id="15" name="Connettore 1 14"/>
          <p:cNvCxnSpPr/>
          <p:nvPr/>
        </p:nvCxnSpPr>
        <p:spPr bwMode="auto">
          <a:xfrm flipH="1">
            <a:off x="-71786" y="7434858"/>
            <a:ext cx="18289588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CasellaDiTesto 6"/>
          <p:cNvSpPr txBox="1"/>
          <p:nvPr/>
        </p:nvSpPr>
        <p:spPr>
          <a:xfrm>
            <a:off x="-36741" y="2754313"/>
            <a:ext cx="3780985" cy="470742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3600" dirty="0" smtClean="0"/>
          </a:p>
          <a:p>
            <a:r>
              <a:rPr lang="en-US" sz="3300" dirty="0" err="1" smtClean="0"/>
              <a:t>Fondamenti</a:t>
            </a:r>
            <a:r>
              <a:rPr lang="en-US" sz="3300" dirty="0" smtClean="0"/>
              <a:t> </a:t>
            </a:r>
            <a:r>
              <a:rPr lang="en-US" sz="3300" dirty="0" err="1"/>
              <a:t>d’informatica</a:t>
            </a:r>
            <a:r>
              <a:rPr lang="en-US" sz="3300" dirty="0"/>
              <a:t> </a:t>
            </a:r>
            <a:endParaRPr lang="en-US" sz="3300" dirty="0" smtClean="0"/>
          </a:p>
          <a:p>
            <a:endParaRPr lang="en-US" sz="33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3736849" y="2754313"/>
            <a:ext cx="3673476" cy="470742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9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endParaRPr lang="en-US" sz="3300" dirty="0" smtClean="0"/>
          </a:p>
          <a:p>
            <a:pPr lvl="0"/>
            <a:r>
              <a:rPr lang="en-US" sz="3300" dirty="0" err="1" smtClean="0"/>
              <a:t>Fondamenti</a:t>
            </a:r>
            <a:r>
              <a:rPr lang="en-US" sz="3300" dirty="0" smtClean="0"/>
              <a:t> </a:t>
            </a:r>
            <a:r>
              <a:rPr lang="en-US" sz="3300" dirty="0" err="1" smtClean="0"/>
              <a:t>d’informatica</a:t>
            </a:r>
            <a:r>
              <a:rPr lang="en-US" sz="3300" dirty="0" smtClean="0"/>
              <a:t> </a:t>
            </a:r>
          </a:p>
          <a:p>
            <a:pPr lvl="0"/>
            <a:endParaRPr lang="en-US" sz="2000" dirty="0" smtClean="0"/>
          </a:p>
          <a:p>
            <a:endParaRPr lang="en-US" sz="9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11075234" y="2787068"/>
            <a:ext cx="3627358" cy="46620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pPr lvl="0"/>
            <a:r>
              <a:rPr lang="en-US" sz="3300" dirty="0" err="1"/>
              <a:t>Cenni</a:t>
            </a:r>
            <a:r>
              <a:rPr lang="en-US" sz="3300" dirty="0"/>
              <a:t> </a:t>
            </a:r>
            <a:r>
              <a:rPr lang="en-US" sz="3300" dirty="0" err="1"/>
              <a:t>sulla</a:t>
            </a:r>
            <a:r>
              <a:rPr lang="en-US" sz="3300" dirty="0"/>
              <a:t> </a:t>
            </a:r>
            <a:r>
              <a:rPr lang="en-US" sz="3300" dirty="0" err="1"/>
              <a:t>struttura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di </a:t>
            </a:r>
            <a:r>
              <a:rPr lang="en-US" sz="3300" dirty="0" smtClean="0"/>
              <a:t>un</a:t>
            </a:r>
          </a:p>
          <a:p>
            <a:pPr lvl="0"/>
            <a:r>
              <a:rPr lang="en-US" sz="3300" dirty="0" smtClean="0"/>
              <a:t>Data Base</a:t>
            </a:r>
            <a:endParaRPr lang="en-US" sz="33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14689138" y="2779543"/>
            <a:ext cx="3600451" cy="46400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  <a:p>
            <a:pPr lvl="0"/>
            <a:r>
              <a:rPr lang="en-US" sz="3300" dirty="0" err="1"/>
              <a:t>Creazione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di un </a:t>
            </a:r>
            <a:r>
              <a:rPr lang="en-US" sz="3300" dirty="0" err="1"/>
              <a:t>esempio</a:t>
            </a:r>
            <a:r>
              <a:rPr lang="en-US" sz="3300" dirty="0"/>
              <a:t>  di </a:t>
            </a:r>
          </a:p>
          <a:p>
            <a:pPr lvl="0"/>
            <a:r>
              <a:rPr lang="en-US" sz="3300" dirty="0" err="1"/>
              <a:t>applicazione</a:t>
            </a:r>
            <a:r>
              <a:rPr lang="en-US" sz="3300" dirty="0"/>
              <a:t> </a:t>
            </a:r>
            <a:r>
              <a:rPr lang="en-US" sz="3300" dirty="0" smtClean="0"/>
              <a:t>web</a:t>
            </a:r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3600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555" y="7434858"/>
            <a:ext cx="3752812" cy="43920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6</a:t>
            </a:r>
          </a:p>
          <a:p>
            <a:pPr lvl="0"/>
            <a:r>
              <a:rPr lang="en-US" sz="3300" dirty="0" err="1"/>
              <a:t>Creazione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di un </a:t>
            </a:r>
            <a:r>
              <a:rPr lang="en-US" sz="3300" dirty="0" err="1"/>
              <a:t>esempio</a:t>
            </a:r>
            <a:r>
              <a:rPr lang="en-US" sz="3300" dirty="0"/>
              <a:t>  di </a:t>
            </a:r>
          </a:p>
          <a:p>
            <a:pPr lvl="0"/>
            <a:r>
              <a:rPr lang="en-US" sz="3300" dirty="0" err="1"/>
              <a:t>applicazione</a:t>
            </a:r>
            <a:r>
              <a:rPr lang="en-US" sz="3300" dirty="0"/>
              <a:t> web</a:t>
            </a:r>
          </a:p>
          <a:p>
            <a:endParaRPr lang="en-US" sz="33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7345364" y="7467506"/>
            <a:ext cx="3743324" cy="4359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  <a:p>
            <a:pPr lvl="0"/>
            <a:r>
              <a:rPr lang="en-US" sz="3300" dirty="0" err="1"/>
              <a:t>Cos'è</a:t>
            </a:r>
            <a:r>
              <a:rPr lang="en-US" sz="3300" dirty="0"/>
              <a:t> </a:t>
            </a:r>
            <a:r>
              <a:rPr lang="en-US" sz="3300" dirty="0" err="1"/>
              <a:t>l'informazione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e </a:t>
            </a:r>
            <a:r>
              <a:rPr lang="en-US" sz="3300" dirty="0" err="1"/>
              <a:t>perché</a:t>
            </a:r>
            <a:r>
              <a:rPr lang="en-US" sz="3300" dirty="0"/>
              <a:t> è </a:t>
            </a:r>
            <a:r>
              <a:rPr lang="en-US" sz="3300" dirty="0" err="1"/>
              <a:t>importante</a:t>
            </a:r>
            <a:endParaRPr lang="en-US" sz="3300" dirty="0"/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11130720" y="7419563"/>
            <a:ext cx="3558418" cy="440731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  <a:p>
            <a:r>
              <a:rPr lang="en-US" sz="3300" dirty="0" err="1" smtClean="0"/>
              <a:t>Sistemi</a:t>
            </a:r>
            <a:r>
              <a:rPr lang="en-US" sz="3300" dirty="0" smtClean="0"/>
              <a:t> </a:t>
            </a:r>
          </a:p>
          <a:p>
            <a:r>
              <a:rPr lang="en-US" sz="3300" dirty="0" err="1" smtClean="0"/>
              <a:t>complessi</a:t>
            </a:r>
            <a:endParaRPr lang="en-US" sz="33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14689138" y="7467506"/>
            <a:ext cx="3600451" cy="4359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  <a:p>
            <a:pPr lvl="0"/>
            <a:r>
              <a:rPr lang="en-US" sz="3300" dirty="0" smtClean="0"/>
              <a:t>Internet </a:t>
            </a:r>
            <a:endParaRPr lang="en-US" sz="3300" dirty="0"/>
          </a:p>
          <a:p>
            <a:pPr lvl="0"/>
            <a:r>
              <a:rPr lang="en-US" sz="3300" dirty="0" smtClean="0"/>
              <a:t>Culture &amp; Social Network </a:t>
            </a:r>
            <a:endParaRPr lang="en-US" sz="33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3778126" y="7467506"/>
            <a:ext cx="3580023" cy="4359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  <a:p>
            <a:pPr lvl="0"/>
            <a:r>
              <a:rPr lang="en-US" sz="3300" dirty="0" err="1"/>
              <a:t>Creazione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di un </a:t>
            </a:r>
            <a:r>
              <a:rPr lang="en-US" sz="3300" dirty="0" err="1"/>
              <a:t>esempio</a:t>
            </a:r>
            <a:r>
              <a:rPr lang="en-US" sz="3300" dirty="0"/>
              <a:t>  di </a:t>
            </a:r>
          </a:p>
          <a:p>
            <a:pPr lvl="0"/>
            <a:r>
              <a:rPr lang="en-US" sz="3300" dirty="0" err="1"/>
              <a:t>applicazione</a:t>
            </a:r>
            <a:r>
              <a:rPr lang="en-US" sz="3300" dirty="0"/>
              <a:t> web</a:t>
            </a:r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7345364" y="2754312"/>
            <a:ext cx="3729870" cy="467950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9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endParaRPr lang="en-US" sz="3600" dirty="0" smtClean="0"/>
          </a:p>
          <a:p>
            <a:pPr lvl="0"/>
            <a:r>
              <a:rPr lang="en-US" sz="3300" dirty="0" err="1" smtClean="0"/>
              <a:t>Fondamenti</a:t>
            </a:r>
            <a:r>
              <a:rPr lang="en-US" sz="3300" dirty="0" smtClean="0"/>
              <a:t> </a:t>
            </a:r>
            <a:r>
              <a:rPr lang="en-US" sz="3300" dirty="0" err="1" smtClean="0"/>
              <a:t>d’informatica</a:t>
            </a:r>
            <a:r>
              <a:rPr lang="en-US" sz="3300" dirty="0" smtClean="0"/>
              <a:t> </a:t>
            </a:r>
          </a:p>
          <a:p>
            <a:pPr lvl="0"/>
            <a:endParaRPr lang="en-US" sz="2000" dirty="0" smtClean="0"/>
          </a:p>
          <a:p>
            <a:endParaRPr lang="en-US" sz="9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851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737152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Agenda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-222" y="1244091"/>
            <a:ext cx="18289810" cy="12167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31296" lvl="1" indent="-557213" algn="l">
              <a:lnSpc>
                <a:spcPct val="2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it-IT" sz="4400" dirty="0" smtClean="0">
                <a:solidFill>
                  <a:schemeClr val="tx1"/>
                </a:solidFill>
                <a:latin typeface="Myriad Pro It"/>
              </a:rPr>
              <a:t>Riassunto lezione precedente</a:t>
            </a:r>
            <a:endParaRPr lang="it-IT" sz="4400" dirty="0">
              <a:solidFill>
                <a:schemeClr val="tx1"/>
              </a:solidFill>
              <a:latin typeface="Myriad Pro It"/>
            </a:endParaRPr>
          </a:p>
          <a:p>
            <a:pPr marL="2253927" lvl="2" indent="-914400" algn="l">
              <a:lnSpc>
                <a:spcPct val="20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4400" dirty="0" smtClean="0">
                <a:solidFill>
                  <a:schemeClr val="tx1"/>
                </a:solidFill>
                <a:latin typeface="Myriad Pro It"/>
              </a:rPr>
              <a:t>Shell &amp; </a:t>
            </a:r>
            <a:r>
              <a:rPr lang="it-IT" sz="4400" dirty="0" err="1" smtClean="0">
                <a:solidFill>
                  <a:schemeClr val="tx1"/>
                </a:solidFill>
                <a:latin typeface="Myriad Pro It"/>
              </a:rPr>
              <a:t>Filesystem</a:t>
            </a:r>
            <a:r>
              <a:rPr lang="it-IT" sz="4400" dirty="0" smtClean="0">
                <a:solidFill>
                  <a:schemeClr val="tx1"/>
                </a:solidFill>
                <a:latin typeface="Myriad Pro It"/>
              </a:rPr>
              <a:t>: comandi, </a:t>
            </a:r>
            <a:r>
              <a:rPr lang="it-IT" sz="4400" dirty="0" err="1" smtClean="0">
                <a:solidFill>
                  <a:schemeClr val="tx1"/>
                </a:solidFill>
                <a:latin typeface="Myriad Pro It"/>
              </a:rPr>
              <a:t>path</a:t>
            </a:r>
            <a:r>
              <a:rPr lang="it-IT" sz="4400" dirty="0" smtClean="0">
                <a:solidFill>
                  <a:schemeClr val="tx1"/>
                </a:solidFill>
                <a:latin typeface="Myriad Pro It"/>
              </a:rPr>
              <a:t> e </a:t>
            </a:r>
            <a:r>
              <a:rPr lang="it-IT" sz="4400" dirty="0" err="1" smtClean="0">
                <a:solidFill>
                  <a:schemeClr val="tx1"/>
                </a:solidFill>
                <a:latin typeface="Myriad Pro It"/>
              </a:rPr>
              <a:t>permission</a:t>
            </a:r>
            <a:endParaRPr lang="it-IT" sz="4400" dirty="0" smtClean="0">
              <a:solidFill>
                <a:schemeClr val="tx1"/>
              </a:solidFill>
              <a:latin typeface="Myriad Pro It"/>
            </a:endParaRPr>
          </a:p>
          <a:p>
            <a:pPr marL="2253927" lvl="2" indent="-914400" algn="l">
              <a:lnSpc>
                <a:spcPct val="20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4400" dirty="0" smtClean="0">
                <a:solidFill>
                  <a:schemeClr val="tx1"/>
                </a:solidFill>
                <a:latin typeface="Myriad Pro It"/>
              </a:rPr>
              <a:t>IDE, </a:t>
            </a:r>
            <a:r>
              <a:rPr lang="it-IT" sz="4400" dirty="0" err="1" smtClean="0">
                <a:solidFill>
                  <a:schemeClr val="tx1"/>
                </a:solidFill>
                <a:latin typeface="Myriad Pro It"/>
              </a:rPr>
              <a:t>debugger</a:t>
            </a:r>
            <a:endParaRPr lang="it-IT" sz="4400" dirty="0">
              <a:solidFill>
                <a:schemeClr val="tx1"/>
              </a:solidFill>
              <a:latin typeface="Myriad Pro It"/>
            </a:endParaRPr>
          </a:p>
          <a:p>
            <a:pPr marL="2253927" lvl="2" indent="-914400" algn="l">
              <a:lnSpc>
                <a:spcPct val="20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4400" dirty="0" err="1" smtClean="0">
                <a:solidFill>
                  <a:schemeClr val="tx1"/>
                </a:solidFill>
                <a:latin typeface="Myriad Pro It"/>
              </a:rPr>
              <a:t>Python</a:t>
            </a:r>
            <a:r>
              <a:rPr lang="it-IT" sz="4400" dirty="0" smtClean="0">
                <a:solidFill>
                  <a:schemeClr val="tx1"/>
                </a:solidFill>
                <a:latin typeface="Myriad Pro It"/>
              </a:rPr>
              <a:t>: liste, set, </a:t>
            </a:r>
            <a:r>
              <a:rPr lang="it-IT" sz="4400" dirty="0" err="1" smtClean="0">
                <a:solidFill>
                  <a:schemeClr val="tx1"/>
                </a:solidFill>
                <a:latin typeface="Myriad Pro It"/>
              </a:rPr>
              <a:t>dictionary</a:t>
            </a:r>
            <a:r>
              <a:rPr lang="it-IT" sz="4400" dirty="0" smtClean="0">
                <a:solidFill>
                  <a:schemeClr val="tx1"/>
                </a:solidFill>
                <a:latin typeface="Myriad Pro It"/>
              </a:rPr>
              <a:t>, funzioni, file, classi, </a:t>
            </a:r>
            <a:r>
              <a:rPr lang="it-IT" sz="4400" dirty="0" err="1" smtClean="0">
                <a:solidFill>
                  <a:schemeClr val="tx1"/>
                </a:solidFill>
                <a:latin typeface="Myriad Pro It"/>
              </a:rPr>
              <a:t>if</a:t>
            </a:r>
            <a:r>
              <a:rPr lang="it-IT" sz="4400" dirty="0" smtClean="0">
                <a:solidFill>
                  <a:schemeClr val="tx1"/>
                </a:solidFill>
                <a:latin typeface="Myriad Pro It"/>
              </a:rPr>
              <a:t> else</a:t>
            </a:r>
          </a:p>
          <a:p>
            <a:pPr marL="1131296" lvl="1" indent="-557213" algn="l">
              <a:lnSpc>
                <a:spcPct val="2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it-IT" sz="4400" dirty="0" smtClean="0">
                <a:solidFill>
                  <a:schemeClr val="tx1"/>
                </a:solidFill>
                <a:latin typeface="Myriad Pro It"/>
              </a:rPr>
              <a:t>Virtualizzazione</a:t>
            </a:r>
            <a:endParaRPr lang="it-IT" sz="4400" dirty="0">
              <a:solidFill>
                <a:schemeClr val="tx1"/>
              </a:solidFill>
              <a:latin typeface="Myriad Pro It"/>
            </a:endParaRPr>
          </a:p>
          <a:p>
            <a:pPr marL="1131296" lvl="1" indent="-557213" algn="l">
              <a:lnSpc>
                <a:spcPct val="2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it-IT" sz="4400" dirty="0" smtClean="0">
                <a:solidFill>
                  <a:schemeClr val="tx1"/>
                </a:solidFill>
                <a:latin typeface="Myriad Pro It"/>
              </a:rPr>
              <a:t>Rappresentazione binaria dell’informazione</a:t>
            </a:r>
          </a:p>
          <a:p>
            <a:pPr marL="1131296" lvl="1" indent="-557213" algn="l">
              <a:lnSpc>
                <a:spcPct val="2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it-IT" sz="4400" dirty="0" smtClean="0">
                <a:solidFill>
                  <a:schemeClr val="tx1"/>
                </a:solidFill>
                <a:latin typeface="Myriad Pro It"/>
              </a:rPr>
              <a:t>Hardware – CPU, Disco</a:t>
            </a:r>
          </a:p>
          <a:p>
            <a:pPr marL="1131296" lvl="1" indent="-557213" algn="l">
              <a:lnSpc>
                <a:spcPct val="2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it-IT" sz="4400" dirty="0" smtClean="0">
                <a:solidFill>
                  <a:schemeClr val="tx1"/>
                </a:solidFill>
                <a:latin typeface="Myriad Pro It"/>
              </a:rPr>
              <a:t>Modello Client – Server</a:t>
            </a:r>
          </a:p>
          <a:p>
            <a:pPr marL="1131296" lvl="1" indent="-557213" algn="l">
              <a:lnSpc>
                <a:spcPct val="2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it-IT" sz="4400" dirty="0" smtClean="0">
                <a:solidFill>
                  <a:schemeClr val="tx1"/>
                </a:solidFill>
                <a:latin typeface="Myriad Pro It"/>
              </a:rPr>
              <a:t>Introduzione ai Database</a:t>
            </a:r>
            <a:endParaRPr lang="it-IT" sz="4400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4033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 bwMode="auto">
          <a:xfrm>
            <a:off x="-29620" y="10171162"/>
            <a:ext cx="18319207" cy="3546426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21710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Take Home Message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8640738" y="-2790278"/>
            <a:ext cx="26259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FF0000"/>
                </a:solidFill>
              </a:rPr>
              <a:t>Teoria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" name="Picture 5" descr="thm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20" y="10171162"/>
            <a:ext cx="4565902" cy="354541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2241138" y="12691442"/>
            <a:ext cx="559159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5000" b="1" dirty="0">
                <a:solidFill>
                  <a:schemeClr val="bg1"/>
                </a:solidFill>
                <a:latin typeface="Myriad Pro It"/>
              </a:rPr>
              <a:t>t</a:t>
            </a:r>
            <a:r>
              <a:rPr lang="en-US" sz="5000" b="1" dirty="0" smtClean="0">
                <a:solidFill>
                  <a:schemeClr val="bg1"/>
                </a:solidFill>
                <a:latin typeface="Myriad Pro It"/>
              </a:rPr>
              <a:t>o be continued…</a:t>
            </a:r>
            <a:endParaRPr lang="en-US" sz="5000" dirty="0">
              <a:solidFill>
                <a:schemeClr val="bg1"/>
              </a:solidFill>
              <a:latin typeface="Myriad Pro It"/>
            </a:endParaRPr>
          </a:p>
        </p:txBody>
      </p:sp>
      <p:pic>
        <p:nvPicPr>
          <p:cNvPr id="6" name="Picture 5" descr="110910-Ron-2-4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94" y="1098154"/>
            <a:ext cx="9217024" cy="9217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7810" y="1314178"/>
            <a:ext cx="857044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un computer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accade</a:t>
            </a:r>
            <a:r>
              <a:rPr lang="en-US" dirty="0" smtClean="0"/>
              <a:t> per </a:t>
            </a:r>
            <a:r>
              <a:rPr lang="en-US" dirty="0" err="1" smtClean="0"/>
              <a:t>magia</a:t>
            </a:r>
            <a:r>
              <a:rPr lang="en-US" dirty="0"/>
              <a:t>!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complessità</a:t>
            </a:r>
            <a:r>
              <a:rPr lang="en-US" dirty="0" smtClean="0"/>
              <a:t> </a:t>
            </a:r>
            <a:r>
              <a:rPr lang="en-US" dirty="0" err="1" smtClean="0"/>
              <a:t>è</a:t>
            </a:r>
            <a:r>
              <a:rPr lang="en-US" dirty="0" smtClean="0"/>
              <a:t> la </a:t>
            </a:r>
            <a:r>
              <a:rPr lang="en-US" dirty="0" err="1" smtClean="0"/>
              <a:t>risultante</a:t>
            </a:r>
            <a:r>
              <a:rPr lang="en-US" dirty="0" smtClean="0"/>
              <a:t> di un gran </a:t>
            </a:r>
            <a:r>
              <a:rPr lang="en-US" dirty="0" err="1" smtClean="0"/>
              <a:t>numero</a:t>
            </a:r>
            <a:r>
              <a:rPr lang="en-US" dirty="0" smtClean="0"/>
              <a:t> di </a:t>
            </a:r>
            <a:r>
              <a:rPr lang="en-US" dirty="0" err="1" smtClean="0"/>
              <a:t>operazioni</a:t>
            </a:r>
            <a:r>
              <a:rPr lang="en-US" dirty="0" smtClean="0"/>
              <a:t> </a:t>
            </a:r>
            <a:r>
              <a:rPr lang="en-US" dirty="0" err="1" smtClean="0"/>
              <a:t>semplicissime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Tutta</a:t>
            </a:r>
            <a:r>
              <a:rPr lang="en-US" dirty="0" smtClean="0"/>
              <a:t> </a:t>
            </a:r>
            <a:r>
              <a:rPr lang="en-US" dirty="0" err="1" smtClean="0"/>
              <a:t>questione</a:t>
            </a:r>
            <a:r>
              <a:rPr lang="en-US" dirty="0" smtClean="0"/>
              <a:t> di </a:t>
            </a:r>
          </a:p>
          <a:p>
            <a:r>
              <a:rPr lang="en-US" dirty="0" smtClean="0"/>
              <a:t>1 e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4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358989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Bibliografia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9818" y="977927"/>
            <a:ext cx="17785754" cy="128958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http://mars.ing.unimo.it/didattica/corsore/LucidiPDF/02tris_RappresentazioneNumeri.pdf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http://home.deib.polimi.it/amigoni/teaching/CodificaBinariaInformazione.pdf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http://www.istitutomontani.it/appunti/150/IEEEE754.pdf  (da prendere la mantissa)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http://www.brescianet.com/appunti/vari/tabellaascii/</a:t>
            </a:r>
            <a:r>
              <a:rPr lang="it-IT" altLang="it-IT" sz="3200" dirty="0" smtClean="0">
                <a:latin typeface="Myriad Pro It"/>
                <a:hlinkClick r:id="rId3"/>
              </a:rPr>
              <a:t>ascii.htm</a:t>
            </a:r>
          </a:p>
          <a:p>
            <a:pPr lvl="0"/>
            <a:endParaRPr lang="it-IT" altLang="it-IT" sz="3200" b="1" dirty="0">
              <a:latin typeface="Myriad Pro It"/>
              <a:hlinkClick r:id="rId3"/>
            </a:endParaRPr>
          </a:p>
          <a:p>
            <a:pPr lvl="0"/>
            <a:r>
              <a:rPr lang="it-IT" altLang="it-IT" sz="3200" b="1" dirty="0" smtClean="0">
                <a:latin typeface="Myriad Pro It"/>
              </a:rPr>
              <a:t>How </a:t>
            </a:r>
            <a:r>
              <a:rPr lang="it-IT" altLang="it-IT" sz="3200" b="1" dirty="0">
                <a:latin typeface="Myriad Pro It"/>
              </a:rPr>
              <a:t>a CPU Works</a:t>
            </a:r>
          </a:p>
          <a:p>
            <a:pPr lvl="0"/>
            <a:r>
              <a:rPr lang="it-IT" altLang="it-IT" sz="3200" dirty="0">
                <a:latin typeface="Myriad Pro It"/>
              </a:rPr>
              <a:t>Video1 (10min</a:t>
            </a:r>
            <a:r>
              <a:rPr lang="it-IT" altLang="it-IT" sz="3200" dirty="0" smtClean="0">
                <a:latin typeface="Myriad Pro It"/>
              </a:rPr>
              <a:t>) </a:t>
            </a:r>
            <a:r>
              <a:rPr lang="it-IT" altLang="it-IT" sz="3200" dirty="0" err="1" smtClean="0">
                <a:latin typeface="Myriad Pro It"/>
                <a:hlinkClick r:id="rId4"/>
              </a:rPr>
              <a:t>https</a:t>
            </a:r>
            <a:r>
              <a:rPr lang="it-IT" altLang="it-IT" sz="3200" dirty="0">
                <a:latin typeface="Myriad Pro It"/>
                <a:hlinkClick r:id="rId4"/>
              </a:rPr>
              <a:t>://</a:t>
            </a:r>
            <a:r>
              <a:rPr lang="it-IT" altLang="it-IT" sz="3200" dirty="0" err="1">
                <a:latin typeface="Myriad Pro It"/>
                <a:hlinkClick r:id="rId4"/>
              </a:rPr>
              <a:t>www.youtube.com</a:t>
            </a:r>
            <a:r>
              <a:rPr lang="it-IT" altLang="it-IT" sz="3200" dirty="0">
                <a:latin typeface="Myriad Pro It"/>
                <a:hlinkClick r:id="rId4"/>
              </a:rPr>
              <a:t>/</a:t>
            </a:r>
            <a:r>
              <a:rPr lang="it-IT" altLang="it-IT" sz="3200" dirty="0" err="1">
                <a:latin typeface="Myriad Pro It"/>
                <a:hlinkClick r:id="rId4"/>
              </a:rPr>
              <a:t>watch?v</a:t>
            </a:r>
            <a:r>
              <a:rPr lang="it-IT" altLang="it-IT" sz="3200" dirty="0">
                <a:latin typeface="Myriad Pro It"/>
                <a:hlinkClick r:id="rId4"/>
              </a:rPr>
              <a:t>=qm67wbB5GmI</a:t>
            </a:r>
            <a:endParaRPr lang="it-IT" altLang="it-IT" sz="3200" dirty="0">
              <a:latin typeface="Myriad Pro It"/>
            </a:endParaRPr>
          </a:p>
          <a:p>
            <a:pPr lvl="0"/>
            <a:r>
              <a:rPr lang="it-IT" altLang="it-IT" sz="3200" dirty="0" smtClean="0">
                <a:latin typeface="Myriad Pro It"/>
              </a:rPr>
              <a:t>Video </a:t>
            </a:r>
            <a:r>
              <a:rPr lang="it-IT" altLang="it-IT" sz="3200" dirty="0">
                <a:latin typeface="Myriad Pro It"/>
              </a:rPr>
              <a:t>2 (20min</a:t>
            </a:r>
            <a:r>
              <a:rPr lang="it-IT" altLang="it-IT" sz="3200" dirty="0" smtClean="0">
                <a:latin typeface="Myriad Pro It"/>
              </a:rPr>
              <a:t>)</a:t>
            </a:r>
            <a:r>
              <a:rPr lang="it-IT" altLang="it-IT" sz="3200" dirty="0" err="1" smtClean="0">
                <a:latin typeface="Myriad Pro It"/>
              </a:rPr>
              <a:t>https</a:t>
            </a:r>
            <a:r>
              <a:rPr lang="it-IT" altLang="it-IT" sz="3200" dirty="0">
                <a:latin typeface="Myriad Pro It"/>
              </a:rPr>
              <a:t>://</a:t>
            </a:r>
            <a:r>
              <a:rPr lang="it-IT" altLang="it-IT" sz="3200" dirty="0" err="1">
                <a:latin typeface="Myriad Pro It"/>
              </a:rPr>
              <a:t>www.youtube.com</a:t>
            </a:r>
            <a:r>
              <a:rPr lang="it-IT" altLang="it-IT" sz="3200" dirty="0">
                <a:latin typeface="Myriad Pro It"/>
              </a:rPr>
              <a:t>/</a:t>
            </a:r>
            <a:r>
              <a:rPr lang="it-IT" altLang="it-IT" sz="3200" dirty="0" err="1">
                <a:latin typeface="Myriad Pro It"/>
              </a:rPr>
              <a:t>watch?v</a:t>
            </a:r>
            <a:r>
              <a:rPr lang="it-IT" altLang="it-IT" sz="3200" dirty="0">
                <a:latin typeface="Myriad Pro It"/>
              </a:rPr>
              <a:t>=</a:t>
            </a:r>
            <a:r>
              <a:rPr lang="it-IT" altLang="it-IT" sz="3200" dirty="0" err="1">
                <a:latin typeface="Myriad Pro It"/>
              </a:rPr>
              <a:t>cNN_tTXABUA</a:t>
            </a:r>
            <a:endParaRPr lang="it-IT" altLang="it-IT" sz="3200" dirty="0">
              <a:latin typeface="Myriad Pro It"/>
            </a:endParaRPr>
          </a:p>
          <a:p>
            <a:pPr lvl="0"/>
            <a:endParaRPr lang="it-IT" altLang="it-IT" sz="3200" dirty="0">
              <a:latin typeface="Myriad Pro It"/>
            </a:endParaRPr>
          </a:p>
          <a:p>
            <a:pPr lvl="0"/>
            <a:r>
              <a:rPr lang="it-IT" altLang="it-IT" sz="3200" b="1" dirty="0">
                <a:latin typeface="Myriad Pro It"/>
              </a:rPr>
              <a:t>How ALU </a:t>
            </a:r>
            <a:r>
              <a:rPr lang="it-IT" altLang="it-IT" sz="3200" b="1" dirty="0" err="1">
                <a:latin typeface="Myriad Pro It"/>
              </a:rPr>
              <a:t>works</a:t>
            </a:r>
            <a:endParaRPr lang="it-IT" altLang="it-IT" sz="3200" b="1" dirty="0">
              <a:latin typeface="Myriad Pro It"/>
            </a:endParaRPr>
          </a:p>
          <a:p>
            <a:pPr lvl="0"/>
            <a:r>
              <a:rPr lang="it-IT" altLang="it-IT" sz="3200" dirty="0" err="1">
                <a:latin typeface="Myriad Pro It"/>
              </a:rPr>
              <a:t>https</a:t>
            </a:r>
            <a:r>
              <a:rPr lang="it-IT" altLang="it-IT" sz="3200" dirty="0">
                <a:latin typeface="Myriad Pro It"/>
              </a:rPr>
              <a:t>://</a:t>
            </a:r>
            <a:r>
              <a:rPr lang="it-IT" altLang="it-IT" sz="3200" dirty="0" err="1">
                <a:latin typeface="Myriad Pro It"/>
              </a:rPr>
              <a:t>www.youtube.com</a:t>
            </a:r>
            <a:r>
              <a:rPr lang="it-IT" altLang="it-IT" sz="3200" dirty="0">
                <a:latin typeface="Myriad Pro It"/>
              </a:rPr>
              <a:t>/</a:t>
            </a:r>
            <a:r>
              <a:rPr lang="it-IT" altLang="it-IT" sz="3200" dirty="0" err="1">
                <a:latin typeface="Myriad Pro It"/>
              </a:rPr>
              <a:t>watch?v</a:t>
            </a:r>
            <a:r>
              <a:rPr lang="it-IT" altLang="it-IT" sz="3200" dirty="0">
                <a:latin typeface="Myriad Pro It"/>
              </a:rPr>
              <a:t>=UsK5KV1FPmA (4min</a:t>
            </a:r>
            <a:r>
              <a:rPr lang="it-IT" altLang="it-IT" sz="3200" dirty="0" smtClean="0">
                <a:latin typeface="Myriad Pro It"/>
              </a:rPr>
              <a:t>)</a:t>
            </a:r>
          </a:p>
          <a:p>
            <a:pPr lvl="0"/>
            <a:endParaRPr lang="it-IT" altLang="it-IT" sz="3200" b="1" dirty="0">
              <a:latin typeface="Myriad Pro It"/>
            </a:endParaRPr>
          </a:p>
          <a:p>
            <a:r>
              <a:rPr lang="it-IT" altLang="it-IT" sz="3200" b="1" dirty="0" smtClean="0">
                <a:latin typeface="Myriad Pro It"/>
              </a:rPr>
              <a:t>Corsi</a:t>
            </a:r>
            <a:endParaRPr lang="it-IT" altLang="it-IT" sz="3200" b="1" dirty="0" smtClean="0">
              <a:latin typeface="Myriad Pro It"/>
              <a:hlinkClick r:id="rId3"/>
            </a:endParaRPr>
          </a:p>
          <a:p>
            <a:r>
              <a:rPr lang="it-IT" altLang="it-IT" sz="3200" dirty="0" smtClean="0">
                <a:latin typeface="Myriad Pro It"/>
                <a:hlinkClick r:id="rId3"/>
              </a:rPr>
              <a:t>https</a:t>
            </a:r>
            <a:r>
              <a:rPr lang="it-IT" altLang="it-IT" sz="3200" dirty="0">
                <a:latin typeface="Myriad Pro It"/>
                <a:hlinkClick r:id="rId3"/>
              </a:rPr>
              <a:t>://www.coursera.org/course/</a:t>
            </a:r>
            <a:r>
              <a:rPr lang="it-IT" altLang="it-IT" sz="3200" dirty="0" smtClean="0">
                <a:latin typeface="Myriad Pro It"/>
                <a:hlinkClick r:id="rId3"/>
              </a:rPr>
              <a:t>pythonlearn</a:t>
            </a:r>
            <a:endParaRPr lang="it-IT" altLang="it-IT" sz="3200" dirty="0" smtClean="0">
              <a:latin typeface="Myriad Pro It"/>
            </a:endParaRPr>
          </a:p>
          <a:p>
            <a:endParaRPr lang="it-IT" altLang="it-IT" sz="3200" dirty="0" smtClean="0">
              <a:latin typeface="Myriad Pro It"/>
            </a:endParaRPr>
          </a:p>
          <a:p>
            <a:r>
              <a:rPr lang="it-IT" altLang="it-IT" sz="3200" b="1" dirty="0" smtClean="0">
                <a:latin typeface="Myriad Pro It"/>
              </a:rPr>
              <a:t>Libro</a:t>
            </a:r>
          </a:p>
          <a:p>
            <a:r>
              <a:rPr lang="it-IT" altLang="it-IT" sz="3200" i="1" dirty="0">
                <a:latin typeface="Myriad Pro It"/>
              </a:rPr>
              <a:t>Hello World! Second Edition</a:t>
            </a:r>
          </a:p>
          <a:p>
            <a:r>
              <a:rPr lang="it-IT" altLang="it-IT" sz="3200" dirty="0">
                <a:latin typeface="Myriad Pro It"/>
              </a:rPr>
              <a:t>Computer Programming for Kids and </a:t>
            </a:r>
            <a:r>
              <a:rPr lang="it-IT" altLang="it-IT" sz="3200" dirty="0" err="1">
                <a:latin typeface="Myriad Pro It"/>
              </a:rPr>
              <a:t>Other</a:t>
            </a:r>
            <a:r>
              <a:rPr lang="it-IT" altLang="it-IT" sz="3200" dirty="0">
                <a:latin typeface="Myriad Pro It"/>
              </a:rPr>
              <a:t> </a:t>
            </a:r>
            <a:r>
              <a:rPr lang="it-IT" altLang="it-IT" sz="3200" dirty="0" err="1">
                <a:latin typeface="Myriad Pro It"/>
              </a:rPr>
              <a:t>Beginners</a:t>
            </a:r>
            <a:endParaRPr lang="it-IT" altLang="it-IT" sz="3200" dirty="0">
              <a:latin typeface="Myriad Pro It"/>
            </a:endParaRPr>
          </a:p>
          <a:p>
            <a:r>
              <a:rPr lang="it-IT" altLang="it-IT" sz="3200" dirty="0">
                <a:latin typeface="Myriad Pro It"/>
                <a:hlinkClick r:id="rId5"/>
              </a:rPr>
              <a:t>http://</a:t>
            </a:r>
            <a:r>
              <a:rPr lang="it-IT" altLang="it-IT" sz="3200" dirty="0" err="1">
                <a:latin typeface="Myriad Pro It"/>
                <a:hlinkClick r:id="rId5"/>
              </a:rPr>
              <a:t>manning.com</a:t>
            </a:r>
            <a:r>
              <a:rPr lang="it-IT" altLang="it-IT" sz="3200" dirty="0">
                <a:latin typeface="Myriad Pro It"/>
                <a:hlinkClick r:id="rId5"/>
              </a:rPr>
              <a:t>/sande2/</a:t>
            </a:r>
            <a:endParaRPr lang="it-IT" altLang="it-IT" sz="3200" dirty="0">
              <a:latin typeface="Myriad Pro It"/>
            </a:endParaRPr>
          </a:p>
          <a:p>
            <a:endParaRPr lang="it-IT" altLang="it-IT" sz="3200" dirty="0" smtClean="0">
              <a:latin typeface="Myriad Pro It"/>
            </a:endParaRPr>
          </a:p>
          <a:p>
            <a:r>
              <a:rPr lang="it-IT" altLang="it-IT" sz="3200" b="1" dirty="0" err="1" smtClean="0">
                <a:latin typeface="Myriad Pro It"/>
              </a:rPr>
              <a:t>Raspberry</a:t>
            </a:r>
            <a:r>
              <a:rPr lang="it-IT" altLang="it-IT" sz="3200" b="1" dirty="0" smtClean="0">
                <a:latin typeface="Myriad Pro It"/>
              </a:rPr>
              <a:t> </a:t>
            </a:r>
            <a:r>
              <a:rPr lang="it-IT" altLang="it-IT" sz="3200" b="1" dirty="0" err="1" smtClean="0">
                <a:latin typeface="Myriad Pro It"/>
              </a:rPr>
              <a:t>Pi</a:t>
            </a:r>
            <a:r>
              <a:rPr lang="it-IT" altLang="it-IT" sz="3200" b="1" dirty="0" smtClean="0">
                <a:latin typeface="Myriad Pro It"/>
              </a:rPr>
              <a:t> </a:t>
            </a:r>
            <a:r>
              <a:rPr lang="it-IT" altLang="it-IT" sz="3200" b="1" dirty="0" err="1" smtClean="0">
                <a:latin typeface="Myriad Pro It"/>
              </a:rPr>
              <a:t>Education</a:t>
            </a:r>
            <a:r>
              <a:rPr lang="it-IT" altLang="it-IT" sz="3200" b="1" dirty="0" smtClean="0">
                <a:latin typeface="Myriad Pro It"/>
              </a:rPr>
              <a:t> Manual</a:t>
            </a:r>
          </a:p>
          <a:p>
            <a:r>
              <a:rPr lang="it-IT" altLang="it-IT" sz="3200" dirty="0">
                <a:latin typeface="Myriad Pro It"/>
                <a:hlinkClick r:id="rId6"/>
              </a:rPr>
              <a:t>http://www.raspberrypi.org/cas-educational-manual/#cas-educational-</a:t>
            </a:r>
            <a:r>
              <a:rPr lang="it-IT" altLang="it-IT" sz="3200" dirty="0" smtClean="0">
                <a:latin typeface="Myriad Pro It"/>
                <a:hlinkClick r:id="rId6"/>
              </a:rPr>
              <a:t>manual</a:t>
            </a:r>
            <a:endParaRPr lang="it-IT" altLang="it-IT" sz="3200" dirty="0" smtClean="0">
              <a:latin typeface="Myriad Pro It"/>
            </a:endParaRPr>
          </a:p>
          <a:p>
            <a:endParaRPr lang="it-IT" altLang="it-IT" sz="3200" dirty="0" smtClean="0">
              <a:latin typeface="Myriad Pro It"/>
            </a:endParaRPr>
          </a:p>
          <a:p>
            <a:r>
              <a:rPr lang="it-IT" altLang="it-IT" sz="3200" b="1" dirty="0" smtClean="0">
                <a:latin typeface="Myriad Pro It"/>
              </a:rPr>
              <a:t>Internet </a:t>
            </a:r>
            <a:r>
              <a:rPr lang="it-IT" altLang="it-IT" sz="3200" b="1" dirty="0" err="1" smtClean="0">
                <a:latin typeface="Myriad Pro It"/>
              </a:rPr>
              <a:t>Map</a:t>
            </a:r>
            <a:endParaRPr lang="it-IT" altLang="it-IT" sz="3200" b="1" dirty="0" smtClean="0">
              <a:latin typeface="Myriad Pro It"/>
            </a:endParaRPr>
          </a:p>
          <a:p>
            <a:r>
              <a:rPr lang="it-IT" altLang="it-IT" sz="3200" dirty="0">
                <a:latin typeface="Myriad Pro It"/>
              </a:rPr>
              <a:t>http://</a:t>
            </a:r>
            <a:r>
              <a:rPr lang="it-IT" altLang="it-IT" sz="3200" dirty="0" err="1">
                <a:latin typeface="Myriad Pro It"/>
              </a:rPr>
              <a:t>www.vox.com</a:t>
            </a:r>
            <a:r>
              <a:rPr lang="it-IT" altLang="it-IT" sz="3200" dirty="0">
                <a:latin typeface="Myriad Pro It"/>
              </a:rPr>
              <a:t>/a/internet-</a:t>
            </a:r>
            <a:r>
              <a:rPr lang="it-IT" altLang="it-IT" sz="3200" dirty="0" err="1">
                <a:latin typeface="Myriad Pro It"/>
              </a:rPr>
              <a:t>maps</a:t>
            </a:r>
            <a:endParaRPr lang="it-IT" altLang="it-IT" sz="3200" dirty="0">
              <a:latin typeface="Myriad Pro It"/>
            </a:endParaRPr>
          </a:p>
          <a:p>
            <a:pPr lvl="0"/>
            <a:endParaRPr kumimoji="0" lang="it-IT" altLang="it-IT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03025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olo e punti elenco ikki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ikkio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ikki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olo e punti elenco ikkio copi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ikkio copia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ikkio copi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Copertina copia">
  <a:themeElements>
    <a:clrScheme name="Copertina copi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pertina copia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pertina copi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Vuoto + Head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Vuoto + Header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Vuoto + Hea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olo e punti elenco ikkio copia 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ikkio copia 1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ikkio copia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olo e punti elenco - 2 colonn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- 2 colonne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- 2 colon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ommari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Sommario">
      <a:majorFont>
        <a:latin typeface="Arial Black"/>
        <a:ea typeface="ヒラギノ角ゴ ProN W6"/>
        <a:cs typeface="ヒラギノ角ゴ ProN W6"/>
      </a:majorFont>
      <a:minorFont>
        <a:latin typeface="Arial Black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Sommari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olo e tes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testo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tes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olo e punti elenco BC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BC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B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olo e punti elenco BC copia 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BC copia 2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BC copia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olo e punti elenco BC copia">
  <a:themeElements>
    <a:clrScheme name="Titolo e punti elenco BC copi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BC copia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BC copi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olo solo copia 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solo copia 5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solo copia 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olo e punti elenc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Pages>0</Pages>
  <Words>227</Words>
  <Characters>0</Characters>
  <Application>Microsoft Office PowerPoint</Application>
  <PresentationFormat>Personalizzato</PresentationFormat>
  <Lines>0</Lines>
  <Paragraphs>84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13</vt:i4>
      </vt:variant>
      <vt:variant>
        <vt:lpstr>Titoli diapositive</vt:lpstr>
      </vt:variant>
      <vt:variant>
        <vt:i4>5</vt:i4>
      </vt:variant>
    </vt:vector>
  </HeadingPairs>
  <TitlesOfParts>
    <vt:vector size="23" baseType="lpstr">
      <vt:lpstr>Arial Black</vt:lpstr>
      <vt:lpstr>Gill Sans</vt:lpstr>
      <vt:lpstr>Myriad Pro It</vt:lpstr>
      <vt:lpstr>ヒラギノ角ゴ ProN W3</vt:lpstr>
      <vt:lpstr>ヒラギノ角ゴ ProN W6</vt:lpstr>
      <vt:lpstr>Titolo e punti elenco ikkio</vt:lpstr>
      <vt:lpstr>Titolo e punti elenco - 2 colonne</vt:lpstr>
      <vt:lpstr>Sommario</vt:lpstr>
      <vt:lpstr>Titolo e testo</vt:lpstr>
      <vt:lpstr>Titolo e punti elenco BC</vt:lpstr>
      <vt:lpstr>Titolo e punti elenco BC copia 2</vt:lpstr>
      <vt:lpstr>Titolo e punti elenco BC copia</vt:lpstr>
      <vt:lpstr>Titolo solo copia 5</vt:lpstr>
      <vt:lpstr>Titolo e punti elenco</vt:lpstr>
      <vt:lpstr>Titolo e punti elenco ikkio copia</vt:lpstr>
      <vt:lpstr>Copertina copia</vt:lpstr>
      <vt:lpstr>Vuoto + Header</vt:lpstr>
      <vt:lpstr>Titolo e punti elenco ikkio copia 1</vt:lpstr>
      <vt:lpstr>BanzaiBerry Lezione #3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BanzaiBerry Lezione 1</dc:title>
  <dc:creator>Cristian Cascetta</dc:creator>
  <cp:lastModifiedBy>Lacarbonara</cp:lastModifiedBy>
  <cp:revision>301</cp:revision>
  <dcterms:modified xsi:type="dcterms:W3CDTF">2015-03-03T09:34:27Z</dcterms:modified>
</cp:coreProperties>
</file>