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4" r:id="rId17"/>
    <p:sldId id="345" r:id="rId18"/>
    <p:sldId id="350" r:id="rId19"/>
    <p:sldId id="346" r:id="rId20"/>
    <p:sldId id="347" r:id="rId21"/>
    <p:sldId id="351" r:id="rId22"/>
    <p:sldId id="354" r:id="rId23"/>
    <p:sldId id="352" r:id="rId24"/>
    <p:sldId id="355" r:id="rId25"/>
    <p:sldId id="356" r:id="rId26"/>
    <p:sldId id="353" r:id="rId27"/>
    <p:sldId id="357" r:id="rId28"/>
    <p:sldId id="342" r:id="rId29"/>
    <p:sldId id="313" r:id="rId30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3"/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56" y="-112"/>
      </p:cViewPr>
      <p:guideLst>
        <p:guide orient="horz" pos="4683"/>
        <p:guide orient="horz" pos="7450"/>
        <p:guide orient="horz" pos="1735"/>
        <p:guide pos="4627"/>
        <p:guide pos="9253"/>
        <p:guide pos="2359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7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127.0.0.1/html/test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4" Type="http://schemas.openxmlformats.org/officeDocument/2006/relationships/hyperlink" Target="http://www.wampserver.com/en/" TargetMode="External"/><Relationship Id="rId5" Type="http://schemas.openxmlformats.org/officeDocument/2006/relationships/hyperlink" Target="http://www.mamp.info/en/" TargetMode="External"/><Relationship Id="rId6" Type="http://schemas.openxmlformats.org/officeDocument/2006/relationships/hyperlink" Target="http://www.codecademy.com/en/tracks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hp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</a:t>
            </a:r>
            <a:r>
              <a:rPr lang="it-IT" sz="5000" dirty="0" smtClean="0">
                <a:latin typeface="Myriad Pro It"/>
              </a:rPr>
              <a:t>#5</a:t>
            </a:r>
            <a:endParaRPr lang="it-IT" sz="50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logici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8009"/>
              </p:ext>
            </p:extLst>
          </p:nvPr>
        </p:nvGraphicFramePr>
        <p:xfrm>
          <a:off x="3024114" y="2538314"/>
          <a:ext cx="1219306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&amp;&amp;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AND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||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OR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NOT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87810" y="5850682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concatenazione di stringhe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87810" y="1002714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assegnamento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592066" y="7074818"/>
            <a:ext cx="12882515" cy="240065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5000" dirty="0" smtClean="0">
                <a:latin typeface="Monaco"/>
                <a:cs typeface="Monaco"/>
              </a:rPr>
              <a:t>$nome = ‘Aldo’;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$cognome = ‘Rossi’;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err="1" smtClean="0">
                <a:latin typeface="Monaco"/>
                <a:cs typeface="Monaco"/>
              </a:rPr>
              <a:t>nome_completo</a:t>
            </a:r>
            <a:r>
              <a:rPr lang="it-IT" sz="5000" dirty="0" smtClean="0">
                <a:latin typeface="Monaco"/>
                <a:cs typeface="Monaco"/>
              </a:rPr>
              <a:t> = $nome . $cognome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5371" y="11251282"/>
            <a:ext cx="9579766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$variabile = </a:t>
            </a:r>
            <a:r>
              <a:rPr lang="it-IT" sz="5000" i="1" dirty="0" smtClean="0">
                <a:latin typeface="Monaco"/>
                <a:cs typeface="Monaco"/>
              </a:rPr>
              <a:t>espressione</a:t>
            </a:r>
            <a:endParaRPr lang="it-IT" sz="5000" i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73386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controllo del flusso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170162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if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6442" y="1890242"/>
            <a:ext cx="5904443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>
                <a:latin typeface="Monaco"/>
                <a:cs typeface="Monaco"/>
              </a:rPr>
              <a:t>i</a:t>
            </a:r>
            <a:r>
              <a:rPr lang="it-IT" sz="3800" b="1" dirty="0" err="1" smtClean="0">
                <a:latin typeface="Monaco"/>
                <a:cs typeface="Monaco"/>
              </a:rPr>
              <a:t>f</a:t>
            </a:r>
            <a:r>
              <a:rPr lang="it-IT" sz="3800" dirty="0" smtClean="0">
                <a:latin typeface="Monaco"/>
                <a:cs typeface="Monaco"/>
              </a:rPr>
              <a:t> (condizione)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1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 </a:t>
            </a:r>
            <a:r>
              <a:rPr lang="it-IT" sz="3800" b="1" i="1" dirty="0" smtClean="0">
                <a:latin typeface="Monaco"/>
                <a:cs typeface="Monaco"/>
              </a:rPr>
              <a:t>else</a:t>
            </a:r>
            <a:r>
              <a:rPr lang="it-IT" sz="3800" i="1" dirty="0" smtClean="0">
                <a:latin typeface="Monaco"/>
                <a:cs typeface="Monaco"/>
              </a:rPr>
              <a:t>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2</a:t>
            </a:r>
          </a:p>
          <a:p>
            <a:pPr algn="l"/>
            <a:r>
              <a:rPr lang="it-IT" sz="3800" i="1" dirty="0">
                <a:latin typeface="Monaco"/>
                <a:cs typeface="Monaco"/>
              </a:rPr>
              <a:t>}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986586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Il blocco istruzioni viene eseguito solo se condizioni è vera, altrimenti viene eseguito il secondo blocco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87810" y="6426746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switch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896322" y="7370976"/>
            <a:ext cx="8536361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 smtClean="0">
                <a:latin typeface="Monaco"/>
                <a:cs typeface="Monaco"/>
              </a:rPr>
              <a:t>switch</a:t>
            </a:r>
            <a:r>
              <a:rPr lang="it-IT" sz="3800" dirty="0" smtClean="0">
                <a:latin typeface="Monaco"/>
                <a:cs typeface="Monaco"/>
              </a:rPr>
              <a:t> (espressione)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</a:t>
            </a:r>
            <a:r>
              <a:rPr lang="it-IT" sz="3800" b="1" i="1" dirty="0" smtClean="0">
                <a:latin typeface="Monaco"/>
                <a:cs typeface="Monaco"/>
              </a:rPr>
              <a:t>case </a:t>
            </a:r>
            <a:r>
              <a:rPr lang="it-IT" sz="3800" i="1" dirty="0" smtClean="0">
                <a:latin typeface="Monaco"/>
                <a:cs typeface="Monaco"/>
              </a:rPr>
              <a:t>const1: istruzioni;</a:t>
            </a:r>
          </a:p>
          <a:p>
            <a:pPr algn="l"/>
            <a:r>
              <a:rPr lang="it-IT" sz="3800" b="1" i="1" dirty="0" smtClean="0">
                <a:latin typeface="Monaco"/>
                <a:cs typeface="Monaco"/>
              </a:rPr>
              <a:t>    case </a:t>
            </a:r>
            <a:r>
              <a:rPr lang="it-IT" sz="3800" i="1" dirty="0" smtClean="0">
                <a:latin typeface="Monaco"/>
                <a:cs typeface="Monaco"/>
              </a:rPr>
              <a:t>const2: istruzioni;</a:t>
            </a:r>
          </a:p>
          <a:p>
            <a:pPr algn="l"/>
            <a:r>
              <a:rPr lang="it-IT" sz="3800" b="1" i="1" dirty="0">
                <a:latin typeface="Monaco"/>
                <a:cs typeface="Monaco"/>
              </a:rPr>
              <a:t> </a:t>
            </a:r>
            <a:r>
              <a:rPr lang="it-IT" sz="3800" b="1" i="1" dirty="0" smtClean="0">
                <a:latin typeface="Monaco"/>
                <a:cs typeface="Monaco"/>
              </a:rPr>
              <a:t>   default</a:t>
            </a:r>
            <a:r>
              <a:rPr lang="it-IT" sz="3800" i="1" dirty="0" smtClean="0">
                <a:latin typeface="Monaco"/>
                <a:cs typeface="Monaco"/>
              </a:rPr>
              <a:t>: istruzioni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31826" y="10603210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Usato quando si hanno diverse computazioni in corrispondenza dei diversi valori di una espressione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costrutti_controllo.php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90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necessario usare una iterazione quando devo eseguire lo stesso blocco di istruzioni più volte  </a:t>
            </a:r>
          </a:p>
          <a:p>
            <a:pPr marL="857250" indent="-857250" algn="l">
              <a:buFont typeface="Arial"/>
              <a:buChar char="•"/>
            </a:pP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7810" y="757887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do-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76442" y="4626546"/>
            <a:ext cx="6693910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w</a:t>
            </a:r>
            <a:r>
              <a:rPr lang="it-IT" sz="4200" b="1" dirty="0" err="1" smtClean="0">
                <a:latin typeface="Monaco"/>
                <a:cs typeface="Monaco"/>
              </a:rPr>
              <a:t>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976442" y="9019034"/>
            <a:ext cx="6783678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>
                <a:latin typeface="Monaco"/>
                <a:cs typeface="Monaco"/>
              </a:rPr>
              <a:t>d</a:t>
            </a:r>
            <a:r>
              <a:rPr lang="it-IT" sz="4200" b="1" dirty="0" smtClean="0">
                <a:latin typeface="Monaco"/>
                <a:cs typeface="Monaco"/>
              </a:rPr>
              <a:t>o </a:t>
            </a:r>
            <a:r>
              <a:rPr lang="it-IT" sz="4200" dirty="0" smtClean="0">
                <a:latin typeface="Monaco"/>
                <a:cs typeface="Monaco"/>
              </a:rPr>
              <a:t>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b="1" dirty="0" err="1" smtClean="0">
                <a:latin typeface="Monaco"/>
                <a:cs typeface="Monaco"/>
              </a:rPr>
              <a:t>while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</a:t>
            </a:r>
            <a:endParaRPr lang="it-IT" sz="4200" i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8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7810" y="124217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for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583954" y="2538314"/>
            <a:ext cx="15052693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for </a:t>
            </a:r>
            <a:r>
              <a:rPr lang="it-IT" sz="4200" dirty="0" smtClean="0">
                <a:latin typeface="Monaco"/>
                <a:cs typeface="Monaco"/>
              </a:rPr>
              <a:t>(espressione1;espressione2;espressione3)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31826" y="549296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foreach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592066" y="6843693"/>
            <a:ext cx="13113386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foreach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($array </a:t>
            </a:r>
            <a:r>
              <a:rPr lang="it-IT" sz="4200" b="1" dirty="0" err="1" smtClean="0">
                <a:latin typeface="Monaco"/>
                <a:cs typeface="Monaco"/>
              </a:rPr>
              <a:t>as</a:t>
            </a:r>
            <a:r>
              <a:rPr lang="it-IT" sz="4200" dirty="0" smtClean="0">
                <a:latin typeface="Monaco"/>
                <a:cs typeface="Monaco"/>
              </a:rPr>
              <a:t> $indice </a:t>
            </a:r>
            <a:r>
              <a:rPr lang="it-IT" sz="4200" b="1" dirty="0" smtClean="0">
                <a:latin typeface="Monaco"/>
                <a:cs typeface="Monaco"/>
              </a:rPr>
              <a:t>=&gt; </a:t>
            </a:r>
            <a:r>
              <a:rPr lang="it-IT" sz="4200" dirty="0" smtClean="0">
                <a:latin typeface="Monaco"/>
                <a:cs typeface="Monaco"/>
              </a:rPr>
              <a:t>$valore)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75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Inclusioni e funzioni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PHP permette l’inclusione di file in cui è possibile definire funzioni o codice da eseguire 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3898" y="2898354"/>
            <a:ext cx="9956860" cy="677108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smtClean="0">
                <a:latin typeface="Monaco"/>
                <a:cs typeface="Monaco"/>
              </a:rPr>
              <a:t>&lt;?</a:t>
            </a:r>
            <a:r>
              <a:rPr lang="it-IT" sz="3800" b="1" dirty="0" err="1" smtClean="0">
                <a:latin typeface="Monaco"/>
                <a:cs typeface="Monaco"/>
              </a:rPr>
              <a:t>php</a:t>
            </a:r>
            <a:r>
              <a:rPr lang="it-IT" sz="3800" b="1" dirty="0" smtClean="0">
                <a:latin typeface="Monaco"/>
                <a:cs typeface="Monaco"/>
              </a:rPr>
              <a:t> include</a:t>
            </a:r>
            <a:r>
              <a:rPr lang="it-IT" sz="3800" dirty="0" smtClean="0">
                <a:latin typeface="Monaco"/>
                <a:cs typeface="Monaco"/>
              </a:rPr>
              <a:t>(‘</a:t>
            </a:r>
            <a:r>
              <a:rPr lang="it-IT" sz="3800" dirty="0" err="1" smtClean="0">
                <a:latin typeface="Monaco"/>
                <a:cs typeface="Monaco"/>
              </a:rPr>
              <a:t>nomefile.php</a:t>
            </a:r>
            <a:r>
              <a:rPr lang="it-IT" sz="3800" dirty="0" smtClean="0">
                <a:latin typeface="Monaco"/>
                <a:cs typeface="Monaco"/>
              </a:rPr>
              <a:t>’); </a:t>
            </a:r>
            <a:r>
              <a:rPr lang="it-IT" sz="3800" b="1" dirty="0" smtClean="0">
                <a:latin typeface="Monaco"/>
                <a:cs typeface="Monaco"/>
              </a:rPr>
              <a:t>?&gt;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122490"/>
            <a:ext cx="17641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Una funzione permette di richiamare lo stesso blocco di istruzioni più volte favorendo il riuso e la manutenibilità del codice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Le funzioni possono prevedere argomenti e un valore di ritorno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Sono definite con la seguente sintassi: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32026" y="7002810"/>
            <a:ext cx="14083040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function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err="1" smtClean="0">
                <a:latin typeface="Monaco"/>
                <a:cs typeface="Monaco"/>
              </a:rPr>
              <a:t>foo</a:t>
            </a:r>
            <a:r>
              <a:rPr lang="it-IT" sz="4200" dirty="0" smtClean="0">
                <a:latin typeface="Monaco"/>
                <a:cs typeface="Monaco"/>
              </a:rPr>
              <a:t>($arg_1, $arg_2, … , $</a:t>
            </a:r>
            <a:r>
              <a:rPr lang="it-IT" sz="4200" dirty="0" err="1" smtClean="0">
                <a:latin typeface="Monaco"/>
                <a:cs typeface="Monaco"/>
              </a:rPr>
              <a:t>arg_n</a:t>
            </a:r>
            <a:r>
              <a:rPr lang="it-IT" sz="4200" dirty="0" smtClean="0">
                <a:latin typeface="Monaco"/>
                <a:cs typeface="Monaco"/>
              </a:rPr>
              <a:t>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	// istruzioni</a:t>
            </a:r>
          </a:p>
          <a:p>
            <a:pPr algn="l"/>
            <a:endParaRPr lang="it-IT" sz="4200" dirty="0" smtClean="0">
              <a:latin typeface="Monaco"/>
              <a:cs typeface="Monaco"/>
            </a:endParaRPr>
          </a:p>
          <a:p>
            <a:pPr algn="l"/>
            <a:r>
              <a:rPr lang="it-IT" sz="4200" dirty="0">
                <a:latin typeface="Monaco"/>
                <a:cs typeface="Monaco"/>
              </a:rPr>
              <a:t>	</a:t>
            </a:r>
            <a:r>
              <a:rPr lang="it-IT" sz="4200" b="1" dirty="0" err="1" smtClean="0">
                <a:latin typeface="Monaco"/>
                <a:cs typeface="Monaco"/>
              </a:rPr>
              <a:t>return</a:t>
            </a:r>
            <a:r>
              <a:rPr lang="it-IT" sz="4200" dirty="0" smtClean="0">
                <a:latin typeface="Monaco"/>
                <a:cs typeface="Monaco"/>
              </a:rPr>
              <a:t> $valore;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  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59818" y="11611322"/>
            <a:ext cx="17641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funzioni.php</a:t>
            </a:r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utility.inc</a:t>
            </a:r>
            <a:endParaRPr lang="it-IT" sz="3000" i="1" dirty="0" smtClean="0">
              <a:solidFill>
                <a:schemeClr val="tx1"/>
              </a:solidFill>
              <a:latin typeface="Myriad Pro It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funzioni_con_utility.php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11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Un esempio completo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5418634"/>
            <a:ext cx="17641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0" dirty="0" smtClean="0">
                <a:solidFill>
                  <a:schemeClr val="tx1"/>
                </a:solidFill>
                <a:latin typeface="Myriad Pro It"/>
                <a:hlinkClick r:id="rId3"/>
              </a:rPr>
              <a:t>http://127.0.0.1/html/</a:t>
            </a:r>
            <a:r>
              <a:rPr lang="it-IT" sz="9000" dirty="0" err="1" smtClean="0">
                <a:solidFill>
                  <a:schemeClr val="tx1"/>
                </a:solidFill>
                <a:latin typeface="Myriad Pro It"/>
                <a:hlinkClick r:id="rId3"/>
              </a:rPr>
              <a:t>test.php</a:t>
            </a:r>
            <a:endParaRPr lang="it-IT" sz="9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090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tanti</a:t>
            </a:r>
            <a:r>
              <a:rPr lang="en-US" dirty="0" smtClean="0"/>
              <a:t> </a:t>
            </a:r>
            <a:r>
              <a:rPr lang="en-US" dirty="0" err="1" smtClean="0"/>
              <a:t>linguaggi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e </a:t>
            </a:r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assomigliano</a:t>
            </a:r>
            <a:r>
              <a:rPr lang="en-US" dirty="0" smtClean="0"/>
              <a:t>, la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la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li </a:t>
            </a:r>
            <a:r>
              <a:rPr lang="en-US" dirty="0" err="1" smtClean="0"/>
              <a:t>usa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10" y="1674218"/>
            <a:ext cx="17785754" cy="9448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b="1" dirty="0" smtClean="0">
                <a:latin typeface="Myriad Pro It"/>
              </a:rPr>
              <a:t>Documentazione ufficiale 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r>
              <a:rPr lang="it-IT" altLang="it-IT" sz="3200" dirty="0" smtClean="0">
                <a:latin typeface="Myriad Pro It"/>
                <a:hlinkClick r:id="rId3"/>
              </a:rPr>
              <a:t>http</a:t>
            </a:r>
            <a:r>
              <a:rPr lang="it-IT" altLang="it-IT" sz="3200" dirty="0">
                <a:latin typeface="Myriad Pro It"/>
                <a:hlinkClick r:id="rId3"/>
              </a:rPr>
              <a:t>://php.net/manual/it/language.basic-</a:t>
            </a:r>
            <a:r>
              <a:rPr lang="it-IT" altLang="it-IT" sz="3200" dirty="0" smtClean="0">
                <a:latin typeface="Myriad Pro It"/>
                <a:hlinkClick r:id="rId3"/>
              </a:rPr>
              <a:t>syntax.php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language.types.php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language.variables.php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language.operators.php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http://php.net/manual/it/language.control-</a:t>
            </a:r>
            <a:r>
              <a:rPr lang="it-IT" altLang="it-IT" sz="3200" dirty="0" smtClean="0">
                <a:latin typeface="Myriad Pro It"/>
                <a:hlinkClick r:id="rId3"/>
              </a:rPr>
              <a:t>structures.php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http://php.net/manual/it/language.functions.php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WAMP</a:t>
            </a:r>
          </a:p>
          <a:p>
            <a:pPr lvl="0"/>
            <a:r>
              <a:rPr lang="it-IT" altLang="it-IT" sz="3200" dirty="0">
                <a:latin typeface="Myriad Pro It"/>
              </a:rPr>
              <a:t>Pacchetto per Windows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4"/>
              </a:rPr>
              <a:t>http://www.wampserver.com/en</a:t>
            </a:r>
            <a:r>
              <a:rPr lang="it-IT" altLang="it-IT" sz="3200" dirty="0" smtClean="0">
                <a:latin typeface="Myriad Pro It"/>
                <a:hlinkClick r:id="rId4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MAMP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</a:rPr>
              <a:t>Pacchetto per </a:t>
            </a:r>
            <a:r>
              <a:rPr lang="it-IT" altLang="it-IT" sz="3200" dirty="0">
                <a:latin typeface="Myriad Pro It"/>
              </a:rPr>
              <a:t>Mac OS X che </a:t>
            </a:r>
            <a:r>
              <a:rPr lang="it-IT" altLang="it-IT" sz="3200" dirty="0">
                <a:latin typeface="Myriad Pro It"/>
              </a:rPr>
              <a:t>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5"/>
              </a:rPr>
              <a:t>http://www.mamp.info/en</a:t>
            </a:r>
            <a:r>
              <a:rPr lang="it-IT" altLang="it-IT" sz="3200" dirty="0" smtClean="0">
                <a:latin typeface="Myriad Pro It"/>
                <a:hlinkClick r:id="rId5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>
                <a:latin typeface="Myriad Pro It"/>
                <a:hlinkClick r:id="rId6"/>
              </a:rPr>
              <a:t>http://www.codecademy.com/en/tracks/</a:t>
            </a:r>
            <a:r>
              <a:rPr lang="it-IT" altLang="it-IT" sz="3200" dirty="0" smtClean="0">
                <a:latin typeface="Myriad Pro It"/>
                <a:hlinkClick r:id="rId6"/>
              </a:rPr>
              <a:t>php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627358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689138" y="2779543"/>
            <a:ext cx="3600451" cy="4640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33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1156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</a:p>
          <a:p>
            <a:pPr marL="1339527" lvl="2" algn="l">
              <a:lnSpc>
                <a:spcPct val="150000"/>
              </a:lnSpc>
              <a:buClr>
                <a:srgbClr val="FF0000"/>
              </a:buClr>
            </a:pP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Il Linguaggio PHP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Variabili e tipi di dato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Costrutti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Funzioni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Il Linguaggio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810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l’acronimo ricorsivo di “PHP: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Hypertext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Preprocessor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di programmazione “general-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purpose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 usato particolarmente per creare siti web dinamici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interpretato, non compilato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Può essere esteso aggiungendo estensioni per specifiche funzionalità (es. Database)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969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err="1" smtClean="0">
                <a:solidFill>
                  <a:schemeClr val="bg1"/>
                </a:solidFill>
              </a:rPr>
              <a:t>Perchè</a:t>
            </a:r>
            <a:r>
              <a:rPr lang="it-IT" sz="5250" b="1" dirty="0" smtClean="0">
                <a:solidFill>
                  <a:schemeClr val="bg1"/>
                </a:solidFill>
              </a:rPr>
              <a:t> usarlo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834" y="1242170"/>
            <a:ext cx="16633848" cy="810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Compatibile con tutte le piattaforme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(Windows, Linux, Unix, Mac OS X, etc.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)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open source e disponibile gratuitamente sul sito ufficiale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  <a:hlinkClick r:id="rId3"/>
              </a:rPr>
              <a:t>www.php.net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facile da imparare e si incorpora facilmente nelle pagine web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Disponibilità di supporto e documentazione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575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Chi lo usa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1826" y="11221035"/>
            <a:ext cx="1735392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083" lvl="1">
              <a:lnSpc>
                <a:spcPct val="150000"/>
              </a:lnSpc>
              <a:buClr>
                <a:srgbClr val="FF0000"/>
              </a:buClr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il linguaggio usato da oltre il 70% dei siti web </a:t>
            </a:r>
          </a:p>
        </p:txBody>
      </p:sp>
      <p:pic>
        <p:nvPicPr>
          <p:cNvPr id="4" name="Immagine 3" descr="f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2" y="1098154"/>
            <a:ext cx="5949702" cy="3966468"/>
          </a:xfrm>
          <a:prstGeom prst="rect">
            <a:avLst/>
          </a:prstGeom>
        </p:spPr>
      </p:pic>
      <p:pic>
        <p:nvPicPr>
          <p:cNvPr id="5" name="Immagine 4" descr="flick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5562650"/>
            <a:ext cx="4632846" cy="2884262"/>
          </a:xfrm>
          <a:prstGeom prst="rect">
            <a:avLst/>
          </a:prstGeom>
        </p:spPr>
      </p:pic>
      <p:pic>
        <p:nvPicPr>
          <p:cNvPr id="6" name="Immagine 5" descr="w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8" y="2682330"/>
            <a:ext cx="9437562" cy="3145854"/>
          </a:xfrm>
          <a:prstGeom prst="rect">
            <a:avLst/>
          </a:prstGeom>
        </p:spPr>
      </p:pic>
      <p:pic>
        <p:nvPicPr>
          <p:cNvPr id="7" name="Immagine 6" descr="wiki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8" y="6066706"/>
            <a:ext cx="4498082" cy="3973306"/>
          </a:xfrm>
          <a:prstGeom prst="rect">
            <a:avLst/>
          </a:prstGeom>
        </p:spPr>
      </p:pic>
      <p:pic>
        <p:nvPicPr>
          <p:cNvPr id="8" name="Immagine 7" descr="tumbl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88" y="613871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Struttura del codice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7810" y="1831861"/>
            <a:ext cx="17569952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Il codice deve essere racchiuso tra due </a:t>
            </a:r>
            <a:r>
              <a:rPr lang="it-IT" sz="5000" dirty="0" err="1">
                <a:solidFill>
                  <a:schemeClr val="tx1"/>
                </a:solidFill>
                <a:latin typeface="Myriad Pro It"/>
              </a:rPr>
              <a:t>tag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635606" y="3258394"/>
            <a:ext cx="864989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Monaco"/>
                <a:cs typeface="Monaco"/>
              </a:rPr>
              <a:t>&lt;</a:t>
            </a:r>
            <a:r>
              <a:rPr lang="it-IT" sz="5000" dirty="0" err="1">
                <a:latin typeface="Monaco"/>
                <a:cs typeface="Monaco"/>
              </a:rPr>
              <a:t>php</a:t>
            </a:r>
            <a:r>
              <a:rPr lang="it-IT" sz="5000" dirty="0">
                <a:latin typeface="Monaco"/>
                <a:cs typeface="Monaco"/>
              </a:rPr>
              <a:t> </a:t>
            </a:r>
            <a:r>
              <a:rPr lang="it-IT" sz="5000" i="1" dirty="0">
                <a:latin typeface="Monaco"/>
                <a:cs typeface="Monaco"/>
              </a:rPr>
              <a:t>… codice PHP … </a:t>
            </a:r>
            <a:r>
              <a:rPr lang="it-IT" sz="5000" dirty="0" smtClean="0">
                <a:latin typeface="Monaco"/>
                <a:cs typeface="Monaco"/>
              </a:rPr>
              <a:t>?</a:t>
            </a:r>
            <a:r>
              <a:rPr lang="it-IT" sz="5000" dirty="0">
                <a:latin typeface="Monaco"/>
                <a:cs typeface="Monaco"/>
              </a:rPr>
              <a:t>&gt;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59818" y="4842570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Le</a:t>
            </a:r>
            <a:r>
              <a:rPr lang="it-IT" dirty="0" smtClean="0"/>
              <a:t>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istruzione devono terminare con un punto-e-virgola</a:t>
            </a:r>
          </a:p>
          <a:p>
            <a:pPr algn="l"/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195373" y="6498754"/>
            <a:ext cx="749554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err="1">
                <a:latin typeface="Monaco"/>
                <a:cs typeface="Monaco"/>
              </a:rPr>
              <a:t>e</a:t>
            </a:r>
            <a:r>
              <a:rPr lang="it-IT" sz="5000" dirty="0" err="1" smtClean="0">
                <a:latin typeface="Monaco"/>
                <a:cs typeface="Monaco"/>
              </a:rPr>
              <a:t>cho</a:t>
            </a:r>
            <a:r>
              <a:rPr lang="it-IT" sz="5000" dirty="0" smtClean="0">
                <a:latin typeface="Monaco"/>
                <a:cs typeface="Monaco"/>
              </a:rPr>
              <a:t> ‘Hello world’;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1826" y="8586986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commenti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 si possono scrivere in due modi</a:t>
            </a:r>
          </a:p>
          <a:p>
            <a:pPr marL="857250" indent="-857250" algn="l">
              <a:buFont typeface="Arial"/>
              <a:buChar char="•"/>
            </a:pP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4536282" y="10099154"/>
            <a:ext cx="8803812" cy="255454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000" dirty="0" smtClean="0">
                <a:latin typeface="Monaco"/>
                <a:cs typeface="Monaco"/>
              </a:rPr>
              <a:t>// commento su singola linea</a:t>
            </a:r>
          </a:p>
          <a:p>
            <a:pPr algn="l"/>
            <a:endParaRPr lang="it-IT" sz="4000" dirty="0" smtClean="0">
              <a:latin typeface="Monaco"/>
              <a:cs typeface="Monaco"/>
            </a:endParaRPr>
          </a:p>
          <a:p>
            <a:r>
              <a:rPr lang="it-IT" sz="4000" dirty="0" smtClean="0">
                <a:latin typeface="Monaco"/>
                <a:cs typeface="Monaco"/>
              </a:rPr>
              <a:t>/* commento su</a:t>
            </a:r>
          </a:p>
          <a:p>
            <a:r>
              <a:rPr lang="it-IT" sz="4000" dirty="0" smtClean="0">
                <a:latin typeface="Monaco"/>
                <a:cs typeface="Monaco"/>
              </a:rPr>
              <a:t>   più linee */</a:t>
            </a:r>
            <a:endParaRPr lang="it-IT" sz="4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tipi di dato e variabili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810" y="1242171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tipi di dato di PHP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0821"/>
              </p:ext>
            </p:extLst>
          </p:nvPr>
        </p:nvGraphicFramePr>
        <p:xfrm>
          <a:off x="3096122" y="2394298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Tipo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Natura del dato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Integer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Numeri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 interi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Double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Numeri reali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String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Stringhe di caratteri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Bool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Valori logici (</a:t>
                      </a:r>
                      <a:r>
                        <a:rPr lang="it-IT" sz="3500" dirty="0" err="1" smtClean="0">
                          <a:latin typeface="Myriad Pro"/>
                          <a:cs typeface="Myriad Pro"/>
                        </a:rPr>
                        <a:t>true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, false)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Array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Vettori di dati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15802" y="6786786"/>
            <a:ext cx="17641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variabili non necessitano della definizione del tipo di dato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Vengono dichiarate e utilizzate tramite l’uso del carattere </a:t>
            </a:r>
            <a:r>
              <a:rPr lang="it-IT" sz="5000" dirty="0" smtClean="0">
                <a:solidFill>
                  <a:srgbClr val="FF0000"/>
                </a:solidFill>
                <a:latin typeface="Myriad Pro It"/>
              </a:rPr>
              <a:t>$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seguito da almeno un carattere alfabetico 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Gli Array possono essere di due tipi: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Scalari: gli sono numeri interi che partono da 0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Associativi: gli indici sono rappresentati da stringhe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59818" y="12763450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variabili.php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939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1803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aritmetici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05"/>
              </p:ext>
            </p:extLst>
          </p:nvPr>
        </p:nvGraphicFramePr>
        <p:xfrm>
          <a:off x="3024114" y="2538314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+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Somma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-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Sottrazione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*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Moltiplicazione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/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Divisione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%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Modulo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31826" y="678678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di confronto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2487"/>
              </p:ext>
            </p:extLst>
          </p:nvPr>
        </p:nvGraphicFramePr>
        <p:xfrm>
          <a:off x="3024114" y="7866906"/>
          <a:ext cx="12193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==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Disuguaglianza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Pages>0</Pages>
  <Words>909</Words>
  <Characters>0</Characters>
  <Application>Microsoft Macintosh PowerPoint</Application>
  <PresentationFormat>Personalizzato</PresentationFormat>
  <Lines>0</Lines>
  <Paragraphs>228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Titoli diapositive</vt:lpstr>
      </vt:variant>
      <vt:variant>
        <vt:i4>17</vt:i4>
      </vt:variant>
    </vt:vector>
  </HeadingPairs>
  <TitlesOfParts>
    <vt:vector size="30" baseType="lpstr"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#5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. .</cp:lastModifiedBy>
  <cp:revision>331</cp:revision>
  <dcterms:modified xsi:type="dcterms:W3CDTF">2015-03-11T10:43:55Z</dcterms:modified>
</cp:coreProperties>
</file>