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</p:sldMasterIdLst>
  <p:sldIdLst>
    <p:sldId id="263" r:id="rId14"/>
    <p:sldId id="314" r:id="rId15"/>
    <p:sldId id="266" r:id="rId16"/>
    <p:sldId id="344" r:id="rId17"/>
    <p:sldId id="345" r:id="rId18"/>
    <p:sldId id="350" r:id="rId19"/>
    <p:sldId id="346" r:id="rId20"/>
    <p:sldId id="347" r:id="rId21"/>
    <p:sldId id="351" r:id="rId22"/>
    <p:sldId id="354" r:id="rId23"/>
    <p:sldId id="352" r:id="rId24"/>
    <p:sldId id="355" r:id="rId25"/>
    <p:sldId id="356" r:id="rId26"/>
    <p:sldId id="353" r:id="rId27"/>
    <p:sldId id="357" r:id="rId28"/>
    <p:sldId id="342" r:id="rId29"/>
    <p:sldId id="313" r:id="rId30"/>
  </p:sldIdLst>
  <p:sldSz cx="18289588" cy="13717588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765444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1530888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2296333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3061777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3827221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4592665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5358110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6123554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683" userDrawn="1">
          <p15:clr>
            <a:srgbClr val="A4A3A4"/>
          </p15:clr>
        </p15:guide>
        <p15:guide id="2" pos="4627" userDrawn="1">
          <p15:clr>
            <a:srgbClr val="A4A3A4"/>
          </p15:clr>
        </p15:guide>
        <p15:guide id="3" orient="horz" pos="7450" userDrawn="1">
          <p15:clr>
            <a:srgbClr val="A4A3A4"/>
          </p15:clr>
        </p15:guide>
        <p15:guide id="4" pos="9253" userDrawn="1">
          <p15:clr>
            <a:srgbClr val="A4A3A4"/>
          </p15:clr>
        </p15:guide>
        <p15:guide id="5" pos="2359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C3"/>
    <a:srgbClr val="797474"/>
    <a:srgbClr val="1FD908"/>
    <a:srgbClr val="FFD3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56" y="-112"/>
      </p:cViewPr>
      <p:guideLst>
        <p:guide orient="horz" pos="4683"/>
        <p:guide orient="horz" pos="7450"/>
        <p:guide orient="horz" pos="1735"/>
        <p:guide pos="4627"/>
        <p:guide pos="9253"/>
        <p:guide pos="2359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7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0467-8899-4BED-9697-5753C7385F7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0CF0-F985-4205-A3BE-95029FDCDE8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12E3-28C0-42B7-91FD-E8181C8424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829-785B-46FB-AFFF-B9A5FA615C9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5EF5-2A76-431B-95C8-C40E07E0F37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322F-A869-4244-817C-A1AB2E8482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CBD6-637D-4C9D-BEDF-6B779BC1AF1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2043-DC9F-4A76-8B10-C435A13E330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8B5E-EEDD-4B7D-AF4E-8229FA02A6A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7BD9-4C34-40E3-998F-EEF7A021C8F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EC82-AA5A-4874-ACEE-B79EBDCEABD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06067-F83A-47C5-8D7F-971AADB1062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F707-D85A-4D6B-8501-A59ED0C77E5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64EB-40DF-4992-BA18-E3FBCE9868B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0197-B985-470F-8330-6598AEADD95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427C-125D-4A9E-8325-9A43C30EBF5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9538-05BE-4F3F-BDC7-28B72A1AC11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8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1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06321-A1D0-45DA-B4B8-CD1810D5B32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A66E-4582-45B6-936F-F2782585BB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E8F5-3425-4D16-A0B9-0D6AC443C37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DD6-1A4C-48A8-A2B9-2DE57F2823D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23F8-4B0E-4125-A797-78655D8460B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BBCB-7547-4DC7-A6D2-A871A8E3F4B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0EDD-4A47-4536-89E1-2FC1022AE9F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A6CC-F721-4D1F-ACE6-4C644E7F003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67033" y="3929519"/>
            <a:ext cx="3822238" cy="643011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8" y="3929519"/>
            <a:ext cx="11252383" cy="643011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3AA9-FB5B-4035-8FC3-15C16E692E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0104-FE62-4206-82D5-E9472DDF47F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298D-AE12-4DED-B946-8990C03B242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  <a:prstGeom prst="rect">
            <a:avLst/>
          </a:prstGeom>
        </p:spPr>
        <p:txBody>
          <a:bodyPr lIns="153089" tIns="76544" rIns="153089" bIns="76544"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E0524-965B-4256-895A-D845FB7F913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E74-41E1-457D-B011-2C3EC26A4E5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82C3-7935-44EF-90C2-03CBF64032B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9DB4-9A82-40EA-B441-5B9DE114348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CC-F422-470B-9FA5-562CF908789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5DF1-57B8-4BDA-833E-0D614A15F1D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D2CD-7A4C-4CFB-BD71-D4F1BB762E7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E6A-0AEA-4D7C-84F0-D7C583CB36A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D8AB-E911-42D1-A9D1-C9AB6A1EC9E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549240"/>
            <a:ext cx="4114710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549240"/>
            <a:ext cx="12129802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30F30-2904-4CD3-A98A-B9060851F71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2A99-30D0-4844-8831-5AA87E800CF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C34B4-EC96-440E-BBC6-554E671F184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0FDA-82AB-4170-9C6F-85F44BBF9AB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30DF-617D-4DB6-A5CB-BC362420695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65ED-CA4A-480F-9783-ECF73AC4CD3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EA18-D09B-4A8D-B058-3265FDD437F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9F35-CE7B-477D-93C8-336A8D97641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2930-0523-48C7-BFF7-839F1262EA3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BD4B-0CBB-41FC-B78E-4F5FE502BD7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A32D-FF23-4965-843D-C7AB7A0A263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6BE-8A52-4BD8-B754-16A576365EF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16A3-01DD-4E9E-A9F1-803A25C444E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C7C0-8EEC-4988-B51D-822837CB202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82067-2B10-4D91-865D-DC08E22B77A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ADE6-6A8D-49B4-9895-D43E7F19A1C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6775-FE45-46BC-A5CC-4E43743131F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951E-EA90-436D-8FBC-05FCDDE0D64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E302-33A3-4924-AD29-3AE07FCD112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B8D5-99A0-421B-B421-6D76D4EEAEA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A89-64EA-486A-8935-179AFF66471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27057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27057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A4C7-099E-4902-8460-E61D8C5267C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F0D5-89E1-41C7-BDFA-8C7AF993EA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EF66-6E1D-40EE-A1AF-56D33117AE9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248F-C495-4774-A811-DF1EC701E06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79139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850301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98C-A911-4D95-AB7C-1195B8DFA92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321-EAC2-4523-B003-EF1A327664D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00CF-5816-4977-A327-95DFAA3C5A7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8D99-C742-40D3-92F6-8F0A700B020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3C7E-2C3A-49E5-9083-0B9A520113E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CB4C-A4B7-4AC0-993C-B117B61E80A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Arial Black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31CA-AD47-4D34-A291-28612565F40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5F55-E22E-417D-89D7-2423EAC6FD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09669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09669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61DA-6077-42A8-80E7-EBB577E7F2F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3443-5D45-4048-8B3E-6FA4CA18210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8584-6A74-4858-A15C-BF7E6209A41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155E-5E80-448A-86F8-D89E89C991B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5554-73D6-4A8E-A65E-A1B38303701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98FC-BA7B-4D93-885E-ADF8EB3F0DE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AF92-01E6-4B14-BBF5-DA05DB2CC92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7C3C-C6FB-484E-9444-4DC05742480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5BB2-9698-4A5D-95B4-F9076849E49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8859-194A-40DE-9103-7267FD5D6BC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26B-FF1A-45C5-A263-9E3306966EA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A99-99B1-42C1-AE5E-ADBE0001CA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EE8A-ADD0-4EFD-B980-4739D0B980E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CEC3-21A3-443B-BEF2-99891340379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CBB1B-0F64-470A-9EF4-3EDF0CA9F24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CF8-F7EF-43B3-9ACB-9D765E9D6EC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B66-E5A1-4D74-90BD-CF64F5FCD50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0E26-93F4-477E-B279-CFF1461CCE8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86ABE-BFF6-4FED-8DA7-2A9E0633A56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BB03-F2D1-4C8C-8BD4-EE0D661ED80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968-6DA0-47CE-8052-F9ADE28549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E20A-D937-4D92-AFDF-721B4A6AE07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E557-6E12-459A-B9D6-82182B0EC93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1329-A20E-4049-B822-E66F945594D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36B-8691-4CE3-B7D5-1A3B11E5F8B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0F31-567E-4AD9-B626-6354C06877C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C41E-5022-4016-8539-2ED71DBB8B8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6BE0-4134-4D37-B37D-752284EC595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89CF-25AC-44D2-A366-5A445AC4C0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C6C7-B5E1-4DBF-A7CA-73AE6DC6809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218B-0D08-4624-B7E4-C7101EA4AA6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F611-15AF-4178-80F9-F47AA5A579B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954D-E962-4C4A-863A-9D06E2253F3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5DB5-9A26-4E2A-A138-DA25A35FEF6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7905-4A88-42BD-81BB-C01BD0886FF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8A26-F360-4F62-BF11-1F139051B17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6A4C-6909-4DA2-AACE-68711A792DB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CC05-9627-4283-BF14-7428E66EB40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7B88-67BA-40D5-B2DF-BE7C875CCFC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381D-1839-4065-B46E-DBC12A451BE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B8CE-E25F-4952-A575-A39BC7324C9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EB0F-6FAF-4024-82EC-DED1E006ACB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689FD-4D45-4513-A691-5F0F920EB37E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E8E5-3084-4A30-8D27-424635A54909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F186-59D9-454C-9715-28E901B9A7B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5CF4-EAAA-452F-A003-435247FE654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9CFD-B195-4ACF-9C15-D19DD62DF51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93E8-CFE5-4AE1-80F2-26A17F94226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E5E05-EF30-4B68-8D68-25DC7023ACA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5078-57A0-4AB6-BE3B-C0051A37802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E827-499A-4DCA-B2AE-F641862A625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82DC-5858-466A-894A-AFE1847D821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DDAE-2721-4656-8519-AAF67A34990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3616-36C1-4533-97F8-D8687A44A77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A0E2-3DFF-4D75-98B1-DF680195794D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94BD-C163-49D8-901B-1E68B46843B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EA2D-044D-428A-AE1F-9171EF99D93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DE8-7160-471F-9F7B-C7E71507067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1B1B-697D-40CD-9790-A8BD5495F31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C4D9D-8221-47C5-858B-3A1718E4991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1A0B6-ED83-44DB-B938-5A380F31773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927E-B21A-4C69-962D-22275EA3205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6FC3-B512-48AD-A50B-3D41D6DAABD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1098-E14A-4A71-BA20-BC7C9449BE9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D28A-335B-453A-B638-6DC7C574BAD8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836F-FF08-4D15-AAC2-D73E640AB60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AF86-719C-4161-919C-D72F3D7FCE7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5CB1-8865-4A09-8396-3730A46477D1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105-0569-41FD-B0AB-4A90896BA73F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BA0B-67C1-4381-91D9-4AA0ECD44BC7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3EC4-ECF0-4F65-84E0-6A5216316F8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9FC-68F8-47A8-B503-52CC05CBD5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FE7-2674-4FA6-8444-FE5C4613B9F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EE756235-E8FD-43A2-B239-DA68CBBD867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2296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4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12A2A011-470B-4D1F-9469-0CF5E01DD6E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214332" y="3929518"/>
            <a:ext cx="17860926" cy="9538010"/>
          </a:xfrm>
          <a:prstGeom prst="rect">
            <a:avLst/>
          </a:prstGeom>
          <a:gradFill rotWithShape="0">
            <a:gsLst>
              <a:gs pos="0">
                <a:srgbClr val="EA2A28"/>
              </a:gs>
              <a:gs pos="100000">
                <a:srgbClr val="D428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9" y="3929519"/>
            <a:ext cx="15288952" cy="251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9" y="6430121"/>
            <a:ext cx="15288952" cy="39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1424452"/>
            <a:ext cx="3232827" cy="7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8595" y="1321747"/>
            <a:ext cx="1114074" cy="11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5025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7F7F2BA-78E8-493B-B636-FA8296F66E86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951" y="857349"/>
            <a:ext cx="1571761" cy="19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15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214332" y="1732561"/>
            <a:ext cx="17860926" cy="357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2650B3D-28DA-4BF0-AA51-174137B9470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5368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536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CAEE9F58-3017-463B-9A6B-54EEE4957930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50422"/>
            <a:ext cx="17860926" cy="11788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2500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4286746"/>
            <a:ext cx="15306814" cy="871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427B973-1959-4619-814F-D58CB57AD8B5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4104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54683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20918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695001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26908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214332" y="1732560"/>
            <a:ext cx="17860926" cy="11788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n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5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5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5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fld id="{36782AEC-8C4E-4B62-90EF-2D165541CB7B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9139" y="4590392"/>
            <a:ext cx="14127992" cy="810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 Black" charset="0"/>
              </a:rPr>
              <a:t>Second level</a:t>
            </a:r>
          </a:p>
          <a:p>
            <a:pPr lvl="2"/>
            <a:r>
              <a:rPr lang="en-US" smtClean="0">
                <a:sym typeface="Arial Black" charset="0"/>
              </a:rPr>
              <a:t>Third level</a:t>
            </a:r>
          </a:p>
          <a:p>
            <a:pPr lvl="3"/>
            <a:r>
              <a:rPr lang="en-US" smtClean="0">
                <a:sym typeface="Arial Black" charset="0"/>
              </a:rPr>
              <a:t>Fourth level</a:t>
            </a:r>
          </a:p>
          <a:p>
            <a:pPr lvl="4"/>
            <a:r>
              <a:rPr lang="en-US" smtClean="0">
                <a:sym typeface="Arial Black" charset="0"/>
              </a:rPr>
              <a:t>Fifth level</a:t>
            </a: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-178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1pPr>
      <a:lvl2pPr marL="932885" indent="-35880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2pPr>
      <a:lvl3pPr marL="1435208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3pPr>
      <a:lvl4pPr marL="2009291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4pPr>
      <a:lvl5pPr marL="2583374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5pPr>
      <a:lvl6pPr marL="57408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6pPr>
      <a:lvl7pPr marL="1148166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7pPr>
      <a:lvl8pPr marL="1722250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8pPr>
      <a:lvl9pPr marL="229633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89429"/>
            <a:ext cx="2239315" cy="5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FDE7CFB-8C34-40B5-8230-F56B945B7B14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61062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84706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758789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33287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4502B6F-5A00-4978-8C60-7C7299291DD2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A138FBE4-15B1-4763-A855-66D34514CC2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168386D-2088-4989-9A01-45FB7CB8E3DA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/>
          </p:cNvSpPr>
          <p:nvPr/>
        </p:nvSpPr>
        <p:spPr bwMode="auto">
          <a:xfrm>
            <a:off x="0" y="-17862"/>
            <a:ext cx="18271727" cy="14181986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91919"/>
              </a:gs>
            </a:gsLst>
            <a:lin ang="432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it-IT" sz="52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4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C7035C7-06C2-43E5-9DE7-17413164D1F3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0" y="607290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1271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4509E5BB-080B-4B5F-9F34-A454CD3DED1C}" type="slidenum">
              <a:rPr lang="en-US"/>
              <a:pPr>
                <a:defRPr/>
              </a:pPr>
              <a:t>‹n.›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127.0.0.1/html/esercizio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pythonlearn" TargetMode="External"/><Relationship Id="rId4" Type="http://schemas.openxmlformats.org/officeDocument/2006/relationships/hyperlink" Target="http://www.wampserver.com/en/" TargetMode="External"/><Relationship Id="rId5" Type="http://schemas.openxmlformats.org/officeDocument/2006/relationships/hyperlink" Target="http://www.mamp.info/en/" TargetMode="External"/><Relationship Id="rId6" Type="http://schemas.openxmlformats.org/officeDocument/2006/relationships/hyperlink" Target="http://www.codecademy.com/en/tracks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hp.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" y="252447"/>
            <a:ext cx="3704294" cy="7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0" y="1242170"/>
            <a:ext cx="18289587" cy="12475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61840" y="5396854"/>
            <a:ext cx="14041865" cy="3462486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it-IT" sz="10000" dirty="0" err="1" smtClean="0">
                <a:latin typeface="Myriad Pro It"/>
              </a:rPr>
              <a:t>BanzaiBerry</a:t>
            </a:r>
            <a:r>
              <a:rPr lang="it-IT" sz="10000" dirty="0" smtClean="0">
                <a:latin typeface="Myriad Pro It"/>
              </a:rPr>
              <a:t/>
            </a:r>
            <a:br>
              <a:rPr lang="it-IT" sz="10000" dirty="0" smtClean="0">
                <a:latin typeface="Myriad Pro It"/>
              </a:rPr>
            </a:br>
            <a:r>
              <a:rPr lang="it-IT" sz="5000" dirty="0" smtClean="0">
                <a:latin typeface="Myriad Pro It"/>
              </a:rPr>
              <a:t>Lezione </a:t>
            </a:r>
            <a:r>
              <a:rPr lang="it-IT" sz="5000" dirty="0" smtClean="0">
                <a:latin typeface="Myriad Pro It"/>
              </a:rPr>
              <a:t>#5</a:t>
            </a:r>
            <a:endParaRPr lang="it-IT" sz="50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38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logici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8009"/>
              </p:ext>
            </p:extLst>
          </p:nvPr>
        </p:nvGraphicFramePr>
        <p:xfrm>
          <a:off x="3024114" y="2538314"/>
          <a:ext cx="1219306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&amp;&amp;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AND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||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OR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NOT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87810" y="5850682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concatenazione di stringhe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87810" y="1002714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assegnamento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592066" y="7074818"/>
            <a:ext cx="12882515" cy="240065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5000" dirty="0" smtClean="0">
                <a:latin typeface="Monaco"/>
                <a:cs typeface="Monaco"/>
              </a:rPr>
              <a:t>$nome = ‘Aldo’;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$cognome = ‘Rossi’;</a:t>
            </a: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</a:t>
            </a:r>
            <a:r>
              <a:rPr lang="it-IT" sz="5000" dirty="0" err="1" smtClean="0">
                <a:latin typeface="Monaco"/>
                <a:cs typeface="Monaco"/>
              </a:rPr>
              <a:t>nome_completo</a:t>
            </a:r>
            <a:r>
              <a:rPr lang="it-IT" sz="5000" dirty="0" smtClean="0">
                <a:latin typeface="Monaco"/>
                <a:cs typeface="Monaco"/>
              </a:rPr>
              <a:t> = $nome . $cognome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215371" y="11251282"/>
            <a:ext cx="9579766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$variabile = </a:t>
            </a:r>
            <a:r>
              <a:rPr lang="it-IT" sz="5000" i="1" dirty="0" smtClean="0">
                <a:latin typeface="Monaco"/>
                <a:cs typeface="Monaco"/>
              </a:rPr>
              <a:t>espressione</a:t>
            </a:r>
            <a:endParaRPr lang="it-IT" sz="5000" i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73386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controllo del flusso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170162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if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6442" y="1890242"/>
            <a:ext cx="5904443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>
                <a:latin typeface="Monaco"/>
                <a:cs typeface="Monaco"/>
              </a:rPr>
              <a:t>i</a:t>
            </a:r>
            <a:r>
              <a:rPr lang="it-IT" sz="3800" b="1" dirty="0" err="1" smtClean="0">
                <a:latin typeface="Monaco"/>
                <a:cs typeface="Monaco"/>
              </a:rPr>
              <a:t>f</a:t>
            </a:r>
            <a:r>
              <a:rPr lang="it-IT" sz="3800" dirty="0" smtClean="0">
                <a:latin typeface="Monaco"/>
                <a:cs typeface="Monaco"/>
              </a:rPr>
              <a:t> (condizione)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1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 </a:t>
            </a:r>
            <a:r>
              <a:rPr lang="it-IT" sz="3800" b="1" i="1" dirty="0" smtClean="0">
                <a:latin typeface="Monaco"/>
                <a:cs typeface="Monaco"/>
              </a:rPr>
              <a:t>else</a:t>
            </a:r>
            <a:r>
              <a:rPr lang="it-IT" sz="3800" i="1" dirty="0" smtClean="0">
                <a:latin typeface="Monaco"/>
                <a:cs typeface="Monaco"/>
              </a:rPr>
              <a:t>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2</a:t>
            </a:r>
          </a:p>
          <a:p>
            <a:pPr algn="l"/>
            <a:r>
              <a:rPr lang="it-IT" sz="3800" i="1" dirty="0">
                <a:latin typeface="Monaco"/>
                <a:cs typeface="Monaco"/>
              </a:rPr>
              <a:t>}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986586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Il blocco istruzioni viene eseguito solo se condizioni è vera, altrimenti viene eseguito il secondo blocco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87810" y="6426746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switch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896322" y="7370976"/>
            <a:ext cx="8536361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 smtClean="0">
                <a:latin typeface="Monaco"/>
                <a:cs typeface="Monaco"/>
              </a:rPr>
              <a:t>switch</a:t>
            </a:r>
            <a:r>
              <a:rPr lang="it-IT" sz="3800" dirty="0" smtClean="0">
                <a:latin typeface="Monaco"/>
                <a:cs typeface="Monaco"/>
              </a:rPr>
              <a:t> (espressione)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</a:t>
            </a:r>
            <a:r>
              <a:rPr lang="it-IT" sz="3800" b="1" i="1" dirty="0" smtClean="0">
                <a:latin typeface="Monaco"/>
                <a:cs typeface="Monaco"/>
              </a:rPr>
              <a:t>case </a:t>
            </a:r>
            <a:r>
              <a:rPr lang="it-IT" sz="3800" i="1" dirty="0" smtClean="0">
                <a:latin typeface="Monaco"/>
                <a:cs typeface="Monaco"/>
              </a:rPr>
              <a:t>const1: istruzioni;</a:t>
            </a:r>
          </a:p>
          <a:p>
            <a:pPr algn="l"/>
            <a:r>
              <a:rPr lang="it-IT" sz="3800" b="1" i="1" dirty="0" smtClean="0">
                <a:latin typeface="Monaco"/>
                <a:cs typeface="Monaco"/>
              </a:rPr>
              <a:t>    case </a:t>
            </a:r>
            <a:r>
              <a:rPr lang="it-IT" sz="3800" i="1" dirty="0" smtClean="0">
                <a:latin typeface="Monaco"/>
                <a:cs typeface="Monaco"/>
              </a:rPr>
              <a:t>const2: istruzioni;</a:t>
            </a:r>
          </a:p>
          <a:p>
            <a:pPr algn="l"/>
            <a:r>
              <a:rPr lang="it-IT" sz="3800" b="1" i="1" dirty="0">
                <a:latin typeface="Monaco"/>
                <a:cs typeface="Monaco"/>
              </a:rPr>
              <a:t> </a:t>
            </a:r>
            <a:r>
              <a:rPr lang="it-IT" sz="3800" b="1" i="1" dirty="0" smtClean="0">
                <a:latin typeface="Monaco"/>
                <a:cs typeface="Monaco"/>
              </a:rPr>
              <a:t>   default</a:t>
            </a:r>
            <a:r>
              <a:rPr lang="it-IT" sz="3800" i="1" dirty="0" smtClean="0">
                <a:latin typeface="Monaco"/>
                <a:cs typeface="Monaco"/>
              </a:rPr>
              <a:t>: istruzioni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31826" y="10603210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Usato quando si hanno diverse computazioni in corrispondenza dei diversi valori di una espressione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costrutti_controllo.php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90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necessario usare una iterazione quando devo eseguire lo stesso blocco di istruzioni più volte  </a:t>
            </a:r>
          </a:p>
          <a:p>
            <a:pPr marL="857250" indent="-857250" algn="l">
              <a:buFont typeface="Arial"/>
              <a:buChar char="•"/>
            </a:pP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7810" y="757887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do-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76442" y="4626546"/>
            <a:ext cx="6693910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>
                <a:latin typeface="Monaco"/>
                <a:cs typeface="Monaco"/>
              </a:rPr>
              <a:t>w</a:t>
            </a:r>
            <a:r>
              <a:rPr lang="it-IT" sz="4200" b="1" dirty="0" err="1" smtClean="0">
                <a:latin typeface="Monaco"/>
                <a:cs typeface="Monaco"/>
              </a:rPr>
              <a:t>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976442" y="9019034"/>
            <a:ext cx="6783678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>
                <a:latin typeface="Monaco"/>
                <a:cs typeface="Monaco"/>
              </a:rPr>
              <a:t>d</a:t>
            </a:r>
            <a:r>
              <a:rPr lang="it-IT" sz="4200" b="1" dirty="0" smtClean="0">
                <a:latin typeface="Monaco"/>
                <a:cs typeface="Monaco"/>
              </a:rPr>
              <a:t>o </a:t>
            </a:r>
            <a:r>
              <a:rPr lang="it-IT" sz="4200" dirty="0" smtClean="0">
                <a:latin typeface="Monaco"/>
                <a:cs typeface="Monaco"/>
              </a:rPr>
              <a:t>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b="1" dirty="0" err="1" smtClean="0">
                <a:latin typeface="Monaco"/>
                <a:cs typeface="Monaco"/>
              </a:rPr>
              <a:t>while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7184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87810" y="1242170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for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583954" y="2538314"/>
            <a:ext cx="15052693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smtClean="0">
                <a:latin typeface="Monaco"/>
                <a:cs typeface="Monaco"/>
              </a:rPr>
              <a:t>for </a:t>
            </a:r>
            <a:r>
              <a:rPr lang="it-IT" sz="4200" dirty="0" smtClean="0">
                <a:latin typeface="Monaco"/>
                <a:cs typeface="Monaco"/>
              </a:rPr>
              <a:t>(espressione1;espressione2;espressione3)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31826" y="549296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foreach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592066" y="6843693"/>
            <a:ext cx="13113386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foreach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($array </a:t>
            </a:r>
            <a:r>
              <a:rPr lang="it-IT" sz="4200" b="1" dirty="0" err="1" smtClean="0">
                <a:latin typeface="Monaco"/>
                <a:cs typeface="Monaco"/>
              </a:rPr>
              <a:t>as</a:t>
            </a:r>
            <a:r>
              <a:rPr lang="it-IT" sz="4200" dirty="0" smtClean="0">
                <a:latin typeface="Monaco"/>
                <a:cs typeface="Monaco"/>
              </a:rPr>
              <a:t> $indice </a:t>
            </a:r>
            <a:r>
              <a:rPr lang="it-IT" sz="4200" b="1" dirty="0" smtClean="0">
                <a:latin typeface="Monaco"/>
                <a:cs typeface="Monaco"/>
              </a:rPr>
              <a:t>=&gt; </a:t>
            </a:r>
            <a:r>
              <a:rPr lang="it-IT" sz="4200" dirty="0" smtClean="0">
                <a:latin typeface="Monaco"/>
                <a:cs typeface="Monaco"/>
              </a:rPr>
              <a:t>$valore)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759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Inclusioni e funzioni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PHP permette l’inclusione di file in cui è possibile definire funzioni o codice da eseguire 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03898" y="2898354"/>
            <a:ext cx="9956860" cy="677108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smtClean="0">
                <a:latin typeface="Monaco"/>
                <a:cs typeface="Monaco"/>
              </a:rPr>
              <a:t>&lt;?</a:t>
            </a:r>
            <a:r>
              <a:rPr lang="it-IT" sz="3800" b="1" dirty="0" err="1" smtClean="0">
                <a:latin typeface="Monaco"/>
                <a:cs typeface="Monaco"/>
              </a:rPr>
              <a:t>php</a:t>
            </a:r>
            <a:r>
              <a:rPr lang="it-IT" sz="3800" b="1" dirty="0" smtClean="0">
                <a:latin typeface="Monaco"/>
                <a:cs typeface="Monaco"/>
              </a:rPr>
              <a:t> include</a:t>
            </a:r>
            <a:r>
              <a:rPr lang="it-IT" sz="3800" dirty="0" smtClean="0">
                <a:latin typeface="Monaco"/>
                <a:cs typeface="Monaco"/>
              </a:rPr>
              <a:t>(‘</a:t>
            </a:r>
            <a:r>
              <a:rPr lang="it-IT" sz="3800" dirty="0" err="1" smtClean="0">
                <a:latin typeface="Monaco"/>
                <a:cs typeface="Monaco"/>
              </a:rPr>
              <a:t>nomefile.php</a:t>
            </a:r>
            <a:r>
              <a:rPr lang="it-IT" sz="3800" dirty="0" smtClean="0">
                <a:latin typeface="Monaco"/>
                <a:cs typeface="Monaco"/>
              </a:rPr>
              <a:t>’); </a:t>
            </a:r>
            <a:r>
              <a:rPr lang="it-IT" sz="3800" b="1" dirty="0" smtClean="0">
                <a:latin typeface="Monaco"/>
                <a:cs typeface="Monaco"/>
              </a:rPr>
              <a:t>?&gt;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122490"/>
            <a:ext cx="17641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Una funzione permette di richiamare lo stesso blocco di istruzioni più volte favorendo il riuso e la manutenibilità del codice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Le funzioni possono prevedere argomenti e un valore di ritorno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Sono definite con la seguente sintassi: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232026" y="7002810"/>
            <a:ext cx="14083040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function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err="1" smtClean="0">
                <a:latin typeface="Monaco"/>
                <a:cs typeface="Monaco"/>
              </a:rPr>
              <a:t>foo</a:t>
            </a:r>
            <a:r>
              <a:rPr lang="it-IT" sz="4200" dirty="0" smtClean="0">
                <a:latin typeface="Monaco"/>
                <a:cs typeface="Monaco"/>
              </a:rPr>
              <a:t>($arg_1, $arg_2, … , $</a:t>
            </a:r>
            <a:r>
              <a:rPr lang="it-IT" sz="4200" dirty="0" err="1" smtClean="0">
                <a:latin typeface="Monaco"/>
                <a:cs typeface="Monaco"/>
              </a:rPr>
              <a:t>arg_n</a:t>
            </a:r>
            <a:r>
              <a:rPr lang="it-IT" sz="4200" dirty="0" smtClean="0">
                <a:latin typeface="Monaco"/>
                <a:cs typeface="Monaco"/>
              </a:rPr>
              <a:t>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	// istruzioni</a:t>
            </a:r>
          </a:p>
          <a:p>
            <a:pPr algn="l"/>
            <a:endParaRPr lang="it-IT" sz="4200" dirty="0" smtClean="0">
              <a:latin typeface="Monaco"/>
              <a:cs typeface="Monaco"/>
            </a:endParaRPr>
          </a:p>
          <a:p>
            <a:pPr algn="l"/>
            <a:r>
              <a:rPr lang="it-IT" sz="4200" dirty="0">
                <a:latin typeface="Monaco"/>
                <a:cs typeface="Monaco"/>
              </a:rPr>
              <a:t>	</a:t>
            </a:r>
            <a:r>
              <a:rPr lang="it-IT" sz="4200" b="1" dirty="0" err="1" smtClean="0">
                <a:latin typeface="Monaco"/>
                <a:cs typeface="Monaco"/>
              </a:rPr>
              <a:t>return</a:t>
            </a:r>
            <a:r>
              <a:rPr lang="it-IT" sz="4200" dirty="0" smtClean="0">
                <a:latin typeface="Monaco"/>
                <a:cs typeface="Monaco"/>
              </a:rPr>
              <a:t> $valore;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  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59818" y="11611322"/>
            <a:ext cx="17641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funzioni.php</a:t>
            </a:r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utility.inc</a:t>
            </a:r>
            <a:endParaRPr lang="it-IT" sz="3000" i="1" dirty="0" smtClean="0">
              <a:solidFill>
                <a:schemeClr val="tx1"/>
              </a:solidFill>
              <a:latin typeface="Myriad Pro It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funzioni_con_utility.php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11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Un esempio completo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5418634"/>
            <a:ext cx="17641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0" dirty="0" smtClean="0">
                <a:solidFill>
                  <a:schemeClr val="tx1"/>
                </a:solidFill>
                <a:latin typeface="Myriad Pro It"/>
                <a:hlinkClick r:id="rId3"/>
              </a:rPr>
              <a:t>http://127.0.0.1/html/esercizio.php</a:t>
            </a:r>
            <a:endParaRPr lang="it-IT" sz="9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090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-29620" y="10171162"/>
            <a:ext cx="18319207" cy="354642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Take Home Message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40738" y="-2790278"/>
            <a:ext cx="2625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Teoria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5" descr="th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0" y="10171162"/>
            <a:ext cx="4565902" cy="354541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2241138" y="12691442"/>
            <a:ext cx="55915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5000" b="1" dirty="0">
                <a:solidFill>
                  <a:schemeClr val="bg1"/>
                </a:solidFill>
                <a:latin typeface="Myriad Pro It"/>
              </a:rPr>
              <a:t>t</a:t>
            </a:r>
            <a:r>
              <a:rPr lang="en-US" sz="5000" b="1" dirty="0" smtClean="0">
                <a:solidFill>
                  <a:schemeClr val="bg1"/>
                </a:solidFill>
                <a:latin typeface="Myriad Pro It"/>
              </a:rPr>
              <a:t>o be continued…</a:t>
            </a:r>
            <a:endParaRPr lang="en-US" sz="5000" dirty="0">
              <a:solidFill>
                <a:schemeClr val="bg1"/>
              </a:solidFill>
              <a:latin typeface="Myriad Pro It"/>
            </a:endParaRPr>
          </a:p>
        </p:txBody>
      </p:sp>
      <p:pic>
        <p:nvPicPr>
          <p:cNvPr id="6" name="Picture 5" descr="110910-Ron-2-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1098154"/>
            <a:ext cx="9217024" cy="921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810" y="1314178"/>
            <a:ext cx="85704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tanti</a:t>
            </a:r>
            <a:r>
              <a:rPr lang="en-US" dirty="0" smtClean="0"/>
              <a:t> </a:t>
            </a:r>
            <a:r>
              <a:rPr lang="en-US" dirty="0" err="1" smtClean="0"/>
              <a:t>linguaggi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 e </a:t>
            </a:r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assomigliano</a:t>
            </a:r>
            <a:r>
              <a:rPr lang="en-US" dirty="0" smtClean="0"/>
              <a:t>, la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la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programmatore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li </a:t>
            </a:r>
            <a:r>
              <a:rPr lang="en-US" dirty="0" err="1" smtClean="0"/>
              <a:t>usa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358989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Bibliografia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810" y="1674218"/>
            <a:ext cx="17785754" cy="9448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t-IT" altLang="it-IT" sz="3200" b="1" dirty="0" smtClean="0">
                <a:latin typeface="Myriad Pro It"/>
              </a:rPr>
              <a:t>Documentazione ufficiale 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r>
              <a:rPr lang="it-IT" altLang="it-IT" sz="3200" dirty="0" smtClean="0">
                <a:latin typeface="Myriad Pro It"/>
                <a:hlinkClick r:id="rId3"/>
              </a:rPr>
              <a:t>http</a:t>
            </a:r>
            <a:r>
              <a:rPr lang="it-IT" altLang="it-IT" sz="3200" dirty="0">
                <a:latin typeface="Myriad Pro It"/>
                <a:hlinkClick r:id="rId3"/>
              </a:rPr>
              <a:t>://php.net/manual/it/language.basic-</a:t>
            </a:r>
            <a:r>
              <a:rPr lang="it-IT" altLang="it-IT" sz="3200" dirty="0" smtClean="0">
                <a:latin typeface="Myriad Pro It"/>
                <a:hlinkClick r:id="rId3"/>
              </a:rPr>
              <a:t>syntax.php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language.types.php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language.variables.php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language.operators.php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http://php.net/manual/it/language.control-</a:t>
            </a:r>
            <a:r>
              <a:rPr lang="it-IT" altLang="it-IT" sz="3200" dirty="0" smtClean="0">
                <a:latin typeface="Myriad Pro It"/>
                <a:hlinkClick r:id="rId3"/>
              </a:rPr>
              <a:t>structures.php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http://php.net/manual/it/language.functions.php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endParaRPr lang="it-IT" altLang="it-IT" sz="3200" b="1" dirty="0">
              <a:latin typeface="Myriad Pro It"/>
              <a:hlinkClick r:id="rId3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WAMP</a:t>
            </a:r>
          </a:p>
          <a:p>
            <a:pPr lvl="0"/>
            <a:r>
              <a:rPr lang="it-IT" altLang="it-IT" sz="3200" dirty="0">
                <a:latin typeface="Myriad Pro It"/>
              </a:rPr>
              <a:t>Pacchetto per Windows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4"/>
              </a:rPr>
              <a:t>http://www.wampserver.com/en</a:t>
            </a:r>
            <a:r>
              <a:rPr lang="it-IT" altLang="it-IT" sz="3200" dirty="0" smtClean="0">
                <a:latin typeface="Myriad Pro It"/>
                <a:hlinkClick r:id="rId4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MAMP</a:t>
            </a:r>
            <a:endParaRPr lang="it-IT" altLang="it-IT" sz="3200" b="1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</a:rPr>
              <a:t>Pacchetto per </a:t>
            </a:r>
            <a:r>
              <a:rPr lang="it-IT" altLang="it-IT" sz="3200" dirty="0">
                <a:latin typeface="Myriad Pro It"/>
              </a:rPr>
              <a:t>Mac OS X che </a:t>
            </a:r>
            <a:r>
              <a:rPr lang="it-IT" altLang="it-IT" sz="3200" dirty="0">
                <a:latin typeface="Myriad Pro It"/>
              </a:rPr>
              <a:t>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5"/>
              </a:rPr>
              <a:t>http://www.mamp.info/en</a:t>
            </a:r>
            <a:r>
              <a:rPr lang="it-IT" altLang="it-IT" sz="3200" dirty="0" smtClean="0">
                <a:latin typeface="Myriad Pro It"/>
                <a:hlinkClick r:id="rId5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b="1" dirty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Corsi</a:t>
            </a:r>
            <a:endParaRPr lang="it-IT" altLang="it-IT" sz="3200" b="1" dirty="0" smtClean="0">
              <a:latin typeface="Myriad Pro It"/>
              <a:hlinkClick r:id="rId3"/>
            </a:endParaRPr>
          </a:p>
          <a:p>
            <a:r>
              <a:rPr lang="it-IT" altLang="it-IT" sz="3200" dirty="0">
                <a:latin typeface="Myriad Pro It"/>
                <a:hlinkClick r:id="rId6"/>
              </a:rPr>
              <a:t>http://www.codecademy.com/en/tracks/</a:t>
            </a:r>
            <a:r>
              <a:rPr lang="it-IT" altLang="it-IT" sz="3200" dirty="0" smtClean="0">
                <a:latin typeface="Myriad Pro It"/>
                <a:hlinkClick r:id="rId6"/>
              </a:rPr>
              <a:t>php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030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221639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3949686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7557033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1235647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Temi trattati</a:t>
            </a:r>
            <a:endParaRPr lang="it-IT" sz="5250" b="1" dirty="0">
              <a:solidFill>
                <a:schemeClr val="bg1"/>
              </a:solidFill>
            </a:endParaRPr>
          </a:p>
        </p:txBody>
      </p:sp>
      <p:cxnSp>
        <p:nvCxnSpPr>
          <p:cNvPr id="15" name="Connettore 1 14"/>
          <p:cNvCxnSpPr/>
          <p:nvPr/>
        </p:nvCxnSpPr>
        <p:spPr bwMode="auto">
          <a:xfrm flipH="1">
            <a:off x="-71786" y="7434858"/>
            <a:ext cx="182895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sellaDiTesto 6"/>
          <p:cNvSpPr txBox="1"/>
          <p:nvPr/>
        </p:nvSpPr>
        <p:spPr>
          <a:xfrm>
            <a:off x="-36741" y="2754313"/>
            <a:ext cx="3780985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/>
          </a:p>
          <a:p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/>
              <a:t>d’informatica</a:t>
            </a:r>
            <a:r>
              <a:rPr lang="en-US" sz="3300" dirty="0"/>
              <a:t> 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736849" y="2754313"/>
            <a:ext cx="3673476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3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1075234" y="2787068"/>
            <a:ext cx="3627358" cy="4662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0"/>
            <a:r>
              <a:rPr lang="en-US" sz="3300" dirty="0" err="1"/>
              <a:t>Cenni</a:t>
            </a:r>
            <a:r>
              <a:rPr lang="en-US" sz="3300" dirty="0"/>
              <a:t> </a:t>
            </a:r>
            <a:r>
              <a:rPr lang="en-US" sz="3300" dirty="0" err="1"/>
              <a:t>sulla</a:t>
            </a:r>
            <a:r>
              <a:rPr lang="en-US" sz="3300" dirty="0"/>
              <a:t> </a:t>
            </a:r>
            <a:r>
              <a:rPr lang="en-US" sz="3300" dirty="0" err="1"/>
              <a:t>struttura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</a:t>
            </a:r>
            <a:r>
              <a:rPr lang="en-US" sz="3300" dirty="0" smtClean="0"/>
              <a:t>un</a:t>
            </a:r>
          </a:p>
          <a:p>
            <a:pPr lvl="0"/>
            <a:r>
              <a:rPr lang="en-US" sz="3300" dirty="0" smtClean="0"/>
              <a:t>Data Base</a:t>
            </a:r>
            <a:endParaRPr lang="en-US" sz="33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4689138" y="2779543"/>
            <a:ext cx="3600451" cy="4640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</a:t>
            </a:r>
            <a:r>
              <a:rPr lang="en-US" sz="3300" dirty="0" smtClean="0"/>
              <a:t>web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555" y="7434858"/>
            <a:ext cx="3752812" cy="43920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6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33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7345364" y="7467506"/>
            <a:ext cx="3743324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  <a:p>
            <a:pPr lvl="0"/>
            <a:r>
              <a:rPr lang="en-US" sz="3300" dirty="0" err="1"/>
              <a:t>Cos'è</a:t>
            </a:r>
            <a:r>
              <a:rPr lang="en-US" sz="3300" dirty="0"/>
              <a:t> </a:t>
            </a:r>
            <a:r>
              <a:rPr lang="en-US" sz="3300" dirty="0" err="1"/>
              <a:t>l'informazione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e </a:t>
            </a:r>
            <a:r>
              <a:rPr lang="en-US" sz="3300" dirty="0" err="1"/>
              <a:t>perché</a:t>
            </a:r>
            <a:r>
              <a:rPr lang="en-US" sz="3300" dirty="0"/>
              <a:t> è </a:t>
            </a:r>
            <a:r>
              <a:rPr lang="en-US" sz="3300" dirty="0" err="1"/>
              <a:t>importante</a:t>
            </a:r>
            <a:endParaRPr lang="en-US" sz="3300" dirty="0"/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1130720" y="7419563"/>
            <a:ext cx="3558418" cy="440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r>
              <a:rPr lang="en-US" sz="3300" dirty="0" err="1" smtClean="0"/>
              <a:t>Sistemi</a:t>
            </a:r>
            <a:r>
              <a:rPr lang="en-US" sz="3300" dirty="0" smtClean="0"/>
              <a:t> </a:t>
            </a:r>
          </a:p>
          <a:p>
            <a:r>
              <a:rPr lang="en-US" sz="3300" dirty="0" err="1" smtClean="0"/>
              <a:t>complessi</a:t>
            </a:r>
            <a:endParaRPr lang="en-US" sz="33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4689138" y="7467506"/>
            <a:ext cx="3600451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lvl="0"/>
            <a:r>
              <a:rPr lang="en-US" sz="3300" dirty="0" smtClean="0"/>
              <a:t>Internet </a:t>
            </a:r>
            <a:endParaRPr lang="en-US" sz="3300" dirty="0"/>
          </a:p>
          <a:p>
            <a:pPr lvl="0"/>
            <a:r>
              <a:rPr lang="en-US" sz="3300" dirty="0" smtClean="0"/>
              <a:t>Culture &amp; Social Network </a:t>
            </a:r>
            <a:endParaRPr lang="en-US" sz="3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8126" y="7467506"/>
            <a:ext cx="3580023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345364" y="2754312"/>
            <a:ext cx="3729870" cy="46795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Agenda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1156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Riassunto lezione precedente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Hardware – CPU, Disco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Modello Client – Server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Introduzione ai Database</a:t>
            </a:r>
          </a:p>
          <a:p>
            <a:pPr marL="1339527" lvl="2" algn="l">
              <a:lnSpc>
                <a:spcPct val="150000"/>
              </a:lnSpc>
              <a:buClr>
                <a:srgbClr val="FF0000"/>
              </a:buClr>
            </a:pP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Il Linguaggio PHP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Variabili e tipi di dato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Costrutti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Funzioni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403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Il Linguaggio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810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l’acronimo ricorsivo di “PHP: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Hypertext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Preprocessor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di programmazione “general-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purpose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 usato particolarmente per creare siti web dinamici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interpretato, non compilato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Può essere esteso aggiungendo estensioni per specifiche funzionalità (es. Database)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9695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err="1" smtClean="0">
                <a:solidFill>
                  <a:schemeClr val="bg1"/>
                </a:solidFill>
              </a:rPr>
              <a:t>Perchè</a:t>
            </a:r>
            <a:r>
              <a:rPr lang="it-IT" sz="5250" b="1" dirty="0" smtClean="0">
                <a:solidFill>
                  <a:schemeClr val="bg1"/>
                </a:solidFill>
              </a:rPr>
              <a:t> usarlo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834" y="1242170"/>
            <a:ext cx="16633848" cy="810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Compatibile con tutte le piattaforme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(Windows, Linux, Unix, Mac OS X, etc.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)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open source e disponibile gratuitamente sul sito ufficiale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  <a:hlinkClick r:id="rId3"/>
              </a:rPr>
              <a:t>www.php.net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facile da imparare e si incorpora facilmente nelle pagine web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Disponibilità di supporto e documentazione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575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Chi lo usa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1826" y="11221035"/>
            <a:ext cx="17353928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083" lvl="1">
              <a:lnSpc>
                <a:spcPct val="150000"/>
              </a:lnSpc>
              <a:buClr>
                <a:srgbClr val="FF0000"/>
              </a:buClr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il linguaggio usato da oltre il 70% dei siti web </a:t>
            </a:r>
          </a:p>
        </p:txBody>
      </p:sp>
      <p:pic>
        <p:nvPicPr>
          <p:cNvPr id="4" name="Immagine 3" descr="f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2" y="1098154"/>
            <a:ext cx="5949702" cy="3966468"/>
          </a:xfrm>
          <a:prstGeom prst="rect">
            <a:avLst/>
          </a:prstGeom>
        </p:spPr>
      </p:pic>
      <p:pic>
        <p:nvPicPr>
          <p:cNvPr id="5" name="Immagine 4" descr="flick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8" y="5562650"/>
            <a:ext cx="4632846" cy="2884262"/>
          </a:xfrm>
          <a:prstGeom prst="rect">
            <a:avLst/>
          </a:prstGeom>
        </p:spPr>
      </p:pic>
      <p:pic>
        <p:nvPicPr>
          <p:cNvPr id="6" name="Immagine 5" descr="w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8" y="2682330"/>
            <a:ext cx="9437562" cy="3145854"/>
          </a:xfrm>
          <a:prstGeom prst="rect">
            <a:avLst/>
          </a:prstGeom>
        </p:spPr>
      </p:pic>
      <p:pic>
        <p:nvPicPr>
          <p:cNvPr id="7" name="Immagine 6" descr="wikiped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8" y="6066706"/>
            <a:ext cx="4498082" cy="3973306"/>
          </a:xfrm>
          <a:prstGeom prst="rect">
            <a:avLst/>
          </a:prstGeom>
        </p:spPr>
      </p:pic>
      <p:pic>
        <p:nvPicPr>
          <p:cNvPr id="8" name="Immagine 7" descr="tumbl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588" y="6138714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Struttura del codice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7810" y="1831861"/>
            <a:ext cx="17569952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Il codice deve essere racchiuso tra due </a:t>
            </a:r>
            <a:r>
              <a:rPr lang="it-IT" sz="5000" dirty="0" err="1">
                <a:solidFill>
                  <a:schemeClr val="tx1"/>
                </a:solidFill>
                <a:latin typeface="Myriad Pro It"/>
              </a:rPr>
              <a:t>tag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635606" y="3258394"/>
            <a:ext cx="864989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>
                <a:latin typeface="Monaco"/>
                <a:cs typeface="Monaco"/>
              </a:rPr>
              <a:t>&lt;</a:t>
            </a:r>
            <a:r>
              <a:rPr lang="it-IT" sz="5000" dirty="0" err="1">
                <a:latin typeface="Monaco"/>
                <a:cs typeface="Monaco"/>
              </a:rPr>
              <a:t>php</a:t>
            </a:r>
            <a:r>
              <a:rPr lang="it-IT" sz="5000" dirty="0">
                <a:latin typeface="Monaco"/>
                <a:cs typeface="Monaco"/>
              </a:rPr>
              <a:t> </a:t>
            </a:r>
            <a:r>
              <a:rPr lang="it-IT" sz="5000" i="1" dirty="0">
                <a:latin typeface="Monaco"/>
                <a:cs typeface="Monaco"/>
              </a:rPr>
              <a:t>… codice PHP … </a:t>
            </a:r>
            <a:r>
              <a:rPr lang="it-IT" sz="5000" dirty="0" smtClean="0">
                <a:latin typeface="Monaco"/>
                <a:cs typeface="Monaco"/>
              </a:rPr>
              <a:t>?</a:t>
            </a:r>
            <a:r>
              <a:rPr lang="it-IT" sz="5000" dirty="0">
                <a:latin typeface="Monaco"/>
                <a:cs typeface="Monaco"/>
              </a:rPr>
              <a:t>&gt;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59818" y="4842570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Le</a:t>
            </a:r>
            <a:r>
              <a:rPr lang="it-IT" dirty="0" smtClean="0"/>
              <a:t>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istruzione devono terminare con un punto-e-virgola</a:t>
            </a:r>
          </a:p>
          <a:p>
            <a:pPr algn="l"/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195373" y="6498754"/>
            <a:ext cx="749554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err="1">
                <a:latin typeface="Monaco"/>
                <a:cs typeface="Monaco"/>
              </a:rPr>
              <a:t>e</a:t>
            </a:r>
            <a:r>
              <a:rPr lang="it-IT" sz="5000" dirty="0" err="1" smtClean="0">
                <a:latin typeface="Monaco"/>
                <a:cs typeface="Monaco"/>
              </a:rPr>
              <a:t>cho</a:t>
            </a:r>
            <a:r>
              <a:rPr lang="it-IT" sz="5000" dirty="0" smtClean="0">
                <a:latin typeface="Monaco"/>
                <a:cs typeface="Monaco"/>
              </a:rPr>
              <a:t> ‘Hello world’;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31826" y="8586986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commenti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 si possono scrivere in due modi</a:t>
            </a:r>
          </a:p>
          <a:p>
            <a:pPr marL="857250" indent="-857250" algn="l">
              <a:buFont typeface="Arial"/>
              <a:buChar char="•"/>
            </a:pPr>
            <a:endParaRPr lang="it-IT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4536282" y="10099154"/>
            <a:ext cx="8803812" cy="255454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000" dirty="0" smtClean="0">
                <a:latin typeface="Monaco"/>
                <a:cs typeface="Monaco"/>
              </a:rPr>
              <a:t>// commento su singola linea</a:t>
            </a:r>
          </a:p>
          <a:p>
            <a:pPr algn="l"/>
            <a:endParaRPr lang="it-IT" sz="4000" dirty="0" smtClean="0">
              <a:latin typeface="Monaco"/>
              <a:cs typeface="Monaco"/>
            </a:endParaRPr>
          </a:p>
          <a:p>
            <a:r>
              <a:rPr lang="it-IT" sz="4000" dirty="0" smtClean="0">
                <a:latin typeface="Monaco"/>
                <a:cs typeface="Monaco"/>
              </a:rPr>
              <a:t>/* commento su</a:t>
            </a:r>
          </a:p>
          <a:p>
            <a:r>
              <a:rPr lang="it-IT" sz="4000" dirty="0" smtClean="0">
                <a:latin typeface="Monaco"/>
                <a:cs typeface="Monaco"/>
              </a:rPr>
              <a:t>   più linee */</a:t>
            </a:r>
            <a:endParaRPr lang="it-IT" sz="4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4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tipi di dato e variabili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7810" y="1242171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tipi di dato di PHP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sono: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0821"/>
              </p:ext>
            </p:extLst>
          </p:nvPr>
        </p:nvGraphicFramePr>
        <p:xfrm>
          <a:off x="3096122" y="2394298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Tipo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Natura del dato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Integer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Numeri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 interi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Double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Numeri reali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String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Stringhe di caratteri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Bool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Valori logici (</a:t>
                      </a:r>
                      <a:r>
                        <a:rPr lang="it-IT" sz="3500" dirty="0" err="1" smtClean="0">
                          <a:latin typeface="Myriad Pro"/>
                          <a:cs typeface="Myriad Pro"/>
                        </a:rPr>
                        <a:t>true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, false)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Array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Vettori di dati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15802" y="6786786"/>
            <a:ext cx="17641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Le variabili non necessitano della definizione del tipo di dato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Vengono dichiarate e utilizzate tramite l’uso del carattere </a:t>
            </a:r>
            <a:r>
              <a:rPr lang="it-IT" sz="5000" dirty="0" smtClean="0">
                <a:solidFill>
                  <a:srgbClr val="FF0000"/>
                </a:solidFill>
                <a:latin typeface="Myriad Pro It"/>
              </a:rPr>
              <a:t>$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seguito da almeno un carattere alfabetico 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Gli Array possono essere di due tipi: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Scalari: gli sono numeri interi che partono da 0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Associativi: gli indici sono rappresentati da stringhe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59818" y="12763450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variabili.php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939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1803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aritmetici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88305"/>
              </p:ext>
            </p:extLst>
          </p:nvPr>
        </p:nvGraphicFramePr>
        <p:xfrm>
          <a:off x="3024114" y="2538314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+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Somma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-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Sottrazione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*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Moltiplicazione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/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Divisione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%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Modulo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31826" y="678678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di confronto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2487"/>
              </p:ext>
            </p:extLst>
          </p:nvPr>
        </p:nvGraphicFramePr>
        <p:xfrm>
          <a:off x="3024114" y="7866906"/>
          <a:ext cx="121930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==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Disuguaglianza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olo e punti elenco ikki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olo e punti elenco ikkio cop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pertina copia">
  <a:themeElements>
    <a:clrScheme name="Copertina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pertina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pertina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uoto + Head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Vuoto + Header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uoto +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olo e punti elenco ikkio copi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 1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olo e punti elenco - 2 colonn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2 colonne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- 2 colo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mmari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ommario">
      <a:majorFont>
        <a:latin typeface="Arial Black"/>
        <a:ea typeface="ヒラギノ角ゴ ProN W6"/>
        <a:cs typeface="ヒラギノ角ゴ ProN W6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om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olo e tes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test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tes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olo e punti elenco B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olo e punti elenco BC copia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 2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olo e punti elenco BC copia">
  <a:themeElements>
    <a:clrScheme name="Titolo e punti elenco BC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olo solo copia 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solo copia 5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solo copia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olo e punti ele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Pages>0</Pages>
  <Words>912</Words>
  <Characters>0</Characters>
  <Application>Microsoft Macintosh PowerPoint</Application>
  <PresentationFormat>Personalizzato</PresentationFormat>
  <Lines>0</Lines>
  <Paragraphs>229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13</vt:i4>
      </vt:variant>
      <vt:variant>
        <vt:lpstr>Titoli diapositive</vt:lpstr>
      </vt:variant>
      <vt:variant>
        <vt:i4>17</vt:i4>
      </vt:variant>
    </vt:vector>
  </HeadingPairs>
  <TitlesOfParts>
    <vt:vector size="30" baseType="lpstr">
      <vt:lpstr>Titolo e punti elenco ikkio</vt:lpstr>
      <vt:lpstr>Titolo e punti elenco - 2 colonne</vt:lpstr>
      <vt:lpstr>Sommario</vt:lpstr>
      <vt:lpstr>Titolo e testo</vt:lpstr>
      <vt:lpstr>Titolo e punti elenco BC</vt:lpstr>
      <vt:lpstr>Titolo e punti elenco BC copia 2</vt:lpstr>
      <vt:lpstr>Titolo e punti elenco BC copia</vt:lpstr>
      <vt:lpstr>Titolo solo copia 5</vt:lpstr>
      <vt:lpstr>Titolo e punti elenco</vt:lpstr>
      <vt:lpstr>Titolo e punti elenco ikkio copia</vt:lpstr>
      <vt:lpstr>Copertina copia</vt:lpstr>
      <vt:lpstr>Vuoto + Header</vt:lpstr>
      <vt:lpstr>Titolo e punti elenco ikkio copia 1</vt:lpstr>
      <vt:lpstr>BanzaiBerry Lezione #5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BanzaiBerry Lezione 1</dc:title>
  <dc:creator>Cristian Cascetta</dc:creator>
  <cp:lastModifiedBy>. .</cp:lastModifiedBy>
  <cp:revision>332</cp:revision>
  <dcterms:modified xsi:type="dcterms:W3CDTF">2015-03-11T10:53:48Z</dcterms:modified>
</cp:coreProperties>
</file>